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3"/>
  </p:notesMasterIdLst>
  <p:sldIdLst>
    <p:sldId id="256" r:id="rId2"/>
    <p:sldId id="358" r:id="rId3"/>
    <p:sldId id="377" r:id="rId4"/>
    <p:sldId id="399" r:id="rId5"/>
    <p:sldId id="400" r:id="rId6"/>
    <p:sldId id="389" r:id="rId7"/>
    <p:sldId id="398" r:id="rId8"/>
    <p:sldId id="394" r:id="rId9"/>
    <p:sldId id="395" r:id="rId10"/>
    <p:sldId id="396" r:id="rId11"/>
    <p:sldId id="39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74"/>
    <p:restoredTop sz="94715"/>
  </p:normalViewPr>
  <p:slideViewPr>
    <p:cSldViewPr snapToGrid="0" snapToObjects="1">
      <p:cViewPr>
        <p:scale>
          <a:sx n="74" d="100"/>
          <a:sy n="74" d="100"/>
        </p:scale>
        <p:origin x="4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D2310-73EA-0548-A752-E60125C5BAD0}" type="datetimeFigureOut">
              <a:rPr lang="en-US" smtClean="0"/>
              <a:t>11/9/2018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F8A14A-33C5-8C4D-9A6D-339337D32E13}" type="slidenum">
              <a:rPr lang="en-US" smtClean="0"/>
              <a:t>‹#›</a:t>
            </a:fld>
            <a:endParaRPr lang="en-US"/>
          </a:p>
        </p:txBody>
      </p:sp>
    </p:spTree>
    <p:extLst>
      <p:ext uri="{BB962C8B-B14F-4D97-AF65-F5344CB8AC3E}">
        <p14:creationId xmlns:p14="http://schemas.microsoft.com/office/powerpoint/2010/main" val="3632301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2</a:t>
            </a:fld>
            <a:endParaRPr lang="en-US"/>
          </a:p>
        </p:txBody>
      </p:sp>
    </p:spTree>
    <p:extLst>
      <p:ext uri="{BB962C8B-B14F-4D97-AF65-F5344CB8AC3E}">
        <p14:creationId xmlns:p14="http://schemas.microsoft.com/office/powerpoint/2010/main" val="3461719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72">
              <a:defRPr/>
            </a:pPr>
            <a:r>
              <a:rPr lang="en-GB" b="1" dirty="0"/>
              <a:t>Sample of overlapping circles of different sizes created and used by </a:t>
            </a:r>
            <a:r>
              <a:rPr lang="en-GB" b="1" dirty="0" err="1"/>
              <a:t>SaTScan</a:t>
            </a:r>
            <a:endParaRPr lang="en-GB" b="1" dirty="0"/>
          </a:p>
          <a:p>
            <a:endParaRPr lang="en-US" dirty="0"/>
          </a:p>
        </p:txBody>
      </p:sp>
      <p:sp>
        <p:nvSpPr>
          <p:cNvPr id="4" name="Slide Number Placeholder 3"/>
          <p:cNvSpPr>
            <a:spLocks noGrp="1"/>
          </p:cNvSpPr>
          <p:nvPr>
            <p:ph type="sldNum" sz="quarter" idx="10"/>
          </p:nvPr>
        </p:nvSpPr>
        <p:spPr/>
        <p:txBody>
          <a:bodyPr/>
          <a:lstStyle/>
          <a:p>
            <a:fld id="{2EDBF2D0-B6BC-4973-B6CE-47E0818873D0}" type="slidenum">
              <a:rPr lang="en-US" smtClean="0"/>
              <a:t>3</a:t>
            </a:fld>
            <a:endParaRPr lang="en-US"/>
          </a:p>
        </p:txBody>
      </p:sp>
    </p:spTree>
    <p:extLst>
      <p:ext uri="{BB962C8B-B14F-4D97-AF65-F5344CB8AC3E}">
        <p14:creationId xmlns:p14="http://schemas.microsoft.com/office/powerpoint/2010/main" val="4217370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72">
              <a:defRPr/>
            </a:pPr>
            <a:r>
              <a:rPr lang="en-GB" dirty="0"/>
              <a:t>This test uses a circular window that moves systematically throughout the geographic space to identify significant clustering of cases. The window is centred on each of a number of possible locations throughout the study area and at each location, the window size varies from zero to a pre defined upper limit (often 50% of the study population, which allows both small and large clusters to be detected, while ignoring clusters that contain more than 50% of the population). For each location and size of the scanning window, a likelihood ratio test is conducted to test the hypothesis that there is an elevated rate of disease as compared with the distribution outside. The window size and location with the maximum likelihood is defined as the “most likely” cluster (i.e. least likely to have occurred by chance). The distribution and p-value of the most likely and secondary clusters are determined by conducting Monte Carlo replications of the data set. </a:t>
            </a:r>
            <a:endParaRPr lang="en-US" dirty="0"/>
          </a:p>
          <a:p>
            <a:endParaRPr lang="en-US" dirty="0"/>
          </a:p>
        </p:txBody>
      </p:sp>
      <p:sp>
        <p:nvSpPr>
          <p:cNvPr id="4" name="Slide Number Placeholder 3"/>
          <p:cNvSpPr>
            <a:spLocks noGrp="1"/>
          </p:cNvSpPr>
          <p:nvPr>
            <p:ph type="sldNum" sz="quarter" idx="10"/>
          </p:nvPr>
        </p:nvSpPr>
        <p:spPr/>
        <p:txBody>
          <a:bodyPr/>
          <a:lstStyle/>
          <a:p>
            <a:fld id="{2EDBF2D0-B6BC-4973-B6CE-47E0818873D0}" type="slidenum">
              <a:rPr lang="en-US" smtClean="0"/>
              <a:t>6</a:t>
            </a:fld>
            <a:endParaRPr lang="en-US"/>
          </a:p>
        </p:txBody>
      </p:sp>
    </p:spTree>
    <p:extLst>
      <p:ext uri="{BB962C8B-B14F-4D97-AF65-F5344CB8AC3E}">
        <p14:creationId xmlns:p14="http://schemas.microsoft.com/office/powerpoint/2010/main" val="3308843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72">
              <a:defRPr/>
            </a:pPr>
            <a:r>
              <a:rPr lang="en-GB" dirty="0"/>
              <a:t>This test uses a circular window that moves systematically throughout the geographic space to identify significant clustering of cases. The window is centred on each of a number of possible locations throughout the study area and at each location, the window size varies from zero to a pre defined upper limit (often 50% of the study population, which allows both small and large clusters to be detected, while ignoring clusters that contain more than 50% of the population). For each location and size of the scanning window, a likelihood ratio test is conducted to test the hypothesis that there is an elevated rate of disease as compared with the distribution outside. The window size and location with the maximum likelihood is defined as the “most likely” cluster (i.e. least likely to have occurred by chance). The distribution and p-value of the most likely and secondary clusters are determined by conducting Monte Carlo replications of the data set. </a:t>
            </a:r>
            <a:endParaRPr lang="en-US" dirty="0"/>
          </a:p>
          <a:p>
            <a:endParaRPr lang="en-US" dirty="0"/>
          </a:p>
        </p:txBody>
      </p:sp>
      <p:sp>
        <p:nvSpPr>
          <p:cNvPr id="4" name="Slide Number Placeholder 3"/>
          <p:cNvSpPr>
            <a:spLocks noGrp="1"/>
          </p:cNvSpPr>
          <p:nvPr>
            <p:ph type="sldNum" sz="quarter" idx="10"/>
          </p:nvPr>
        </p:nvSpPr>
        <p:spPr/>
        <p:txBody>
          <a:bodyPr/>
          <a:lstStyle/>
          <a:p>
            <a:fld id="{2EDBF2D0-B6BC-4973-B6CE-47E0818873D0}" type="slidenum">
              <a:rPr lang="en-US" smtClean="0"/>
              <a:t>7</a:t>
            </a:fld>
            <a:endParaRPr lang="en-US"/>
          </a:p>
        </p:txBody>
      </p:sp>
    </p:spTree>
    <p:extLst>
      <p:ext uri="{BB962C8B-B14F-4D97-AF65-F5344CB8AC3E}">
        <p14:creationId xmlns:p14="http://schemas.microsoft.com/office/powerpoint/2010/main" val="364904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8</a:t>
            </a:fld>
            <a:endParaRPr lang="en-US"/>
          </a:p>
        </p:txBody>
      </p:sp>
    </p:spTree>
    <p:extLst>
      <p:ext uri="{BB962C8B-B14F-4D97-AF65-F5344CB8AC3E}">
        <p14:creationId xmlns:p14="http://schemas.microsoft.com/office/powerpoint/2010/main" val="2751713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9</a:t>
            </a:fld>
            <a:endParaRPr lang="en-US"/>
          </a:p>
        </p:txBody>
      </p:sp>
    </p:spTree>
    <p:extLst>
      <p:ext uri="{BB962C8B-B14F-4D97-AF65-F5344CB8AC3E}">
        <p14:creationId xmlns:p14="http://schemas.microsoft.com/office/powerpoint/2010/main" val="2822859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10</a:t>
            </a:fld>
            <a:endParaRPr lang="en-US"/>
          </a:p>
        </p:txBody>
      </p:sp>
    </p:spTree>
    <p:extLst>
      <p:ext uri="{BB962C8B-B14F-4D97-AF65-F5344CB8AC3E}">
        <p14:creationId xmlns:p14="http://schemas.microsoft.com/office/powerpoint/2010/main" val="1995591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11</a:t>
            </a:fld>
            <a:endParaRPr lang="en-US"/>
          </a:p>
        </p:txBody>
      </p:sp>
    </p:spTree>
    <p:extLst>
      <p:ext uri="{BB962C8B-B14F-4D97-AF65-F5344CB8AC3E}">
        <p14:creationId xmlns:p14="http://schemas.microsoft.com/office/powerpoint/2010/main" val="1931541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92C0CB-E940-7449-A0A8-12C34CDA3F84}"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B4991-D845-E447-9235-FA3DD6B73E7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28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2C0CB-E940-7449-A0A8-12C34CDA3F84}"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B4991-D845-E447-9235-FA3DD6B73E77}" type="slidenum">
              <a:rPr lang="en-US" smtClean="0"/>
              <a:t>‹#›</a:t>
            </a:fld>
            <a:endParaRPr lang="en-US"/>
          </a:p>
        </p:txBody>
      </p:sp>
    </p:spTree>
    <p:extLst>
      <p:ext uri="{BB962C8B-B14F-4D97-AF65-F5344CB8AC3E}">
        <p14:creationId xmlns:p14="http://schemas.microsoft.com/office/powerpoint/2010/main" val="3845621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2C0CB-E940-7449-A0A8-12C34CDA3F84}"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B4991-D845-E447-9235-FA3DD6B73E77}" type="slidenum">
              <a:rPr lang="en-US" smtClean="0"/>
              <a:t>‹#›</a:t>
            </a:fld>
            <a:endParaRPr lang="en-US"/>
          </a:p>
        </p:txBody>
      </p:sp>
    </p:spTree>
    <p:extLst>
      <p:ext uri="{BB962C8B-B14F-4D97-AF65-F5344CB8AC3E}">
        <p14:creationId xmlns:p14="http://schemas.microsoft.com/office/powerpoint/2010/main" val="4022018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2C0CB-E940-7449-A0A8-12C34CDA3F84}"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B4991-D845-E447-9235-FA3DD6B73E77}" type="slidenum">
              <a:rPr lang="en-US" smtClean="0"/>
              <a:t>‹#›</a:t>
            </a:fld>
            <a:endParaRPr lang="en-US"/>
          </a:p>
        </p:txBody>
      </p:sp>
    </p:spTree>
    <p:extLst>
      <p:ext uri="{BB962C8B-B14F-4D97-AF65-F5344CB8AC3E}">
        <p14:creationId xmlns:p14="http://schemas.microsoft.com/office/powerpoint/2010/main" val="1584919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92C0CB-E940-7449-A0A8-12C34CDA3F84}"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B4991-D845-E447-9235-FA3DD6B73E7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495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2C0CB-E940-7449-A0A8-12C34CDA3F84}"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B4991-D845-E447-9235-FA3DD6B73E77}" type="slidenum">
              <a:rPr lang="en-US" smtClean="0"/>
              <a:t>‹#›</a:t>
            </a:fld>
            <a:endParaRPr lang="en-US"/>
          </a:p>
        </p:txBody>
      </p:sp>
    </p:spTree>
    <p:extLst>
      <p:ext uri="{BB962C8B-B14F-4D97-AF65-F5344CB8AC3E}">
        <p14:creationId xmlns:p14="http://schemas.microsoft.com/office/powerpoint/2010/main" val="74639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92C0CB-E940-7449-A0A8-12C34CDA3F84}" type="datetimeFigureOut">
              <a:rPr lang="en-US" smtClean="0"/>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1B4991-D845-E447-9235-FA3DD6B73E77}" type="slidenum">
              <a:rPr lang="en-US" smtClean="0"/>
              <a:t>‹#›</a:t>
            </a:fld>
            <a:endParaRPr lang="en-US"/>
          </a:p>
        </p:txBody>
      </p:sp>
    </p:spTree>
    <p:extLst>
      <p:ext uri="{BB962C8B-B14F-4D97-AF65-F5344CB8AC3E}">
        <p14:creationId xmlns:p14="http://schemas.microsoft.com/office/powerpoint/2010/main" val="1563384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92C0CB-E940-7449-A0A8-12C34CDA3F84}" type="datetimeFigureOut">
              <a:rPr lang="en-US" smtClean="0"/>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1B4991-D845-E447-9235-FA3DD6B73E77}" type="slidenum">
              <a:rPr lang="en-US" smtClean="0"/>
              <a:t>‹#›</a:t>
            </a:fld>
            <a:endParaRPr lang="en-US"/>
          </a:p>
        </p:txBody>
      </p:sp>
    </p:spTree>
    <p:extLst>
      <p:ext uri="{BB962C8B-B14F-4D97-AF65-F5344CB8AC3E}">
        <p14:creationId xmlns:p14="http://schemas.microsoft.com/office/powerpoint/2010/main" val="2691705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492C0CB-E940-7449-A0A8-12C34CDA3F84}" type="datetimeFigureOut">
              <a:rPr lang="en-US" smtClean="0"/>
              <a:t>11/9/2018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41B4991-D845-E447-9235-FA3DD6B73E77}" type="slidenum">
              <a:rPr lang="en-US" smtClean="0"/>
              <a:t>‹#›</a:t>
            </a:fld>
            <a:endParaRPr lang="en-US"/>
          </a:p>
        </p:txBody>
      </p:sp>
    </p:spTree>
    <p:extLst>
      <p:ext uri="{BB962C8B-B14F-4D97-AF65-F5344CB8AC3E}">
        <p14:creationId xmlns:p14="http://schemas.microsoft.com/office/powerpoint/2010/main" val="115565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492C0CB-E940-7449-A0A8-12C34CDA3F84}" type="datetimeFigureOut">
              <a:rPr lang="en-US" smtClean="0"/>
              <a:t>11/9/2018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41B4991-D845-E447-9235-FA3DD6B73E77}" type="slidenum">
              <a:rPr lang="en-US" smtClean="0"/>
              <a:t>‹#›</a:t>
            </a:fld>
            <a:endParaRPr lang="en-US"/>
          </a:p>
        </p:txBody>
      </p:sp>
    </p:spTree>
    <p:extLst>
      <p:ext uri="{BB962C8B-B14F-4D97-AF65-F5344CB8AC3E}">
        <p14:creationId xmlns:p14="http://schemas.microsoft.com/office/powerpoint/2010/main" val="1351447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492C0CB-E940-7449-A0A8-12C34CDA3F84}"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B4991-D845-E447-9235-FA3DD6B73E77}" type="slidenum">
              <a:rPr lang="en-US" smtClean="0"/>
              <a:t>‹#›</a:t>
            </a:fld>
            <a:endParaRPr lang="en-US"/>
          </a:p>
        </p:txBody>
      </p:sp>
    </p:spTree>
    <p:extLst>
      <p:ext uri="{BB962C8B-B14F-4D97-AF65-F5344CB8AC3E}">
        <p14:creationId xmlns:p14="http://schemas.microsoft.com/office/powerpoint/2010/main" val="2271334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92C0CB-E940-7449-A0A8-12C34CDA3F84}" type="datetimeFigureOut">
              <a:rPr lang="en-US" smtClean="0"/>
              <a:t>11/9/2018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41B4991-D845-E447-9235-FA3DD6B73E7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46137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0DA7-3E60-F84B-A996-35CE96A0016C}"/>
              </a:ext>
            </a:extLst>
          </p:cNvPr>
          <p:cNvSpPr>
            <a:spLocks noGrp="1"/>
          </p:cNvSpPr>
          <p:nvPr>
            <p:ph type="ctrTitle"/>
          </p:nvPr>
        </p:nvSpPr>
        <p:spPr/>
        <p:txBody>
          <a:bodyPr/>
          <a:lstStyle/>
          <a:p>
            <a:pPr algn="ctr"/>
            <a:r>
              <a:rPr lang="en-US" dirty="0"/>
              <a:t>Detecting Local Clusters with </a:t>
            </a:r>
            <a:r>
              <a:rPr lang="en-US" dirty="0" err="1"/>
              <a:t>Kulldorf’s</a:t>
            </a:r>
            <a:r>
              <a:rPr lang="en-US" dirty="0"/>
              <a:t> Scan Statistic</a:t>
            </a:r>
          </a:p>
        </p:txBody>
      </p:sp>
      <p:sp>
        <p:nvSpPr>
          <p:cNvPr id="3" name="Subtitle 2">
            <a:extLst>
              <a:ext uri="{FF2B5EF4-FFF2-40B4-BE49-F238E27FC236}">
                <a16:creationId xmlns:a16="http://schemas.microsoft.com/office/drawing/2014/main" id="{96AD5B57-AD41-2D40-9881-E1AB829AB64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4196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6A5205B-9886-9B4A-A920-7DBAE593E4F6}"/>
              </a:ext>
            </a:extLst>
          </p:cNvPr>
          <p:cNvPicPr>
            <a:picLocks noChangeAspect="1"/>
          </p:cNvPicPr>
          <p:nvPr/>
        </p:nvPicPr>
        <p:blipFill>
          <a:blip r:embed="rId3"/>
          <a:stretch>
            <a:fillRect/>
          </a:stretch>
        </p:blipFill>
        <p:spPr>
          <a:xfrm>
            <a:off x="5682952" y="286603"/>
            <a:ext cx="5929640" cy="5847664"/>
          </a:xfrm>
          <a:prstGeom prst="rect">
            <a:avLst/>
          </a:prstGeom>
        </p:spPr>
      </p:pic>
      <p:sp>
        <p:nvSpPr>
          <p:cNvPr id="5" name="Title 6">
            <a:extLst>
              <a:ext uri="{FF2B5EF4-FFF2-40B4-BE49-F238E27FC236}">
                <a16:creationId xmlns:a16="http://schemas.microsoft.com/office/drawing/2014/main" id="{520228FD-AC65-624C-AD0C-34DF6B22CA13}"/>
              </a:ext>
            </a:extLst>
          </p:cNvPr>
          <p:cNvSpPr>
            <a:spLocks noGrp="1"/>
          </p:cNvSpPr>
          <p:nvPr>
            <p:ph type="title"/>
          </p:nvPr>
        </p:nvSpPr>
        <p:spPr/>
        <p:txBody>
          <a:bodyPr/>
          <a:lstStyle/>
          <a:p>
            <a:r>
              <a:rPr lang="en-US" b="1" dirty="0">
                <a:solidFill>
                  <a:srgbClr val="C00000"/>
                </a:solidFill>
              </a:rPr>
              <a:t>Poisson Model</a:t>
            </a:r>
          </a:p>
        </p:txBody>
      </p:sp>
      <p:sp>
        <p:nvSpPr>
          <p:cNvPr id="6" name="TextBox 5">
            <a:extLst>
              <a:ext uri="{FF2B5EF4-FFF2-40B4-BE49-F238E27FC236}">
                <a16:creationId xmlns:a16="http://schemas.microsoft.com/office/drawing/2014/main" id="{2FEB1229-88F1-A34D-AE83-0684FF4268D0}"/>
              </a:ext>
            </a:extLst>
          </p:cNvPr>
          <p:cNvSpPr txBox="1"/>
          <p:nvPr/>
        </p:nvSpPr>
        <p:spPr>
          <a:xfrm>
            <a:off x="915834" y="1876253"/>
            <a:ext cx="3763617" cy="5632311"/>
          </a:xfrm>
          <a:prstGeom prst="rect">
            <a:avLst/>
          </a:prstGeom>
          <a:noFill/>
        </p:spPr>
        <p:txBody>
          <a:bodyPr wrap="square" rtlCol="0">
            <a:spAutoFit/>
          </a:bodyPr>
          <a:lstStyle/>
          <a:p>
            <a:pPr marL="285750" indent="-285750">
              <a:buClr>
                <a:schemeClr val="accent1"/>
              </a:buClr>
              <a:buFont typeface="Courier New" panose="02070309020205020404" pitchFamily="49" charset="0"/>
              <a:buChar char="o"/>
            </a:pPr>
            <a:r>
              <a:rPr lang="en-US" sz="2000" dirty="0"/>
              <a:t>Uses areal level data</a:t>
            </a:r>
          </a:p>
          <a:p>
            <a:pPr marL="742950" lvl="1" indent="-285750">
              <a:buClr>
                <a:schemeClr val="accent1"/>
              </a:buClr>
              <a:buFont typeface="Courier New" panose="02070309020205020404" pitchFamily="49" charset="0"/>
              <a:buChar char="o"/>
            </a:pPr>
            <a:r>
              <a:rPr lang="en-US" sz="1600" i="1" dirty="0"/>
              <a:t>County-level (n=56) data for lip cancer among males in Scotland between 1975-1980</a:t>
            </a:r>
          </a:p>
          <a:p>
            <a:pPr marL="285750" indent="-285750">
              <a:buClr>
                <a:schemeClr val="accent1"/>
              </a:buClr>
              <a:buFont typeface="Courier New" panose="02070309020205020404" pitchFamily="49" charset="0"/>
              <a:buChar char="o"/>
            </a:pPr>
            <a:endParaRPr lang="en-US" sz="2000" dirty="0"/>
          </a:p>
          <a:p>
            <a:pPr marL="285750" indent="-285750">
              <a:buClr>
                <a:schemeClr val="accent1"/>
              </a:buClr>
              <a:buFont typeface="Courier New" panose="02070309020205020404" pitchFamily="49" charset="0"/>
              <a:buChar char="o"/>
            </a:pPr>
            <a:r>
              <a:rPr lang="en-US" sz="2000" dirty="0"/>
              <a:t>T</a:t>
            </a:r>
            <a:r>
              <a:rPr lang="en-GB" sz="2000" dirty="0"/>
              <a:t>he number of events in an area is Poisson distributed under the null hypothesis. </a:t>
            </a:r>
          </a:p>
          <a:p>
            <a:pPr marL="285750" indent="-285750">
              <a:buClr>
                <a:schemeClr val="accent1"/>
              </a:buClr>
              <a:buFont typeface="Courier New" panose="02070309020205020404" pitchFamily="49" charset="0"/>
              <a:buChar char="o"/>
            </a:pPr>
            <a:endParaRPr lang="en-GB" sz="2000" dirty="0"/>
          </a:p>
          <a:p>
            <a:pPr marL="285750" indent="-285750">
              <a:buClr>
                <a:schemeClr val="accent1"/>
              </a:buClr>
              <a:buFont typeface="Courier New" panose="02070309020205020404" pitchFamily="49" charset="0"/>
              <a:buChar char="o"/>
            </a:pPr>
            <a:r>
              <a:rPr lang="en-GB" sz="2000" dirty="0"/>
              <a:t>Number of cases is compared to the background population data and the expected number of cases is proportional to the size of the population at risk in each circle. </a:t>
            </a:r>
          </a:p>
          <a:p>
            <a:endParaRPr lang="en-GB" dirty="0"/>
          </a:p>
          <a:p>
            <a:pPr marL="285750" indent="-285750">
              <a:buClr>
                <a:schemeClr val="accent1"/>
              </a:buClr>
              <a:buFont typeface="Courier New" panose="02070309020205020404" pitchFamily="49" charset="0"/>
              <a:buChar char="o"/>
            </a:pPr>
            <a:endParaRPr lang="en-US" dirty="0"/>
          </a:p>
          <a:p>
            <a:endParaRPr lang="en-US" dirty="0"/>
          </a:p>
          <a:p>
            <a:endParaRPr lang="en-US" dirty="0"/>
          </a:p>
        </p:txBody>
      </p:sp>
    </p:spTree>
    <p:extLst>
      <p:ext uri="{BB962C8B-B14F-4D97-AF65-F5344CB8AC3E}">
        <p14:creationId xmlns:p14="http://schemas.microsoft.com/office/powerpoint/2010/main" val="3056231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6A5205B-9886-9B4A-A920-7DBAE593E4F6}"/>
              </a:ext>
            </a:extLst>
          </p:cNvPr>
          <p:cNvPicPr>
            <a:picLocks noChangeAspect="1"/>
          </p:cNvPicPr>
          <p:nvPr/>
        </p:nvPicPr>
        <p:blipFill>
          <a:blip r:embed="rId3"/>
          <a:stretch>
            <a:fillRect/>
          </a:stretch>
        </p:blipFill>
        <p:spPr>
          <a:xfrm>
            <a:off x="5726084" y="406208"/>
            <a:ext cx="5782992" cy="5703042"/>
          </a:xfrm>
          <a:prstGeom prst="rect">
            <a:avLst/>
          </a:prstGeom>
        </p:spPr>
      </p:pic>
      <p:sp>
        <p:nvSpPr>
          <p:cNvPr id="5" name="Title 6">
            <a:extLst>
              <a:ext uri="{FF2B5EF4-FFF2-40B4-BE49-F238E27FC236}">
                <a16:creationId xmlns:a16="http://schemas.microsoft.com/office/drawing/2014/main" id="{520228FD-AC65-624C-AD0C-34DF6B22CA13}"/>
              </a:ext>
            </a:extLst>
          </p:cNvPr>
          <p:cNvSpPr>
            <a:spLocks noGrp="1"/>
          </p:cNvSpPr>
          <p:nvPr>
            <p:ph type="title"/>
          </p:nvPr>
        </p:nvSpPr>
        <p:spPr/>
        <p:txBody>
          <a:bodyPr/>
          <a:lstStyle/>
          <a:p>
            <a:r>
              <a:rPr lang="en-US" b="1" dirty="0">
                <a:solidFill>
                  <a:srgbClr val="C00000"/>
                </a:solidFill>
              </a:rPr>
              <a:t>Poisson Results</a:t>
            </a:r>
          </a:p>
        </p:txBody>
      </p:sp>
    </p:spTree>
    <p:extLst>
      <p:ext uri="{BB962C8B-B14F-4D97-AF65-F5344CB8AC3E}">
        <p14:creationId xmlns:p14="http://schemas.microsoft.com/office/powerpoint/2010/main" val="3112157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Spatial Scan Statistics</a:t>
            </a:r>
          </a:p>
        </p:txBody>
      </p:sp>
      <p:sp>
        <p:nvSpPr>
          <p:cNvPr id="3" name="Content Placeholder 2"/>
          <p:cNvSpPr>
            <a:spLocks noGrp="1"/>
          </p:cNvSpPr>
          <p:nvPr>
            <p:ph idx="1"/>
          </p:nvPr>
        </p:nvSpPr>
        <p:spPr>
          <a:xfrm>
            <a:off x="1097280" y="1979763"/>
            <a:ext cx="8229600" cy="5029200"/>
          </a:xfrm>
        </p:spPr>
        <p:txBody>
          <a:bodyPr>
            <a:normAutofit/>
          </a:bodyPr>
          <a:lstStyle/>
          <a:p>
            <a:r>
              <a:rPr lang="en-US" sz="2800" dirty="0"/>
              <a:t>Scan statistics – based on comparisons of local rate estimates</a:t>
            </a:r>
          </a:p>
          <a:p>
            <a:pPr lvl="1"/>
            <a:r>
              <a:rPr lang="en-US" sz="2800" dirty="0"/>
              <a:t>Does the ratio of cases to controls (or cases per population at risk) appear “significantly” elevated in certain areas</a:t>
            </a:r>
          </a:p>
          <a:p>
            <a:pPr lvl="2"/>
            <a:r>
              <a:rPr lang="en-US" sz="2400" dirty="0"/>
              <a:t>Similar to the comparison of intensity functions</a:t>
            </a:r>
          </a:p>
          <a:p>
            <a:pPr lvl="1"/>
            <a:r>
              <a:rPr lang="en-US" sz="2800" dirty="0"/>
              <a:t>Goal is to detect specific clusters where the observed rate (or ratio) is inconsistent with the rate (or ratio) over the rest of the study area.</a:t>
            </a:r>
          </a:p>
          <a:p>
            <a:pPr lvl="1"/>
            <a:endParaRPr lang="en-US" dirty="0"/>
          </a:p>
        </p:txBody>
      </p:sp>
    </p:spTree>
    <p:extLst>
      <p:ext uri="{BB962C8B-B14F-4D97-AF65-F5344CB8AC3E}">
        <p14:creationId xmlns:p14="http://schemas.microsoft.com/office/powerpoint/2010/main" val="4003824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b="1" dirty="0" err="1">
                <a:solidFill>
                  <a:srgbClr val="C00000"/>
                </a:solidFill>
              </a:rPr>
              <a:t>Kulldorff’s</a:t>
            </a:r>
            <a:r>
              <a:rPr lang="en-GB" b="1" dirty="0">
                <a:solidFill>
                  <a:srgbClr val="C00000"/>
                </a:solidFill>
              </a:rPr>
              <a:t> Spatial Scan Statistic</a:t>
            </a:r>
          </a:p>
        </p:txBody>
      </p:sp>
      <p:sp>
        <p:nvSpPr>
          <p:cNvPr id="8" name="TextBox 7"/>
          <p:cNvSpPr txBox="1"/>
          <p:nvPr/>
        </p:nvSpPr>
        <p:spPr>
          <a:xfrm>
            <a:off x="891396" y="1876245"/>
            <a:ext cx="8929718" cy="4801314"/>
          </a:xfrm>
          <a:prstGeom prst="rect">
            <a:avLst/>
          </a:prstGeom>
          <a:noFill/>
          <a:ln>
            <a:solidFill>
              <a:schemeClr val="accent1">
                <a:lumMod val="60000"/>
                <a:lumOff val="40000"/>
              </a:schemeClr>
            </a:solidFill>
          </a:ln>
        </p:spPr>
        <p:txBody>
          <a:bodyPr wrap="square" rtlCol="0">
            <a:spAutoFit/>
          </a:bodyPr>
          <a:lstStyle/>
          <a:p>
            <a:pPr marL="438150" indent="-342900">
              <a:spcAft>
                <a:spcPts val="600"/>
              </a:spcAft>
              <a:buClr>
                <a:schemeClr val="accent1"/>
              </a:buClr>
              <a:buFont typeface="Courier New" panose="02070309020205020404" pitchFamily="49" charset="0"/>
              <a:buChar char="o"/>
            </a:pPr>
            <a:r>
              <a:rPr lang="en-US" sz="2400" dirty="0"/>
              <a:t>This test detects spatial clusters based on </a:t>
            </a:r>
            <a:r>
              <a:rPr lang="en-GB" sz="2400" dirty="0"/>
              <a:t>a significant excess of cases within a moving cylindrical (or elliptical) window that systematically visits all spatial locations.  </a:t>
            </a:r>
          </a:p>
          <a:p>
            <a:pPr marL="895350" lvl="1" indent="-342900">
              <a:spcAft>
                <a:spcPts val="600"/>
              </a:spcAft>
              <a:buClr>
                <a:schemeClr val="accent1"/>
              </a:buClr>
              <a:buFont typeface="Courier New" panose="02070309020205020404" pitchFamily="49" charset="0"/>
              <a:buChar char="o"/>
            </a:pPr>
            <a:r>
              <a:rPr lang="en-US" sz="2000" dirty="0"/>
              <a:t>Can be used for discrete (non-random and fixed locations) and continuous scan statistics (locations are random)</a:t>
            </a:r>
          </a:p>
          <a:p>
            <a:pPr marL="438150" indent="-342900">
              <a:spcAft>
                <a:spcPts val="600"/>
              </a:spcAft>
              <a:buClr>
                <a:schemeClr val="accent1"/>
              </a:buClr>
              <a:buFont typeface="Courier New" panose="02070309020205020404" pitchFamily="49" charset="0"/>
              <a:buChar char="o"/>
            </a:pPr>
            <a:endParaRPr lang="en-US" sz="2000" dirty="0"/>
          </a:p>
          <a:p>
            <a:pPr marL="895350" lvl="1" indent="-342900">
              <a:spcAft>
                <a:spcPts val="600"/>
              </a:spcAft>
              <a:buClr>
                <a:schemeClr val="accent1"/>
              </a:buClr>
              <a:buFont typeface="Courier New" panose="02070309020205020404" pitchFamily="49" charset="0"/>
              <a:buChar char="o"/>
            </a:pPr>
            <a:r>
              <a:rPr lang="en-GB" sz="2000" dirty="0"/>
              <a:t>Creates an infinite number of circles of varying sizes around each point, maximum size = fixed proportion of pop.</a:t>
            </a:r>
          </a:p>
          <a:p>
            <a:pPr marL="438150" indent="-342900">
              <a:spcAft>
                <a:spcPts val="600"/>
              </a:spcAft>
              <a:buClr>
                <a:schemeClr val="accent1"/>
              </a:buClr>
              <a:buFont typeface="Courier New" panose="02070309020205020404" pitchFamily="49" charset="0"/>
              <a:buChar char="o"/>
            </a:pPr>
            <a:endParaRPr lang="en-US" sz="2000" dirty="0"/>
          </a:p>
          <a:p>
            <a:pPr marL="895350" lvl="1" indent="-342900">
              <a:spcAft>
                <a:spcPts val="600"/>
              </a:spcAft>
              <a:buClr>
                <a:schemeClr val="accent1"/>
              </a:buClr>
              <a:buFont typeface="Courier New" panose="02070309020205020404" pitchFamily="49" charset="0"/>
              <a:buChar char="o"/>
            </a:pPr>
            <a:r>
              <a:rPr lang="en-US" sz="2000" dirty="0"/>
              <a:t>Significance estimated using Monte Carlo methods – moving values around points randomly to estimate probability that observed pattern occurred by chance.</a:t>
            </a:r>
          </a:p>
          <a:p>
            <a:pPr marL="95250" lvl="1">
              <a:spcAft>
                <a:spcPts val="600"/>
              </a:spcAft>
            </a:pPr>
            <a:endParaRPr lang="en-US" sz="2400" dirty="0"/>
          </a:p>
        </p:txBody>
      </p:sp>
    </p:spTree>
    <p:extLst>
      <p:ext uri="{BB962C8B-B14F-4D97-AF65-F5344CB8AC3E}">
        <p14:creationId xmlns:p14="http://schemas.microsoft.com/office/powerpoint/2010/main" val="664701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B8BC4-A9CC-4D85-865B-3AF3E8245B89}"/>
              </a:ext>
            </a:extLst>
          </p:cNvPr>
          <p:cNvSpPr>
            <a:spLocks noGrp="1"/>
          </p:cNvSpPr>
          <p:nvPr>
            <p:ph type="title"/>
          </p:nvPr>
        </p:nvSpPr>
        <p:spPr>
          <a:xfrm>
            <a:off x="1097280" y="1475548"/>
            <a:ext cx="10058400" cy="3566160"/>
          </a:xfrm>
        </p:spPr>
        <p:txBody>
          <a:bodyPr>
            <a:normAutofit fontScale="90000"/>
          </a:bodyPr>
          <a:lstStyle/>
          <a:p>
            <a:pPr marL="0" indent="0">
              <a:spcAft>
                <a:spcPts val="1200"/>
              </a:spcAft>
            </a:pPr>
            <a:br>
              <a:rPr lang="en-GB" sz="4400" b="1" dirty="0"/>
            </a:br>
            <a:br>
              <a:rPr lang="en-GB" sz="4400" b="1" dirty="0"/>
            </a:br>
            <a:r>
              <a:rPr lang="en-GB" sz="4400" b="1" dirty="0"/>
              <a:t>H</a:t>
            </a:r>
            <a:r>
              <a:rPr lang="en-GB" sz="4400" b="1" baseline="-25000" dirty="0"/>
              <a:t>1 </a:t>
            </a:r>
            <a:r>
              <a:rPr lang="en-GB" sz="4400" b="1" i="1" dirty="0"/>
              <a:t>: </a:t>
            </a:r>
            <a:r>
              <a:rPr lang="en-US" sz="4400" b="1" i="1" dirty="0"/>
              <a:t> there is an elevated risk within the window as compared to outside, for each location and size.</a:t>
            </a:r>
            <a:br>
              <a:rPr lang="en-US" sz="4400" b="1" i="1" dirty="0"/>
            </a:br>
            <a:br>
              <a:rPr lang="en-US" sz="4400" b="1" i="1" dirty="0"/>
            </a:br>
            <a:r>
              <a:rPr lang="en-GB" sz="4400" b="1" dirty="0"/>
              <a:t>H</a:t>
            </a:r>
            <a:r>
              <a:rPr lang="en-GB" sz="4400" b="1" baseline="-25000" dirty="0"/>
              <a:t>0</a:t>
            </a:r>
            <a:r>
              <a:rPr lang="en-GB" sz="4400" b="1" dirty="0"/>
              <a:t>: </a:t>
            </a:r>
            <a:r>
              <a:rPr lang="en-GB" sz="4400" b="1" i="1" dirty="0"/>
              <a:t>The risk of an event is the same within and outside the window</a:t>
            </a:r>
            <a:br>
              <a:rPr lang="en-GB" b="1" i="1" dirty="0"/>
            </a:br>
            <a:endParaRPr lang="en-US" dirty="0"/>
          </a:p>
        </p:txBody>
      </p:sp>
    </p:spTree>
    <p:extLst>
      <p:ext uri="{BB962C8B-B14F-4D97-AF65-F5344CB8AC3E}">
        <p14:creationId xmlns:p14="http://schemas.microsoft.com/office/powerpoint/2010/main" val="132098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56C93-7769-F947-A6D6-AE90C2902C49}"/>
              </a:ext>
            </a:extLst>
          </p:cNvPr>
          <p:cNvSpPr>
            <a:spLocks noGrp="1"/>
          </p:cNvSpPr>
          <p:nvPr>
            <p:ph type="title"/>
          </p:nvPr>
        </p:nvSpPr>
        <p:spPr/>
        <p:txBody>
          <a:bodyPr/>
          <a:lstStyle/>
          <a:p>
            <a:r>
              <a:rPr lang="en-US" b="1" dirty="0">
                <a:solidFill>
                  <a:srgbClr val="C00000"/>
                </a:solidFill>
              </a:rPr>
              <a:t>Probabilistic Models</a:t>
            </a:r>
          </a:p>
        </p:txBody>
      </p:sp>
      <p:sp>
        <p:nvSpPr>
          <p:cNvPr id="3" name="Content Placeholder 2">
            <a:extLst>
              <a:ext uri="{FF2B5EF4-FFF2-40B4-BE49-F238E27FC236}">
                <a16:creationId xmlns:a16="http://schemas.microsoft.com/office/drawing/2014/main" id="{842BFF76-5526-0745-91A6-12F9E01C9932}"/>
              </a:ext>
            </a:extLst>
          </p:cNvPr>
          <p:cNvSpPr>
            <a:spLocks noGrp="1"/>
          </p:cNvSpPr>
          <p:nvPr>
            <p:ph idx="1"/>
          </p:nvPr>
        </p:nvSpPr>
        <p:spPr>
          <a:xfrm>
            <a:off x="838200" y="1825625"/>
            <a:ext cx="9567930" cy="4351338"/>
          </a:xfrm>
        </p:spPr>
        <p:txBody>
          <a:bodyPr>
            <a:normAutofit/>
          </a:bodyPr>
          <a:lstStyle/>
          <a:p>
            <a:pPr marL="95250" lvl="1">
              <a:spcAft>
                <a:spcPts val="600"/>
              </a:spcAft>
            </a:pPr>
            <a:r>
              <a:rPr lang="en-US" sz="2400" dirty="0"/>
              <a:t>There are different types of probabilistic models for discrete scan statistics</a:t>
            </a:r>
          </a:p>
          <a:p>
            <a:pPr marL="95250" lvl="1">
              <a:spcAft>
                <a:spcPts val="600"/>
              </a:spcAft>
            </a:pPr>
            <a:r>
              <a:rPr lang="en-US" sz="2400" dirty="0"/>
              <a:t> Selection is based on the underlying distribution of the population at risk</a:t>
            </a:r>
          </a:p>
          <a:p>
            <a:pPr marL="895350" lvl="1" indent="-342900">
              <a:spcAft>
                <a:spcPts val="600"/>
              </a:spcAft>
            </a:pPr>
            <a:r>
              <a:rPr lang="en-US" sz="2000" dirty="0"/>
              <a:t>Poisson: number of events in a geographical location is Poisson-distributed, according to a known underlying population at risk</a:t>
            </a:r>
          </a:p>
          <a:p>
            <a:pPr marL="895350" lvl="1" indent="-342900">
              <a:spcAft>
                <a:spcPts val="600"/>
              </a:spcAft>
            </a:pPr>
            <a:r>
              <a:rPr lang="en-US" sz="2000" dirty="0"/>
              <a:t>Bernoulli: 0/1 event data such as cases and controls</a:t>
            </a:r>
          </a:p>
          <a:p>
            <a:pPr marL="895350" lvl="1" indent="-342900">
              <a:spcAft>
                <a:spcPts val="600"/>
              </a:spcAft>
            </a:pPr>
            <a:r>
              <a:rPr lang="en-US" sz="2000" dirty="0"/>
              <a:t>Ordinal: Ordered categorical data such as severity of disease</a:t>
            </a:r>
          </a:p>
          <a:p>
            <a:pPr marL="895350" lvl="1" indent="-342900">
              <a:spcAft>
                <a:spcPts val="600"/>
              </a:spcAft>
            </a:pPr>
            <a:r>
              <a:rPr lang="en-US" sz="2000" dirty="0"/>
              <a:t>Exponential: Survival time data</a:t>
            </a:r>
          </a:p>
          <a:p>
            <a:pPr marL="895350" lvl="1" indent="-342900">
              <a:spcAft>
                <a:spcPts val="600"/>
              </a:spcAft>
            </a:pPr>
            <a:r>
              <a:rPr lang="en-US" sz="2000" dirty="0"/>
              <a:t>Normal: Other types of continuous data</a:t>
            </a:r>
          </a:p>
        </p:txBody>
      </p:sp>
    </p:spTree>
    <p:extLst>
      <p:ext uri="{BB962C8B-B14F-4D97-AF65-F5344CB8AC3E}">
        <p14:creationId xmlns:p14="http://schemas.microsoft.com/office/powerpoint/2010/main" val="3851756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10">
            <a:extLst>
              <a:ext uri="{FF2B5EF4-FFF2-40B4-BE49-F238E27FC236}">
                <a16:creationId xmlns:a16="http://schemas.microsoft.com/office/drawing/2014/main" id="{D1C70341-400A-DD4A-B20C-47BF8BD61776}"/>
              </a:ext>
            </a:extLst>
          </p:cNvPr>
          <p:cNvGrpSpPr/>
          <p:nvPr/>
        </p:nvGrpSpPr>
        <p:grpSpPr>
          <a:xfrm>
            <a:off x="4782585" y="2017731"/>
            <a:ext cx="6925712" cy="3741964"/>
            <a:chOff x="1643042" y="2025998"/>
            <a:chExt cx="6072230" cy="3461985"/>
          </a:xfrm>
        </p:grpSpPr>
        <p:pic>
          <p:nvPicPr>
            <p:cNvPr id="10" name="Picture 1">
              <a:extLst>
                <a:ext uri="{FF2B5EF4-FFF2-40B4-BE49-F238E27FC236}">
                  <a16:creationId xmlns:a16="http://schemas.microsoft.com/office/drawing/2014/main" id="{43D4FEF8-5E68-6547-A6CE-BA148FF6B0E1}"/>
                </a:ext>
              </a:extLst>
            </p:cNvPr>
            <p:cNvPicPr>
              <a:picLocks noChangeAspect="1" noChangeArrowheads="1"/>
            </p:cNvPicPr>
            <p:nvPr/>
          </p:nvPicPr>
          <p:blipFill>
            <a:blip r:embed="rId3" cstate="print"/>
            <a:srcRect l="4234" t="16317" r="5787" b="18134"/>
            <a:stretch>
              <a:fillRect/>
            </a:stretch>
          </p:blipFill>
          <p:spPr bwMode="auto">
            <a:xfrm>
              <a:off x="1643042" y="2025998"/>
              <a:ext cx="6072230" cy="3260390"/>
            </a:xfrm>
            <a:prstGeom prst="rect">
              <a:avLst/>
            </a:prstGeom>
            <a:noFill/>
            <a:ln w="9525">
              <a:noFill/>
              <a:miter lim="800000"/>
              <a:headEnd/>
              <a:tailEnd/>
            </a:ln>
            <a:effectLst/>
          </p:spPr>
        </p:pic>
        <p:grpSp>
          <p:nvGrpSpPr>
            <p:cNvPr id="11" name="Group 8">
              <a:extLst>
                <a:ext uri="{FF2B5EF4-FFF2-40B4-BE49-F238E27FC236}">
                  <a16:creationId xmlns:a16="http://schemas.microsoft.com/office/drawing/2014/main" id="{A018856B-B3DF-E349-B38F-C71C9C0D3535}"/>
                </a:ext>
              </a:extLst>
            </p:cNvPr>
            <p:cNvGrpSpPr/>
            <p:nvPr/>
          </p:nvGrpSpPr>
          <p:grpSpPr>
            <a:xfrm>
              <a:off x="1780962" y="4827774"/>
              <a:ext cx="2398639" cy="660209"/>
              <a:chOff x="1780962" y="4827774"/>
              <a:chExt cx="2398639" cy="660209"/>
            </a:xfrm>
          </p:grpSpPr>
          <p:pic>
            <p:nvPicPr>
              <p:cNvPr id="12" name="Picture 1">
                <a:extLst>
                  <a:ext uri="{FF2B5EF4-FFF2-40B4-BE49-F238E27FC236}">
                    <a16:creationId xmlns:a16="http://schemas.microsoft.com/office/drawing/2014/main" id="{76D61D84-808E-E54A-8915-0FC7AEE6D259}"/>
                  </a:ext>
                </a:extLst>
              </p:cNvPr>
              <p:cNvPicPr>
                <a:picLocks noChangeAspect="1" noChangeArrowheads="1"/>
              </p:cNvPicPr>
              <p:nvPr/>
            </p:nvPicPr>
            <p:blipFill>
              <a:blip r:embed="rId3" cstate="print"/>
              <a:srcRect l="5454" t="86671" r="90909"/>
              <a:stretch>
                <a:fillRect/>
              </a:stretch>
            </p:blipFill>
            <p:spPr bwMode="auto">
              <a:xfrm>
                <a:off x="1780962" y="4846690"/>
                <a:ext cx="237376" cy="641293"/>
              </a:xfrm>
              <a:prstGeom prst="rect">
                <a:avLst/>
              </a:prstGeom>
              <a:noFill/>
              <a:ln w="9525">
                <a:noFill/>
                <a:miter lim="800000"/>
                <a:headEnd/>
                <a:tailEnd/>
              </a:ln>
              <a:effectLst/>
            </p:spPr>
          </p:pic>
          <p:sp>
            <p:nvSpPr>
              <p:cNvPr id="13" name="TextBox 12">
                <a:extLst>
                  <a:ext uri="{FF2B5EF4-FFF2-40B4-BE49-F238E27FC236}">
                    <a16:creationId xmlns:a16="http://schemas.microsoft.com/office/drawing/2014/main" id="{630887F6-607C-044C-BCDF-359C73A9F49F}"/>
                  </a:ext>
                </a:extLst>
              </p:cNvPr>
              <p:cNvSpPr txBox="1"/>
              <p:nvPr/>
            </p:nvSpPr>
            <p:spPr>
              <a:xfrm>
                <a:off x="1965023" y="4827774"/>
                <a:ext cx="2214578" cy="592276"/>
              </a:xfrm>
              <a:prstGeom prst="rect">
                <a:avLst/>
              </a:prstGeom>
              <a:noFill/>
            </p:spPr>
            <p:txBody>
              <a:bodyPr wrap="square" rtlCol="0">
                <a:spAutoFit/>
              </a:bodyPr>
              <a:lstStyle/>
              <a:p>
                <a:pPr>
                  <a:lnSpc>
                    <a:spcPts val="2220"/>
                  </a:lnSpc>
                </a:pPr>
                <a:r>
                  <a:rPr lang="en-GB" sz="1600" b="1" dirty="0"/>
                  <a:t>Control</a:t>
                </a:r>
              </a:p>
              <a:p>
                <a:pPr>
                  <a:lnSpc>
                    <a:spcPts val="2220"/>
                  </a:lnSpc>
                </a:pPr>
                <a:r>
                  <a:rPr lang="en-GB" sz="1600" b="1" dirty="0"/>
                  <a:t>Malaria case</a:t>
                </a:r>
              </a:p>
            </p:txBody>
          </p:sp>
        </p:grpSp>
      </p:grpSp>
      <p:sp>
        <p:nvSpPr>
          <p:cNvPr id="14" name="Title 6">
            <a:extLst>
              <a:ext uri="{FF2B5EF4-FFF2-40B4-BE49-F238E27FC236}">
                <a16:creationId xmlns:a16="http://schemas.microsoft.com/office/drawing/2014/main" id="{14492DE2-FCD9-4E4F-BC71-913C9C3EC323}"/>
              </a:ext>
            </a:extLst>
          </p:cNvPr>
          <p:cNvSpPr>
            <a:spLocks noGrp="1"/>
          </p:cNvSpPr>
          <p:nvPr>
            <p:ph type="title"/>
          </p:nvPr>
        </p:nvSpPr>
        <p:spPr/>
        <p:txBody>
          <a:bodyPr/>
          <a:lstStyle/>
          <a:p>
            <a:r>
              <a:rPr lang="en-US" b="1" dirty="0">
                <a:solidFill>
                  <a:srgbClr val="C00000"/>
                </a:solidFill>
              </a:rPr>
              <a:t>Bernoulli Model</a:t>
            </a:r>
          </a:p>
        </p:txBody>
      </p:sp>
      <p:sp>
        <p:nvSpPr>
          <p:cNvPr id="16" name="Content Placeholder 2">
            <a:extLst>
              <a:ext uri="{FF2B5EF4-FFF2-40B4-BE49-F238E27FC236}">
                <a16:creationId xmlns:a16="http://schemas.microsoft.com/office/drawing/2014/main" id="{C5E78BB5-786E-C544-A27A-A702423A572F}"/>
              </a:ext>
            </a:extLst>
          </p:cNvPr>
          <p:cNvSpPr txBox="1">
            <a:spLocks/>
          </p:cNvSpPr>
          <p:nvPr/>
        </p:nvSpPr>
        <p:spPr>
          <a:xfrm>
            <a:off x="642645" y="2089953"/>
            <a:ext cx="3680878" cy="36697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9550" indent="-342900">
              <a:spcAft>
                <a:spcPts val="1200"/>
              </a:spcAft>
              <a:buClr>
                <a:schemeClr val="accent1"/>
              </a:buClr>
              <a:buFont typeface="Courier New" panose="02070309020205020404" pitchFamily="49" charset="0"/>
              <a:buChar char="o"/>
            </a:pPr>
            <a:r>
              <a:rPr lang="en-GB" sz="2000" dirty="0"/>
              <a:t>Uses case control data</a:t>
            </a:r>
          </a:p>
          <a:p>
            <a:pPr marL="209550" indent="-342900">
              <a:spcAft>
                <a:spcPts val="1200"/>
              </a:spcAft>
              <a:buClr>
                <a:schemeClr val="accent1"/>
              </a:buClr>
              <a:buFont typeface="Courier New" panose="02070309020205020404" pitchFamily="49" charset="0"/>
              <a:buChar char="o"/>
            </a:pPr>
            <a:r>
              <a:rPr lang="en-GB" sz="2000" dirty="0"/>
              <a:t>Uses Bernoulli model (identical to binomial with single trial) to compare risk of being a case inside to outside the window. </a:t>
            </a:r>
          </a:p>
        </p:txBody>
      </p:sp>
    </p:spTree>
    <p:extLst>
      <p:ext uri="{BB962C8B-B14F-4D97-AF65-F5344CB8AC3E}">
        <p14:creationId xmlns:p14="http://schemas.microsoft.com/office/powerpoint/2010/main" val="3542658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10">
            <a:extLst>
              <a:ext uri="{FF2B5EF4-FFF2-40B4-BE49-F238E27FC236}">
                <a16:creationId xmlns:a16="http://schemas.microsoft.com/office/drawing/2014/main" id="{D1C70341-400A-DD4A-B20C-47BF8BD61776}"/>
              </a:ext>
            </a:extLst>
          </p:cNvPr>
          <p:cNvGrpSpPr/>
          <p:nvPr/>
        </p:nvGrpSpPr>
        <p:grpSpPr>
          <a:xfrm>
            <a:off x="2375817" y="2017731"/>
            <a:ext cx="6925712" cy="3741964"/>
            <a:chOff x="1643042" y="2025998"/>
            <a:chExt cx="6072230" cy="3461985"/>
          </a:xfrm>
        </p:grpSpPr>
        <p:pic>
          <p:nvPicPr>
            <p:cNvPr id="10" name="Picture 1">
              <a:extLst>
                <a:ext uri="{FF2B5EF4-FFF2-40B4-BE49-F238E27FC236}">
                  <a16:creationId xmlns:a16="http://schemas.microsoft.com/office/drawing/2014/main" id="{43D4FEF8-5E68-6547-A6CE-BA148FF6B0E1}"/>
                </a:ext>
              </a:extLst>
            </p:cNvPr>
            <p:cNvPicPr>
              <a:picLocks noChangeAspect="1" noChangeArrowheads="1"/>
            </p:cNvPicPr>
            <p:nvPr/>
          </p:nvPicPr>
          <p:blipFill>
            <a:blip r:embed="rId3" cstate="print"/>
            <a:srcRect l="4234" t="16317" r="5787" b="18134"/>
            <a:stretch>
              <a:fillRect/>
            </a:stretch>
          </p:blipFill>
          <p:spPr bwMode="auto">
            <a:xfrm>
              <a:off x="1643042" y="2025998"/>
              <a:ext cx="6072230" cy="3260390"/>
            </a:xfrm>
            <a:prstGeom prst="rect">
              <a:avLst/>
            </a:prstGeom>
            <a:noFill/>
            <a:ln w="9525">
              <a:noFill/>
              <a:miter lim="800000"/>
              <a:headEnd/>
              <a:tailEnd/>
            </a:ln>
            <a:effectLst/>
          </p:spPr>
        </p:pic>
        <p:grpSp>
          <p:nvGrpSpPr>
            <p:cNvPr id="11" name="Group 8">
              <a:extLst>
                <a:ext uri="{FF2B5EF4-FFF2-40B4-BE49-F238E27FC236}">
                  <a16:creationId xmlns:a16="http://schemas.microsoft.com/office/drawing/2014/main" id="{A018856B-B3DF-E349-B38F-C71C9C0D3535}"/>
                </a:ext>
              </a:extLst>
            </p:cNvPr>
            <p:cNvGrpSpPr/>
            <p:nvPr/>
          </p:nvGrpSpPr>
          <p:grpSpPr>
            <a:xfrm>
              <a:off x="1780962" y="4827774"/>
              <a:ext cx="2398639" cy="660209"/>
              <a:chOff x="1780962" y="4827774"/>
              <a:chExt cx="2398639" cy="660209"/>
            </a:xfrm>
          </p:grpSpPr>
          <p:pic>
            <p:nvPicPr>
              <p:cNvPr id="12" name="Picture 1">
                <a:extLst>
                  <a:ext uri="{FF2B5EF4-FFF2-40B4-BE49-F238E27FC236}">
                    <a16:creationId xmlns:a16="http://schemas.microsoft.com/office/drawing/2014/main" id="{76D61D84-808E-E54A-8915-0FC7AEE6D259}"/>
                  </a:ext>
                </a:extLst>
              </p:cNvPr>
              <p:cNvPicPr>
                <a:picLocks noChangeAspect="1" noChangeArrowheads="1"/>
              </p:cNvPicPr>
              <p:nvPr/>
            </p:nvPicPr>
            <p:blipFill>
              <a:blip r:embed="rId3" cstate="print"/>
              <a:srcRect l="5454" t="86671" r="90909"/>
              <a:stretch>
                <a:fillRect/>
              </a:stretch>
            </p:blipFill>
            <p:spPr bwMode="auto">
              <a:xfrm>
                <a:off x="1780962" y="4846690"/>
                <a:ext cx="237376" cy="641293"/>
              </a:xfrm>
              <a:prstGeom prst="rect">
                <a:avLst/>
              </a:prstGeom>
              <a:noFill/>
              <a:ln w="9525">
                <a:noFill/>
                <a:miter lim="800000"/>
                <a:headEnd/>
                <a:tailEnd/>
              </a:ln>
              <a:effectLst/>
            </p:spPr>
          </p:pic>
          <p:sp>
            <p:nvSpPr>
              <p:cNvPr id="13" name="TextBox 12">
                <a:extLst>
                  <a:ext uri="{FF2B5EF4-FFF2-40B4-BE49-F238E27FC236}">
                    <a16:creationId xmlns:a16="http://schemas.microsoft.com/office/drawing/2014/main" id="{630887F6-607C-044C-BCDF-359C73A9F49F}"/>
                  </a:ext>
                </a:extLst>
              </p:cNvPr>
              <p:cNvSpPr txBox="1"/>
              <p:nvPr/>
            </p:nvSpPr>
            <p:spPr>
              <a:xfrm>
                <a:off x="1965023" y="4827774"/>
                <a:ext cx="2214578" cy="592276"/>
              </a:xfrm>
              <a:prstGeom prst="rect">
                <a:avLst/>
              </a:prstGeom>
              <a:noFill/>
            </p:spPr>
            <p:txBody>
              <a:bodyPr wrap="square" rtlCol="0">
                <a:spAutoFit/>
              </a:bodyPr>
              <a:lstStyle/>
              <a:p>
                <a:pPr>
                  <a:lnSpc>
                    <a:spcPts val="2220"/>
                  </a:lnSpc>
                </a:pPr>
                <a:r>
                  <a:rPr lang="en-GB" sz="1600" b="1" dirty="0"/>
                  <a:t>Control</a:t>
                </a:r>
              </a:p>
              <a:p>
                <a:pPr>
                  <a:lnSpc>
                    <a:spcPts val="2220"/>
                  </a:lnSpc>
                </a:pPr>
                <a:r>
                  <a:rPr lang="en-GB" sz="1600" b="1" dirty="0"/>
                  <a:t>Malaria case</a:t>
                </a:r>
              </a:p>
            </p:txBody>
          </p:sp>
        </p:grpSp>
      </p:grpSp>
      <p:sp>
        <p:nvSpPr>
          <p:cNvPr id="14" name="Title 6">
            <a:extLst>
              <a:ext uri="{FF2B5EF4-FFF2-40B4-BE49-F238E27FC236}">
                <a16:creationId xmlns:a16="http://schemas.microsoft.com/office/drawing/2014/main" id="{14492DE2-FCD9-4E4F-BC71-913C9C3EC323}"/>
              </a:ext>
            </a:extLst>
          </p:cNvPr>
          <p:cNvSpPr>
            <a:spLocks noGrp="1"/>
          </p:cNvSpPr>
          <p:nvPr>
            <p:ph type="title"/>
          </p:nvPr>
        </p:nvSpPr>
        <p:spPr/>
        <p:txBody>
          <a:bodyPr/>
          <a:lstStyle/>
          <a:p>
            <a:r>
              <a:rPr lang="en-US" b="1" dirty="0">
                <a:solidFill>
                  <a:srgbClr val="C00000"/>
                </a:solidFill>
              </a:rPr>
              <a:t>Bernoulli Results</a:t>
            </a:r>
          </a:p>
        </p:txBody>
      </p:sp>
      <p:sp>
        <p:nvSpPr>
          <p:cNvPr id="15" name="Flowchart: Connector 16">
            <a:extLst>
              <a:ext uri="{FF2B5EF4-FFF2-40B4-BE49-F238E27FC236}">
                <a16:creationId xmlns:a16="http://schemas.microsoft.com/office/drawing/2014/main" id="{F621ED3D-1BB0-DF4B-86B3-3B44B7A260F1}"/>
              </a:ext>
            </a:extLst>
          </p:cNvPr>
          <p:cNvSpPr/>
          <p:nvPr/>
        </p:nvSpPr>
        <p:spPr>
          <a:xfrm>
            <a:off x="5727795" y="2855036"/>
            <a:ext cx="1361786" cy="1281681"/>
          </a:xfrm>
          <a:prstGeom prst="flowChartConnector">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BF8CB306-1219-6A42-AE8E-DE903302C653}"/>
              </a:ext>
            </a:extLst>
          </p:cNvPr>
          <p:cNvSpPr txBox="1"/>
          <p:nvPr/>
        </p:nvSpPr>
        <p:spPr>
          <a:xfrm>
            <a:off x="7109335" y="2300719"/>
            <a:ext cx="1285884" cy="369332"/>
          </a:xfrm>
          <a:prstGeom prst="rect">
            <a:avLst/>
          </a:prstGeom>
          <a:solidFill>
            <a:srgbClr val="FFFF00"/>
          </a:solidFill>
          <a:ln>
            <a:solidFill>
              <a:schemeClr val="tx1"/>
            </a:solidFill>
          </a:ln>
        </p:spPr>
        <p:txBody>
          <a:bodyPr wrap="square" rtlCol="0">
            <a:spAutoFit/>
          </a:bodyPr>
          <a:lstStyle/>
          <a:p>
            <a:r>
              <a:rPr lang="en-GB" b="1" dirty="0"/>
              <a:t>6/36 = 0.16</a:t>
            </a:r>
          </a:p>
        </p:txBody>
      </p:sp>
      <p:sp>
        <p:nvSpPr>
          <p:cNvPr id="17" name="TextBox 16">
            <a:extLst>
              <a:ext uri="{FF2B5EF4-FFF2-40B4-BE49-F238E27FC236}">
                <a16:creationId xmlns:a16="http://schemas.microsoft.com/office/drawing/2014/main" id="{BEE51165-9295-7947-A90F-2A4E2C539C98}"/>
              </a:ext>
            </a:extLst>
          </p:cNvPr>
          <p:cNvSpPr txBox="1"/>
          <p:nvPr/>
        </p:nvSpPr>
        <p:spPr>
          <a:xfrm>
            <a:off x="7089581" y="4321702"/>
            <a:ext cx="1500198" cy="369332"/>
          </a:xfrm>
          <a:prstGeom prst="rect">
            <a:avLst/>
          </a:prstGeom>
          <a:solidFill>
            <a:srgbClr val="FFFF00"/>
          </a:solidFill>
          <a:ln>
            <a:solidFill>
              <a:schemeClr val="tx1"/>
            </a:solidFill>
          </a:ln>
        </p:spPr>
        <p:txBody>
          <a:bodyPr wrap="square" rtlCol="0">
            <a:spAutoFit/>
          </a:bodyPr>
          <a:lstStyle/>
          <a:p>
            <a:r>
              <a:rPr lang="en-GB" b="1" dirty="0"/>
              <a:t>11/232 = 0.05</a:t>
            </a:r>
          </a:p>
        </p:txBody>
      </p:sp>
      <p:cxnSp>
        <p:nvCxnSpPr>
          <p:cNvPr id="18" name="Straight Arrow Connector 17">
            <a:extLst>
              <a:ext uri="{FF2B5EF4-FFF2-40B4-BE49-F238E27FC236}">
                <a16:creationId xmlns:a16="http://schemas.microsoft.com/office/drawing/2014/main" id="{40F988B0-4EDB-054F-A117-8711E84E73A0}"/>
              </a:ext>
            </a:extLst>
          </p:cNvPr>
          <p:cNvCxnSpPr>
            <a:cxnSpLocks/>
            <a:stCxn id="16" idx="2"/>
            <a:endCxn id="15" idx="7"/>
          </p:cNvCxnSpPr>
          <p:nvPr/>
        </p:nvCxnSpPr>
        <p:spPr>
          <a:xfrm flipH="1">
            <a:off x="6890152" y="2670051"/>
            <a:ext cx="862125" cy="372683"/>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27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262890-DB89-D34C-8199-6B0C77021D26}"/>
              </a:ext>
            </a:extLst>
          </p:cNvPr>
          <p:cNvSpPr>
            <a:spLocks noGrp="1"/>
          </p:cNvSpPr>
          <p:nvPr>
            <p:ph type="title"/>
          </p:nvPr>
        </p:nvSpPr>
        <p:spPr>
          <a:xfrm>
            <a:off x="1097280" y="234841"/>
            <a:ext cx="10058400" cy="1450757"/>
          </a:xfrm>
        </p:spPr>
        <p:txBody>
          <a:bodyPr/>
          <a:lstStyle/>
          <a:p>
            <a:r>
              <a:rPr lang="en-US" b="1" dirty="0">
                <a:solidFill>
                  <a:srgbClr val="C00000"/>
                </a:solidFill>
              </a:rPr>
              <a:t>Binomial Model</a:t>
            </a:r>
          </a:p>
        </p:txBody>
      </p:sp>
      <p:sp>
        <p:nvSpPr>
          <p:cNvPr id="10" name="Content Placeholder 2">
            <a:extLst>
              <a:ext uri="{FF2B5EF4-FFF2-40B4-BE49-F238E27FC236}">
                <a16:creationId xmlns:a16="http://schemas.microsoft.com/office/drawing/2014/main" id="{2E956C49-70F2-B942-B4BC-2917ACBF33BA}"/>
              </a:ext>
            </a:extLst>
          </p:cNvPr>
          <p:cNvSpPr>
            <a:spLocks noGrp="1"/>
          </p:cNvSpPr>
          <p:nvPr>
            <p:ph idx="1"/>
          </p:nvPr>
        </p:nvSpPr>
        <p:spPr>
          <a:xfrm>
            <a:off x="642645" y="2089953"/>
            <a:ext cx="3680878" cy="3669741"/>
          </a:xfrm>
        </p:spPr>
        <p:txBody>
          <a:bodyPr>
            <a:normAutofit/>
          </a:bodyPr>
          <a:lstStyle/>
          <a:p>
            <a:pPr>
              <a:spcAft>
                <a:spcPts val="1200"/>
              </a:spcAft>
              <a:buFont typeface="Courier New" panose="02070309020205020404" pitchFamily="49" charset="0"/>
              <a:buChar char="o"/>
            </a:pPr>
            <a:r>
              <a:rPr lang="en-US" sz="2400" dirty="0"/>
              <a:t> </a:t>
            </a:r>
            <a:r>
              <a:rPr lang="en-US" dirty="0"/>
              <a:t>Uses prevalence point data</a:t>
            </a:r>
          </a:p>
          <a:p>
            <a:pPr>
              <a:spcAft>
                <a:spcPts val="1200"/>
              </a:spcAft>
              <a:buFont typeface="Courier New" panose="02070309020205020404" pitchFamily="49" charset="0"/>
              <a:buChar char="o"/>
            </a:pPr>
            <a:r>
              <a:rPr lang="en-US" dirty="0"/>
              <a:t> Similar to the case-control scenario, but uses binomial model instead of Bernoulli, as our data are numbers positive and numbers examined (i.e. Binomial).</a:t>
            </a:r>
          </a:p>
          <a:p>
            <a:pPr>
              <a:spcAft>
                <a:spcPts val="1200"/>
              </a:spcAft>
              <a:buFont typeface="Courier New" panose="02070309020205020404" pitchFamily="49" charset="0"/>
              <a:buChar char="o"/>
            </a:pPr>
            <a:r>
              <a:rPr lang="en-US" dirty="0"/>
              <a:t> Probability of being a positive inside versus outside the window</a:t>
            </a:r>
            <a:endParaRPr lang="en-GB" dirty="0"/>
          </a:p>
        </p:txBody>
      </p:sp>
      <p:pic>
        <p:nvPicPr>
          <p:cNvPr id="9" name="Picture 8">
            <a:extLst>
              <a:ext uri="{FF2B5EF4-FFF2-40B4-BE49-F238E27FC236}">
                <a16:creationId xmlns:a16="http://schemas.microsoft.com/office/drawing/2014/main" id="{B6A5205B-9886-9B4A-A920-7DBAE593E4F6}"/>
              </a:ext>
            </a:extLst>
          </p:cNvPr>
          <p:cNvPicPr>
            <a:picLocks noChangeAspect="1"/>
          </p:cNvPicPr>
          <p:nvPr/>
        </p:nvPicPr>
        <p:blipFill>
          <a:blip r:embed="rId3"/>
          <a:stretch>
            <a:fillRect/>
          </a:stretch>
        </p:blipFill>
        <p:spPr>
          <a:xfrm>
            <a:off x="5406707" y="663434"/>
            <a:ext cx="6142648" cy="5298542"/>
          </a:xfrm>
          <a:prstGeom prst="rect">
            <a:avLst/>
          </a:prstGeom>
        </p:spPr>
      </p:pic>
    </p:spTree>
    <p:extLst>
      <p:ext uri="{BB962C8B-B14F-4D97-AF65-F5344CB8AC3E}">
        <p14:creationId xmlns:p14="http://schemas.microsoft.com/office/powerpoint/2010/main" val="919865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6A5205B-9886-9B4A-A920-7DBAE593E4F6}"/>
              </a:ext>
            </a:extLst>
          </p:cNvPr>
          <p:cNvPicPr>
            <a:picLocks noChangeAspect="1"/>
          </p:cNvPicPr>
          <p:nvPr/>
        </p:nvPicPr>
        <p:blipFill>
          <a:blip r:embed="rId3"/>
          <a:stretch>
            <a:fillRect/>
          </a:stretch>
        </p:blipFill>
        <p:spPr>
          <a:xfrm>
            <a:off x="5466963" y="569252"/>
            <a:ext cx="6359852" cy="5466319"/>
          </a:xfrm>
          <a:prstGeom prst="rect">
            <a:avLst/>
          </a:prstGeom>
        </p:spPr>
      </p:pic>
      <p:sp>
        <p:nvSpPr>
          <p:cNvPr id="5" name="Title 6">
            <a:extLst>
              <a:ext uri="{FF2B5EF4-FFF2-40B4-BE49-F238E27FC236}">
                <a16:creationId xmlns:a16="http://schemas.microsoft.com/office/drawing/2014/main" id="{520228FD-AC65-624C-AD0C-34DF6B22CA13}"/>
              </a:ext>
            </a:extLst>
          </p:cNvPr>
          <p:cNvSpPr>
            <a:spLocks noGrp="1"/>
          </p:cNvSpPr>
          <p:nvPr>
            <p:ph type="title"/>
          </p:nvPr>
        </p:nvSpPr>
        <p:spPr/>
        <p:txBody>
          <a:bodyPr/>
          <a:lstStyle/>
          <a:p>
            <a:r>
              <a:rPr lang="en-US" b="1" dirty="0">
                <a:solidFill>
                  <a:srgbClr val="C00000"/>
                </a:solidFill>
              </a:rPr>
              <a:t>Binomial Results</a:t>
            </a:r>
          </a:p>
        </p:txBody>
      </p:sp>
    </p:spTree>
    <p:extLst>
      <p:ext uri="{BB962C8B-B14F-4D97-AF65-F5344CB8AC3E}">
        <p14:creationId xmlns:p14="http://schemas.microsoft.com/office/powerpoint/2010/main" val="324473593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1526</TotalTime>
  <Words>789</Words>
  <Application>Microsoft Office PowerPoint</Application>
  <PresentationFormat>Widescreen</PresentationFormat>
  <Paragraphs>58</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Courier New</vt:lpstr>
      <vt:lpstr>Retrospect</vt:lpstr>
      <vt:lpstr>Detecting Local Clusters with Kulldorf’s Scan Statistic</vt:lpstr>
      <vt:lpstr>Spatial Scan Statistics</vt:lpstr>
      <vt:lpstr>Kulldorff’s Spatial Scan Statistic</vt:lpstr>
      <vt:lpstr>  H1 :  there is an elevated risk within the window as compared to outside, for each location and size.  H0: The risk of an event is the same within and outside the window </vt:lpstr>
      <vt:lpstr>Probabilistic Models</vt:lpstr>
      <vt:lpstr>Bernoulli Model</vt:lpstr>
      <vt:lpstr>Bernoulli Results</vt:lpstr>
      <vt:lpstr>Binomial Model</vt:lpstr>
      <vt:lpstr>Binomial Results</vt:lpstr>
      <vt:lpstr>Poisson Model</vt:lpstr>
      <vt:lpstr>Poisson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Hugh Sturrock</dc:creator>
  <cp:lastModifiedBy>eestokes74@gmail.com</cp:lastModifiedBy>
  <cp:revision>15</cp:revision>
  <dcterms:created xsi:type="dcterms:W3CDTF">2018-11-07T22:09:39Z</dcterms:created>
  <dcterms:modified xsi:type="dcterms:W3CDTF">2018-11-09T16:33:16Z</dcterms:modified>
</cp:coreProperties>
</file>