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6" r:id="rId9"/>
    <p:sldId id="263" r:id="rId10"/>
    <p:sldId id="265" r:id="rId11"/>
    <p:sldId id="267" r:id="rId12"/>
    <p:sldId id="268" r:id="rId13"/>
    <p:sldId id="269" r:id="rId14"/>
    <p:sldId id="271" r:id="rId15"/>
    <p:sldId id="272" r:id="rId16"/>
    <p:sldId id="275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15"/>
  </p:normalViewPr>
  <p:slideViewPr>
    <p:cSldViewPr>
      <p:cViewPr varScale="1">
        <p:scale>
          <a:sx n="122" d="100"/>
          <a:sy n="122" d="100"/>
        </p:scale>
        <p:origin x="16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04EF-0F99-41C9-8E50-052CAE7343F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C957-1FF7-4087-A887-5C36A098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D045AA-BB1C-421A-8B3E-24CFFDB6CF0A}" type="slidenum">
              <a:rPr lang="en-US" altLang="en-US" b="0" smtClean="0"/>
              <a:pPr eaLnBrk="1" hangingPunct="1"/>
              <a:t>4</a:t>
            </a:fld>
            <a:endParaRPr lang="en-US" altLang="en-US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The degree of smoothing is influenced by the size and shape of the window – the larger the window the more information is “borrowed” from the neighbouring areas.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Larger windows:  advantage – the resulting smoothed estimate is more statistically precise</a:t>
            </a:r>
          </a:p>
          <a:p>
            <a:pPr eaLnBrk="1" hangingPunct="1"/>
            <a:r>
              <a:rPr lang="en-GB" altLang="en-US"/>
              <a:t>Disadvantage – bias, especially in spatially heterogeneous areas as estimates will be influenced by points a long way away. 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F8955-901F-4FD0-8E3E-889FD6547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1AAC-244B-4CF8-9E6B-E875AD0F118A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C4E-8E7C-466C-9D2B-FBEF4302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9231" r="28192" b="12252"/>
          <a:stretch/>
        </p:blipFill>
        <p:spPr bwMode="auto">
          <a:xfrm>
            <a:off x="-1981200" y="-381000"/>
            <a:ext cx="7526217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2745" y="2133600"/>
            <a:ext cx="335280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Spatial variation in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886200"/>
            <a:ext cx="3200400" cy="1752600"/>
          </a:xfrm>
        </p:spPr>
        <p:txBody>
          <a:bodyPr/>
          <a:lstStyle/>
          <a:p>
            <a:r>
              <a:rPr lang="en-US" dirty="0"/>
              <a:t>Hugh Sturrock 10/4/1017</a:t>
            </a:r>
          </a:p>
        </p:txBody>
      </p:sp>
    </p:spTree>
    <p:extLst>
      <p:ext uri="{BB962C8B-B14F-4D97-AF65-F5344CB8AC3E}">
        <p14:creationId xmlns:p14="http://schemas.microsoft.com/office/powerpoint/2010/main" val="318211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Semivariograms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61184" y="213653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70978" y="3581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71994" y="322970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65778" y="556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1286294" y="2331653"/>
            <a:ext cx="708368" cy="898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6"/>
          </p:cNvCxnSpPr>
          <p:nvPr/>
        </p:nvCxnSpPr>
        <p:spPr>
          <a:xfrm flipH="1" flipV="1">
            <a:off x="1400594" y="3344008"/>
            <a:ext cx="3370384" cy="351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>
            <a:off x="2156306" y="2331653"/>
            <a:ext cx="2648150" cy="1283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1286295" y="3446585"/>
            <a:ext cx="93783" cy="2116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7"/>
          </p:cNvCxnSpPr>
          <p:nvPr/>
        </p:nvCxnSpPr>
        <p:spPr>
          <a:xfrm flipH="1">
            <a:off x="1460900" y="3776522"/>
            <a:ext cx="3343556" cy="18195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9" idx="7"/>
          </p:cNvCxnSpPr>
          <p:nvPr/>
        </p:nvCxnSpPr>
        <p:spPr>
          <a:xfrm flipH="1">
            <a:off x="1460900" y="2365131"/>
            <a:ext cx="614584" cy="32309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22694" y="24559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3178" y="2590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3178" y="4768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4778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1756456" y="39826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9374" y="30772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1870204" y="16748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685800" y="31242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5054092" y="346486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1196758" y="58674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1033" name="Table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6855"/>
              </p:ext>
            </p:extLst>
          </p:nvPr>
        </p:nvGraphicFramePr>
        <p:xfrm>
          <a:off x="6172200" y="1803400"/>
          <a:ext cx="23680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2465"/>
              </p:ext>
            </p:extLst>
          </p:nvPr>
        </p:nvGraphicFramePr>
        <p:xfrm>
          <a:off x="6172200" y="4402713"/>
          <a:ext cx="23680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" name="TextBox 1033"/>
          <p:cNvSpPr txBox="1"/>
          <p:nvPr/>
        </p:nvSpPr>
        <p:spPr>
          <a:xfrm>
            <a:off x="6248400" y="1371600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matrix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6248400" y="3962400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Semivariance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7139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1024" grpId="0"/>
      <p:bldP spid="37" grpId="0"/>
      <p:bldP spid="1034" grpId="0"/>
      <p:bldP spid="10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Semivariance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648200" cy="48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42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Semivariogram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92" y="1754310"/>
            <a:ext cx="4741008" cy="479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25600"/>
            <a:ext cx="476915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Semivariogram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937" y="5205046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8037" y="1613877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710353" y="2071077"/>
            <a:ext cx="0" cy="364392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3004066"/>
            <a:ext cx="48006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0200" y="5410200"/>
            <a:ext cx="48006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asint.gif (610×78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" t="33446" r="504" b="35358"/>
          <a:stretch/>
        </p:blipFill>
        <p:spPr bwMode="auto">
          <a:xfrm>
            <a:off x="914398" y="2239108"/>
            <a:ext cx="7507407" cy="30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4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</a:t>
            </a:r>
            <a:r>
              <a:rPr lang="en-US" dirty="0" err="1"/>
              <a:t>geostatistics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0954" y="1524000"/>
            <a:ext cx="7719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Kriging used in conjunction with regression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Fixed effects used to describe large scale patterns (related to temperature, elevation </a:t>
            </a:r>
            <a:r>
              <a:rPr lang="en-US" sz="2000" dirty="0" err="1"/>
              <a:t>etc</a:t>
            </a:r>
            <a:r>
              <a:rPr lang="en-US" sz="2000" dirty="0"/>
              <a:t>) with spatially </a:t>
            </a:r>
            <a:r>
              <a:rPr lang="en-US" sz="2000" dirty="0" err="1"/>
              <a:t>autocorrelated</a:t>
            </a:r>
            <a:r>
              <a:rPr lang="en-US" sz="2000" dirty="0"/>
              <a:t> random effects estimated using kriging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only do spatially </a:t>
            </a:r>
            <a:r>
              <a:rPr lang="en-US" sz="2000" dirty="0" err="1"/>
              <a:t>autocorrelated</a:t>
            </a:r>
            <a:r>
              <a:rPr lang="en-US" sz="2000" dirty="0"/>
              <a:t> random effects help with prediction, if accounted for during modeling, assumption of independence isn’t violated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Popular method for risk mapping using point-level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Normally Bayesian inference as complex models require MCMC sampling for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398580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493837"/>
            <a:ext cx="727075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Model-based </a:t>
            </a:r>
            <a:r>
              <a:rPr lang="en-US" dirty="0" err="1"/>
              <a:t>geostatistics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1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9" y="1501758"/>
            <a:ext cx="4082930" cy="3176151"/>
          </a:xfrm>
          <a:prstGeom prst="rect">
            <a:avLst/>
          </a:prstGeom>
          <a:noFill/>
          <a:ln w="9525">
            <a:solidFill>
              <a:srgbClr val="5A6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34" y="1501757"/>
            <a:ext cx="3481108" cy="3176151"/>
          </a:xfrm>
          <a:prstGeom prst="rect">
            <a:avLst/>
          </a:prstGeom>
          <a:noFill/>
          <a:ln w="9525">
            <a:solidFill>
              <a:srgbClr val="5A6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677719" y="4852175"/>
            <a:ext cx="3766416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10813"/>
                </a:solidFill>
                <a:latin typeface="Calibri" panose="020F0502020204030204" pitchFamily="34" charset="0"/>
              </a:rPr>
              <a:t>Schistosomiasis in Mali</a:t>
            </a:r>
          </a:p>
          <a:p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Clements et al (2009) </a:t>
            </a:r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PLoS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Negl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Trop Dis 3(5): e431 </a:t>
            </a:r>
          </a:p>
          <a:p>
            <a:endParaRPr lang="en-US" sz="2000" dirty="0">
              <a:solidFill>
                <a:srgbClr val="010813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175972" y="4863739"/>
            <a:ext cx="349397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10813"/>
                </a:solidFill>
                <a:latin typeface="Calibri" panose="020F0502020204030204" pitchFamily="34" charset="0"/>
              </a:rPr>
              <a:t>Intestinal worms in Kenya</a:t>
            </a:r>
          </a:p>
          <a:p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Pullan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et al (2011) </a:t>
            </a:r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PLoS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Negl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Trop Dis 5(2): e958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Model-based </a:t>
            </a:r>
            <a:r>
              <a:rPr lang="en-US" dirty="0" err="1"/>
              <a:t>geostatistics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0680"/>
            <a:ext cx="8331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457200" y="5474820"/>
            <a:ext cx="329866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10813"/>
                </a:solidFill>
                <a:latin typeface="Calibri" panose="020F0502020204030204" pitchFamily="34" charset="0"/>
              </a:rPr>
              <a:t>Malaria in 2010</a:t>
            </a:r>
          </a:p>
          <a:p>
            <a:r>
              <a:rPr lang="en-US" sz="1400" dirty="0" err="1">
                <a:solidFill>
                  <a:srgbClr val="010813"/>
                </a:solidFill>
                <a:latin typeface="Calibri" panose="020F0502020204030204" pitchFamily="34" charset="0"/>
              </a:rPr>
              <a:t>Gething</a:t>
            </a:r>
            <a:r>
              <a:rPr lang="en-US" sz="1400" dirty="0">
                <a:solidFill>
                  <a:srgbClr val="010813"/>
                </a:solidFill>
                <a:latin typeface="Calibri" panose="020F0502020204030204" pitchFamily="34" charset="0"/>
              </a:rPr>
              <a:t> et al. (2011) Malaria Journal, 10:378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Model-based </a:t>
            </a:r>
            <a:r>
              <a:rPr lang="en-US" dirty="0" err="1"/>
              <a:t>geostatistics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9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Kernel Smoothing</a:t>
            </a:r>
            <a:endParaRPr lang="en-US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89063"/>
            <a:ext cx="8229600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Useful when you have a large number of data points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Generates continuous surface from point data showing density of cases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Window of a fixed size is placed over each point and a mathematical (kernel) function is applied which determines the degree of smoothing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Sum distributions at each location to give a kernel density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81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6350" y="4933950"/>
            <a:ext cx="7589838" cy="1924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800" dirty="0"/>
              <a:t>Images improve presentation of point data, </a:t>
            </a:r>
          </a:p>
          <a:p>
            <a:pPr eaLnBrk="1" hangingPunct="1">
              <a:buFontTx/>
              <a:buNone/>
            </a:pPr>
            <a:r>
              <a:rPr lang="en-GB" altLang="en-US" sz="2800" b="1" i="1" dirty="0">
                <a:solidFill>
                  <a:srgbClr val="CC0000"/>
                </a:solidFill>
              </a:rPr>
              <a:t>but</a:t>
            </a:r>
            <a:r>
              <a:rPr lang="en-GB" altLang="en-US" sz="2800" b="1" i="1" dirty="0"/>
              <a:t> </a:t>
            </a:r>
            <a:r>
              <a:rPr lang="en-GB" altLang="en-US" sz="2800" dirty="0"/>
              <a:t>the effect is strongly influenced by the parameters of the kernel estimator</a:t>
            </a:r>
            <a:endParaRPr lang="en-US" altLang="en-US" sz="2800" dirty="0"/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725" y="342900"/>
            <a:ext cx="7245350" cy="4686300"/>
          </a:xfrm>
          <a:noFill/>
        </p:spPr>
      </p:pic>
    </p:spTree>
    <p:extLst>
      <p:ext uri="{BB962C8B-B14F-4D97-AF65-F5344CB8AC3E}">
        <p14:creationId xmlns:p14="http://schemas.microsoft.com/office/powerpoint/2010/main" val="21235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4188" y="0"/>
            <a:ext cx="5275262" cy="3371850"/>
          </a:xfrm>
        </p:spPr>
      </p:pic>
      <p:pic>
        <p:nvPicPr>
          <p:cNvPr id="25603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5000" y="3563938"/>
            <a:ext cx="5154613" cy="3294062"/>
          </a:xfrm>
          <a:noFill/>
        </p:spPr>
      </p:pic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347663" y="247650"/>
            <a:ext cx="262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0"/>
              <a:t>Small bandwidth:</a:t>
            </a:r>
            <a:endParaRPr lang="en-US" altLang="en-US" sz="2400" b="0"/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341313" y="3743325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0"/>
              <a:t>Large bandwidth:</a:t>
            </a: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22592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Kernel 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74800"/>
            <a:ext cx="84629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9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8" descr="herdl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0"/>
            <a:ext cx="3387725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0" y="5780088"/>
            <a:ext cx="4449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200" b="0" dirty="0">
                <a:solidFill>
                  <a:srgbClr val="000000"/>
                </a:solidFill>
              </a:rPr>
              <a:t>Point map - locations of all cattle</a:t>
            </a:r>
            <a:br>
              <a:rPr lang="en-GB" altLang="en-US" sz="2200" b="0" dirty="0">
                <a:solidFill>
                  <a:srgbClr val="000000"/>
                </a:solidFill>
              </a:rPr>
            </a:br>
            <a:r>
              <a:rPr lang="en-GB" altLang="en-US" sz="2200" b="0" dirty="0">
                <a:solidFill>
                  <a:srgbClr val="000000"/>
                </a:solidFill>
              </a:rPr>
              <a:t> herds tested for TB in 1999</a:t>
            </a:r>
          </a:p>
        </p:txBody>
      </p:sp>
      <p:graphicFrame>
        <p:nvGraphicFramePr>
          <p:cNvPr id="2050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5629275" y="0"/>
          <a:ext cx="3375025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 Image" r:id="rId4" imgW="3277057" imgH="4858428" progId="Paint.Picture">
                  <p:embed/>
                </p:oleObj>
              </mc:Choice>
              <mc:Fallback>
                <p:oleObj name="Bitmap Image" r:id="rId4" imgW="3277057" imgH="48584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0"/>
                        <a:ext cx="3375025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4829175" y="5770563"/>
            <a:ext cx="4314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 sz="2200" b="0" dirty="0">
                <a:solidFill>
                  <a:srgbClr val="000000"/>
                </a:solidFill>
              </a:rPr>
              <a:t>Kernel density map of cattle</a:t>
            </a:r>
            <a:br>
              <a:rPr lang="en-GB" altLang="en-US" sz="2200" b="0" dirty="0">
                <a:solidFill>
                  <a:srgbClr val="000000"/>
                </a:solidFill>
              </a:rPr>
            </a:br>
            <a:r>
              <a:rPr lang="en-GB" altLang="en-US" sz="2200" b="0" dirty="0">
                <a:solidFill>
                  <a:srgbClr val="000000"/>
                </a:solidFill>
              </a:rPr>
              <a:t> herds tested for TB in 1999</a:t>
            </a:r>
          </a:p>
        </p:txBody>
      </p:sp>
      <p:graphicFrame>
        <p:nvGraphicFramePr>
          <p:cNvPr id="2051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4705350" y="2767013"/>
          <a:ext cx="1747838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tmap Image" r:id="rId6" imgW="1914286" imgH="2161905" progId="Paint.Picture">
                  <p:embed/>
                </p:oleObj>
              </mc:Choice>
              <mc:Fallback>
                <p:oleObj name="Bitmap Image" r:id="rId6" imgW="1914286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767013"/>
                        <a:ext cx="1747838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36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767D-C468-DA4F-8A0D-1F93CDD9124D}"/>
              </a:ext>
            </a:extLst>
          </p:cNvPr>
          <p:cNvSpPr/>
          <p:nvPr/>
        </p:nvSpPr>
        <p:spPr>
          <a:xfrm>
            <a:off x="4495800" y="5384063"/>
            <a:ext cx="4382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</a:rPr>
              <a:t>The risk of </a:t>
            </a:r>
            <a:r>
              <a:rPr lang="en-US" sz="1400" b="1" i="1" dirty="0">
                <a:solidFill>
                  <a:srgbClr val="333333"/>
                </a:solidFill>
                <a:latin typeface="arial" panose="020B0604020202020204" pitchFamily="34" charset="0"/>
              </a:rPr>
              <a:t>T. b. </a:t>
            </a:r>
            <a:r>
              <a:rPr lang="en-US" sz="1400" b="1" i="1" dirty="0" err="1">
                <a:solidFill>
                  <a:srgbClr val="333333"/>
                </a:solidFill>
                <a:latin typeface="arial" panose="020B0604020202020204" pitchFamily="34" charset="0"/>
              </a:rPr>
              <a:t>gambiense</a:t>
            </a: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</a:rPr>
              <a:t> infection in central Africa (2000–2009).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858C0-FBAB-6449-87E9-720EB6ABB16C}"/>
              </a:ext>
            </a:extLst>
          </p:cNvPr>
          <p:cNvSpPr txBox="1"/>
          <p:nvPr/>
        </p:nvSpPr>
        <p:spPr>
          <a:xfrm>
            <a:off x="990600" y="1573917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density estimates can also be used for estimating relative risk</a:t>
            </a:r>
          </a:p>
          <a:p>
            <a:endParaRPr lang="en-US" dirty="0"/>
          </a:p>
          <a:p>
            <a:pPr algn="ctr"/>
            <a:r>
              <a:rPr lang="en-US" i="1" dirty="0"/>
              <a:t>r(u) = p(u)/(1- p(u))</a:t>
            </a:r>
          </a:p>
          <a:p>
            <a:endParaRPr lang="en-US" i="1" dirty="0"/>
          </a:p>
          <a:p>
            <a:r>
              <a:rPr lang="en-US" dirty="0"/>
              <a:t>Where</a:t>
            </a:r>
            <a:r>
              <a:rPr lang="en-US" i="1" dirty="0"/>
              <a:t> p(u)</a:t>
            </a:r>
            <a:r>
              <a:rPr lang="en-US" dirty="0"/>
              <a:t> is the probability that a point at spatial location </a:t>
            </a:r>
            <a:r>
              <a:rPr lang="en-US" i="1" dirty="0"/>
              <a:t>u </a:t>
            </a:r>
            <a:r>
              <a:rPr lang="en-US" dirty="0"/>
              <a:t>will be a case estimated by dividing kernel density estimate of cases by density estimate of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CC16F-09F4-A54D-863B-F41CF52B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33400"/>
            <a:ext cx="3653242" cy="464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9B8BD-9E73-3545-B982-A8F97F988C45}"/>
              </a:ext>
            </a:extLst>
          </p:cNvPr>
          <p:cNvSpPr/>
          <p:nvPr/>
        </p:nvSpPr>
        <p:spPr>
          <a:xfrm>
            <a:off x="1295400" y="6128139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Simarro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Pere P., et al. "Estimating and mapping the population at risk of sleeping sickness." 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neglected tropical diseases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6.10 (2012): e1859.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128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- IDW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700" y="1508879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methods of interpolation available</a:t>
            </a:r>
          </a:p>
          <a:p>
            <a:endParaRPr lang="en-US" dirty="0"/>
          </a:p>
          <a:p>
            <a:r>
              <a:rPr lang="en-US" dirty="0"/>
              <a:t>Makes the assumption that things close to each other are more similar to each other than things far apart.</a:t>
            </a:r>
          </a:p>
          <a:p>
            <a:endParaRPr lang="en-US" dirty="0"/>
          </a:p>
          <a:p>
            <a:r>
              <a:rPr lang="en-US" b="1" dirty="0"/>
              <a:t>Inverse distance-weighted (IDW) </a:t>
            </a:r>
            <a:r>
              <a:rPr lang="en-US" dirty="0"/>
              <a:t>uses a weighted average of </a:t>
            </a:r>
            <a:r>
              <a:rPr lang="en-US" dirty="0" err="1"/>
              <a:t>neighbouring</a:t>
            </a:r>
            <a:r>
              <a:rPr lang="en-US" dirty="0"/>
              <a:t> values, where weights are assigned relative to distance and a ‘power’ function. Larger the power, the greater weight put on nearer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 descr="https://desktop.arcgis.com/de/desktop/latest/guide-books/extensions/geostatistical-analyst/GUID-13855C19-DBCB-43C6-9DE6-A7C8DA055131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25289"/>
            <a:ext cx="4724400" cy="24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planet.botany.uwc.ac.za/nisl/GIS/spatial/images/pic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67174"/>
            <a:ext cx="54864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Kriging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2309" y="1828800"/>
            <a:ext cx="6986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to IDW, but formally models the correlation between points as a function of distance to optimize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Semivariograms</a:t>
            </a:r>
            <a:r>
              <a:rPr lang="en-US" sz="2400" dirty="0"/>
              <a:t> are used to describe and model spatial autocorrelation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 for Kriging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5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519</Words>
  <Application>Microsoft Macintosh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Office Theme</vt:lpstr>
      <vt:lpstr>Bitmap Image</vt:lpstr>
      <vt:lpstr>Spatial variation in risk</vt:lpstr>
      <vt:lpstr>Kernel Smoothing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Interpolation - IDW</vt:lpstr>
      <vt:lpstr>Kriging</vt:lpstr>
      <vt:lpstr>Semivariograms</vt:lpstr>
      <vt:lpstr>Semivariance</vt:lpstr>
      <vt:lpstr>Semivariogram</vt:lpstr>
      <vt:lpstr>Semivariogram</vt:lpstr>
      <vt:lpstr>PowerPoint Presentation</vt:lpstr>
      <vt:lpstr>Model-based geostatistics</vt:lpstr>
      <vt:lpstr>Model-based geostatistics</vt:lpstr>
      <vt:lpstr>Model-based geostatistics</vt:lpstr>
      <vt:lpstr>Model-based geostatistics</vt:lpstr>
    </vt:vector>
  </TitlesOfParts>
  <Company>UCSF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variation in risk</dc:title>
  <dc:creator>Sturrock, Hugh</dc:creator>
  <cp:lastModifiedBy>Hugh Sturrock</cp:lastModifiedBy>
  <cp:revision>21</cp:revision>
  <dcterms:created xsi:type="dcterms:W3CDTF">2015-10-20T21:51:33Z</dcterms:created>
  <dcterms:modified xsi:type="dcterms:W3CDTF">2018-10-24T22:51:04Z</dcterms:modified>
</cp:coreProperties>
</file>