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358" r:id="rId3"/>
    <p:sldId id="377" r:id="rId4"/>
    <p:sldId id="400" r:id="rId5"/>
    <p:sldId id="399" r:id="rId6"/>
    <p:sldId id="389" r:id="rId7"/>
    <p:sldId id="398" r:id="rId8"/>
    <p:sldId id="394" r:id="rId9"/>
    <p:sldId id="395" r:id="rId10"/>
    <p:sldId id="396" r:id="rId11"/>
    <p:sldId id="3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4"/>
    <p:restoredTop sz="94715"/>
  </p:normalViewPr>
  <p:slideViewPr>
    <p:cSldViewPr snapToGrid="0" snapToObjects="1">
      <p:cViewPr varScale="1">
        <p:scale>
          <a:sx n="149" d="100"/>
          <a:sy n="149" d="100"/>
        </p:scale>
        <p:origin x="192"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D2310-73EA-0548-A752-E60125C5BAD0}"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A14A-33C5-8C4D-9A6D-339337D32E13}" type="slidenum">
              <a:rPr lang="en-US" smtClean="0"/>
              <a:t>‹#›</a:t>
            </a:fld>
            <a:endParaRPr lang="en-US"/>
          </a:p>
        </p:txBody>
      </p:sp>
    </p:spTree>
    <p:extLst>
      <p:ext uri="{BB962C8B-B14F-4D97-AF65-F5344CB8AC3E}">
        <p14:creationId xmlns:p14="http://schemas.microsoft.com/office/powerpoint/2010/main" val="363230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2</a:t>
            </a:fld>
            <a:endParaRPr lang="en-US"/>
          </a:p>
        </p:txBody>
      </p:sp>
    </p:spTree>
    <p:extLst>
      <p:ext uri="{BB962C8B-B14F-4D97-AF65-F5344CB8AC3E}">
        <p14:creationId xmlns:p14="http://schemas.microsoft.com/office/powerpoint/2010/main" val="3461719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b="1" dirty="0"/>
              <a:t>Sample of overlapping circles of different sizes created and used by </a:t>
            </a:r>
            <a:r>
              <a:rPr lang="en-GB" b="1" dirty="0" err="1"/>
              <a:t>SaTScan</a:t>
            </a:r>
            <a:endParaRPr lang="en-GB" b="1"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3</a:t>
            </a:fld>
            <a:endParaRPr lang="en-US"/>
          </a:p>
        </p:txBody>
      </p:sp>
    </p:spTree>
    <p:extLst>
      <p:ext uri="{BB962C8B-B14F-4D97-AF65-F5344CB8AC3E}">
        <p14:creationId xmlns:p14="http://schemas.microsoft.com/office/powerpoint/2010/main" val="421737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dirty="0"/>
              <a:t>This test uses a circular window that moves systematically throughout the geographic space to identify significant clustering of cases. The window is centred on each of a number of possible locations throughout the study area and at each location, the window size varies from zero to a pre defined upper limit (often 50% of the study population, which allows both small and large clusters to be detected, while ignoring clusters that contain more than 50% of the population). For each location and size of the scanning window, a likelihood ratio test is conducted to test the hypothesis that there is an elevated rate of disease as compared with the distribution outside. The window size and location with the maximum likelihood is defined as the “most likely” cluster (i.e. least likely to have occurred by chance). The distribution and p-value of the most likely and secondary clusters are determined by conducting Monte Carlo replications of the data set. </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6</a:t>
            </a:fld>
            <a:endParaRPr lang="en-US"/>
          </a:p>
        </p:txBody>
      </p:sp>
    </p:spTree>
    <p:extLst>
      <p:ext uri="{BB962C8B-B14F-4D97-AF65-F5344CB8AC3E}">
        <p14:creationId xmlns:p14="http://schemas.microsoft.com/office/powerpoint/2010/main" val="330884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r>
              <a:rPr lang="en-GB" dirty="0"/>
              <a:t>This test uses a circular window that moves systematically throughout the geographic space to identify significant clustering of cases. The window is centred on each of a number of possible locations throughout the study area and at each location, the window size varies from zero to a pre defined upper limit (often 50% of the study population, which allows both small and large clusters to be detected, while ignoring clusters that contain more than 50% of the population). For each location and size of the scanning window, a likelihood ratio test is conducted to test the hypothesis that there is an elevated rate of disease as compared with the distribution outside. The window size and location with the maximum likelihood is defined as the “most likely” cluster (i.e. least likely to have occurred by chance). The distribution and p-value of the most likely and secondary clusters are determined by conducting Monte Carlo replications of the data set. </a:t>
            </a:r>
            <a:endParaRPr lang="en-US" dirty="0"/>
          </a:p>
          <a:p>
            <a:endParaRPr lang="en-US" dirty="0"/>
          </a:p>
        </p:txBody>
      </p:sp>
      <p:sp>
        <p:nvSpPr>
          <p:cNvPr id="4" name="Slide Number Placeholder 3"/>
          <p:cNvSpPr>
            <a:spLocks noGrp="1"/>
          </p:cNvSpPr>
          <p:nvPr>
            <p:ph type="sldNum" sz="quarter" idx="10"/>
          </p:nvPr>
        </p:nvSpPr>
        <p:spPr/>
        <p:txBody>
          <a:bodyPr/>
          <a:lstStyle/>
          <a:p>
            <a:fld id="{2EDBF2D0-B6BC-4973-B6CE-47E0818873D0}" type="slidenum">
              <a:rPr lang="en-US" smtClean="0"/>
              <a:t>7</a:t>
            </a:fld>
            <a:endParaRPr lang="en-US"/>
          </a:p>
        </p:txBody>
      </p:sp>
    </p:spTree>
    <p:extLst>
      <p:ext uri="{BB962C8B-B14F-4D97-AF65-F5344CB8AC3E}">
        <p14:creationId xmlns:p14="http://schemas.microsoft.com/office/powerpoint/2010/main" val="36490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8</a:t>
            </a:fld>
            <a:endParaRPr lang="en-US"/>
          </a:p>
        </p:txBody>
      </p:sp>
    </p:spTree>
    <p:extLst>
      <p:ext uri="{BB962C8B-B14F-4D97-AF65-F5344CB8AC3E}">
        <p14:creationId xmlns:p14="http://schemas.microsoft.com/office/powerpoint/2010/main" val="2751713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9</a:t>
            </a:fld>
            <a:endParaRPr lang="en-US"/>
          </a:p>
        </p:txBody>
      </p:sp>
    </p:spTree>
    <p:extLst>
      <p:ext uri="{BB962C8B-B14F-4D97-AF65-F5344CB8AC3E}">
        <p14:creationId xmlns:p14="http://schemas.microsoft.com/office/powerpoint/2010/main" val="282285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10</a:t>
            </a:fld>
            <a:endParaRPr lang="en-US"/>
          </a:p>
        </p:txBody>
      </p:sp>
    </p:spTree>
    <p:extLst>
      <p:ext uri="{BB962C8B-B14F-4D97-AF65-F5344CB8AC3E}">
        <p14:creationId xmlns:p14="http://schemas.microsoft.com/office/powerpoint/2010/main" val="199559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DBF2D0-B6BC-4973-B6CE-47E0818873D0}" type="slidenum">
              <a:rPr lang="en-US" smtClean="0"/>
              <a:t>11</a:t>
            </a:fld>
            <a:endParaRPr lang="en-US"/>
          </a:p>
        </p:txBody>
      </p:sp>
    </p:spTree>
    <p:extLst>
      <p:ext uri="{BB962C8B-B14F-4D97-AF65-F5344CB8AC3E}">
        <p14:creationId xmlns:p14="http://schemas.microsoft.com/office/powerpoint/2010/main" val="1931541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07D2-FCD8-E949-9D2B-DB7305D459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B76C5-8E62-4D45-A21E-F108B54BC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6D669-E2FF-574D-B2D8-FF3C59486E24}"/>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5" name="Footer Placeholder 4">
            <a:extLst>
              <a:ext uri="{FF2B5EF4-FFF2-40B4-BE49-F238E27FC236}">
                <a16:creationId xmlns:a16="http://schemas.microsoft.com/office/drawing/2014/main" id="{643674AC-09AF-1143-B3DE-8FD1C668D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B676B-7154-7949-8332-7AE77785CF9E}"/>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253922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69C2-2410-D342-AB02-ED1B8B1828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C3FCA5-7E1E-7942-857A-7CA95C9AF2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1DE88-89BE-1E46-B975-62050B50F460}"/>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5" name="Footer Placeholder 4">
            <a:extLst>
              <a:ext uri="{FF2B5EF4-FFF2-40B4-BE49-F238E27FC236}">
                <a16:creationId xmlns:a16="http://schemas.microsoft.com/office/drawing/2014/main" id="{DE1962BA-3E90-6646-9BE6-202E9A6F7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06E8A-FBF7-294A-B7DD-C861A939B0C9}"/>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395758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D2746-E66A-C041-A6D4-0489388040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9E753C-1477-EE40-A8C6-27329B8878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53902-B996-924C-BE15-1ED51351341B}"/>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5" name="Footer Placeholder 4">
            <a:extLst>
              <a:ext uri="{FF2B5EF4-FFF2-40B4-BE49-F238E27FC236}">
                <a16:creationId xmlns:a16="http://schemas.microsoft.com/office/drawing/2014/main" id="{81CDD740-5252-6049-A07E-BF9034CE2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87032-8A20-A240-9B89-F308892AD840}"/>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226064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A49F-6257-A24F-B7B3-17A000109F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9344A-1575-6F40-88C0-BAF1115715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03BD4-4D8E-9145-A375-A9B48A8FD8C9}"/>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5" name="Footer Placeholder 4">
            <a:extLst>
              <a:ext uri="{FF2B5EF4-FFF2-40B4-BE49-F238E27FC236}">
                <a16:creationId xmlns:a16="http://schemas.microsoft.com/office/drawing/2014/main" id="{0D180D56-86C7-9F46-BF90-7C9B0D8B5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3A354-7E29-4F4F-AFC3-44CB8BCA6511}"/>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116451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6B85-2973-6947-AFCA-18F8F2C08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BD4742-BB54-FA43-8904-7D450BE88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6FFB64-511A-C541-892A-D4768CD1BB01}"/>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5" name="Footer Placeholder 4">
            <a:extLst>
              <a:ext uri="{FF2B5EF4-FFF2-40B4-BE49-F238E27FC236}">
                <a16:creationId xmlns:a16="http://schemas.microsoft.com/office/drawing/2014/main" id="{1BD3DDEA-0B76-9F4B-88BE-1D5C1D072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4A8BD-628B-904A-8A8A-3D9683A14734}"/>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395793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0CA8-EBE1-8345-9C37-E2FD1A827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942-C065-D943-A8A1-1186B49EC8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F7A29-2439-C945-BDBF-EC10C10BB7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94126-E285-AD4D-B8C7-F25C0DC260F0}"/>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6" name="Footer Placeholder 5">
            <a:extLst>
              <a:ext uri="{FF2B5EF4-FFF2-40B4-BE49-F238E27FC236}">
                <a16:creationId xmlns:a16="http://schemas.microsoft.com/office/drawing/2014/main" id="{EFA6ED5E-63EF-9141-A545-2AC3B9EA2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9D36B-4FC8-4741-B584-09B27D59BD29}"/>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101902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BC5F-7910-3946-8A8D-DC8F10BF1B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366098-DE02-414D-B856-84EA434FF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8D0574-9E49-F34A-A04A-23BE53D12D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48B2EE-6776-DD4A-A635-7EE5B9F36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C7F9AF-4D79-CE42-B6D6-BEAA77B630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F3DF86-615E-B64B-81C8-C8D65E70A170}"/>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8" name="Footer Placeholder 7">
            <a:extLst>
              <a:ext uri="{FF2B5EF4-FFF2-40B4-BE49-F238E27FC236}">
                <a16:creationId xmlns:a16="http://schemas.microsoft.com/office/drawing/2014/main" id="{3AC1E080-E932-8049-B5AF-A7ECCEEEA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01BEA7-EC8C-2D42-BA8A-3111BD000E3D}"/>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16093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3001-ECF9-894D-A366-A99CC68147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991066-45B6-4C4A-B41A-BF67C22DE9A8}"/>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4" name="Footer Placeholder 3">
            <a:extLst>
              <a:ext uri="{FF2B5EF4-FFF2-40B4-BE49-F238E27FC236}">
                <a16:creationId xmlns:a16="http://schemas.microsoft.com/office/drawing/2014/main" id="{735BF61F-A118-9D49-8274-83FF4D1AB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DB950-9CE5-E94F-A65B-8459D3B03D81}"/>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189180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50290A-2ECA-8841-A090-AD93458C0C89}"/>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3" name="Footer Placeholder 2">
            <a:extLst>
              <a:ext uri="{FF2B5EF4-FFF2-40B4-BE49-F238E27FC236}">
                <a16:creationId xmlns:a16="http://schemas.microsoft.com/office/drawing/2014/main" id="{CBE42724-A726-CC4E-8D3D-622154AC46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EF4C97-CED3-6A40-813B-C6B076CB795B}"/>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34875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E543-E0DA-3E49-BC15-3F470C407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D068B9-E10A-BD49-83B3-FDEE654540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DD6477-3FE7-1746-BD6D-21D479217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81354A-50CF-564F-81D4-E5E8D1F6C33F}"/>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6" name="Footer Placeholder 5">
            <a:extLst>
              <a:ext uri="{FF2B5EF4-FFF2-40B4-BE49-F238E27FC236}">
                <a16:creationId xmlns:a16="http://schemas.microsoft.com/office/drawing/2014/main" id="{F7072D4B-88E0-0D4F-8148-C33C8FA1A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1122C-56BB-4D4C-8BBE-00906122289D}"/>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171023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752F-F243-5944-B785-01D150691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35633C-AAB1-3644-83EA-D532E4E70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57CC9D-0F06-BB43-881D-516EA544B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04FD04-7751-CF4B-81A5-5F3E783BC8D1}"/>
              </a:ext>
            </a:extLst>
          </p:cNvPr>
          <p:cNvSpPr>
            <a:spLocks noGrp="1"/>
          </p:cNvSpPr>
          <p:nvPr>
            <p:ph type="dt" sz="half" idx="10"/>
          </p:nvPr>
        </p:nvSpPr>
        <p:spPr/>
        <p:txBody>
          <a:bodyPr/>
          <a:lstStyle/>
          <a:p>
            <a:fld id="{4492C0CB-E940-7449-A0A8-12C34CDA3F84}" type="datetimeFigureOut">
              <a:rPr lang="en-US" smtClean="0"/>
              <a:t>11/7/18</a:t>
            </a:fld>
            <a:endParaRPr lang="en-US"/>
          </a:p>
        </p:txBody>
      </p:sp>
      <p:sp>
        <p:nvSpPr>
          <p:cNvPr id="6" name="Footer Placeholder 5">
            <a:extLst>
              <a:ext uri="{FF2B5EF4-FFF2-40B4-BE49-F238E27FC236}">
                <a16:creationId xmlns:a16="http://schemas.microsoft.com/office/drawing/2014/main" id="{B5C6F31C-DEAF-B944-9B4A-46CAB1784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73B58-74CF-D342-9D31-0AFC62E30DA6}"/>
              </a:ext>
            </a:extLst>
          </p:cNvPr>
          <p:cNvSpPr>
            <a:spLocks noGrp="1"/>
          </p:cNvSpPr>
          <p:nvPr>
            <p:ph type="sldNum" sz="quarter" idx="12"/>
          </p:nvPr>
        </p:nvSpPr>
        <p:spPr/>
        <p:txBody>
          <a:bodyPr/>
          <a:lstStyle/>
          <a:p>
            <a:fld id="{F41B4991-D845-E447-9235-FA3DD6B73E77}" type="slidenum">
              <a:rPr lang="en-US" smtClean="0"/>
              <a:t>‹#›</a:t>
            </a:fld>
            <a:endParaRPr lang="en-US"/>
          </a:p>
        </p:txBody>
      </p:sp>
    </p:spTree>
    <p:extLst>
      <p:ext uri="{BB962C8B-B14F-4D97-AF65-F5344CB8AC3E}">
        <p14:creationId xmlns:p14="http://schemas.microsoft.com/office/powerpoint/2010/main" val="3013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C85805-DA97-3D44-9A38-BECFB3C5F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5972F6-7B24-EE42-869E-B320CC3B3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F9F8B-A195-F740-BB02-01EF10E85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2C0CB-E940-7449-A0A8-12C34CDA3F84}" type="datetimeFigureOut">
              <a:rPr lang="en-US" smtClean="0"/>
              <a:t>11/7/18</a:t>
            </a:fld>
            <a:endParaRPr lang="en-US"/>
          </a:p>
        </p:txBody>
      </p:sp>
      <p:sp>
        <p:nvSpPr>
          <p:cNvPr id="5" name="Footer Placeholder 4">
            <a:extLst>
              <a:ext uri="{FF2B5EF4-FFF2-40B4-BE49-F238E27FC236}">
                <a16:creationId xmlns:a16="http://schemas.microsoft.com/office/drawing/2014/main" id="{4ECFCBEB-34CF-9E4C-99B7-313547683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5527CE-A346-8D4E-B011-D756E5DA0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B4991-D845-E447-9235-FA3DD6B73E77}" type="slidenum">
              <a:rPr lang="en-US" smtClean="0"/>
              <a:t>‹#›</a:t>
            </a:fld>
            <a:endParaRPr lang="en-US"/>
          </a:p>
        </p:txBody>
      </p:sp>
    </p:spTree>
    <p:extLst>
      <p:ext uri="{BB962C8B-B14F-4D97-AF65-F5344CB8AC3E}">
        <p14:creationId xmlns:p14="http://schemas.microsoft.com/office/powerpoint/2010/main" val="410992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0DA7-3E60-F84B-A996-35CE96A0016C}"/>
              </a:ext>
            </a:extLst>
          </p:cNvPr>
          <p:cNvSpPr>
            <a:spLocks noGrp="1"/>
          </p:cNvSpPr>
          <p:nvPr>
            <p:ph type="ctrTitle"/>
          </p:nvPr>
        </p:nvSpPr>
        <p:spPr/>
        <p:txBody>
          <a:bodyPr/>
          <a:lstStyle/>
          <a:p>
            <a:r>
              <a:rPr lang="en-US" dirty="0"/>
              <a:t>Detecting local clusters with </a:t>
            </a:r>
            <a:r>
              <a:rPr lang="en-US" dirty="0" err="1"/>
              <a:t>Kulldorf’s</a:t>
            </a:r>
            <a:r>
              <a:rPr lang="en-US" dirty="0"/>
              <a:t> scan statistic</a:t>
            </a:r>
          </a:p>
        </p:txBody>
      </p:sp>
      <p:sp>
        <p:nvSpPr>
          <p:cNvPr id="3" name="Subtitle 2">
            <a:extLst>
              <a:ext uri="{FF2B5EF4-FFF2-40B4-BE49-F238E27FC236}">
                <a16:creationId xmlns:a16="http://schemas.microsoft.com/office/drawing/2014/main" id="{96AD5B57-AD41-2D40-9881-E1AB829AB6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19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A5205B-9886-9B4A-A920-7DBAE593E4F6}"/>
              </a:ext>
            </a:extLst>
          </p:cNvPr>
          <p:cNvPicPr>
            <a:picLocks noChangeAspect="1"/>
          </p:cNvPicPr>
          <p:nvPr/>
        </p:nvPicPr>
        <p:blipFill>
          <a:blip r:embed="rId3"/>
          <a:stretch>
            <a:fillRect/>
          </a:stretch>
        </p:blipFill>
        <p:spPr>
          <a:xfrm>
            <a:off x="5303390" y="1690688"/>
            <a:ext cx="4904889" cy="4837080"/>
          </a:xfrm>
          <a:prstGeom prst="rect">
            <a:avLst/>
          </a:prstGeom>
        </p:spPr>
      </p:pic>
      <p:sp>
        <p:nvSpPr>
          <p:cNvPr id="5" name="Title 6">
            <a:extLst>
              <a:ext uri="{FF2B5EF4-FFF2-40B4-BE49-F238E27FC236}">
                <a16:creationId xmlns:a16="http://schemas.microsoft.com/office/drawing/2014/main" id="{520228FD-AC65-624C-AD0C-34DF6B22CA13}"/>
              </a:ext>
            </a:extLst>
          </p:cNvPr>
          <p:cNvSpPr>
            <a:spLocks noGrp="1"/>
          </p:cNvSpPr>
          <p:nvPr>
            <p:ph type="title"/>
          </p:nvPr>
        </p:nvSpPr>
        <p:spPr>
          <a:xfrm>
            <a:off x="838200" y="365125"/>
            <a:ext cx="10515600" cy="1325563"/>
          </a:xfrm>
        </p:spPr>
        <p:txBody>
          <a:bodyPr/>
          <a:lstStyle/>
          <a:p>
            <a:r>
              <a:rPr lang="en-US" dirty="0"/>
              <a:t>Using areal data</a:t>
            </a:r>
          </a:p>
        </p:txBody>
      </p:sp>
      <p:sp>
        <p:nvSpPr>
          <p:cNvPr id="6" name="TextBox 5">
            <a:extLst>
              <a:ext uri="{FF2B5EF4-FFF2-40B4-BE49-F238E27FC236}">
                <a16:creationId xmlns:a16="http://schemas.microsoft.com/office/drawing/2014/main" id="{2FEB1229-88F1-A34D-AE83-0684FF4268D0}"/>
              </a:ext>
            </a:extLst>
          </p:cNvPr>
          <p:cNvSpPr txBox="1"/>
          <p:nvPr/>
        </p:nvSpPr>
        <p:spPr>
          <a:xfrm>
            <a:off x="838200" y="2057400"/>
            <a:ext cx="3763617" cy="1477328"/>
          </a:xfrm>
          <a:prstGeom prst="rect">
            <a:avLst/>
          </a:prstGeom>
          <a:noFill/>
        </p:spPr>
        <p:txBody>
          <a:bodyPr wrap="square" rtlCol="0">
            <a:spAutoFit/>
          </a:bodyPr>
          <a:lstStyle/>
          <a:p>
            <a:r>
              <a:rPr lang="en-US" dirty="0"/>
              <a:t>County-level (n=56) data for lip cancer among males in Scotland between 1975-1980.</a:t>
            </a:r>
          </a:p>
          <a:p>
            <a:endParaRPr lang="en-US" dirty="0"/>
          </a:p>
          <a:p>
            <a:endParaRPr lang="en-US" dirty="0"/>
          </a:p>
        </p:txBody>
      </p:sp>
    </p:spTree>
    <p:extLst>
      <p:ext uri="{BB962C8B-B14F-4D97-AF65-F5344CB8AC3E}">
        <p14:creationId xmlns:p14="http://schemas.microsoft.com/office/powerpoint/2010/main" val="305623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A5205B-9886-9B4A-A920-7DBAE593E4F6}"/>
              </a:ext>
            </a:extLst>
          </p:cNvPr>
          <p:cNvPicPr>
            <a:picLocks noChangeAspect="1"/>
          </p:cNvPicPr>
          <p:nvPr/>
        </p:nvPicPr>
        <p:blipFill>
          <a:blip r:embed="rId3"/>
          <a:stretch>
            <a:fillRect/>
          </a:stretch>
        </p:blipFill>
        <p:spPr>
          <a:xfrm>
            <a:off x="5303389" y="1690688"/>
            <a:ext cx="4904889" cy="4837079"/>
          </a:xfrm>
          <a:prstGeom prst="rect">
            <a:avLst/>
          </a:prstGeom>
        </p:spPr>
      </p:pic>
      <p:sp>
        <p:nvSpPr>
          <p:cNvPr id="5" name="Title 6">
            <a:extLst>
              <a:ext uri="{FF2B5EF4-FFF2-40B4-BE49-F238E27FC236}">
                <a16:creationId xmlns:a16="http://schemas.microsoft.com/office/drawing/2014/main" id="{520228FD-AC65-624C-AD0C-34DF6B22CA13}"/>
              </a:ext>
            </a:extLst>
          </p:cNvPr>
          <p:cNvSpPr>
            <a:spLocks noGrp="1"/>
          </p:cNvSpPr>
          <p:nvPr>
            <p:ph type="title"/>
          </p:nvPr>
        </p:nvSpPr>
        <p:spPr>
          <a:xfrm>
            <a:off x="838200" y="365125"/>
            <a:ext cx="10515600" cy="1325563"/>
          </a:xfrm>
        </p:spPr>
        <p:txBody>
          <a:bodyPr/>
          <a:lstStyle/>
          <a:p>
            <a:r>
              <a:rPr lang="en-US" dirty="0"/>
              <a:t>Using areal data</a:t>
            </a:r>
          </a:p>
        </p:txBody>
      </p:sp>
      <p:sp>
        <p:nvSpPr>
          <p:cNvPr id="4" name="TextBox 3">
            <a:extLst>
              <a:ext uri="{FF2B5EF4-FFF2-40B4-BE49-F238E27FC236}">
                <a16:creationId xmlns:a16="http://schemas.microsoft.com/office/drawing/2014/main" id="{9EC78416-79DD-884D-9DD0-7E3ED66EAB0F}"/>
              </a:ext>
            </a:extLst>
          </p:cNvPr>
          <p:cNvSpPr txBox="1"/>
          <p:nvPr/>
        </p:nvSpPr>
        <p:spPr>
          <a:xfrm>
            <a:off x="838200" y="2057400"/>
            <a:ext cx="3763617" cy="4524315"/>
          </a:xfrm>
          <a:prstGeom prst="rect">
            <a:avLst/>
          </a:prstGeom>
          <a:noFill/>
        </p:spPr>
        <p:txBody>
          <a:bodyPr wrap="square" rtlCol="0">
            <a:spAutoFit/>
          </a:bodyPr>
          <a:lstStyle/>
          <a:p>
            <a:r>
              <a:rPr lang="en-US" dirty="0"/>
              <a:t>County-level (n=56) data for lip cancer among males in Scotland between 1975-1980.</a:t>
            </a:r>
          </a:p>
          <a:p>
            <a:endParaRPr lang="en-US" dirty="0"/>
          </a:p>
          <a:p>
            <a:r>
              <a:rPr lang="en-US" dirty="0"/>
              <a:t>Cluster analysis done using </a:t>
            </a:r>
            <a:r>
              <a:rPr lang="en-US" b="1" dirty="0"/>
              <a:t>Poisson model:  </a:t>
            </a:r>
            <a:r>
              <a:rPr lang="en-GB" dirty="0"/>
              <a:t>where the number of events in an area is Poisson distributed under the null hypothesis. Number of cases is compared to the background population data and the expected number of cases is proportional to the size of the population at risk in each circle. </a:t>
            </a:r>
          </a:p>
          <a:p>
            <a:endParaRPr lang="en-GB" dirty="0"/>
          </a:p>
          <a:p>
            <a:r>
              <a:rPr lang="en-GB" dirty="0"/>
              <a:t>Uses centroids of each areal unit</a:t>
            </a:r>
          </a:p>
          <a:p>
            <a:endParaRPr lang="en-US" dirty="0"/>
          </a:p>
        </p:txBody>
      </p:sp>
    </p:spTree>
    <p:extLst>
      <p:ext uri="{BB962C8B-B14F-4D97-AF65-F5344CB8AC3E}">
        <p14:creationId xmlns:p14="http://schemas.microsoft.com/office/powerpoint/2010/main" val="311215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scan statistics</a:t>
            </a:r>
          </a:p>
        </p:txBody>
      </p:sp>
      <p:sp>
        <p:nvSpPr>
          <p:cNvPr id="3" name="Content Placeholder 2"/>
          <p:cNvSpPr>
            <a:spLocks noGrp="1"/>
          </p:cNvSpPr>
          <p:nvPr>
            <p:ph idx="1"/>
          </p:nvPr>
        </p:nvSpPr>
        <p:spPr>
          <a:xfrm>
            <a:off x="1981200" y="1600200"/>
            <a:ext cx="8229600" cy="5029200"/>
          </a:xfrm>
        </p:spPr>
        <p:txBody>
          <a:bodyPr>
            <a:normAutofit/>
          </a:bodyPr>
          <a:lstStyle/>
          <a:p>
            <a:r>
              <a:rPr lang="en-US" dirty="0"/>
              <a:t>Scan statistics – based on comparisons of local rate estimates</a:t>
            </a:r>
          </a:p>
          <a:p>
            <a:pPr lvl="1"/>
            <a:r>
              <a:rPr lang="en-US" dirty="0"/>
              <a:t>Does the ratio of cases to controls (or cases per population at risk) appear “significantly” elevated in certain areas</a:t>
            </a:r>
          </a:p>
          <a:p>
            <a:pPr lvl="1"/>
            <a:r>
              <a:rPr lang="en-US" dirty="0"/>
              <a:t>Similar to the comparison of intensity functions</a:t>
            </a:r>
          </a:p>
          <a:p>
            <a:pPr lvl="1"/>
            <a:r>
              <a:rPr lang="en-US" dirty="0"/>
              <a:t>Goal is to detect specific clusters where the observed rate (or ratio) is inconsistent with the rate (or ratio) over the rest of the study area.</a:t>
            </a:r>
          </a:p>
          <a:p>
            <a:pPr lvl="1"/>
            <a:endParaRPr lang="en-US" dirty="0"/>
          </a:p>
        </p:txBody>
      </p:sp>
    </p:spTree>
    <p:extLst>
      <p:ext uri="{BB962C8B-B14F-4D97-AF65-F5344CB8AC3E}">
        <p14:creationId xmlns:p14="http://schemas.microsoft.com/office/powerpoint/2010/main" val="400382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83448" y="201615"/>
            <a:ext cx="9943094" cy="941385"/>
          </a:xfrm>
        </p:spPr>
        <p:txBody>
          <a:bodyPr>
            <a:normAutofit/>
          </a:bodyPr>
          <a:lstStyle/>
          <a:p>
            <a:r>
              <a:rPr lang="en-GB" dirty="0" err="1"/>
              <a:t>Kulldorff’s</a:t>
            </a:r>
            <a:r>
              <a:rPr lang="en-GB" dirty="0"/>
              <a:t> spatial scan statistic</a:t>
            </a:r>
          </a:p>
        </p:txBody>
      </p:sp>
      <p:sp>
        <p:nvSpPr>
          <p:cNvPr id="8" name="TextBox 7"/>
          <p:cNvSpPr txBox="1"/>
          <p:nvPr/>
        </p:nvSpPr>
        <p:spPr>
          <a:xfrm>
            <a:off x="1590136" y="1143000"/>
            <a:ext cx="8929718" cy="4909036"/>
          </a:xfrm>
          <a:prstGeom prst="rect">
            <a:avLst/>
          </a:prstGeom>
          <a:noFill/>
        </p:spPr>
        <p:txBody>
          <a:bodyPr wrap="square" rtlCol="0">
            <a:spAutoFit/>
          </a:bodyPr>
          <a:lstStyle/>
          <a:p>
            <a:pPr marL="95250">
              <a:spcAft>
                <a:spcPts val="600"/>
              </a:spcAft>
            </a:pPr>
            <a:r>
              <a:rPr lang="en-US" sz="2400" dirty="0"/>
              <a:t>This test detects spatial clusters based on </a:t>
            </a:r>
            <a:r>
              <a:rPr lang="en-GB" sz="2400" dirty="0"/>
              <a:t>a significant excess of cases within a moving cylindrical (or elliptical) window that systematically visits all spatial locations.  </a:t>
            </a:r>
            <a:r>
              <a:rPr lang="en-US" sz="2400" dirty="0"/>
              <a:t>Can be used for discrete (non-random and fixed locations) and continuous scan statistics (locations are random).</a:t>
            </a:r>
          </a:p>
          <a:p>
            <a:pPr marL="95250">
              <a:spcAft>
                <a:spcPts val="600"/>
              </a:spcAft>
            </a:pPr>
            <a:endParaRPr lang="en-US" sz="2400" dirty="0"/>
          </a:p>
          <a:p>
            <a:pPr marL="95250">
              <a:spcAft>
                <a:spcPts val="600"/>
              </a:spcAft>
            </a:pPr>
            <a:r>
              <a:rPr lang="en-GB" sz="2400" dirty="0"/>
              <a:t>Creates an infinite number of circles of varying sizes around each point, maximum size = fixed proportion of pop.</a:t>
            </a:r>
          </a:p>
          <a:p>
            <a:pPr marL="95250">
              <a:spcAft>
                <a:spcPts val="600"/>
              </a:spcAft>
            </a:pPr>
            <a:endParaRPr lang="en-US" sz="2400" dirty="0"/>
          </a:p>
          <a:p>
            <a:pPr marL="95250">
              <a:spcAft>
                <a:spcPts val="600"/>
              </a:spcAft>
            </a:pPr>
            <a:r>
              <a:rPr lang="en-US" sz="2400" dirty="0"/>
              <a:t>Significance estimated using Monte Carlo methods – moving values around points randomly to estimate </a:t>
            </a:r>
            <a:r>
              <a:rPr lang="en-US" sz="2400" dirty="0" err="1"/>
              <a:t>probaiblity</a:t>
            </a:r>
            <a:r>
              <a:rPr lang="en-US" sz="2400" dirty="0"/>
              <a:t> that observed pattern occurred by chance.</a:t>
            </a:r>
          </a:p>
          <a:p>
            <a:pPr marL="95250" lvl="1">
              <a:spcAft>
                <a:spcPts val="600"/>
              </a:spcAft>
            </a:pPr>
            <a:endParaRPr lang="en-US" sz="2400" dirty="0"/>
          </a:p>
        </p:txBody>
      </p:sp>
    </p:spTree>
    <p:extLst>
      <p:ext uri="{BB962C8B-B14F-4D97-AF65-F5344CB8AC3E}">
        <p14:creationId xmlns:p14="http://schemas.microsoft.com/office/powerpoint/2010/main" val="66470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6C93-7769-F947-A6D6-AE90C2902C49}"/>
              </a:ext>
            </a:extLst>
          </p:cNvPr>
          <p:cNvSpPr>
            <a:spLocks noGrp="1"/>
          </p:cNvSpPr>
          <p:nvPr>
            <p:ph type="title"/>
          </p:nvPr>
        </p:nvSpPr>
        <p:spPr/>
        <p:txBody>
          <a:bodyPr/>
          <a:lstStyle/>
          <a:p>
            <a:r>
              <a:rPr lang="en-US" dirty="0"/>
              <a:t>Different outcome data</a:t>
            </a:r>
          </a:p>
        </p:txBody>
      </p:sp>
      <p:sp>
        <p:nvSpPr>
          <p:cNvPr id="3" name="Content Placeholder 2">
            <a:extLst>
              <a:ext uri="{FF2B5EF4-FFF2-40B4-BE49-F238E27FC236}">
                <a16:creationId xmlns:a16="http://schemas.microsoft.com/office/drawing/2014/main" id="{842BFF76-5526-0745-91A6-12F9E01C9932}"/>
              </a:ext>
            </a:extLst>
          </p:cNvPr>
          <p:cNvSpPr>
            <a:spLocks noGrp="1"/>
          </p:cNvSpPr>
          <p:nvPr>
            <p:ph idx="1"/>
          </p:nvPr>
        </p:nvSpPr>
        <p:spPr>
          <a:xfrm>
            <a:off x="838200" y="1825625"/>
            <a:ext cx="9567930" cy="4351338"/>
          </a:xfrm>
        </p:spPr>
        <p:txBody>
          <a:bodyPr>
            <a:normAutofit/>
          </a:bodyPr>
          <a:lstStyle/>
          <a:p>
            <a:pPr marL="95250" lvl="1">
              <a:spcAft>
                <a:spcPts val="600"/>
              </a:spcAft>
            </a:pPr>
            <a:r>
              <a:rPr lang="en-US" dirty="0"/>
              <a:t>Different types of probabilistic models for discrete scan statistics according to the underlying distribution of the population at risk.</a:t>
            </a:r>
          </a:p>
          <a:p>
            <a:pPr marL="895350" lvl="1" indent="-342900">
              <a:spcAft>
                <a:spcPts val="600"/>
              </a:spcAft>
            </a:pPr>
            <a:r>
              <a:rPr lang="en-US" dirty="0"/>
              <a:t>Poisson: number of events in a geographical location is Poisson-distributed, according to a known underlying population at risk</a:t>
            </a:r>
          </a:p>
          <a:p>
            <a:pPr marL="895350" lvl="1" indent="-342900">
              <a:spcAft>
                <a:spcPts val="600"/>
              </a:spcAft>
            </a:pPr>
            <a:r>
              <a:rPr lang="en-US" dirty="0"/>
              <a:t>Bernoulli: 0/1 event data such as cases and controls</a:t>
            </a:r>
          </a:p>
          <a:p>
            <a:pPr marL="895350" lvl="1" indent="-342900">
              <a:spcAft>
                <a:spcPts val="600"/>
              </a:spcAft>
            </a:pPr>
            <a:r>
              <a:rPr lang="en-US" dirty="0"/>
              <a:t>Ordinal: Ordered categorical data such as severity of disease</a:t>
            </a:r>
          </a:p>
          <a:p>
            <a:pPr marL="895350" lvl="1" indent="-342900">
              <a:spcAft>
                <a:spcPts val="600"/>
              </a:spcAft>
            </a:pPr>
            <a:r>
              <a:rPr lang="en-US" dirty="0"/>
              <a:t>Exponential: Survival time data</a:t>
            </a:r>
          </a:p>
          <a:p>
            <a:pPr marL="895350" lvl="1" indent="-342900">
              <a:spcAft>
                <a:spcPts val="600"/>
              </a:spcAft>
            </a:pPr>
            <a:r>
              <a:rPr lang="en-US" dirty="0"/>
              <a:t>Normal: Other types of continuous data</a:t>
            </a:r>
          </a:p>
        </p:txBody>
      </p:sp>
    </p:spTree>
    <p:extLst>
      <p:ext uri="{BB962C8B-B14F-4D97-AF65-F5344CB8AC3E}">
        <p14:creationId xmlns:p14="http://schemas.microsoft.com/office/powerpoint/2010/main" val="385175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BE54-8F15-2C4D-8EF1-CA0C1D30CB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D52975-3CA9-734D-83B4-EEA4812514E1}"/>
              </a:ext>
            </a:extLst>
          </p:cNvPr>
          <p:cNvSpPr>
            <a:spLocks noGrp="1"/>
          </p:cNvSpPr>
          <p:nvPr>
            <p:ph idx="1"/>
          </p:nvPr>
        </p:nvSpPr>
        <p:spPr/>
        <p:txBody>
          <a:bodyPr/>
          <a:lstStyle/>
          <a:p>
            <a:pPr marL="0" indent="0">
              <a:spcAft>
                <a:spcPts val="1200"/>
              </a:spcAft>
              <a:buNone/>
            </a:pPr>
            <a:r>
              <a:rPr lang="en-GB" b="1" dirty="0"/>
              <a:t>H</a:t>
            </a:r>
            <a:r>
              <a:rPr lang="en-GB" b="1" baseline="-25000" dirty="0"/>
              <a:t>1 </a:t>
            </a:r>
            <a:r>
              <a:rPr lang="en-GB" b="1" i="1" dirty="0"/>
              <a:t>: </a:t>
            </a:r>
            <a:r>
              <a:rPr lang="en-US" b="1" i="1" dirty="0"/>
              <a:t> there is an elevated risk within the window as compared to outside, for each location and size.</a:t>
            </a:r>
          </a:p>
          <a:p>
            <a:pPr marL="0" indent="0">
              <a:spcAft>
                <a:spcPts val="1200"/>
              </a:spcAft>
              <a:buNone/>
            </a:pPr>
            <a:r>
              <a:rPr lang="en-GB" b="1" dirty="0"/>
              <a:t>H</a:t>
            </a:r>
            <a:r>
              <a:rPr lang="en-GB" b="1" baseline="-25000" dirty="0"/>
              <a:t>0</a:t>
            </a:r>
            <a:r>
              <a:rPr lang="en-GB" b="1" dirty="0"/>
              <a:t>: </a:t>
            </a:r>
            <a:r>
              <a:rPr lang="en-GB" b="1" i="1" dirty="0"/>
              <a:t>The risk of an event is the same within and outside the window</a:t>
            </a:r>
          </a:p>
        </p:txBody>
      </p:sp>
    </p:spTree>
    <p:extLst>
      <p:ext uri="{BB962C8B-B14F-4D97-AF65-F5344CB8AC3E}">
        <p14:creationId xmlns:p14="http://schemas.microsoft.com/office/powerpoint/2010/main" val="13209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0">
            <a:extLst>
              <a:ext uri="{FF2B5EF4-FFF2-40B4-BE49-F238E27FC236}">
                <a16:creationId xmlns:a16="http://schemas.microsoft.com/office/drawing/2014/main" id="{D1C70341-400A-DD4A-B20C-47BF8BD61776}"/>
              </a:ext>
            </a:extLst>
          </p:cNvPr>
          <p:cNvGrpSpPr/>
          <p:nvPr/>
        </p:nvGrpSpPr>
        <p:grpSpPr>
          <a:xfrm>
            <a:off x="4782585" y="2017731"/>
            <a:ext cx="6925712" cy="3741964"/>
            <a:chOff x="1643042" y="2025998"/>
            <a:chExt cx="6072230" cy="3461985"/>
          </a:xfrm>
        </p:grpSpPr>
        <p:pic>
          <p:nvPicPr>
            <p:cNvPr id="10" name="Picture 1">
              <a:extLst>
                <a:ext uri="{FF2B5EF4-FFF2-40B4-BE49-F238E27FC236}">
                  <a16:creationId xmlns:a16="http://schemas.microsoft.com/office/drawing/2014/main" id="{43D4FEF8-5E68-6547-A6CE-BA148FF6B0E1}"/>
                </a:ext>
              </a:extLst>
            </p:cNvPr>
            <p:cNvPicPr>
              <a:picLocks noChangeAspect="1" noChangeArrowheads="1"/>
            </p:cNvPicPr>
            <p:nvPr/>
          </p:nvPicPr>
          <p:blipFill>
            <a:blip r:embed="rId3" cstate="print"/>
            <a:srcRect l="4234" t="16317" r="5787" b="18134"/>
            <a:stretch>
              <a:fillRect/>
            </a:stretch>
          </p:blipFill>
          <p:spPr bwMode="auto">
            <a:xfrm>
              <a:off x="1643042" y="2025998"/>
              <a:ext cx="6072230" cy="3260390"/>
            </a:xfrm>
            <a:prstGeom prst="rect">
              <a:avLst/>
            </a:prstGeom>
            <a:noFill/>
            <a:ln w="9525">
              <a:noFill/>
              <a:miter lim="800000"/>
              <a:headEnd/>
              <a:tailEnd/>
            </a:ln>
            <a:effectLst/>
          </p:spPr>
        </p:pic>
        <p:grpSp>
          <p:nvGrpSpPr>
            <p:cNvPr id="11" name="Group 8">
              <a:extLst>
                <a:ext uri="{FF2B5EF4-FFF2-40B4-BE49-F238E27FC236}">
                  <a16:creationId xmlns:a16="http://schemas.microsoft.com/office/drawing/2014/main" id="{A018856B-B3DF-E349-B38F-C71C9C0D3535}"/>
                </a:ext>
              </a:extLst>
            </p:cNvPr>
            <p:cNvGrpSpPr/>
            <p:nvPr/>
          </p:nvGrpSpPr>
          <p:grpSpPr>
            <a:xfrm>
              <a:off x="1780962" y="4827774"/>
              <a:ext cx="2398639" cy="660209"/>
              <a:chOff x="1780962" y="4827774"/>
              <a:chExt cx="2398639" cy="660209"/>
            </a:xfrm>
          </p:grpSpPr>
          <p:pic>
            <p:nvPicPr>
              <p:cNvPr id="12" name="Picture 1">
                <a:extLst>
                  <a:ext uri="{FF2B5EF4-FFF2-40B4-BE49-F238E27FC236}">
                    <a16:creationId xmlns:a16="http://schemas.microsoft.com/office/drawing/2014/main" id="{76D61D84-808E-E54A-8915-0FC7AEE6D259}"/>
                  </a:ext>
                </a:extLst>
              </p:cNvPr>
              <p:cNvPicPr>
                <a:picLocks noChangeAspect="1" noChangeArrowheads="1"/>
              </p:cNvPicPr>
              <p:nvPr/>
            </p:nvPicPr>
            <p:blipFill>
              <a:blip r:embed="rId3" cstate="print"/>
              <a:srcRect l="5454" t="86671" r="90909"/>
              <a:stretch>
                <a:fillRect/>
              </a:stretch>
            </p:blipFill>
            <p:spPr bwMode="auto">
              <a:xfrm>
                <a:off x="1780962" y="4846690"/>
                <a:ext cx="237376" cy="641293"/>
              </a:xfrm>
              <a:prstGeom prst="rect">
                <a:avLst/>
              </a:prstGeom>
              <a:noFill/>
              <a:ln w="9525">
                <a:noFill/>
                <a:miter lim="800000"/>
                <a:headEnd/>
                <a:tailEnd/>
              </a:ln>
              <a:effectLst/>
            </p:spPr>
          </p:pic>
          <p:sp>
            <p:nvSpPr>
              <p:cNvPr id="13" name="TextBox 12">
                <a:extLst>
                  <a:ext uri="{FF2B5EF4-FFF2-40B4-BE49-F238E27FC236}">
                    <a16:creationId xmlns:a16="http://schemas.microsoft.com/office/drawing/2014/main" id="{630887F6-607C-044C-BCDF-359C73A9F49F}"/>
                  </a:ext>
                </a:extLst>
              </p:cNvPr>
              <p:cNvSpPr txBox="1"/>
              <p:nvPr/>
            </p:nvSpPr>
            <p:spPr>
              <a:xfrm>
                <a:off x="1965023" y="4827774"/>
                <a:ext cx="2214578" cy="592276"/>
              </a:xfrm>
              <a:prstGeom prst="rect">
                <a:avLst/>
              </a:prstGeom>
              <a:noFill/>
            </p:spPr>
            <p:txBody>
              <a:bodyPr wrap="square" rtlCol="0">
                <a:spAutoFit/>
              </a:bodyPr>
              <a:lstStyle/>
              <a:p>
                <a:pPr>
                  <a:lnSpc>
                    <a:spcPts val="2220"/>
                  </a:lnSpc>
                </a:pPr>
                <a:r>
                  <a:rPr lang="en-GB" sz="1600" b="1" dirty="0"/>
                  <a:t>Control</a:t>
                </a:r>
              </a:p>
              <a:p>
                <a:pPr>
                  <a:lnSpc>
                    <a:spcPts val="2220"/>
                  </a:lnSpc>
                </a:pPr>
                <a:r>
                  <a:rPr lang="en-GB" sz="1600" b="1" dirty="0"/>
                  <a:t>Malaria case</a:t>
                </a:r>
              </a:p>
            </p:txBody>
          </p:sp>
        </p:grpSp>
      </p:grpSp>
      <p:sp>
        <p:nvSpPr>
          <p:cNvPr id="14" name="Title 6">
            <a:extLst>
              <a:ext uri="{FF2B5EF4-FFF2-40B4-BE49-F238E27FC236}">
                <a16:creationId xmlns:a16="http://schemas.microsoft.com/office/drawing/2014/main" id="{14492DE2-FCD9-4E4F-BC71-913C9C3EC323}"/>
              </a:ext>
            </a:extLst>
          </p:cNvPr>
          <p:cNvSpPr>
            <a:spLocks noGrp="1"/>
          </p:cNvSpPr>
          <p:nvPr>
            <p:ph type="title"/>
          </p:nvPr>
        </p:nvSpPr>
        <p:spPr>
          <a:xfrm>
            <a:off x="838200" y="365125"/>
            <a:ext cx="10515600" cy="1325563"/>
          </a:xfrm>
        </p:spPr>
        <p:txBody>
          <a:bodyPr/>
          <a:lstStyle/>
          <a:p>
            <a:r>
              <a:rPr lang="en-US" dirty="0"/>
              <a:t>Using case-control data</a:t>
            </a:r>
          </a:p>
        </p:txBody>
      </p:sp>
      <p:sp>
        <p:nvSpPr>
          <p:cNvPr id="16" name="Content Placeholder 2">
            <a:extLst>
              <a:ext uri="{FF2B5EF4-FFF2-40B4-BE49-F238E27FC236}">
                <a16:creationId xmlns:a16="http://schemas.microsoft.com/office/drawing/2014/main" id="{C5E78BB5-786E-C544-A27A-A702423A572F}"/>
              </a:ext>
            </a:extLst>
          </p:cNvPr>
          <p:cNvSpPr txBox="1">
            <a:spLocks/>
          </p:cNvSpPr>
          <p:nvPr/>
        </p:nvSpPr>
        <p:spPr>
          <a:xfrm>
            <a:off x="642645" y="2089953"/>
            <a:ext cx="3680878" cy="3669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
              <a:spcAft>
                <a:spcPts val="1200"/>
              </a:spcAft>
            </a:pPr>
            <a:r>
              <a:rPr lang="en-GB" sz="1800" dirty="0"/>
              <a:t>Uses Bernoulli model (identical to binomial with single trial) to compare risk of being a case inside to outside the window. </a:t>
            </a:r>
          </a:p>
        </p:txBody>
      </p:sp>
    </p:spTree>
    <p:extLst>
      <p:ext uri="{BB962C8B-B14F-4D97-AF65-F5344CB8AC3E}">
        <p14:creationId xmlns:p14="http://schemas.microsoft.com/office/powerpoint/2010/main" val="354265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0">
            <a:extLst>
              <a:ext uri="{FF2B5EF4-FFF2-40B4-BE49-F238E27FC236}">
                <a16:creationId xmlns:a16="http://schemas.microsoft.com/office/drawing/2014/main" id="{D1C70341-400A-DD4A-B20C-47BF8BD61776}"/>
              </a:ext>
            </a:extLst>
          </p:cNvPr>
          <p:cNvGrpSpPr/>
          <p:nvPr/>
        </p:nvGrpSpPr>
        <p:grpSpPr>
          <a:xfrm>
            <a:off x="4782585" y="2017731"/>
            <a:ext cx="6925712" cy="3741964"/>
            <a:chOff x="1643042" y="2025998"/>
            <a:chExt cx="6072230" cy="3461985"/>
          </a:xfrm>
        </p:grpSpPr>
        <p:pic>
          <p:nvPicPr>
            <p:cNvPr id="10" name="Picture 1">
              <a:extLst>
                <a:ext uri="{FF2B5EF4-FFF2-40B4-BE49-F238E27FC236}">
                  <a16:creationId xmlns:a16="http://schemas.microsoft.com/office/drawing/2014/main" id="{43D4FEF8-5E68-6547-A6CE-BA148FF6B0E1}"/>
                </a:ext>
              </a:extLst>
            </p:cNvPr>
            <p:cNvPicPr>
              <a:picLocks noChangeAspect="1" noChangeArrowheads="1"/>
            </p:cNvPicPr>
            <p:nvPr/>
          </p:nvPicPr>
          <p:blipFill>
            <a:blip r:embed="rId3" cstate="print"/>
            <a:srcRect l="4234" t="16317" r="5787" b="18134"/>
            <a:stretch>
              <a:fillRect/>
            </a:stretch>
          </p:blipFill>
          <p:spPr bwMode="auto">
            <a:xfrm>
              <a:off x="1643042" y="2025998"/>
              <a:ext cx="6072230" cy="3260390"/>
            </a:xfrm>
            <a:prstGeom prst="rect">
              <a:avLst/>
            </a:prstGeom>
            <a:noFill/>
            <a:ln w="9525">
              <a:noFill/>
              <a:miter lim="800000"/>
              <a:headEnd/>
              <a:tailEnd/>
            </a:ln>
            <a:effectLst/>
          </p:spPr>
        </p:pic>
        <p:grpSp>
          <p:nvGrpSpPr>
            <p:cNvPr id="11" name="Group 8">
              <a:extLst>
                <a:ext uri="{FF2B5EF4-FFF2-40B4-BE49-F238E27FC236}">
                  <a16:creationId xmlns:a16="http://schemas.microsoft.com/office/drawing/2014/main" id="{A018856B-B3DF-E349-B38F-C71C9C0D3535}"/>
                </a:ext>
              </a:extLst>
            </p:cNvPr>
            <p:cNvGrpSpPr/>
            <p:nvPr/>
          </p:nvGrpSpPr>
          <p:grpSpPr>
            <a:xfrm>
              <a:off x="1780962" y="4827774"/>
              <a:ext cx="2398639" cy="660209"/>
              <a:chOff x="1780962" y="4827774"/>
              <a:chExt cx="2398639" cy="660209"/>
            </a:xfrm>
          </p:grpSpPr>
          <p:pic>
            <p:nvPicPr>
              <p:cNvPr id="12" name="Picture 1">
                <a:extLst>
                  <a:ext uri="{FF2B5EF4-FFF2-40B4-BE49-F238E27FC236}">
                    <a16:creationId xmlns:a16="http://schemas.microsoft.com/office/drawing/2014/main" id="{76D61D84-808E-E54A-8915-0FC7AEE6D259}"/>
                  </a:ext>
                </a:extLst>
              </p:cNvPr>
              <p:cNvPicPr>
                <a:picLocks noChangeAspect="1" noChangeArrowheads="1"/>
              </p:cNvPicPr>
              <p:nvPr/>
            </p:nvPicPr>
            <p:blipFill>
              <a:blip r:embed="rId3" cstate="print"/>
              <a:srcRect l="5454" t="86671" r="90909"/>
              <a:stretch>
                <a:fillRect/>
              </a:stretch>
            </p:blipFill>
            <p:spPr bwMode="auto">
              <a:xfrm>
                <a:off x="1780962" y="4846690"/>
                <a:ext cx="237376" cy="641293"/>
              </a:xfrm>
              <a:prstGeom prst="rect">
                <a:avLst/>
              </a:prstGeom>
              <a:noFill/>
              <a:ln w="9525">
                <a:noFill/>
                <a:miter lim="800000"/>
                <a:headEnd/>
                <a:tailEnd/>
              </a:ln>
              <a:effectLst/>
            </p:spPr>
          </p:pic>
          <p:sp>
            <p:nvSpPr>
              <p:cNvPr id="13" name="TextBox 12">
                <a:extLst>
                  <a:ext uri="{FF2B5EF4-FFF2-40B4-BE49-F238E27FC236}">
                    <a16:creationId xmlns:a16="http://schemas.microsoft.com/office/drawing/2014/main" id="{630887F6-607C-044C-BCDF-359C73A9F49F}"/>
                  </a:ext>
                </a:extLst>
              </p:cNvPr>
              <p:cNvSpPr txBox="1"/>
              <p:nvPr/>
            </p:nvSpPr>
            <p:spPr>
              <a:xfrm>
                <a:off x="1965023" y="4827774"/>
                <a:ext cx="2214578" cy="592276"/>
              </a:xfrm>
              <a:prstGeom prst="rect">
                <a:avLst/>
              </a:prstGeom>
              <a:noFill/>
            </p:spPr>
            <p:txBody>
              <a:bodyPr wrap="square" rtlCol="0">
                <a:spAutoFit/>
              </a:bodyPr>
              <a:lstStyle/>
              <a:p>
                <a:pPr>
                  <a:lnSpc>
                    <a:spcPts val="2220"/>
                  </a:lnSpc>
                </a:pPr>
                <a:r>
                  <a:rPr lang="en-GB" sz="1600" b="1" dirty="0"/>
                  <a:t>Control</a:t>
                </a:r>
              </a:p>
              <a:p>
                <a:pPr>
                  <a:lnSpc>
                    <a:spcPts val="2220"/>
                  </a:lnSpc>
                </a:pPr>
                <a:r>
                  <a:rPr lang="en-GB" sz="1600" b="1" dirty="0"/>
                  <a:t>Malaria case</a:t>
                </a:r>
              </a:p>
            </p:txBody>
          </p:sp>
        </p:grpSp>
      </p:grpSp>
      <p:sp>
        <p:nvSpPr>
          <p:cNvPr id="14" name="Title 6">
            <a:extLst>
              <a:ext uri="{FF2B5EF4-FFF2-40B4-BE49-F238E27FC236}">
                <a16:creationId xmlns:a16="http://schemas.microsoft.com/office/drawing/2014/main" id="{14492DE2-FCD9-4E4F-BC71-913C9C3EC323}"/>
              </a:ext>
            </a:extLst>
          </p:cNvPr>
          <p:cNvSpPr>
            <a:spLocks noGrp="1"/>
          </p:cNvSpPr>
          <p:nvPr>
            <p:ph type="title"/>
          </p:nvPr>
        </p:nvSpPr>
        <p:spPr>
          <a:xfrm>
            <a:off x="838200" y="365125"/>
            <a:ext cx="10515600" cy="1325563"/>
          </a:xfrm>
        </p:spPr>
        <p:txBody>
          <a:bodyPr/>
          <a:lstStyle/>
          <a:p>
            <a:r>
              <a:rPr lang="en-US" dirty="0"/>
              <a:t>Using case-control data</a:t>
            </a:r>
          </a:p>
        </p:txBody>
      </p:sp>
      <p:sp>
        <p:nvSpPr>
          <p:cNvPr id="15" name="Flowchart: Connector 16">
            <a:extLst>
              <a:ext uri="{FF2B5EF4-FFF2-40B4-BE49-F238E27FC236}">
                <a16:creationId xmlns:a16="http://schemas.microsoft.com/office/drawing/2014/main" id="{F621ED3D-1BB0-DF4B-86B3-3B44B7A260F1}"/>
              </a:ext>
            </a:extLst>
          </p:cNvPr>
          <p:cNvSpPr/>
          <p:nvPr/>
        </p:nvSpPr>
        <p:spPr>
          <a:xfrm>
            <a:off x="8134563" y="2855036"/>
            <a:ext cx="1361786" cy="1281681"/>
          </a:xfrm>
          <a:prstGeom prst="flowChartConnector">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BF8CB306-1219-6A42-AE8E-DE903302C653}"/>
              </a:ext>
            </a:extLst>
          </p:cNvPr>
          <p:cNvSpPr txBox="1"/>
          <p:nvPr/>
        </p:nvSpPr>
        <p:spPr>
          <a:xfrm>
            <a:off x="9516103" y="2300719"/>
            <a:ext cx="1285884" cy="369332"/>
          </a:xfrm>
          <a:prstGeom prst="rect">
            <a:avLst/>
          </a:prstGeom>
          <a:solidFill>
            <a:srgbClr val="FFFF00"/>
          </a:solidFill>
          <a:ln>
            <a:solidFill>
              <a:schemeClr val="tx1"/>
            </a:solidFill>
          </a:ln>
        </p:spPr>
        <p:txBody>
          <a:bodyPr wrap="square" rtlCol="0">
            <a:spAutoFit/>
          </a:bodyPr>
          <a:lstStyle/>
          <a:p>
            <a:r>
              <a:rPr lang="en-GB" b="1" dirty="0"/>
              <a:t>6/36 = 0.16</a:t>
            </a:r>
          </a:p>
        </p:txBody>
      </p:sp>
      <p:sp>
        <p:nvSpPr>
          <p:cNvPr id="17" name="TextBox 16">
            <a:extLst>
              <a:ext uri="{FF2B5EF4-FFF2-40B4-BE49-F238E27FC236}">
                <a16:creationId xmlns:a16="http://schemas.microsoft.com/office/drawing/2014/main" id="{BEE51165-9295-7947-A90F-2A4E2C539C98}"/>
              </a:ext>
            </a:extLst>
          </p:cNvPr>
          <p:cNvSpPr txBox="1"/>
          <p:nvPr/>
        </p:nvSpPr>
        <p:spPr>
          <a:xfrm>
            <a:off x="9496349" y="4321702"/>
            <a:ext cx="1500198" cy="369332"/>
          </a:xfrm>
          <a:prstGeom prst="rect">
            <a:avLst/>
          </a:prstGeom>
          <a:solidFill>
            <a:srgbClr val="FFFF00"/>
          </a:solidFill>
          <a:ln>
            <a:solidFill>
              <a:schemeClr val="tx1"/>
            </a:solidFill>
          </a:ln>
        </p:spPr>
        <p:txBody>
          <a:bodyPr wrap="square" rtlCol="0">
            <a:spAutoFit/>
          </a:bodyPr>
          <a:lstStyle/>
          <a:p>
            <a:r>
              <a:rPr lang="en-GB" b="1" dirty="0"/>
              <a:t>11/232 = 0.05</a:t>
            </a:r>
          </a:p>
        </p:txBody>
      </p:sp>
      <p:cxnSp>
        <p:nvCxnSpPr>
          <p:cNvPr id="18" name="Straight Arrow Connector 17">
            <a:extLst>
              <a:ext uri="{FF2B5EF4-FFF2-40B4-BE49-F238E27FC236}">
                <a16:creationId xmlns:a16="http://schemas.microsoft.com/office/drawing/2014/main" id="{40F988B0-4EDB-054F-A117-8711E84E73A0}"/>
              </a:ext>
            </a:extLst>
          </p:cNvPr>
          <p:cNvCxnSpPr>
            <a:cxnSpLocks/>
            <a:stCxn id="16" idx="2"/>
            <a:endCxn id="15" idx="7"/>
          </p:cNvCxnSpPr>
          <p:nvPr/>
        </p:nvCxnSpPr>
        <p:spPr>
          <a:xfrm flipH="1">
            <a:off x="9296920" y="2670051"/>
            <a:ext cx="862125" cy="37268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266303B-CAC0-6E4F-BB59-E03E011B54B8}"/>
              </a:ext>
            </a:extLst>
          </p:cNvPr>
          <p:cNvSpPr txBox="1">
            <a:spLocks/>
          </p:cNvSpPr>
          <p:nvPr/>
        </p:nvSpPr>
        <p:spPr>
          <a:xfrm>
            <a:off x="642645" y="2089953"/>
            <a:ext cx="3680878" cy="3669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0">
              <a:spcAft>
                <a:spcPts val="1200"/>
              </a:spcAft>
            </a:pPr>
            <a:r>
              <a:rPr lang="en-GB" sz="1800" dirty="0"/>
              <a:t>Uses Bernoulli model (identical to binomial with single trial) to compare risk of being a case inside to outside the window. </a:t>
            </a:r>
          </a:p>
        </p:txBody>
      </p:sp>
    </p:spTree>
    <p:extLst>
      <p:ext uri="{BB962C8B-B14F-4D97-AF65-F5344CB8AC3E}">
        <p14:creationId xmlns:p14="http://schemas.microsoft.com/office/powerpoint/2010/main" val="403227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262890-DB89-D34C-8199-6B0C77021D26}"/>
              </a:ext>
            </a:extLst>
          </p:cNvPr>
          <p:cNvSpPr>
            <a:spLocks noGrp="1"/>
          </p:cNvSpPr>
          <p:nvPr>
            <p:ph type="title"/>
          </p:nvPr>
        </p:nvSpPr>
        <p:spPr/>
        <p:txBody>
          <a:bodyPr/>
          <a:lstStyle/>
          <a:p>
            <a:r>
              <a:rPr lang="en-US" dirty="0"/>
              <a:t>Using point prevalence data</a:t>
            </a:r>
          </a:p>
        </p:txBody>
      </p:sp>
      <p:pic>
        <p:nvPicPr>
          <p:cNvPr id="9" name="Picture 8">
            <a:extLst>
              <a:ext uri="{FF2B5EF4-FFF2-40B4-BE49-F238E27FC236}">
                <a16:creationId xmlns:a16="http://schemas.microsoft.com/office/drawing/2014/main" id="{B6A5205B-9886-9B4A-A920-7DBAE593E4F6}"/>
              </a:ext>
            </a:extLst>
          </p:cNvPr>
          <p:cNvPicPr>
            <a:picLocks noChangeAspect="1"/>
          </p:cNvPicPr>
          <p:nvPr/>
        </p:nvPicPr>
        <p:blipFill>
          <a:blip r:embed="rId3"/>
          <a:stretch>
            <a:fillRect/>
          </a:stretch>
        </p:blipFill>
        <p:spPr>
          <a:xfrm>
            <a:off x="4872381" y="1690688"/>
            <a:ext cx="5627757" cy="4854406"/>
          </a:xfrm>
          <a:prstGeom prst="rect">
            <a:avLst/>
          </a:prstGeom>
        </p:spPr>
      </p:pic>
      <p:sp>
        <p:nvSpPr>
          <p:cNvPr id="10" name="Content Placeholder 2">
            <a:extLst>
              <a:ext uri="{FF2B5EF4-FFF2-40B4-BE49-F238E27FC236}">
                <a16:creationId xmlns:a16="http://schemas.microsoft.com/office/drawing/2014/main" id="{2E956C49-70F2-B942-B4BC-2917ACBF33BA}"/>
              </a:ext>
            </a:extLst>
          </p:cNvPr>
          <p:cNvSpPr>
            <a:spLocks noGrp="1"/>
          </p:cNvSpPr>
          <p:nvPr>
            <p:ph idx="1"/>
          </p:nvPr>
        </p:nvSpPr>
        <p:spPr>
          <a:xfrm>
            <a:off x="642645" y="2089953"/>
            <a:ext cx="3680878" cy="3669741"/>
          </a:xfrm>
        </p:spPr>
        <p:txBody>
          <a:bodyPr>
            <a:normAutofit/>
          </a:bodyPr>
          <a:lstStyle/>
          <a:p>
            <a:pPr>
              <a:spcAft>
                <a:spcPts val="1200"/>
              </a:spcAft>
            </a:pPr>
            <a:r>
              <a:rPr lang="en-US" sz="1800" dirty="0"/>
              <a:t>Similar to the case-control scenario, but uses binomial model instead of Bernoulli, as our data are numbers positive and numbers examined (i.e. Binomial).</a:t>
            </a:r>
          </a:p>
          <a:p>
            <a:pPr>
              <a:spcAft>
                <a:spcPts val="1200"/>
              </a:spcAft>
            </a:pPr>
            <a:r>
              <a:rPr lang="en-US" sz="1800" dirty="0"/>
              <a:t>Probability of being a positive inside versus outside the window</a:t>
            </a:r>
            <a:endParaRPr lang="en-GB" sz="1800" dirty="0"/>
          </a:p>
        </p:txBody>
      </p:sp>
    </p:spTree>
    <p:extLst>
      <p:ext uri="{BB962C8B-B14F-4D97-AF65-F5344CB8AC3E}">
        <p14:creationId xmlns:p14="http://schemas.microsoft.com/office/powerpoint/2010/main" val="91986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A5205B-9886-9B4A-A920-7DBAE593E4F6}"/>
              </a:ext>
            </a:extLst>
          </p:cNvPr>
          <p:cNvPicPr>
            <a:picLocks noChangeAspect="1"/>
          </p:cNvPicPr>
          <p:nvPr/>
        </p:nvPicPr>
        <p:blipFill>
          <a:blip r:embed="rId3"/>
          <a:stretch>
            <a:fillRect/>
          </a:stretch>
        </p:blipFill>
        <p:spPr>
          <a:xfrm>
            <a:off x="4882320" y="1690688"/>
            <a:ext cx="5627757" cy="4837080"/>
          </a:xfrm>
          <a:prstGeom prst="rect">
            <a:avLst/>
          </a:prstGeom>
        </p:spPr>
      </p:pic>
      <p:sp>
        <p:nvSpPr>
          <p:cNvPr id="5" name="Title 6">
            <a:extLst>
              <a:ext uri="{FF2B5EF4-FFF2-40B4-BE49-F238E27FC236}">
                <a16:creationId xmlns:a16="http://schemas.microsoft.com/office/drawing/2014/main" id="{520228FD-AC65-624C-AD0C-34DF6B22CA13}"/>
              </a:ext>
            </a:extLst>
          </p:cNvPr>
          <p:cNvSpPr>
            <a:spLocks noGrp="1"/>
          </p:cNvSpPr>
          <p:nvPr>
            <p:ph type="title"/>
          </p:nvPr>
        </p:nvSpPr>
        <p:spPr>
          <a:xfrm>
            <a:off x="838200" y="365125"/>
            <a:ext cx="10515600" cy="1325563"/>
          </a:xfrm>
        </p:spPr>
        <p:txBody>
          <a:bodyPr/>
          <a:lstStyle/>
          <a:p>
            <a:r>
              <a:rPr lang="en-US" dirty="0"/>
              <a:t>Using point prevalence data</a:t>
            </a:r>
          </a:p>
        </p:txBody>
      </p:sp>
    </p:spTree>
    <p:extLst>
      <p:ext uri="{BB962C8B-B14F-4D97-AF65-F5344CB8AC3E}">
        <p14:creationId xmlns:p14="http://schemas.microsoft.com/office/powerpoint/2010/main" val="324473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870</Words>
  <Application>Microsoft Macintosh PowerPoint</Application>
  <PresentationFormat>Widescreen</PresentationFormat>
  <Paragraphs>54</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Detecting local clusters with Kulldorf’s scan statistic</vt:lpstr>
      <vt:lpstr>Spatial scan statistics</vt:lpstr>
      <vt:lpstr>Kulldorff’s spatial scan statistic</vt:lpstr>
      <vt:lpstr>Different outcome data</vt:lpstr>
      <vt:lpstr>PowerPoint Presentation</vt:lpstr>
      <vt:lpstr>Using case-control data</vt:lpstr>
      <vt:lpstr>Using case-control data</vt:lpstr>
      <vt:lpstr>Using point prevalence data</vt:lpstr>
      <vt:lpstr>Using point prevalence data</vt:lpstr>
      <vt:lpstr>Using areal data</vt:lpstr>
      <vt:lpstr>Using areal data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Hugh Sturrock</dc:creator>
  <cp:lastModifiedBy>Hugh Sturrock</cp:lastModifiedBy>
  <cp:revision>10</cp:revision>
  <dcterms:created xsi:type="dcterms:W3CDTF">2018-11-07T22:09:39Z</dcterms:created>
  <dcterms:modified xsi:type="dcterms:W3CDTF">2018-11-08T23:05:15Z</dcterms:modified>
</cp:coreProperties>
</file>