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12" r:id="rId2"/>
    <p:sldId id="349" r:id="rId3"/>
    <p:sldId id="317" r:id="rId4"/>
    <p:sldId id="362" r:id="rId5"/>
    <p:sldId id="351" r:id="rId6"/>
    <p:sldId id="316" r:id="rId7"/>
    <p:sldId id="353" r:id="rId8"/>
    <p:sldId id="370" r:id="rId9"/>
    <p:sldId id="352" r:id="rId10"/>
    <p:sldId id="363" r:id="rId11"/>
    <p:sldId id="364" r:id="rId12"/>
    <p:sldId id="365" r:id="rId13"/>
    <p:sldId id="366" r:id="rId14"/>
    <p:sldId id="367" r:id="rId15"/>
    <p:sldId id="368" r:id="rId16"/>
    <p:sldId id="369" r:id="rId17"/>
    <p:sldId id="310"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5889"/>
    <a:srgbClr val="ED7514"/>
    <a:srgbClr val="0033CC"/>
    <a:srgbClr val="0066FF"/>
    <a:srgbClr val="3333FF"/>
    <a:srgbClr val="BEBBFD"/>
    <a:srgbClr val="CBCE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62" autoAdjust="0"/>
    <p:restoredTop sz="92527" autoAdjust="0"/>
  </p:normalViewPr>
  <p:slideViewPr>
    <p:cSldViewPr>
      <p:cViewPr>
        <p:scale>
          <a:sx n="64" d="100"/>
          <a:sy n="64" d="100"/>
        </p:scale>
        <p:origin x="-870" y="-1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C8015350-390E-4BC9-9554-E33654BF1836}" type="datetimeFigureOut">
              <a:rPr lang="en-US" smtClean="0"/>
              <a:t>2/21/2018</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265D31EA-9E60-4F89-ACBA-EC7189496A16}" type="slidenum">
              <a:rPr lang="en-US" smtClean="0"/>
              <a:t>‹#›</a:t>
            </a:fld>
            <a:endParaRPr lang="en-US"/>
          </a:p>
        </p:txBody>
      </p:sp>
    </p:spTree>
    <p:extLst>
      <p:ext uri="{BB962C8B-B14F-4D97-AF65-F5344CB8AC3E}">
        <p14:creationId xmlns:p14="http://schemas.microsoft.com/office/powerpoint/2010/main" val="1786884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 Be ready </a:t>
            </a:r>
          </a:p>
          <a:p>
            <a:endParaRPr lang="en-IN" dirty="0" smtClean="0"/>
          </a:p>
          <a:p>
            <a:pPr marL="171450" indent="-171450">
              <a:buFontTx/>
              <a:buChar char="-"/>
            </a:pPr>
            <a:r>
              <a:rPr lang="en-IN" dirty="0" smtClean="0"/>
              <a:t>Keep the </a:t>
            </a:r>
            <a:r>
              <a:rPr lang="en-IN" dirty="0" err="1" smtClean="0"/>
              <a:t>pipedrive</a:t>
            </a:r>
            <a:endParaRPr lang="en-IN" dirty="0" smtClean="0"/>
          </a:p>
          <a:p>
            <a:pPr marL="171450" indent="-171450">
              <a:buFontTx/>
              <a:buChar char="-"/>
            </a:pPr>
            <a:endParaRPr lang="en-IN" dirty="0" smtClean="0"/>
          </a:p>
          <a:p>
            <a:pPr marL="171450" indent="-171450">
              <a:buFontTx/>
              <a:buChar char="-"/>
            </a:pPr>
            <a:r>
              <a:rPr lang="en-IN" dirty="0" smtClean="0"/>
              <a:t>Sounds</a:t>
            </a:r>
            <a:r>
              <a:rPr lang="en-IN" baseline="0" dirty="0" smtClean="0"/>
              <a:t> </a:t>
            </a:r>
          </a:p>
          <a:p>
            <a:pPr marL="171450" indent="-171450">
              <a:buFontTx/>
              <a:buChar char="-"/>
            </a:pPr>
            <a:endParaRPr lang="en-IN" baseline="0" dirty="0" smtClean="0"/>
          </a:p>
          <a:p>
            <a:pPr marL="171450" indent="-171450">
              <a:buFontTx/>
              <a:buChar char="-"/>
            </a:pPr>
            <a:r>
              <a:rPr lang="en-IN" baseline="0" dirty="0" smtClean="0"/>
              <a:t>Keep the pointers in mind</a:t>
            </a:r>
            <a:endParaRPr lang="en-IN" dirty="0"/>
          </a:p>
        </p:txBody>
      </p:sp>
      <p:sp>
        <p:nvSpPr>
          <p:cNvPr id="4" name="Slide Number Placeholder 3"/>
          <p:cNvSpPr>
            <a:spLocks noGrp="1"/>
          </p:cNvSpPr>
          <p:nvPr>
            <p:ph type="sldNum" sz="quarter" idx="10"/>
          </p:nvPr>
        </p:nvSpPr>
        <p:spPr/>
        <p:txBody>
          <a:bodyPr/>
          <a:lstStyle/>
          <a:p>
            <a:fld id="{265D31EA-9E60-4F89-ACBA-EC7189496A16}" type="slidenum">
              <a:rPr lang="en-US" smtClean="0"/>
              <a:t>3</a:t>
            </a:fld>
            <a:endParaRPr lang="en-US"/>
          </a:p>
        </p:txBody>
      </p:sp>
    </p:spTree>
    <p:extLst>
      <p:ext uri="{BB962C8B-B14F-4D97-AF65-F5344CB8AC3E}">
        <p14:creationId xmlns:p14="http://schemas.microsoft.com/office/powerpoint/2010/main" val="2496969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Vandana</a:t>
            </a:r>
            <a:r>
              <a:rPr lang="en-IN" dirty="0" smtClean="0"/>
              <a:t> to mention – Required </a:t>
            </a:r>
            <a:r>
              <a:rPr lang="en-IN" dirty="0" err="1" smtClean="0"/>
              <a:t>docuemnts</a:t>
            </a:r>
            <a:r>
              <a:rPr lang="en-IN" dirty="0" smtClean="0"/>
              <a:t> – one cancelled</a:t>
            </a:r>
            <a:r>
              <a:rPr lang="en-IN" baseline="0" dirty="0" smtClean="0"/>
              <a:t> cheque, One Photo, ID and Address proof</a:t>
            </a:r>
            <a:endParaRPr lang="en-IN" dirty="0"/>
          </a:p>
        </p:txBody>
      </p:sp>
      <p:sp>
        <p:nvSpPr>
          <p:cNvPr id="4" name="Slide Number Placeholder 3"/>
          <p:cNvSpPr>
            <a:spLocks noGrp="1"/>
          </p:cNvSpPr>
          <p:nvPr>
            <p:ph type="sldNum" sz="quarter" idx="10"/>
          </p:nvPr>
        </p:nvSpPr>
        <p:spPr/>
        <p:txBody>
          <a:bodyPr/>
          <a:lstStyle/>
          <a:p>
            <a:fld id="{265D31EA-9E60-4F89-ACBA-EC7189496A16}" type="slidenum">
              <a:rPr lang="en-US" smtClean="0"/>
              <a:t>16</a:t>
            </a:fld>
            <a:endParaRPr lang="en-US"/>
          </a:p>
        </p:txBody>
      </p:sp>
    </p:spTree>
    <p:extLst>
      <p:ext uri="{BB962C8B-B14F-4D97-AF65-F5344CB8AC3E}">
        <p14:creationId xmlns:p14="http://schemas.microsoft.com/office/powerpoint/2010/main" val="97774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65D31EA-9E60-4F89-ACBA-EC7189496A16}" type="slidenum">
              <a:rPr lang="en-US" smtClean="0"/>
              <a:t>5</a:t>
            </a:fld>
            <a:endParaRPr lang="en-US"/>
          </a:p>
        </p:txBody>
      </p:sp>
    </p:spTree>
    <p:extLst>
      <p:ext uri="{BB962C8B-B14F-4D97-AF65-F5344CB8AC3E}">
        <p14:creationId xmlns:p14="http://schemas.microsoft.com/office/powerpoint/2010/main" val="3481456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Vandana</a:t>
            </a:r>
            <a:r>
              <a:rPr lang="en-IN" dirty="0" smtClean="0"/>
              <a:t> to mention – Required </a:t>
            </a:r>
            <a:r>
              <a:rPr lang="en-IN" dirty="0" err="1" smtClean="0"/>
              <a:t>docuemnts</a:t>
            </a:r>
            <a:r>
              <a:rPr lang="en-IN" dirty="0" smtClean="0"/>
              <a:t> – one cancelled</a:t>
            </a:r>
            <a:r>
              <a:rPr lang="en-IN" baseline="0" dirty="0" smtClean="0"/>
              <a:t> cheque, One Photo, ID and Address proof</a:t>
            </a:r>
            <a:endParaRPr lang="en-IN" dirty="0"/>
          </a:p>
        </p:txBody>
      </p:sp>
      <p:sp>
        <p:nvSpPr>
          <p:cNvPr id="4" name="Slide Number Placeholder 3"/>
          <p:cNvSpPr>
            <a:spLocks noGrp="1"/>
          </p:cNvSpPr>
          <p:nvPr>
            <p:ph type="sldNum" sz="quarter" idx="10"/>
          </p:nvPr>
        </p:nvSpPr>
        <p:spPr/>
        <p:txBody>
          <a:bodyPr/>
          <a:lstStyle/>
          <a:p>
            <a:fld id="{265D31EA-9E60-4F89-ACBA-EC7189496A16}" type="slidenum">
              <a:rPr lang="en-US" smtClean="0"/>
              <a:t>9</a:t>
            </a:fld>
            <a:endParaRPr lang="en-US"/>
          </a:p>
        </p:txBody>
      </p:sp>
    </p:spTree>
    <p:extLst>
      <p:ext uri="{BB962C8B-B14F-4D97-AF65-F5344CB8AC3E}">
        <p14:creationId xmlns:p14="http://schemas.microsoft.com/office/powerpoint/2010/main" val="97774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Vandana</a:t>
            </a:r>
            <a:r>
              <a:rPr lang="en-IN" dirty="0" smtClean="0"/>
              <a:t> to mention – Required </a:t>
            </a:r>
            <a:r>
              <a:rPr lang="en-IN" dirty="0" err="1" smtClean="0"/>
              <a:t>docuemnts</a:t>
            </a:r>
            <a:r>
              <a:rPr lang="en-IN" dirty="0" smtClean="0"/>
              <a:t> – one cancelled</a:t>
            </a:r>
            <a:r>
              <a:rPr lang="en-IN" baseline="0" dirty="0" smtClean="0"/>
              <a:t> cheque, One Photo, ID and Address proof</a:t>
            </a:r>
            <a:endParaRPr lang="en-IN" dirty="0"/>
          </a:p>
        </p:txBody>
      </p:sp>
      <p:sp>
        <p:nvSpPr>
          <p:cNvPr id="4" name="Slide Number Placeholder 3"/>
          <p:cNvSpPr>
            <a:spLocks noGrp="1"/>
          </p:cNvSpPr>
          <p:nvPr>
            <p:ph type="sldNum" sz="quarter" idx="10"/>
          </p:nvPr>
        </p:nvSpPr>
        <p:spPr/>
        <p:txBody>
          <a:bodyPr/>
          <a:lstStyle/>
          <a:p>
            <a:fld id="{265D31EA-9E60-4F89-ACBA-EC7189496A16}" type="slidenum">
              <a:rPr lang="en-US" smtClean="0"/>
              <a:t>10</a:t>
            </a:fld>
            <a:endParaRPr lang="en-US"/>
          </a:p>
        </p:txBody>
      </p:sp>
    </p:spTree>
    <p:extLst>
      <p:ext uri="{BB962C8B-B14F-4D97-AF65-F5344CB8AC3E}">
        <p14:creationId xmlns:p14="http://schemas.microsoft.com/office/powerpoint/2010/main" val="97774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Vandana</a:t>
            </a:r>
            <a:r>
              <a:rPr lang="en-IN" dirty="0" smtClean="0"/>
              <a:t> to mention – Required </a:t>
            </a:r>
            <a:r>
              <a:rPr lang="en-IN" dirty="0" err="1" smtClean="0"/>
              <a:t>docuemnts</a:t>
            </a:r>
            <a:r>
              <a:rPr lang="en-IN" dirty="0" smtClean="0"/>
              <a:t> – one cancelled</a:t>
            </a:r>
            <a:r>
              <a:rPr lang="en-IN" baseline="0" dirty="0" smtClean="0"/>
              <a:t> cheque, One Photo, ID and Address proof</a:t>
            </a:r>
            <a:endParaRPr lang="en-IN" dirty="0"/>
          </a:p>
        </p:txBody>
      </p:sp>
      <p:sp>
        <p:nvSpPr>
          <p:cNvPr id="4" name="Slide Number Placeholder 3"/>
          <p:cNvSpPr>
            <a:spLocks noGrp="1"/>
          </p:cNvSpPr>
          <p:nvPr>
            <p:ph type="sldNum" sz="quarter" idx="10"/>
          </p:nvPr>
        </p:nvSpPr>
        <p:spPr/>
        <p:txBody>
          <a:bodyPr/>
          <a:lstStyle/>
          <a:p>
            <a:fld id="{265D31EA-9E60-4F89-ACBA-EC7189496A16}" type="slidenum">
              <a:rPr lang="en-US" smtClean="0"/>
              <a:t>11</a:t>
            </a:fld>
            <a:endParaRPr lang="en-US"/>
          </a:p>
        </p:txBody>
      </p:sp>
    </p:spTree>
    <p:extLst>
      <p:ext uri="{BB962C8B-B14F-4D97-AF65-F5344CB8AC3E}">
        <p14:creationId xmlns:p14="http://schemas.microsoft.com/office/powerpoint/2010/main" val="97774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Vandana</a:t>
            </a:r>
            <a:r>
              <a:rPr lang="en-IN" dirty="0" smtClean="0"/>
              <a:t> to mention – Required </a:t>
            </a:r>
            <a:r>
              <a:rPr lang="en-IN" dirty="0" err="1" smtClean="0"/>
              <a:t>docuemnts</a:t>
            </a:r>
            <a:r>
              <a:rPr lang="en-IN" dirty="0" smtClean="0"/>
              <a:t> – one cancelled</a:t>
            </a:r>
            <a:r>
              <a:rPr lang="en-IN" baseline="0" dirty="0" smtClean="0"/>
              <a:t> cheque, One Photo, ID and Address proof</a:t>
            </a:r>
            <a:endParaRPr lang="en-IN" dirty="0"/>
          </a:p>
        </p:txBody>
      </p:sp>
      <p:sp>
        <p:nvSpPr>
          <p:cNvPr id="4" name="Slide Number Placeholder 3"/>
          <p:cNvSpPr>
            <a:spLocks noGrp="1"/>
          </p:cNvSpPr>
          <p:nvPr>
            <p:ph type="sldNum" sz="quarter" idx="10"/>
          </p:nvPr>
        </p:nvSpPr>
        <p:spPr/>
        <p:txBody>
          <a:bodyPr/>
          <a:lstStyle/>
          <a:p>
            <a:fld id="{265D31EA-9E60-4F89-ACBA-EC7189496A16}" type="slidenum">
              <a:rPr lang="en-US" smtClean="0"/>
              <a:t>12</a:t>
            </a:fld>
            <a:endParaRPr lang="en-US"/>
          </a:p>
        </p:txBody>
      </p:sp>
    </p:spTree>
    <p:extLst>
      <p:ext uri="{BB962C8B-B14F-4D97-AF65-F5344CB8AC3E}">
        <p14:creationId xmlns:p14="http://schemas.microsoft.com/office/powerpoint/2010/main" val="97774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Vandana</a:t>
            </a:r>
            <a:r>
              <a:rPr lang="en-IN" dirty="0" smtClean="0"/>
              <a:t> to mention – Required </a:t>
            </a:r>
            <a:r>
              <a:rPr lang="en-IN" dirty="0" err="1" smtClean="0"/>
              <a:t>docuemnts</a:t>
            </a:r>
            <a:r>
              <a:rPr lang="en-IN" dirty="0" smtClean="0"/>
              <a:t> – one cancelled</a:t>
            </a:r>
            <a:r>
              <a:rPr lang="en-IN" baseline="0" dirty="0" smtClean="0"/>
              <a:t> cheque, One Photo, ID and Address proof</a:t>
            </a:r>
            <a:endParaRPr lang="en-IN" dirty="0"/>
          </a:p>
        </p:txBody>
      </p:sp>
      <p:sp>
        <p:nvSpPr>
          <p:cNvPr id="4" name="Slide Number Placeholder 3"/>
          <p:cNvSpPr>
            <a:spLocks noGrp="1"/>
          </p:cNvSpPr>
          <p:nvPr>
            <p:ph type="sldNum" sz="quarter" idx="10"/>
          </p:nvPr>
        </p:nvSpPr>
        <p:spPr/>
        <p:txBody>
          <a:bodyPr/>
          <a:lstStyle/>
          <a:p>
            <a:fld id="{265D31EA-9E60-4F89-ACBA-EC7189496A16}" type="slidenum">
              <a:rPr lang="en-US" smtClean="0"/>
              <a:t>13</a:t>
            </a:fld>
            <a:endParaRPr lang="en-US"/>
          </a:p>
        </p:txBody>
      </p:sp>
    </p:spTree>
    <p:extLst>
      <p:ext uri="{BB962C8B-B14F-4D97-AF65-F5344CB8AC3E}">
        <p14:creationId xmlns:p14="http://schemas.microsoft.com/office/powerpoint/2010/main" val="97774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Vandana</a:t>
            </a:r>
            <a:r>
              <a:rPr lang="en-IN" dirty="0" smtClean="0"/>
              <a:t> to mention – Required </a:t>
            </a:r>
            <a:r>
              <a:rPr lang="en-IN" dirty="0" err="1" smtClean="0"/>
              <a:t>docuemnts</a:t>
            </a:r>
            <a:r>
              <a:rPr lang="en-IN" dirty="0" smtClean="0"/>
              <a:t> – one cancelled</a:t>
            </a:r>
            <a:r>
              <a:rPr lang="en-IN" baseline="0" dirty="0" smtClean="0"/>
              <a:t> cheque, One Photo, ID and Address proof</a:t>
            </a:r>
            <a:endParaRPr lang="en-IN" dirty="0"/>
          </a:p>
        </p:txBody>
      </p:sp>
      <p:sp>
        <p:nvSpPr>
          <p:cNvPr id="4" name="Slide Number Placeholder 3"/>
          <p:cNvSpPr>
            <a:spLocks noGrp="1"/>
          </p:cNvSpPr>
          <p:nvPr>
            <p:ph type="sldNum" sz="quarter" idx="10"/>
          </p:nvPr>
        </p:nvSpPr>
        <p:spPr/>
        <p:txBody>
          <a:bodyPr/>
          <a:lstStyle/>
          <a:p>
            <a:fld id="{265D31EA-9E60-4F89-ACBA-EC7189496A16}" type="slidenum">
              <a:rPr lang="en-US" smtClean="0"/>
              <a:t>14</a:t>
            </a:fld>
            <a:endParaRPr lang="en-US"/>
          </a:p>
        </p:txBody>
      </p:sp>
    </p:spTree>
    <p:extLst>
      <p:ext uri="{BB962C8B-B14F-4D97-AF65-F5344CB8AC3E}">
        <p14:creationId xmlns:p14="http://schemas.microsoft.com/office/powerpoint/2010/main" val="97774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Vandana</a:t>
            </a:r>
            <a:r>
              <a:rPr lang="en-IN" dirty="0" smtClean="0"/>
              <a:t> to mention – Required </a:t>
            </a:r>
            <a:r>
              <a:rPr lang="en-IN" dirty="0" err="1" smtClean="0"/>
              <a:t>docuemnts</a:t>
            </a:r>
            <a:r>
              <a:rPr lang="en-IN" dirty="0" smtClean="0"/>
              <a:t> – one cancelled</a:t>
            </a:r>
            <a:r>
              <a:rPr lang="en-IN" baseline="0" dirty="0" smtClean="0"/>
              <a:t> cheque, One Photo, ID and Address proof</a:t>
            </a:r>
            <a:endParaRPr lang="en-IN" dirty="0"/>
          </a:p>
        </p:txBody>
      </p:sp>
      <p:sp>
        <p:nvSpPr>
          <p:cNvPr id="4" name="Slide Number Placeholder 3"/>
          <p:cNvSpPr>
            <a:spLocks noGrp="1"/>
          </p:cNvSpPr>
          <p:nvPr>
            <p:ph type="sldNum" sz="quarter" idx="10"/>
          </p:nvPr>
        </p:nvSpPr>
        <p:spPr/>
        <p:txBody>
          <a:bodyPr/>
          <a:lstStyle/>
          <a:p>
            <a:fld id="{265D31EA-9E60-4F89-ACBA-EC7189496A16}" type="slidenum">
              <a:rPr lang="en-US" smtClean="0"/>
              <a:t>15</a:t>
            </a:fld>
            <a:endParaRPr lang="en-US"/>
          </a:p>
        </p:txBody>
      </p:sp>
    </p:spTree>
    <p:extLst>
      <p:ext uri="{BB962C8B-B14F-4D97-AF65-F5344CB8AC3E}">
        <p14:creationId xmlns:p14="http://schemas.microsoft.com/office/powerpoint/2010/main" val="97774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2364016" y="2340889"/>
            <a:ext cx="7463967" cy="1016635"/>
          </a:xfrm>
          <a:prstGeom prst="rect">
            <a:avLst/>
          </a:prstGeom>
        </p:spPr>
        <p:txBody>
          <a:bodyPr wrap="square" lIns="0" tIns="0" rIns="0" bIns="0">
            <a:spAutoFit/>
          </a:bodyPr>
          <a:lstStyle>
            <a:lvl1pPr>
              <a:defRPr sz="3500" b="0" i="0">
                <a:solidFill>
                  <a:schemeClr val="tx1"/>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2200" b="1" i="1">
                <a:solidFill>
                  <a:srgbClr val="185889"/>
                </a:solidFill>
                <a:latin typeface="Calibri"/>
                <a:cs typeface="Calibri"/>
              </a:defRPr>
            </a:lvl1pPr>
          </a:lstStyle>
          <a:p>
            <a:pPr marL="12700">
              <a:lnSpc>
                <a:spcPct val="100000"/>
              </a:lnSpc>
            </a:pPr>
            <a:r>
              <a:rPr spc="80" dirty="0"/>
              <a:t>CARS</a:t>
            </a:r>
            <a:r>
              <a:rPr spc="80" dirty="0">
                <a:solidFill>
                  <a:srgbClr val="ED7514"/>
                </a:solidFill>
              </a:rPr>
              <a:t>24</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2/21/2018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5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2200" b="1" i="1">
                <a:solidFill>
                  <a:srgbClr val="185889"/>
                </a:solidFill>
                <a:latin typeface="Calibri"/>
                <a:cs typeface="Calibri"/>
              </a:defRPr>
            </a:lvl1pPr>
          </a:lstStyle>
          <a:p>
            <a:pPr marL="12700">
              <a:lnSpc>
                <a:spcPct val="100000"/>
              </a:lnSpc>
            </a:pPr>
            <a:r>
              <a:rPr spc="80" dirty="0"/>
              <a:t>CARS</a:t>
            </a:r>
            <a:r>
              <a:rPr spc="80" dirty="0">
                <a:solidFill>
                  <a:srgbClr val="ED7514"/>
                </a:solidFill>
              </a:rPr>
              <a:t>24</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2/21/2018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0"/>
            <a:ext cx="12192000" cy="605358"/>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0" y="0"/>
            <a:ext cx="10261600" cy="552450"/>
          </a:xfrm>
          <a:custGeom>
            <a:avLst/>
            <a:gdLst/>
            <a:ahLst/>
            <a:cxnLst/>
            <a:rect l="l" t="t" r="r" b="b"/>
            <a:pathLst>
              <a:path w="10261600" h="552450">
                <a:moveTo>
                  <a:pt x="10261600" y="0"/>
                </a:moveTo>
                <a:lnTo>
                  <a:pt x="0" y="0"/>
                </a:lnTo>
                <a:lnTo>
                  <a:pt x="0" y="552424"/>
                </a:lnTo>
                <a:lnTo>
                  <a:pt x="10109200" y="552424"/>
                </a:lnTo>
                <a:lnTo>
                  <a:pt x="10261600" y="0"/>
                </a:lnTo>
                <a:close/>
              </a:path>
            </a:pathLst>
          </a:custGeom>
          <a:solidFill>
            <a:srgbClr val="185889"/>
          </a:solidFill>
        </p:spPr>
        <p:txBody>
          <a:bodyPr wrap="square" lIns="0" tIns="0" rIns="0" bIns="0" rtlCol="0"/>
          <a:lstStyle/>
          <a:p>
            <a:endParaRPr/>
          </a:p>
        </p:txBody>
      </p:sp>
      <p:sp>
        <p:nvSpPr>
          <p:cNvPr id="19" name="bk object 19"/>
          <p:cNvSpPr/>
          <p:nvPr/>
        </p:nvSpPr>
        <p:spPr>
          <a:xfrm>
            <a:off x="10183952" y="0"/>
            <a:ext cx="2008505" cy="552450"/>
          </a:xfrm>
          <a:custGeom>
            <a:avLst/>
            <a:gdLst/>
            <a:ahLst/>
            <a:cxnLst/>
            <a:rect l="l" t="t" r="r" b="b"/>
            <a:pathLst>
              <a:path w="2008504" h="552450">
                <a:moveTo>
                  <a:pt x="2008047" y="0"/>
                </a:moveTo>
                <a:lnTo>
                  <a:pt x="152412" y="0"/>
                </a:lnTo>
                <a:lnTo>
                  <a:pt x="0" y="552424"/>
                </a:lnTo>
                <a:lnTo>
                  <a:pt x="2008047" y="552424"/>
                </a:lnTo>
                <a:lnTo>
                  <a:pt x="2008047" y="0"/>
                </a:lnTo>
                <a:close/>
              </a:path>
            </a:pathLst>
          </a:custGeom>
          <a:solidFill>
            <a:srgbClr val="ED7514"/>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5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2200" b="1" i="1">
                <a:solidFill>
                  <a:srgbClr val="185889"/>
                </a:solidFill>
                <a:latin typeface="Calibri"/>
                <a:cs typeface="Calibri"/>
              </a:defRPr>
            </a:lvl1pPr>
          </a:lstStyle>
          <a:p>
            <a:pPr marL="12700">
              <a:lnSpc>
                <a:spcPct val="100000"/>
              </a:lnSpc>
            </a:pPr>
            <a:r>
              <a:rPr spc="80" dirty="0"/>
              <a:t>CARS</a:t>
            </a:r>
            <a:r>
              <a:rPr spc="80" dirty="0">
                <a:solidFill>
                  <a:srgbClr val="ED7514"/>
                </a:solidFill>
              </a:rPr>
              <a:t>24</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2/21/2018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0"/>
            <a:ext cx="12192000" cy="607567"/>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0" y="0"/>
            <a:ext cx="10261600" cy="552450"/>
          </a:xfrm>
          <a:custGeom>
            <a:avLst/>
            <a:gdLst/>
            <a:ahLst/>
            <a:cxnLst/>
            <a:rect l="l" t="t" r="r" b="b"/>
            <a:pathLst>
              <a:path w="10261600" h="552450">
                <a:moveTo>
                  <a:pt x="10261600" y="0"/>
                </a:moveTo>
                <a:lnTo>
                  <a:pt x="0" y="0"/>
                </a:lnTo>
                <a:lnTo>
                  <a:pt x="0" y="552424"/>
                </a:lnTo>
                <a:lnTo>
                  <a:pt x="10109200" y="552424"/>
                </a:lnTo>
                <a:lnTo>
                  <a:pt x="10261600" y="0"/>
                </a:lnTo>
                <a:close/>
              </a:path>
            </a:pathLst>
          </a:custGeom>
          <a:solidFill>
            <a:srgbClr val="185889"/>
          </a:solidFill>
        </p:spPr>
        <p:txBody>
          <a:bodyPr wrap="square" lIns="0" tIns="0" rIns="0" bIns="0" rtlCol="0"/>
          <a:lstStyle/>
          <a:p>
            <a:endParaRPr/>
          </a:p>
        </p:txBody>
      </p:sp>
      <p:sp>
        <p:nvSpPr>
          <p:cNvPr id="19" name="bk object 19"/>
          <p:cNvSpPr/>
          <p:nvPr/>
        </p:nvSpPr>
        <p:spPr>
          <a:xfrm>
            <a:off x="10183952" y="0"/>
            <a:ext cx="2008505" cy="552450"/>
          </a:xfrm>
          <a:custGeom>
            <a:avLst/>
            <a:gdLst/>
            <a:ahLst/>
            <a:cxnLst/>
            <a:rect l="l" t="t" r="r" b="b"/>
            <a:pathLst>
              <a:path w="2008504" h="552450">
                <a:moveTo>
                  <a:pt x="2008047" y="0"/>
                </a:moveTo>
                <a:lnTo>
                  <a:pt x="152412" y="0"/>
                </a:lnTo>
                <a:lnTo>
                  <a:pt x="0" y="552424"/>
                </a:lnTo>
                <a:lnTo>
                  <a:pt x="2008047" y="552424"/>
                </a:lnTo>
                <a:lnTo>
                  <a:pt x="2008047" y="0"/>
                </a:lnTo>
                <a:close/>
              </a:path>
            </a:pathLst>
          </a:custGeom>
          <a:solidFill>
            <a:srgbClr val="ED7514"/>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5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2200" b="1" i="1">
                <a:solidFill>
                  <a:srgbClr val="185889"/>
                </a:solidFill>
                <a:latin typeface="Calibri"/>
                <a:cs typeface="Calibri"/>
              </a:defRPr>
            </a:lvl1pPr>
          </a:lstStyle>
          <a:p>
            <a:pPr marL="12700">
              <a:lnSpc>
                <a:spcPct val="100000"/>
              </a:lnSpc>
            </a:pPr>
            <a:r>
              <a:rPr spc="80" dirty="0"/>
              <a:t>CARS</a:t>
            </a:r>
            <a:r>
              <a:rPr spc="80" dirty="0">
                <a:solidFill>
                  <a:srgbClr val="ED7514"/>
                </a:solidFill>
              </a:rPr>
              <a:t>24</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2/21/2018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0"/>
            <a:ext cx="12192000" cy="605358"/>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0" y="0"/>
            <a:ext cx="10261600" cy="552450"/>
          </a:xfrm>
          <a:custGeom>
            <a:avLst/>
            <a:gdLst/>
            <a:ahLst/>
            <a:cxnLst/>
            <a:rect l="l" t="t" r="r" b="b"/>
            <a:pathLst>
              <a:path w="10261600" h="552450">
                <a:moveTo>
                  <a:pt x="10261600" y="0"/>
                </a:moveTo>
                <a:lnTo>
                  <a:pt x="0" y="0"/>
                </a:lnTo>
                <a:lnTo>
                  <a:pt x="0" y="552424"/>
                </a:lnTo>
                <a:lnTo>
                  <a:pt x="10109200" y="552424"/>
                </a:lnTo>
                <a:lnTo>
                  <a:pt x="10261600" y="0"/>
                </a:lnTo>
                <a:close/>
              </a:path>
            </a:pathLst>
          </a:custGeom>
          <a:solidFill>
            <a:srgbClr val="185889"/>
          </a:solidFill>
        </p:spPr>
        <p:txBody>
          <a:bodyPr wrap="square" lIns="0" tIns="0" rIns="0" bIns="0" rtlCol="0"/>
          <a:lstStyle/>
          <a:p>
            <a:endParaRPr/>
          </a:p>
        </p:txBody>
      </p:sp>
      <p:sp>
        <p:nvSpPr>
          <p:cNvPr id="19" name="bk object 19"/>
          <p:cNvSpPr/>
          <p:nvPr/>
        </p:nvSpPr>
        <p:spPr>
          <a:xfrm>
            <a:off x="10183952" y="0"/>
            <a:ext cx="2008505" cy="552450"/>
          </a:xfrm>
          <a:custGeom>
            <a:avLst/>
            <a:gdLst/>
            <a:ahLst/>
            <a:cxnLst/>
            <a:rect l="l" t="t" r="r" b="b"/>
            <a:pathLst>
              <a:path w="2008504" h="552450">
                <a:moveTo>
                  <a:pt x="2008047" y="0"/>
                </a:moveTo>
                <a:lnTo>
                  <a:pt x="152412" y="0"/>
                </a:lnTo>
                <a:lnTo>
                  <a:pt x="0" y="552424"/>
                </a:lnTo>
                <a:lnTo>
                  <a:pt x="2008047" y="552424"/>
                </a:lnTo>
                <a:lnTo>
                  <a:pt x="2008047" y="0"/>
                </a:lnTo>
                <a:close/>
              </a:path>
            </a:pathLst>
          </a:custGeom>
          <a:solidFill>
            <a:srgbClr val="ED7514"/>
          </a:solidFill>
        </p:spPr>
        <p:txBody>
          <a:bodyPr wrap="square" lIns="0" tIns="0" rIns="0" bIns="0" rtlCol="0"/>
          <a:lstStyle/>
          <a:p>
            <a:endParaRPr/>
          </a:p>
        </p:txBody>
      </p:sp>
      <p:sp>
        <p:nvSpPr>
          <p:cNvPr id="20" name="bk object 20"/>
          <p:cNvSpPr/>
          <p:nvPr/>
        </p:nvSpPr>
        <p:spPr>
          <a:xfrm>
            <a:off x="10401007" y="6272047"/>
            <a:ext cx="429717" cy="299847"/>
          </a:xfrm>
          <a:prstGeom prst="rect">
            <a:avLst/>
          </a:prstGeom>
          <a:blipFill>
            <a:blip r:embed="rId4" cstate="print"/>
            <a:stretch>
              <a:fillRect/>
            </a:stretch>
          </a:blipFill>
        </p:spPr>
        <p:txBody>
          <a:bodyPr wrap="square" lIns="0" tIns="0" rIns="0" bIns="0" rtlCol="0"/>
          <a:lstStyle/>
          <a:p>
            <a:endParaRPr/>
          </a:p>
        </p:txBody>
      </p:sp>
      <p:sp>
        <p:nvSpPr>
          <p:cNvPr id="21" name="bk object 21"/>
          <p:cNvSpPr/>
          <p:nvPr/>
        </p:nvSpPr>
        <p:spPr>
          <a:xfrm>
            <a:off x="10649102" y="6481366"/>
            <a:ext cx="53340" cy="53340"/>
          </a:xfrm>
          <a:custGeom>
            <a:avLst/>
            <a:gdLst/>
            <a:ahLst/>
            <a:cxnLst/>
            <a:rect l="l" t="t" r="r" b="b"/>
            <a:pathLst>
              <a:path w="53340" h="53340">
                <a:moveTo>
                  <a:pt x="26441" y="0"/>
                </a:moveTo>
                <a:lnTo>
                  <a:pt x="16148" y="2077"/>
                </a:lnTo>
                <a:lnTo>
                  <a:pt x="7743" y="7743"/>
                </a:lnTo>
                <a:lnTo>
                  <a:pt x="2077" y="16148"/>
                </a:lnTo>
                <a:lnTo>
                  <a:pt x="0" y="26441"/>
                </a:lnTo>
                <a:lnTo>
                  <a:pt x="2077" y="36734"/>
                </a:lnTo>
                <a:lnTo>
                  <a:pt x="7743" y="45138"/>
                </a:lnTo>
                <a:lnTo>
                  <a:pt x="16148" y="50805"/>
                </a:lnTo>
                <a:lnTo>
                  <a:pt x="26441" y="52882"/>
                </a:lnTo>
                <a:lnTo>
                  <a:pt x="36734" y="50805"/>
                </a:lnTo>
                <a:lnTo>
                  <a:pt x="45138" y="45138"/>
                </a:lnTo>
                <a:lnTo>
                  <a:pt x="50805" y="36734"/>
                </a:lnTo>
                <a:lnTo>
                  <a:pt x="52882" y="26441"/>
                </a:lnTo>
                <a:lnTo>
                  <a:pt x="50805" y="16148"/>
                </a:lnTo>
                <a:lnTo>
                  <a:pt x="45138" y="7743"/>
                </a:lnTo>
                <a:lnTo>
                  <a:pt x="36734" y="2077"/>
                </a:lnTo>
                <a:lnTo>
                  <a:pt x="26441" y="0"/>
                </a:lnTo>
                <a:close/>
              </a:path>
            </a:pathLst>
          </a:custGeom>
          <a:solidFill>
            <a:srgbClr val="FFFFFF"/>
          </a:solidFill>
        </p:spPr>
        <p:txBody>
          <a:bodyPr wrap="square" lIns="0" tIns="0" rIns="0" bIns="0" rtlCol="0"/>
          <a:lstStyle/>
          <a:p>
            <a:endParaRPr/>
          </a:p>
        </p:txBody>
      </p:sp>
      <p:sp>
        <p:nvSpPr>
          <p:cNvPr id="22" name="bk object 22"/>
          <p:cNvSpPr/>
          <p:nvPr/>
        </p:nvSpPr>
        <p:spPr>
          <a:xfrm>
            <a:off x="10413644" y="6396491"/>
            <a:ext cx="337185" cy="127000"/>
          </a:xfrm>
          <a:custGeom>
            <a:avLst/>
            <a:gdLst/>
            <a:ahLst/>
            <a:cxnLst/>
            <a:rect l="l" t="t" r="r" b="b"/>
            <a:pathLst>
              <a:path w="337184" h="127000">
                <a:moveTo>
                  <a:pt x="308493" y="78417"/>
                </a:moveTo>
                <a:lnTo>
                  <a:pt x="260553" y="78417"/>
                </a:lnTo>
                <a:lnTo>
                  <a:pt x="273354" y="81003"/>
                </a:lnTo>
                <a:lnTo>
                  <a:pt x="283810" y="88055"/>
                </a:lnTo>
                <a:lnTo>
                  <a:pt x="290860" y="98514"/>
                </a:lnTo>
                <a:lnTo>
                  <a:pt x="293446" y="111323"/>
                </a:lnTo>
                <a:lnTo>
                  <a:pt x="293412" y="116949"/>
                </a:lnTo>
                <a:lnTo>
                  <a:pt x="292087" y="122004"/>
                </a:lnTo>
                <a:lnTo>
                  <a:pt x="289712" y="126563"/>
                </a:lnTo>
                <a:lnTo>
                  <a:pt x="296818" y="126759"/>
                </a:lnTo>
                <a:lnTo>
                  <a:pt x="305479" y="126893"/>
                </a:lnTo>
                <a:lnTo>
                  <a:pt x="313797" y="126827"/>
                </a:lnTo>
                <a:lnTo>
                  <a:pt x="319874" y="126423"/>
                </a:lnTo>
                <a:lnTo>
                  <a:pt x="327431" y="125344"/>
                </a:lnTo>
                <a:lnTo>
                  <a:pt x="333362" y="112936"/>
                </a:lnTo>
                <a:lnTo>
                  <a:pt x="334441" y="102154"/>
                </a:lnTo>
                <a:lnTo>
                  <a:pt x="336727" y="97721"/>
                </a:lnTo>
                <a:lnTo>
                  <a:pt x="336778" y="88488"/>
                </a:lnTo>
                <a:lnTo>
                  <a:pt x="333973" y="81300"/>
                </a:lnTo>
                <a:lnTo>
                  <a:pt x="314477" y="81300"/>
                </a:lnTo>
                <a:lnTo>
                  <a:pt x="310527" y="79497"/>
                </a:lnTo>
                <a:lnTo>
                  <a:pt x="308493" y="78417"/>
                </a:lnTo>
                <a:close/>
              </a:path>
              <a:path w="337184" h="127000">
                <a:moveTo>
                  <a:pt x="301541" y="74645"/>
                </a:moveTo>
                <a:lnTo>
                  <a:pt x="9220" y="74645"/>
                </a:lnTo>
                <a:lnTo>
                  <a:pt x="22449" y="77316"/>
                </a:lnTo>
                <a:lnTo>
                  <a:pt x="33251" y="84597"/>
                </a:lnTo>
                <a:lnTo>
                  <a:pt x="40534" y="95396"/>
                </a:lnTo>
                <a:lnTo>
                  <a:pt x="43205" y="108618"/>
                </a:lnTo>
                <a:lnTo>
                  <a:pt x="43205" y="114282"/>
                </a:lnTo>
                <a:lnTo>
                  <a:pt x="41808" y="119616"/>
                </a:lnTo>
                <a:lnTo>
                  <a:pt x="39357" y="124315"/>
                </a:lnTo>
                <a:lnTo>
                  <a:pt x="231559" y="126880"/>
                </a:lnTo>
                <a:lnTo>
                  <a:pt x="229069" y="122245"/>
                </a:lnTo>
                <a:lnTo>
                  <a:pt x="227647" y="116949"/>
                </a:lnTo>
                <a:lnTo>
                  <a:pt x="227647" y="111323"/>
                </a:lnTo>
                <a:lnTo>
                  <a:pt x="230233" y="98514"/>
                </a:lnTo>
                <a:lnTo>
                  <a:pt x="237285" y="88055"/>
                </a:lnTo>
                <a:lnTo>
                  <a:pt x="247744" y="81003"/>
                </a:lnTo>
                <a:lnTo>
                  <a:pt x="260553" y="78417"/>
                </a:lnTo>
                <a:lnTo>
                  <a:pt x="308493" y="78417"/>
                </a:lnTo>
                <a:lnTo>
                  <a:pt x="304366" y="76228"/>
                </a:lnTo>
                <a:lnTo>
                  <a:pt x="301541" y="74645"/>
                </a:lnTo>
                <a:close/>
              </a:path>
              <a:path w="337184" h="127000">
                <a:moveTo>
                  <a:pt x="314353" y="63444"/>
                </a:moveTo>
                <a:lnTo>
                  <a:pt x="281762" y="63444"/>
                </a:lnTo>
                <a:lnTo>
                  <a:pt x="297480" y="63860"/>
                </a:lnTo>
                <a:lnTo>
                  <a:pt x="306352" y="64585"/>
                </a:lnTo>
                <a:lnTo>
                  <a:pt x="311648" y="66146"/>
                </a:lnTo>
                <a:lnTo>
                  <a:pt x="316636" y="69070"/>
                </a:lnTo>
                <a:lnTo>
                  <a:pt x="324548" y="74099"/>
                </a:lnTo>
                <a:lnTo>
                  <a:pt x="329946" y="79497"/>
                </a:lnTo>
                <a:lnTo>
                  <a:pt x="314477" y="81300"/>
                </a:lnTo>
                <a:lnTo>
                  <a:pt x="333973" y="81300"/>
                </a:lnTo>
                <a:lnTo>
                  <a:pt x="333907" y="81130"/>
                </a:lnTo>
                <a:lnTo>
                  <a:pt x="327136" y="73469"/>
                </a:lnTo>
                <a:lnTo>
                  <a:pt x="319340" y="66891"/>
                </a:lnTo>
                <a:lnTo>
                  <a:pt x="314353" y="63444"/>
                </a:lnTo>
                <a:close/>
              </a:path>
              <a:path w="337184" h="127000">
                <a:moveTo>
                  <a:pt x="89042" y="0"/>
                </a:moveTo>
                <a:lnTo>
                  <a:pt x="33489" y="6154"/>
                </a:lnTo>
                <a:lnTo>
                  <a:pt x="0" y="75928"/>
                </a:lnTo>
                <a:lnTo>
                  <a:pt x="2933" y="75103"/>
                </a:lnTo>
                <a:lnTo>
                  <a:pt x="6019" y="74645"/>
                </a:lnTo>
                <a:lnTo>
                  <a:pt x="301541" y="74645"/>
                </a:lnTo>
                <a:lnTo>
                  <a:pt x="281762" y="63444"/>
                </a:lnTo>
                <a:lnTo>
                  <a:pt x="314353" y="63444"/>
                </a:lnTo>
                <a:lnTo>
                  <a:pt x="256876" y="47507"/>
                </a:lnTo>
                <a:lnTo>
                  <a:pt x="224955" y="42286"/>
                </a:lnTo>
                <a:lnTo>
                  <a:pt x="221233" y="40127"/>
                </a:lnTo>
                <a:lnTo>
                  <a:pt x="205105" y="40127"/>
                </a:lnTo>
                <a:lnTo>
                  <a:pt x="102603" y="39530"/>
                </a:lnTo>
                <a:lnTo>
                  <a:pt x="31254" y="39492"/>
                </a:lnTo>
                <a:lnTo>
                  <a:pt x="20218" y="26589"/>
                </a:lnTo>
                <a:lnTo>
                  <a:pt x="25603" y="21826"/>
                </a:lnTo>
                <a:lnTo>
                  <a:pt x="44465" y="12517"/>
                </a:lnTo>
                <a:lnTo>
                  <a:pt x="67240" y="8580"/>
                </a:lnTo>
                <a:lnTo>
                  <a:pt x="86414" y="7824"/>
                </a:lnTo>
                <a:lnTo>
                  <a:pt x="155361" y="7824"/>
                </a:lnTo>
                <a:lnTo>
                  <a:pt x="126730" y="1820"/>
                </a:lnTo>
                <a:lnTo>
                  <a:pt x="89042" y="0"/>
                </a:lnTo>
                <a:close/>
              </a:path>
              <a:path w="337184" h="127000">
                <a:moveTo>
                  <a:pt x="158964" y="8580"/>
                </a:moveTo>
                <a:lnTo>
                  <a:pt x="102603" y="8580"/>
                </a:lnTo>
                <a:lnTo>
                  <a:pt x="122741" y="8712"/>
                </a:lnTo>
                <a:lnTo>
                  <a:pt x="135267" y="9640"/>
                </a:lnTo>
                <a:lnTo>
                  <a:pt x="175438" y="24498"/>
                </a:lnTo>
                <a:lnTo>
                  <a:pt x="205105" y="40127"/>
                </a:lnTo>
                <a:lnTo>
                  <a:pt x="221233" y="40127"/>
                </a:lnTo>
                <a:lnTo>
                  <a:pt x="218877" y="38759"/>
                </a:lnTo>
                <a:lnTo>
                  <a:pt x="205754" y="30448"/>
                </a:lnTo>
                <a:lnTo>
                  <a:pt x="186052" y="19695"/>
                </a:lnTo>
                <a:lnTo>
                  <a:pt x="160235" y="8847"/>
                </a:lnTo>
                <a:lnTo>
                  <a:pt x="158964" y="8580"/>
                </a:lnTo>
                <a:close/>
              </a:path>
              <a:path w="337184" h="127000">
                <a:moveTo>
                  <a:pt x="155361" y="7824"/>
                </a:moveTo>
                <a:lnTo>
                  <a:pt x="86414" y="7824"/>
                </a:lnTo>
                <a:lnTo>
                  <a:pt x="94475" y="8059"/>
                </a:lnTo>
                <a:lnTo>
                  <a:pt x="102603" y="39530"/>
                </a:lnTo>
                <a:lnTo>
                  <a:pt x="110718" y="39530"/>
                </a:lnTo>
                <a:lnTo>
                  <a:pt x="102603" y="8580"/>
                </a:lnTo>
                <a:lnTo>
                  <a:pt x="158964" y="8580"/>
                </a:lnTo>
                <a:lnTo>
                  <a:pt x="155361" y="7824"/>
                </a:lnTo>
                <a:close/>
              </a:path>
            </a:pathLst>
          </a:custGeom>
          <a:solidFill>
            <a:srgbClr val="FFFFFF"/>
          </a:solidFill>
        </p:spPr>
        <p:txBody>
          <a:bodyPr wrap="square" lIns="0" tIns="0" rIns="0" bIns="0" rtlCol="0"/>
          <a:lstStyle/>
          <a:p>
            <a:endParaRPr/>
          </a:p>
        </p:txBody>
      </p:sp>
      <p:sp>
        <p:nvSpPr>
          <p:cNvPr id="23" name="bk object 23"/>
          <p:cNvSpPr/>
          <p:nvPr/>
        </p:nvSpPr>
        <p:spPr>
          <a:xfrm>
            <a:off x="10404182" y="6478050"/>
            <a:ext cx="46355" cy="54610"/>
          </a:xfrm>
          <a:custGeom>
            <a:avLst/>
            <a:gdLst/>
            <a:ahLst/>
            <a:cxnLst/>
            <a:rect l="l" t="t" r="r" b="b"/>
            <a:pathLst>
              <a:path w="46354" h="54609">
                <a:moveTo>
                  <a:pt x="18681" y="0"/>
                </a:moveTo>
                <a:lnTo>
                  <a:pt x="14909" y="0"/>
                </a:lnTo>
                <a:lnTo>
                  <a:pt x="11315" y="774"/>
                </a:lnTo>
                <a:lnTo>
                  <a:pt x="8039" y="2171"/>
                </a:lnTo>
                <a:lnTo>
                  <a:pt x="0" y="46609"/>
                </a:lnTo>
                <a:lnTo>
                  <a:pt x="4851" y="51257"/>
                </a:lnTo>
                <a:lnTo>
                  <a:pt x="11430" y="54127"/>
                </a:lnTo>
                <a:lnTo>
                  <a:pt x="18681" y="54127"/>
                </a:lnTo>
                <a:lnTo>
                  <a:pt x="29216" y="52000"/>
                </a:lnTo>
                <a:lnTo>
                  <a:pt x="37819" y="46201"/>
                </a:lnTo>
                <a:lnTo>
                  <a:pt x="43618" y="37598"/>
                </a:lnTo>
                <a:lnTo>
                  <a:pt x="45745" y="27063"/>
                </a:lnTo>
                <a:lnTo>
                  <a:pt x="43618" y="16528"/>
                </a:lnTo>
                <a:lnTo>
                  <a:pt x="37819" y="7926"/>
                </a:lnTo>
                <a:lnTo>
                  <a:pt x="29216" y="2126"/>
                </a:lnTo>
                <a:lnTo>
                  <a:pt x="18681" y="0"/>
                </a:lnTo>
                <a:close/>
              </a:path>
            </a:pathLst>
          </a:custGeom>
          <a:solidFill>
            <a:srgbClr val="FFFFFF"/>
          </a:solidFill>
        </p:spPr>
        <p:txBody>
          <a:bodyPr wrap="square" lIns="0" tIns="0" rIns="0" bIns="0" rtlCol="0"/>
          <a:lstStyle/>
          <a:p>
            <a:endParaRPr/>
          </a:p>
        </p:txBody>
      </p:sp>
      <p:sp>
        <p:nvSpPr>
          <p:cNvPr id="24" name="bk object 24"/>
          <p:cNvSpPr/>
          <p:nvPr/>
        </p:nvSpPr>
        <p:spPr>
          <a:xfrm>
            <a:off x="11819178" y="6276070"/>
            <a:ext cx="60325" cy="28575"/>
          </a:xfrm>
          <a:custGeom>
            <a:avLst/>
            <a:gdLst/>
            <a:ahLst/>
            <a:cxnLst/>
            <a:rect l="l" t="t" r="r" b="b"/>
            <a:pathLst>
              <a:path w="60325" h="28575">
                <a:moveTo>
                  <a:pt x="35826" y="0"/>
                </a:moveTo>
                <a:lnTo>
                  <a:pt x="27419" y="0"/>
                </a:lnTo>
                <a:lnTo>
                  <a:pt x="25336" y="28257"/>
                </a:lnTo>
                <a:lnTo>
                  <a:pt x="30746" y="28257"/>
                </a:lnTo>
                <a:lnTo>
                  <a:pt x="31768" y="11747"/>
                </a:lnTo>
                <a:lnTo>
                  <a:pt x="31974" y="6756"/>
                </a:lnTo>
                <a:lnTo>
                  <a:pt x="31991" y="3746"/>
                </a:lnTo>
                <a:lnTo>
                  <a:pt x="37152" y="3746"/>
                </a:lnTo>
                <a:lnTo>
                  <a:pt x="35826" y="0"/>
                </a:lnTo>
                <a:close/>
              </a:path>
              <a:path w="60325" h="28575">
                <a:moveTo>
                  <a:pt x="57934" y="3746"/>
                </a:moveTo>
                <a:lnTo>
                  <a:pt x="52971" y="3746"/>
                </a:lnTo>
                <a:lnTo>
                  <a:pt x="53055" y="6235"/>
                </a:lnTo>
                <a:lnTo>
                  <a:pt x="53182" y="11747"/>
                </a:lnTo>
                <a:lnTo>
                  <a:pt x="54216" y="28257"/>
                </a:lnTo>
                <a:lnTo>
                  <a:pt x="59829" y="28257"/>
                </a:lnTo>
                <a:lnTo>
                  <a:pt x="57934" y="3746"/>
                </a:lnTo>
                <a:close/>
              </a:path>
              <a:path w="60325" h="28575">
                <a:moveTo>
                  <a:pt x="37152" y="3746"/>
                </a:moveTo>
                <a:lnTo>
                  <a:pt x="32296" y="3746"/>
                </a:lnTo>
                <a:lnTo>
                  <a:pt x="33756" y="9563"/>
                </a:lnTo>
                <a:lnTo>
                  <a:pt x="34277" y="11747"/>
                </a:lnTo>
                <a:lnTo>
                  <a:pt x="39357" y="27838"/>
                </a:lnTo>
                <a:lnTo>
                  <a:pt x="45173" y="27838"/>
                </a:lnTo>
                <a:lnTo>
                  <a:pt x="47399" y="20980"/>
                </a:lnTo>
                <a:lnTo>
                  <a:pt x="42583" y="20980"/>
                </a:lnTo>
                <a:lnTo>
                  <a:pt x="41338" y="16001"/>
                </a:lnTo>
                <a:lnTo>
                  <a:pt x="40716" y="13817"/>
                </a:lnTo>
                <a:lnTo>
                  <a:pt x="37152" y="3746"/>
                </a:lnTo>
                <a:close/>
              </a:path>
              <a:path w="60325" h="28575">
                <a:moveTo>
                  <a:pt x="57645" y="0"/>
                </a:moveTo>
                <a:lnTo>
                  <a:pt x="49542" y="0"/>
                </a:lnTo>
                <a:lnTo>
                  <a:pt x="44665" y="13919"/>
                </a:lnTo>
                <a:lnTo>
                  <a:pt x="44043" y="16001"/>
                </a:lnTo>
                <a:lnTo>
                  <a:pt x="43408" y="18389"/>
                </a:lnTo>
                <a:lnTo>
                  <a:pt x="42684" y="20980"/>
                </a:lnTo>
                <a:lnTo>
                  <a:pt x="47399" y="20980"/>
                </a:lnTo>
                <a:lnTo>
                  <a:pt x="51130" y="9461"/>
                </a:lnTo>
                <a:lnTo>
                  <a:pt x="51930" y="6235"/>
                </a:lnTo>
                <a:lnTo>
                  <a:pt x="52654" y="3746"/>
                </a:lnTo>
                <a:lnTo>
                  <a:pt x="57934" y="3746"/>
                </a:lnTo>
                <a:lnTo>
                  <a:pt x="57645" y="0"/>
                </a:lnTo>
                <a:close/>
              </a:path>
              <a:path w="60325" h="28575">
                <a:moveTo>
                  <a:pt x="14643" y="4673"/>
                </a:moveTo>
                <a:lnTo>
                  <a:pt x="9029" y="4673"/>
                </a:lnTo>
                <a:lnTo>
                  <a:pt x="9029" y="28257"/>
                </a:lnTo>
                <a:lnTo>
                  <a:pt x="14643" y="28257"/>
                </a:lnTo>
                <a:lnTo>
                  <a:pt x="14643" y="4673"/>
                </a:lnTo>
                <a:close/>
              </a:path>
              <a:path w="60325" h="28575">
                <a:moveTo>
                  <a:pt x="23672" y="0"/>
                </a:moveTo>
                <a:lnTo>
                  <a:pt x="0" y="0"/>
                </a:lnTo>
                <a:lnTo>
                  <a:pt x="0" y="4673"/>
                </a:lnTo>
                <a:lnTo>
                  <a:pt x="23672" y="4673"/>
                </a:lnTo>
                <a:lnTo>
                  <a:pt x="23672" y="0"/>
                </a:lnTo>
                <a:close/>
              </a:path>
            </a:pathLst>
          </a:custGeom>
          <a:solidFill>
            <a:srgbClr val="0000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2200" b="1" i="1">
                <a:solidFill>
                  <a:srgbClr val="185889"/>
                </a:solidFill>
                <a:latin typeface="Calibri"/>
                <a:cs typeface="Calibri"/>
              </a:defRPr>
            </a:lvl1pPr>
          </a:lstStyle>
          <a:p>
            <a:pPr marL="12700">
              <a:lnSpc>
                <a:spcPct val="100000"/>
              </a:lnSpc>
            </a:pPr>
            <a:r>
              <a:rPr spc="80" dirty="0"/>
              <a:t>CARS</a:t>
            </a:r>
            <a:r>
              <a:rPr spc="80" dirty="0">
                <a:solidFill>
                  <a:srgbClr val="ED7514"/>
                </a:solidFill>
              </a:rPr>
              <a:t>24</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2/21/2018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165790" y="2216568"/>
            <a:ext cx="3860418" cy="863600"/>
          </a:xfrm>
          <a:prstGeom prst="rect">
            <a:avLst/>
          </a:prstGeom>
        </p:spPr>
        <p:txBody>
          <a:bodyPr wrap="square" lIns="0" tIns="0" rIns="0" bIns="0">
            <a:spAutoFit/>
          </a:bodyPr>
          <a:lstStyle>
            <a:lvl1pPr>
              <a:defRPr sz="5500" b="0" i="0">
                <a:solidFill>
                  <a:schemeClr val="tx1"/>
                </a:solidFill>
                <a:latin typeface="Arial"/>
                <a:cs typeface="Arial"/>
              </a:defRPr>
            </a:lvl1pPr>
          </a:lstStyle>
          <a:p>
            <a:endParaRPr/>
          </a:p>
        </p:txBody>
      </p:sp>
      <p:sp>
        <p:nvSpPr>
          <p:cNvPr id="3" name="Holder 3"/>
          <p:cNvSpPr>
            <a:spLocks noGrp="1"/>
          </p:cNvSpPr>
          <p:nvPr>
            <p:ph type="body" idx="1"/>
          </p:nvPr>
        </p:nvSpPr>
        <p:spPr>
          <a:xfrm>
            <a:off x="805178" y="1227899"/>
            <a:ext cx="10581642" cy="42926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0879963" y="6243075"/>
            <a:ext cx="980440" cy="359409"/>
          </a:xfrm>
          <a:prstGeom prst="rect">
            <a:avLst/>
          </a:prstGeom>
        </p:spPr>
        <p:txBody>
          <a:bodyPr wrap="square" lIns="0" tIns="0" rIns="0" bIns="0">
            <a:spAutoFit/>
          </a:bodyPr>
          <a:lstStyle>
            <a:lvl1pPr>
              <a:defRPr sz="2200" b="1" i="1">
                <a:solidFill>
                  <a:srgbClr val="185889"/>
                </a:solidFill>
                <a:latin typeface="Calibri"/>
                <a:cs typeface="Calibri"/>
              </a:defRPr>
            </a:lvl1pPr>
          </a:lstStyle>
          <a:p>
            <a:pPr marL="12700">
              <a:lnSpc>
                <a:spcPct val="100000"/>
              </a:lnSpc>
            </a:pPr>
            <a:r>
              <a:rPr spc="80" dirty="0"/>
              <a:t>CARS</a:t>
            </a:r>
            <a:r>
              <a:rPr spc="80" dirty="0">
                <a:solidFill>
                  <a:srgbClr val="ED7514"/>
                </a:solidFill>
              </a:rPr>
              <a:t>24</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2/21/2018</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8.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8.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8.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4.png"/><Relationship Id="rId7" Type="http://schemas.openxmlformats.org/officeDocument/2006/relationships/image" Target="../media/image15.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7.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7.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 name="Picture 38" descr="WELCOME-0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67" y="0"/>
            <a:ext cx="12200467" cy="6858000"/>
          </a:xfrm>
          <a:prstGeom prst="rect">
            <a:avLst/>
          </a:prstGeom>
        </p:spPr>
      </p:pic>
      <p:sp>
        <p:nvSpPr>
          <p:cNvPr id="40" name="Rectangle 39"/>
          <p:cNvSpPr/>
          <p:nvPr/>
        </p:nvSpPr>
        <p:spPr>
          <a:xfrm>
            <a:off x="7924800" y="364391"/>
            <a:ext cx="4267200" cy="3293209"/>
          </a:xfrm>
          <a:prstGeom prst="rect">
            <a:avLst/>
          </a:prstGeom>
        </p:spPr>
        <p:txBody>
          <a:bodyPr wrap="square" anchor="ctr">
            <a:spAutoFit/>
          </a:bodyPr>
          <a:lstStyle/>
          <a:p>
            <a:pPr lvl="0">
              <a:buClr>
                <a:srgbClr val="FFFFFF"/>
              </a:buClr>
              <a:buSzPct val="25000"/>
            </a:pPr>
            <a:r>
              <a:rPr lang="en-US" sz="2800" dirty="0">
                <a:latin typeface="Arial" pitchFamily="34" charset="0"/>
                <a:ea typeface="Calibri"/>
                <a:cs typeface="Arial" pitchFamily="34" charset="0"/>
                <a:sym typeface="Calibri"/>
              </a:rPr>
              <a:t>We are glad to have you </a:t>
            </a:r>
            <a:endParaRPr lang="en-US" sz="2800" dirty="0" smtClean="0">
              <a:latin typeface="Arial" pitchFamily="34" charset="0"/>
              <a:ea typeface="Calibri"/>
              <a:cs typeface="Arial" pitchFamily="34" charset="0"/>
              <a:sym typeface="Calibri"/>
            </a:endParaRPr>
          </a:p>
          <a:p>
            <a:pPr lvl="0">
              <a:buClr>
                <a:srgbClr val="FFFFFF"/>
              </a:buClr>
              <a:buSzPct val="25000"/>
            </a:pPr>
            <a:r>
              <a:rPr lang="en-US" sz="2800" dirty="0" smtClean="0">
                <a:latin typeface="Arial" pitchFamily="34" charset="0"/>
                <a:ea typeface="Calibri"/>
                <a:cs typeface="Arial" pitchFamily="34" charset="0"/>
                <a:sym typeface="Calibri"/>
              </a:rPr>
              <a:t>as </a:t>
            </a:r>
            <a:r>
              <a:rPr lang="en-US" sz="2800" dirty="0">
                <a:latin typeface="Arial" pitchFamily="34" charset="0"/>
                <a:ea typeface="Calibri"/>
                <a:cs typeface="Arial" pitchFamily="34" charset="0"/>
                <a:sym typeface="Calibri"/>
              </a:rPr>
              <a:t>a new rider on the </a:t>
            </a:r>
            <a:endParaRPr lang="en-US" sz="2800" dirty="0" smtClean="0">
              <a:latin typeface="Arial" pitchFamily="34" charset="0"/>
              <a:ea typeface="Calibri"/>
              <a:cs typeface="Arial" pitchFamily="34" charset="0"/>
              <a:sym typeface="Calibri"/>
            </a:endParaRPr>
          </a:p>
          <a:p>
            <a:pPr lvl="0">
              <a:buClr>
                <a:srgbClr val="FFFFFF"/>
              </a:buClr>
              <a:buSzPct val="25000"/>
            </a:pPr>
            <a:r>
              <a:rPr lang="en-US" sz="2800" dirty="0" smtClean="0">
                <a:latin typeface="Arial" pitchFamily="34" charset="0"/>
                <a:ea typeface="Calibri"/>
                <a:cs typeface="Arial" pitchFamily="34" charset="0"/>
                <a:sym typeface="Calibri"/>
              </a:rPr>
              <a:t>happening </a:t>
            </a:r>
            <a:r>
              <a:rPr lang="en-US" sz="2800" dirty="0">
                <a:latin typeface="Arial" pitchFamily="34" charset="0"/>
                <a:ea typeface="Calibri"/>
                <a:cs typeface="Arial" pitchFamily="34" charset="0"/>
                <a:sym typeface="Calibri"/>
              </a:rPr>
              <a:t>track of </a:t>
            </a:r>
            <a:r>
              <a:rPr lang="en-US" sz="3600" b="1" dirty="0" smtClean="0">
                <a:solidFill>
                  <a:srgbClr val="185889"/>
                </a:solidFill>
                <a:ea typeface="Calibri"/>
                <a:cs typeface="Calibri"/>
                <a:sym typeface="Calibri"/>
              </a:rPr>
              <a:t>CARS</a:t>
            </a:r>
            <a:r>
              <a:rPr lang="en-US" sz="3600" b="1" i="1" spc="90" dirty="0" smtClean="0">
                <a:solidFill>
                  <a:srgbClr val="ED7514"/>
                </a:solidFill>
                <a:latin typeface="Calibri"/>
                <a:cs typeface="Calibri"/>
                <a:sym typeface="Calibri"/>
              </a:rPr>
              <a:t>24</a:t>
            </a:r>
            <a:r>
              <a:rPr lang="en-US" sz="3200" dirty="0" smtClean="0">
                <a:ea typeface="Calibri"/>
                <a:cs typeface="Calibri"/>
                <a:sym typeface="Calibri"/>
              </a:rPr>
              <a:t>.</a:t>
            </a:r>
          </a:p>
          <a:p>
            <a:pPr lvl="0">
              <a:buClr>
                <a:srgbClr val="FFFFFF"/>
              </a:buClr>
              <a:buSzPct val="25000"/>
            </a:pPr>
            <a:r>
              <a:rPr lang="en-US" sz="2800" dirty="0" smtClean="0">
                <a:latin typeface="Arial" pitchFamily="34" charset="0"/>
                <a:ea typeface="Calibri"/>
                <a:cs typeface="Arial" pitchFamily="34" charset="0"/>
                <a:sym typeface="Calibri"/>
              </a:rPr>
              <a:t>Fasten </a:t>
            </a:r>
            <a:r>
              <a:rPr lang="en-US" sz="2800" dirty="0">
                <a:latin typeface="Arial" pitchFamily="34" charset="0"/>
                <a:ea typeface="Calibri"/>
                <a:cs typeface="Arial" pitchFamily="34" charset="0"/>
                <a:sym typeface="Calibri"/>
              </a:rPr>
              <a:t>up your seat belt </a:t>
            </a:r>
            <a:endParaRPr lang="en-US" sz="2800" dirty="0" smtClean="0">
              <a:latin typeface="Arial" pitchFamily="34" charset="0"/>
              <a:ea typeface="Calibri"/>
              <a:cs typeface="Arial" pitchFamily="34" charset="0"/>
              <a:sym typeface="Calibri"/>
            </a:endParaRPr>
          </a:p>
          <a:p>
            <a:pPr lvl="0">
              <a:buClr>
                <a:srgbClr val="FFFFFF"/>
              </a:buClr>
              <a:buSzPct val="25000"/>
            </a:pPr>
            <a:r>
              <a:rPr lang="en-US" sz="2800" dirty="0" smtClean="0">
                <a:latin typeface="Arial" pitchFamily="34" charset="0"/>
                <a:ea typeface="Calibri"/>
                <a:cs typeface="Arial" pitchFamily="34" charset="0"/>
                <a:sym typeface="Calibri"/>
              </a:rPr>
              <a:t>because </a:t>
            </a:r>
            <a:r>
              <a:rPr lang="en-US" sz="2800" dirty="0">
                <a:latin typeface="Arial" pitchFamily="34" charset="0"/>
                <a:ea typeface="Calibri"/>
                <a:cs typeface="Arial" pitchFamily="34" charset="0"/>
                <a:sym typeface="Calibri"/>
              </a:rPr>
              <a:t>it’s going </a:t>
            </a:r>
            <a:r>
              <a:rPr lang="en-US" sz="2800" dirty="0" smtClean="0">
                <a:latin typeface="Arial" pitchFamily="34" charset="0"/>
                <a:ea typeface="Calibri"/>
                <a:cs typeface="Arial" pitchFamily="34" charset="0"/>
                <a:sym typeface="Calibri"/>
              </a:rPr>
              <a:t>to be</a:t>
            </a:r>
          </a:p>
          <a:p>
            <a:pPr lvl="0">
              <a:buClr>
                <a:srgbClr val="FFFFFF"/>
              </a:buClr>
              <a:buSzPct val="25000"/>
            </a:pPr>
            <a:r>
              <a:rPr lang="en-US" sz="2800" dirty="0" smtClean="0">
                <a:latin typeface="Arial" pitchFamily="34" charset="0"/>
                <a:ea typeface="Calibri"/>
                <a:cs typeface="Arial" pitchFamily="34" charset="0"/>
                <a:sym typeface="Calibri"/>
              </a:rPr>
              <a:t>a </a:t>
            </a:r>
            <a:r>
              <a:rPr lang="en-US" sz="2800" dirty="0">
                <a:latin typeface="Arial" pitchFamily="34" charset="0"/>
                <a:ea typeface="Calibri"/>
                <a:cs typeface="Arial" pitchFamily="34" charset="0"/>
                <a:sym typeface="Calibri"/>
              </a:rPr>
              <a:t>rocking ride</a:t>
            </a:r>
            <a:r>
              <a:rPr lang="en-US" sz="3200" dirty="0">
                <a:latin typeface="Roboto"/>
                <a:ea typeface="Calibri"/>
                <a:cs typeface="Calibri"/>
                <a:sym typeface="Calibri"/>
              </a:rPr>
              <a:t>. </a:t>
            </a:r>
          </a:p>
        </p:txBody>
      </p:sp>
    </p:spTree>
    <p:extLst>
      <p:ext uri="{BB962C8B-B14F-4D97-AF65-F5344CB8AC3E}">
        <p14:creationId xmlns:p14="http://schemas.microsoft.com/office/powerpoint/2010/main" val="7844924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hape 651"/>
          <p:cNvSpPr/>
          <p:nvPr/>
        </p:nvSpPr>
        <p:spPr>
          <a:xfrm>
            <a:off x="7281" y="0"/>
            <a:ext cx="12192000" cy="6781800"/>
          </a:xfrm>
          <a:prstGeom prst="rect">
            <a:avLst/>
          </a:prstGeom>
          <a:blipFill rotWithShape="1">
            <a:blip r:embed="rId3">
              <a:alphaModFix/>
            </a:blip>
            <a:stretch>
              <a:fillRect/>
            </a:stretch>
          </a:blipFill>
          <a:ln>
            <a:noFill/>
          </a:ln>
        </p:spPr>
        <p:txBody>
          <a:bodyPr wrap="square" lIns="0" tIns="0" rIns="0" bIns="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8" name="object 3"/>
          <p:cNvSpPr/>
          <p:nvPr/>
        </p:nvSpPr>
        <p:spPr>
          <a:xfrm>
            <a:off x="0" y="0"/>
            <a:ext cx="12192000" cy="607567"/>
          </a:xfrm>
          <a:prstGeom prst="rect">
            <a:avLst/>
          </a:prstGeom>
          <a:blipFill>
            <a:blip r:embed="rId4" cstate="print"/>
            <a:stretch>
              <a:fillRect/>
            </a:stretch>
          </a:blipFill>
        </p:spPr>
        <p:txBody>
          <a:bodyPr wrap="square" lIns="0" tIns="0" rIns="0" bIns="0" rtlCol="0"/>
          <a:lstStyle/>
          <a:p>
            <a:endParaRPr dirty="0"/>
          </a:p>
        </p:txBody>
      </p:sp>
      <p:sp>
        <p:nvSpPr>
          <p:cNvPr id="19" name="object 4"/>
          <p:cNvSpPr/>
          <p:nvPr/>
        </p:nvSpPr>
        <p:spPr>
          <a:xfrm>
            <a:off x="0" y="0"/>
            <a:ext cx="10261600" cy="552450"/>
          </a:xfrm>
          <a:custGeom>
            <a:avLst/>
            <a:gdLst/>
            <a:ahLst/>
            <a:cxnLst/>
            <a:rect l="l" t="t" r="r" b="b"/>
            <a:pathLst>
              <a:path w="10261600" h="552450">
                <a:moveTo>
                  <a:pt x="10261600" y="0"/>
                </a:moveTo>
                <a:lnTo>
                  <a:pt x="0" y="0"/>
                </a:lnTo>
                <a:lnTo>
                  <a:pt x="0" y="552424"/>
                </a:lnTo>
                <a:lnTo>
                  <a:pt x="10109200" y="552424"/>
                </a:lnTo>
                <a:lnTo>
                  <a:pt x="10261600" y="0"/>
                </a:lnTo>
                <a:close/>
              </a:path>
            </a:pathLst>
          </a:custGeom>
          <a:solidFill>
            <a:srgbClr val="185889"/>
          </a:solidFill>
        </p:spPr>
        <p:txBody>
          <a:bodyPr wrap="square" lIns="0" tIns="0" rIns="0" bIns="0" rtlCol="0"/>
          <a:lstStyle/>
          <a:p>
            <a:endParaRPr dirty="0"/>
          </a:p>
        </p:txBody>
      </p:sp>
      <p:sp>
        <p:nvSpPr>
          <p:cNvPr id="20" name="object 5"/>
          <p:cNvSpPr/>
          <p:nvPr/>
        </p:nvSpPr>
        <p:spPr>
          <a:xfrm>
            <a:off x="10183952" y="0"/>
            <a:ext cx="2008505" cy="552450"/>
          </a:xfrm>
          <a:custGeom>
            <a:avLst/>
            <a:gdLst/>
            <a:ahLst/>
            <a:cxnLst/>
            <a:rect l="l" t="t" r="r" b="b"/>
            <a:pathLst>
              <a:path w="2008504" h="552450">
                <a:moveTo>
                  <a:pt x="2008047" y="0"/>
                </a:moveTo>
                <a:lnTo>
                  <a:pt x="152412" y="0"/>
                </a:lnTo>
                <a:lnTo>
                  <a:pt x="0" y="552424"/>
                </a:lnTo>
                <a:lnTo>
                  <a:pt x="2008047" y="552424"/>
                </a:lnTo>
                <a:lnTo>
                  <a:pt x="2008047" y="0"/>
                </a:lnTo>
                <a:close/>
              </a:path>
            </a:pathLst>
          </a:custGeom>
          <a:solidFill>
            <a:srgbClr val="ED7514"/>
          </a:solidFill>
        </p:spPr>
        <p:txBody>
          <a:bodyPr wrap="square" lIns="0" tIns="0" rIns="0" bIns="0" rtlCol="0"/>
          <a:lstStyle/>
          <a:p>
            <a:endParaRPr dirty="0"/>
          </a:p>
        </p:txBody>
      </p:sp>
      <p:sp>
        <p:nvSpPr>
          <p:cNvPr id="21" name="Rectangle 20"/>
          <p:cNvSpPr/>
          <p:nvPr/>
        </p:nvSpPr>
        <p:spPr>
          <a:xfrm>
            <a:off x="11658600" y="71735"/>
            <a:ext cx="338875" cy="400110"/>
          </a:xfrm>
          <a:prstGeom prst="rect">
            <a:avLst/>
          </a:prstGeom>
        </p:spPr>
        <p:txBody>
          <a:bodyPr wrap="none">
            <a:spAutoFit/>
          </a:bodyPr>
          <a:lstStyle/>
          <a:p>
            <a:pPr marL="12700">
              <a:lnSpc>
                <a:spcPct val="100000"/>
              </a:lnSpc>
              <a:spcBef>
                <a:spcPts val="135"/>
              </a:spcBef>
            </a:pPr>
            <a:r>
              <a:rPr lang="en-US" sz="2000" b="1" i="1" spc="90" dirty="0" smtClean="0">
                <a:solidFill>
                  <a:schemeClr val="bg1"/>
                </a:solidFill>
                <a:cs typeface="Calibri"/>
              </a:rPr>
              <a:t>8</a:t>
            </a:r>
            <a:endParaRPr lang="en-US" sz="2000" dirty="0">
              <a:solidFill>
                <a:schemeClr val="bg1"/>
              </a:solidFill>
              <a:cs typeface="Calibri"/>
            </a:endParaRPr>
          </a:p>
        </p:txBody>
      </p:sp>
      <p:sp>
        <p:nvSpPr>
          <p:cNvPr id="30" name="Flowchart: Manual Input 29"/>
          <p:cNvSpPr/>
          <p:nvPr/>
        </p:nvSpPr>
        <p:spPr>
          <a:xfrm rot="5400000" flipH="1">
            <a:off x="-175422" y="727405"/>
            <a:ext cx="6141581" cy="5791662"/>
          </a:xfrm>
          <a:prstGeom prst="flowChartManualInpu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lowchart: Manual Input 31"/>
          <p:cNvSpPr/>
          <p:nvPr/>
        </p:nvSpPr>
        <p:spPr>
          <a:xfrm rot="16200000" flipH="1">
            <a:off x="5085509" y="-419742"/>
            <a:ext cx="6141581" cy="8085968"/>
          </a:xfrm>
          <a:prstGeom prst="flowChartManualInp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3" name="Picture 2" descr="D:\download images\cu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78031" y="2341462"/>
            <a:ext cx="1428429" cy="394074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4" name="Picture 3" descr="D:\download images\R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8260071" y="2749543"/>
            <a:ext cx="3944827" cy="3449898"/>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35" name="Group 34"/>
          <p:cNvGrpSpPr/>
          <p:nvPr/>
        </p:nvGrpSpPr>
        <p:grpSpPr>
          <a:xfrm>
            <a:off x="-457" y="6275982"/>
            <a:ext cx="12192914" cy="587523"/>
            <a:chOff x="-457" y="6275982"/>
            <a:chExt cx="12192914" cy="587523"/>
          </a:xfrm>
        </p:grpSpPr>
        <p:sp>
          <p:nvSpPr>
            <p:cNvPr id="36" name="Rectangle 35"/>
            <p:cNvSpPr/>
            <p:nvPr/>
          </p:nvSpPr>
          <p:spPr>
            <a:xfrm flipV="1">
              <a:off x="-457" y="6698407"/>
              <a:ext cx="12192457" cy="165098"/>
            </a:xfrm>
            <a:prstGeom prst="rect">
              <a:avLst/>
            </a:prstGeom>
            <a:solidFill>
              <a:srgbClr val="ED75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flipV="1">
              <a:off x="-457" y="6753440"/>
              <a:ext cx="12192000" cy="55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 descr="D:\cars24_logo\Primary 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717809" y="6275982"/>
              <a:ext cx="1474648" cy="418054"/>
            </a:xfrm>
            <a:prstGeom prst="rect">
              <a:avLst/>
            </a:prstGeom>
            <a:noFill/>
            <a:extLst>
              <a:ext uri="{909E8E84-426E-40DD-AFC4-6F175D3DCCD1}">
                <a14:hiddenFill xmlns:a14="http://schemas.microsoft.com/office/drawing/2010/main">
                  <a:solidFill>
                    <a:srgbClr val="FFFFFF"/>
                  </a:solidFill>
                </a14:hiddenFill>
              </a:ext>
            </a:extLst>
          </p:spPr>
        </p:pic>
      </p:grpSp>
      <p:sp>
        <p:nvSpPr>
          <p:cNvPr id="39" name="Rounded Rectangular Callout 38"/>
          <p:cNvSpPr/>
          <p:nvPr/>
        </p:nvSpPr>
        <p:spPr>
          <a:xfrm>
            <a:off x="1397992" y="1219200"/>
            <a:ext cx="2105724" cy="859098"/>
          </a:xfrm>
          <a:prstGeom prst="wedgeRoundRectCallout">
            <a:avLst>
              <a:gd name="adj1" fmla="val -38079"/>
              <a:gd name="adj2" fmla="val 75912"/>
              <a:gd name="adj3" fmla="val 16667"/>
            </a:avLst>
          </a:prstGeom>
          <a:solidFill>
            <a:schemeClr val="bg1">
              <a:lumMod val="95000"/>
            </a:schemeClr>
          </a:solidFill>
          <a:ln w="28575">
            <a:solidFill>
              <a:srgbClr val="185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Rectangle 39"/>
          <p:cNvSpPr/>
          <p:nvPr/>
        </p:nvSpPr>
        <p:spPr>
          <a:xfrm>
            <a:off x="1526997" y="1353669"/>
            <a:ext cx="1978203" cy="523220"/>
          </a:xfrm>
          <a:prstGeom prst="rect">
            <a:avLst/>
          </a:prstGeom>
        </p:spPr>
        <p:txBody>
          <a:bodyPr wrap="square">
            <a:spAutoFit/>
          </a:bodyPr>
          <a:lstStyle/>
          <a:p>
            <a:pPr fontAlgn="base"/>
            <a:r>
              <a:rPr lang="en-IN" sz="1400" i="1" dirty="0">
                <a:latin typeface="Arial" panose="020B0604020202020204" pitchFamily="34" charset="0"/>
                <a:cs typeface="Arial" panose="020B0604020202020204" pitchFamily="34" charset="0"/>
              </a:rPr>
              <a:t>But, I am expecting more for my car </a:t>
            </a:r>
          </a:p>
        </p:txBody>
      </p:sp>
      <p:sp>
        <p:nvSpPr>
          <p:cNvPr id="43" name="Rounded Rectangular Callout 42"/>
          <p:cNvSpPr/>
          <p:nvPr/>
        </p:nvSpPr>
        <p:spPr>
          <a:xfrm>
            <a:off x="5740617" y="639213"/>
            <a:ext cx="6256857" cy="2077521"/>
          </a:xfrm>
          <a:prstGeom prst="wedgeRoundRectCallout">
            <a:avLst>
              <a:gd name="adj1" fmla="val -1169"/>
              <a:gd name="adj2" fmla="val 64946"/>
              <a:gd name="adj3" fmla="val 16667"/>
            </a:avLst>
          </a:prstGeom>
          <a:solidFill>
            <a:schemeClr val="bg1">
              <a:lumMod val="95000"/>
            </a:schemeClr>
          </a:solidFill>
          <a:ln w="28575">
            <a:solidFill>
              <a:srgbClr val="ED75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Rectangle 43"/>
          <p:cNvSpPr/>
          <p:nvPr/>
        </p:nvSpPr>
        <p:spPr>
          <a:xfrm>
            <a:off x="5812883" y="711875"/>
            <a:ext cx="6109641" cy="2031325"/>
          </a:xfrm>
          <a:prstGeom prst="rect">
            <a:avLst/>
          </a:prstGeom>
        </p:spPr>
        <p:txBody>
          <a:bodyPr wrap="square">
            <a:spAutoFit/>
          </a:bodyPr>
          <a:lstStyle/>
          <a:p>
            <a:r>
              <a:rPr lang="en-IN" sz="1400" i="1" dirty="0" smtClean="0">
                <a:latin typeface="Arial" panose="020B0604020202020204" pitchFamily="34" charset="0"/>
                <a:cs typeface="Arial" panose="020B0604020202020204" pitchFamily="34" charset="0"/>
              </a:rPr>
              <a:t>Sir </a:t>
            </a:r>
            <a:r>
              <a:rPr lang="en-IN" sz="1400" i="1" dirty="0">
                <a:latin typeface="Arial" panose="020B0604020202020204" pitchFamily="34" charset="0"/>
                <a:cs typeface="Arial" panose="020B0604020202020204" pitchFamily="34" charset="0"/>
              </a:rPr>
              <a:t>, I understand your expectation. My team has put in the best of efforts to derive the </a:t>
            </a:r>
            <a:r>
              <a:rPr lang="en-IN" sz="1400" b="1" i="1" dirty="0">
                <a:latin typeface="Arial" panose="020B0604020202020204" pitchFamily="34" charset="0"/>
                <a:cs typeface="Arial" panose="020B0604020202020204" pitchFamily="34" charset="0"/>
              </a:rPr>
              <a:t>best price </a:t>
            </a:r>
            <a:r>
              <a:rPr lang="en-IN" sz="1400" i="1" dirty="0">
                <a:latin typeface="Arial" panose="020B0604020202020204" pitchFamily="34" charset="0"/>
                <a:cs typeface="Arial" panose="020B0604020202020204" pitchFamily="34" charset="0"/>
              </a:rPr>
              <a:t>from market. Also, considering </a:t>
            </a:r>
            <a:r>
              <a:rPr lang="en-IN" sz="1400" i="1" dirty="0" smtClean="0">
                <a:latin typeface="Arial" panose="020B0604020202020204" pitchFamily="34" charset="0"/>
                <a:cs typeface="Arial" panose="020B0604020202020204" pitchFamily="34" charset="0"/>
              </a:rPr>
              <a:t>our historical transaction </a:t>
            </a:r>
            <a:r>
              <a:rPr lang="en-IN" sz="1400" i="1" dirty="0">
                <a:latin typeface="Arial" panose="020B0604020202020204" pitchFamily="34" charset="0"/>
                <a:cs typeface="Arial" panose="020B0604020202020204" pitchFamily="34" charset="0"/>
              </a:rPr>
              <a:t>trends, I assure you that this is the </a:t>
            </a:r>
            <a:r>
              <a:rPr lang="en-IN" sz="1400" b="1" i="1" dirty="0">
                <a:latin typeface="Arial" panose="020B0604020202020204" pitchFamily="34" charset="0"/>
                <a:cs typeface="Arial" panose="020B0604020202020204" pitchFamily="34" charset="0"/>
              </a:rPr>
              <a:t>best price</a:t>
            </a:r>
            <a:r>
              <a:rPr lang="en-IN" sz="1400" i="1" dirty="0">
                <a:latin typeface="Arial" panose="020B0604020202020204" pitchFamily="34" charset="0"/>
                <a:cs typeface="Arial" panose="020B0604020202020204" pitchFamily="34" charset="0"/>
              </a:rPr>
              <a:t>.</a:t>
            </a:r>
          </a:p>
          <a:p>
            <a:r>
              <a:rPr lang="en-IN" sz="1400" i="1" dirty="0">
                <a:latin typeface="Arial" panose="020B0604020202020204" pitchFamily="34" charset="0"/>
                <a:cs typeface="Arial" panose="020B0604020202020204" pitchFamily="34" charset="0"/>
              </a:rPr>
              <a:t>Not only this, we also assure you </a:t>
            </a:r>
            <a:r>
              <a:rPr lang="en-IN" sz="1400" b="1" i="1" dirty="0">
                <a:latin typeface="Arial" panose="020B0604020202020204" pitchFamily="34" charset="0"/>
                <a:cs typeface="Arial" panose="020B0604020202020204" pitchFamily="34" charset="0"/>
              </a:rPr>
              <a:t>instant payment </a:t>
            </a:r>
            <a:r>
              <a:rPr lang="en-IN" sz="1400" i="1" dirty="0">
                <a:latin typeface="Arial" panose="020B0604020202020204" pitchFamily="34" charset="0"/>
                <a:cs typeface="Arial" panose="020B0604020202020204" pitchFamily="34" charset="0"/>
              </a:rPr>
              <a:t>and f</a:t>
            </a:r>
            <a:r>
              <a:rPr lang="en-IN" sz="1400" b="1" i="1" dirty="0">
                <a:latin typeface="Arial" panose="020B0604020202020204" pitchFamily="34" charset="0"/>
                <a:cs typeface="Arial" panose="020B0604020202020204" pitchFamily="34" charset="0"/>
              </a:rPr>
              <a:t>ree</a:t>
            </a:r>
            <a:r>
              <a:rPr lang="en-IN" sz="1400" i="1" dirty="0">
                <a:latin typeface="Arial" panose="020B0604020202020204" pitchFamily="34" charset="0"/>
                <a:cs typeface="Arial" panose="020B0604020202020204" pitchFamily="34" charset="0"/>
              </a:rPr>
              <a:t> </a:t>
            </a:r>
            <a:r>
              <a:rPr lang="en-IN" sz="1400" b="1" i="1" dirty="0">
                <a:latin typeface="Arial" panose="020B0604020202020204" pitchFamily="34" charset="0"/>
                <a:cs typeface="Arial" panose="020B0604020202020204" pitchFamily="34" charset="0"/>
              </a:rPr>
              <a:t>RC transfer</a:t>
            </a:r>
            <a:r>
              <a:rPr lang="en-IN" sz="1400" i="1" dirty="0">
                <a:latin typeface="Arial" panose="020B0604020202020204" pitchFamily="34" charset="0"/>
                <a:cs typeface="Arial" panose="020B0604020202020204" pitchFamily="34" charset="0"/>
              </a:rPr>
              <a:t> which no one else can offer  in the market.</a:t>
            </a:r>
          </a:p>
          <a:p>
            <a:r>
              <a:rPr lang="en-IN" sz="1400" i="1" dirty="0">
                <a:latin typeface="Arial" panose="020B0604020202020204" pitchFamily="34" charset="0"/>
                <a:cs typeface="Arial" panose="020B0604020202020204" pitchFamily="34" charset="0"/>
              </a:rPr>
              <a:t>Our documentation process is very transparent and customer friendly.</a:t>
            </a:r>
          </a:p>
          <a:p>
            <a:r>
              <a:rPr lang="en-IN" sz="1400" i="1" dirty="0">
                <a:latin typeface="Arial" panose="020B0604020202020204" pitchFamily="34" charset="0"/>
                <a:cs typeface="Arial" panose="020B0604020202020204" pitchFamily="34" charset="0"/>
              </a:rPr>
              <a:t>And, Mr. </a:t>
            </a:r>
            <a:r>
              <a:rPr lang="en-IN" sz="1400" i="1" dirty="0" err="1" smtClean="0">
                <a:latin typeface="Arial" panose="020B0604020202020204" pitchFamily="34" charset="0"/>
                <a:cs typeface="Arial" panose="020B0604020202020204" pitchFamily="34" charset="0"/>
              </a:rPr>
              <a:t>Vikram</a:t>
            </a:r>
            <a:r>
              <a:rPr lang="en-IN" sz="1400" i="1" dirty="0" smtClean="0">
                <a:latin typeface="Arial" panose="020B0604020202020204" pitchFamily="34" charset="0"/>
                <a:cs typeface="Arial" panose="020B0604020202020204" pitchFamily="34" charset="0"/>
              </a:rPr>
              <a:t>, </a:t>
            </a:r>
            <a:r>
              <a:rPr lang="en-IN" sz="1400" i="1" dirty="0">
                <a:latin typeface="Arial" panose="020B0604020202020204" pitchFamily="34" charset="0"/>
                <a:cs typeface="Arial" panose="020B0604020202020204" pitchFamily="34" charset="0"/>
              </a:rPr>
              <a:t>since the bid is valid until today evening only so  let’s catch up at the branch today evening to discuss more details and close the deal. How about today at 5:30 PM</a:t>
            </a:r>
            <a:r>
              <a:rPr lang="en-IN" sz="1400" i="1" dirty="0" smtClean="0">
                <a:latin typeface="Arial" panose="020B0604020202020204" pitchFamily="34" charset="0"/>
                <a:cs typeface="Arial" panose="020B0604020202020204" pitchFamily="34" charset="0"/>
              </a:rPr>
              <a:t>?</a:t>
            </a:r>
            <a:endParaRPr lang="en-IN" sz="1400" i="1" dirty="0">
              <a:latin typeface="Arial" panose="020B0604020202020204" pitchFamily="34" charset="0"/>
              <a:cs typeface="Arial" panose="020B0604020202020204" pitchFamily="34" charset="0"/>
            </a:endParaRPr>
          </a:p>
        </p:txBody>
      </p:sp>
      <p:sp>
        <p:nvSpPr>
          <p:cNvPr id="47" name="Shape 442"/>
          <p:cNvSpPr txBox="1"/>
          <p:nvPr/>
        </p:nvSpPr>
        <p:spPr>
          <a:xfrm>
            <a:off x="149431" y="0"/>
            <a:ext cx="6708569" cy="527550"/>
          </a:xfrm>
          <a:prstGeom prst="rect">
            <a:avLst/>
          </a:prstGeom>
          <a:noFill/>
          <a:ln>
            <a:noFill/>
          </a:ln>
        </p:spPr>
        <p:txBody>
          <a:bodyPr wrap="square" lIns="91425" tIns="45700" rIns="91425" bIns="45700" anchor="ctr" anchorCtr="0">
            <a:noAutofit/>
          </a:bodyPr>
          <a:lstStyle/>
          <a:p>
            <a:pPr marL="12700">
              <a:lnSpc>
                <a:spcPct val="100000"/>
              </a:lnSpc>
              <a:tabLst>
                <a:tab pos="186690" algn="l"/>
              </a:tabLst>
            </a:pPr>
            <a:r>
              <a:rPr lang="en-IN" sz="2400" b="1" spc="-10" dirty="0" smtClean="0">
                <a:solidFill>
                  <a:schemeClr val="bg1"/>
                </a:solidFill>
                <a:latin typeface="Arial" panose="020B0604020202020204" pitchFamily="34" charset="0"/>
                <a:cs typeface="Arial" panose="020B0604020202020204" pitchFamily="34" charset="0"/>
              </a:rPr>
              <a:t>Cars</a:t>
            </a:r>
            <a:r>
              <a:rPr lang="en-IN" sz="2400" b="1" i="1" spc="-10" dirty="0" smtClean="0">
                <a:solidFill>
                  <a:schemeClr val="bg1"/>
                </a:solidFill>
                <a:latin typeface="Arial" panose="020B0604020202020204" pitchFamily="34" charset="0"/>
                <a:cs typeface="Arial" panose="020B0604020202020204" pitchFamily="34" charset="0"/>
              </a:rPr>
              <a:t>24</a:t>
            </a:r>
            <a:r>
              <a:rPr lang="en-IN" sz="2400" b="1" spc="-10" dirty="0" smtClean="0">
                <a:solidFill>
                  <a:schemeClr val="bg1"/>
                </a:solidFill>
                <a:latin typeface="Arial" panose="020B0604020202020204" pitchFamily="34" charset="0"/>
                <a:cs typeface="Arial" panose="020B0604020202020204" pitchFamily="34" charset="0"/>
              </a:rPr>
              <a:t> Price Looks Very Less…Continued </a:t>
            </a:r>
            <a:endParaRPr lang="en-I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0509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hape 651"/>
          <p:cNvSpPr/>
          <p:nvPr/>
        </p:nvSpPr>
        <p:spPr>
          <a:xfrm>
            <a:off x="7281" y="0"/>
            <a:ext cx="12192000" cy="6781800"/>
          </a:xfrm>
          <a:prstGeom prst="rect">
            <a:avLst/>
          </a:prstGeom>
          <a:blipFill rotWithShape="1">
            <a:blip r:embed="rId3">
              <a:alphaModFix/>
            </a:blip>
            <a:stretch>
              <a:fillRect/>
            </a:stretch>
          </a:blipFill>
          <a:ln>
            <a:noFill/>
          </a:ln>
        </p:spPr>
        <p:txBody>
          <a:bodyPr wrap="square" lIns="0" tIns="0" rIns="0" bIns="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8" name="object 3"/>
          <p:cNvSpPr/>
          <p:nvPr/>
        </p:nvSpPr>
        <p:spPr>
          <a:xfrm>
            <a:off x="0" y="0"/>
            <a:ext cx="12192000" cy="607567"/>
          </a:xfrm>
          <a:prstGeom prst="rect">
            <a:avLst/>
          </a:prstGeom>
          <a:blipFill>
            <a:blip r:embed="rId4" cstate="print"/>
            <a:stretch>
              <a:fillRect/>
            </a:stretch>
          </a:blipFill>
        </p:spPr>
        <p:txBody>
          <a:bodyPr wrap="square" lIns="0" tIns="0" rIns="0" bIns="0" rtlCol="0"/>
          <a:lstStyle/>
          <a:p>
            <a:endParaRPr dirty="0"/>
          </a:p>
        </p:txBody>
      </p:sp>
      <p:sp>
        <p:nvSpPr>
          <p:cNvPr id="19" name="object 4"/>
          <p:cNvSpPr/>
          <p:nvPr/>
        </p:nvSpPr>
        <p:spPr>
          <a:xfrm>
            <a:off x="0" y="0"/>
            <a:ext cx="10261600" cy="552450"/>
          </a:xfrm>
          <a:custGeom>
            <a:avLst/>
            <a:gdLst/>
            <a:ahLst/>
            <a:cxnLst/>
            <a:rect l="l" t="t" r="r" b="b"/>
            <a:pathLst>
              <a:path w="10261600" h="552450">
                <a:moveTo>
                  <a:pt x="10261600" y="0"/>
                </a:moveTo>
                <a:lnTo>
                  <a:pt x="0" y="0"/>
                </a:lnTo>
                <a:lnTo>
                  <a:pt x="0" y="552424"/>
                </a:lnTo>
                <a:lnTo>
                  <a:pt x="10109200" y="552424"/>
                </a:lnTo>
                <a:lnTo>
                  <a:pt x="10261600" y="0"/>
                </a:lnTo>
                <a:close/>
              </a:path>
            </a:pathLst>
          </a:custGeom>
          <a:solidFill>
            <a:srgbClr val="185889"/>
          </a:solidFill>
        </p:spPr>
        <p:txBody>
          <a:bodyPr wrap="square" lIns="0" tIns="0" rIns="0" bIns="0" rtlCol="0"/>
          <a:lstStyle/>
          <a:p>
            <a:endParaRPr dirty="0"/>
          </a:p>
        </p:txBody>
      </p:sp>
      <p:sp>
        <p:nvSpPr>
          <p:cNvPr id="20" name="object 5"/>
          <p:cNvSpPr/>
          <p:nvPr/>
        </p:nvSpPr>
        <p:spPr>
          <a:xfrm>
            <a:off x="10183952" y="0"/>
            <a:ext cx="2008505" cy="552450"/>
          </a:xfrm>
          <a:custGeom>
            <a:avLst/>
            <a:gdLst/>
            <a:ahLst/>
            <a:cxnLst/>
            <a:rect l="l" t="t" r="r" b="b"/>
            <a:pathLst>
              <a:path w="2008504" h="552450">
                <a:moveTo>
                  <a:pt x="2008047" y="0"/>
                </a:moveTo>
                <a:lnTo>
                  <a:pt x="152412" y="0"/>
                </a:lnTo>
                <a:lnTo>
                  <a:pt x="0" y="552424"/>
                </a:lnTo>
                <a:lnTo>
                  <a:pt x="2008047" y="552424"/>
                </a:lnTo>
                <a:lnTo>
                  <a:pt x="2008047" y="0"/>
                </a:lnTo>
                <a:close/>
              </a:path>
            </a:pathLst>
          </a:custGeom>
          <a:solidFill>
            <a:srgbClr val="ED7514"/>
          </a:solidFill>
        </p:spPr>
        <p:txBody>
          <a:bodyPr wrap="square" lIns="0" tIns="0" rIns="0" bIns="0" rtlCol="0"/>
          <a:lstStyle/>
          <a:p>
            <a:endParaRPr dirty="0"/>
          </a:p>
        </p:txBody>
      </p:sp>
      <p:sp>
        <p:nvSpPr>
          <p:cNvPr id="21" name="Rectangle 20"/>
          <p:cNvSpPr/>
          <p:nvPr/>
        </p:nvSpPr>
        <p:spPr>
          <a:xfrm>
            <a:off x="11658600" y="71735"/>
            <a:ext cx="338875" cy="400110"/>
          </a:xfrm>
          <a:prstGeom prst="rect">
            <a:avLst/>
          </a:prstGeom>
        </p:spPr>
        <p:txBody>
          <a:bodyPr wrap="none">
            <a:spAutoFit/>
          </a:bodyPr>
          <a:lstStyle/>
          <a:p>
            <a:pPr marL="12700">
              <a:lnSpc>
                <a:spcPct val="100000"/>
              </a:lnSpc>
              <a:spcBef>
                <a:spcPts val="135"/>
              </a:spcBef>
            </a:pPr>
            <a:r>
              <a:rPr lang="en-US" sz="2000" b="1" i="1" spc="90" dirty="0" smtClean="0">
                <a:solidFill>
                  <a:schemeClr val="bg1"/>
                </a:solidFill>
                <a:cs typeface="Calibri"/>
              </a:rPr>
              <a:t>8</a:t>
            </a:r>
            <a:endParaRPr lang="en-US" sz="2000" dirty="0">
              <a:solidFill>
                <a:schemeClr val="bg1"/>
              </a:solidFill>
              <a:cs typeface="Calibri"/>
            </a:endParaRPr>
          </a:p>
        </p:txBody>
      </p:sp>
      <p:sp>
        <p:nvSpPr>
          <p:cNvPr id="30" name="Flowchart: Manual Input 29"/>
          <p:cNvSpPr/>
          <p:nvPr/>
        </p:nvSpPr>
        <p:spPr>
          <a:xfrm rot="5400000" flipH="1">
            <a:off x="-175422" y="727405"/>
            <a:ext cx="6141581" cy="5791662"/>
          </a:xfrm>
          <a:prstGeom prst="flowChartManualInpu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lowchart: Manual Input 31"/>
          <p:cNvSpPr/>
          <p:nvPr/>
        </p:nvSpPr>
        <p:spPr>
          <a:xfrm rot="16200000" flipH="1">
            <a:off x="5085509" y="-419742"/>
            <a:ext cx="6141581" cy="8085968"/>
          </a:xfrm>
          <a:prstGeom prst="flowChartManualInp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3" name="Picture 2" descr="D:\download images\cu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78031" y="2341462"/>
            <a:ext cx="1428429" cy="394074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4" name="Picture 3" descr="D:\download images\R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8260071" y="2749543"/>
            <a:ext cx="3944827" cy="3449898"/>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35" name="Group 34"/>
          <p:cNvGrpSpPr/>
          <p:nvPr/>
        </p:nvGrpSpPr>
        <p:grpSpPr>
          <a:xfrm>
            <a:off x="-457" y="6275982"/>
            <a:ext cx="12192914" cy="587523"/>
            <a:chOff x="-457" y="6275982"/>
            <a:chExt cx="12192914" cy="587523"/>
          </a:xfrm>
        </p:grpSpPr>
        <p:sp>
          <p:nvSpPr>
            <p:cNvPr id="36" name="Rectangle 35"/>
            <p:cNvSpPr/>
            <p:nvPr/>
          </p:nvSpPr>
          <p:spPr>
            <a:xfrm flipV="1">
              <a:off x="-457" y="6698407"/>
              <a:ext cx="12192457" cy="165098"/>
            </a:xfrm>
            <a:prstGeom prst="rect">
              <a:avLst/>
            </a:prstGeom>
            <a:solidFill>
              <a:srgbClr val="ED75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flipV="1">
              <a:off x="-457" y="6753440"/>
              <a:ext cx="12192000" cy="55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 descr="D:\cars24_logo\Primary 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717809" y="6275982"/>
              <a:ext cx="1474648" cy="418054"/>
            </a:xfrm>
            <a:prstGeom prst="rect">
              <a:avLst/>
            </a:prstGeom>
            <a:noFill/>
            <a:extLst>
              <a:ext uri="{909E8E84-426E-40DD-AFC4-6F175D3DCCD1}">
                <a14:hiddenFill xmlns:a14="http://schemas.microsoft.com/office/drawing/2010/main">
                  <a:solidFill>
                    <a:srgbClr val="FFFFFF"/>
                  </a:solidFill>
                </a14:hiddenFill>
              </a:ext>
            </a:extLst>
          </p:spPr>
        </p:pic>
      </p:grpSp>
      <p:sp>
        <p:nvSpPr>
          <p:cNvPr id="39" name="Rounded Rectangular Callout 38"/>
          <p:cNvSpPr/>
          <p:nvPr/>
        </p:nvSpPr>
        <p:spPr>
          <a:xfrm>
            <a:off x="1397991" y="1219200"/>
            <a:ext cx="2107209" cy="859098"/>
          </a:xfrm>
          <a:prstGeom prst="wedgeRoundRectCallout">
            <a:avLst>
              <a:gd name="adj1" fmla="val -38079"/>
              <a:gd name="adj2" fmla="val 75912"/>
              <a:gd name="adj3" fmla="val 16667"/>
            </a:avLst>
          </a:prstGeom>
          <a:solidFill>
            <a:schemeClr val="bg1">
              <a:lumMod val="95000"/>
            </a:schemeClr>
          </a:solidFill>
          <a:ln w="28575">
            <a:solidFill>
              <a:srgbClr val="185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Rectangle 39"/>
          <p:cNvSpPr/>
          <p:nvPr/>
        </p:nvSpPr>
        <p:spPr>
          <a:xfrm>
            <a:off x="1526997" y="1353669"/>
            <a:ext cx="1978203" cy="523220"/>
          </a:xfrm>
          <a:prstGeom prst="rect">
            <a:avLst/>
          </a:prstGeom>
        </p:spPr>
        <p:txBody>
          <a:bodyPr wrap="square">
            <a:spAutoFit/>
          </a:bodyPr>
          <a:lstStyle/>
          <a:p>
            <a:pPr fontAlgn="base"/>
            <a:r>
              <a:rPr lang="en-IN" sz="1400" i="1" dirty="0">
                <a:latin typeface="Arial" panose="020B0604020202020204" pitchFamily="34" charset="0"/>
                <a:cs typeface="Arial" panose="020B0604020202020204" pitchFamily="34" charset="0"/>
              </a:rPr>
              <a:t>I think it should be </a:t>
            </a:r>
            <a:r>
              <a:rPr lang="en-IN" sz="1400" i="1" dirty="0" err="1">
                <a:latin typeface="Arial" panose="020B0604020202020204" pitchFamily="34" charset="0"/>
                <a:cs typeface="Arial" panose="020B0604020202020204" pitchFamily="34" charset="0"/>
              </a:rPr>
              <a:t>Rs.XX</a:t>
            </a:r>
            <a:r>
              <a:rPr lang="en-IN" sz="1400" i="1" dirty="0">
                <a:latin typeface="Arial" panose="020B0604020202020204" pitchFamily="34" charset="0"/>
                <a:cs typeface="Arial" panose="020B0604020202020204" pitchFamily="34" charset="0"/>
              </a:rPr>
              <a:t> (e.g. - 5 Lac) </a:t>
            </a:r>
          </a:p>
        </p:txBody>
      </p:sp>
      <p:sp>
        <p:nvSpPr>
          <p:cNvPr id="43" name="Rounded Rectangular Callout 42"/>
          <p:cNvSpPr/>
          <p:nvPr/>
        </p:nvSpPr>
        <p:spPr>
          <a:xfrm>
            <a:off x="5711252" y="607567"/>
            <a:ext cx="6286222" cy="1983233"/>
          </a:xfrm>
          <a:prstGeom prst="wedgeRoundRectCallout">
            <a:avLst>
              <a:gd name="adj1" fmla="val 22179"/>
              <a:gd name="adj2" fmla="val 60885"/>
              <a:gd name="adj3" fmla="val 16667"/>
            </a:avLst>
          </a:prstGeom>
          <a:solidFill>
            <a:schemeClr val="bg1">
              <a:lumMod val="95000"/>
            </a:schemeClr>
          </a:solidFill>
          <a:ln w="28575">
            <a:solidFill>
              <a:srgbClr val="ED75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Rectangle 43"/>
          <p:cNvSpPr/>
          <p:nvPr/>
        </p:nvSpPr>
        <p:spPr>
          <a:xfrm>
            <a:off x="5815726" y="720739"/>
            <a:ext cx="6181747" cy="1815882"/>
          </a:xfrm>
          <a:prstGeom prst="rect">
            <a:avLst/>
          </a:prstGeom>
        </p:spPr>
        <p:txBody>
          <a:bodyPr wrap="square">
            <a:spAutoFit/>
          </a:bodyPr>
          <a:lstStyle/>
          <a:p>
            <a:r>
              <a:rPr lang="en-IN" sz="1400" i="1" dirty="0" smtClean="0">
                <a:latin typeface="Arial" panose="020B0604020202020204" pitchFamily="34" charset="0"/>
                <a:cs typeface="Arial" panose="020B0604020202020204" pitchFamily="34" charset="0"/>
              </a:rPr>
              <a:t>Okay sir, </a:t>
            </a:r>
            <a:r>
              <a:rPr lang="en-IN" sz="1400" i="1" dirty="0">
                <a:latin typeface="Arial" panose="020B0604020202020204" pitchFamily="34" charset="0"/>
                <a:cs typeface="Arial" panose="020B0604020202020204" pitchFamily="34" charset="0"/>
              </a:rPr>
              <a:t>I understand your expectation. Let me share we have been interacting with 100 of customers every day and when a car owner decides to sale his car there is always an expectation, however car price depends on multiple factors like make, model, variant, year of manufacture, ownership, KMs driven  etc. and many more factors. We have experts team associated with us who work  to derive the </a:t>
            </a:r>
            <a:r>
              <a:rPr lang="en-IN" sz="1400" b="1" i="1" dirty="0">
                <a:latin typeface="Arial" panose="020B0604020202020204" pitchFamily="34" charset="0"/>
                <a:cs typeface="Arial" panose="020B0604020202020204" pitchFamily="34" charset="0"/>
              </a:rPr>
              <a:t>best price </a:t>
            </a:r>
            <a:r>
              <a:rPr lang="en-IN" sz="1400" i="1" dirty="0">
                <a:latin typeface="Arial" panose="020B0604020202020204" pitchFamily="34" charset="0"/>
                <a:cs typeface="Arial" panose="020B0604020202020204" pitchFamily="34" charset="0"/>
              </a:rPr>
              <a:t>for your car. </a:t>
            </a:r>
          </a:p>
          <a:p>
            <a:r>
              <a:rPr lang="en-IN" sz="1400" i="1" dirty="0">
                <a:latin typeface="Arial" panose="020B0604020202020204" pitchFamily="34" charset="0"/>
                <a:cs typeface="Arial" panose="020B0604020202020204" pitchFamily="34" charset="0"/>
              </a:rPr>
              <a:t>So Mr. </a:t>
            </a:r>
            <a:r>
              <a:rPr lang="en-IN" sz="1400" i="1" dirty="0" err="1" smtClean="0">
                <a:latin typeface="Arial" panose="020B0604020202020204" pitchFamily="34" charset="0"/>
                <a:cs typeface="Arial" panose="020B0604020202020204" pitchFamily="34" charset="0"/>
              </a:rPr>
              <a:t>Vikram</a:t>
            </a:r>
            <a:r>
              <a:rPr lang="en-IN" sz="1400" i="1" dirty="0" smtClean="0">
                <a:latin typeface="Arial" panose="020B0604020202020204" pitchFamily="34" charset="0"/>
                <a:cs typeface="Arial" panose="020B0604020202020204" pitchFamily="34" charset="0"/>
              </a:rPr>
              <a:t> </a:t>
            </a:r>
            <a:r>
              <a:rPr lang="en-IN" sz="1400" i="1" dirty="0">
                <a:latin typeface="Arial" panose="020B0604020202020204" pitchFamily="34" charset="0"/>
                <a:cs typeface="Arial" panose="020B0604020202020204" pitchFamily="34" charset="0"/>
              </a:rPr>
              <a:t> would you like to come today evening (e.g. 5.30 PM)  to close the deal. </a:t>
            </a:r>
          </a:p>
        </p:txBody>
      </p:sp>
      <p:sp>
        <p:nvSpPr>
          <p:cNvPr id="47" name="Shape 442"/>
          <p:cNvSpPr txBox="1"/>
          <p:nvPr/>
        </p:nvSpPr>
        <p:spPr>
          <a:xfrm>
            <a:off x="149431" y="0"/>
            <a:ext cx="7394369" cy="527550"/>
          </a:xfrm>
          <a:prstGeom prst="rect">
            <a:avLst/>
          </a:prstGeom>
          <a:noFill/>
          <a:ln>
            <a:noFill/>
          </a:ln>
        </p:spPr>
        <p:txBody>
          <a:bodyPr wrap="square" lIns="91425" tIns="45700" rIns="91425" bIns="45700" anchor="ctr" anchorCtr="0">
            <a:noAutofit/>
          </a:bodyPr>
          <a:lstStyle/>
          <a:p>
            <a:pPr marL="12700">
              <a:lnSpc>
                <a:spcPct val="100000"/>
              </a:lnSpc>
              <a:tabLst>
                <a:tab pos="186690" algn="l"/>
              </a:tabLst>
            </a:pPr>
            <a:r>
              <a:rPr lang="en-IN" sz="2400" b="1" spc="-10" dirty="0" smtClean="0">
                <a:solidFill>
                  <a:schemeClr val="bg1"/>
                </a:solidFill>
                <a:latin typeface="Arial" panose="020B0604020202020204" pitchFamily="34" charset="0"/>
                <a:cs typeface="Arial" panose="020B0604020202020204" pitchFamily="34" charset="0"/>
              </a:rPr>
              <a:t>3 :: When Customer Demands A Specific Price</a:t>
            </a:r>
            <a:endParaRPr lang="en-I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94545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hape 651"/>
          <p:cNvSpPr/>
          <p:nvPr/>
        </p:nvSpPr>
        <p:spPr>
          <a:xfrm>
            <a:off x="7281" y="0"/>
            <a:ext cx="12192000" cy="6781800"/>
          </a:xfrm>
          <a:prstGeom prst="rect">
            <a:avLst/>
          </a:prstGeom>
          <a:blipFill rotWithShape="1">
            <a:blip r:embed="rId3">
              <a:alphaModFix/>
            </a:blip>
            <a:stretch>
              <a:fillRect/>
            </a:stretch>
          </a:blipFill>
          <a:ln>
            <a:noFill/>
          </a:ln>
        </p:spPr>
        <p:txBody>
          <a:bodyPr wrap="square" lIns="0" tIns="0" rIns="0" bIns="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8" name="object 3"/>
          <p:cNvSpPr/>
          <p:nvPr/>
        </p:nvSpPr>
        <p:spPr>
          <a:xfrm>
            <a:off x="0" y="0"/>
            <a:ext cx="12192000" cy="607567"/>
          </a:xfrm>
          <a:prstGeom prst="rect">
            <a:avLst/>
          </a:prstGeom>
          <a:blipFill>
            <a:blip r:embed="rId4" cstate="print"/>
            <a:stretch>
              <a:fillRect/>
            </a:stretch>
          </a:blipFill>
        </p:spPr>
        <p:txBody>
          <a:bodyPr wrap="square" lIns="0" tIns="0" rIns="0" bIns="0" rtlCol="0"/>
          <a:lstStyle/>
          <a:p>
            <a:endParaRPr dirty="0"/>
          </a:p>
        </p:txBody>
      </p:sp>
      <p:sp>
        <p:nvSpPr>
          <p:cNvPr id="19" name="object 4"/>
          <p:cNvSpPr/>
          <p:nvPr/>
        </p:nvSpPr>
        <p:spPr>
          <a:xfrm>
            <a:off x="0" y="0"/>
            <a:ext cx="10261600" cy="552450"/>
          </a:xfrm>
          <a:custGeom>
            <a:avLst/>
            <a:gdLst/>
            <a:ahLst/>
            <a:cxnLst/>
            <a:rect l="l" t="t" r="r" b="b"/>
            <a:pathLst>
              <a:path w="10261600" h="552450">
                <a:moveTo>
                  <a:pt x="10261600" y="0"/>
                </a:moveTo>
                <a:lnTo>
                  <a:pt x="0" y="0"/>
                </a:lnTo>
                <a:lnTo>
                  <a:pt x="0" y="552424"/>
                </a:lnTo>
                <a:lnTo>
                  <a:pt x="10109200" y="552424"/>
                </a:lnTo>
                <a:lnTo>
                  <a:pt x="10261600" y="0"/>
                </a:lnTo>
                <a:close/>
              </a:path>
            </a:pathLst>
          </a:custGeom>
          <a:solidFill>
            <a:srgbClr val="185889"/>
          </a:solidFill>
        </p:spPr>
        <p:txBody>
          <a:bodyPr wrap="square" lIns="0" tIns="0" rIns="0" bIns="0" rtlCol="0"/>
          <a:lstStyle/>
          <a:p>
            <a:endParaRPr dirty="0"/>
          </a:p>
        </p:txBody>
      </p:sp>
      <p:sp>
        <p:nvSpPr>
          <p:cNvPr id="20" name="object 5"/>
          <p:cNvSpPr/>
          <p:nvPr/>
        </p:nvSpPr>
        <p:spPr>
          <a:xfrm>
            <a:off x="10183952" y="0"/>
            <a:ext cx="2008505" cy="552450"/>
          </a:xfrm>
          <a:custGeom>
            <a:avLst/>
            <a:gdLst/>
            <a:ahLst/>
            <a:cxnLst/>
            <a:rect l="l" t="t" r="r" b="b"/>
            <a:pathLst>
              <a:path w="2008504" h="552450">
                <a:moveTo>
                  <a:pt x="2008047" y="0"/>
                </a:moveTo>
                <a:lnTo>
                  <a:pt x="152412" y="0"/>
                </a:lnTo>
                <a:lnTo>
                  <a:pt x="0" y="552424"/>
                </a:lnTo>
                <a:lnTo>
                  <a:pt x="2008047" y="552424"/>
                </a:lnTo>
                <a:lnTo>
                  <a:pt x="2008047" y="0"/>
                </a:lnTo>
                <a:close/>
              </a:path>
            </a:pathLst>
          </a:custGeom>
          <a:solidFill>
            <a:srgbClr val="ED7514"/>
          </a:solidFill>
        </p:spPr>
        <p:txBody>
          <a:bodyPr wrap="square" lIns="0" tIns="0" rIns="0" bIns="0" rtlCol="0"/>
          <a:lstStyle/>
          <a:p>
            <a:endParaRPr dirty="0"/>
          </a:p>
        </p:txBody>
      </p:sp>
      <p:sp>
        <p:nvSpPr>
          <p:cNvPr id="21" name="Rectangle 20"/>
          <p:cNvSpPr/>
          <p:nvPr/>
        </p:nvSpPr>
        <p:spPr>
          <a:xfrm>
            <a:off x="11658600" y="71735"/>
            <a:ext cx="338875" cy="400110"/>
          </a:xfrm>
          <a:prstGeom prst="rect">
            <a:avLst/>
          </a:prstGeom>
        </p:spPr>
        <p:txBody>
          <a:bodyPr wrap="none">
            <a:spAutoFit/>
          </a:bodyPr>
          <a:lstStyle/>
          <a:p>
            <a:pPr marL="12700">
              <a:lnSpc>
                <a:spcPct val="100000"/>
              </a:lnSpc>
              <a:spcBef>
                <a:spcPts val="135"/>
              </a:spcBef>
            </a:pPr>
            <a:r>
              <a:rPr lang="en-US" sz="2000" b="1" i="1" spc="90" dirty="0" smtClean="0">
                <a:solidFill>
                  <a:schemeClr val="bg1"/>
                </a:solidFill>
                <a:cs typeface="Calibri"/>
              </a:rPr>
              <a:t>8</a:t>
            </a:r>
            <a:endParaRPr lang="en-US" sz="2000" dirty="0">
              <a:solidFill>
                <a:schemeClr val="bg1"/>
              </a:solidFill>
              <a:cs typeface="Calibri"/>
            </a:endParaRPr>
          </a:p>
        </p:txBody>
      </p:sp>
      <p:sp>
        <p:nvSpPr>
          <p:cNvPr id="30" name="Flowchart: Manual Input 29"/>
          <p:cNvSpPr/>
          <p:nvPr/>
        </p:nvSpPr>
        <p:spPr>
          <a:xfrm rot="5400000" flipH="1">
            <a:off x="-175422" y="727405"/>
            <a:ext cx="6141581" cy="5791662"/>
          </a:xfrm>
          <a:prstGeom prst="flowChartManualInpu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lowchart: Manual Input 31"/>
          <p:cNvSpPr/>
          <p:nvPr/>
        </p:nvSpPr>
        <p:spPr>
          <a:xfrm rot="16200000" flipH="1">
            <a:off x="4629052" y="-876198"/>
            <a:ext cx="6141581" cy="8998883"/>
          </a:xfrm>
          <a:prstGeom prst="flowChartManualInp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3" name="Picture 2" descr="D:\download images\cu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01831" y="2341462"/>
            <a:ext cx="1428429" cy="394074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35" name="Group 34"/>
          <p:cNvGrpSpPr/>
          <p:nvPr/>
        </p:nvGrpSpPr>
        <p:grpSpPr>
          <a:xfrm>
            <a:off x="-457" y="6275982"/>
            <a:ext cx="12192914" cy="587523"/>
            <a:chOff x="-457" y="6275982"/>
            <a:chExt cx="12192914" cy="587523"/>
          </a:xfrm>
        </p:grpSpPr>
        <p:sp>
          <p:nvSpPr>
            <p:cNvPr id="36" name="Rectangle 35"/>
            <p:cNvSpPr/>
            <p:nvPr/>
          </p:nvSpPr>
          <p:spPr>
            <a:xfrm flipV="1">
              <a:off x="-457" y="6698407"/>
              <a:ext cx="12192457" cy="165098"/>
            </a:xfrm>
            <a:prstGeom prst="rect">
              <a:avLst/>
            </a:prstGeom>
            <a:solidFill>
              <a:srgbClr val="ED75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flipV="1">
              <a:off x="-457" y="6753440"/>
              <a:ext cx="12192000" cy="55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 descr="D:\cars24_logo\Primary 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17809" y="6275982"/>
              <a:ext cx="1474648" cy="418054"/>
            </a:xfrm>
            <a:prstGeom prst="rect">
              <a:avLst/>
            </a:prstGeom>
            <a:noFill/>
            <a:extLst>
              <a:ext uri="{909E8E84-426E-40DD-AFC4-6F175D3DCCD1}">
                <a14:hiddenFill xmlns:a14="http://schemas.microsoft.com/office/drawing/2010/main">
                  <a:solidFill>
                    <a:srgbClr val="FFFFFF"/>
                  </a:solidFill>
                </a14:hiddenFill>
              </a:ext>
            </a:extLst>
          </p:spPr>
        </p:pic>
      </p:grpSp>
      <p:sp>
        <p:nvSpPr>
          <p:cNvPr id="39" name="Rounded Rectangular Callout 38"/>
          <p:cNvSpPr/>
          <p:nvPr/>
        </p:nvSpPr>
        <p:spPr>
          <a:xfrm>
            <a:off x="1321791" y="1219200"/>
            <a:ext cx="2107209" cy="859098"/>
          </a:xfrm>
          <a:prstGeom prst="wedgeRoundRectCallout">
            <a:avLst>
              <a:gd name="adj1" fmla="val -38079"/>
              <a:gd name="adj2" fmla="val 75912"/>
              <a:gd name="adj3" fmla="val 16667"/>
            </a:avLst>
          </a:prstGeom>
          <a:solidFill>
            <a:schemeClr val="bg1">
              <a:lumMod val="95000"/>
            </a:schemeClr>
          </a:solidFill>
          <a:ln w="28575">
            <a:solidFill>
              <a:srgbClr val="185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Rectangle 39"/>
          <p:cNvSpPr/>
          <p:nvPr/>
        </p:nvSpPr>
        <p:spPr>
          <a:xfrm>
            <a:off x="1450797" y="1353669"/>
            <a:ext cx="1978203" cy="523220"/>
          </a:xfrm>
          <a:prstGeom prst="rect">
            <a:avLst/>
          </a:prstGeom>
        </p:spPr>
        <p:txBody>
          <a:bodyPr wrap="square">
            <a:spAutoFit/>
          </a:bodyPr>
          <a:lstStyle/>
          <a:p>
            <a:pPr fontAlgn="base"/>
            <a:r>
              <a:rPr lang="en-IN" sz="1400" i="1" dirty="0">
                <a:latin typeface="Arial" panose="020B0604020202020204" pitchFamily="34" charset="0"/>
                <a:cs typeface="Arial" panose="020B0604020202020204" pitchFamily="34" charset="0"/>
              </a:rPr>
              <a:t>I have got higher price from my neighbour </a:t>
            </a:r>
          </a:p>
        </p:txBody>
      </p:sp>
      <p:sp>
        <p:nvSpPr>
          <p:cNvPr id="43" name="Rounded Rectangular Callout 42"/>
          <p:cNvSpPr/>
          <p:nvPr/>
        </p:nvSpPr>
        <p:spPr>
          <a:xfrm>
            <a:off x="4953001" y="607567"/>
            <a:ext cx="7084102" cy="3704265"/>
          </a:xfrm>
          <a:prstGeom prst="wedgeRoundRectCallout">
            <a:avLst>
              <a:gd name="adj1" fmla="val 32548"/>
              <a:gd name="adj2" fmla="val 54815"/>
              <a:gd name="adj3" fmla="val 16667"/>
            </a:avLst>
          </a:prstGeom>
          <a:solidFill>
            <a:schemeClr val="bg1">
              <a:lumMod val="95000"/>
            </a:schemeClr>
          </a:solidFill>
          <a:ln w="28575">
            <a:solidFill>
              <a:srgbClr val="ED75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Rectangle 43"/>
          <p:cNvSpPr/>
          <p:nvPr/>
        </p:nvSpPr>
        <p:spPr>
          <a:xfrm>
            <a:off x="5130800" y="720739"/>
            <a:ext cx="6697237" cy="4031873"/>
          </a:xfrm>
          <a:prstGeom prst="rect">
            <a:avLst/>
          </a:prstGeom>
        </p:spPr>
        <p:txBody>
          <a:bodyPr wrap="square">
            <a:spAutoFit/>
          </a:bodyPr>
          <a:lstStyle/>
          <a:p>
            <a:r>
              <a:rPr lang="en-IN" sz="1400" i="1" dirty="0" smtClean="0">
                <a:latin typeface="Arial" panose="020B0604020202020204" pitchFamily="34" charset="0"/>
                <a:cs typeface="Arial" panose="020B0604020202020204" pitchFamily="34" charset="0"/>
              </a:rPr>
              <a:t>Well </a:t>
            </a:r>
            <a:r>
              <a:rPr lang="en-IN" sz="1400" i="1" dirty="0">
                <a:latin typeface="Arial" panose="020B0604020202020204" pitchFamily="34" charset="0"/>
                <a:cs typeface="Arial" panose="020B0604020202020204" pitchFamily="34" charset="0"/>
              </a:rPr>
              <a:t>sir I understand that, However let me tell you that 80%+ car sellers in India do struggle after selling their car to an individual. They face issues like incomplete money transaction, documentation, and ownership transfer issues and this all lead to risk to get stuck in legal issues or ending up in complicated situation with friends/relatives.</a:t>
            </a:r>
          </a:p>
          <a:p>
            <a:r>
              <a:rPr lang="en-IN" sz="1400" i="1" dirty="0">
                <a:latin typeface="Arial" panose="020B0604020202020204" pitchFamily="34" charset="0"/>
                <a:cs typeface="Arial" panose="020B0604020202020204" pitchFamily="34" charset="0"/>
              </a:rPr>
              <a:t/>
            </a:r>
            <a:br>
              <a:rPr lang="en-IN" sz="1400" i="1" dirty="0">
                <a:latin typeface="Arial" panose="020B0604020202020204" pitchFamily="34" charset="0"/>
                <a:cs typeface="Arial" panose="020B0604020202020204" pitchFamily="34" charset="0"/>
              </a:rPr>
            </a:br>
            <a:r>
              <a:rPr lang="en-IN" sz="1400" i="1" dirty="0">
                <a:latin typeface="Arial" panose="020B0604020202020204" pitchFamily="34" charset="0"/>
                <a:cs typeface="Arial" panose="020B0604020202020204" pitchFamily="34" charset="0"/>
              </a:rPr>
              <a:t>I am not stopping you by evaluating other options, however, I am worried that your car selling experience should be smooth and post selling your car should be in right hands. And, therefore I will strongly recommend that while selling your such an important asset you should go with well structured and transparent method which offers you peace of mind along with </a:t>
            </a:r>
            <a:r>
              <a:rPr lang="en-IN" sz="1400" b="1" i="1" dirty="0">
                <a:latin typeface="Arial" panose="020B0604020202020204" pitchFamily="34" charset="0"/>
                <a:cs typeface="Arial" panose="020B0604020202020204" pitchFamily="34" charset="0"/>
              </a:rPr>
              <a:t>instant payment , free RC transfer and complete documentation. </a:t>
            </a:r>
            <a:endParaRPr lang="en-IN" sz="1400" i="1" dirty="0">
              <a:latin typeface="Arial" panose="020B0604020202020204" pitchFamily="34" charset="0"/>
              <a:cs typeface="Arial" panose="020B0604020202020204" pitchFamily="34" charset="0"/>
            </a:endParaRPr>
          </a:p>
          <a:p>
            <a:r>
              <a:rPr lang="en-IN" sz="1400" i="1" dirty="0">
                <a:latin typeface="Arial" panose="020B0604020202020204" pitchFamily="34" charset="0"/>
                <a:cs typeface="Arial" panose="020B0604020202020204" pitchFamily="34" charset="0"/>
              </a:rPr>
              <a:t/>
            </a:r>
            <a:br>
              <a:rPr lang="en-IN" sz="1400" i="1" dirty="0">
                <a:latin typeface="Arial" panose="020B0604020202020204" pitchFamily="34" charset="0"/>
                <a:cs typeface="Arial" panose="020B0604020202020204" pitchFamily="34" charset="0"/>
              </a:rPr>
            </a:br>
            <a:r>
              <a:rPr lang="en-IN" sz="1400" i="1" dirty="0">
                <a:latin typeface="Arial" panose="020B0604020202020204" pitchFamily="34" charset="0"/>
                <a:cs typeface="Arial" panose="020B0604020202020204" pitchFamily="34" charset="0"/>
              </a:rPr>
              <a:t>Mr </a:t>
            </a:r>
            <a:r>
              <a:rPr lang="en-IN" sz="1400" i="1" dirty="0" err="1" smtClean="0">
                <a:latin typeface="Arial" panose="020B0604020202020204" pitchFamily="34" charset="0"/>
                <a:cs typeface="Arial" panose="020B0604020202020204" pitchFamily="34" charset="0"/>
              </a:rPr>
              <a:t>Vikram</a:t>
            </a:r>
            <a:r>
              <a:rPr lang="en-IN" sz="1400" i="1" dirty="0" smtClean="0">
                <a:latin typeface="Arial" panose="020B0604020202020204" pitchFamily="34" charset="0"/>
                <a:cs typeface="Arial" panose="020B0604020202020204" pitchFamily="34" charset="0"/>
              </a:rPr>
              <a:t> </a:t>
            </a:r>
            <a:r>
              <a:rPr lang="en-IN" sz="1400" i="1" dirty="0">
                <a:latin typeface="Arial" panose="020B0604020202020204" pitchFamily="34" charset="0"/>
                <a:cs typeface="Arial" panose="020B0604020202020204" pitchFamily="34" charset="0"/>
              </a:rPr>
              <a:t>I would suggest if we can catch up at branch I can help you further in decision making. However final decision is yours only , so how about catching up today at 5.30 PM. </a:t>
            </a:r>
          </a:p>
          <a:p>
            <a:r>
              <a:rPr lang="en-IN" sz="1400" i="1" dirty="0">
                <a:latin typeface="Arial" panose="020B0604020202020204" pitchFamily="34" charset="0"/>
                <a:cs typeface="Arial" panose="020B0604020202020204" pitchFamily="34" charset="0"/>
              </a:rPr>
              <a:t/>
            </a:r>
            <a:br>
              <a:rPr lang="en-IN" sz="1400" i="1" dirty="0">
                <a:latin typeface="Arial" panose="020B0604020202020204" pitchFamily="34" charset="0"/>
                <a:cs typeface="Arial" panose="020B0604020202020204" pitchFamily="34" charset="0"/>
              </a:rPr>
            </a:br>
            <a:endParaRPr lang="en-IN" sz="1400" i="1" dirty="0">
              <a:latin typeface="Arial" panose="020B0604020202020204" pitchFamily="34" charset="0"/>
              <a:cs typeface="Arial" panose="020B0604020202020204" pitchFamily="34" charset="0"/>
            </a:endParaRPr>
          </a:p>
        </p:txBody>
      </p:sp>
      <p:sp>
        <p:nvSpPr>
          <p:cNvPr id="47" name="Shape 442"/>
          <p:cNvSpPr txBox="1"/>
          <p:nvPr/>
        </p:nvSpPr>
        <p:spPr>
          <a:xfrm>
            <a:off x="149431" y="0"/>
            <a:ext cx="8537369" cy="527550"/>
          </a:xfrm>
          <a:prstGeom prst="rect">
            <a:avLst/>
          </a:prstGeom>
          <a:noFill/>
          <a:ln>
            <a:noFill/>
          </a:ln>
        </p:spPr>
        <p:txBody>
          <a:bodyPr wrap="square" lIns="91425" tIns="45700" rIns="91425" bIns="45700" anchor="ctr" anchorCtr="0">
            <a:noAutofit/>
          </a:bodyPr>
          <a:lstStyle/>
          <a:p>
            <a:pPr marL="12700">
              <a:lnSpc>
                <a:spcPct val="100000"/>
              </a:lnSpc>
              <a:tabLst>
                <a:tab pos="186690" algn="l"/>
              </a:tabLst>
            </a:pPr>
            <a:r>
              <a:rPr lang="en-IN" sz="2400" b="1" spc="-10" dirty="0" smtClean="0">
                <a:solidFill>
                  <a:schemeClr val="bg1"/>
                </a:solidFill>
                <a:latin typeface="Arial" panose="020B0604020202020204" pitchFamily="34" charset="0"/>
                <a:cs typeface="Arial" panose="020B0604020202020204" pitchFamily="34" charset="0"/>
              </a:rPr>
              <a:t>4 :: There Is Another End Buyer (Friend, Relative Etc.)</a:t>
            </a:r>
            <a:endParaRPr lang="en-IN" sz="2400" b="1" dirty="0">
              <a:solidFill>
                <a:schemeClr val="bg1"/>
              </a:solidFill>
              <a:latin typeface="Arial" panose="020B0604020202020204" pitchFamily="34" charset="0"/>
              <a:cs typeface="Arial" panose="020B0604020202020204" pitchFamily="34" charset="0"/>
            </a:endParaRPr>
          </a:p>
        </p:txBody>
      </p:sp>
      <p:pic>
        <p:nvPicPr>
          <p:cNvPr id="22" name="Picture 3" descr="D:\download images\RA.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9677399" y="3989049"/>
            <a:ext cx="2527498" cy="2210391"/>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134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hape 651"/>
          <p:cNvSpPr/>
          <p:nvPr/>
        </p:nvSpPr>
        <p:spPr>
          <a:xfrm>
            <a:off x="7281" y="0"/>
            <a:ext cx="12192000" cy="6781800"/>
          </a:xfrm>
          <a:prstGeom prst="rect">
            <a:avLst/>
          </a:prstGeom>
          <a:blipFill rotWithShape="1">
            <a:blip r:embed="rId3">
              <a:alphaModFix/>
            </a:blip>
            <a:stretch>
              <a:fillRect/>
            </a:stretch>
          </a:blipFill>
          <a:ln>
            <a:noFill/>
          </a:ln>
        </p:spPr>
        <p:txBody>
          <a:bodyPr wrap="square" lIns="0" tIns="0" rIns="0" bIns="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8" name="object 3"/>
          <p:cNvSpPr/>
          <p:nvPr/>
        </p:nvSpPr>
        <p:spPr>
          <a:xfrm>
            <a:off x="0" y="0"/>
            <a:ext cx="12192000" cy="607567"/>
          </a:xfrm>
          <a:prstGeom prst="rect">
            <a:avLst/>
          </a:prstGeom>
          <a:blipFill>
            <a:blip r:embed="rId4" cstate="print"/>
            <a:stretch>
              <a:fillRect/>
            </a:stretch>
          </a:blipFill>
        </p:spPr>
        <p:txBody>
          <a:bodyPr wrap="square" lIns="0" tIns="0" rIns="0" bIns="0" rtlCol="0"/>
          <a:lstStyle/>
          <a:p>
            <a:endParaRPr dirty="0"/>
          </a:p>
        </p:txBody>
      </p:sp>
      <p:sp>
        <p:nvSpPr>
          <p:cNvPr id="19" name="object 4"/>
          <p:cNvSpPr/>
          <p:nvPr/>
        </p:nvSpPr>
        <p:spPr>
          <a:xfrm>
            <a:off x="0" y="0"/>
            <a:ext cx="10261600" cy="552450"/>
          </a:xfrm>
          <a:custGeom>
            <a:avLst/>
            <a:gdLst/>
            <a:ahLst/>
            <a:cxnLst/>
            <a:rect l="l" t="t" r="r" b="b"/>
            <a:pathLst>
              <a:path w="10261600" h="552450">
                <a:moveTo>
                  <a:pt x="10261600" y="0"/>
                </a:moveTo>
                <a:lnTo>
                  <a:pt x="0" y="0"/>
                </a:lnTo>
                <a:lnTo>
                  <a:pt x="0" y="552424"/>
                </a:lnTo>
                <a:lnTo>
                  <a:pt x="10109200" y="552424"/>
                </a:lnTo>
                <a:lnTo>
                  <a:pt x="10261600" y="0"/>
                </a:lnTo>
                <a:close/>
              </a:path>
            </a:pathLst>
          </a:custGeom>
          <a:solidFill>
            <a:srgbClr val="185889"/>
          </a:solidFill>
        </p:spPr>
        <p:txBody>
          <a:bodyPr wrap="square" lIns="0" tIns="0" rIns="0" bIns="0" rtlCol="0"/>
          <a:lstStyle/>
          <a:p>
            <a:endParaRPr dirty="0"/>
          </a:p>
        </p:txBody>
      </p:sp>
      <p:sp>
        <p:nvSpPr>
          <p:cNvPr id="20" name="object 5"/>
          <p:cNvSpPr/>
          <p:nvPr/>
        </p:nvSpPr>
        <p:spPr>
          <a:xfrm>
            <a:off x="10183952" y="0"/>
            <a:ext cx="2008505" cy="552450"/>
          </a:xfrm>
          <a:custGeom>
            <a:avLst/>
            <a:gdLst/>
            <a:ahLst/>
            <a:cxnLst/>
            <a:rect l="l" t="t" r="r" b="b"/>
            <a:pathLst>
              <a:path w="2008504" h="552450">
                <a:moveTo>
                  <a:pt x="2008047" y="0"/>
                </a:moveTo>
                <a:lnTo>
                  <a:pt x="152412" y="0"/>
                </a:lnTo>
                <a:lnTo>
                  <a:pt x="0" y="552424"/>
                </a:lnTo>
                <a:lnTo>
                  <a:pt x="2008047" y="552424"/>
                </a:lnTo>
                <a:lnTo>
                  <a:pt x="2008047" y="0"/>
                </a:lnTo>
                <a:close/>
              </a:path>
            </a:pathLst>
          </a:custGeom>
          <a:solidFill>
            <a:srgbClr val="ED7514"/>
          </a:solidFill>
        </p:spPr>
        <p:txBody>
          <a:bodyPr wrap="square" lIns="0" tIns="0" rIns="0" bIns="0" rtlCol="0"/>
          <a:lstStyle/>
          <a:p>
            <a:endParaRPr dirty="0"/>
          </a:p>
        </p:txBody>
      </p:sp>
      <p:sp>
        <p:nvSpPr>
          <p:cNvPr id="21" name="Rectangle 20"/>
          <p:cNvSpPr/>
          <p:nvPr/>
        </p:nvSpPr>
        <p:spPr>
          <a:xfrm>
            <a:off x="11658600" y="71735"/>
            <a:ext cx="338875" cy="400110"/>
          </a:xfrm>
          <a:prstGeom prst="rect">
            <a:avLst/>
          </a:prstGeom>
        </p:spPr>
        <p:txBody>
          <a:bodyPr wrap="none">
            <a:spAutoFit/>
          </a:bodyPr>
          <a:lstStyle/>
          <a:p>
            <a:pPr marL="12700">
              <a:lnSpc>
                <a:spcPct val="100000"/>
              </a:lnSpc>
              <a:spcBef>
                <a:spcPts val="135"/>
              </a:spcBef>
            </a:pPr>
            <a:r>
              <a:rPr lang="en-US" sz="2000" b="1" i="1" spc="90" dirty="0" smtClean="0">
                <a:solidFill>
                  <a:schemeClr val="bg1"/>
                </a:solidFill>
                <a:cs typeface="Calibri"/>
              </a:rPr>
              <a:t>8</a:t>
            </a:r>
            <a:endParaRPr lang="en-US" sz="2000" dirty="0">
              <a:solidFill>
                <a:schemeClr val="bg1"/>
              </a:solidFill>
              <a:cs typeface="Calibri"/>
            </a:endParaRPr>
          </a:p>
        </p:txBody>
      </p:sp>
      <p:sp>
        <p:nvSpPr>
          <p:cNvPr id="30" name="Flowchart: Manual Input 29"/>
          <p:cNvSpPr/>
          <p:nvPr/>
        </p:nvSpPr>
        <p:spPr>
          <a:xfrm rot="5400000" flipH="1">
            <a:off x="-175422" y="727405"/>
            <a:ext cx="6141581" cy="5791662"/>
          </a:xfrm>
          <a:prstGeom prst="flowChartManualInpu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lowchart: Manual Input 31"/>
          <p:cNvSpPr/>
          <p:nvPr/>
        </p:nvSpPr>
        <p:spPr>
          <a:xfrm rot="16200000" flipH="1">
            <a:off x="4629052" y="-876198"/>
            <a:ext cx="6141581" cy="8998883"/>
          </a:xfrm>
          <a:prstGeom prst="flowChartManualInp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3" name="Picture 2" descr="D:\download images\cu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54231" y="2341462"/>
            <a:ext cx="1428429" cy="394074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35" name="Group 34"/>
          <p:cNvGrpSpPr/>
          <p:nvPr/>
        </p:nvGrpSpPr>
        <p:grpSpPr>
          <a:xfrm>
            <a:off x="-457" y="6275982"/>
            <a:ext cx="12192914" cy="587523"/>
            <a:chOff x="-457" y="6275982"/>
            <a:chExt cx="12192914" cy="587523"/>
          </a:xfrm>
        </p:grpSpPr>
        <p:sp>
          <p:nvSpPr>
            <p:cNvPr id="36" name="Rectangle 35"/>
            <p:cNvSpPr/>
            <p:nvPr/>
          </p:nvSpPr>
          <p:spPr>
            <a:xfrm flipV="1">
              <a:off x="-457" y="6698407"/>
              <a:ext cx="12192457" cy="165098"/>
            </a:xfrm>
            <a:prstGeom prst="rect">
              <a:avLst/>
            </a:prstGeom>
            <a:solidFill>
              <a:srgbClr val="ED75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flipV="1">
              <a:off x="-457" y="6753440"/>
              <a:ext cx="12192000" cy="55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 descr="D:\cars24_logo\Primary 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17809" y="6275982"/>
              <a:ext cx="1474648" cy="418054"/>
            </a:xfrm>
            <a:prstGeom prst="rect">
              <a:avLst/>
            </a:prstGeom>
            <a:noFill/>
            <a:extLst>
              <a:ext uri="{909E8E84-426E-40DD-AFC4-6F175D3DCCD1}">
                <a14:hiddenFill xmlns:a14="http://schemas.microsoft.com/office/drawing/2010/main">
                  <a:solidFill>
                    <a:srgbClr val="FFFFFF"/>
                  </a:solidFill>
                </a14:hiddenFill>
              </a:ext>
            </a:extLst>
          </p:spPr>
        </p:pic>
      </p:grpSp>
      <p:sp>
        <p:nvSpPr>
          <p:cNvPr id="39" name="Rounded Rectangular Callout 38"/>
          <p:cNvSpPr/>
          <p:nvPr/>
        </p:nvSpPr>
        <p:spPr>
          <a:xfrm>
            <a:off x="1320845" y="1066800"/>
            <a:ext cx="2412955" cy="1011498"/>
          </a:xfrm>
          <a:prstGeom prst="wedgeRoundRectCallout">
            <a:avLst>
              <a:gd name="adj1" fmla="val -38079"/>
              <a:gd name="adj2" fmla="val 75912"/>
              <a:gd name="adj3" fmla="val 16667"/>
            </a:avLst>
          </a:prstGeom>
          <a:solidFill>
            <a:schemeClr val="bg1">
              <a:lumMod val="95000"/>
            </a:schemeClr>
          </a:solidFill>
          <a:ln w="28575">
            <a:solidFill>
              <a:srgbClr val="185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Rectangle 39"/>
          <p:cNvSpPr/>
          <p:nvPr/>
        </p:nvSpPr>
        <p:spPr>
          <a:xfrm>
            <a:off x="1570003" y="1203217"/>
            <a:ext cx="1978203" cy="738664"/>
          </a:xfrm>
          <a:prstGeom prst="rect">
            <a:avLst/>
          </a:prstGeom>
        </p:spPr>
        <p:txBody>
          <a:bodyPr wrap="square">
            <a:spAutoFit/>
          </a:bodyPr>
          <a:lstStyle/>
          <a:p>
            <a:r>
              <a:rPr lang="en-IN" sz="1400" i="1" dirty="0" smtClean="0">
                <a:latin typeface="Arial" panose="020B0604020202020204" pitchFamily="34" charset="0"/>
                <a:cs typeface="Arial" panose="020B0604020202020204" pitchFamily="34" charset="0"/>
              </a:rPr>
              <a:t>I </a:t>
            </a:r>
            <a:r>
              <a:rPr lang="en-IN" sz="1400" i="1" dirty="0">
                <a:latin typeface="Arial" panose="020B0604020202020204" pitchFamily="34" charset="0"/>
                <a:cs typeface="Arial" panose="020B0604020202020204" pitchFamily="34" charset="0"/>
              </a:rPr>
              <a:t>am already getting a better deal from OLX </a:t>
            </a:r>
            <a:r>
              <a:rPr lang="en-IN" sz="1400" i="1" dirty="0" smtClean="0">
                <a:latin typeface="Arial" panose="020B0604020202020204" pitchFamily="34" charset="0"/>
                <a:cs typeface="Arial" panose="020B0604020202020204" pitchFamily="34" charset="0"/>
              </a:rPr>
              <a:t>/ other </a:t>
            </a:r>
            <a:r>
              <a:rPr lang="en-IN" sz="1400" i="1" dirty="0">
                <a:latin typeface="Arial" panose="020B0604020202020204" pitchFamily="34" charset="0"/>
                <a:cs typeface="Arial" panose="020B0604020202020204" pitchFamily="34" charset="0"/>
              </a:rPr>
              <a:t>online </a:t>
            </a:r>
            <a:r>
              <a:rPr lang="en-IN" sz="1400" i="1" dirty="0" smtClean="0">
                <a:latin typeface="Arial" panose="020B0604020202020204" pitchFamily="34" charset="0"/>
                <a:cs typeface="Arial" panose="020B0604020202020204" pitchFamily="34" charset="0"/>
              </a:rPr>
              <a:t>portal</a:t>
            </a:r>
            <a:endParaRPr lang="en-IN" sz="1400" i="1" dirty="0">
              <a:latin typeface="Arial" panose="020B0604020202020204" pitchFamily="34" charset="0"/>
              <a:cs typeface="Arial" panose="020B0604020202020204" pitchFamily="34" charset="0"/>
            </a:endParaRPr>
          </a:p>
        </p:txBody>
      </p:sp>
      <p:sp>
        <p:nvSpPr>
          <p:cNvPr id="43" name="Rounded Rectangular Callout 42"/>
          <p:cNvSpPr/>
          <p:nvPr/>
        </p:nvSpPr>
        <p:spPr>
          <a:xfrm>
            <a:off x="4953001" y="607568"/>
            <a:ext cx="7084102" cy="2790828"/>
          </a:xfrm>
          <a:prstGeom prst="wedgeRoundRectCallout">
            <a:avLst>
              <a:gd name="adj1" fmla="val 22179"/>
              <a:gd name="adj2" fmla="val 60885"/>
              <a:gd name="adj3" fmla="val 16667"/>
            </a:avLst>
          </a:prstGeom>
          <a:solidFill>
            <a:schemeClr val="bg1">
              <a:lumMod val="95000"/>
            </a:schemeClr>
          </a:solidFill>
          <a:ln w="28575">
            <a:solidFill>
              <a:srgbClr val="ED75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Rectangle 43"/>
          <p:cNvSpPr/>
          <p:nvPr/>
        </p:nvSpPr>
        <p:spPr>
          <a:xfrm>
            <a:off x="5130800" y="720739"/>
            <a:ext cx="6697237" cy="2677656"/>
          </a:xfrm>
          <a:prstGeom prst="rect">
            <a:avLst/>
          </a:prstGeom>
        </p:spPr>
        <p:txBody>
          <a:bodyPr wrap="square">
            <a:spAutoFit/>
          </a:bodyPr>
          <a:lstStyle/>
          <a:p>
            <a:r>
              <a:rPr lang="en-IN" sz="1400" i="1" dirty="0" smtClean="0">
                <a:latin typeface="Arial" panose="020B0604020202020204" pitchFamily="34" charset="0"/>
                <a:cs typeface="Arial" panose="020B0604020202020204" pitchFamily="34" charset="0"/>
              </a:rPr>
              <a:t>Yes</a:t>
            </a:r>
            <a:r>
              <a:rPr lang="en-IN" sz="1400" i="1" dirty="0">
                <a:latin typeface="Arial" panose="020B0604020202020204" pitchFamily="34" charset="0"/>
                <a:cs typeface="Arial" panose="020B0604020202020204" pitchFamily="34" charset="0"/>
              </a:rPr>
              <a:t>, sir I got your point however this is my responsibility to tell you that there is a big difference in the </a:t>
            </a:r>
            <a:r>
              <a:rPr lang="en-IN" sz="1400" i="1" dirty="0" err="1">
                <a:latin typeface="Arial" panose="020B0604020202020204" pitchFamily="34" charset="0"/>
                <a:cs typeface="Arial" panose="020B0604020202020204" pitchFamily="34" charset="0"/>
              </a:rPr>
              <a:t>woking</a:t>
            </a:r>
            <a:r>
              <a:rPr lang="en-IN" sz="1400" i="1" dirty="0">
                <a:latin typeface="Arial" panose="020B0604020202020204" pitchFamily="34" charset="0"/>
                <a:cs typeface="Arial" panose="020B0604020202020204" pitchFamily="34" charset="0"/>
              </a:rPr>
              <a:t> of cars24 and any other online portal. Such online portals offers you to post the advertisement and you only have to deal with multiple people and deal. This will also demand displaying and opening your car multiple times. And, on the other side cars24 offers you end to end seamless experience of car selling because we derive the </a:t>
            </a:r>
            <a:r>
              <a:rPr lang="en-IN" sz="1400" b="1" i="1" dirty="0">
                <a:latin typeface="Arial" panose="020B0604020202020204" pitchFamily="34" charset="0"/>
                <a:cs typeface="Arial" panose="020B0604020202020204" pitchFamily="34" charset="0"/>
              </a:rPr>
              <a:t>best price </a:t>
            </a:r>
            <a:r>
              <a:rPr lang="en-IN" sz="1400" i="1" dirty="0">
                <a:latin typeface="Arial" panose="020B0604020202020204" pitchFamily="34" charset="0"/>
                <a:cs typeface="Arial" panose="020B0604020202020204" pitchFamily="34" charset="0"/>
              </a:rPr>
              <a:t>from certified buyers in the market and take care of your </a:t>
            </a:r>
            <a:r>
              <a:rPr lang="en-IN" sz="1400" b="1" i="1" dirty="0">
                <a:latin typeface="Arial" panose="020B0604020202020204" pitchFamily="34" charset="0"/>
                <a:cs typeface="Arial" panose="020B0604020202020204" pitchFamily="34" charset="0"/>
              </a:rPr>
              <a:t>instant payment</a:t>
            </a:r>
            <a:r>
              <a:rPr lang="en-IN" sz="1400" i="1" dirty="0">
                <a:latin typeface="Arial" panose="020B0604020202020204" pitchFamily="34" charset="0"/>
                <a:cs typeface="Arial" panose="020B0604020202020204" pitchFamily="34" charset="0"/>
              </a:rPr>
              <a:t> and all </a:t>
            </a:r>
            <a:r>
              <a:rPr lang="en-IN" sz="1400" b="1" i="1" dirty="0">
                <a:latin typeface="Arial" panose="020B0604020202020204" pitchFamily="34" charset="0"/>
                <a:cs typeface="Arial" panose="020B0604020202020204" pitchFamily="34" charset="0"/>
              </a:rPr>
              <a:t>paper documentation</a:t>
            </a:r>
            <a:r>
              <a:rPr lang="en-IN" sz="1400" i="1" dirty="0">
                <a:latin typeface="Arial" panose="020B0604020202020204" pitchFamily="34" charset="0"/>
                <a:cs typeface="Arial" panose="020B0604020202020204" pitchFamily="34" charset="0"/>
              </a:rPr>
              <a:t>. </a:t>
            </a:r>
          </a:p>
          <a:p>
            <a:r>
              <a:rPr lang="en-IN" sz="1400" i="1" dirty="0">
                <a:latin typeface="Arial" panose="020B0604020202020204" pitchFamily="34" charset="0"/>
                <a:cs typeface="Arial" panose="020B0604020202020204" pitchFamily="34" charset="0"/>
              </a:rPr>
              <a:t>Therefore I Am sure you would like to go ahead with a one point solution which offers you the </a:t>
            </a:r>
            <a:r>
              <a:rPr lang="en-IN" sz="1400" b="1" i="1" dirty="0">
                <a:latin typeface="Arial" panose="020B0604020202020204" pitchFamily="34" charset="0"/>
                <a:cs typeface="Arial" panose="020B0604020202020204" pitchFamily="34" charset="0"/>
              </a:rPr>
              <a:t>best price</a:t>
            </a:r>
            <a:r>
              <a:rPr lang="en-IN" sz="1400" i="1" dirty="0">
                <a:latin typeface="Arial" panose="020B0604020202020204" pitchFamily="34" charset="0"/>
                <a:cs typeface="Arial" panose="020B0604020202020204" pitchFamily="34" charset="0"/>
              </a:rPr>
              <a:t>. </a:t>
            </a:r>
          </a:p>
          <a:p>
            <a:r>
              <a:rPr lang="en-IN" sz="1400" i="1" dirty="0">
                <a:latin typeface="Arial" panose="020B0604020202020204" pitchFamily="34" charset="0"/>
                <a:cs typeface="Arial" panose="020B0604020202020204" pitchFamily="34" charset="0"/>
              </a:rPr>
              <a:t>Mr </a:t>
            </a:r>
            <a:r>
              <a:rPr lang="en-IN" sz="1400" i="1" dirty="0" err="1" smtClean="0">
                <a:latin typeface="Arial" panose="020B0604020202020204" pitchFamily="34" charset="0"/>
                <a:cs typeface="Arial" panose="020B0604020202020204" pitchFamily="34" charset="0"/>
              </a:rPr>
              <a:t>Vikram</a:t>
            </a:r>
            <a:r>
              <a:rPr lang="en-IN" sz="1400" i="1" dirty="0" smtClean="0">
                <a:latin typeface="Arial" panose="020B0604020202020204" pitchFamily="34" charset="0"/>
                <a:cs typeface="Arial" panose="020B0604020202020204" pitchFamily="34" charset="0"/>
              </a:rPr>
              <a:t> </a:t>
            </a:r>
            <a:r>
              <a:rPr lang="en-IN" sz="1400" i="1" dirty="0">
                <a:latin typeface="Arial" panose="020B0604020202020204" pitchFamily="34" charset="0"/>
                <a:cs typeface="Arial" panose="020B0604020202020204" pitchFamily="34" charset="0"/>
              </a:rPr>
              <a:t>I would suggest if we can catch up at branch I can help you further in decision making. However final decision is yours only , so how about catching up today at 5.30 PM. </a:t>
            </a:r>
          </a:p>
        </p:txBody>
      </p:sp>
      <p:sp>
        <p:nvSpPr>
          <p:cNvPr id="47" name="Shape 442"/>
          <p:cNvSpPr txBox="1"/>
          <p:nvPr/>
        </p:nvSpPr>
        <p:spPr>
          <a:xfrm>
            <a:off x="149431" y="0"/>
            <a:ext cx="7013369" cy="527550"/>
          </a:xfrm>
          <a:prstGeom prst="rect">
            <a:avLst/>
          </a:prstGeom>
          <a:noFill/>
          <a:ln>
            <a:noFill/>
          </a:ln>
        </p:spPr>
        <p:txBody>
          <a:bodyPr wrap="square" lIns="91425" tIns="45700" rIns="91425" bIns="45700" anchor="ctr" anchorCtr="0">
            <a:noAutofit/>
          </a:bodyPr>
          <a:lstStyle/>
          <a:p>
            <a:pPr marL="12700">
              <a:lnSpc>
                <a:spcPct val="100000"/>
              </a:lnSpc>
              <a:tabLst>
                <a:tab pos="186690" algn="l"/>
              </a:tabLst>
            </a:pPr>
            <a:r>
              <a:rPr lang="en-IN" sz="2400" b="1" spc="-10" dirty="0" smtClean="0">
                <a:solidFill>
                  <a:schemeClr val="bg1"/>
                </a:solidFill>
                <a:latin typeface="Arial" panose="020B0604020202020204" pitchFamily="34" charset="0"/>
                <a:cs typeface="Arial" panose="020B0604020202020204" pitchFamily="34" charset="0"/>
              </a:rPr>
              <a:t>5 :: Comparison With Other Online Portals</a:t>
            </a:r>
            <a:endParaRPr lang="en-IN" sz="2400" b="1" dirty="0">
              <a:solidFill>
                <a:schemeClr val="bg1"/>
              </a:solidFill>
              <a:latin typeface="Arial" panose="020B0604020202020204" pitchFamily="34" charset="0"/>
              <a:cs typeface="Arial" panose="020B0604020202020204" pitchFamily="34" charset="0"/>
            </a:endParaRPr>
          </a:p>
        </p:txBody>
      </p:sp>
      <p:pic>
        <p:nvPicPr>
          <p:cNvPr id="23" name="Picture 3" descr="D:\download images\RA.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8762999" y="3189373"/>
            <a:ext cx="3441898" cy="3010068"/>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222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hape 651"/>
          <p:cNvSpPr/>
          <p:nvPr/>
        </p:nvSpPr>
        <p:spPr>
          <a:xfrm>
            <a:off x="7281" y="0"/>
            <a:ext cx="12192000" cy="6781800"/>
          </a:xfrm>
          <a:prstGeom prst="rect">
            <a:avLst/>
          </a:prstGeom>
          <a:blipFill rotWithShape="1">
            <a:blip r:embed="rId3">
              <a:alphaModFix/>
            </a:blip>
            <a:stretch>
              <a:fillRect/>
            </a:stretch>
          </a:blipFill>
          <a:ln>
            <a:noFill/>
          </a:ln>
        </p:spPr>
        <p:txBody>
          <a:bodyPr wrap="square" lIns="0" tIns="0" rIns="0" bIns="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8" name="object 3"/>
          <p:cNvSpPr/>
          <p:nvPr/>
        </p:nvSpPr>
        <p:spPr>
          <a:xfrm>
            <a:off x="0" y="0"/>
            <a:ext cx="12192000" cy="607567"/>
          </a:xfrm>
          <a:prstGeom prst="rect">
            <a:avLst/>
          </a:prstGeom>
          <a:blipFill>
            <a:blip r:embed="rId4" cstate="print"/>
            <a:stretch>
              <a:fillRect/>
            </a:stretch>
          </a:blipFill>
        </p:spPr>
        <p:txBody>
          <a:bodyPr wrap="square" lIns="0" tIns="0" rIns="0" bIns="0" rtlCol="0"/>
          <a:lstStyle/>
          <a:p>
            <a:endParaRPr dirty="0"/>
          </a:p>
        </p:txBody>
      </p:sp>
      <p:sp>
        <p:nvSpPr>
          <p:cNvPr id="19" name="object 4"/>
          <p:cNvSpPr/>
          <p:nvPr/>
        </p:nvSpPr>
        <p:spPr>
          <a:xfrm>
            <a:off x="0" y="0"/>
            <a:ext cx="10261600" cy="552450"/>
          </a:xfrm>
          <a:custGeom>
            <a:avLst/>
            <a:gdLst/>
            <a:ahLst/>
            <a:cxnLst/>
            <a:rect l="l" t="t" r="r" b="b"/>
            <a:pathLst>
              <a:path w="10261600" h="552450">
                <a:moveTo>
                  <a:pt x="10261600" y="0"/>
                </a:moveTo>
                <a:lnTo>
                  <a:pt x="0" y="0"/>
                </a:lnTo>
                <a:lnTo>
                  <a:pt x="0" y="552424"/>
                </a:lnTo>
                <a:lnTo>
                  <a:pt x="10109200" y="552424"/>
                </a:lnTo>
                <a:lnTo>
                  <a:pt x="10261600" y="0"/>
                </a:lnTo>
                <a:close/>
              </a:path>
            </a:pathLst>
          </a:custGeom>
          <a:solidFill>
            <a:srgbClr val="185889"/>
          </a:solidFill>
        </p:spPr>
        <p:txBody>
          <a:bodyPr wrap="square" lIns="0" tIns="0" rIns="0" bIns="0" rtlCol="0"/>
          <a:lstStyle/>
          <a:p>
            <a:endParaRPr dirty="0"/>
          </a:p>
        </p:txBody>
      </p:sp>
      <p:sp>
        <p:nvSpPr>
          <p:cNvPr id="20" name="object 5"/>
          <p:cNvSpPr/>
          <p:nvPr/>
        </p:nvSpPr>
        <p:spPr>
          <a:xfrm>
            <a:off x="10183952" y="0"/>
            <a:ext cx="2008505" cy="552450"/>
          </a:xfrm>
          <a:custGeom>
            <a:avLst/>
            <a:gdLst/>
            <a:ahLst/>
            <a:cxnLst/>
            <a:rect l="l" t="t" r="r" b="b"/>
            <a:pathLst>
              <a:path w="2008504" h="552450">
                <a:moveTo>
                  <a:pt x="2008047" y="0"/>
                </a:moveTo>
                <a:lnTo>
                  <a:pt x="152412" y="0"/>
                </a:lnTo>
                <a:lnTo>
                  <a:pt x="0" y="552424"/>
                </a:lnTo>
                <a:lnTo>
                  <a:pt x="2008047" y="552424"/>
                </a:lnTo>
                <a:lnTo>
                  <a:pt x="2008047" y="0"/>
                </a:lnTo>
                <a:close/>
              </a:path>
            </a:pathLst>
          </a:custGeom>
          <a:solidFill>
            <a:srgbClr val="ED7514"/>
          </a:solidFill>
        </p:spPr>
        <p:txBody>
          <a:bodyPr wrap="square" lIns="0" tIns="0" rIns="0" bIns="0" rtlCol="0"/>
          <a:lstStyle/>
          <a:p>
            <a:endParaRPr dirty="0"/>
          </a:p>
        </p:txBody>
      </p:sp>
      <p:sp>
        <p:nvSpPr>
          <p:cNvPr id="21" name="Rectangle 20"/>
          <p:cNvSpPr/>
          <p:nvPr/>
        </p:nvSpPr>
        <p:spPr>
          <a:xfrm>
            <a:off x="11658600" y="71735"/>
            <a:ext cx="338875" cy="400110"/>
          </a:xfrm>
          <a:prstGeom prst="rect">
            <a:avLst/>
          </a:prstGeom>
        </p:spPr>
        <p:txBody>
          <a:bodyPr wrap="none">
            <a:spAutoFit/>
          </a:bodyPr>
          <a:lstStyle/>
          <a:p>
            <a:pPr marL="12700">
              <a:lnSpc>
                <a:spcPct val="100000"/>
              </a:lnSpc>
              <a:spcBef>
                <a:spcPts val="135"/>
              </a:spcBef>
            </a:pPr>
            <a:r>
              <a:rPr lang="en-US" sz="2000" b="1" i="1" spc="90" dirty="0" smtClean="0">
                <a:solidFill>
                  <a:schemeClr val="bg1"/>
                </a:solidFill>
                <a:cs typeface="Calibri"/>
              </a:rPr>
              <a:t>8</a:t>
            </a:r>
            <a:endParaRPr lang="en-US" sz="2000" dirty="0">
              <a:solidFill>
                <a:schemeClr val="bg1"/>
              </a:solidFill>
              <a:cs typeface="Calibri"/>
            </a:endParaRPr>
          </a:p>
        </p:txBody>
      </p:sp>
      <p:sp>
        <p:nvSpPr>
          <p:cNvPr id="30" name="Flowchart: Manual Input 29"/>
          <p:cNvSpPr/>
          <p:nvPr/>
        </p:nvSpPr>
        <p:spPr>
          <a:xfrm rot="5400000" flipH="1">
            <a:off x="-175422" y="727405"/>
            <a:ext cx="6141581" cy="5791662"/>
          </a:xfrm>
          <a:prstGeom prst="flowChartManualInpu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lowchart: Manual Input 31"/>
          <p:cNvSpPr/>
          <p:nvPr/>
        </p:nvSpPr>
        <p:spPr>
          <a:xfrm rot="16200000" flipH="1">
            <a:off x="4629052" y="-876198"/>
            <a:ext cx="6141581" cy="8998883"/>
          </a:xfrm>
          <a:prstGeom prst="flowChartManualInp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3" name="Picture 2" descr="D:\download images\cu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54231" y="2341462"/>
            <a:ext cx="1428429" cy="394074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35" name="Group 34"/>
          <p:cNvGrpSpPr/>
          <p:nvPr/>
        </p:nvGrpSpPr>
        <p:grpSpPr>
          <a:xfrm>
            <a:off x="-457" y="6275982"/>
            <a:ext cx="12192914" cy="587523"/>
            <a:chOff x="-457" y="6275982"/>
            <a:chExt cx="12192914" cy="587523"/>
          </a:xfrm>
        </p:grpSpPr>
        <p:sp>
          <p:nvSpPr>
            <p:cNvPr id="36" name="Rectangle 35"/>
            <p:cNvSpPr/>
            <p:nvPr/>
          </p:nvSpPr>
          <p:spPr>
            <a:xfrm flipV="1">
              <a:off x="-457" y="6698407"/>
              <a:ext cx="12192457" cy="165098"/>
            </a:xfrm>
            <a:prstGeom prst="rect">
              <a:avLst/>
            </a:prstGeom>
            <a:solidFill>
              <a:srgbClr val="ED75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flipV="1">
              <a:off x="-457" y="6753440"/>
              <a:ext cx="12192000" cy="55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 descr="D:\cars24_logo\Primary 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17809" y="6275982"/>
              <a:ext cx="1474648" cy="418054"/>
            </a:xfrm>
            <a:prstGeom prst="rect">
              <a:avLst/>
            </a:prstGeom>
            <a:noFill/>
            <a:extLst>
              <a:ext uri="{909E8E84-426E-40DD-AFC4-6F175D3DCCD1}">
                <a14:hiddenFill xmlns:a14="http://schemas.microsoft.com/office/drawing/2010/main">
                  <a:solidFill>
                    <a:srgbClr val="FFFFFF"/>
                  </a:solidFill>
                </a14:hiddenFill>
              </a:ext>
            </a:extLst>
          </p:spPr>
        </p:pic>
      </p:grpSp>
      <p:sp>
        <p:nvSpPr>
          <p:cNvPr id="39" name="Rounded Rectangular Callout 38"/>
          <p:cNvSpPr/>
          <p:nvPr/>
        </p:nvSpPr>
        <p:spPr>
          <a:xfrm>
            <a:off x="1320845" y="1066800"/>
            <a:ext cx="2412955" cy="1011498"/>
          </a:xfrm>
          <a:prstGeom prst="wedgeRoundRectCallout">
            <a:avLst>
              <a:gd name="adj1" fmla="val -38079"/>
              <a:gd name="adj2" fmla="val 75912"/>
              <a:gd name="adj3" fmla="val 16667"/>
            </a:avLst>
          </a:prstGeom>
          <a:solidFill>
            <a:schemeClr val="bg1">
              <a:lumMod val="95000"/>
            </a:schemeClr>
          </a:solidFill>
          <a:ln w="28575">
            <a:solidFill>
              <a:srgbClr val="185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Rectangle 39"/>
          <p:cNvSpPr/>
          <p:nvPr/>
        </p:nvSpPr>
        <p:spPr>
          <a:xfrm>
            <a:off x="1570003" y="1203217"/>
            <a:ext cx="1978203" cy="738664"/>
          </a:xfrm>
          <a:prstGeom prst="rect">
            <a:avLst/>
          </a:prstGeom>
        </p:spPr>
        <p:txBody>
          <a:bodyPr wrap="square">
            <a:spAutoFit/>
          </a:bodyPr>
          <a:lstStyle/>
          <a:p>
            <a:pPr fontAlgn="base"/>
            <a:r>
              <a:rPr lang="en-IN" sz="1400" i="1" dirty="0">
                <a:latin typeface="Arial" panose="020B0604020202020204" pitchFamily="34" charset="0"/>
                <a:cs typeface="Arial" panose="020B0604020202020204" pitchFamily="34" charset="0"/>
              </a:rPr>
              <a:t>No but still he is ready to offer me more than your quote</a:t>
            </a:r>
          </a:p>
        </p:txBody>
      </p:sp>
      <p:sp>
        <p:nvSpPr>
          <p:cNvPr id="43" name="Rounded Rectangular Callout 42"/>
          <p:cNvSpPr/>
          <p:nvPr/>
        </p:nvSpPr>
        <p:spPr>
          <a:xfrm>
            <a:off x="4953001" y="607568"/>
            <a:ext cx="7084102" cy="2288032"/>
          </a:xfrm>
          <a:prstGeom prst="wedgeRoundRectCallout">
            <a:avLst>
              <a:gd name="adj1" fmla="val 22179"/>
              <a:gd name="adj2" fmla="val 60885"/>
              <a:gd name="adj3" fmla="val 16667"/>
            </a:avLst>
          </a:prstGeom>
          <a:solidFill>
            <a:schemeClr val="bg1">
              <a:lumMod val="95000"/>
            </a:schemeClr>
          </a:solidFill>
          <a:ln w="28575">
            <a:solidFill>
              <a:srgbClr val="ED75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Rectangle 43"/>
          <p:cNvSpPr/>
          <p:nvPr/>
        </p:nvSpPr>
        <p:spPr>
          <a:xfrm>
            <a:off x="5070839" y="720739"/>
            <a:ext cx="6866675" cy="2246769"/>
          </a:xfrm>
          <a:prstGeom prst="rect">
            <a:avLst/>
          </a:prstGeom>
        </p:spPr>
        <p:txBody>
          <a:bodyPr wrap="square">
            <a:spAutoFit/>
          </a:bodyPr>
          <a:lstStyle/>
          <a:p>
            <a:r>
              <a:rPr lang="en-IN" sz="1400" i="1" dirty="0" smtClean="0">
                <a:latin typeface="Arial" panose="020B0604020202020204" pitchFamily="34" charset="0"/>
                <a:cs typeface="Arial" panose="020B0604020202020204" pitchFamily="34" charset="0"/>
              </a:rPr>
              <a:t>Sir </a:t>
            </a:r>
            <a:r>
              <a:rPr lang="en-IN" sz="1400" i="1" dirty="0">
                <a:latin typeface="Arial" panose="020B0604020202020204" pitchFamily="34" charset="0"/>
                <a:cs typeface="Arial" panose="020B0604020202020204" pitchFamily="34" charset="0"/>
              </a:rPr>
              <a:t>I understand your point , However, as I told you that multiple people will try and offer fake quotes and they will always look forward to initiate the conversation. We also have heard this from  many customers that once they catch up in person with those people they reduce their initial quote by multiple folds which actually causes a lot of time wastage to the car owner and hassle around so many coordination. Also, you would agree that there is no one who takes the ownership of your RC transfer and other documentation.</a:t>
            </a:r>
          </a:p>
          <a:p>
            <a:r>
              <a:rPr lang="en-IN" sz="1400" i="1" dirty="0">
                <a:latin typeface="Arial" panose="020B0604020202020204" pitchFamily="34" charset="0"/>
                <a:cs typeface="Arial" panose="020B0604020202020204" pitchFamily="34" charset="0"/>
              </a:rPr>
              <a:t>Therefore I would sincerely suggest let's catch up at branch once today and we will help you to sell your car at </a:t>
            </a:r>
            <a:r>
              <a:rPr lang="en-IN" sz="1400" b="1" i="1" dirty="0">
                <a:latin typeface="Arial" panose="020B0604020202020204" pitchFamily="34" charset="0"/>
                <a:cs typeface="Arial" panose="020B0604020202020204" pitchFamily="34" charset="0"/>
              </a:rPr>
              <a:t>best price</a:t>
            </a:r>
            <a:r>
              <a:rPr lang="en-IN" sz="1400" i="1" dirty="0">
                <a:latin typeface="Arial" panose="020B0604020202020204" pitchFamily="34" charset="0"/>
                <a:cs typeface="Arial" panose="020B0604020202020204" pitchFamily="34" charset="0"/>
              </a:rPr>
              <a:t> in a structured way. How about today 5:30 PM</a:t>
            </a:r>
            <a:r>
              <a:rPr lang="en-IN" sz="1400" i="1" dirty="0" smtClean="0">
                <a:latin typeface="Arial" panose="020B0604020202020204" pitchFamily="34" charset="0"/>
                <a:cs typeface="Arial" panose="020B0604020202020204" pitchFamily="34" charset="0"/>
              </a:rPr>
              <a:t>?</a:t>
            </a:r>
            <a:endParaRPr lang="en-IN" sz="1400" i="1" dirty="0">
              <a:latin typeface="Arial" panose="020B0604020202020204" pitchFamily="34" charset="0"/>
              <a:cs typeface="Arial" panose="020B0604020202020204" pitchFamily="34" charset="0"/>
            </a:endParaRPr>
          </a:p>
        </p:txBody>
      </p:sp>
      <p:sp>
        <p:nvSpPr>
          <p:cNvPr id="47" name="Shape 442"/>
          <p:cNvSpPr txBox="1"/>
          <p:nvPr/>
        </p:nvSpPr>
        <p:spPr>
          <a:xfrm>
            <a:off x="149431" y="0"/>
            <a:ext cx="8003969" cy="527550"/>
          </a:xfrm>
          <a:prstGeom prst="rect">
            <a:avLst/>
          </a:prstGeom>
          <a:noFill/>
          <a:ln>
            <a:noFill/>
          </a:ln>
        </p:spPr>
        <p:txBody>
          <a:bodyPr wrap="square" lIns="91425" tIns="45700" rIns="91425" bIns="45700" anchor="ctr" anchorCtr="0">
            <a:noAutofit/>
          </a:bodyPr>
          <a:lstStyle/>
          <a:p>
            <a:pPr marL="12700">
              <a:lnSpc>
                <a:spcPct val="100000"/>
              </a:lnSpc>
              <a:tabLst>
                <a:tab pos="186690" algn="l"/>
              </a:tabLst>
            </a:pPr>
            <a:r>
              <a:rPr lang="en-IN" sz="2400" b="1" spc="-10" dirty="0" smtClean="0">
                <a:solidFill>
                  <a:schemeClr val="bg1"/>
                </a:solidFill>
                <a:latin typeface="Arial" panose="020B0604020202020204" pitchFamily="34" charset="0"/>
                <a:cs typeface="Arial" panose="020B0604020202020204" pitchFamily="34" charset="0"/>
              </a:rPr>
              <a:t>Comparison With Other Online Portals…Continued</a:t>
            </a:r>
            <a:endParaRPr lang="en-IN" sz="2400" b="1" dirty="0">
              <a:solidFill>
                <a:schemeClr val="bg1"/>
              </a:solidFill>
              <a:latin typeface="Arial" panose="020B0604020202020204" pitchFamily="34" charset="0"/>
              <a:cs typeface="Arial" panose="020B0604020202020204" pitchFamily="34" charset="0"/>
            </a:endParaRPr>
          </a:p>
        </p:txBody>
      </p:sp>
      <p:pic>
        <p:nvPicPr>
          <p:cNvPr id="22" name="Picture 3" descr="D:\download images\RA.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8260071" y="2749543"/>
            <a:ext cx="3944827" cy="3449898"/>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029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hape 651"/>
          <p:cNvSpPr/>
          <p:nvPr/>
        </p:nvSpPr>
        <p:spPr>
          <a:xfrm>
            <a:off x="7281" y="0"/>
            <a:ext cx="12192000" cy="6781800"/>
          </a:xfrm>
          <a:prstGeom prst="rect">
            <a:avLst/>
          </a:prstGeom>
          <a:blipFill rotWithShape="1">
            <a:blip r:embed="rId3">
              <a:alphaModFix/>
            </a:blip>
            <a:stretch>
              <a:fillRect/>
            </a:stretch>
          </a:blipFill>
          <a:ln>
            <a:noFill/>
          </a:ln>
        </p:spPr>
        <p:txBody>
          <a:bodyPr wrap="square" lIns="0" tIns="0" rIns="0" bIns="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8" name="object 3"/>
          <p:cNvSpPr/>
          <p:nvPr/>
        </p:nvSpPr>
        <p:spPr>
          <a:xfrm>
            <a:off x="0" y="0"/>
            <a:ext cx="12192000" cy="607567"/>
          </a:xfrm>
          <a:prstGeom prst="rect">
            <a:avLst/>
          </a:prstGeom>
          <a:blipFill>
            <a:blip r:embed="rId4" cstate="print"/>
            <a:stretch>
              <a:fillRect/>
            </a:stretch>
          </a:blipFill>
        </p:spPr>
        <p:txBody>
          <a:bodyPr wrap="square" lIns="0" tIns="0" rIns="0" bIns="0" rtlCol="0"/>
          <a:lstStyle/>
          <a:p>
            <a:endParaRPr dirty="0"/>
          </a:p>
        </p:txBody>
      </p:sp>
      <p:sp>
        <p:nvSpPr>
          <p:cNvPr id="19" name="object 4"/>
          <p:cNvSpPr/>
          <p:nvPr/>
        </p:nvSpPr>
        <p:spPr>
          <a:xfrm>
            <a:off x="0" y="0"/>
            <a:ext cx="10261600" cy="552450"/>
          </a:xfrm>
          <a:custGeom>
            <a:avLst/>
            <a:gdLst/>
            <a:ahLst/>
            <a:cxnLst/>
            <a:rect l="l" t="t" r="r" b="b"/>
            <a:pathLst>
              <a:path w="10261600" h="552450">
                <a:moveTo>
                  <a:pt x="10261600" y="0"/>
                </a:moveTo>
                <a:lnTo>
                  <a:pt x="0" y="0"/>
                </a:lnTo>
                <a:lnTo>
                  <a:pt x="0" y="552424"/>
                </a:lnTo>
                <a:lnTo>
                  <a:pt x="10109200" y="552424"/>
                </a:lnTo>
                <a:lnTo>
                  <a:pt x="10261600" y="0"/>
                </a:lnTo>
                <a:close/>
              </a:path>
            </a:pathLst>
          </a:custGeom>
          <a:solidFill>
            <a:srgbClr val="185889"/>
          </a:solidFill>
        </p:spPr>
        <p:txBody>
          <a:bodyPr wrap="square" lIns="0" tIns="0" rIns="0" bIns="0" rtlCol="0"/>
          <a:lstStyle/>
          <a:p>
            <a:endParaRPr dirty="0"/>
          </a:p>
        </p:txBody>
      </p:sp>
      <p:sp>
        <p:nvSpPr>
          <p:cNvPr id="20" name="object 5"/>
          <p:cNvSpPr/>
          <p:nvPr/>
        </p:nvSpPr>
        <p:spPr>
          <a:xfrm>
            <a:off x="10183952" y="0"/>
            <a:ext cx="2008505" cy="552450"/>
          </a:xfrm>
          <a:custGeom>
            <a:avLst/>
            <a:gdLst/>
            <a:ahLst/>
            <a:cxnLst/>
            <a:rect l="l" t="t" r="r" b="b"/>
            <a:pathLst>
              <a:path w="2008504" h="552450">
                <a:moveTo>
                  <a:pt x="2008047" y="0"/>
                </a:moveTo>
                <a:lnTo>
                  <a:pt x="152412" y="0"/>
                </a:lnTo>
                <a:lnTo>
                  <a:pt x="0" y="552424"/>
                </a:lnTo>
                <a:lnTo>
                  <a:pt x="2008047" y="552424"/>
                </a:lnTo>
                <a:lnTo>
                  <a:pt x="2008047" y="0"/>
                </a:lnTo>
                <a:close/>
              </a:path>
            </a:pathLst>
          </a:custGeom>
          <a:solidFill>
            <a:srgbClr val="ED7514"/>
          </a:solidFill>
        </p:spPr>
        <p:txBody>
          <a:bodyPr wrap="square" lIns="0" tIns="0" rIns="0" bIns="0" rtlCol="0"/>
          <a:lstStyle/>
          <a:p>
            <a:endParaRPr dirty="0"/>
          </a:p>
        </p:txBody>
      </p:sp>
      <p:sp>
        <p:nvSpPr>
          <p:cNvPr id="21" name="Rectangle 20"/>
          <p:cNvSpPr/>
          <p:nvPr/>
        </p:nvSpPr>
        <p:spPr>
          <a:xfrm>
            <a:off x="11658600" y="71735"/>
            <a:ext cx="338875" cy="400110"/>
          </a:xfrm>
          <a:prstGeom prst="rect">
            <a:avLst/>
          </a:prstGeom>
        </p:spPr>
        <p:txBody>
          <a:bodyPr wrap="none">
            <a:spAutoFit/>
          </a:bodyPr>
          <a:lstStyle/>
          <a:p>
            <a:pPr marL="12700">
              <a:lnSpc>
                <a:spcPct val="100000"/>
              </a:lnSpc>
              <a:spcBef>
                <a:spcPts val="135"/>
              </a:spcBef>
            </a:pPr>
            <a:r>
              <a:rPr lang="en-US" sz="2000" b="1" i="1" spc="90" dirty="0" smtClean="0">
                <a:solidFill>
                  <a:schemeClr val="bg1"/>
                </a:solidFill>
                <a:cs typeface="Calibri"/>
              </a:rPr>
              <a:t>8</a:t>
            </a:r>
            <a:endParaRPr lang="en-US" sz="2000" dirty="0">
              <a:solidFill>
                <a:schemeClr val="bg1"/>
              </a:solidFill>
              <a:cs typeface="Calibri"/>
            </a:endParaRPr>
          </a:p>
        </p:txBody>
      </p:sp>
      <p:sp>
        <p:nvSpPr>
          <p:cNvPr id="30" name="Flowchart: Manual Input 29"/>
          <p:cNvSpPr/>
          <p:nvPr/>
        </p:nvSpPr>
        <p:spPr>
          <a:xfrm rot="5400000" flipH="1">
            <a:off x="-175422" y="727405"/>
            <a:ext cx="6141581" cy="5791662"/>
          </a:xfrm>
          <a:prstGeom prst="flowChartManualInpu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lowchart: Manual Input 31"/>
          <p:cNvSpPr/>
          <p:nvPr/>
        </p:nvSpPr>
        <p:spPr>
          <a:xfrm rot="16200000" flipH="1">
            <a:off x="4629052" y="-876198"/>
            <a:ext cx="6141581" cy="8998883"/>
          </a:xfrm>
          <a:prstGeom prst="flowChartManualInp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3" name="Picture 2" descr="D:\download images\cu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54231" y="2341462"/>
            <a:ext cx="1428429" cy="394074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35" name="Group 34"/>
          <p:cNvGrpSpPr/>
          <p:nvPr/>
        </p:nvGrpSpPr>
        <p:grpSpPr>
          <a:xfrm>
            <a:off x="-457" y="6275982"/>
            <a:ext cx="12192914" cy="587523"/>
            <a:chOff x="-457" y="6275982"/>
            <a:chExt cx="12192914" cy="587523"/>
          </a:xfrm>
        </p:grpSpPr>
        <p:sp>
          <p:nvSpPr>
            <p:cNvPr id="36" name="Rectangle 35"/>
            <p:cNvSpPr/>
            <p:nvPr/>
          </p:nvSpPr>
          <p:spPr>
            <a:xfrm flipV="1">
              <a:off x="-457" y="6698407"/>
              <a:ext cx="12192457" cy="165098"/>
            </a:xfrm>
            <a:prstGeom prst="rect">
              <a:avLst/>
            </a:prstGeom>
            <a:solidFill>
              <a:srgbClr val="ED75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flipV="1">
              <a:off x="-457" y="6753440"/>
              <a:ext cx="12192000" cy="55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 descr="D:\cars24_logo\Primary 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17809" y="6275982"/>
              <a:ext cx="1474648" cy="418054"/>
            </a:xfrm>
            <a:prstGeom prst="rect">
              <a:avLst/>
            </a:prstGeom>
            <a:noFill/>
            <a:extLst>
              <a:ext uri="{909E8E84-426E-40DD-AFC4-6F175D3DCCD1}">
                <a14:hiddenFill xmlns:a14="http://schemas.microsoft.com/office/drawing/2010/main">
                  <a:solidFill>
                    <a:srgbClr val="FFFFFF"/>
                  </a:solidFill>
                </a14:hiddenFill>
              </a:ext>
            </a:extLst>
          </p:spPr>
        </p:pic>
      </p:grpSp>
      <p:sp>
        <p:nvSpPr>
          <p:cNvPr id="39" name="Rounded Rectangular Callout 38"/>
          <p:cNvSpPr/>
          <p:nvPr/>
        </p:nvSpPr>
        <p:spPr>
          <a:xfrm>
            <a:off x="1066801" y="914400"/>
            <a:ext cx="2667000" cy="1011498"/>
          </a:xfrm>
          <a:prstGeom prst="wedgeRoundRectCallout">
            <a:avLst>
              <a:gd name="adj1" fmla="val -38079"/>
              <a:gd name="adj2" fmla="val 75912"/>
              <a:gd name="adj3" fmla="val 16667"/>
            </a:avLst>
          </a:prstGeom>
          <a:solidFill>
            <a:schemeClr val="bg1">
              <a:lumMod val="95000"/>
            </a:schemeClr>
          </a:solidFill>
          <a:ln w="28575">
            <a:solidFill>
              <a:srgbClr val="185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Rectangle 39"/>
          <p:cNvSpPr/>
          <p:nvPr/>
        </p:nvSpPr>
        <p:spPr>
          <a:xfrm>
            <a:off x="1219200" y="990600"/>
            <a:ext cx="2514601" cy="954107"/>
          </a:xfrm>
          <a:prstGeom prst="rect">
            <a:avLst/>
          </a:prstGeom>
        </p:spPr>
        <p:txBody>
          <a:bodyPr wrap="square">
            <a:spAutoFit/>
          </a:bodyPr>
          <a:lstStyle/>
          <a:p>
            <a:pPr fontAlgn="base"/>
            <a:r>
              <a:rPr lang="en-IN" sz="1400" i="1" dirty="0">
                <a:latin typeface="Arial" panose="020B0604020202020204" pitchFamily="34" charset="0"/>
                <a:cs typeface="Arial" panose="020B0604020202020204" pitchFamily="34" charset="0"/>
              </a:rPr>
              <a:t>I will not give the vehicle at this price/ I am getting a better offer in exchange of new car</a:t>
            </a:r>
          </a:p>
        </p:txBody>
      </p:sp>
      <p:sp>
        <p:nvSpPr>
          <p:cNvPr id="43" name="Rounded Rectangular Callout 42"/>
          <p:cNvSpPr/>
          <p:nvPr/>
        </p:nvSpPr>
        <p:spPr>
          <a:xfrm>
            <a:off x="4953001" y="607568"/>
            <a:ext cx="7084102" cy="3126232"/>
          </a:xfrm>
          <a:prstGeom prst="wedgeRoundRectCallout">
            <a:avLst>
              <a:gd name="adj1" fmla="val 22179"/>
              <a:gd name="adj2" fmla="val 60885"/>
              <a:gd name="adj3" fmla="val 16667"/>
            </a:avLst>
          </a:prstGeom>
          <a:solidFill>
            <a:schemeClr val="bg1">
              <a:lumMod val="95000"/>
            </a:schemeClr>
          </a:solidFill>
          <a:ln w="28575">
            <a:solidFill>
              <a:srgbClr val="ED75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Rectangle 43"/>
          <p:cNvSpPr/>
          <p:nvPr/>
        </p:nvSpPr>
        <p:spPr>
          <a:xfrm>
            <a:off x="5070839" y="720739"/>
            <a:ext cx="6926636" cy="2893100"/>
          </a:xfrm>
          <a:prstGeom prst="rect">
            <a:avLst/>
          </a:prstGeom>
        </p:spPr>
        <p:txBody>
          <a:bodyPr wrap="square">
            <a:spAutoFit/>
          </a:bodyPr>
          <a:lstStyle/>
          <a:p>
            <a:r>
              <a:rPr lang="en-IN" sz="1400" i="1" dirty="0" smtClean="0">
                <a:latin typeface="Arial" panose="020B0604020202020204" pitchFamily="34" charset="0"/>
                <a:cs typeface="Arial" panose="020B0604020202020204" pitchFamily="34" charset="0"/>
              </a:rPr>
              <a:t>Yes</a:t>
            </a:r>
            <a:r>
              <a:rPr lang="en-IN" sz="1400" i="1" dirty="0">
                <a:latin typeface="Arial" panose="020B0604020202020204" pitchFamily="34" charset="0"/>
                <a:cs typeface="Arial" panose="020B0604020202020204" pitchFamily="34" charset="0"/>
              </a:rPr>
              <a:t>, sir I understand this very well. There is a negotiation on the value of your used car. The sales executive will smartly offer you a higher price and this is their smart way of gaining your trust by making you believe that you are getting an amazing deal for your used car. </a:t>
            </a:r>
          </a:p>
          <a:p>
            <a:r>
              <a:rPr lang="en-IN" sz="1400" i="1" dirty="0">
                <a:latin typeface="Arial" panose="020B0604020202020204" pitchFamily="34" charset="0"/>
                <a:cs typeface="Arial" panose="020B0604020202020204" pitchFamily="34" charset="0"/>
              </a:rPr>
              <a:t>Unfortunately, this is a trap as later they give you significantly less discount than what he could have actually offered on the new car. Why don’t you test it out yourself?</a:t>
            </a:r>
          </a:p>
          <a:p>
            <a:r>
              <a:rPr lang="en-IN" sz="1400" i="1" dirty="0">
                <a:latin typeface="Arial" panose="020B0604020202020204" pitchFamily="34" charset="0"/>
                <a:cs typeface="Arial" panose="020B0604020202020204" pitchFamily="34" charset="0"/>
              </a:rPr>
              <a:t>Go to a new car dealership to buy a car. Separately, send a friend/family member to buy a new car in exchange of their used car. You would understand that the extra money offered for your used car would mean a smaller discount on your new car. Who will bear the loss for this? Definitely you!.</a:t>
            </a:r>
          </a:p>
          <a:p>
            <a:r>
              <a:rPr lang="en-IN" sz="1400" i="1" dirty="0">
                <a:latin typeface="Arial" panose="020B0604020202020204" pitchFamily="34" charset="0"/>
                <a:cs typeface="Arial" panose="020B0604020202020204" pitchFamily="34" charset="0"/>
              </a:rPr>
              <a:t>Therefore, Mr. </a:t>
            </a:r>
            <a:r>
              <a:rPr lang="en-IN" sz="1400" i="1" dirty="0" err="1" smtClean="0">
                <a:latin typeface="Arial" panose="020B0604020202020204" pitchFamily="34" charset="0"/>
                <a:cs typeface="Arial" panose="020B0604020202020204" pitchFamily="34" charset="0"/>
              </a:rPr>
              <a:t>Vikram</a:t>
            </a:r>
            <a:r>
              <a:rPr lang="en-IN" sz="1400" i="1" dirty="0" smtClean="0">
                <a:latin typeface="Arial" panose="020B0604020202020204" pitchFamily="34" charset="0"/>
                <a:cs typeface="Arial" panose="020B0604020202020204" pitchFamily="34" charset="0"/>
              </a:rPr>
              <a:t> </a:t>
            </a:r>
            <a:r>
              <a:rPr lang="en-IN" sz="1400" i="1" dirty="0">
                <a:latin typeface="Arial" panose="020B0604020202020204" pitchFamily="34" charset="0"/>
                <a:cs typeface="Arial" panose="020B0604020202020204" pitchFamily="34" charset="0"/>
              </a:rPr>
              <a:t>I would sincerely suggest let's catch up at branch once today and we will help you to sell your car at </a:t>
            </a:r>
            <a:r>
              <a:rPr lang="en-IN" sz="1400" b="1" i="1" dirty="0">
                <a:latin typeface="Arial" panose="020B0604020202020204" pitchFamily="34" charset="0"/>
                <a:cs typeface="Arial" panose="020B0604020202020204" pitchFamily="34" charset="0"/>
              </a:rPr>
              <a:t>best price </a:t>
            </a:r>
            <a:r>
              <a:rPr lang="en-IN" sz="1400" i="1" dirty="0">
                <a:latin typeface="Arial" panose="020B0604020202020204" pitchFamily="34" charset="0"/>
                <a:cs typeface="Arial" panose="020B0604020202020204" pitchFamily="34" charset="0"/>
              </a:rPr>
              <a:t>in a hassle free way. So how about today at 5:30 PM</a:t>
            </a:r>
            <a:r>
              <a:rPr lang="en-IN" sz="1400" i="1" dirty="0" smtClean="0">
                <a:latin typeface="Arial" panose="020B0604020202020204" pitchFamily="34" charset="0"/>
                <a:cs typeface="Arial" panose="020B0604020202020204" pitchFamily="34" charset="0"/>
              </a:rPr>
              <a:t>?</a:t>
            </a:r>
            <a:endParaRPr lang="en-IN" sz="1400" i="1" dirty="0">
              <a:latin typeface="Arial" panose="020B0604020202020204" pitchFamily="34" charset="0"/>
              <a:cs typeface="Arial" panose="020B0604020202020204" pitchFamily="34" charset="0"/>
            </a:endParaRPr>
          </a:p>
        </p:txBody>
      </p:sp>
      <p:sp>
        <p:nvSpPr>
          <p:cNvPr id="47" name="Shape 442"/>
          <p:cNvSpPr txBox="1"/>
          <p:nvPr/>
        </p:nvSpPr>
        <p:spPr>
          <a:xfrm>
            <a:off x="149431" y="0"/>
            <a:ext cx="8003969" cy="527550"/>
          </a:xfrm>
          <a:prstGeom prst="rect">
            <a:avLst/>
          </a:prstGeom>
          <a:noFill/>
          <a:ln>
            <a:noFill/>
          </a:ln>
        </p:spPr>
        <p:txBody>
          <a:bodyPr wrap="square" lIns="91425" tIns="45700" rIns="91425" bIns="45700" anchor="ctr" anchorCtr="0">
            <a:noAutofit/>
          </a:bodyPr>
          <a:lstStyle/>
          <a:p>
            <a:pPr marL="12700">
              <a:lnSpc>
                <a:spcPct val="100000"/>
              </a:lnSpc>
              <a:tabLst>
                <a:tab pos="186690" algn="l"/>
              </a:tabLst>
            </a:pPr>
            <a:r>
              <a:rPr lang="en-IN" sz="2400" b="1" spc="-10" dirty="0">
                <a:solidFill>
                  <a:schemeClr val="bg1"/>
                </a:solidFill>
                <a:latin typeface="Arial" panose="020B0604020202020204" pitchFamily="34" charset="0"/>
                <a:cs typeface="Arial" panose="020B0604020202020204" pitchFamily="34" charset="0"/>
              </a:rPr>
              <a:t>6</a:t>
            </a:r>
            <a:r>
              <a:rPr lang="en-IN" sz="2400" b="1" spc="-10" dirty="0" smtClean="0">
                <a:solidFill>
                  <a:schemeClr val="bg1"/>
                </a:solidFill>
                <a:latin typeface="Arial" panose="020B0604020202020204" pitchFamily="34" charset="0"/>
                <a:cs typeface="Arial" panose="020B0604020202020204" pitchFamily="34" charset="0"/>
              </a:rPr>
              <a:t> :: Exchange Against The New Car</a:t>
            </a:r>
            <a:endParaRPr lang="en-IN" sz="2400" b="1" dirty="0">
              <a:solidFill>
                <a:schemeClr val="bg1"/>
              </a:solidFill>
              <a:latin typeface="Arial" panose="020B0604020202020204" pitchFamily="34" charset="0"/>
              <a:cs typeface="Arial" panose="020B0604020202020204" pitchFamily="34" charset="0"/>
            </a:endParaRPr>
          </a:p>
        </p:txBody>
      </p:sp>
      <p:pic>
        <p:nvPicPr>
          <p:cNvPr id="22" name="Picture 3" descr="D:\download images\RA.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8915399" y="3322653"/>
            <a:ext cx="3289498" cy="2876788"/>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677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hape 651"/>
          <p:cNvSpPr/>
          <p:nvPr/>
        </p:nvSpPr>
        <p:spPr>
          <a:xfrm>
            <a:off x="7281" y="0"/>
            <a:ext cx="12192000" cy="6781800"/>
          </a:xfrm>
          <a:prstGeom prst="rect">
            <a:avLst/>
          </a:prstGeom>
          <a:blipFill rotWithShape="1">
            <a:blip r:embed="rId3">
              <a:alphaModFix/>
            </a:blip>
            <a:stretch>
              <a:fillRect/>
            </a:stretch>
          </a:blipFill>
          <a:ln>
            <a:noFill/>
          </a:ln>
        </p:spPr>
        <p:txBody>
          <a:bodyPr wrap="square" lIns="0" tIns="0" rIns="0" bIns="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8" name="object 3"/>
          <p:cNvSpPr/>
          <p:nvPr/>
        </p:nvSpPr>
        <p:spPr>
          <a:xfrm>
            <a:off x="0" y="0"/>
            <a:ext cx="12192000" cy="607567"/>
          </a:xfrm>
          <a:prstGeom prst="rect">
            <a:avLst/>
          </a:prstGeom>
          <a:blipFill>
            <a:blip r:embed="rId4" cstate="print"/>
            <a:stretch>
              <a:fillRect/>
            </a:stretch>
          </a:blipFill>
        </p:spPr>
        <p:txBody>
          <a:bodyPr wrap="square" lIns="0" tIns="0" rIns="0" bIns="0" rtlCol="0"/>
          <a:lstStyle/>
          <a:p>
            <a:endParaRPr dirty="0"/>
          </a:p>
        </p:txBody>
      </p:sp>
      <p:sp>
        <p:nvSpPr>
          <p:cNvPr id="19" name="object 4"/>
          <p:cNvSpPr/>
          <p:nvPr/>
        </p:nvSpPr>
        <p:spPr>
          <a:xfrm>
            <a:off x="0" y="0"/>
            <a:ext cx="10261600" cy="552450"/>
          </a:xfrm>
          <a:custGeom>
            <a:avLst/>
            <a:gdLst/>
            <a:ahLst/>
            <a:cxnLst/>
            <a:rect l="l" t="t" r="r" b="b"/>
            <a:pathLst>
              <a:path w="10261600" h="552450">
                <a:moveTo>
                  <a:pt x="10261600" y="0"/>
                </a:moveTo>
                <a:lnTo>
                  <a:pt x="0" y="0"/>
                </a:lnTo>
                <a:lnTo>
                  <a:pt x="0" y="552424"/>
                </a:lnTo>
                <a:lnTo>
                  <a:pt x="10109200" y="552424"/>
                </a:lnTo>
                <a:lnTo>
                  <a:pt x="10261600" y="0"/>
                </a:lnTo>
                <a:close/>
              </a:path>
            </a:pathLst>
          </a:custGeom>
          <a:solidFill>
            <a:srgbClr val="185889"/>
          </a:solidFill>
        </p:spPr>
        <p:txBody>
          <a:bodyPr wrap="square" lIns="0" tIns="0" rIns="0" bIns="0" rtlCol="0"/>
          <a:lstStyle/>
          <a:p>
            <a:endParaRPr dirty="0"/>
          </a:p>
        </p:txBody>
      </p:sp>
      <p:sp>
        <p:nvSpPr>
          <p:cNvPr id="20" name="object 5"/>
          <p:cNvSpPr/>
          <p:nvPr/>
        </p:nvSpPr>
        <p:spPr>
          <a:xfrm>
            <a:off x="10183952" y="0"/>
            <a:ext cx="2008505" cy="552450"/>
          </a:xfrm>
          <a:custGeom>
            <a:avLst/>
            <a:gdLst/>
            <a:ahLst/>
            <a:cxnLst/>
            <a:rect l="l" t="t" r="r" b="b"/>
            <a:pathLst>
              <a:path w="2008504" h="552450">
                <a:moveTo>
                  <a:pt x="2008047" y="0"/>
                </a:moveTo>
                <a:lnTo>
                  <a:pt x="152412" y="0"/>
                </a:lnTo>
                <a:lnTo>
                  <a:pt x="0" y="552424"/>
                </a:lnTo>
                <a:lnTo>
                  <a:pt x="2008047" y="552424"/>
                </a:lnTo>
                <a:lnTo>
                  <a:pt x="2008047" y="0"/>
                </a:lnTo>
                <a:close/>
              </a:path>
            </a:pathLst>
          </a:custGeom>
          <a:solidFill>
            <a:srgbClr val="ED7514"/>
          </a:solidFill>
        </p:spPr>
        <p:txBody>
          <a:bodyPr wrap="square" lIns="0" tIns="0" rIns="0" bIns="0" rtlCol="0"/>
          <a:lstStyle/>
          <a:p>
            <a:endParaRPr dirty="0"/>
          </a:p>
        </p:txBody>
      </p:sp>
      <p:sp>
        <p:nvSpPr>
          <p:cNvPr id="21" name="Rectangle 20"/>
          <p:cNvSpPr/>
          <p:nvPr/>
        </p:nvSpPr>
        <p:spPr>
          <a:xfrm>
            <a:off x="11658600" y="71735"/>
            <a:ext cx="338875" cy="400110"/>
          </a:xfrm>
          <a:prstGeom prst="rect">
            <a:avLst/>
          </a:prstGeom>
        </p:spPr>
        <p:txBody>
          <a:bodyPr wrap="none">
            <a:spAutoFit/>
          </a:bodyPr>
          <a:lstStyle/>
          <a:p>
            <a:pPr marL="12700">
              <a:lnSpc>
                <a:spcPct val="100000"/>
              </a:lnSpc>
              <a:spcBef>
                <a:spcPts val="135"/>
              </a:spcBef>
            </a:pPr>
            <a:r>
              <a:rPr lang="en-US" sz="2000" b="1" i="1" spc="90" dirty="0" smtClean="0">
                <a:solidFill>
                  <a:schemeClr val="bg1"/>
                </a:solidFill>
                <a:cs typeface="Calibri"/>
              </a:rPr>
              <a:t>8</a:t>
            </a:r>
            <a:endParaRPr lang="en-US" sz="2000" dirty="0">
              <a:solidFill>
                <a:schemeClr val="bg1"/>
              </a:solidFill>
              <a:cs typeface="Calibri"/>
            </a:endParaRPr>
          </a:p>
        </p:txBody>
      </p:sp>
      <p:grpSp>
        <p:nvGrpSpPr>
          <p:cNvPr id="35" name="Group 34"/>
          <p:cNvGrpSpPr/>
          <p:nvPr/>
        </p:nvGrpSpPr>
        <p:grpSpPr>
          <a:xfrm>
            <a:off x="-457" y="6275982"/>
            <a:ext cx="12192914" cy="587523"/>
            <a:chOff x="-457" y="6275982"/>
            <a:chExt cx="12192914" cy="587523"/>
          </a:xfrm>
        </p:grpSpPr>
        <p:sp>
          <p:nvSpPr>
            <p:cNvPr id="36" name="Rectangle 35"/>
            <p:cNvSpPr/>
            <p:nvPr/>
          </p:nvSpPr>
          <p:spPr>
            <a:xfrm flipV="1">
              <a:off x="-457" y="6698407"/>
              <a:ext cx="12192457" cy="165098"/>
            </a:xfrm>
            <a:prstGeom prst="rect">
              <a:avLst/>
            </a:prstGeom>
            <a:solidFill>
              <a:srgbClr val="ED75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flipV="1">
              <a:off x="-457" y="6753440"/>
              <a:ext cx="12192000" cy="55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 descr="D:\cars24_logo\Primary 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17809" y="6275982"/>
              <a:ext cx="1474648" cy="418054"/>
            </a:xfrm>
            <a:prstGeom prst="rect">
              <a:avLst/>
            </a:prstGeom>
            <a:noFill/>
            <a:extLst>
              <a:ext uri="{909E8E84-426E-40DD-AFC4-6F175D3DCCD1}">
                <a14:hiddenFill xmlns:a14="http://schemas.microsoft.com/office/drawing/2010/main">
                  <a:solidFill>
                    <a:srgbClr val="FFFFFF"/>
                  </a:solidFill>
                </a14:hiddenFill>
              </a:ext>
            </a:extLst>
          </p:spPr>
        </p:pic>
      </p:grpSp>
      <p:sp>
        <p:nvSpPr>
          <p:cNvPr id="47" name="Shape 442"/>
          <p:cNvSpPr txBox="1"/>
          <p:nvPr/>
        </p:nvSpPr>
        <p:spPr>
          <a:xfrm>
            <a:off x="149431" y="0"/>
            <a:ext cx="3203369" cy="527550"/>
          </a:xfrm>
          <a:prstGeom prst="rect">
            <a:avLst/>
          </a:prstGeom>
          <a:noFill/>
          <a:ln>
            <a:noFill/>
          </a:ln>
        </p:spPr>
        <p:txBody>
          <a:bodyPr wrap="square" lIns="91425" tIns="45700" rIns="91425" bIns="45700" anchor="ctr" anchorCtr="0">
            <a:noAutofit/>
          </a:bodyPr>
          <a:lstStyle/>
          <a:p>
            <a:pPr marL="12700">
              <a:lnSpc>
                <a:spcPct val="100000"/>
              </a:lnSpc>
              <a:tabLst>
                <a:tab pos="186690" algn="l"/>
              </a:tabLst>
            </a:pPr>
            <a:r>
              <a:rPr lang="en-IN" sz="2400" b="1" spc="-10" dirty="0" smtClean="0">
                <a:solidFill>
                  <a:schemeClr val="bg1"/>
                </a:solidFill>
                <a:latin typeface="Arial" panose="020B0604020202020204" pitchFamily="34" charset="0"/>
                <a:cs typeface="Arial" panose="020B0604020202020204" pitchFamily="34" charset="0"/>
              </a:rPr>
              <a:t>Not To Forget</a:t>
            </a:r>
            <a:endParaRPr lang="en-IN" sz="2400" b="1" dirty="0">
              <a:solidFill>
                <a:schemeClr val="bg1"/>
              </a:solidFill>
              <a:latin typeface="Arial" panose="020B0604020202020204" pitchFamily="34" charset="0"/>
              <a:cs typeface="Arial" panose="020B0604020202020204" pitchFamily="34" charset="0"/>
            </a:endParaRPr>
          </a:p>
        </p:txBody>
      </p:sp>
      <p:sp>
        <p:nvSpPr>
          <p:cNvPr id="24" name="Rectangle 23"/>
          <p:cNvSpPr/>
          <p:nvPr/>
        </p:nvSpPr>
        <p:spPr>
          <a:xfrm>
            <a:off x="381000" y="1140469"/>
            <a:ext cx="11670347" cy="5040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5" name="Freeform 24"/>
          <p:cNvSpPr/>
          <p:nvPr/>
        </p:nvSpPr>
        <p:spPr>
          <a:xfrm>
            <a:off x="1589745" y="845269"/>
            <a:ext cx="10458908" cy="590400"/>
          </a:xfrm>
          <a:custGeom>
            <a:avLst/>
            <a:gdLst>
              <a:gd name="connsiteX0" fmla="*/ 0 w 10458908"/>
              <a:gd name="connsiteY0" fmla="*/ 98402 h 590400"/>
              <a:gd name="connsiteX1" fmla="*/ 98402 w 10458908"/>
              <a:gd name="connsiteY1" fmla="*/ 0 h 590400"/>
              <a:gd name="connsiteX2" fmla="*/ 10360506 w 10458908"/>
              <a:gd name="connsiteY2" fmla="*/ 0 h 590400"/>
              <a:gd name="connsiteX3" fmla="*/ 10458908 w 10458908"/>
              <a:gd name="connsiteY3" fmla="*/ 98402 h 590400"/>
              <a:gd name="connsiteX4" fmla="*/ 10458908 w 10458908"/>
              <a:gd name="connsiteY4" fmla="*/ 491998 h 590400"/>
              <a:gd name="connsiteX5" fmla="*/ 10360506 w 10458908"/>
              <a:gd name="connsiteY5" fmla="*/ 590400 h 590400"/>
              <a:gd name="connsiteX6" fmla="*/ 98402 w 10458908"/>
              <a:gd name="connsiteY6" fmla="*/ 590400 h 590400"/>
              <a:gd name="connsiteX7" fmla="*/ 0 w 10458908"/>
              <a:gd name="connsiteY7" fmla="*/ 491998 h 590400"/>
              <a:gd name="connsiteX8" fmla="*/ 0 w 10458908"/>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58908" h="590400">
                <a:moveTo>
                  <a:pt x="0" y="98402"/>
                </a:moveTo>
                <a:cubicBezTo>
                  <a:pt x="0" y="44056"/>
                  <a:pt x="44056" y="0"/>
                  <a:pt x="98402" y="0"/>
                </a:cubicBezTo>
                <a:lnTo>
                  <a:pt x="10360506" y="0"/>
                </a:lnTo>
                <a:cubicBezTo>
                  <a:pt x="10414852" y="0"/>
                  <a:pt x="10458908" y="44056"/>
                  <a:pt x="10458908" y="98402"/>
                </a:cubicBezTo>
                <a:lnTo>
                  <a:pt x="10458908" y="491998"/>
                </a:lnTo>
                <a:cubicBezTo>
                  <a:pt x="10458908" y="546344"/>
                  <a:pt x="10414852" y="590400"/>
                  <a:pt x="10360506" y="590400"/>
                </a:cubicBezTo>
                <a:lnTo>
                  <a:pt x="98402" y="590400"/>
                </a:lnTo>
                <a:cubicBezTo>
                  <a:pt x="44056" y="590400"/>
                  <a:pt x="0" y="546344"/>
                  <a:pt x="0" y="491998"/>
                </a:cubicBezTo>
                <a:lnTo>
                  <a:pt x="0" y="98402"/>
                </a:lnTo>
                <a:close/>
              </a:path>
            </a:pathLst>
          </a:custGeom>
          <a:solidFill>
            <a:srgbClr val="ED7514"/>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19454" tIns="28821" rIns="319454" bIns="28821" numCol="1" spcCol="1270" anchor="ctr" anchorCtr="0">
            <a:noAutofit/>
          </a:bodyPr>
          <a:lstStyle/>
          <a:p>
            <a:pPr fontAlgn="base"/>
            <a:r>
              <a:rPr lang="en-IN" sz="2000" dirty="0">
                <a:latin typeface="Arial" panose="020B0604020202020204" pitchFamily="34" charset="0"/>
                <a:cs typeface="Arial" panose="020B0604020202020204" pitchFamily="34" charset="0"/>
              </a:rPr>
              <a:t>ACC Technique : Acknowledge counter and closure </a:t>
            </a:r>
          </a:p>
        </p:txBody>
      </p:sp>
      <p:sp>
        <p:nvSpPr>
          <p:cNvPr id="26" name="Rectangle 25"/>
          <p:cNvSpPr/>
          <p:nvPr/>
        </p:nvSpPr>
        <p:spPr>
          <a:xfrm>
            <a:off x="381000" y="2047669"/>
            <a:ext cx="11670347" cy="504000"/>
          </a:xfrm>
          <a:prstGeom prst="rect">
            <a:avLst/>
          </a:prstGeom>
          <a:ln>
            <a:solidFill>
              <a:srgbClr val="ED7514"/>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7" name="Freeform 26"/>
          <p:cNvSpPr/>
          <p:nvPr/>
        </p:nvSpPr>
        <p:spPr>
          <a:xfrm>
            <a:off x="1589745" y="1752469"/>
            <a:ext cx="10458908" cy="590400"/>
          </a:xfrm>
          <a:custGeom>
            <a:avLst/>
            <a:gdLst>
              <a:gd name="connsiteX0" fmla="*/ 0 w 10458908"/>
              <a:gd name="connsiteY0" fmla="*/ 98402 h 590400"/>
              <a:gd name="connsiteX1" fmla="*/ 98402 w 10458908"/>
              <a:gd name="connsiteY1" fmla="*/ 0 h 590400"/>
              <a:gd name="connsiteX2" fmla="*/ 10360506 w 10458908"/>
              <a:gd name="connsiteY2" fmla="*/ 0 h 590400"/>
              <a:gd name="connsiteX3" fmla="*/ 10458908 w 10458908"/>
              <a:gd name="connsiteY3" fmla="*/ 98402 h 590400"/>
              <a:gd name="connsiteX4" fmla="*/ 10458908 w 10458908"/>
              <a:gd name="connsiteY4" fmla="*/ 491998 h 590400"/>
              <a:gd name="connsiteX5" fmla="*/ 10360506 w 10458908"/>
              <a:gd name="connsiteY5" fmla="*/ 590400 h 590400"/>
              <a:gd name="connsiteX6" fmla="*/ 98402 w 10458908"/>
              <a:gd name="connsiteY6" fmla="*/ 590400 h 590400"/>
              <a:gd name="connsiteX7" fmla="*/ 0 w 10458908"/>
              <a:gd name="connsiteY7" fmla="*/ 491998 h 590400"/>
              <a:gd name="connsiteX8" fmla="*/ 0 w 10458908"/>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58908" h="590400">
                <a:moveTo>
                  <a:pt x="0" y="98402"/>
                </a:moveTo>
                <a:cubicBezTo>
                  <a:pt x="0" y="44056"/>
                  <a:pt x="44056" y="0"/>
                  <a:pt x="98402" y="0"/>
                </a:cubicBezTo>
                <a:lnTo>
                  <a:pt x="10360506" y="0"/>
                </a:lnTo>
                <a:cubicBezTo>
                  <a:pt x="10414852" y="0"/>
                  <a:pt x="10458908" y="44056"/>
                  <a:pt x="10458908" y="98402"/>
                </a:cubicBezTo>
                <a:lnTo>
                  <a:pt x="10458908" y="491998"/>
                </a:lnTo>
                <a:cubicBezTo>
                  <a:pt x="10458908" y="546344"/>
                  <a:pt x="10414852" y="590400"/>
                  <a:pt x="10360506" y="590400"/>
                </a:cubicBezTo>
                <a:lnTo>
                  <a:pt x="98402" y="590400"/>
                </a:lnTo>
                <a:cubicBezTo>
                  <a:pt x="44056" y="590400"/>
                  <a:pt x="0" y="546344"/>
                  <a:pt x="0" y="491998"/>
                </a:cubicBezTo>
                <a:lnTo>
                  <a:pt x="0" y="98402"/>
                </a:lnTo>
                <a:close/>
              </a:path>
            </a:pathLst>
          </a:custGeom>
          <a:solidFill>
            <a:srgbClr val="185889"/>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19454" tIns="28821" rIns="319454" bIns="28821" numCol="1" spcCol="1270" anchor="ctr" anchorCtr="0">
            <a:noAutofit/>
          </a:bodyPr>
          <a:lstStyle/>
          <a:p>
            <a:pPr fontAlgn="base"/>
            <a:r>
              <a:rPr lang="en-IN" sz="2000" dirty="0">
                <a:latin typeface="Arial" panose="020B0604020202020204" pitchFamily="34" charset="0"/>
                <a:cs typeface="Arial" panose="020B0604020202020204" pitchFamily="34" charset="0"/>
              </a:rPr>
              <a:t>Be Prepared - Notes handy, inspection report handy, be confident</a:t>
            </a:r>
          </a:p>
        </p:txBody>
      </p:sp>
      <p:sp>
        <p:nvSpPr>
          <p:cNvPr id="28" name="Rectangle 27"/>
          <p:cNvSpPr/>
          <p:nvPr/>
        </p:nvSpPr>
        <p:spPr>
          <a:xfrm>
            <a:off x="381000" y="2954869"/>
            <a:ext cx="11670347" cy="5040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9" name="Freeform 28"/>
          <p:cNvSpPr/>
          <p:nvPr/>
        </p:nvSpPr>
        <p:spPr>
          <a:xfrm>
            <a:off x="1589745" y="2659669"/>
            <a:ext cx="10458908" cy="590400"/>
          </a:xfrm>
          <a:custGeom>
            <a:avLst/>
            <a:gdLst>
              <a:gd name="connsiteX0" fmla="*/ 0 w 10458908"/>
              <a:gd name="connsiteY0" fmla="*/ 98402 h 590400"/>
              <a:gd name="connsiteX1" fmla="*/ 98402 w 10458908"/>
              <a:gd name="connsiteY1" fmla="*/ 0 h 590400"/>
              <a:gd name="connsiteX2" fmla="*/ 10360506 w 10458908"/>
              <a:gd name="connsiteY2" fmla="*/ 0 h 590400"/>
              <a:gd name="connsiteX3" fmla="*/ 10458908 w 10458908"/>
              <a:gd name="connsiteY3" fmla="*/ 98402 h 590400"/>
              <a:gd name="connsiteX4" fmla="*/ 10458908 w 10458908"/>
              <a:gd name="connsiteY4" fmla="*/ 491998 h 590400"/>
              <a:gd name="connsiteX5" fmla="*/ 10360506 w 10458908"/>
              <a:gd name="connsiteY5" fmla="*/ 590400 h 590400"/>
              <a:gd name="connsiteX6" fmla="*/ 98402 w 10458908"/>
              <a:gd name="connsiteY6" fmla="*/ 590400 h 590400"/>
              <a:gd name="connsiteX7" fmla="*/ 0 w 10458908"/>
              <a:gd name="connsiteY7" fmla="*/ 491998 h 590400"/>
              <a:gd name="connsiteX8" fmla="*/ 0 w 10458908"/>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58908" h="590400">
                <a:moveTo>
                  <a:pt x="0" y="98402"/>
                </a:moveTo>
                <a:cubicBezTo>
                  <a:pt x="0" y="44056"/>
                  <a:pt x="44056" y="0"/>
                  <a:pt x="98402" y="0"/>
                </a:cubicBezTo>
                <a:lnTo>
                  <a:pt x="10360506" y="0"/>
                </a:lnTo>
                <a:cubicBezTo>
                  <a:pt x="10414852" y="0"/>
                  <a:pt x="10458908" y="44056"/>
                  <a:pt x="10458908" y="98402"/>
                </a:cubicBezTo>
                <a:lnTo>
                  <a:pt x="10458908" y="491998"/>
                </a:lnTo>
                <a:cubicBezTo>
                  <a:pt x="10458908" y="546344"/>
                  <a:pt x="10414852" y="590400"/>
                  <a:pt x="10360506" y="590400"/>
                </a:cubicBezTo>
                <a:lnTo>
                  <a:pt x="98402" y="590400"/>
                </a:lnTo>
                <a:cubicBezTo>
                  <a:pt x="44056" y="590400"/>
                  <a:pt x="0" y="546344"/>
                  <a:pt x="0" y="491998"/>
                </a:cubicBezTo>
                <a:lnTo>
                  <a:pt x="0" y="98402"/>
                </a:lnTo>
                <a:close/>
              </a:path>
            </a:pathLst>
          </a:custGeom>
          <a:solidFill>
            <a:srgbClr val="ED7514"/>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19454" tIns="28821" rIns="319454" bIns="28821" numCol="1" spcCol="1270" anchor="ctr" anchorCtr="0">
            <a:noAutofit/>
          </a:bodyPr>
          <a:lstStyle/>
          <a:p>
            <a:pPr fontAlgn="base"/>
            <a:r>
              <a:rPr lang="en-IN" sz="2000" dirty="0">
                <a:latin typeface="Arial" panose="020B0604020202020204" pitchFamily="34" charset="0"/>
                <a:cs typeface="Arial" panose="020B0604020202020204" pitchFamily="34" charset="0"/>
              </a:rPr>
              <a:t>Reiterate USPs : </a:t>
            </a:r>
            <a:r>
              <a:rPr lang="en-IN" sz="2000" b="1" dirty="0">
                <a:latin typeface="Arial" panose="020B0604020202020204" pitchFamily="34" charset="0"/>
                <a:cs typeface="Arial" panose="020B0604020202020204" pitchFamily="34" charset="0"/>
              </a:rPr>
              <a:t>Best price , Instant payment , Free RC transfer</a:t>
            </a:r>
          </a:p>
        </p:txBody>
      </p:sp>
      <p:sp>
        <p:nvSpPr>
          <p:cNvPr id="31" name="Rectangle 30"/>
          <p:cNvSpPr/>
          <p:nvPr/>
        </p:nvSpPr>
        <p:spPr>
          <a:xfrm>
            <a:off x="381000" y="3862069"/>
            <a:ext cx="11670347" cy="504000"/>
          </a:xfrm>
          <a:prstGeom prst="rect">
            <a:avLst/>
          </a:prstGeom>
          <a:ln>
            <a:solidFill>
              <a:srgbClr val="ED7514"/>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4" name="Freeform 33"/>
          <p:cNvSpPr/>
          <p:nvPr/>
        </p:nvSpPr>
        <p:spPr>
          <a:xfrm>
            <a:off x="1589745" y="3566869"/>
            <a:ext cx="10458908" cy="590400"/>
          </a:xfrm>
          <a:custGeom>
            <a:avLst/>
            <a:gdLst>
              <a:gd name="connsiteX0" fmla="*/ 0 w 10458908"/>
              <a:gd name="connsiteY0" fmla="*/ 98402 h 590400"/>
              <a:gd name="connsiteX1" fmla="*/ 98402 w 10458908"/>
              <a:gd name="connsiteY1" fmla="*/ 0 h 590400"/>
              <a:gd name="connsiteX2" fmla="*/ 10360506 w 10458908"/>
              <a:gd name="connsiteY2" fmla="*/ 0 h 590400"/>
              <a:gd name="connsiteX3" fmla="*/ 10458908 w 10458908"/>
              <a:gd name="connsiteY3" fmla="*/ 98402 h 590400"/>
              <a:gd name="connsiteX4" fmla="*/ 10458908 w 10458908"/>
              <a:gd name="connsiteY4" fmla="*/ 491998 h 590400"/>
              <a:gd name="connsiteX5" fmla="*/ 10360506 w 10458908"/>
              <a:gd name="connsiteY5" fmla="*/ 590400 h 590400"/>
              <a:gd name="connsiteX6" fmla="*/ 98402 w 10458908"/>
              <a:gd name="connsiteY6" fmla="*/ 590400 h 590400"/>
              <a:gd name="connsiteX7" fmla="*/ 0 w 10458908"/>
              <a:gd name="connsiteY7" fmla="*/ 491998 h 590400"/>
              <a:gd name="connsiteX8" fmla="*/ 0 w 10458908"/>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58908" h="590400">
                <a:moveTo>
                  <a:pt x="0" y="98402"/>
                </a:moveTo>
                <a:cubicBezTo>
                  <a:pt x="0" y="44056"/>
                  <a:pt x="44056" y="0"/>
                  <a:pt x="98402" y="0"/>
                </a:cubicBezTo>
                <a:lnTo>
                  <a:pt x="10360506" y="0"/>
                </a:lnTo>
                <a:cubicBezTo>
                  <a:pt x="10414852" y="0"/>
                  <a:pt x="10458908" y="44056"/>
                  <a:pt x="10458908" y="98402"/>
                </a:cubicBezTo>
                <a:lnTo>
                  <a:pt x="10458908" y="491998"/>
                </a:lnTo>
                <a:cubicBezTo>
                  <a:pt x="10458908" y="546344"/>
                  <a:pt x="10414852" y="590400"/>
                  <a:pt x="10360506" y="590400"/>
                </a:cubicBezTo>
                <a:lnTo>
                  <a:pt x="98402" y="590400"/>
                </a:lnTo>
                <a:cubicBezTo>
                  <a:pt x="44056" y="590400"/>
                  <a:pt x="0" y="546344"/>
                  <a:pt x="0" y="491998"/>
                </a:cubicBezTo>
                <a:lnTo>
                  <a:pt x="0" y="98402"/>
                </a:lnTo>
                <a:close/>
              </a:path>
            </a:pathLst>
          </a:custGeom>
          <a:solidFill>
            <a:srgbClr val="185889"/>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19454" tIns="28821" rIns="319454" bIns="28821" numCol="1" spcCol="1270" anchor="ctr" anchorCtr="0">
            <a:noAutofit/>
          </a:bodyPr>
          <a:lstStyle/>
          <a:p>
            <a:pPr fontAlgn="base"/>
            <a:r>
              <a:rPr lang="en-IN" dirty="0">
                <a:latin typeface="Arial" panose="020B0604020202020204" pitchFamily="34" charset="0"/>
                <a:cs typeface="Arial" panose="020B0604020202020204" pitchFamily="34" charset="0"/>
              </a:rPr>
              <a:t>Logic of getting price : </a:t>
            </a:r>
            <a:r>
              <a:rPr lang="en-IN" dirty="0" smtClean="0">
                <a:latin typeface="Arial" panose="020B0604020202020204" pitchFamily="34" charset="0"/>
                <a:cs typeface="Arial" panose="020B0604020202020204" pitchFamily="34" charset="0"/>
              </a:rPr>
              <a:t>Make model</a:t>
            </a:r>
            <a:r>
              <a:rPr lang="en-IN" dirty="0">
                <a:latin typeface="Arial" panose="020B0604020202020204" pitchFamily="34" charset="0"/>
                <a:cs typeface="Arial" panose="020B0604020202020204" pitchFamily="34" charset="0"/>
              </a:rPr>
              <a:t>, year, variant, </a:t>
            </a:r>
            <a:r>
              <a:rPr lang="en-IN" dirty="0" smtClean="0">
                <a:latin typeface="Arial" panose="020B0604020202020204" pitchFamily="34" charset="0"/>
                <a:cs typeface="Arial" panose="020B0604020202020204" pitchFamily="34" charset="0"/>
              </a:rPr>
              <a:t>Ownership no</a:t>
            </a:r>
            <a:r>
              <a:rPr lang="en-IN" dirty="0">
                <a:latin typeface="Arial" panose="020B0604020202020204" pitchFamily="34" charset="0"/>
                <a:cs typeface="Arial" panose="020B0604020202020204" pitchFamily="34" charset="0"/>
              </a:rPr>
              <a:t>. of bids, our auction model with certified buyers, and our historical transaction trends </a:t>
            </a:r>
          </a:p>
        </p:txBody>
      </p:sp>
      <p:sp>
        <p:nvSpPr>
          <p:cNvPr id="41" name="Rectangle 40"/>
          <p:cNvSpPr/>
          <p:nvPr/>
        </p:nvSpPr>
        <p:spPr>
          <a:xfrm>
            <a:off x="381000" y="4769269"/>
            <a:ext cx="11670347" cy="5040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2" name="Freeform 41"/>
          <p:cNvSpPr/>
          <p:nvPr/>
        </p:nvSpPr>
        <p:spPr>
          <a:xfrm>
            <a:off x="1589745" y="4474069"/>
            <a:ext cx="10458908" cy="590400"/>
          </a:xfrm>
          <a:custGeom>
            <a:avLst/>
            <a:gdLst>
              <a:gd name="connsiteX0" fmla="*/ 0 w 10458908"/>
              <a:gd name="connsiteY0" fmla="*/ 98402 h 590400"/>
              <a:gd name="connsiteX1" fmla="*/ 98402 w 10458908"/>
              <a:gd name="connsiteY1" fmla="*/ 0 h 590400"/>
              <a:gd name="connsiteX2" fmla="*/ 10360506 w 10458908"/>
              <a:gd name="connsiteY2" fmla="*/ 0 h 590400"/>
              <a:gd name="connsiteX3" fmla="*/ 10458908 w 10458908"/>
              <a:gd name="connsiteY3" fmla="*/ 98402 h 590400"/>
              <a:gd name="connsiteX4" fmla="*/ 10458908 w 10458908"/>
              <a:gd name="connsiteY4" fmla="*/ 491998 h 590400"/>
              <a:gd name="connsiteX5" fmla="*/ 10360506 w 10458908"/>
              <a:gd name="connsiteY5" fmla="*/ 590400 h 590400"/>
              <a:gd name="connsiteX6" fmla="*/ 98402 w 10458908"/>
              <a:gd name="connsiteY6" fmla="*/ 590400 h 590400"/>
              <a:gd name="connsiteX7" fmla="*/ 0 w 10458908"/>
              <a:gd name="connsiteY7" fmla="*/ 491998 h 590400"/>
              <a:gd name="connsiteX8" fmla="*/ 0 w 10458908"/>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58908" h="590400">
                <a:moveTo>
                  <a:pt x="0" y="98402"/>
                </a:moveTo>
                <a:cubicBezTo>
                  <a:pt x="0" y="44056"/>
                  <a:pt x="44056" y="0"/>
                  <a:pt x="98402" y="0"/>
                </a:cubicBezTo>
                <a:lnTo>
                  <a:pt x="10360506" y="0"/>
                </a:lnTo>
                <a:cubicBezTo>
                  <a:pt x="10414852" y="0"/>
                  <a:pt x="10458908" y="44056"/>
                  <a:pt x="10458908" y="98402"/>
                </a:cubicBezTo>
                <a:lnTo>
                  <a:pt x="10458908" y="491998"/>
                </a:lnTo>
                <a:cubicBezTo>
                  <a:pt x="10458908" y="546344"/>
                  <a:pt x="10414852" y="590400"/>
                  <a:pt x="10360506" y="590400"/>
                </a:cubicBezTo>
                <a:lnTo>
                  <a:pt x="98402" y="590400"/>
                </a:lnTo>
                <a:cubicBezTo>
                  <a:pt x="44056" y="590400"/>
                  <a:pt x="0" y="546344"/>
                  <a:pt x="0" y="491998"/>
                </a:cubicBezTo>
                <a:lnTo>
                  <a:pt x="0" y="98402"/>
                </a:lnTo>
                <a:close/>
              </a:path>
            </a:pathLst>
          </a:custGeom>
          <a:solidFill>
            <a:srgbClr val="ED7514"/>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19454" tIns="28821" rIns="319454" bIns="28821" numCol="1" spcCol="1270" anchor="ctr" anchorCtr="0">
            <a:noAutofit/>
          </a:bodyPr>
          <a:lstStyle/>
          <a:p>
            <a:pPr lvl="0" defTabSz="889000">
              <a:lnSpc>
                <a:spcPct val="90000"/>
              </a:lnSpc>
              <a:spcBef>
                <a:spcPct val="0"/>
              </a:spcBef>
              <a:spcAft>
                <a:spcPct val="35000"/>
              </a:spcAft>
            </a:pPr>
            <a:r>
              <a:rPr lang="en-IN" dirty="0">
                <a:latin typeface="Arial" panose="020B0604020202020204" pitchFamily="34" charset="0"/>
                <a:cs typeface="Arial" panose="020B0604020202020204" pitchFamily="34" charset="0"/>
              </a:rPr>
              <a:t>Discuss one CEP (Customer expected price)  at a time : Pick one of the most appropriate breaking CEP pointer and convince on that with full conviction before jumping on next CEP</a:t>
            </a:r>
            <a:endParaRPr lang="en-IN" kern="1200" dirty="0">
              <a:latin typeface="Arial" panose="020B0604020202020204" pitchFamily="34" charset="0"/>
              <a:cs typeface="Arial" panose="020B0604020202020204" pitchFamily="34" charset="0"/>
            </a:endParaRPr>
          </a:p>
        </p:txBody>
      </p:sp>
      <p:sp>
        <p:nvSpPr>
          <p:cNvPr id="45" name="Rectangle 44"/>
          <p:cNvSpPr/>
          <p:nvPr/>
        </p:nvSpPr>
        <p:spPr>
          <a:xfrm>
            <a:off x="381000" y="5676469"/>
            <a:ext cx="11670347" cy="504000"/>
          </a:xfrm>
          <a:prstGeom prst="rect">
            <a:avLst/>
          </a:prstGeom>
          <a:ln>
            <a:solidFill>
              <a:srgbClr val="ED7514"/>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6" name="Freeform 45"/>
          <p:cNvSpPr/>
          <p:nvPr/>
        </p:nvSpPr>
        <p:spPr>
          <a:xfrm>
            <a:off x="1589745" y="5381269"/>
            <a:ext cx="10458908" cy="590400"/>
          </a:xfrm>
          <a:custGeom>
            <a:avLst/>
            <a:gdLst>
              <a:gd name="connsiteX0" fmla="*/ 0 w 10458908"/>
              <a:gd name="connsiteY0" fmla="*/ 98402 h 590400"/>
              <a:gd name="connsiteX1" fmla="*/ 98402 w 10458908"/>
              <a:gd name="connsiteY1" fmla="*/ 0 h 590400"/>
              <a:gd name="connsiteX2" fmla="*/ 10360506 w 10458908"/>
              <a:gd name="connsiteY2" fmla="*/ 0 h 590400"/>
              <a:gd name="connsiteX3" fmla="*/ 10458908 w 10458908"/>
              <a:gd name="connsiteY3" fmla="*/ 98402 h 590400"/>
              <a:gd name="connsiteX4" fmla="*/ 10458908 w 10458908"/>
              <a:gd name="connsiteY4" fmla="*/ 491998 h 590400"/>
              <a:gd name="connsiteX5" fmla="*/ 10360506 w 10458908"/>
              <a:gd name="connsiteY5" fmla="*/ 590400 h 590400"/>
              <a:gd name="connsiteX6" fmla="*/ 98402 w 10458908"/>
              <a:gd name="connsiteY6" fmla="*/ 590400 h 590400"/>
              <a:gd name="connsiteX7" fmla="*/ 0 w 10458908"/>
              <a:gd name="connsiteY7" fmla="*/ 491998 h 590400"/>
              <a:gd name="connsiteX8" fmla="*/ 0 w 10458908"/>
              <a:gd name="connsiteY8" fmla="*/ 98402 h 59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58908" h="590400">
                <a:moveTo>
                  <a:pt x="0" y="98402"/>
                </a:moveTo>
                <a:cubicBezTo>
                  <a:pt x="0" y="44056"/>
                  <a:pt x="44056" y="0"/>
                  <a:pt x="98402" y="0"/>
                </a:cubicBezTo>
                <a:lnTo>
                  <a:pt x="10360506" y="0"/>
                </a:lnTo>
                <a:cubicBezTo>
                  <a:pt x="10414852" y="0"/>
                  <a:pt x="10458908" y="44056"/>
                  <a:pt x="10458908" y="98402"/>
                </a:cubicBezTo>
                <a:lnTo>
                  <a:pt x="10458908" y="491998"/>
                </a:lnTo>
                <a:cubicBezTo>
                  <a:pt x="10458908" y="546344"/>
                  <a:pt x="10414852" y="590400"/>
                  <a:pt x="10360506" y="590400"/>
                </a:cubicBezTo>
                <a:lnTo>
                  <a:pt x="98402" y="590400"/>
                </a:lnTo>
                <a:cubicBezTo>
                  <a:pt x="44056" y="590400"/>
                  <a:pt x="0" y="546344"/>
                  <a:pt x="0" y="491998"/>
                </a:cubicBezTo>
                <a:lnTo>
                  <a:pt x="0" y="98402"/>
                </a:lnTo>
                <a:close/>
              </a:path>
            </a:pathLst>
          </a:custGeom>
          <a:solidFill>
            <a:srgbClr val="185889"/>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spcFirstLastPara="0" vert="horz" wrap="square" lIns="319454" tIns="28821" rIns="319454" bIns="28821" numCol="1" spcCol="1270" anchor="ctr" anchorCtr="0">
            <a:noAutofit/>
          </a:bodyPr>
          <a:lstStyle/>
          <a:p>
            <a:pPr fontAlgn="base"/>
            <a:r>
              <a:rPr lang="en-IN" sz="2000" dirty="0">
                <a:latin typeface="Arial" panose="020B0604020202020204" pitchFamily="34" charset="0"/>
                <a:cs typeface="Arial" panose="020B0604020202020204" pitchFamily="34" charset="0"/>
              </a:rPr>
              <a:t>Pursue the customer to visit branch and close the deal</a:t>
            </a:r>
          </a:p>
        </p:txBody>
      </p:sp>
      <p:sp>
        <p:nvSpPr>
          <p:cNvPr id="48" name="Shape 442"/>
          <p:cNvSpPr txBox="1"/>
          <p:nvPr/>
        </p:nvSpPr>
        <p:spPr>
          <a:xfrm>
            <a:off x="530431" y="1109889"/>
            <a:ext cx="460169" cy="527550"/>
          </a:xfrm>
          <a:prstGeom prst="rect">
            <a:avLst/>
          </a:prstGeom>
          <a:noFill/>
          <a:ln>
            <a:noFill/>
          </a:ln>
        </p:spPr>
        <p:txBody>
          <a:bodyPr wrap="square" lIns="91425" tIns="45700" rIns="91425" bIns="45700" anchor="ctr" anchorCtr="0">
            <a:noAutofit/>
          </a:bodyPr>
          <a:lstStyle/>
          <a:p>
            <a:pPr marL="12700">
              <a:lnSpc>
                <a:spcPct val="100000"/>
              </a:lnSpc>
              <a:tabLst>
                <a:tab pos="186690" algn="l"/>
              </a:tabLst>
            </a:pPr>
            <a:r>
              <a:rPr lang="en-IN" sz="2400" b="1" spc="-10" dirty="0" smtClean="0">
                <a:solidFill>
                  <a:srgbClr val="ED7514"/>
                </a:solidFill>
                <a:latin typeface="Arial" panose="020B0604020202020204" pitchFamily="34" charset="0"/>
                <a:cs typeface="Arial" panose="020B0604020202020204" pitchFamily="34" charset="0"/>
              </a:rPr>
              <a:t>1</a:t>
            </a:r>
            <a:endParaRPr lang="en-IN" sz="2400" b="1" dirty="0">
              <a:solidFill>
                <a:srgbClr val="ED7514"/>
              </a:solidFill>
              <a:latin typeface="Arial" panose="020B0604020202020204" pitchFamily="34" charset="0"/>
              <a:cs typeface="Arial" panose="020B0604020202020204" pitchFamily="34" charset="0"/>
            </a:endParaRPr>
          </a:p>
        </p:txBody>
      </p:sp>
      <p:sp>
        <p:nvSpPr>
          <p:cNvPr id="49" name="Shape 442"/>
          <p:cNvSpPr txBox="1"/>
          <p:nvPr/>
        </p:nvSpPr>
        <p:spPr>
          <a:xfrm>
            <a:off x="501700" y="2024119"/>
            <a:ext cx="460169" cy="527550"/>
          </a:xfrm>
          <a:prstGeom prst="rect">
            <a:avLst/>
          </a:prstGeom>
          <a:noFill/>
          <a:ln>
            <a:noFill/>
          </a:ln>
        </p:spPr>
        <p:txBody>
          <a:bodyPr wrap="square" lIns="91425" tIns="45700" rIns="91425" bIns="45700" anchor="ctr" anchorCtr="0">
            <a:noAutofit/>
          </a:bodyPr>
          <a:lstStyle/>
          <a:p>
            <a:pPr marL="12700">
              <a:lnSpc>
                <a:spcPct val="100000"/>
              </a:lnSpc>
              <a:tabLst>
                <a:tab pos="186690" algn="l"/>
              </a:tabLst>
            </a:pPr>
            <a:r>
              <a:rPr lang="en-IN" sz="2400" b="1" spc="-10" dirty="0" smtClean="0">
                <a:solidFill>
                  <a:srgbClr val="185889"/>
                </a:solidFill>
                <a:latin typeface="Arial" panose="020B0604020202020204" pitchFamily="34" charset="0"/>
                <a:cs typeface="Arial" panose="020B0604020202020204" pitchFamily="34" charset="0"/>
              </a:rPr>
              <a:t>2</a:t>
            </a:r>
            <a:endParaRPr lang="en-IN" sz="2400" b="1" dirty="0">
              <a:solidFill>
                <a:srgbClr val="185889"/>
              </a:solidFill>
              <a:latin typeface="Arial" panose="020B0604020202020204" pitchFamily="34" charset="0"/>
              <a:cs typeface="Arial" panose="020B0604020202020204" pitchFamily="34" charset="0"/>
            </a:endParaRPr>
          </a:p>
        </p:txBody>
      </p:sp>
      <p:sp>
        <p:nvSpPr>
          <p:cNvPr id="50" name="Shape 442"/>
          <p:cNvSpPr txBox="1"/>
          <p:nvPr/>
        </p:nvSpPr>
        <p:spPr>
          <a:xfrm>
            <a:off x="473439" y="2954869"/>
            <a:ext cx="460169" cy="527550"/>
          </a:xfrm>
          <a:prstGeom prst="rect">
            <a:avLst/>
          </a:prstGeom>
          <a:noFill/>
          <a:ln>
            <a:noFill/>
          </a:ln>
        </p:spPr>
        <p:txBody>
          <a:bodyPr wrap="square" lIns="91425" tIns="45700" rIns="91425" bIns="45700" anchor="ctr" anchorCtr="0">
            <a:noAutofit/>
          </a:bodyPr>
          <a:lstStyle/>
          <a:p>
            <a:pPr marL="12700">
              <a:lnSpc>
                <a:spcPct val="100000"/>
              </a:lnSpc>
              <a:tabLst>
                <a:tab pos="186690" algn="l"/>
              </a:tabLst>
            </a:pPr>
            <a:r>
              <a:rPr lang="en-IN" sz="2400" b="1" spc="-10" dirty="0" smtClean="0">
                <a:solidFill>
                  <a:srgbClr val="ED7514"/>
                </a:solidFill>
                <a:latin typeface="Arial" panose="020B0604020202020204" pitchFamily="34" charset="0"/>
                <a:cs typeface="Arial" panose="020B0604020202020204" pitchFamily="34" charset="0"/>
              </a:rPr>
              <a:t>3</a:t>
            </a:r>
            <a:endParaRPr lang="en-IN" sz="2400" b="1" dirty="0">
              <a:solidFill>
                <a:srgbClr val="ED7514"/>
              </a:solidFill>
              <a:latin typeface="Arial" panose="020B0604020202020204" pitchFamily="34" charset="0"/>
              <a:cs typeface="Arial" panose="020B0604020202020204" pitchFamily="34" charset="0"/>
            </a:endParaRPr>
          </a:p>
        </p:txBody>
      </p:sp>
      <p:sp>
        <p:nvSpPr>
          <p:cNvPr id="51" name="Shape 442"/>
          <p:cNvSpPr txBox="1"/>
          <p:nvPr/>
        </p:nvSpPr>
        <p:spPr>
          <a:xfrm>
            <a:off x="501700" y="3838519"/>
            <a:ext cx="460169" cy="527550"/>
          </a:xfrm>
          <a:prstGeom prst="rect">
            <a:avLst/>
          </a:prstGeom>
          <a:noFill/>
          <a:ln>
            <a:noFill/>
          </a:ln>
        </p:spPr>
        <p:txBody>
          <a:bodyPr wrap="square" lIns="91425" tIns="45700" rIns="91425" bIns="45700" anchor="ctr" anchorCtr="0">
            <a:noAutofit/>
          </a:bodyPr>
          <a:lstStyle/>
          <a:p>
            <a:pPr marL="12700">
              <a:lnSpc>
                <a:spcPct val="100000"/>
              </a:lnSpc>
              <a:tabLst>
                <a:tab pos="186690" algn="l"/>
              </a:tabLst>
            </a:pPr>
            <a:r>
              <a:rPr lang="en-IN" sz="2400" b="1" spc="-10" dirty="0" smtClean="0">
                <a:solidFill>
                  <a:srgbClr val="185889"/>
                </a:solidFill>
                <a:latin typeface="Arial" panose="020B0604020202020204" pitchFamily="34" charset="0"/>
                <a:cs typeface="Arial" panose="020B0604020202020204" pitchFamily="34" charset="0"/>
              </a:rPr>
              <a:t>4</a:t>
            </a:r>
            <a:endParaRPr lang="en-IN" sz="2400" b="1" dirty="0">
              <a:solidFill>
                <a:srgbClr val="185889"/>
              </a:solidFill>
              <a:latin typeface="Arial" panose="020B0604020202020204" pitchFamily="34" charset="0"/>
              <a:cs typeface="Arial" panose="020B0604020202020204" pitchFamily="34" charset="0"/>
            </a:endParaRPr>
          </a:p>
        </p:txBody>
      </p:sp>
      <p:sp>
        <p:nvSpPr>
          <p:cNvPr id="52" name="Shape 442"/>
          <p:cNvSpPr txBox="1"/>
          <p:nvPr/>
        </p:nvSpPr>
        <p:spPr>
          <a:xfrm>
            <a:off x="501700" y="4749650"/>
            <a:ext cx="460169" cy="527550"/>
          </a:xfrm>
          <a:prstGeom prst="rect">
            <a:avLst/>
          </a:prstGeom>
          <a:noFill/>
          <a:ln>
            <a:noFill/>
          </a:ln>
        </p:spPr>
        <p:txBody>
          <a:bodyPr wrap="square" lIns="91425" tIns="45700" rIns="91425" bIns="45700" anchor="ctr" anchorCtr="0">
            <a:noAutofit/>
          </a:bodyPr>
          <a:lstStyle/>
          <a:p>
            <a:pPr marL="12700">
              <a:lnSpc>
                <a:spcPct val="100000"/>
              </a:lnSpc>
              <a:tabLst>
                <a:tab pos="186690" algn="l"/>
              </a:tabLst>
            </a:pPr>
            <a:r>
              <a:rPr lang="en-IN" sz="2400" b="1" spc="-10" dirty="0" smtClean="0">
                <a:solidFill>
                  <a:srgbClr val="ED7514"/>
                </a:solidFill>
                <a:latin typeface="Arial" panose="020B0604020202020204" pitchFamily="34" charset="0"/>
                <a:cs typeface="Arial" panose="020B0604020202020204" pitchFamily="34" charset="0"/>
              </a:rPr>
              <a:t>5</a:t>
            </a:r>
            <a:endParaRPr lang="en-IN" sz="2400" b="1" dirty="0">
              <a:solidFill>
                <a:srgbClr val="ED7514"/>
              </a:solidFill>
              <a:latin typeface="Arial" panose="020B0604020202020204" pitchFamily="34" charset="0"/>
              <a:cs typeface="Arial" panose="020B0604020202020204" pitchFamily="34" charset="0"/>
            </a:endParaRPr>
          </a:p>
        </p:txBody>
      </p:sp>
      <p:sp>
        <p:nvSpPr>
          <p:cNvPr id="53" name="Shape 442"/>
          <p:cNvSpPr txBox="1"/>
          <p:nvPr/>
        </p:nvSpPr>
        <p:spPr>
          <a:xfrm>
            <a:off x="501700" y="5652919"/>
            <a:ext cx="460169" cy="527550"/>
          </a:xfrm>
          <a:prstGeom prst="rect">
            <a:avLst/>
          </a:prstGeom>
          <a:noFill/>
          <a:ln>
            <a:noFill/>
          </a:ln>
        </p:spPr>
        <p:txBody>
          <a:bodyPr wrap="square" lIns="91425" tIns="45700" rIns="91425" bIns="45700" anchor="ctr" anchorCtr="0">
            <a:noAutofit/>
          </a:bodyPr>
          <a:lstStyle/>
          <a:p>
            <a:pPr marL="12700">
              <a:lnSpc>
                <a:spcPct val="100000"/>
              </a:lnSpc>
              <a:tabLst>
                <a:tab pos="186690" algn="l"/>
              </a:tabLst>
            </a:pPr>
            <a:r>
              <a:rPr lang="en-IN" sz="2400" b="1" spc="-10" dirty="0" smtClean="0">
                <a:solidFill>
                  <a:srgbClr val="185889"/>
                </a:solidFill>
                <a:latin typeface="Arial" panose="020B0604020202020204" pitchFamily="34" charset="0"/>
                <a:cs typeface="Arial" panose="020B0604020202020204" pitchFamily="34" charset="0"/>
              </a:rPr>
              <a:t>6</a:t>
            </a:r>
            <a:endParaRPr lang="en-IN" sz="2400" b="1" dirty="0">
              <a:solidFill>
                <a:srgbClr val="18588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49172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7" y="0"/>
            <a:ext cx="12192000" cy="6781800"/>
          </a:xfrm>
          <a:prstGeom prst="rect">
            <a:avLst/>
          </a:prstGeom>
          <a:blipFill>
            <a:blip r:embed="rId2" cstate="print"/>
            <a:stretch>
              <a:fillRect/>
            </a:stretch>
          </a:blipFill>
        </p:spPr>
        <p:txBody>
          <a:bodyPr wrap="square" lIns="0" tIns="0" rIns="0" bIns="0" rtlCol="0"/>
          <a:lstStyle/>
          <a:p>
            <a:endParaRPr/>
          </a:p>
        </p:txBody>
      </p:sp>
      <p:pic>
        <p:nvPicPr>
          <p:cNvPr id="10" name="Picture 2" descr="D:\designs\Website Banner_new10.png"/>
          <p:cNvPicPr>
            <a:picLocks noChangeAspect="1" noChangeArrowheads="1"/>
          </p:cNvPicPr>
          <p:nvPr/>
        </p:nvPicPr>
        <p:blipFill rotWithShape="1">
          <a:blip r:embed="rId3">
            <a:extLst>
              <a:ext uri="{28A0092B-C50C-407E-A947-70E740481C1C}">
                <a14:useLocalDpi xmlns:a14="http://schemas.microsoft.com/office/drawing/2010/main" val="0"/>
              </a:ext>
            </a:extLst>
          </a:blip>
          <a:srcRect l="2941" t="3137" r="2945" b="88819"/>
          <a:stretch/>
        </p:blipFill>
        <p:spPr bwMode="auto">
          <a:xfrm>
            <a:off x="0" y="0"/>
            <a:ext cx="12191543" cy="103219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D:\designs\Website Banner_new10.png"/>
          <p:cNvPicPr>
            <a:picLocks noChangeAspect="1" noChangeArrowheads="1"/>
          </p:cNvPicPr>
          <p:nvPr/>
        </p:nvPicPr>
        <p:blipFill rotWithShape="1">
          <a:blip r:embed="rId4">
            <a:extLst>
              <a:ext uri="{28A0092B-C50C-407E-A947-70E740481C1C}">
                <a14:useLocalDpi xmlns:a14="http://schemas.microsoft.com/office/drawing/2010/main" val="0"/>
              </a:ext>
            </a:extLst>
          </a:blip>
          <a:srcRect r="1837"/>
          <a:stretch/>
        </p:blipFill>
        <p:spPr bwMode="auto">
          <a:xfrm>
            <a:off x="0" y="609600"/>
            <a:ext cx="12192457" cy="6096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cars24_logo\logo 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44657" y="6310351"/>
            <a:ext cx="1394203" cy="39524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flipV="1">
            <a:off x="-457" y="6698407"/>
            <a:ext cx="12192457" cy="165098"/>
          </a:xfrm>
          <a:prstGeom prst="rect">
            <a:avLst/>
          </a:prstGeom>
          <a:solidFill>
            <a:srgbClr val="ED75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flipV="1">
            <a:off x="-457" y="6753440"/>
            <a:ext cx="12192000" cy="55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5" descr="D:\cars24_logo\Latest USP's-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66800" y="5075911"/>
            <a:ext cx="5403850" cy="1477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979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hape 651"/>
          <p:cNvSpPr/>
          <p:nvPr/>
        </p:nvSpPr>
        <p:spPr>
          <a:xfrm>
            <a:off x="7281" y="0"/>
            <a:ext cx="12192000" cy="6781800"/>
          </a:xfrm>
          <a:prstGeom prst="rect">
            <a:avLst/>
          </a:prstGeom>
          <a:blipFill rotWithShape="1">
            <a:blip r:embed="rId2">
              <a:alphaModFix/>
            </a:blip>
            <a:stretch>
              <a:fillRect/>
            </a:stretch>
          </a:blipFill>
          <a:ln>
            <a:noFill/>
          </a:ln>
        </p:spPr>
        <p:txBody>
          <a:bodyPr wrap="square" lIns="0" tIns="0" rIns="0" bIns="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31" name="object 2"/>
          <p:cNvSpPr/>
          <p:nvPr/>
        </p:nvSpPr>
        <p:spPr>
          <a:xfrm>
            <a:off x="457" y="0"/>
            <a:ext cx="12192000" cy="6781800"/>
          </a:xfrm>
          <a:prstGeom prst="rect">
            <a:avLst/>
          </a:prstGeom>
          <a:blipFill>
            <a:blip r:embed="rId3" cstate="print"/>
            <a:stretch>
              <a:fillRect/>
            </a:stretch>
          </a:blipFill>
        </p:spPr>
        <p:txBody>
          <a:bodyPr wrap="square" lIns="0" tIns="0" rIns="0" bIns="0" rtlCol="0"/>
          <a:lstStyle/>
          <a:p>
            <a:endParaRPr dirty="0"/>
          </a:p>
        </p:txBody>
      </p:sp>
      <p:sp>
        <p:nvSpPr>
          <p:cNvPr id="33" name="Rectangle 32"/>
          <p:cNvSpPr/>
          <p:nvPr/>
        </p:nvSpPr>
        <p:spPr>
          <a:xfrm flipV="1">
            <a:off x="-457" y="6698407"/>
            <a:ext cx="12192457" cy="165098"/>
          </a:xfrm>
          <a:prstGeom prst="rect">
            <a:avLst/>
          </a:prstGeom>
          <a:solidFill>
            <a:srgbClr val="ED75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flipV="1">
            <a:off x="-457" y="6753440"/>
            <a:ext cx="12192000" cy="55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2" descr="D:\cars24_logo\Primary 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17809" y="6275982"/>
            <a:ext cx="1474648" cy="41805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D:\download images\Core values- 24x24''ctc-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81800" y="685800"/>
            <a:ext cx="5105400" cy="51054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1524000" y="2244907"/>
            <a:ext cx="4572000" cy="2098493"/>
            <a:chOff x="1524000" y="2661012"/>
            <a:chExt cx="4572000" cy="2098493"/>
          </a:xfrm>
        </p:grpSpPr>
        <p:sp>
          <p:nvSpPr>
            <p:cNvPr id="14" name="Rectangle 13"/>
            <p:cNvSpPr/>
            <p:nvPr/>
          </p:nvSpPr>
          <p:spPr>
            <a:xfrm>
              <a:off x="1524000" y="2661012"/>
              <a:ext cx="4572000" cy="2098493"/>
            </a:xfrm>
            <a:prstGeom prst="rect">
              <a:avLst/>
            </a:prstGeom>
            <a:solidFill>
              <a:srgbClr val="ED75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bject 2"/>
            <p:cNvSpPr txBox="1"/>
            <p:nvPr/>
          </p:nvSpPr>
          <p:spPr>
            <a:xfrm>
              <a:off x="2052637" y="3037804"/>
              <a:ext cx="3514725" cy="401392"/>
            </a:xfrm>
            <a:prstGeom prst="rect">
              <a:avLst/>
            </a:prstGeom>
          </p:spPr>
          <p:txBody>
            <a:bodyPr vert="horz" wrap="square" lIns="0" tIns="31750" rIns="0" bIns="0" rtlCol="0">
              <a:spAutoFit/>
            </a:bodyPr>
            <a:lstStyle/>
            <a:p>
              <a:pPr marL="12065" marR="5080" indent="1270">
                <a:spcBef>
                  <a:spcPts val="250"/>
                </a:spcBef>
              </a:pPr>
              <a:r>
                <a:rPr lang="en-IN" sz="2400" b="1" i="1" spc="-5" dirty="0" smtClean="0">
                  <a:solidFill>
                    <a:schemeClr val="bg1"/>
                  </a:solidFill>
                  <a:latin typeface="Arial" panose="020B0604020202020204" pitchFamily="34" charset="0"/>
                  <a:cs typeface="Arial" panose="020B0604020202020204" pitchFamily="34" charset="0"/>
                </a:rPr>
                <a:t>Follow Up Calling Script</a:t>
              </a:r>
              <a:endParaRPr sz="2400" dirty="0">
                <a:solidFill>
                  <a:schemeClr val="bg1"/>
                </a:solidFill>
                <a:latin typeface="Arial" panose="020B0604020202020204" pitchFamily="34" charset="0"/>
                <a:cs typeface="Arial" panose="020B0604020202020204" pitchFamily="34" charset="0"/>
              </a:endParaRPr>
            </a:p>
          </p:txBody>
        </p:sp>
        <p:sp>
          <p:nvSpPr>
            <p:cNvPr id="10" name="object 2"/>
            <p:cNvSpPr txBox="1"/>
            <p:nvPr/>
          </p:nvSpPr>
          <p:spPr>
            <a:xfrm>
              <a:off x="1981200" y="3823521"/>
              <a:ext cx="3733800" cy="565539"/>
            </a:xfrm>
            <a:prstGeom prst="rect">
              <a:avLst/>
            </a:prstGeom>
          </p:spPr>
          <p:txBody>
            <a:bodyPr vert="horz" wrap="square" lIns="0" tIns="11430" rIns="0" bIns="0" rtlCol="0">
              <a:spAutoFit/>
            </a:bodyPr>
            <a:lstStyle/>
            <a:p>
              <a:r>
                <a:rPr lang="en-IN" b="1" i="1" spc="-5" dirty="0" smtClean="0">
                  <a:solidFill>
                    <a:schemeClr val="bg1"/>
                  </a:solidFill>
                  <a:latin typeface="Arial" panose="020B0604020202020204" pitchFamily="34" charset="0"/>
                  <a:cs typeface="Arial" panose="020B0604020202020204" pitchFamily="34" charset="0"/>
                </a:rPr>
                <a:t>Objective - </a:t>
              </a:r>
              <a:r>
                <a:rPr lang="en-IN" i="1" dirty="0">
                  <a:solidFill>
                    <a:schemeClr val="bg1"/>
                  </a:solidFill>
                  <a:latin typeface="Arial" panose="020B0604020202020204" pitchFamily="34" charset="0"/>
                  <a:cs typeface="Arial" panose="020B0604020202020204" pitchFamily="34" charset="0"/>
                </a:rPr>
                <a:t>Structured and planned follow up calling to close the deal</a:t>
              </a:r>
              <a:endParaRPr lang="en-IN"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084421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hape 651"/>
          <p:cNvSpPr/>
          <p:nvPr/>
        </p:nvSpPr>
        <p:spPr>
          <a:xfrm>
            <a:off x="7281" y="0"/>
            <a:ext cx="12192000" cy="6781800"/>
          </a:xfrm>
          <a:prstGeom prst="rect">
            <a:avLst/>
          </a:prstGeom>
          <a:blipFill rotWithShape="1">
            <a:blip r:embed="rId3">
              <a:alphaModFix/>
            </a:blip>
            <a:stretch>
              <a:fillRect/>
            </a:stretch>
          </a:blipFill>
          <a:ln>
            <a:noFill/>
          </a:ln>
        </p:spPr>
        <p:txBody>
          <a:bodyPr wrap="square" lIns="0" tIns="0" rIns="0" bIns="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33" name="object 3"/>
          <p:cNvSpPr/>
          <p:nvPr/>
        </p:nvSpPr>
        <p:spPr>
          <a:xfrm>
            <a:off x="0" y="0"/>
            <a:ext cx="12192000" cy="607567"/>
          </a:xfrm>
          <a:prstGeom prst="rect">
            <a:avLst/>
          </a:prstGeom>
          <a:blipFill>
            <a:blip r:embed="rId4" cstate="print"/>
            <a:stretch>
              <a:fillRect/>
            </a:stretch>
          </a:blipFill>
        </p:spPr>
        <p:txBody>
          <a:bodyPr wrap="square" lIns="0" tIns="0" rIns="0" bIns="0" rtlCol="0"/>
          <a:lstStyle/>
          <a:p>
            <a:endParaRPr dirty="0"/>
          </a:p>
        </p:txBody>
      </p:sp>
      <p:sp>
        <p:nvSpPr>
          <p:cNvPr id="34" name="object 4"/>
          <p:cNvSpPr/>
          <p:nvPr/>
        </p:nvSpPr>
        <p:spPr>
          <a:xfrm>
            <a:off x="0" y="0"/>
            <a:ext cx="10261600" cy="552450"/>
          </a:xfrm>
          <a:custGeom>
            <a:avLst/>
            <a:gdLst/>
            <a:ahLst/>
            <a:cxnLst/>
            <a:rect l="l" t="t" r="r" b="b"/>
            <a:pathLst>
              <a:path w="10261600" h="552450">
                <a:moveTo>
                  <a:pt x="10261600" y="0"/>
                </a:moveTo>
                <a:lnTo>
                  <a:pt x="0" y="0"/>
                </a:lnTo>
                <a:lnTo>
                  <a:pt x="0" y="552424"/>
                </a:lnTo>
                <a:lnTo>
                  <a:pt x="10109200" y="552424"/>
                </a:lnTo>
                <a:lnTo>
                  <a:pt x="10261600" y="0"/>
                </a:lnTo>
                <a:close/>
              </a:path>
            </a:pathLst>
          </a:custGeom>
          <a:solidFill>
            <a:srgbClr val="185889"/>
          </a:solidFill>
        </p:spPr>
        <p:txBody>
          <a:bodyPr wrap="square" lIns="0" tIns="0" rIns="0" bIns="0" rtlCol="0"/>
          <a:lstStyle/>
          <a:p>
            <a:endParaRPr dirty="0"/>
          </a:p>
        </p:txBody>
      </p:sp>
      <p:sp>
        <p:nvSpPr>
          <p:cNvPr id="35" name="object 5"/>
          <p:cNvSpPr/>
          <p:nvPr/>
        </p:nvSpPr>
        <p:spPr>
          <a:xfrm>
            <a:off x="10183952" y="0"/>
            <a:ext cx="2008505" cy="552450"/>
          </a:xfrm>
          <a:custGeom>
            <a:avLst/>
            <a:gdLst/>
            <a:ahLst/>
            <a:cxnLst/>
            <a:rect l="l" t="t" r="r" b="b"/>
            <a:pathLst>
              <a:path w="2008504" h="552450">
                <a:moveTo>
                  <a:pt x="2008047" y="0"/>
                </a:moveTo>
                <a:lnTo>
                  <a:pt x="152412" y="0"/>
                </a:lnTo>
                <a:lnTo>
                  <a:pt x="0" y="552424"/>
                </a:lnTo>
                <a:lnTo>
                  <a:pt x="2008047" y="552424"/>
                </a:lnTo>
                <a:lnTo>
                  <a:pt x="2008047" y="0"/>
                </a:lnTo>
                <a:close/>
              </a:path>
            </a:pathLst>
          </a:custGeom>
          <a:solidFill>
            <a:srgbClr val="ED7514"/>
          </a:solidFill>
        </p:spPr>
        <p:txBody>
          <a:bodyPr wrap="square" lIns="0" tIns="0" rIns="0" bIns="0" rtlCol="0"/>
          <a:lstStyle/>
          <a:p>
            <a:endParaRPr dirty="0"/>
          </a:p>
        </p:txBody>
      </p:sp>
      <p:sp>
        <p:nvSpPr>
          <p:cNvPr id="36" name="Rectangle 35"/>
          <p:cNvSpPr/>
          <p:nvPr/>
        </p:nvSpPr>
        <p:spPr>
          <a:xfrm>
            <a:off x="11658600" y="71735"/>
            <a:ext cx="338875" cy="400110"/>
          </a:xfrm>
          <a:prstGeom prst="rect">
            <a:avLst/>
          </a:prstGeom>
        </p:spPr>
        <p:txBody>
          <a:bodyPr wrap="none">
            <a:spAutoFit/>
          </a:bodyPr>
          <a:lstStyle/>
          <a:p>
            <a:pPr marL="12700">
              <a:lnSpc>
                <a:spcPct val="100000"/>
              </a:lnSpc>
              <a:spcBef>
                <a:spcPts val="135"/>
              </a:spcBef>
            </a:pPr>
            <a:r>
              <a:rPr lang="en-US" sz="2000" b="1" i="1" spc="90" dirty="0" smtClean="0">
                <a:solidFill>
                  <a:schemeClr val="bg1"/>
                </a:solidFill>
                <a:cs typeface="Calibri"/>
              </a:rPr>
              <a:t>3</a:t>
            </a:r>
            <a:endParaRPr lang="en-US" sz="2000" dirty="0">
              <a:solidFill>
                <a:schemeClr val="bg1"/>
              </a:solidFill>
              <a:cs typeface="Calibri"/>
            </a:endParaRPr>
          </a:p>
        </p:txBody>
      </p:sp>
      <p:sp>
        <p:nvSpPr>
          <p:cNvPr id="37" name="Rectangle 36"/>
          <p:cNvSpPr/>
          <p:nvPr/>
        </p:nvSpPr>
        <p:spPr>
          <a:xfrm flipV="1">
            <a:off x="-457" y="6698407"/>
            <a:ext cx="12192457" cy="165098"/>
          </a:xfrm>
          <a:prstGeom prst="rect">
            <a:avLst/>
          </a:prstGeom>
          <a:solidFill>
            <a:srgbClr val="ED75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flipV="1">
            <a:off x="-457" y="6753440"/>
            <a:ext cx="12192000" cy="55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2" descr="D:\cars24_logo\Primary l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17809" y="6275982"/>
            <a:ext cx="1474648" cy="418054"/>
          </a:xfrm>
          <a:prstGeom prst="rect">
            <a:avLst/>
          </a:prstGeom>
          <a:noFill/>
          <a:extLst>
            <a:ext uri="{909E8E84-426E-40DD-AFC4-6F175D3DCCD1}">
              <a14:hiddenFill xmlns:a14="http://schemas.microsoft.com/office/drawing/2010/main">
                <a:solidFill>
                  <a:srgbClr val="FFFFFF"/>
                </a:solidFill>
              </a14:hiddenFill>
            </a:ext>
          </a:extLst>
        </p:spPr>
      </p:pic>
      <p:sp>
        <p:nvSpPr>
          <p:cNvPr id="40" name="Shape 442"/>
          <p:cNvSpPr txBox="1"/>
          <p:nvPr/>
        </p:nvSpPr>
        <p:spPr>
          <a:xfrm>
            <a:off x="0" y="0"/>
            <a:ext cx="3818484" cy="527550"/>
          </a:xfrm>
          <a:prstGeom prst="rect">
            <a:avLst/>
          </a:prstGeom>
          <a:noFill/>
          <a:ln>
            <a:noFill/>
          </a:ln>
        </p:spPr>
        <p:txBody>
          <a:bodyPr wrap="square" lIns="91425" tIns="45700" rIns="91425" bIns="45700" anchor="ctr" anchorCtr="0">
            <a:noAutofit/>
          </a:bodyPr>
          <a:lstStyle/>
          <a:p>
            <a:pPr marL="0" lvl="1">
              <a:tabLst>
                <a:tab pos="186690" algn="l"/>
              </a:tabLst>
            </a:pPr>
            <a:r>
              <a:rPr lang="en-IN" sz="2400" b="1" spc="-10" dirty="0" smtClean="0">
                <a:solidFill>
                  <a:schemeClr val="bg1"/>
                </a:solidFill>
                <a:latin typeface="Arial" panose="020B0604020202020204" pitchFamily="34" charset="0"/>
                <a:cs typeface="Arial" panose="020B0604020202020204" pitchFamily="34" charset="0"/>
              </a:rPr>
              <a:t>Do Remember!</a:t>
            </a:r>
            <a:endParaRPr lang="en-IN" sz="2400" b="1" dirty="0">
              <a:solidFill>
                <a:schemeClr val="bg1"/>
              </a:solidFill>
              <a:latin typeface="Arial" panose="020B0604020202020204" pitchFamily="34" charset="0"/>
              <a:cs typeface="Arial" panose="020B0604020202020204" pitchFamily="34" charset="0"/>
            </a:endParaRPr>
          </a:p>
        </p:txBody>
      </p:sp>
      <p:sp>
        <p:nvSpPr>
          <p:cNvPr id="42" name="Rectangle 41"/>
          <p:cNvSpPr/>
          <p:nvPr/>
        </p:nvSpPr>
        <p:spPr>
          <a:xfrm>
            <a:off x="541884" y="2065262"/>
            <a:ext cx="3276600" cy="461665"/>
          </a:xfrm>
          <a:prstGeom prst="rect">
            <a:avLst/>
          </a:prstGeom>
        </p:spPr>
        <p:txBody>
          <a:bodyPr wrap="square">
            <a:spAutoFit/>
          </a:bodyPr>
          <a:lstStyle/>
          <a:p>
            <a:pPr algn="ctr">
              <a:lnSpc>
                <a:spcPct val="100000"/>
              </a:lnSpc>
              <a:spcBef>
                <a:spcPts val="90"/>
              </a:spcBef>
            </a:pPr>
            <a:r>
              <a:rPr lang="en-IN" sz="2400" b="1" spc="-10" dirty="0" smtClean="0">
                <a:solidFill>
                  <a:srgbClr val="ED7514"/>
                </a:solidFill>
                <a:latin typeface="Arial" panose="020B0604020202020204" pitchFamily="34" charset="0"/>
                <a:cs typeface="Arial" panose="020B0604020202020204" pitchFamily="34" charset="0"/>
              </a:rPr>
              <a:t>Calling Essentials</a:t>
            </a:r>
            <a:endParaRPr lang="en-IN" sz="2400" dirty="0">
              <a:solidFill>
                <a:srgbClr val="ED7514"/>
              </a:solidFill>
              <a:latin typeface="Arial" panose="020B0604020202020204" pitchFamily="34" charset="0"/>
              <a:cs typeface="Arial" panose="020B0604020202020204" pitchFamily="34" charset="0"/>
            </a:endParaRPr>
          </a:p>
        </p:txBody>
      </p:sp>
      <p:sp>
        <p:nvSpPr>
          <p:cNvPr id="43" name="Rectangle 42"/>
          <p:cNvSpPr/>
          <p:nvPr/>
        </p:nvSpPr>
        <p:spPr>
          <a:xfrm>
            <a:off x="474169" y="2691348"/>
            <a:ext cx="4021631" cy="3477875"/>
          </a:xfrm>
          <a:prstGeom prst="rect">
            <a:avLst/>
          </a:prstGeom>
        </p:spPr>
        <p:txBody>
          <a:bodyPr wrap="square">
            <a:spAutoFit/>
          </a:bodyPr>
          <a:lstStyle/>
          <a:p>
            <a:pPr marL="342900" indent="-342900" fontAlgn="base">
              <a:buFont typeface="Wingdings" panose="05000000000000000000" pitchFamily="2" charset="2"/>
              <a:buChar char="ü"/>
            </a:pPr>
            <a:r>
              <a:rPr lang="en-IN" sz="2000" dirty="0">
                <a:latin typeface="Arial" panose="020B0604020202020204" pitchFamily="34" charset="0"/>
                <a:cs typeface="Arial" panose="020B0604020202020204" pitchFamily="34" charset="0"/>
              </a:rPr>
              <a:t>Have notes </a:t>
            </a:r>
            <a:r>
              <a:rPr lang="en-IN" sz="2000" dirty="0" smtClean="0">
                <a:latin typeface="Arial" panose="020B0604020202020204" pitchFamily="34" charset="0"/>
                <a:cs typeface="Arial" panose="020B0604020202020204" pitchFamily="34" charset="0"/>
              </a:rPr>
              <a:t>handy</a:t>
            </a:r>
          </a:p>
          <a:p>
            <a:pPr marL="342900" indent="-342900" fontAlgn="base">
              <a:buFont typeface="Wingdings" panose="05000000000000000000" pitchFamily="2" charset="2"/>
              <a:buChar char="ü"/>
            </a:pPr>
            <a:endParaRPr lang="en-IN" sz="2000" dirty="0">
              <a:latin typeface="Arial" panose="020B0604020202020204" pitchFamily="34" charset="0"/>
              <a:cs typeface="Arial" panose="020B0604020202020204" pitchFamily="34" charset="0"/>
            </a:endParaRPr>
          </a:p>
          <a:p>
            <a:pPr marL="342900" indent="-342900" fontAlgn="base">
              <a:buFont typeface="Wingdings" panose="05000000000000000000" pitchFamily="2" charset="2"/>
              <a:buChar char="ü"/>
            </a:pPr>
            <a:r>
              <a:rPr lang="en-IN" sz="2000" dirty="0">
                <a:latin typeface="Arial" panose="020B0604020202020204" pitchFamily="34" charset="0"/>
                <a:cs typeface="Arial" panose="020B0604020202020204" pitchFamily="34" charset="0"/>
              </a:rPr>
              <a:t>Sit straight and </a:t>
            </a:r>
            <a:r>
              <a:rPr lang="en-IN" sz="2000" dirty="0" smtClean="0">
                <a:latin typeface="Arial" panose="020B0604020202020204" pitchFamily="34" charset="0"/>
                <a:cs typeface="Arial" panose="020B0604020202020204" pitchFamily="34" charset="0"/>
              </a:rPr>
              <a:t>confident</a:t>
            </a:r>
          </a:p>
          <a:p>
            <a:pPr marL="342900" indent="-342900" fontAlgn="base">
              <a:buFont typeface="Wingdings" panose="05000000000000000000" pitchFamily="2" charset="2"/>
              <a:buChar char="ü"/>
            </a:pPr>
            <a:endParaRPr lang="en-IN" sz="2000" dirty="0">
              <a:latin typeface="Arial" panose="020B0604020202020204" pitchFamily="34" charset="0"/>
              <a:cs typeface="Arial" panose="020B0604020202020204" pitchFamily="34" charset="0"/>
            </a:endParaRPr>
          </a:p>
          <a:p>
            <a:pPr marL="342900" indent="-342900" fontAlgn="base">
              <a:buFont typeface="Wingdings" panose="05000000000000000000" pitchFamily="2" charset="2"/>
              <a:buChar char="ü"/>
            </a:pPr>
            <a:r>
              <a:rPr lang="en-IN" sz="2000" dirty="0">
                <a:latin typeface="Arial" panose="020B0604020202020204" pitchFamily="34" charset="0"/>
                <a:cs typeface="Arial" panose="020B0604020202020204" pitchFamily="34" charset="0"/>
              </a:rPr>
              <a:t>Wear a </a:t>
            </a:r>
            <a:r>
              <a:rPr lang="en-IN" sz="2000" dirty="0" smtClean="0">
                <a:latin typeface="Arial" panose="020B0604020202020204" pitchFamily="34" charset="0"/>
                <a:cs typeface="Arial" panose="020B0604020202020204" pitchFamily="34" charset="0"/>
              </a:rPr>
              <a:t>smile</a:t>
            </a:r>
          </a:p>
          <a:p>
            <a:pPr marL="342900" indent="-342900" fontAlgn="base">
              <a:buFont typeface="Wingdings" panose="05000000000000000000" pitchFamily="2" charset="2"/>
              <a:buChar char="ü"/>
            </a:pPr>
            <a:endParaRPr lang="en-IN" sz="2000" dirty="0">
              <a:latin typeface="Arial" panose="020B0604020202020204" pitchFamily="34" charset="0"/>
              <a:cs typeface="Arial" panose="020B0604020202020204" pitchFamily="34" charset="0"/>
            </a:endParaRPr>
          </a:p>
          <a:p>
            <a:pPr marL="342900" indent="-342900" fontAlgn="base">
              <a:buFont typeface="Wingdings" panose="05000000000000000000" pitchFamily="2" charset="2"/>
              <a:buChar char="ü"/>
            </a:pPr>
            <a:r>
              <a:rPr lang="en-IN" sz="2000" dirty="0">
                <a:latin typeface="Arial" panose="020B0604020202020204" pitchFamily="34" charset="0"/>
                <a:cs typeface="Arial" panose="020B0604020202020204" pitchFamily="34" charset="0"/>
              </a:rPr>
              <a:t>Build </a:t>
            </a:r>
            <a:r>
              <a:rPr lang="en-IN" sz="2000" dirty="0" smtClean="0">
                <a:latin typeface="Arial" panose="020B0604020202020204" pitchFamily="34" charset="0"/>
                <a:cs typeface="Arial" panose="020B0604020202020204" pitchFamily="34" charset="0"/>
              </a:rPr>
              <a:t>Rapport</a:t>
            </a:r>
          </a:p>
          <a:p>
            <a:pPr marL="342900" indent="-342900" fontAlgn="base">
              <a:buFont typeface="Wingdings" panose="05000000000000000000" pitchFamily="2" charset="2"/>
              <a:buChar char="ü"/>
            </a:pPr>
            <a:endParaRPr lang="en-IN" sz="2000" dirty="0">
              <a:latin typeface="Arial" panose="020B0604020202020204" pitchFamily="34" charset="0"/>
              <a:cs typeface="Arial" panose="020B0604020202020204" pitchFamily="34" charset="0"/>
            </a:endParaRPr>
          </a:p>
          <a:p>
            <a:pPr marL="342900" indent="-342900" fontAlgn="base">
              <a:buFont typeface="Wingdings" panose="05000000000000000000" pitchFamily="2" charset="2"/>
              <a:buChar char="ü"/>
            </a:pPr>
            <a:r>
              <a:rPr lang="en-IN" sz="2000" dirty="0">
                <a:latin typeface="Arial" panose="020B0604020202020204" pitchFamily="34" charset="0"/>
                <a:cs typeface="Arial" panose="020B0604020202020204" pitchFamily="34" charset="0"/>
              </a:rPr>
              <a:t>Active </a:t>
            </a:r>
            <a:r>
              <a:rPr lang="en-IN" sz="2000" dirty="0" smtClean="0">
                <a:latin typeface="Arial" panose="020B0604020202020204" pitchFamily="34" charset="0"/>
                <a:cs typeface="Arial" panose="020B0604020202020204" pitchFamily="34" charset="0"/>
              </a:rPr>
              <a:t>listening</a:t>
            </a:r>
          </a:p>
          <a:p>
            <a:pPr marL="342900" indent="-342900" fontAlgn="base">
              <a:buFont typeface="Wingdings" panose="05000000000000000000" pitchFamily="2" charset="2"/>
              <a:buChar char="ü"/>
            </a:pPr>
            <a:endParaRPr lang="en-IN" sz="2000" dirty="0">
              <a:latin typeface="Arial" panose="020B0604020202020204" pitchFamily="34" charset="0"/>
              <a:cs typeface="Arial" panose="020B0604020202020204" pitchFamily="34" charset="0"/>
            </a:endParaRPr>
          </a:p>
          <a:p>
            <a:pPr marL="342900" indent="-342900" fontAlgn="base">
              <a:buFont typeface="Wingdings" panose="05000000000000000000" pitchFamily="2" charset="2"/>
              <a:buChar char="ü"/>
            </a:pPr>
            <a:r>
              <a:rPr lang="en-IN" sz="2000" dirty="0">
                <a:latin typeface="Arial" panose="020B0604020202020204" pitchFamily="34" charset="0"/>
                <a:cs typeface="Arial" panose="020B0604020202020204" pitchFamily="34" charset="0"/>
              </a:rPr>
              <a:t>Have inspection report handy</a:t>
            </a:r>
          </a:p>
        </p:txBody>
      </p:sp>
      <p:sp>
        <p:nvSpPr>
          <p:cNvPr id="44" name="Rectangle 43"/>
          <p:cNvSpPr/>
          <p:nvPr/>
        </p:nvSpPr>
        <p:spPr>
          <a:xfrm>
            <a:off x="5325516" y="2065262"/>
            <a:ext cx="2272145" cy="461665"/>
          </a:xfrm>
          <a:prstGeom prst="rect">
            <a:avLst/>
          </a:prstGeom>
        </p:spPr>
        <p:txBody>
          <a:bodyPr wrap="square">
            <a:spAutoFit/>
          </a:bodyPr>
          <a:lstStyle/>
          <a:p>
            <a:pPr>
              <a:lnSpc>
                <a:spcPct val="100000"/>
              </a:lnSpc>
              <a:spcBef>
                <a:spcPts val="90"/>
              </a:spcBef>
            </a:pPr>
            <a:r>
              <a:rPr lang="en-IN" sz="2400" b="1" spc="-10" dirty="0" smtClean="0">
                <a:solidFill>
                  <a:srgbClr val="ED7514"/>
                </a:solidFill>
                <a:latin typeface="Arial" panose="020B0604020202020204" pitchFamily="34" charset="0"/>
                <a:cs typeface="Arial" panose="020B0604020202020204" pitchFamily="34" charset="0"/>
              </a:rPr>
              <a:t>Negotiation</a:t>
            </a:r>
            <a:endParaRPr lang="en-IN" sz="2400" dirty="0">
              <a:solidFill>
                <a:srgbClr val="ED7514"/>
              </a:solidFill>
              <a:latin typeface="Arial" panose="020B0604020202020204" pitchFamily="34" charset="0"/>
              <a:cs typeface="Arial" panose="020B0604020202020204" pitchFamily="34" charset="0"/>
            </a:endParaRPr>
          </a:p>
        </p:txBody>
      </p:sp>
      <p:sp>
        <p:nvSpPr>
          <p:cNvPr id="46" name="Rectangle 45"/>
          <p:cNvSpPr/>
          <p:nvPr/>
        </p:nvSpPr>
        <p:spPr>
          <a:xfrm>
            <a:off x="4953000" y="2691348"/>
            <a:ext cx="3017176" cy="2862322"/>
          </a:xfrm>
          <a:prstGeom prst="rect">
            <a:avLst/>
          </a:prstGeom>
        </p:spPr>
        <p:txBody>
          <a:bodyPr wrap="square">
            <a:spAutoFit/>
          </a:bodyPr>
          <a:lstStyle/>
          <a:p>
            <a:pPr marL="342900" indent="-342900" fontAlgn="base">
              <a:buFont typeface="Wingdings" panose="05000000000000000000" pitchFamily="2" charset="2"/>
              <a:buChar char="ü"/>
            </a:pPr>
            <a:r>
              <a:rPr lang="en-IN" sz="2000" dirty="0">
                <a:latin typeface="Arial" panose="020B0604020202020204" pitchFamily="34" charset="0"/>
                <a:cs typeface="Arial" panose="020B0604020202020204" pitchFamily="34" charset="0"/>
              </a:rPr>
              <a:t>Breaking </a:t>
            </a:r>
            <a:r>
              <a:rPr lang="en-IN" sz="2000" dirty="0" smtClean="0">
                <a:latin typeface="Arial" panose="020B0604020202020204" pitchFamily="34" charset="0"/>
                <a:cs typeface="Arial" panose="020B0604020202020204" pitchFamily="34" charset="0"/>
              </a:rPr>
              <a:t>CEP</a:t>
            </a:r>
          </a:p>
          <a:p>
            <a:pPr marL="342900" indent="-342900" fontAlgn="base">
              <a:buFont typeface="Wingdings" panose="05000000000000000000" pitchFamily="2" charset="2"/>
              <a:buChar char="ü"/>
            </a:pPr>
            <a:endParaRPr lang="en-IN" sz="2000" dirty="0">
              <a:latin typeface="Arial" panose="020B0604020202020204" pitchFamily="34" charset="0"/>
              <a:cs typeface="Arial" panose="020B0604020202020204" pitchFamily="34" charset="0"/>
            </a:endParaRPr>
          </a:p>
          <a:p>
            <a:pPr marL="342900" indent="-342900" fontAlgn="base">
              <a:buFont typeface="Wingdings" panose="05000000000000000000" pitchFamily="2" charset="2"/>
              <a:buChar char="ü"/>
            </a:pPr>
            <a:r>
              <a:rPr lang="en-IN" sz="2000" dirty="0">
                <a:latin typeface="Arial" panose="020B0604020202020204" pitchFamily="34" charset="0"/>
                <a:cs typeface="Arial" panose="020B0604020202020204" pitchFamily="34" charset="0"/>
              </a:rPr>
              <a:t>Do not increase the price on the same </a:t>
            </a:r>
            <a:r>
              <a:rPr lang="en-IN" sz="2000" dirty="0" smtClean="0">
                <a:latin typeface="Arial" panose="020B0604020202020204" pitchFamily="34" charset="0"/>
                <a:cs typeface="Arial" panose="020B0604020202020204" pitchFamily="34" charset="0"/>
              </a:rPr>
              <a:t>call</a:t>
            </a:r>
          </a:p>
          <a:p>
            <a:pPr marL="342900" indent="-342900" fontAlgn="base">
              <a:buFont typeface="Wingdings" panose="05000000000000000000" pitchFamily="2" charset="2"/>
              <a:buChar char="ü"/>
            </a:pPr>
            <a:endParaRPr lang="en-IN"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IN" sz="2000" dirty="0">
                <a:latin typeface="Arial" panose="020B0604020202020204" pitchFamily="34" charset="0"/>
                <a:cs typeface="Arial" panose="020B0604020202020204" pitchFamily="34" charset="0"/>
              </a:rPr>
              <a:t>Make multiple efforts on the same CRP pointer and then pick the next </a:t>
            </a:r>
            <a:r>
              <a:rPr lang="en-IN" sz="2000" dirty="0" smtClean="0">
                <a:latin typeface="Arial" panose="020B0604020202020204" pitchFamily="34" charset="0"/>
                <a:cs typeface="Arial" panose="020B0604020202020204" pitchFamily="34" charset="0"/>
              </a:rPr>
              <a:t>one</a:t>
            </a:r>
            <a:endParaRPr lang="en-IN" sz="2000" dirty="0">
              <a:latin typeface="Arial" panose="020B0604020202020204" pitchFamily="34" charset="0"/>
              <a:cs typeface="Arial" panose="020B0604020202020204" pitchFamily="34" charset="0"/>
            </a:endParaRPr>
          </a:p>
        </p:txBody>
      </p:sp>
      <p:sp>
        <p:nvSpPr>
          <p:cNvPr id="47" name="Rectangle 46"/>
          <p:cNvSpPr/>
          <p:nvPr/>
        </p:nvSpPr>
        <p:spPr>
          <a:xfrm>
            <a:off x="8787241" y="2065262"/>
            <a:ext cx="2971799" cy="461665"/>
          </a:xfrm>
          <a:prstGeom prst="rect">
            <a:avLst/>
          </a:prstGeom>
        </p:spPr>
        <p:txBody>
          <a:bodyPr wrap="square">
            <a:spAutoFit/>
          </a:bodyPr>
          <a:lstStyle/>
          <a:p>
            <a:pPr>
              <a:lnSpc>
                <a:spcPct val="100000"/>
              </a:lnSpc>
              <a:spcBef>
                <a:spcPts val="90"/>
              </a:spcBef>
            </a:pPr>
            <a:r>
              <a:rPr lang="en-IN" sz="2400" b="1" spc="-10" dirty="0" smtClean="0">
                <a:solidFill>
                  <a:srgbClr val="ED7514"/>
                </a:solidFill>
                <a:latin typeface="Arial" panose="020B0604020202020204" pitchFamily="34" charset="0"/>
                <a:cs typeface="Arial" panose="020B0604020202020204" pitchFamily="34" charset="0"/>
              </a:rPr>
              <a:t>Objection Handling</a:t>
            </a:r>
            <a:endParaRPr lang="en-IN" sz="2400" dirty="0">
              <a:solidFill>
                <a:srgbClr val="ED7514"/>
              </a:solidFill>
              <a:latin typeface="Arial" panose="020B0604020202020204" pitchFamily="34" charset="0"/>
              <a:cs typeface="Arial" panose="020B0604020202020204" pitchFamily="34" charset="0"/>
            </a:endParaRPr>
          </a:p>
        </p:txBody>
      </p:sp>
      <p:sp>
        <p:nvSpPr>
          <p:cNvPr id="48" name="Rectangle 47"/>
          <p:cNvSpPr/>
          <p:nvPr/>
        </p:nvSpPr>
        <p:spPr>
          <a:xfrm>
            <a:off x="9092040" y="2691348"/>
            <a:ext cx="2566560" cy="2246769"/>
          </a:xfrm>
          <a:prstGeom prst="rect">
            <a:avLst/>
          </a:prstGeom>
        </p:spPr>
        <p:txBody>
          <a:bodyPr wrap="square">
            <a:spAutoFit/>
          </a:bodyPr>
          <a:lstStyle/>
          <a:p>
            <a:pPr marL="342900" indent="-342900" fontAlgn="base">
              <a:buFont typeface="Wingdings" panose="05000000000000000000" pitchFamily="2" charset="2"/>
              <a:buChar char="ü"/>
            </a:pPr>
            <a:r>
              <a:rPr lang="en-IN" sz="2000" dirty="0" smtClean="0">
                <a:latin typeface="Arial" panose="020B0604020202020204" pitchFamily="34" charset="0"/>
                <a:cs typeface="Arial" panose="020B0604020202020204" pitchFamily="34" charset="0"/>
              </a:rPr>
              <a:t>ACC</a:t>
            </a:r>
          </a:p>
          <a:p>
            <a:pPr marL="342900" indent="-342900" fontAlgn="base">
              <a:buFont typeface="Wingdings" panose="05000000000000000000" pitchFamily="2" charset="2"/>
              <a:buChar char="ü"/>
            </a:pPr>
            <a:endParaRPr lang="en-IN" sz="2000" dirty="0">
              <a:latin typeface="Arial" panose="020B0604020202020204" pitchFamily="34" charset="0"/>
              <a:cs typeface="Arial" panose="020B0604020202020204" pitchFamily="34" charset="0"/>
            </a:endParaRPr>
          </a:p>
          <a:p>
            <a:pPr marL="720000" indent="-342900" fontAlgn="base">
              <a:buFont typeface="Arial" panose="020B0604020202020204" pitchFamily="34" charset="0"/>
              <a:buChar char="•"/>
            </a:pPr>
            <a:r>
              <a:rPr lang="en-IN" sz="2000" dirty="0">
                <a:latin typeface="Arial" panose="020B0604020202020204" pitchFamily="34" charset="0"/>
                <a:cs typeface="Arial" panose="020B0604020202020204" pitchFamily="34" charset="0"/>
              </a:rPr>
              <a:t>(Acknowledge</a:t>
            </a:r>
          </a:p>
          <a:p>
            <a:pPr marL="720000" indent="-342900" fontAlgn="base">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720000" indent="-342900" fontAlgn="base">
              <a:buFont typeface="Arial" panose="020B0604020202020204" pitchFamily="34" charset="0"/>
              <a:buChar char="•"/>
            </a:pPr>
            <a:r>
              <a:rPr lang="en-IN" sz="2000" dirty="0" smtClean="0">
                <a:latin typeface="Arial" panose="020B0604020202020204" pitchFamily="34" charset="0"/>
                <a:cs typeface="Arial" panose="020B0604020202020204" pitchFamily="34" charset="0"/>
              </a:rPr>
              <a:t>Counter</a:t>
            </a:r>
            <a:endParaRPr lang="en-IN" sz="2000" dirty="0">
              <a:latin typeface="Arial" panose="020B0604020202020204" pitchFamily="34" charset="0"/>
              <a:cs typeface="Arial" panose="020B0604020202020204" pitchFamily="34" charset="0"/>
            </a:endParaRPr>
          </a:p>
          <a:p>
            <a:pPr marL="720000" indent="-342900" fontAlgn="base">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720000" indent="-342900" fontAlgn="base">
              <a:buFont typeface="Arial" panose="020B0604020202020204" pitchFamily="34" charset="0"/>
              <a:buChar char="•"/>
            </a:pPr>
            <a:r>
              <a:rPr lang="en-IN" sz="2000" dirty="0" smtClean="0">
                <a:latin typeface="Arial" panose="020B0604020202020204" pitchFamily="34" charset="0"/>
                <a:cs typeface="Arial" panose="020B0604020202020204" pitchFamily="34" charset="0"/>
              </a:rPr>
              <a:t>Closer)</a:t>
            </a:r>
            <a:endParaRPr lang="en-IN" sz="2000" dirty="0">
              <a:latin typeface="Arial" panose="020B0604020202020204" pitchFamily="34" charset="0"/>
              <a:cs typeface="Arial" panose="020B0604020202020204" pitchFamily="34" charset="0"/>
            </a:endParaRPr>
          </a:p>
        </p:txBody>
      </p:sp>
      <p:cxnSp>
        <p:nvCxnSpPr>
          <p:cNvPr id="3" name="Straight Connector 2"/>
          <p:cNvCxnSpPr/>
          <p:nvPr/>
        </p:nvCxnSpPr>
        <p:spPr>
          <a:xfrm>
            <a:off x="4495800" y="996028"/>
            <a:ext cx="0" cy="5176172"/>
          </a:xfrm>
          <a:prstGeom prst="line">
            <a:avLst/>
          </a:prstGeom>
          <a:ln>
            <a:solidFill>
              <a:srgbClr val="185889"/>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50" name="Straight Connector 49"/>
          <p:cNvCxnSpPr/>
          <p:nvPr/>
        </p:nvCxnSpPr>
        <p:spPr>
          <a:xfrm>
            <a:off x="8534400" y="996028"/>
            <a:ext cx="0" cy="5176172"/>
          </a:xfrm>
          <a:prstGeom prst="line">
            <a:avLst/>
          </a:prstGeom>
          <a:ln>
            <a:solidFill>
              <a:srgbClr val="185889"/>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pic>
        <p:nvPicPr>
          <p:cNvPr id="1032" name="Picture 8" descr="D:\download images\callng.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39544" y="782782"/>
            <a:ext cx="1081280" cy="108128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3" name="Picture 9" descr="D:\download images\nego-0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957494" y="857593"/>
            <a:ext cx="1008188" cy="99060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6" name="Picture 12" descr="D:\download images\object.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843390" y="996028"/>
            <a:ext cx="1073902" cy="784401"/>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023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hape 651"/>
          <p:cNvSpPr/>
          <p:nvPr/>
        </p:nvSpPr>
        <p:spPr>
          <a:xfrm>
            <a:off x="7281" y="0"/>
            <a:ext cx="12192000" cy="6781800"/>
          </a:xfrm>
          <a:prstGeom prst="rect">
            <a:avLst/>
          </a:prstGeom>
          <a:blipFill rotWithShape="1">
            <a:blip r:embed="rId2">
              <a:alphaModFix/>
            </a:blip>
            <a:stretch>
              <a:fillRect/>
            </a:stretch>
          </a:blipFill>
          <a:ln>
            <a:noFill/>
          </a:ln>
        </p:spPr>
        <p:txBody>
          <a:bodyPr wrap="square" lIns="0" tIns="0" rIns="0" bIns="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33" name="object 3"/>
          <p:cNvSpPr/>
          <p:nvPr/>
        </p:nvSpPr>
        <p:spPr>
          <a:xfrm>
            <a:off x="0" y="0"/>
            <a:ext cx="12192000" cy="607567"/>
          </a:xfrm>
          <a:prstGeom prst="rect">
            <a:avLst/>
          </a:prstGeom>
          <a:blipFill>
            <a:blip r:embed="rId3" cstate="print"/>
            <a:stretch>
              <a:fillRect/>
            </a:stretch>
          </a:blipFill>
        </p:spPr>
        <p:txBody>
          <a:bodyPr wrap="square" lIns="0" tIns="0" rIns="0" bIns="0" rtlCol="0"/>
          <a:lstStyle/>
          <a:p>
            <a:endParaRPr dirty="0"/>
          </a:p>
        </p:txBody>
      </p:sp>
      <p:sp>
        <p:nvSpPr>
          <p:cNvPr id="34" name="object 4"/>
          <p:cNvSpPr/>
          <p:nvPr/>
        </p:nvSpPr>
        <p:spPr>
          <a:xfrm>
            <a:off x="0" y="0"/>
            <a:ext cx="10261600" cy="552450"/>
          </a:xfrm>
          <a:custGeom>
            <a:avLst/>
            <a:gdLst/>
            <a:ahLst/>
            <a:cxnLst/>
            <a:rect l="l" t="t" r="r" b="b"/>
            <a:pathLst>
              <a:path w="10261600" h="552450">
                <a:moveTo>
                  <a:pt x="10261600" y="0"/>
                </a:moveTo>
                <a:lnTo>
                  <a:pt x="0" y="0"/>
                </a:lnTo>
                <a:lnTo>
                  <a:pt x="0" y="552424"/>
                </a:lnTo>
                <a:lnTo>
                  <a:pt x="10109200" y="552424"/>
                </a:lnTo>
                <a:lnTo>
                  <a:pt x="10261600" y="0"/>
                </a:lnTo>
                <a:close/>
              </a:path>
            </a:pathLst>
          </a:custGeom>
          <a:solidFill>
            <a:srgbClr val="185889"/>
          </a:solidFill>
        </p:spPr>
        <p:txBody>
          <a:bodyPr wrap="square" lIns="0" tIns="0" rIns="0" bIns="0" rtlCol="0"/>
          <a:lstStyle/>
          <a:p>
            <a:endParaRPr dirty="0"/>
          </a:p>
        </p:txBody>
      </p:sp>
      <p:sp>
        <p:nvSpPr>
          <p:cNvPr id="35" name="object 5"/>
          <p:cNvSpPr/>
          <p:nvPr/>
        </p:nvSpPr>
        <p:spPr>
          <a:xfrm>
            <a:off x="10183952" y="0"/>
            <a:ext cx="2008505" cy="552450"/>
          </a:xfrm>
          <a:custGeom>
            <a:avLst/>
            <a:gdLst/>
            <a:ahLst/>
            <a:cxnLst/>
            <a:rect l="l" t="t" r="r" b="b"/>
            <a:pathLst>
              <a:path w="2008504" h="552450">
                <a:moveTo>
                  <a:pt x="2008047" y="0"/>
                </a:moveTo>
                <a:lnTo>
                  <a:pt x="152412" y="0"/>
                </a:lnTo>
                <a:lnTo>
                  <a:pt x="0" y="552424"/>
                </a:lnTo>
                <a:lnTo>
                  <a:pt x="2008047" y="552424"/>
                </a:lnTo>
                <a:lnTo>
                  <a:pt x="2008047" y="0"/>
                </a:lnTo>
                <a:close/>
              </a:path>
            </a:pathLst>
          </a:custGeom>
          <a:solidFill>
            <a:srgbClr val="ED7514"/>
          </a:solidFill>
        </p:spPr>
        <p:txBody>
          <a:bodyPr wrap="square" lIns="0" tIns="0" rIns="0" bIns="0" rtlCol="0"/>
          <a:lstStyle/>
          <a:p>
            <a:endParaRPr dirty="0"/>
          </a:p>
        </p:txBody>
      </p:sp>
      <p:sp>
        <p:nvSpPr>
          <p:cNvPr id="36" name="Rectangle 35"/>
          <p:cNvSpPr/>
          <p:nvPr/>
        </p:nvSpPr>
        <p:spPr>
          <a:xfrm>
            <a:off x="11658600" y="71735"/>
            <a:ext cx="338875" cy="400110"/>
          </a:xfrm>
          <a:prstGeom prst="rect">
            <a:avLst/>
          </a:prstGeom>
        </p:spPr>
        <p:txBody>
          <a:bodyPr wrap="none">
            <a:spAutoFit/>
          </a:bodyPr>
          <a:lstStyle/>
          <a:p>
            <a:pPr marL="12700">
              <a:lnSpc>
                <a:spcPct val="100000"/>
              </a:lnSpc>
              <a:spcBef>
                <a:spcPts val="135"/>
              </a:spcBef>
            </a:pPr>
            <a:r>
              <a:rPr lang="en-US" sz="2000" b="1" i="1" spc="90" dirty="0" smtClean="0">
                <a:solidFill>
                  <a:schemeClr val="bg1"/>
                </a:solidFill>
                <a:cs typeface="Calibri"/>
              </a:rPr>
              <a:t>4</a:t>
            </a:r>
            <a:endParaRPr lang="en-US" sz="2000" dirty="0">
              <a:solidFill>
                <a:schemeClr val="bg1"/>
              </a:solidFill>
              <a:cs typeface="Calibri"/>
            </a:endParaRPr>
          </a:p>
        </p:txBody>
      </p:sp>
      <p:sp>
        <p:nvSpPr>
          <p:cNvPr id="37" name="Rectangle 36"/>
          <p:cNvSpPr/>
          <p:nvPr/>
        </p:nvSpPr>
        <p:spPr>
          <a:xfrm flipV="1">
            <a:off x="-457" y="6698407"/>
            <a:ext cx="12192457" cy="165098"/>
          </a:xfrm>
          <a:prstGeom prst="rect">
            <a:avLst/>
          </a:prstGeom>
          <a:solidFill>
            <a:srgbClr val="ED75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p:cNvSpPr/>
          <p:nvPr/>
        </p:nvSpPr>
        <p:spPr>
          <a:xfrm flipV="1">
            <a:off x="-457" y="6753440"/>
            <a:ext cx="12192000" cy="55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Shape 442"/>
          <p:cNvSpPr txBox="1"/>
          <p:nvPr/>
        </p:nvSpPr>
        <p:spPr>
          <a:xfrm>
            <a:off x="149431" y="0"/>
            <a:ext cx="5953849" cy="527550"/>
          </a:xfrm>
          <a:prstGeom prst="rect">
            <a:avLst/>
          </a:prstGeom>
          <a:noFill/>
          <a:ln>
            <a:noFill/>
          </a:ln>
        </p:spPr>
        <p:txBody>
          <a:bodyPr wrap="square" lIns="91425" tIns="45700" rIns="91425" bIns="45700" anchor="ctr" anchorCtr="0">
            <a:noAutofit/>
          </a:bodyPr>
          <a:lstStyle/>
          <a:p>
            <a:pPr marL="12700">
              <a:lnSpc>
                <a:spcPct val="100000"/>
              </a:lnSpc>
              <a:tabLst>
                <a:tab pos="186690" algn="l"/>
              </a:tabLst>
            </a:pPr>
            <a:r>
              <a:rPr lang="en-IN" sz="2400" b="1" spc="-10" dirty="0" smtClean="0">
                <a:solidFill>
                  <a:schemeClr val="bg1"/>
                </a:solidFill>
                <a:latin typeface="Arial" panose="020B0604020202020204" pitchFamily="34" charset="0"/>
                <a:cs typeface="Arial" panose="020B0604020202020204" pitchFamily="34" charset="0"/>
              </a:rPr>
              <a:t>Why Follow Up Call :: Two Scenarios</a:t>
            </a:r>
            <a:endParaRPr lang="en-IN" sz="2400" b="1" dirty="0">
              <a:solidFill>
                <a:schemeClr val="bg1"/>
              </a:solidFill>
              <a:latin typeface="Arial" panose="020B0604020202020204" pitchFamily="34" charset="0"/>
              <a:cs typeface="Arial" panose="020B0604020202020204" pitchFamily="34" charset="0"/>
            </a:endParaRPr>
          </a:p>
        </p:txBody>
      </p:sp>
      <p:sp>
        <p:nvSpPr>
          <p:cNvPr id="46" name="Flowchart: Manual Input 45"/>
          <p:cNvSpPr/>
          <p:nvPr/>
        </p:nvSpPr>
        <p:spPr>
          <a:xfrm rot="5400000" flipH="1">
            <a:off x="1577179" y="-1025191"/>
            <a:ext cx="6141581" cy="9296859"/>
          </a:xfrm>
          <a:prstGeom prst="flowChartManualInpu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Flowchart: Manual Input 46"/>
          <p:cNvSpPr/>
          <p:nvPr/>
        </p:nvSpPr>
        <p:spPr>
          <a:xfrm rot="16200000" flipH="1">
            <a:off x="6150863" y="649992"/>
            <a:ext cx="6145957" cy="5950884"/>
          </a:xfrm>
          <a:prstGeom prst="flowChartManualInp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2" descr="D:\cars24_logo\Primary 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17809" y="6275982"/>
            <a:ext cx="1474648" cy="41805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download images\boy-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9696409" y="2209800"/>
            <a:ext cx="1504991" cy="40465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download images\boy 2-0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86007" y="2389769"/>
            <a:ext cx="2117975" cy="3907773"/>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7553380" y="770876"/>
            <a:ext cx="4343169" cy="1143000"/>
          </a:xfrm>
          <a:prstGeom prst="roundRect">
            <a:avLst/>
          </a:prstGeom>
          <a:solidFill>
            <a:srgbClr val="1858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7622699" y="900952"/>
            <a:ext cx="4343169" cy="830997"/>
          </a:xfrm>
          <a:prstGeom prst="rect">
            <a:avLst/>
          </a:prstGeom>
        </p:spPr>
        <p:txBody>
          <a:bodyPr wrap="square">
            <a:spAutoFit/>
          </a:bodyPr>
          <a:lstStyle/>
          <a:p>
            <a:pPr algn="ctr" fontAlgn="base"/>
            <a:r>
              <a:rPr lang="en-IN" sz="2400" b="1" dirty="0" smtClean="0">
                <a:solidFill>
                  <a:schemeClr val="bg1"/>
                </a:solidFill>
                <a:latin typeface="Arial" panose="020B0604020202020204" pitchFamily="34" charset="0"/>
                <a:cs typeface="Arial" panose="020B0604020202020204" pitchFamily="34" charset="0"/>
              </a:rPr>
              <a:t>Price Not Communicated</a:t>
            </a:r>
          </a:p>
          <a:p>
            <a:pPr algn="ctr" fontAlgn="base"/>
            <a:r>
              <a:rPr lang="en-IN" sz="2400" b="1" dirty="0" smtClean="0">
                <a:solidFill>
                  <a:schemeClr val="bg1"/>
                </a:solidFill>
                <a:latin typeface="Arial" panose="020B0604020202020204" pitchFamily="34" charset="0"/>
                <a:cs typeface="Arial" panose="020B0604020202020204" pitchFamily="34" charset="0"/>
              </a:rPr>
              <a:t>At The Branch</a:t>
            </a:r>
            <a:endParaRPr lang="en-IN" sz="2400" b="1" dirty="0">
              <a:solidFill>
                <a:schemeClr val="bg1"/>
              </a:solidFill>
              <a:latin typeface="Arial" panose="020B0604020202020204" pitchFamily="34" charset="0"/>
              <a:cs typeface="Arial" panose="020B0604020202020204" pitchFamily="34" charset="0"/>
            </a:endParaRPr>
          </a:p>
        </p:txBody>
      </p:sp>
      <p:sp>
        <p:nvSpPr>
          <p:cNvPr id="49" name="Rounded Rectangle 48"/>
          <p:cNvSpPr/>
          <p:nvPr/>
        </p:nvSpPr>
        <p:spPr>
          <a:xfrm>
            <a:off x="149431" y="701576"/>
            <a:ext cx="4819513" cy="1143000"/>
          </a:xfrm>
          <a:prstGeom prst="roundRect">
            <a:avLst/>
          </a:prstGeom>
          <a:solidFill>
            <a:srgbClr val="18588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p:cNvSpPr/>
          <p:nvPr/>
        </p:nvSpPr>
        <p:spPr>
          <a:xfrm>
            <a:off x="193648" y="831652"/>
            <a:ext cx="4790847" cy="830997"/>
          </a:xfrm>
          <a:prstGeom prst="rect">
            <a:avLst/>
          </a:prstGeom>
        </p:spPr>
        <p:txBody>
          <a:bodyPr wrap="square">
            <a:spAutoFit/>
          </a:bodyPr>
          <a:lstStyle/>
          <a:p>
            <a:pPr algn="ctr" fontAlgn="base"/>
            <a:r>
              <a:rPr lang="en-IN" sz="2400" b="1" dirty="0" smtClean="0">
                <a:solidFill>
                  <a:schemeClr val="bg1"/>
                </a:solidFill>
                <a:latin typeface="Arial" panose="020B0604020202020204" pitchFamily="34" charset="0"/>
                <a:cs typeface="Arial" panose="020B0604020202020204" pitchFamily="34" charset="0"/>
              </a:rPr>
              <a:t>Price Already Communicated</a:t>
            </a:r>
          </a:p>
          <a:p>
            <a:pPr algn="ctr" fontAlgn="base"/>
            <a:r>
              <a:rPr lang="en-IN" sz="2400" b="1" dirty="0" smtClean="0">
                <a:solidFill>
                  <a:schemeClr val="bg1"/>
                </a:solidFill>
                <a:latin typeface="Arial" panose="020B0604020202020204" pitchFamily="34" charset="0"/>
                <a:cs typeface="Arial" panose="020B0604020202020204" pitchFamily="34" charset="0"/>
              </a:rPr>
              <a:t>At The Branch</a:t>
            </a:r>
            <a:endParaRPr lang="en-IN" sz="2400" b="1" dirty="0">
              <a:solidFill>
                <a:schemeClr val="bg1"/>
              </a:solidFill>
              <a:latin typeface="Arial" panose="020B0604020202020204" pitchFamily="34" charset="0"/>
              <a:cs typeface="Arial" panose="020B0604020202020204" pitchFamily="34" charset="0"/>
            </a:endParaRPr>
          </a:p>
        </p:txBody>
      </p:sp>
      <p:pic>
        <p:nvPicPr>
          <p:cNvPr id="2054" name="Picture 6" descr="D:\ideas\CARS24_office.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3555939"/>
            <a:ext cx="4655239" cy="3072458"/>
          </a:xfrm>
          <a:prstGeom prst="ellipse">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4" name="Picture 2" descr="D:\ideas\Customer_home.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90850" y="2092779"/>
            <a:ext cx="3790950" cy="2707821"/>
          </a:xfrm>
          <a:prstGeom prst="ellipse">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645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hape 651"/>
          <p:cNvSpPr/>
          <p:nvPr/>
        </p:nvSpPr>
        <p:spPr>
          <a:xfrm>
            <a:off x="7281" y="0"/>
            <a:ext cx="12192000" cy="6781800"/>
          </a:xfrm>
          <a:prstGeom prst="rect">
            <a:avLst/>
          </a:prstGeom>
          <a:blipFill rotWithShape="1">
            <a:blip r:embed="rId3">
              <a:alphaModFix/>
            </a:blip>
            <a:stretch>
              <a:fillRect/>
            </a:stretch>
          </a:blipFill>
          <a:ln>
            <a:noFill/>
          </a:ln>
        </p:spPr>
        <p:txBody>
          <a:bodyPr wrap="square" lIns="0" tIns="0" rIns="0" bIns="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33" name="object 3"/>
          <p:cNvSpPr/>
          <p:nvPr/>
        </p:nvSpPr>
        <p:spPr>
          <a:xfrm>
            <a:off x="0" y="0"/>
            <a:ext cx="12192000" cy="607567"/>
          </a:xfrm>
          <a:prstGeom prst="rect">
            <a:avLst/>
          </a:prstGeom>
          <a:blipFill>
            <a:blip r:embed="rId4" cstate="print"/>
            <a:stretch>
              <a:fillRect/>
            </a:stretch>
          </a:blipFill>
        </p:spPr>
        <p:txBody>
          <a:bodyPr wrap="square" lIns="0" tIns="0" rIns="0" bIns="0" rtlCol="0"/>
          <a:lstStyle/>
          <a:p>
            <a:endParaRPr dirty="0"/>
          </a:p>
        </p:txBody>
      </p:sp>
      <p:sp>
        <p:nvSpPr>
          <p:cNvPr id="34" name="object 4"/>
          <p:cNvSpPr/>
          <p:nvPr/>
        </p:nvSpPr>
        <p:spPr>
          <a:xfrm>
            <a:off x="0" y="0"/>
            <a:ext cx="10261600" cy="552450"/>
          </a:xfrm>
          <a:custGeom>
            <a:avLst/>
            <a:gdLst/>
            <a:ahLst/>
            <a:cxnLst/>
            <a:rect l="l" t="t" r="r" b="b"/>
            <a:pathLst>
              <a:path w="10261600" h="552450">
                <a:moveTo>
                  <a:pt x="10261600" y="0"/>
                </a:moveTo>
                <a:lnTo>
                  <a:pt x="0" y="0"/>
                </a:lnTo>
                <a:lnTo>
                  <a:pt x="0" y="552424"/>
                </a:lnTo>
                <a:lnTo>
                  <a:pt x="10109200" y="552424"/>
                </a:lnTo>
                <a:lnTo>
                  <a:pt x="10261600" y="0"/>
                </a:lnTo>
                <a:close/>
              </a:path>
            </a:pathLst>
          </a:custGeom>
          <a:solidFill>
            <a:srgbClr val="185889"/>
          </a:solidFill>
        </p:spPr>
        <p:txBody>
          <a:bodyPr wrap="square" lIns="0" tIns="0" rIns="0" bIns="0" rtlCol="0"/>
          <a:lstStyle/>
          <a:p>
            <a:endParaRPr dirty="0"/>
          </a:p>
        </p:txBody>
      </p:sp>
      <p:sp>
        <p:nvSpPr>
          <p:cNvPr id="35" name="object 5"/>
          <p:cNvSpPr/>
          <p:nvPr/>
        </p:nvSpPr>
        <p:spPr>
          <a:xfrm>
            <a:off x="10183952" y="0"/>
            <a:ext cx="2008505" cy="552450"/>
          </a:xfrm>
          <a:custGeom>
            <a:avLst/>
            <a:gdLst/>
            <a:ahLst/>
            <a:cxnLst/>
            <a:rect l="l" t="t" r="r" b="b"/>
            <a:pathLst>
              <a:path w="2008504" h="552450">
                <a:moveTo>
                  <a:pt x="2008047" y="0"/>
                </a:moveTo>
                <a:lnTo>
                  <a:pt x="152412" y="0"/>
                </a:lnTo>
                <a:lnTo>
                  <a:pt x="0" y="552424"/>
                </a:lnTo>
                <a:lnTo>
                  <a:pt x="2008047" y="552424"/>
                </a:lnTo>
                <a:lnTo>
                  <a:pt x="2008047" y="0"/>
                </a:lnTo>
                <a:close/>
              </a:path>
            </a:pathLst>
          </a:custGeom>
          <a:solidFill>
            <a:srgbClr val="ED7514"/>
          </a:solidFill>
        </p:spPr>
        <p:txBody>
          <a:bodyPr wrap="square" lIns="0" tIns="0" rIns="0" bIns="0" rtlCol="0"/>
          <a:lstStyle/>
          <a:p>
            <a:endParaRPr dirty="0"/>
          </a:p>
        </p:txBody>
      </p:sp>
      <p:sp>
        <p:nvSpPr>
          <p:cNvPr id="36" name="Rectangle 35"/>
          <p:cNvSpPr/>
          <p:nvPr/>
        </p:nvSpPr>
        <p:spPr>
          <a:xfrm>
            <a:off x="11658600" y="71735"/>
            <a:ext cx="338875" cy="400110"/>
          </a:xfrm>
          <a:prstGeom prst="rect">
            <a:avLst/>
          </a:prstGeom>
        </p:spPr>
        <p:txBody>
          <a:bodyPr wrap="none">
            <a:spAutoFit/>
          </a:bodyPr>
          <a:lstStyle/>
          <a:p>
            <a:pPr marL="12700">
              <a:lnSpc>
                <a:spcPct val="100000"/>
              </a:lnSpc>
              <a:spcBef>
                <a:spcPts val="135"/>
              </a:spcBef>
            </a:pPr>
            <a:r>
              <a:rPr lang="en-US" sz="2000" b="1" i="1" spc="90" dirty="0" smtClean="0">
                <a:solidFill>
                  <a:schemeClr val="bg1"/>
                </a:solidFill>
                <a:cs typeface="Calibri"/>
              </a:rPr>
              <a:t>5</a:t>
            </a:r>
            <a:endParaRPr lang="en-US" sz="2000" dirty="0">
              <a:solidFill>
                <a:schemeClr val="bg1"/>
              </a:solidFill>
              <a:cs typeface="Calibri"/>
            </a:endParaRPr>
          </a:p>
        </p:txBody>
      </p:sp>
      <p:sp>
        <p:nvSpPr>
          <p:cNvPr id="40" name="Shape 442"/>
          <p:cNvSpPr txBox="1"/>
          <p:nvPr/>
        </p:nvSpPr>
        <p:spPr>
          <a:xfrm>
            <a:off x="149432" y="0"/>
            <a:ext cx="4193968" cy="527550"/>
          </a:xfrm>
          <a:prstGeom prst="rect">
            <a:avLst/>
          </a:prstGeom>
          <a:noFill/>
          <a:ln>
            <a:noFill/>
          </a:ln>
        </p:spPr>
        <p:txBody>
          <a:bodyPr wrap="square" lIns="91425" tIns="45700" rIns="91425" bIns="45700" anchor="ctr" anchorCtr="0">
            <a:noAutofit/>
          </a:bodyPr>
          <a:lstStyle/>
          <a:p>
            <a:pPr marL="12700">
              <a:lnSpc>
                <a:spcPct val="100000"/>
              </a:lnSpc>
              <a:tabLst>
                <a:tab pos="186690" algn="l"/>
              </a:tabLst>
            </a:pPr>
            <a:r>
              <a:rPr lang="en-IN" sz="2400" b="1" spc="-10" dirty="0" smtClean="0">
                <a:solidFill>
                  <a:schemeClr val="bg1"/>
                </a:solidFill>
                <a:latin typeface="Arial" panose="020B0604020202020204" pitchFamily="34" charset="0"/>
                <a:cs typeface="Arial" panose="020B0604020202020204" pitchFamily="34" charset="0"/>
              </a:rPr>
              <a:t>Call Opening</a:t>
            </a:r>
            <a:endParaRPr lang="en-IN" sz="2400" b="1" dirty="0">
              <a:solidFill>
                <a:schemeClr val="bg1"/>
              </a:solidFill>
              <a:latin typeface="Arial" panose="020B0604020202020204" pitchFamily="34" charset="0"/>
              <a:cs typeface="Arial" panose="020B0604020202020204" pitchFamily="34" charset="0"/>
            </a:endParaRPr>
          </a:p>
        </p:txBody>
      </p:sp>
      <p:sp>
        <p:nvSpPr>
          <p:cNvPr id="56" name="Flowchart: Manual Input 55"/>
          <p:cNvSpPr/>
          <p:nvPr/>
        </p:nvSpPr>
        <p:spPr>
          <a:xfrm rot="5400000" flipH="1">
            <a:off x="773361" y="-209808"/>
            <a:ext cx="6141581" cy="7689234"/>
          </a:xfrm>
          <a:prstGeom prst="flowChartManualInpu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Flowchart: Manual Input 56"/>
          <p:cNvSpPr/>
          <p:nvPr/>
        </p:nvSpPr>
        <p:spPr>
          <a:xfrm rot="16200000" flipH="1">
            <a:off x="6080491" y="586808"/>
            <a:ext cx="6141581" cy="6096003"/>
          </a:xfrm>
          <a:prstGeom prst="flowChartManualInp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9" name="Picture 3" descr="D:\download images\R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998908" y="3610608"/>
            <a:ext cx="2928133" cy="2560761"/>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0" name="Picture 3" descr="D:\download images\R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067" y="3744429"/>
            <a:ext cx="2928133" cy="2560761"/>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1" name="Rounded Rectangular Callout 60"/>
          <p:cNvSpPr/>
          <p:nvPr/>
        </p:nvSpPr>
        <p:spPr>
          <a:xfrm>
            <a:off x="7320967" y="712976"/>
            <a:ext cx="4629972" cy="2516632"/>
          </a:xfrm>
          <a:prstGeom prst="wedgeRoundRectCallout">
            <a:avLst>
              <a:gd name="adj1" fmla="val 23970"/>
              <a:gd name="adj2" fmla="val 57805"/>
              <a:gd name="adj3" fmla="val 16667"/>
            </a:avLst>
          </a:prstGeom>
          <a:solidFill>
            <a:schemeClr val="bg1">
              <a:lumMod val="95000"/>
            </a:schemeClr>
          </a:solidFill>
          <a:ln w="28575">
            <a:solidFill>
              <a:srgbClr val="ED75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6" name="object 2"/>
          <p:cNvSpPr txBox="1"/>
          <p:nvPr/>
        </p:nvSpPr>
        <p:spPr>
          <a:xfrm>
            <a:off x="7688770" y="786632"/>
            <a:ext cx="4238271" cy="2350643"/>
          </a:xfrm>
          <a:prstGeom prst="rect">
            <a:avLst/>
          </a:prstGeom>
        </p:spPr>
        <p:txBody>
          <a:bodyPr vert="horz" wrap="square" lIns="0" tIns="11430" rIns="0" bIns="0" rtlCol="0">
            <a:spAutoFit/>
          </a:bodyPr>
          <a:lstStyle/>
          <a:p>
            <a:r>
              <a:rPr lang="en-IN" b="1" i="1" u="sng" dirty="0">
                <a:solidFill>
                  <a:srgbClr val="ED7514"/>
                </a:solidFill>
                <a:latin typeface="Arial" panose="020B0604020202020204" pitchFamily="34" charset="0"/>
                <a:cs typeface="Arial" panose="020B0604020202020204" pitchFamily="34" charset="0"/>
              </a:rPr>
              <a:t>Price already communicated at the branch</a:t>
            </a:r>
            <a:endParaRPr lang="en-IN" b="1" i="1" dirty="0">
              <a:solidFill>
                <a:srgbClr val="ED7514"/>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
            </a:r>
            <a:br>
              <a:rPr lang="en-IN" dirty="0">
                <a:latin typeface="Arial" panose="020B0604020202020204" pitchFamily="34" charset="0"/>
                <a:cs typeface="Arial" panose="020B0604020202020204" pitchFamily="34" charset="0"/>
              </a:rPr>
            </a:br>
            <a:r>
              <a:rPr lang="en-IN" sz="1400" i="1" dirty="0" smtClean="0">
                <a:latin typeface="Arial" panose="020B0604020202020204" pitchFamily="34" charset="0"/>
                <a:cs typeface="Arial" panose="020B0604020202020204" pitchFamily="34" charset="0"/>
              </a:rPr>
              <a:t>Good </a:t>
            </a:r>
            <a:r>
              <a:rPr lang="en-IN" sz="1400" i="1" dirty="0">
                <a:latin typeface="Arial" panose="020B0604020202020204" pitchFamily="34" charset="0"/>
                <a:cs typeface="Arial" panose="020B0604020202020204" pitchFamily="34" charset="0"/>
              </a:rPr>
              <a:t>Morning Mr. </a:t>
            </a:r>
            <a:r>
              <a:rPr lang="en-IN" sz="1400" i="1" dirty="0" err="1" smtClean="0">
                <a:latin typeface="Arial" panose="020B0604020202020204" pitchFamily="34" charset="0"/>
                <a:cs typeface="Arial" panose="020B0604020202020204" pitchFamily="34" charset="0"/>
              </a:rPr>
              <a:t>Vikram</a:t>
            </a:r>
            <a:r>
              <a:rPr lang="en-IN" sz="1400" i="1" dirty="0" smtClean="0">
                <a:latin typeface="Arial" panose="020B0604020202020204" pitchFamily="34" charset="0"/>
                <a:cs typeface="Arial" panose="020B0604020202020204" pitchFamily="34" charset="0"/>
              </a:rPr>
              <a:t>, </a:t>
            </a:r>
            <a:r>
              <a:rPr lang="en-IN" sz="1400" i="1" dirty="0">
                <a:latin typeface="Arial" panose="020B0604020202020204" pitchFamily="34" charset="0"/>
                <a:cs typeface="Arial" panose="020B0604020202020204" pitchFamily="34" charset="0"/>
              </a:rPr>
              <a:t>my name is </a:t>
            </a:r>
            <a:r>
              <a:rPr lang="en-IN" sz="1400" i="1" dirty="0" err="1">
                <a:latin typeface="Arial" panose="020B0604020202020204" pitchFamily="34" charset="0"/>
                <a:cs typeface="Arial" panose="020B0604020202020204" pitchFamily="34" charset="0"/>
              </a:rPr>
              <a:t>Sahil</a:t>
            </a:r>
            <a:r>
              <a:rPr lang="en-IN" sz="1400" i="1" dirty="0">
                <a:latin typeface="Arial" panose="020B0604020202020204" pitchFamily="34" charset="0"/>
                <a:cs typeface="Arial" panose="020B0604020202020204" pitchFamily="34" charset="0"/>
              </a:rPr>
              <a:t>, I am calling from </a:t>
            </a:r>
            <a:r>
              <a:rPr lang="en-IN" sz="1400" b="1" i="1" dirty="0">
                <a:solidFill>
                  <a:srgbClr val="185889"/>
                </a:solidFill>
                <a:latin typeface="Arial" panose="020B0604020202020204" pitchFamily="34" charset="0"/>
                <a:cs typeface="Arial" panose="020B0604020202020204" pitchFamily="34" charset="0"/>
              </a:rPr>
              <a:t>Cars</a:t>
            </a:r>
            <a:r>
              <a:rPr lang="en-IN" sz="1400" b="1" i="1" dirty="0">
                <a:solidFill>
                  <a:srgbClr val="ED7514"/>
                </a:solidFill>
                <a:latin typeface="Arial" panose="020B0604020202020204" pitchFamily="34" charset="0"/>
                <a:cs typeface="Arial" panose="020B0604020202020204" pitchFamily="34" charset="0"/>
              </a:rPr>
              <a:t>24</a:t>
            </a:r>
            <a:r>
              <a:rPr lang="en-IN" sz="1400" i="1" dirty="0" smtClean="0">
                <a:latin typeface="Arial" panose="020B0604020202020204" pitchFamily="34" charset="0"/>
                <a:cs typeface="Arial" panose="020B0604020202020204" pitchFamily="34" charset="0"/>
              </a:rPr>
              <a:t>. </a:t>
            </a:r>
            <a:r>
              <a:rPr lang="en-IN" sz="1400" i="1" dirty="0">
                <a:latin typeface="Arial" panose="020B0604020202020204" pitchFamily="34" charset="0"/>
                <a:cs typeface="Arial" panose="020B0604020202020204" pitchFamily="34" charset="0"/>
              </a:rPr>
              <a:t>This  call is in reference to your car (mention the car make, model, year) which you got inspected on  (mention the date). </a:t>
            </a:r>
            <a:endParaRPr lang="en-IN" sz="1400" dirty="0">
              <a:latin typeface="Arial" panose="020B0604020202020204" pitchFamily="34" charset="0"/>
              <a:cs typeface="Arial" panose="020B0604020202020204" pitchFamily="34" charset="0"/>
            </a:endParaRPr>
          </a:p>
          <a:p>
            <a:r>
              <a:rPr lang="en-IN" sz="1400" i="1" dirty="0">
                <a:latin typeface="Arial" panose="020B0604020202020204" pitchFamily="34" charset="0"/>
                <a:cs typeface="Arial" panose="020B0604020202020204" pitchFamily="34" charset="0"/>
              </a:rPr>
              <a:t>We offered you  the </a:t>
            </a:r>
            <a:r>
              <a:rPr lang="en-IN" sz="1400" b="1" i="1" dirty="0">
                <a:latin typeface="Arial" panose="020B0604020202020204" pitchFamily="34" charset="0"/>
                <a:cs typeface="Arial" panose="020B0604020202020204" pitchFamily="34" charset="0"/>
              </a:rPr>
              <a:t>best price </a:t>
            </a:r>
            <a:r>
              <a:rPr lang="en-IN" sz="1400" i="1" dirty="0">
                <a:latin typeface="Arial" panose="020B0604020202020204" pitchFamily="34" charset="0"/>
                <a:cs typeface="Arial" panose="020B0604020202020204" pitchFamily="34" charset="0"/>
              </a:rPr>
              <a:t>in the market which is </a:t>
            </a:r>
            <a:r>
              <a:rPr lang="en-IN" sz="1400" i="1" dirty="0" err="1">
                <a:latin typeface="Arial" panose="020B0604020202020204" pitchFamily="34" charset="0"/>
                <a:cs typeface="Arial" panose="020B0604020202020204" pitchFamily="34" charset="0"/>
              </a:rPr>
              <a:t>Rs</a:t>
            </a:r>
            <a:r>
              <a:rPr lang="en-IN" sz="1400" i="1" dirty="0">
                <a:latin typeface="Arial" panose="020B0604020202020204" pitchFamily="34" charset="0"/>
                <a:cs typeface="Arial" panose="020B0604020202020204" pitchFamily="34" charset="0"/>
              </a:rPr>
              <a:t>. XX. So Mr. </a:t>
            </a:r>
            <a:r>
              <a:rPr lang="en-IN" sz="1400" i="1" dirty="0" err="1" smtClean="0">
                <a:latin typeface="Arial" panose="020B0604020202020204" pitchFamily="34" charset="0"/>
                <a:cs typeface="Arial" panose="020B0604020202020204" pitchFamily="34" charset="0"/>
              </a:rPr>
              <a:t>Vikram</a:t>
            </a:r>
            <a:r>
              <a:rPr lang="en-IN" sz="1400" i="1" dirty="0" smtClean="0">
                <a:latin typeface="Arial" panose="020B0604020202020204" pitchFamily="34" charset="0"/>
                <a:cs typeface="Arial" panose="020B0604020202020204" pitchFamily="34" charset="0"/>
              </a:rPr>
              <a:t> </a:t>
            </a:r>
            <a:r>
              <a:rPr lang="en-IN" sz="1400" i="1" dirty="0">
                <a:latin typeface="Arial" panose="020B0604020202020204" pitchFamily="34" charset="0"/>
                <a:cs typeface="Arial" panose="020B0604020202020204" pitchFamily="34" charset="0"/>
              </a:rPr>
              <a:t> would you like to come in evening (e.g. 5.30 PM</a:t>
            </a:r>
            <a:r>
              <a:rPr lang="en-IN" sz="1400" i="1" dirty="0" smtClean="0">
                <a:latin typeface="Arial" panose="020B0604020202020204" pitchFamily="34" charset="0"/>
                <a:cs typeface="Arial" panose="020B0604020202020204" pitchFamily="34" charset="0"/>
              </a:rPr>
              <a:t>).</a:t>
            </a:r>
            <a:endParaRPr lang="en-IN" sz="1400" dirty="0">
              <a:latin typeface="Arial" panose="020B0604020202020204" pitchFamily="34" charset="0"/>
              <a:cs typeface="Arial" panose="020B0604020202020204" pitchFamily="34" charset="0"/>
            </a:endParaRPr>
          </a:p>
        </p:txBody>
      </p:sp>
      <p:sp>
        <p:nvSpPr>
          <p:cNvPr id="67" name="Rounded Rectangular Callout 66"/>
          <p:cNvSpPr/>
          <p:nvPr/>
        </p:nvSpPr>
        <p:spPr>
          <a:xfrm>
            <a:off x="153914" y="703636"/>
            <a:ext cx="6627886" cy="2716471"/>
          </a:xfrm>
          <a:prstGeom prst="wedgeRoundRectCallout">
            <a:avLst>
              <a:gd name="adj1" fmla="val -30606"/>
              <a:gd name="adj2" fmla="val 57805"/>
              <a:gd name="adj3" fmla="val 16667"/>
            </a:avLst>
          </a:prstGeom>
          <a:solidFill>
            <a:schemeClr val="bg1">
              <a:lumMod val="95000"/>
            </a:schemeClr>
          </a:solidFill>
          <a:ln w="28575">
            <a:solidFill>
              <a:srgbClr val="185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8" name="object 2"/>
          <p:cNvSpPr txBox="1"/>
          <p:nvPr/>
        </p:nvSpPr>
        <p:spPr>
          <a:xfrm>
            <a:off x="304800" y="862832"/>
            <a:ext cx="6324600" cy="2442976"/>
          </a:xfrm>
          <a:prstGeom prst="rect">
            <a:avLst/>
          </a:prstGeom>
        </p:spPr>
        <p:txBody>
          <a:bodyPr vert="horz" wrap="square" lIns="0" tIns="11430" rIns="0" bIns="0" rtlCol="0">
            <a:spAutoFit/>
          </a:bodyPr>
          <a:lstStyle/>
          <a:p>
            <a:r>
              <a:rPr lang="en-IN" b="1" i="1" u="sng" dirty="0">
                <a:solidFill>
                  <a:srgbClr val="185889"/>
                </a:solidFill>
                <a:latin typeface="Arial" panose="020B0604020202020204" pitchFamily="34" charset="0"/>
                <a:cs typeface="Arial" panose="020B0604020202020204" pitchFamily="34" charset="0"/>
              </a:rPr>
              <a:t>Price </a:t>
            </a:r>
            <a:r>
              <a:rPr lang="en-IN" b="1" i="1" u="sng" dirty="0" smtClean="0">
                <a:solidFill>
                  <a:srgbClr val="185889"/>
                </a:solidFill>
                <a:latin typeface="Arial" panose="020B0604020202020204" pitchFamily="34" charset="0"/>
                <a:cs typeface="Arial" panose="020B0604020202020204" pitchFamily="34" charset="0"/>
              </a:rPr>
              <a:t>not communicated at </a:t>
            </a:r>
            <a:r>
              <a:rPr lang="en-IN" b="1" i="1" u="sng" dirty="0">
                <a:solidFill>
                  <a:srgbClr val="185889"/>
                </a:solidFill>
                <a:latin typeface="Arial" panose="020B0604020202020204" pitchFamily="34" charset="0"/>
                <a:cs typeface="Arial" panose="020B0604020202020204" pitchFamily="34" charset="0"/>
              </a:rPr>
              <a:t>the </a:t>
            </a:r>
            <a:r>
              <a:rPr lang="en-IN" b="1" i="1" u="sng" dirty="0" smtClean="0">
                <a:solidFill>
                  <a:srgbClr val="185889"/>
                </a:solidFill>
                <a:latin typeface="Arial" panose="020B0604020202020204" pitchFamily="34" charset="0"/>
                <a:cs typeface="Arial" panose="020B0604020202020204" pitchFamily="34" charset="0"/>
              </a:rPr>
              <a:t>branch (over the call)</a:t>
            </a:r>
            <a:endParaRPr lang="en-IN" i="1" dirty="0">
              <a:solidFill>
                <a:srgbClr val="185889"/>
              </a:solidFill>
              <a:latin typeface="Arial" panose="020B0604020202020204" pitchFamily="34" charset="0"/>
              <a:cs typeface="Arial" panose="020B0604020202020204" pitchFamily="34" charset="0"/>
            </a:endParaRPr>
          </a:p>
          <a:p>
            <a:r>
              <a:rPr lang="en-IN" sz="1400" dirty="0">
                <a:latin typeface="Arial" panose="020B0604020202020204" pitchFamily="34" charset="0"/>
                <a:cs typeface="Arial" panose="020B0604020202020204" pitchFamily="34" charset="0"/>
              </a:rPr>
              <a:t/>
            </a:r>
            <a:br>
              <a:rPr lang="en-IN" sz="1400" dirty="0">
                <a:latin typeface="Arial" panose="020B0604020202020204" pitchFamily="34" charset="0"/>
                <a:cs typeface="Arial" panose="020B0604020202020204" pitchFamily="34" charset="0"/>
              </a:rPr>
            </a:br>
            <a:r>
              <a:rPr lang="en-IN" sz="1400" i="1" dirty="0" smtClean="0">
                <a:latin typeface="Arial" panose="020B0604020202020204" pitchFamily="34" charset="0"/>
                <a:cs typeface="Arial" panose="020B0604020202020204" pitchFamily="34" charset="0"/>
              </a:rPr>
              <a:t>Good </a:t>
            </a:r>
            <a:r>
              <a:rPr lang="en-IN" sz="1400" i="1" dirty="0">
                <a:latin typeface="Arial" panose="020B0604020202020204" pitchFamily="34" charset="0"/>
                <a:cs typeface="Arial" panose="020B0604020202020204" pitchFamily="34" charset="0"/>
              </a:rPr>
              <a:t>Morning Mr. </a:t>
            </a:r>
            <a:r>
              <a:rPr lang="en-IN" sz="1400" i="1" dirty="0" err="1" smtClean="0">
                <a:latin typeface="Arial" panose="020B0604020202020204" pitchFamily="34" charset="0"/>
                <a:cs typeface="Arial" panose="020B0604020202020204" pitchFamily="34" charset="0"/>
              </a:rPr>
              <a:t>Vikram</a:t>
            </a:r>
            <a:r>
              <a:rPr lang="en-IN" sz="1400" i="1" dirty="0" smtClean="0">
                <a:latin typeface="Arial" panose="020B0604020202020204" pitchFamily="34" charset="0"/>
                <a:cs typeface="Arial" panose="020B0604020202020204" pitchFamily="34" charset="0"/>
              </a:rPr>
              <a:t>, </a:t>
            </a:r>
            <a:r>
              <a:rPr lang="en-IN" sz="1400" i="1" dirty="0">
                <a:latin typeface="Arial" panose="020B0604020202020204" pitchFamily="34" charset="0"/>
                <a:cs typeface="Arial" panose="020B0604020202020204" pitchFamily="34" charset="0"/>
              </a:rPr>
              <a:t>my name is </a:t>
            </a:r>
            <a:r>
              <a:rPr lang="en-IN" sz="1400" i="1" dirty="0" err="1">
                <a:latin typeface="Arial" panose="020B0604020202020204" pitchFamily="34" charset="0"/>
                <a:cs typeface="Arial" panose="020B0604020202020204" pitchFamily="34" charset="0"/>
              </a:rPr>
              <a:t>Sahil</a:t>
            </a:r>
            <a:r>
              <a:rPr lang="en-IN" sz="1400" i="1" dirty="0">
                <a:latin typeface="Arial" panose="020B0604020202020204" pitchFamily="34" charset="0"/>
                <a:cs typeface="Arial" panose="020B0604020202020204" pitchFamily="34" charset="0"/>
              </a:rPr>
              <a:t>, I am calling from </a:t>
            </a:r>
            <a:r>
              <a:rPr lang="en-IN" sz="1400" b="1" i="1" dirty="0">
                <a:solidFill>
                  <a:srgbClr val="185889"/>
                </a:solidFill>
                <a:latin typeface="Arial" panose="020B0604020202020204" pitchFamily="34" charset="0"/>
                <a:cs typeface="Arial" panose="020B0604020202020204" pitchFamily="34" charset="0"/>
              </a:rPr>
              <a:t>Cars</a:t>
            </a:r>
            <a:r>
              <a:rPr lang="en-IN" sz="1400" b="1" i="1" dirty="0">
                <a:solidFill>
                  <a:srgbClr val="ED7514"/>
                </a:solidFill>
                <a:latin typeface="Arial" panose="020B0604020202020204" pitchFamily="34" charset="0"/>
                <a:cs typeface="Arial" panose="020B0604020202020204" pitchFamily="34" charset="0"/>
              </a:rPr>
              <a:t>24</a:t>
            </a:r>
            <a:r>
              <a:rPr lang="en-IN" sz="1400" i="1" dirty="0">
                <a:latin typeface="Arial" panose="020B0604020202020204" pitchFamily="34" charset="0"/>
                <a:cs typeface="Arial" panose="020B0604020202020204" pitchFamily="34" charset="0"/>
              </a:rPr>
              <a:t>. This  call is in reference to your car (mention the car make, model, year) which you got inspected on  (mention the date). </a:t>
            </a:r>
            <a:endParaRPr lang="en-IN" sz="1400" dirty="0">
              <a:latin typeface="Arial" panose="020B0604020202020204" pitchFamily="34" charset="0"/>
              <a:cs typeface="Arial" panose="020B0604020202020204" pitchFamily="34" charset="0"/>
            </a:endParaRPr>
          </a:p>
          <a:p>
            <a:r>
              <a:rPr lang="en-IN" sz="1400" i="1" dirty="0">
                <a:latin typeface="Arial" panose="020B0604020202020204" pitchFamily="34" charset="0"/>
                <a:cs typeface="Arial" panose="020B0604020202020204" pitchFamily="34" charset="0"/>
              </a:rPr>
              <a:t>(Say with a Smile )*– “I am glad to inform you that we  have got 120 bids on your car and in order to close this deal I would like to catch up with you at our branch so that I can show you the detailed report and then we can  discuss and close the deal.</a:t>
            </a:r>
            <a:endParaRPr lang="en-IN" sz="1400" dirty="0">
              <a:latin typeface="Arial" panose="020B0604020202020204" pitchFamily="34" charset="0"/>
              <a:cs typeface="Arial" panose="020B0604020202020204" pitchFamily="34" charset="0"/>
            </a:endParaRPr>
          </a:p>
          <a:p>
            <a:r>
              <a:rPr lang="en-IN" sz="1400" i="1" dirty="0">
                <a:latin typeface="Arial" panose="020B0604020202020204" pitchFamily="34" charset="0"/>
                <a:cs typeface="Arial" panose="020B0604020202020204" pitchFamily="34" charset="0"/>
              </a:rPr>
              <a:t>So Mr. </a:t>
            </a:r>
            <a:r>
              <a:rPr lang="en-IN" sz="1400" i="1" dirty="0" err="1" smtClean="0">
                <a:latin typeface="Arial" panose="020B0604020202020204" pitchFamily="34" charset="0"/>
                <a:cs typeface="Arial" panose="020B0604020202020204" pitchFamily="34" charset="0"/>
              </a:rPr>
              <a:t>Vikram</a:t>
            </a:r>
            <a:r>
              <a:rPr lang="en-IN" sz="1400" i="1" dirty="0" smtClean="0">
                <a:latin typeface="Arial" panose="020B0604020202020204" pitchFamily="34" charset="0"/>
                <a:cs typeface="Arial" panose="020B0604020202020204" pitchFamily="34" charset="0"/>
              </a:rPr>
              <a:t> </a:t>
            </a:r>
            <a:r>
              <a:rPr lang="en-IN" sz="1400" i="1" dirty="0">
                <a:latin typeface="Arial" panose="020B0604020202020204" pitchFamily="34" charset="0"/>
                <a:cs typeface="Arial" panose="020B0604020202020204" pitchFamily="34" charset="0"/>
              </a:rPr>
              <a:t> would you like to come today evening (e.g. 5.30 PM)  or tomorrow morning( 10.30 AM) to close the deal</a:t>
            </a:r>
            <a:r>
              <a:rPr lang="en-IN" sz="1400" i="1" dirty="0" smtClean="0">
                <a:latin typeface="Arial" panose="020B0604020202020204" pitchFamily="34" charset="0"/>
                <a:cs typeface="Arial" panose="020B0604020202020204" pitchFamily="34" charset="0"/>
              </a:rPr>
              <a:t>.</a:t>
            </a:r>
            <a:endParaRPr lang="en-IN" sz="1400" dirty="0">
              <a:latin typeface="Arial" panose="020B0604020202020204" pitchFamily="34" charset="0"/>
              <a:cs typeface="Arial" panose="020B0604020202020204" pitchFamily="34" charset="0"/>
            </a:endParaRPr>
          </a:p>
        </p:txBody>
      </p:sp>
      <p:sp>
        <p:nvSpPr>
          <p:cNvPr id="69" name="Rectangle 68"/>
          <p:cNvSpPr/>
          <p:nvPr/>
        </p:nvSpPr>
        <p:spPr>
          <a:xfrm flipV="1">
            <a:off x="-457" y="6698407"/>
            <a:ext cx="12192457" cy="165098"/>
          </a:xfrm>
          <a:prstGeom prst="rect">
            <a:avLst/>
          </a:prstGeom>
          <a:solidFill>
            <a:srgbClr val="ED75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flipV="1">
            <a:off x="-457" y="6753440"/>
            <a:ext cx="12192000" cy="55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 name="Picture 2" descr="D:\cars24_logo\Primary 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17809" y="6275982"/>
            <a:ext cx="1474648" cy="418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540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hape 651"/>
          <p:cNvSpPr/>
          <p:nvPr/>
        </p:nvSpPr>
        <p:spPr>
          <a:xfrm>
            <a:off x="7281" y="0"/>
            <a:ext cx="12192000" cy="6781800"/>
          </a:xfrm>
          <a:prstGeom prst="rect">
            <a:avLst/>
          </a:prstGeom>
          <a:blipFill rotWithShape="1">
            <a:blip r:embed="rId2">
              <a:alphaModFix/>
            </a:blip>
            <a:stretch>
              <a:fillRect/>
            </a:stretch>
          </a:blipFill>
          <a:ln>
            <a:noFill/>
          </a:ln>
        </p:spPr>
        <p:txBody>
          <a:bodyPr wrap="square" lIns="0" tIns="0" rIns="0" bIns="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35" name="Rectangle 34"/>
          <p:cNvSpPr/>
          <p:nvPr/>
        </p:nvSpPr>
        <p:spPr>
          <a:xfrm>
            <a:off x="1524000" y="2244906"/>
            <a:ext cx="4572000" cy="1987188"/>
          </a:xfrm>
          <a:prstGeom prst="rect">
            <a:avLst/>
          </a:prstGeom>
          <a:solidFill>
            <a:srgbClr val="ED75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1" name="Picture 2" descr="D:\download images\Core values- 24x24''ctc-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81800" y="685800"/>
            <a:ext cx="5105400" cy="5105400"/>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a:xfrm>
            <a:off x="1652588" y="2981980"/>
            <a:ext cx="4291012" cy="523220"/>
          </a:xfrm>
          <a:prstGeom prst="rect">
            <a:avLst/>
          </a:prstGeom>
        </p:spPr>
        <p:txBody>
          <a:bodyPr wrap="square">
            <a:spAutoFit/>
          </a:bodyPr>
          <a:lstStyle/>
          <a:p>
            <a:pPr marL="241300">
              <a:lnSpc>
                <a:spcPct val="100000"/>
              </a:lnSpc>
              <a:spcBef>
                <a:spcPts val="90"/>
              </a:spcBef>
            </a:pPr>
            <a:r>
              <a:rPr lang="en-IN" sz="2800" b="1" i="1" spc="-10" dirty="0" smtClean="0">
                <a:solidFill>
                  <a:schemeClr val="bg1"/>
                </a:solidFill>
                <a:latin typeface="Arial" panose="020B0604020202020204" pitchFamily="34" charset="0"/>
                <a:cs typeface="Arial" panose="020B0604020202020204" pitchFamily="34" charset="0"/>
              </a:rPr>
              <a:t>Objection Handling</a:t>
            </a:r>
            <a:endParaRPr lang="en-IN" sz="2800"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3729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hape 651"/>
          <p:cNvSpPr/>
          <p:nvPr/>
        </p:nvSpPr>
        <p:spPr>
          <a:xfrm>
            <a:off x="7281" y="0"/>
            <a:ext cx="12192000" cy="6781800"/>
          </a:xfrm>
          <a:prstGeom prst="rect">
            <a:avLst/>
          </a:prstGeom>
          <a:blipFill rotWithShape="1">
            <a:blip r:embed="rId2">
              <a:alphaModFix/>
            </a:blip>
            <a:stretch>
              <a:fillRect/>
            </a:stretch>
          </a:blipFill>
          <a:ln>
            <a:noFill/>
          </a:ln>
        </p:spPr>
        <p:txBody>
          <a:bodyPr wrap="square" lIns="0" tIns="0" rIns="0" bIns="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8" name="object 3"/>
          <p:cNvSpPr/>
          <p:nvPr/>
        </p:nvSpPr>
        <p:spPr>
          <a:xfrm>
            <a:off x="0" y="0"/>
            <a:ext cx="12192000" cy="607567"/>
          </a:xfrm>
          <a:prstGeom prst="rect">
            <a:avLst/>
          </a:prstGeom>
          <a:blipFill>
            <a:blip r:embed="rId3" cstate="print"/>
            <a:stretch>
              <a:fillRect/>
            </a:stretch>
          </a:blipFill>
        </p:spPr>
        <p:txBody>
          <a:bodyPr wrap="square" lIns="0" tIns="0" rIns="0" bIns="0" rtlCol="0"/>
          <a:lstStyle/>
          <a:p>
            <a:endParaRPr dirty="0"/>
          </a:p>
        </p:txBody>
      </p:sp>
      <p:sp>
        <p:nvSpPr>
          <p:cNvPr id="19" name="object 4"/>
          <p:cNvSpPr/>
          <p:nvPr/>
        </p:nvSpPr>
        <p:spPr>
          <a:xfrm>
            <a:off x="0" y="0"/>
            <a:ext cx="10261600" cy="552450"/>
          </a:xfrm>
          <a:custGeom>
            <a:avLst/>
            <a:gdLst/>
            <a:ahLst/>
            <a:cxnLst/>
            <a:rect l="l" t="t" r="r" b="b"/>
            <a:pathLst>
              <a:path w="10261600" h="552450">
                <a:moveTo>
                  <a:pt x="10261600" y="0"/>
                </a:moveTo>
                <a:lnTo>
                  <a:pt x="0" y="0"/>
                </a:lnTo>
                <a:lnTo>
                  <a:pt x="0" y="552424"/>
                </a:lnTo>
                <a:lnTo>
                  <a:pt x="10109200" y="552424"/>
                </a:lnTo>
                <a:lnTo>
                  <a:pt x="10261600" y="0"/>
                </a:lnTo>
                <a:close/>
              </a:path>
            </a:pathLst>
          </a:custGeom>
          <a:solidFill>
            <a:srgbClr val="185889"/>
          </a:solidFill>
        </p:spPr>
        <p:txBody>
          <a:bodyPr wrap="square" lIns="0" tIns="0" rIns="0" bIns="0" rtlCol="0"/>
          <a:lstStyle/>
          <a:p>
            <a:endParaRPr dirty="0"/>
          </a:p>
        </p:txBody>
      </p:sp>
      <p:sp>
        <p:nvSpPr>
          <p:cNvPr id="20" name="object 5"/>
          <p:cNvSpPr/>
          <p:nvPr/>
        </p:nvSpPr>
        <p:spPr>
          <a:xfrm>
            <a:off x="10183952" y="0"/>
            <a:ext cx="2008505" cy="552450"/>
          </a:xfrm>
          <a:custGeom>
            <a:avLst/>
            <a:gdLst/>
            <a:ahLst/>
            <a:cxnLst/>
            <a:rect l="l" t="t" r="r" b="b"/>
            <a:pathLst>
              <a:path w="2008504" h="552450">
                <a:moveTo>
                  <a:pt x="2008047" y="0"/>
                </a:moveTo>
                <a:lnTo>
                  <a:pt x="152412" y="0"/>
                </a:lnTo>
                <a:lnTo>
                  <a:pt x="0" y="552424"/>
                </a:lnTo>
                <a:lnTo>
                  <a:pt x="2008047" y="552424"/>
                </a:lnTo>
                <a:lnTo>
                  <a:pt x="2008047" y="0"/>
                </a:lnTo>
                <a:close/>
              </a:path>
            </a:pathLst>
          </a:custGeom>
          <a:solidFill>
            <a:srgbClr val="ED7514"/>
          </a:solidFill>
        </p:spPr>
        <p:txBody>
          <a:bodyPr wrap="square" lIns="0" tIns="0" rIns="0" bIns="0" rtlCol="0"/>
          <a:lstStyle/>
          <a:p>
            <a:endParaRPr dirty="0"/>
          </a:p>
        </p:txBody>
      </p:sp>
      <p:sp>
        <p:nvSpPr>
          <p:cNvPr id="21" name="Rectangle 20"/>
          <p:cNvSpPr/>
          <p:nvPr/>
        </p:nvSpPr>
        <p:spPr>
          <a:xfrm>
            <a:off x="11658600" y="71735"/>
            <a:ext cx="338875" cy="400110"/>
          </a:xfrm>
          <a:prstGeom prst="rect">
            <a:avLst/>
          </a:prstGeom>
        </p:spPr>
        <p:txBody>
          <a:bodyPr wrap="none">
            <a:spAutoFit/>
          </a:bodyPr>
          <a:lstStyle/>
          <a:p>
            <a:pPr marL="12700">
              <a:lnSpc>
                <a:spcPct val="100000"/>
              </a:lnSpc>
              <a:spcBef>
                <a:spcPts val="135"/>
              </a:spcBef>
            </a:pPr>
            <a:r>
              <a:rPr lang="en-US" sz="2000" b="1" i="1" spc="90" dirty="0" smtClean="0">
                <a:solidFill>
                  <a:schemeClr val="bg1"/>
                </a:solidFill>
                <a:cs typeface="Calibri"/>
              </a:rPr>
              <a:t>7</a:t>
            </a:r>
            <a:endParaRPr lang="en-US" sz="2000" dirty="0">
              <a:solidFill>
                <a:schemeClr val="bg1"/>
              </a:solidFill>
              <a:cs typeface="Calibri"/>
            </a:endParaRPr>
          </a:p>
        </p:txBody>
      </p:sp>
      <p:sp>
        <p:nvSpPr>
          <p:cNvPr id="25" name="Shape 442"/>
          <p:cNvSpPr txBox="1"/>
          <p:nvPr/>
        </p:nvSpPr>
        <p:spPr>
          <a:xfrm>
            <a:off x="149431" y="0"/>
            <a:ext cx="8308769" cy="527550"/>
          </a:xfrm>
          <a:prstGeom prst="rect">
            <a:avLst/>
          </a:prstGeom>
          <a:noFill/>
          <a:ln>
            <a:noFill/>
          </a:ln>
        </p:spPr>
        <p:txBody>
          <a:bodyPr wrap="square" lIns="91425" tIns="45700" rIns="91425" bIns="45700" anchor="ctr" anchorCtr="0">
            <a:noAutofit/>
          </a:bodyPr>
          <a:lstStyle/>
          <a:p>
            <a:pPr marL="12700">
              <a:lnSpc>
                <a:spcPct val="100000"/>
              </a:lnSpc>
              <a:tabLst>
                <a:tab pos="186690" algn="l"/>
              </a:tabLst>
            </a:pPr>
            <a:r>
              <a:rPr lang="en-IN" sz="2400" b="1" spc="-10" dirty="0">
                <a:solidFill>
                  <a:schemeClr val="bg1"/>
                </a:solidFill>
                <a:latin typeface="Arial" panose="020B0604020202020204" pitchFamily="34" charset="0"/>
                <a:cs typeface="Arial" panose="020B0604020202020204" pitchFamily="34" charset="0"/>
              </a:rPr>
              <a:t>1</a:t>
            </a:r>
            <a:r>
              <a:rPr lang="en-IN" sz="2400" b="1" spc="-10" dirty="0" smtClean="0">
                <a:solidFill>
                  <a:schemeClr val="bg1"/>
                </a:solidFill>
                <a:latin typeface="Arial" panose="020B0604020202020204" pitchFamily="34" charset="0"/>
                <a:cs typeface="Arial" panose="020B0604020202020204" pitchFamily="34" charset="0"/>
              </a:rPr>
              <a:t> :: Customer Insists To Know The Price over the call </a:t>
            </a:r>
            <a:endParaRPr lang="en-IN" sz="2400" b="1" dirty="0">
              <a:solidFill>
                <a:schemeClr val="bg1"/>
              </a:solidFill>
              <a:latin typeface="Arial" panose="020B0604020202020204" pitchFamily="34" charset="0"/>
              <a:cs typeface="Arial" panose="020B0604020202020204" pitchFamily="34" charset="0"/>
            </a:endParaRPr>
          </a:p>
        </p:txBody>
      </p:sp>
      <p:sp>
        <p:nvSpPr>
          <p:cNvPr id="14" name="Flowchart: Manual Input 13"/>
          <p:cNvSpPr/>
          <p:nvPr/>
        </p:nvSpPr>
        <p:spPr>
          <a:xfrm rot="5400000" flipH="1">
            <a:off x="-175422" y="727405"/>
            <a:ext cx="6141581" cy="5791662"/>
          </a:xfrm>
          <a:prstGeom prst="flowChartManualInpu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Flowchart: Manual Input 80"/>
          <p:cNvSpPr/>
          <p:nvPr/>
        </p:nvSpPr>
        <p:spPr>
          <a:xfrm rot="16200000" flipH="1">
            <a:off x="5085509" y="-419742"/>
            <a:ext cx="6141581" cy="8085968"/>
          </a:xfrm>
          <a:prstGeom prst="flowChartManualInp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6" name="Picture 2" descr="D:\download images\cu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78031" y="2341462"/>
            <a:ext cx="1428429" cy="394074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 name="Picture 3" descr="D:\download images\R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260071" y="2749543"/>
            <a:ext cx="3944827" cy="3449898"/>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457" y="6275982"/>
            <a:ext cx="12192914" cy="587523"/>
            <a:chOff x="-457" y="6275982"/>
            <a:chExt cx="12192914" cy="587523"/>
          </a:xfrm>
        </p:grpSpPr>
        <p:sp>
          <p:nvSpPr>
            <p:cNvPr id="22" name="Rectangle 21"/>
            <p:cNvSpPr/>
            <p:nvPr/>
          </p:nvSpPr>
          <p:spPr>
            <a:xfrm flipV="1">
              <a:off x="-457" y="6698407"/>
              <a:ext cx="12192457" cy="165098"/>
            </a:xfrm>
            <a:prstGeom prst="rect">
              <a:avLst/>
            </a:prstGeom>
            <a:solidFill>
              <a:srgbClr val="ED75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flipV="1">
              <a:off x="-457" y="6753440"/>
              <a:ext cx="12192000" cy="55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2" descr="D:\cars24_logo\Primary 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17809" y="6275982"/>
              <a:ext cx="1474648" cy="418054"/>
            </a:xfrm>
            <a:prstGeom prst="rect">
              <a:avLst/>
            </a:prstGeom>
            <a:noFill/>
            <a:extLst>
              <a:ext uri="{909E8E84-426E-40DD-AFC4-6F175D3DCCD1}">
                <a14:hiddenFill xmlns:a14="http://schemas.microsoft.com/office/drawing/2010/main">
                  <a:solidFill>
                    <a:srgbClr val="FFFFFF"/>
                  </a:solidFill>
                </a14:hiddenFill>
              </a:ext>
            </a:extLst>
          </p:spPr>
        </p:pic>
      </p:grpSp>
      <p:sp>
        <p:nvSpPr>
          <p:cNvPr id="33" name="Rounded Rectangular Callout 32"/>
          <p:cNvSpPr/>
          <p:nvPr/>
        </p:nvSpPr>
        <p:spPr>
          <a:xfrm>
            <a:off x="1526997" y="1267021"/>
            <a:ext cx="2488209" cy="859098"/>
          </a:xfrm>
          <a:prstGeom prst="wedgeRoundRectCallout">
            <a:avLst>
              <a:gd name="adj1" fmla="val -38079"/>
              <a:gd name="adj2" fmla="val 75912"/>
              <a:gd name="adj3" fmla="val 16667"/>
            </a:avLst>
          </a:prstGeom>
          <a:solidFill>
            <a:schemeClr val="bg1">
              <a:lumMod val="95000"/>
            </a:schemeClr>
          </a:solidFill>
          <a:ln w="28575">
            <a:solidFill>
              <a:srgbClr val="185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ectangle 34"/>
          <p:cNvSpPr/>
          <p:nvPr/>
        </p:nvSpPr>
        <p:spPr>
          <a:xfrm>
            <a:off x="1749246" y="1353669"/>
            <a:ext cx="2136954" cy="738664"/>
          </a:xfrm>
          <a:prstGeom prst="rect">
            <a:avLst/>
          </a:prstGeom>
        </p:spPr>
        <p:txBody>
          <a:bodyPr wrap="square">
            <a:spAutoFit/>
          </a:bodyPr>
          <a:lstStyle/>
          <a:p>
            <a:pPr fontAlgn="base"/>
            <a:r>
              <a:rPr lang="en-IN" sz="1400" i="1" dirty="0">
                <a:latin typeface="Arial" panose="020B0604020202020204" pitchFamily="34" charset="0"/>
                <a:cs typeface="Arial" panose="020B0604020202020204" pitchFamily="34" charset="0"/>
              </a:rPr>
              <a:t>Why don’t you tell me the price and then I can decide</a:t>
            </a:r>
          </a:p>
        </p:txBody>
      </p:sp>
      <p:sp>
        <p:nvSpPr>
          <p:cNvPr id="38" name="Rounded Rectangular Callout 37"/>
          <p:cNvSpPr/>
          <p:nvPr/>
        </p:nvSpPr>
        <p:spPr>
          <a:xfrm>
            <a:off x="5791200" y="685800"/>
            <a:ext cx="6230172" cy="1728949"/>
          </a:xfrm>
          <a:prstGeom prst="wedgeRoundRectCallout">
            <a:avLst>
              <a:gd name="adj1" fmla="val 28461"/>
              <a:gd name="adj2" fmla="val 66362"/>
              <a:gd name="adj3" fmla="val 16667"/>
            </a:avLst>
          </a:prstGeom>
          <a:solidFill>
            <a:schemeClr val="bg1">
              <a:lumMod val="95000"/>
            </a:schemeClr>
          </a:solidFill>
          <a:ln w="28575">
            <a:solidFill>
              <a:srgbClr val="ED75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5867400" y="829534"/>
            <a:ext cx="6053876" cy="1384995"/>
          </a:xfrm>
          <a:prstGeom prst="rect">
            <a:avLst/>
          </a:prstGeom>
        </p:spPr>
        <p:txBody>
          <a:bodyPr wrap="square">
            <a:spAutoFit/>
          </a:bodyPr>
          <a:lstStyle/>
          <a:p>
            <a:r>
              <a:rPr lang="en-IN" sz="1400" i="1" dirty="0" smtClean="0">
                <a:latin typeface="Arial" panose="020B0604020202020204" pitchFamily="34" charset="0"/>
                <a:cs typeface="Arial" panose="020B0604020202020204" pitchFamily="34" charset="0"/>
              </a:rPr>
              <a:t>Definitely </a:t>
            </a:r>
            <a:r>
              <a:rPr lang="en-IN" sz="1400" i="1" dirty="0">
                <a:latin typeface="Arial" panose="020B0604020202020204" pitchFamily="34" charset="0"/>
                <a:cs typeface="Arial" panose="020B0604020202020204" pitchFamily="34" charset="0"/>
              </a:rPr>
              <a:t>sir  I would love to do that. Since you are selling your important asset, I would like to suggest  that you should  go through the detailed report in person  and then I can help you to understand that how do we derive the </a:t>
            </a:r>
            <a:r>
              <a:rPr lang="en-IN" sz="1400" b="1" i="1" dirty="0">
                <a:latin typeface="Arial" panose="020B0604020202020204" pitchFamily="34" charset="0"/>
                <a:cs typeface="Arial" panose="020B0604020202020204" pitchFamily="34" charset="0"/>
              </a:rPr>
              <a:t>best price </a:t>
            </a:r>
            <a:r>
              <a:rPr lang="en-IN" sz="1400" i="1" dirty="0">
                <a:latin typeface="Arial" panose="020B0604020202020204" pitchFamily="34" charset="0"/>
                <a:cs typeface="Arial" panose="020B0604020202020204" pitchFamily="34" charset="0"/>
              </a:rPr>
              <a:t>from the market . </a:t>
            </a:r>
            <a:endParaRPr lang="en-IN" sz="1400" dirty="0">
              <a:latin typeface="Arial" panose="020B0604020202020204" pitchFamily="34" charset="0"/>
              <a:cs typeface="Arial" panose="020B0604020202020204" pitchFamily="34" charset="0"/>
            </a:endParaRPr>
          </a:p>
          <a:p>
            <a:r>
              <a:rPr lang="en-IN" sz="1400" i="1" dirty="0">
                <a:latin typeface="Arial" panose="020B0604020202020204" pitchFamily="34" charset="0"/>
                <a:cs typeface="Arial" panose="020B0604020202020204" pitchFamily="34" charset="0"/>
              </a:rPr>
              <a:t>So Mr. </a:t>
            </a:r>
            <a:r>
              <a:rPr lang="en-IN" sz="1400" i="1" dirty="0" err="1" smtClean="0">
                <a:latin typeface="Arial" panose="020B0604020202020204" pitchFamily="34" charset="0"/>
                <a:cs typeface="Arial" panose="020B0604020202020204" pitchFamily="34" charset="0"/>
              </a:rPr>
              <a:t>Vikram</a:t>
            </a:r>
            <a:r>
              <a:rPr lang="en-IN" sz="1400" i="1" dirty="0" smtClean="0">
                <a:latin typeface="Arial" panose="020B0604020202020204" pitchFamily="34" charset="0"/>
                <a:cs typeface="Arial" panose="020B0604020202020204" pitchFamily="34" charset="0"/>
              </a:rPr>
              <a:t> </a:t>
            </a:r>
            <a:r>
              <a:rPr lang="en-IN" sz="1400" i="1" dirty="0">
                <a:latin typeface="Arial" panose="020B0604020202020204" pitchFamily="34" charset="0"/>
                <a:cs typeface="Arial" panose="020B0604020202020204" pitchFamily="34" charset="0"/>
              </a:rPr>
              <a:t> would you like to come today evening (e.g. 5.30 PM) to close the deal</a:t>
            </a:r>
            <a:r>
              <a:rPr lang="en-IN" sz="1400" i="1" dirty="0" smtClean="0">
                <a:latin typeface="Arial" panose="020B0604020202020204" pitchFamily="34" charset="0"/>
                <a:cs typeface="Arial" panose="020B0604020202020204" pitchFamily="34" charset="0"/>
              </a:rPr>
              <a:t>.</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1149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hape 651"/>
          <p:cNvSpPr/>
          <p:nvPr/>
        </p:nvSpPr>
        <p:spPr>
          <a:xfrm>
            <a:off x="7281" y="0"/>
            <a:ext cx="12192000" cy="6781800"/>
          </a:xfrm>
          <a:prstGeom prst="rect">
            <a:avLst/>
          </a:prstGeom>
          <a:blipFill rotWithShape="1">
            <a:blip r:embed="rId2">
              <a:alphaModFix/>
            </a:blip>
            <a:stretch>
              <a:fillRect/>
            </a:stretch>
          </a:blipFill>
          <a:ln>
            <a:noFill/>
          </a:ln>
        </p:spPr>
        <p:txBody>
          <a:bodyPr wrap="square" lIns="0" tIns="0" rIns="0" bIns="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8" name="object 3"/>
          <p:cNvSpPr/>
          <p:nvPr/>
        </p:nvSpPr>
        <p:spPr>
          <a:xfrm>
            <a:off x="0" y="0"/>
            <a:ext cx="12192000" cy="607567"/>
          </a:xfrm>
          <a:prstGeom prst="rect">
            <a:avLst/>
          </a:prstGeom>
          <a:blipFill>
            <a:blip r:embed="rId3" cstate="print"/>
            <a:stretch>
              <a:fillRect/>
            </a:stretch>
          </a:blipFill>
        </p:spPr>
        <p:txBody>
          <a:bodyPr wrap="square" lIns="0" tIns="0" rIns="0" bIns="0" rtlCol="0"/>
          <a:lstStyle/>
          <a:p>
            <a:endParaRPr dirty="0"/>
          </a:p>
        </p:txBody>
      </p:sp>
      <p:sp>
        <p:nvSpPr>
          <p:cNvPr id="19" name="object 4"/>
          <p:cNvSpPr/>
          <p:nvPr/>
        </p:nvSpPr>
        <p:spPr>
          <a:xfrm>
            <a:off x="0" y="0"/>
            <a:ext cx="10261600" cy="552450"/>
          </a:xfrm>
          <a:custGeom>
            <a:avLst/>
            <a:gdLst/>
            <a:ahLst/>
            <a:cxnLst/>
            <a:rect l="l" t="t" r="r" b="b"/>
            <a:pathLst>
              <a:path w="10261600" h="552450">
                <a:moveTo>
                  <a:pt x="10261600" y="0"/>
                </a:moveTo>
                <a:lnTo>
                  <a:pt x="0" y="0"/>
                </a:lnTo>
                <a:lnTo>
                  <a:pt x="0" y="552424"/>
                </a:lnTo>
                <a:lnTo>
                  <a:pt x="10109200" y="552424"/>
                </a:lnTo>
                <a:lnTo>
                  <a:pt x="10261600" y="0"/>
                </a:lnTo>
                <a:close/>
              </a:path>
            </a:pathLst>
          </a:custGeom>
          <a:solidFill>
            <a:srgbClr val="185889"/>
          </a:solidFill>
        </p:spPr>
        <p:txBody>
          <a:bodyPr wrap="square" lIns="0" tIns="0" rIns="0" bIns="0" rtlCol="0"/>
          <a:lstStyle/>
          <a:p>
            <a:endParaRPr dirty="0"/>
          </a:p>
        </p:txBody>
      </p:sp>
      <p:sp>
        <p:nvSpPr>
          <p:cNvPr id="20" name="object 5"/>
          <p:cNvSpPr/>
          <p:nvPr/>
        </p:nvSpPr>
        <p:spPr>
          <a:xfrm>
            <a:off x="10183952" y="0"/>
            <a:ext cx="2008505" cy="552450"/>
          </a:xfrm>
          <a:custGeom>
            <a:avLst/>
            <a:gdLst/>
            <a:ahLst/>
            <a:cxnLst/>
            <a:rect l="l" t="t" r="r" b="b"/>
            <a:pathLst>
              <a:path w="2008504" h="552450">
                <a:moveTo>
                  <a:pt x="2008047" y="0"/>
                </a:moveTo>
                <a:lnTo>
                  <a:pt x="152412" y="0"/>
                </a:lnTo>
                <a:lnTo>
                  <a:pt x="0" y="552424"/>
                </a:lnTo>
                <a:lnTo>
                  <a:pt x="2008047" y="552424"/>
                </a:lnTo>
                <a:lnTo>
                  <a:pt x="2008047" y="0"/>
                </a:lnTo>
                <a:close/>
              </a:path>
            </a:pathLst>
          </a:custGeom>
          <a:solidFill>
            <a:srgbClr val="ED7514"/>
          </a:solidFill>
        </p:spPr>
        <p:txBody>
          <a:bodyPr wrap="square" lIns="0" tIns="0" rIns="0" bIns="0" rtlCol="0"/>
          <a:lstStyle/>
          <a:p>
            <a:endParaRPr dirty="0"/>
          </a:p>
        </p:txBody>
      </p:sp>
      <p:sp>
        <p:nvSpPr>
          <p:cNvPr id="21" name="Rectangle 20"/>
          <p:cNvSpPr/>
          <p:nvPr/>
        </p:nvSpPr>
        <p:spPr>
          <a:xfrm>
            <a:off x="11658600" y="71735"/>
            <a:ext cx="338875" cy="400110"/>
          </a:xfrm>
          <a:prstGeom prst="rect">
            <a:avLst/>
          </a:prstGeom>
        </p:spPr>
        <p:txBody>
          <a:bodyPr wrap="none">
            <a:spAutoFit/>
          </a:bodyPr>
          <a:lstStyle/>
          <a:p>
            <a:pPr marL="12700">
              <a:lnSpc>
                <a:spcPct val="100000"/>
              </a:lnSpc>
              <a:spcBef>
                <a:spcPts val="135"/>
              </a:spcBef>
            </a:pPr>
            <a:r>
              <a:rPr lang="en-US" sz="2000" b="1" i="1" spc="90" dirty="0" smtClean="0">
                <a:solidFill>
                  <a:schemeClr val="bg1"/>
                </a:solidFill>
                <a:cs typeface="Calibri"/>
              </a:rPr>
              <a:t>7</a:t>
            </a:r>
            <a:endParaRPr lang="en-US" sz="2000" dirty="0">
              <a:solidFill>
                <a:schemeClr val="bg1"/>
              </a:solidFill>
              <a:cs typeface="Calibri"/>
            </a:endParaRPr>
          </a:p>
        </p:txBody>
      </p:sp>
      <p:sp>
        <p:nvSpPr>
          <p:cNvPr id="25" name="Shape 442"/>
          <p:cNvSpPr txBox="1"/>
          <p:nvPr/>
        </p:nvSpPr>
        <p:spPr>
          <a:xfrm>
            <a:off x="149431" y="0"/>
            <a:ext cx="9604169" cy="527550"/>
          </a:xfrm>
          <a:prstGeom prst="rect">
            <a:avLst/>
          </a:prstGeom>
          <a:noFill/>
          <a:ln>
            <a:noFill/>
          </a:ln>
        </p:spPr>
        <p:txBody>
          <a:bodyPr wrap="square" lIns="91425" tIns="45700" rIns="91425" bIns="45700" anchor="ctr" anchorCtr="0">
            <a:noAutofit/>
          </a:bodyPr>
          <a:lstStyle/>
          <a:p>
            <a:pPr marL="12700">
              <a:lnSpc>
                <a:spcPct val="100000"/>
              </a:lnSpc>
              <a:tabLst>
                <a:tab pos="186690" algn="l"/>
              </a:tabLst>
            </a:pPr>
            <a:r>
              <a:rPr lang="en-IN" sz="2400" b="1" spc="-10" dirty="0" smtClean="0">
                <a:solidFill>
                  <a:schemeClr val="bg1"/>
                </a:solidFill>
                <a:latin typeface="Arial" panose="020B0604020202020204" pitchFamily="34" charset="0"/>
                <a:cs typeface="Arial" panose="020B0604020202020204" pitchFamily="34" charset="0"/>
              </a:rPr>
              <a:t>Customer Insists To Know The Price Over The Call…continued </a:t>
            </a:r>
            <a:endParaRPr lang="en-IN" sz="2400" b="1" dirty="0">
              <a:solidFill>
                <a:schemeClr val="bg1"/>
              </a:solidFill>
              <a:latin typeface="Arial" panose="020B0604020202020204" pitchFamily="34" charset="0"/>
              <a:cs typeface="Arial" panose="020B0604020202020204" pitchFamily="34" charset="0"/>
            </a:endParaRPr>
          </a:p>
        </p:txBody>
      </p:sp>
      <p:sp>
        <p:nvSpPr>
          <p:cNvPr id="14" name="Flowchart: Manual Input 13"/>
          <p:cNvSpPr/>
          <p:nvPr/>
        </p:nvSpPr>
        <p:spPr>
          <a:xfrm rot="5400000" flipH="1">
            <a:off x="-175422" y="727405"/>
            <a:ext cx="6141581" cy="5791662"/>
          </a:xfrm>
          <a:prstGeom prst="flowChartManualInpu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Flowchart: Manual Input 80"/>
          <p:cNvSpPr/>
          <p:nvPr/>
        </p:nvSpPr>
        <p:spPr>
          <a:xfrm rot="16200000" flipH="1">
            <a:off x="5085509" y="-419742"/>
            <a:ext cx="6141581" cy="8085968"/>
          </a:xfrm>
          <a:prstGeom prst="flowChartManualInp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6" name="Picture 2" descr="D:\download images\cus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78031" y="2341462"/>
            <a:ext cx="1428429" cy="394074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 name="Picture 3" descr="D:\download images\R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260071" y="2749543"/>
            <a:ext cx="3944827" cy="3449898"/>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457" y="6275982"/>
            <a:ext cx="12192914" cy="587523"/>
            <a:chOff x="-457" y="6275982"/>
            <a:chExt cx="12192914" cy="587523"/>
          </a:xfrm>
        </p:grpSpPr>
        <p:sp>
          <p:nvSpPr>
            <p:cNvPr id="22" name="Rectangle 21"/>
            <p:cNvSpPr/>
            <p:nvPr/>
          </p:nvSpPr>
          <p:spPr>
            <a:xfrm flipV="1">
              <a:off x="-457" y="6698407"/>
              <a:ext cx="12192457" cy="165098"/>
            </a:xfrm>
            <a:prstGeom prst="rect">
              <a:avLst/>
            </a:prstGeom>
            <a:solidFill>
              <a:srgbClr val="ED75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flipV="1">
              <a:off x="-457" y="6753440"/>
              <a:ext cx="12192000" cy="55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2" descr="D:\cars24_logo\Primary 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17809" y="6275982"/>
              <a:ext cx="1474648" cy="418054"/>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Rounded Rectangular Callout 35"/>
          <p:cNvSpPr/>
          <p:nvPr/>
        </p:nvSpPr>
        <p:spPr>
          <a:xfrm>
            <a:off x="2209800" y="2562420"/>
            <a:ext cx="1902003" cy="1060815"/>
          </a:xfrm>
          <a:prstGeom prst="wedgeRoundRectCallout">
            <a:avLst>
              <a:gd name="adj1" fmla="val -68264"/>
              <a:gd name="adj2" fmla="val 36"/>
              <a:gd name="adj3" fmla="val 16667"/>
            </a:avLst>
          </a:prstGeom>
          <a:solidFill>
            <a:schemeClr val="bg1">
              <a:lumMod val="95000"/>
            </a:schemeClr>
          </a:solidFill>
          <a:ln w="28575">
            <a:solidFill>
              <a:srgbClr val="185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ectangle 36"/>
          <p:cNvSpPr/>
          <p:nvPr/>
        </p:nvSpPr>
        <p:spPr>
          <a:xfrm>
            <a:off x="2309394" y="2743200"/>
            <a:ext cx="1805406" cy="738664"/>
          </a:xfrm>
          <a:prstGeom prst="rect">
            <a:avLst/>
          </a:prstGeom>
        </p:spPr>
        <p:txBody>
          <a:bodyPr wrap="square">
            <a:spAutoFit/>
          </a:bodyPr>
          <a:lstStyle/>
          <a:p>
            <a:r>
              <a:rPr lang="en-IN" sz="1400" i="1" dirty="0" smtClean="0">
                <a:latin typeface="Arial" panose="020B0604020202020204" pitchFamily="34" charset="0"/>
                <a:cs typeface="Arial" panose="020B0604020202020204" pitchFamily="34" charset="0"/>
              </a:rPr>
              <a:t>Yes, </a:t>
            </a:r>
            <a:r>
              <a:rPr lang="en-IN" sz="1400" i="1" dirty="0">
                <a:latin typeface="Arial" panose="020B0604020202020204" pitchFamily="34" charset="0"/>
                <a:cs typeface="Arial" panose="020B0604020202020204" pitchFamily="34" charset="0"/>
              </a:rPr>
              <a:t>but tell me the price and then only I will decide</a:t>
            </a:r>
            <a:r>
              <a:rPr lang="en-IN" sz="1400" i="1"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38" name="Rounded Rectangular Callout 37"/>
          <p:cNvSpPr/>
          <p:nvPr/>
        </p:nvSpPr>
        <p:spPr>
          <a:xfrm>
            <a:off x="5791200" y="685800"/>
            <a:ext cx="6230172" cy="1728949"/>
          </a:xfrm>
          <a:prstGeom prst="wedgeRoundRectCallout">
            <a:avLst>
              <a:gd name="adj1" fmla="val 28461"/>
              <a:gd name="adj2" fmla="val 66362"/>
              <a:gd name="adj3" fmla="val 16667"/>
            </a:avLst>
          </a:prstGeom>
          <a:solidFill>
            <a:schemeClr val="bg1">
              <a:lumMod val="95000"/>
            </a:schemeClr>
          </a:solidFill>
          <a:ln w="28575">
            <a:solidFill>
              <a:srgbClr val="ED75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5867400" y="829534"/>
            <a:ext cx="6053876" cy="1600438"/>
          </a:xfrm>
          <a:prstGeom prst="rect">
            <a:avLst/>
          </a:prstGeom>
        </p:spPr>
        <p:txBody>
          <a:bodyPr wrap="square">
            <a:spAutoFit/>
          </a:bodyPr>
          <a:lstStyle/>
          <a:p>
            <a:r>
              <a:rPr lang="en-IN" sz="1400" i="1" dirty="0">
                <a:latin typeface="Arial" panose="020B0604020202020204" pitchFamily="34" charset="0"/>
                <a:cs typeface="Arial" panose="020B0604020202020204" pitchFamily="34" charset="0"/>
              </a:rPr>
              <a:t>Certainly sir ,I am glad to share that  we got 120 (one hundred and twenty) bids on your car , bidding started from </a:t>
            </a:r>
            <a:r>
              <a:rPr lang="en-IN" sz="1400" i="1" dirty="0" err="1">
                <a:latin typeface="Arial" panose="020B0604020202020204" pitchFamily="34" charset="0"/>
                <a:cs typeface="Arial" panose="020B0604020202020204" pitchFamily="34" charset="0"/>
              </a:rPr>
              <a:t>Rs</a:t>
            </a:r>
            <a:r>
              <a:rPr lang="en-IN" sz="1400" i="1" dirty="0">
                <a:latin typeface="Arial" panose="020B0604020202020204" pitchFamily="34" charset="0"/>
                <a:cs typeface="Arial" panose="020B0604020202020204" pitchFamily="34" charset="0"/>
              </a:rPr>
              <a:t>. X and average bidding was at </a:t>
            </a:r>
            <a:r>
              <a:rPr lang="en-IN" sz="1400" i="1" dirty="0" err="1">
                <a:latin typeface="Arial" panose="020B0604020202020204" pitchFamily="34" charset="0"/>
                <a:cs typeface="Arial" panose="020B0604020202020204" pitchFamily="34" charset="0"/>
              </a:rPr>
              <a:t>Rs</a:t>
            </a:r>
            <a:r>
              <a:rPr lang="en-IN" sz="1400" i="1" dirty="0">
                <a:latin typeface="Arial" panose="020B0604020202020204" pitchFamily="34" charset="0"/>
                <a:cs typeface="Arial" panose="020B0604020202020204" pitchFamily="34" charset="0"/>
              </a:rPr>
              <a:t>. X ,second highest bid was </a:t>
            </a:r>
            <a:r>
              <a:rPr lang="en-IN" sz="1400" i="1" dirty="0" err="1">
                <a:latin typeface="Arial" panose="020B0604020202020204" pitchFamily="34" charset="0"/>
                <a:cs typeface="Arial" panose="020B0604020202020204" pitchFamily="34" charset="0"/>
              </a:rPr>
              <a:t>Rs</a:t>
            </a:r>
            <a:r>
              <a:rPr lang="en-IN" sz="1400" i="1" dirty="0">
                <a:latin typeface="Arial" panose="020B0604020202020204" pitchFamily="34" charset="0"/>
                <a:cs typeface="Arial" panose="020B0604020202020204" pitchFamily="34" charset="0"/>
              </a:rPr>
              <a:t>. X and difference between second and the highest bidder is of </a:t>
            </a:r>
            <a:r>
              <a:rPr lang="en-IN" sz="1400" i="1" dirty="0" err="1">
                <a:latin typeface="Arial" panose="020B0604020202020204" pitchFamily="34" charset="0"/>
                <a:cs typeface="Arial" panose="020B0604020202020204" pitchFamily="34" charset="0"/>
              </a:rPr>
              <a:t>Rs.X</a:t>
            </a:r>
            <a:r>
              <a:rPr lang="en-IN" sz="1400" i="1" dirty="0">
                <a:latin typeface="Arial" panose="020B0604020202020204" pitchFamily="34" charset="0"/>
                <a:cs typeface="Arial" panose="020B0604020202020204" pitchFamily="34" charset="0"/>
              </a:rPr>
              <a:t> and the </a:t>
            </a:r>
            <a:r>
              <a:rPr lang="en-IN" sz="1400" b="1" i="1" dirty="0">
                <a:latin typeface="Arial" panose="020B0604020202020204" pitchFamily="34" charset="0"/>
                <a:cs typeface="Arial" panose="020B0604020202020204" pitchFamily="34" charset="0"/>
              </a:rPr>
              <a:t>best price</a:t>
            </a:r>
            <a:r>
              <a:rPr lang="en-IN" sz="1400" i="1" dirty="0">
                <a:latin typeface="Arial" panose="020B0604020202020204" pitchFamily="34" charset="0"/>
                <a:cs typeface="Arial" panose="020B0604020202020204" pitchFamily="34" charset="0"/>
              </a:rPr>
              <a:t> is </a:t>
            </a:r>
            <a:r>
              <a:rPr lang="en-IN" sz="1400" i="1" dirty="0" err="1">
                <a:latin typeface="Arial" panose="020B0604020202020204" pitchFamily="34" charset="0"/>
                <a:cs typeface="Arial" panose="020B0604020202020204" pitchFamily="34" charset="0"/>
              </a:rPr>
              <a:t>Rs</a:t>
            </a:r>
            <a:r>
              <a:rPr lang="en-IN" sz="1400" i="1" dirty="0">
                <a:latin typeface="Arial" panose="020B0604020202020204" pitchFamily="34" charset="0"/>
                <a:cs typeface="Arial" panose="020B0604020202020204" pitchFamily="34" charset="0"/>
              </a:rPr>
              <a:t>. XX which will be transferred to your account instantly, once we close the deal. </a:t>
            </a:r>
            <a:endParaRPr lang="en-IN" sz="1400" dirty="0">
              <a:latin typeface="Arial" panose="020B0604020202020204" pitchFamily="34" charset="0"/>
              <a:cs typeface="Arial" panose="020B0604020202020204" pitchFamily="34" charset="0"/>
            </a:endParaRPr>
          </a:p>
          <a:p>
            <a:r>
              <a:rPr lang="en-IN" sz="1400" i="1" dirty="0">
                <a:latin typeface="Arial" panose="020B0604020202020204" pitchFamily="34" charset="0"/>
                <a:cs typeface="Arial" panose="020B0604020202020204" pitchFamily="34" charset="0"/>
              </a:rPr>
              <a:t>So Mr. </a:t>
            </a:r>
            <a:r>
              <a:rPr lang="en-IN" sz="1400" i="1" dirty="0" err="1" smtClean="0">
                <a:latin typeface="Arial" panose="020B0604020202020204" pitchFamily="34" charset="0"/>
                <a:cs typeface="Arial" panose="020B0604020202020204" pitchFamily="34" charset="0"/>
              </a:rPr>
              <a:t>Vikram</a:t>
            </a:r>
            <a:r>
              <a:rPr lang="en-IN" sz="1400" i="1" dirty="0" smtClean="0">
                <a:latin typeface="Arial" panose="020B0604020202020204" pitchFamily="34" charset="0"/>
                <a:cs typeface="Arial" panose="020B0604020202020204" pitchFamily="34" charset="0"/>
              </a:rPr>
              <a:t> </a:t>
            </a:r>
            <a:r>
              <a:rPr lang="en-IN" sz="1400" i="1" dirty="0">
                <a:latin typeface="Arial" panose="020B0604020202020204" pitchFamily="34" charset="0"/>
                <a:cs typeface="Arial" panose="020B0604020202020204" pitchFamily="34" charset="0"/>
              </a:rPr>
              <a:t> would you like to come today evening (e.g. 5.30 PM)  to close the deal. </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1176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Shape 651"/>
          <p:cNvSpPr/>
          <p:nvPr/>
        </p:nvSpPr>
        <p:spPr>
          <a:xfrm>
            <a:off x="7281" y="0"/>
            <a:ext cx="12192000" cy="6781800"/>
          </a:xfrm>
          <a:prstGeom prst="rect">
            <a:avLst/>
          </a:prstGeom>
          <a:blipFill rotWithShape="1">
            <a:blip r:embed="rId3">
              <a:alphaModFix/>
            </a:blip>
            <a:stretch>
              <a:fillRect/>
            </a:stretch>
          </a:blipFill>
          <a:ln>
            <a:noFill/>
          </a:ln>
        </p:spPr>
        <p:txBody>
          <a:bodyPr wrap="square" lIns="0" tIns="0" rIns="0" bIns="0" anchor="t" anchorCtr="0">
            <a:noAutofit/>
          </a:bodyPr>
          <a:lstStyle/>
          <a:p>
            <a:pPr marL="0" marR="0" lvl="0" indent="0" algn="l" rtl="0">
              <a:spcBef>
                <a:spcPts val="0"/>
              </a:spcBef>
              <a:buNone/>
            </a:pPr>
            <a:endParaRPr sz="1800" dirty="0">
              <a:solidFill>
                <a:schemeClr val="dk1"/>
              </a:solidFill>
              <a:latin typeface="Calibri"/>
              <a:ea typeface="Calibri"/>
              <a:cs typeface="Calibri"/>
              <a:sym typeface="Calibri"/>
            </a:endParaRPr>
          </a:p>
        </p:txBody>
      </p:sp>
      <p:sp>
        <p:nvSpPr>
          <p:cNvPr id="18" name="object 3"/>
          <p:cNvSpPr/>
          <p:nvPr/>
        </p:nvSpPr>
        <p:spPr>
          <a:xfrm>
            <a:off x="0" y="0"/>
            <a:ext cx="12192000" cy="607567"/>
          </a:xfrm>
          <a:prstGeom prst="rect">
            <a:avLst/>
          </a:prstGeom>
          <a:blipFill>
            <a:blip r:embed="rId4" cstate="print"/>
            <a:stretch>
              <a:fillRect/>
            </a:stretch>
          </a:blipFill>
        </p:spPr>
        <p:txBody>
          <a:bodyPr wrap="square" lIns="0" tIns="0" rIns="0" bIns="0" rtlCol="0"/>
          <a:lstStyle/>
          <a:p>
            <a:endParaRPr dirty="0"/>
          </a:p>
        </p:txBody>
      </p:sp>
      <p:sp>
        <p:nvSpPr>
          <p:cNvPr id="19" name="object 4"/>
          <p:cNvSpPr/>
          <p:nvPr/>
        </p:nvSpPr>
        <p:spPr>
          <a:xfrm>
            <a:off x="0" y="0"/>
            <a:ext cx="10261600" cy="552450"/>
          </a:xfrm>
          <a:custGeom>
            <a:avLst/>
            <a:gdLst/>
            <a:ahLst/>
            <a:cxnLst/>
            <a:rect l="l" t="t" r="r" b="b"/>
            <a:pathLst>
              <a:path w="10261600" h="552450">
                <a:moveTo>
                  <a:pt x="10261600" y="0"/>
                </a:moveTo>
                <a:lnTo>
                  <a:pt x="0" y="0"/>
                </a:lnTo>
                <a:lnTo>
                  <a:pt x="0" y="552424"/>
                </a:lnTo>
                <a:lnTo>
                  <a:pt x="10109200" y="552424"/>
                </a:lnTo>
                <a:lnTo>
                  <a:pt x="10261600" y="0"/>
                </a:lnTo>
                <a:close/>
              </a:path>
            </a:pathLst>
          </a:custGeom>
          <a:solidFill>
            <a:srgbClr val="185889"/>
          </a:solidFill>
        </p:spPr>
        <p:txBody>
          <a:bodyPr wrap="square" lIns="0" tIns="0" rIns="0" bIns="0" rtlCol="0"/>
          <a:lstStyle/>
          <a:p>
            <a:endParaRPr dirty="0"/>
          </a:p>
        </p:txBody>
      </p:sp>
      <p:sp>
        <p:nvSpPr>
          <p:cNvPr id="20" name="object 5"/>
          <p:cNvSpPr/>
          <p:nvPr/>
        </p:nvSpPr>
        <p:spPr>
          <a:xfrm>
            <a:off x="10183952" y="0"/>
            <a:ext cx="2008505" cy="552450"/>
          </a:xfrm>
          <a:custGeom>
            <a:avLst/>
            <a:gdLst/>
            <a:ahLst/>
            <a:cxnLst/>
            <a:rect l="l" t="t" r="r" b="b"/>
            <a:pathLst>
              <a:path w="2008504" h="552450">
                <a:moveTo>
                  <a:pt x="2008047" y="0"/>
                </a:moveTo>
                <a:lnTo>
                  <a:pt x="152412" y="0"/>
                </a:lnTo>
                <a:lnTo>
                  <a:pt x="0" y="552424"/>
                </a:lnTo>
                <a:lnTo>
                  <a:pt x="2008047" y="552424"/>
                </a:lnTo>
                <a:lnTo>
                  <a:pt x="2008047" y="0"/>
                </a:lnTo>
                <a:close/>
              </a:path>
            </a:pathLst>
          </a:custGeom>
          <a:solidFill>
            <a:srgbClr val="ED7514"/>
          </a:solidFill>
        </p:spPr>
        <p:txBody>
          <a:bodyPr wrap="square" lIns="0" tIns="0" rIns="0" bIns="0" rtlCol="0"/>
          <a:lstStyle/>
          <a:p>
            <a:endParaRPr dirty="0"/>
          </a:p>
        </p:txBody>
      </p:sp>
      <p:sp>
        <p:nvSpPr>
          <p:cNvPr id="21" name="Rectangle 20"/>
          <p:cNvSpPr/>
          <p:nvPr/>
        </p:nvSpPr>
        <p:spPr>
          <a:xfrm>
            <a:off x="11658600" y="71735"/>
            <a:ext cx="338875" cy="400110"/>
          </a:xfrm>
          <a:prstGeom prst="rect">
            <a:avLst/>
          </a:prstGeom>
        </p:spPr>
        <p:txBody>
          <a:bodyPr wrap="none">
            <a:spAutoFit/>
          </a:bodyPr>
          <a:lstStyle/>
          <a:p>
            <a:pPr marL="12700">
              <a:lnSpc>
                <a:spcPct val="100000"/>
              </a:lnSpc>
              <a:spcBef>
                <a:spcPts val="135"/>
              </a:spcBef>
            </a:pPr>
            <a:r>
              <a:rPr lang="en-US" sz="2000" b="1" i="1" spc="90" dirty="0" smtClean="0">
                <a:solidFill>
                  <a:schemeClr val="bg1"/>
                </a:solidFill>
                <a:cs typeface="Calibri"/>
              </a:rPr>
              <a:t>8</a:t>
            </a:r>
            <a:endParaRPr lang="en-US" sz="2000" dirty="0">
              <a:solidFill>
                <a:schemeClr val="bg1"/>
              </a:solidFill>
              <a:cs typeface="Calibri"/>
            </a:endParaRPr>
          </a:p>
        </p:txBody>
      </p:sp>
      <p:sp>
        <p:nvSpPr>
          <p:cNvPr id="30" name="Flowchart: Manual Input 29"/>
          <p:cNvSpPr/>
          <p:nvPr/>
        </p:nvSpPr>
        <p:spPr>
          <a:xfrm rot="5400000" flipH="1">
            <a:off x="-175422" y="727405"/>
            <a:ext cx="6141581" cy="5791662"/>
          </a:xfrm>
          <a:prstGeom prst="flowChartManualInpu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lowchart: Manual Input 31"/>
          <p:cNvSpPr/>
          <p:nvPr/>
        </p:nvSpPr>
        <p:spPr>
          <a:xfrm rot="16200000" flipH="1">
            <a:off x="5085509" y="-419742"/>
            <a:ext cx="6141581" cy="8085968"/>
          </a:xfrm>
          <a:prstGeom prst="flowChartManualInpu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3" name="Picture 2" descr="D:\download images\cus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01425" y="2341462"/>
            <a:ext cx="1428429" cy="394074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4" name="Picture 3" descr="D:\download images\R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8260071" y="2749543"/>
            <a:ext cx="3944827" cy="3449898"/>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35" name="Group 34"/>
          <p:cNvGrpSpPr/>
          <p:nvPr/>
        </p:nvGrpSpPr>
        <p:grpSpPr>
          <a:xfrm>
            <a:off x="-457" y="6275982"/>
            <a:ext cx="12192914" cy="587523"/>
            <a:chOff x="-457" y="6275982"/>
            <a:chExt cx="12192914" cy="587523"/>
          </a:xfrm>
        </p:grpSpPr>
        <p:sp>
          <p:nvSpPr>
            <p:cNvPr id="36" name="Rectangle 35"/>
            <p:cNvSpPr/>
            <p:nvPr/>
          </p:nvSpPr>
          <p:spPr>
            <a:xfrm flipV="1">
              <a:off x="-457" y="6698407"/>
              <a:ext cx="12192457" cy="165098"/>
            </a:xfrm>
            <a:prstGeom prst="rect">
              <a:avLst/>
            </a:prstGeom>
            <a:solidFill>
              <a:srgbClr val="ED75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flipV="1">
              <a:off x="-457" y="6753440"/>
              <a:ext cx="12192000" cy="55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Picture 2" descr="D:\cars24_logo\Primary log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717809" y="6275982"/>
              <a:ext cx="1474648" cy="418054"/>
            </a:xfrm>
            <a:prstGeom prst="rect">
              <a:avLst/>
            </a:prstGeom>
            <a:noFill/>
            <a:extLst>
              <a:ext uri="{909E8E84-426E-40DD-AFC4-6F175D3DCCD1}">
                <a14:hiddenFill xmlns:a14="http://schemas.microsoft.com/office/drawing/2010/main">
                  <a:solidFill>
                    <a:srgbClr val="FFFFFF"/>
                  </a:solidFill>
                </a14:hiddenFill>
              </a:ext>
            </a:extLst>
          </p:spPr>
        </p:pic>
      </p:grpSp>
      <p:sp>
        <p:nvSpPr>
          <p:cNvPr id="39" name="Rounded Rectangular Callout 38"/>
          <p:cNvSpPr/>
          <p:nvPr/>
        </p:nvSpPr>
        <p:spPr>
          <a:xfrm>
            <a:off x="1421385" y="1219200"/>
            <a:ext cx="2488209" cy="859098"/>
          </a:xfrm>
          <a:prstGeom prst="wedgeRoundRectCallout">
            <a:avLst>
              <a:gd name="adj1" fmla="val -38079"/>
              <a:gd name="adj2" fmla="val 75912"/>
              <a:gd name="adj3" fmla="val 16667"/>
            </a:avLst>
          </a:prstGeom>
          <a:solidFill>
            <a:schemeClr val="bg1">
              <a:lumMod val="95000"/>
            </a:schemeClr>
          </a:solidFill>
          <a:ln w="28575">
            <a:solidFill>
              <a:srgbClr val="185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Rectangle 39"/>
          <p:cNvSpPr/>
          <p:nvPr/>
        </p:nvSpPr>
        <p:spPr>
          <a:xfrm>
            <a:off x="1550391" y="1353669"/>
            <a:ext cx="2488209" cy="523220"/>
          </a:xfrm>
          <a:prstGeom prst="rect">
            <a:avLst/>
          </a:prstGeom>
        </p:spPr>
        <p:txBody>
          <a:bodyPr wrap="square">
            <a:spAutoFit/>
          </a:bodyPr>
          <a:lstStyle/>
          <a:p>
            <a:pPr fontAlgn="base"/>
            <a:r>
              <a:rPr lang="en-IN" sz="1400" i="1" dirty="0">
                <a:latin typeface="Arial" panose="020B0604020202020204" pitchFamily="34" charset="0"/>
                <a:cs typeface="Arial" panose="020B0604020202020204" pitchFamily="34" charset="0"/>
              </a:rPr>
              <a:t>Bus </a:t>
            </a:r>
            <a:r>
              <a:rPr lang="en-IN" sz="1400" i="1" dirty="0" err="1">
                <a:latin typeface="Arial" panose="020B0604020202020204" pitchFamily="34" charset="0"/>
                <a:cs typeface="Arial" panose="020B0604020202020204" pitchFamily="34" charset="0"/>
              </a:rPr>
              <a:t>Iatna</a:t>
            </a:r>
            <a:r>
              <a:rPr lang="en-IN" sz="1400" i="1" dirty="0">
                <a:latin typeface="Arial" panose="020B0604020202020204" pitchFamily="34" charset="0"/>
                <a:cs typeface="Arial" panose="020B0604020202020204" pitchFamily="34" charset="0"/>
              </a:rPr>
              <a:t> hi / I will not give the vehicle at this price</a:t>
            </a:r>
          </a:p>
        </p:txBody>
      </p:sp>
      <p:sp>
        <p:nvSpPr>
          <p:cNvPr id="43" name="Rounded Rectangular Callout 42"/>
          <p:cNvSpPr/>
          <p:nvPr/>
        </p:nvSpPr>
        <p:spPr>
          <a:xfrm>
            <a:off x="5791199" y="663269"/>
            <a:ext cx="6206276" cy="1945019"/>
          </a:xfrm>
          <a:prstGeom prst="wedgeRoundRectCallout">
            <a:avLst>
              <a:gd name="adj1" fmla="val 25641"/>
              <a:gd name="adj2" fmla="val 59716"/>
              <a:gd name="adj3" fmla="val 16667"/>
            </a:avLst>
          </a:prstGeom>
          <a:solidFill>
            <a:schemeClr val="bg1">
              <a:lumMod val="95000"/>
            </a:schemeClr>
          </a:solidFill>
          <a:ln w="28575">
            <a:solidFill>
              <a:srgbClr val="ED75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4" name="Rectangle 43"/>
          <p:cNvSpPr/>
          <p:nvPr/>
        </p:nvSpPr>
        <p:spPr>
          <a:xfrm>
            <a:off x="5867399" y="739470"/>
            <a:ext cx="6130075" cy="1815882"/>
          </a:xfrm>
          <a:prstGeom prst="rect">
            <a:avLst/>
          </a:prstGeom>
        </p:spPr>
        <p:txBody>
          <a:bodyPr wrap="square">
            <a:spAutoFit/>
          </a:bodyPr>
          <a:lstStyle/>
          <a:p>
            <a:r>
              <a:rPr lang="en-IN" sz="1400" i="1" dirty="0" smtClean="0">
                <a:latin typeface="Arial" panose="020B0604020202020204" pitchFamily="34" charset="0"/>
                <a:cs typeface="Arial" panose="020B0604020202020204" pitchFamily="34" charset="0"/>
              </a:rPr>
              <a:t>I </a:t>
            </a:r>
            <a:r>
              <a:rPr lang="en-IN" sz="1400" i="1" dirty="0">
                <a:latin typeface="Arial" panose="020B0604020202020204" pitchFamily="34" charset="0"/>
                <a:cs typeface="Arial" panose="020B0604020202020204" pitchFamily="34" charset="0"/>
              </a:rPr>
              <a:t>understand sir, you had a different expectation however let me share that we have shown your car to more than 120 + certified buyers. The average bidding was at </a:t>
            </a:r>
            <a:r>
              <a:rPr lang="en-IN" sz="1400" i="1" dirty="0" err="1">
                <a:latin typeface="Arial" panose="020B0604020202020204" pitchFamily="34" charset="0"/>
                <a:cs typeface="Arial" panose="020B0604020202020204" pitchFamily="34" charset="0"/>
              </a:rPr>
              <a:t>Rs.XXX</a:t>
            </a:r>
            <a:r>
              <a:rPr lang="en-IN" sz="1400" i="1" dirty="0">
                <a:latin typeface="Arial" panose="020B0604020202020204" pitchFamily="34" charset="0"/>
                <a:cs typeface="Arial" panose="020B0604020202020204" pitchFamily="34" charset="0"/>
              </a:rPr>
              <a:t> and second highest person who has </a:t>
            </a:r>
            <a:r>
              <a:rPr lang="en-IN" sz="1400" i="1" dirty="0" err="1">
                <a:latin typeface="Arial" panose="020B0604020202020204" pitchFamily="34" charset="0"/>
                <a:cs typeface="Arial" panose="020B0604020202020204" pitchFamily="34" charset="0"/>
              </a:rPr>
              <a:t>bidded</a:t>
            </a:r>
            <a:r>
              <a:rPr lang="en-IN" sz="1400" i="1" dirty="0">
                <a:latin typeface="Arial" panose="020B0604020202020204" pitchFamily="34" charset="0"/>
                <a:cs typeface="Arial" panose="020B0604020202020204" pitchFamily="34" charset="0"/>
              </a:rPr>
              <a:t> is of </a:t>
            </a:r>
            <a:r>
              <a:rPr lang="en-IN" sz="1400" i="1" dirty="0" err="1">
                <a:latin typeface="Arial" panose="020B0604020202020204" pitchFamily="34" charset="0"/>
                <a:cs typeface="Arial" panose="020B0604020202020204" pitchFamily="34" charset="0"/>
              </a:rPr>
              <a:t>Rs.XX</a:t>
            </a:r>
            <a:r>
              <a:rPr lang="en-IN" sz="1400" i="1" dirty="0">
                <a:latin typeface="Arial" panose="020B0604020202020204" pitchFamily="34" charset="0"/>
                <a:cs typeface="Arial" panose="020B0604020202020204" pitchFamily="34" charset="0"/>
              </a:rPr>
              <a:t> , difference between second highest and highest is Worth </a:t>
            </a:r>
            <a:r>
              <a:rPr lang="en-IN" sz="1400" i="1" dirty="0" err="1">
                <a:latin typeface="Arial" panose="020B0604020202020204" pitchFamily="34" charset="0"/>
                <a:cs typeface="Arial" panose="020B0604020202020204" pitchFamily="34" charset="0"/>
              </a:rPr>
              <a:t>Rs</a:t>
            </a:r>
            <a:r>
              <a:rPr lang="en-IN" sz="1400" i="1" dirty="0">
                <a:latin typeface="Arial" panose="020B0604020202020204" pitchFamily="34" charset="0"/>
                <a:cs typeface="Arial" panose="020B0604020202020204" pitchFamily="34" charset="0"/>
              </a:rPr>
              <a:t>. XX and I am sure the price is the </a:t>
            </a:r>
            <a:r>
              <a:rPr lang="en-IN" sz="1400" b="1" i="1" dirty="0">
                <a:latin typeface="Arial" panose="020B0604020202020204" pitchFamily="34" charset="0"/>
                <a:cs typeface="Arial" panose="020B0604020202020204" pitchFamily="34" charset="0"/>
              </a:rPr>
              <a:t>best price </a:t>
            </a:r>
            <a:r>
              <a:rPr lang="en-IN" sz="1400" i="1" dirty="0">
                <a:latin typeface="Arial" panose="020B0604020202020204" pitchFamily="34" charset="0"/>
                <a:cs typeface="Arial" panose="020B0604020202020204" pitchFamily="34" charset="0"/>
              </a:rPr>
              <a:t>derived from market. </a:t>
            </a:r>
          </a:p>
          <a:p>
            <a:r>
              <a:rPr lang="en-IN" sz="1400" i="1" dirty="0">
                <a:latin typeface="Arial" panose="020B0604020202020204" pitchFamily="34" charset="0"/>
                <a:cs typeface="Arial" panose="020B0604020202020204" pitchFamily="34" charset="0"/>
              </a:rPr>
              <a:t>So Mr. </a:t>
            </a:r>
            <a:r>
              <a:rPr lang="en-IN" sz="1400" i="1" dirty="0" err="1" smtClean="0">
                <a:latin typeface="Arial" panose="020B0604020202020204" pitchFamily="34" charset="0"/>
                <a:cs typeface="Arial" panose="020B0604020202020204" pitchFamily="34" charset="0"/>
              </a:rPr>
              <a:t>Vikram</a:t>
            </a:r>
            <a:r>
              <a:rPr lang="en-IN" sz="1400" i="1" dirty="0" smtClean="0">
                <a:latin typeface="Arial" panose="020B0604020202020204" pitchFamily="34" charset="0"/>
                <a:cs typeface="Arial" panose="020B0604020202020204" pitchFamily="34" charset="0"/>
              </a:rPr>
              <a:t>, </a:t>
            </a:r>
            <a:r>
              <a:rPr lang="en-IN" sz="1400" i="1" dirty="0">
                <a:latin typeface="Arial" panose="020B0604020202020204" pitchFamily="34" charset="0"/>
                <a:cs typeface="Arial" panose="020B0604020202020204" pitchFamily="34" charset="0"/>
              </a:rPr>
              <a:t>since the bid is valid until today evening only, so let’s catch up at the branch today evening to discuss more details and close the deal. How about today at 5:30 PM</a:t>
            </a:r>
            <a:r>
              <a:rPr lang="en-IN" sz="1400" i="1" dirty="0" smtClean="0">
                <a:latin typeface="Arial" panose="020B0604020202020204" pitchFamily="34" charset="0"/>
                <a:cs typeface="Arial" panose="020B0604020202020204" pitchFamily="34" charset="0"/>
              </a:rPr>
              <a:t>?</a:t>
            </a:r>
            <a:endParaRPr lang="en-IN" sz="1400" i="1" dirty="0">
              <a:latin typeface="Arial" panose="020B0604020202020204" pitchFamily="34" charset="0"/>
              <a:cs typeface="Arial" panose="020B0604020202020204" pitchFamily="34" charset="0"/>
            </a:endParaRPr>
          </a:p>
        </p:txBody>
      </p:sp>
      <p:sp>
        <p:nvSpPr>
          <p:cNvPr id="47" name="Shape 442"/>
          <p:cNvSpPr txBox="1"/>
          <p:nvPr/>
        </p:nvSpPr>
        <p:spPr>
          <a:xfrm>
            <a:off x="149431" y="0"/>
            <a:ext cx="5717969" cy="527550"/>
          </a:xfrm>
          <a:prstGeom prst="rect">
            <a:avLst/>
          </a:prstGeom>
          <a:noFill/>
          <a:ln>
            <a:noFill/>
          </a:ln>
        </p:spPr>
        <p:txBody>
          <a:bodyPr wrap="square" lIns="91425" tIns="45700" rIns="91425" bIns="45700" anchor="ctr" anchorCtr="0">
            <a:noAutofit/>
          </a:bodyPr>
          <a:lstStyle/>
          <a:p>
            <a:pPr marL="12700">
              <a:lnSpc>
                <a:spcPct val="100000"/>
              </a:lnSpc>
              <a:tabLst>
                <a:tab pos="186690" algn="l"/>
              </a:tabLst>
            </a:pPr>
            <a:r>
              <a:rPr lang="en-IN" sz="2400" b="1" spc="-10" dirty="0" smtClean="0">
                <a:solidFill>
                  <a:schemeClr val="bg1"/>
                </a:solidFill>
                <a:latin typeface="Arial" panose="020B0604020202020204" pitchFamily="34" charset="0"/>
                <a:cs typeface="Arial" panose="020B0604020202020204" pitchFamily="34" charset="0"/>
              </a:rPr>
              <a:t>2 :: Cars</a:t>
            </a:r>
            <a:r>
              <a:rPr lang="en-IN" sz="2400" b="1" i="1" spc="-10" dirty="0" smtClean="0">
                <a:solidFill>
                  <a:schemeClr val="bg1"/>
                </a:solidFill>
                <a:latin typeface="Arial" panose="020B0604020202020204" pitchFamily="34" charset="0"/>
                <a:cs typeface="Arial" panose="020B0604020202020204" pitchFamily="34" charset="0"/>
              </a:rPr>
              <a:t>24</a:t>
            </a:r>
            <a:r>
              <a:rPr lang="en-IN" sz="2400" b="1" spc="-10" dirty="0" smtClean="0">
                <a:solidFill>
                  <a:schemeClr val="bg1"/>
                </a:solidFill>
                <a:latin typeface="Arial" panose="020B0604020202020204" pitchFamily="34" charset="0"/>
                <a:cs typeface="Arial" panose="020B0604020202020204" pitchFamily="34" charset="0"/>
              </a:rPr>
              <a:t> Price Looks Very Less </a:t>
            </a:r>
            <a:endParaRPr lang="en-IN" sz="24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25554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26941</TotalTime>
  <Words>1302</Words>
  <Application>Microsoft Office PowerPoint</Application>
  <PresentationFormat>Custom</PresentationFormat>
  <Paragraphs>143</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Deck</dc:title>
  <dc:creator>User</dc:creator>
  <cp:lastModifiedBy>User</cp:lastModifiedBy>
  <cp:revision>704</cp:revision>
  <dcterms:created xsi:type="dcterms:W3CDTF">2017-10-03T08:33:15Z</dcterms:created>
  <dcterms:modified xsi:type="dcterms:W3CDTF">2018-02-21T04:58:20Z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2017-10-03T00:00:00Z</vt:filetime>
  </property>
  <property fmtid="{D5CDD505-2E9C-101B-9397-08002B2CF9AE}" pid="3" name="Creator">
    <vt:lpwstr>Adobe Illustrator CC 2015 (Windows)</vt:lpwstr>
  </property>
  <property fmtid="{D5CDD505-2E9C-101B-9397-08002B2CF9AE}" pid="4" name="LastSaved">
    <vt:filetime>2017-10-03T00:00:00Z</vt:filetime>
  </property>
</Properties>
</file>