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7" r:id="rId7"/>
    <p:sldId id="268" r:id="rId8"/>
    <p:sldId id="264" r:id="rId9"/>
    <p:sldId id="261" r:id="rId10"/>
    <p:sldId id="262" r:id="rId11"/>
    <p:sldId id="269" r:id="rId12"/>
    <p:sldId id="265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0452"/>
  </p:normalViewPr>
  <p:slideViewPr>
    <p:cSldViewPr snapToGrid="0">
      <p:cViewPr varScale="1">
        <p:scale>
          <a:sx n="64" d="100"/>
          <a:sy n="64" d="100"/>
        </p:scale>
        <p:origin x="2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6FE0E-71E5-534E-B22B-D5541D6D2CDE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3516-5EC0-164F-84D7-8908C2272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2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Nodejs</a:t>
            </a:r>
            <a:r>
              <a:rPr kumimoji="1" lang="zh-CN" altLang="en-US" dirty="0"/>
              <a:t> 没有浏览器的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比如说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04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23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两者的模块导入导出语法不同：</a:t>
            </a:r>
            <a:r>
              <a:rPr lang="en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commonjs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module.exports</a:t>
            </a:r>
            <a:r>
              <a:rPr lang="zh-CN" altLang="en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exports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导出，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require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导入；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ES6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则是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export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导出，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import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导入。</a:t>
            </a:r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commonjs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是运行时加载模块，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ES6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是在静态编译期间就确定模块的依赖。</a:t>
            </a:r>
            <a:br>
              <a:rPr lang="zh-CN" altLang="en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commonjs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导出的是一个值拷贝，会对加载结果进行缓存，一旦内部再修改这个值，则不会同步到外部。</a:t>
            </a:r>
            <a:r>
              <a:rPr lang="en" altLang="zh-CN" b="0" i="0" dirty="0">
                <a:solidFill>
                  <a:srgbClr val="121212"/>
                </a:solidFill>
                <a:effectLst/>
                <a:latin typeface="-apple-system"/>
              </a:rPr>
              <a:t>ES6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是导出的一个引用，内部修改可以同步到外部。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9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cluster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集成了两个方面，第一个方面就是集成了</a:t>
            </a:r>
            <a:r>
              <a:rPr lang="en" altLang="zh-CN" b="0" i="0" dirty="0" err="1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child_process.fork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方法创建</a:t>
            </a:r>
            <a:r>
              <a:rPr lang="en" altLang="zh-CN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node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子进程的方式，第二个方面就是集成了根据多核</a:t>
            </a:r>
            <a:r>
              <a:rPr lang="en" altLang="zh-CN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CPU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Helvetica Neue" panose="02000503000000020004" pitchFamily="2" charset="0"/>
              </a:rPr>
              <a:t>创建子进程后，自动控制负载均衡的方式。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34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9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在洋葱模型中，每一层相当于一个中间件，用来处理特定的功能，比如错误处理、</a:t>
            </a:r>
            <a:r>
              <a:rPr lang="en" altLang="zh-CN" dirty="0"/>
              <a:t>Session </a:t>
            </a:r>
            <a:r>
              <a:rPr lang="zh-CN" altLang="en-US" dirty="0"/>
              <a:t>处理等等。其处理顺序先是 </a:t>
            </a:r>
            <a:r>
              <a:rPr lang="en" altLang="zh-CN" dirty="0"/>
              <a:t>next() </a:t>
            </a:r>
            <a:r>
              <a:rPr lang="zh-CN" altLang="en-US" dirty="0"/>
              <a:t>前请求（</a:t>
            </a:r>
            <a:r>
              <a:rPr lang="en" altLang="zh-CN" dirty="0"/>
              <a:t>Request</a:t>
            </a:r>
            <a:r>
              <a:rPr lang="zh-CN" altLang="en" dirty="0"/>
              <a:t>，</a:t>
            </a:r>
            <a:r>
              <a:rPr lang="zh-CN" altLang="en-US" dirty="0"/>
              <a:t>从外层到内层）然后执行 </a:t>
            </a:r>
            <a:r>
              <a:rPr lang="en" altLang="zh-CN" dirty="0"/>
              <a:t>next() </a:t>
            </a:r>
            <a:r>
              <a:rPr lang="zh-CN" altLang="en-US" dirty="0"/>
              <a:t>函数，最后是 </a:t>
            </a:r>
            <a:r>
              <a:rPr lang="en" altLang="zh-CN" dirty="0"/>
              <a:t>next() </a:t>
            </a:r>
            <a:r>
              <a:rPr lang="zh-CN" altLang="en-US" dirty="0"/>
              <a:t>后响应（</a:t>
            </a:r>
            <a:r>
              <a:rPr lang="en" altLang="zh-CN" dirty="0"/>
              <a:t>Response</a:t>
            </a:r>
            <a:r>
              <a:rPr lang="zh-CN" altLang="en" dirty="0"/>
              <a:t>，</a:t>
            </a:r>
            <a:r>
              <a:rPr lang="zh-CN" altLang="en-US" dirty="0"/>
              <a:t>从内层到外层），也就是说</a:t>
            </a:r>
            <a:r>
              <a:rPr lang="zh-CN" altLang="en-US" b="1" dirty="0"/>
              <a:t>每一个中间件都有两次处理时机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43516-5EC0-164F-84D7-8908C227203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FB38-16D3-6801-00F5-86F0D264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6DCB9-66E1-4656-D1F0-5F5F10A4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8A6BF-6E66-71FB-7326-D1582D72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51374-B794-7286-EB47-A6D24D0D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3CD9F-2017-336C-DC61-3ADFE974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88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772A-2872-D744-4195-5A9708CA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54E33-46EE-9410-58AE-22D4D47F1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D9E4C-8AC1-F9D4-5C08-74489CA8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CE4C-855F-695C-09C8-C074FBE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55C21-40CA-A670-85A3-448C8A50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0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81B28-BE03-ADA3-9D57-3499668C0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F95A1-59E4-A251-5514-454A1242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739B0-47FC-0DAC-6AC0-DF797D38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0F266-3C70-1BE5-017C-5BC2F5E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882F8-5042-532F-4DF4-FF624E61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0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BD12-A397-34C9-7991-A990E3A1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18976-43AF-6F1C-87BC-66E22EE5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B4C1D-AF06-E9DA-FE1A-AB8605E8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328BC-9C30-4622-A392-FFC280CF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FC7EA-2956-214C-FD69-7CC1C7E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2856A-69BD-05DF-E0DE-DD1DED4D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D351C-DF15-FC52-1504-13ACBB1D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A7631-30F5-40E4-0939-64F47A8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AD26-3702-5EAA-9AF9-C1BA2E0B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9CCEF-72A5-DF5A-62CD-CFB6206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6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5EBD-B0FC-C3A8-8224-A6DD91A5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D851C-3922-8936-9B60-C1C40B3D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AB174-4168-7F74-B1D9-490E0987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B0502-26F3-1B1C-E45B-DBD0F8D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6B12A-0AC7-BC60-6DAC-E586794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32F41-B03D-C4E4-CAA9-5FB4149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57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87E8-8FA3-B9FD-112D-A94C734B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DDE45-0EE6-785D-31B9-CEEADA21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2E3F9-5E56-2994-7D0E-616E6091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33390E-01F5-B01E-E6AB-A119B1147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A48B6-539E-6417-6190-2CCEB50F4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4A9E9-C73D-EEE8-93C7-09052EA8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F4D682-A65C-22F1-8812-B2C5ABA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BA585-DF6C-892D-6BAB-C348BA3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4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55D-31C8-48BC-F2FD-0C65810A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72428-CB15-7BC2-0042-9081EDDA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5EF92-434D-9333-BDC8-4FB0685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1F08F-2C45-E9CD-6BC0-8AA0C648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0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F98E0-6601-8259-D492-1FB0BE43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29064-0079-74DE-9FD0-63FA8687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31F10-2583-DC1A-E960-05C55964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3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145D-002A-F67E-4F38-0DBBF9B7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7FAAF-36A3-F993-8612-91E23862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9A3F4-FF2A-0699-65D8-3E30EB6C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562C2-2E07-13A0-328F-4BFE2433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62180-14B7-C18D-79EF-19A1787F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943B8-3107-7FE2-6D8B-E2790030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6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DFAE-5F4E-0EB4-0F0F-28D54CE7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FCA43-2E92-C42D-681B-42F6F464D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3F53B5-0D52-8D16-8D70-10609BBF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DB9CE-F38D-D85E-9B6B-166E09BB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BAF54-98DF-14C2-AD00-3F8EBFB3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2CE89-B971-3D02-86CB-B5110D9F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6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5177A-4E1C-CD8A-16CC-E623B24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70B00-E8C8-B600-09FA-F7F81288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2B158-62F3-AAF7-9B1F-2493CD285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B9E6-FA61-5143-B411-AA5AA1826AFB}" type="datetimeFigureOut">
              <a:rPr kumimoji="1" lang="zh-CN" altLang="en-US" smtClean="0"/>
              <a:t>2022/12/19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53927-80E3-7409-9680-2E585045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F4AF2-EFDF-EA38-5588-A5D2B7BC9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3125-0241-7541-A99D-B4108BE2ED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6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ajs.com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hrift/tree/master/lib/nodejs" TargetMode="External"/><Relationship Id="rId2" Type="http://schemas.openxmlformats.org/officeDocument/2006/relationships/hyperlink" Target="https://grpc.io/docs/what-is-grp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s6.ruanyife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dist/latest-v18.x/docs/ap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8.x/docs/api/global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3E790-1F09-641B-A9AC-92F590DB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98DD9-11F7-A2A4-2352-CB27DD3E9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Zhang Ying</a:t>
            </a:r>
          </a:p>
          <a:p>
            <a:r>
              <a:rPr kumimoji="1" lang="en-US" altLang="zh-CN" dirty="0"/>
              <a:t>12/19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1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B2E2-DC96-7BC7-74BB-4760CAC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 server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4611-D258-0DBF-E33E-056FEE08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express: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expressjs.com</a:t>
            </a:r>
            <a:r>
              <a:rPr kumimoji="1" lang="en-US" altLang="zh-CN" dirty="0">
                <a:hlinkClick r:id="rId2"/>
              </a:rPr>
              <a:t>/</a:t>
            </a:r>
            <a:endParaRPr kumimoji="1" lang="en-US" altLang="zh-CN" dirty="0"/>
          </a:p>
          <a:p>
            <a:r>
              <a:rPr kumimoji="1" lang="en-US" altLang="zh-CN" dirty="0"/>
              <a:t>Koa: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koajs.com</a:t>
            </a:r>
            <a:r>
              <a:rPr kumimoji="1" lang="en-US" altLang="zh-CN" dirty="0">
                <a:hlinkClick r:id="rId3"/>
              </a:rPr>
              <a:t>/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express</a:t>
            </a:r>
            <a:r>
              <a:rPr kumimoji="1" lang="zh-CN" altLang="en-US" sz="2400" dirty="0"/>
              <a:t>封装了更多东西，开发更快速，</a:t>
            </a:r>
            <a:r>
              <a:rPr kumimoji="1" lang="en-US" altLang="zh-CN" sz="2400" dirty="0" err="1"/>
              <a:t>koa</a:t>
            </a:r>
            <a:r>
              <a:rPr kumimoji="1" lang="zh-CN" altLang="en-US" sz="2400" dirty="0"/>
              <a:t>可定制性更高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787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B085-F2E4-F090-FA99-30D4E1B2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洋葱模型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AC6EE-F84A-5C8B-AD36-5C345CC1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E50AF-568D-B7D3-2FEA-28CDA88B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87" y="1886109"/>
            <a:ext cx="4656345" cy="42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77C1-D9A0-2F83-92A0-040DC730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 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DE9AD-BFEC-D621-2BDE-7C70FF14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https://grpc.io/docs/what-is-grpc/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</a:t>
            </a:r>
            <a:r>
              <a:rPr kumimoji="1" lang="en" altLang="zh-CN" dirty="0" err="1">
                <a:hlinkClick r:id="rId3"/>
              </a:rPr>
              <a:t>github.com</a:t>
            </a:r>
            <a:r>
              <a:rPr kumimoji="1" lang="en" altLang="zh-CN" dirty="0">
                <a:hlinkClick r:id="rId3"/>
              </a:rPr>
              <a:t>/</a:t>
            </a:r>
            <a:r>
              <a:rPr kumimoji="1" lang="en" altLang="zh-CN" dirty="0" err="1">
                <a:hlinkClick r:id="rId3"/>
              </a:rPr>
              <a:t>apache</a:t>
            </a:r>
            <a:r>
              <a:rPr kumimoji="1" lang="en" altLang="zh-CN" dirty="0">
                <a:hlinkClick r:id="rId3"/>
              </a:rPr>
              <a:t>/thrift/tree/master/lib/</a:t>
            </a:r>
            <a:r>
              <a:rPr kumimoji="1" lang="en" altLang="zh-CN" dirty="0" err="1">
                <a:hlinkClick r:id="rId3"/>
              </a:rPr>
              <a:t>nodejs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5906-1073-FB71-CD0A-238D10B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4F468-E7D6-CB7E-0FAB-52A2681E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https://es6.ruanyifeng.com/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0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D665-13FF-5DC2-7CF1-CA8A8E50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Node.js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D33FD-8E35-ECDC-E064-B3367F50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Chrome </a:t>
            </a:r>
            <a:r>
              <a:rPr kumimoji="1" lang="zh-CN" altLang="en-US" dirty="0"/>
              <a:t>里面写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 控制的是浏览器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Node.js </a:t>
            </a:r>
            <a:r>
              <a:rPr kumimoji="1" lang="zh-CN" altLang="en-US" dirty="0"/>
              <a:t>用类似的方式控制整个计算机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AutoShape 2" descr="preview">
            <a:extLst>
              <a:ext uri="{FF2B5EF4-FFF2-40B4-BE49-F238E27FC236}">
                <a16:creationId xmlns:a16="http://schemas.microsoft.com/office/drawing/2014/main" id="{7FBA9ADD-35DB-3F9D-EA99-4918D4458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3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5C46-DEBD-3DE8-C6FD-7DCFDE87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commonjs</a:t>
            </a:r>
            <a:r>
              <a:rPr kumimoji="1" lang="en-US" altLang="zh-CN" dirty="0"/>
              <a:t> </a:t>
            </a:r>
            <a:r>
              <a:rPr kumimoji="1"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7C6F2-03C6-2BB2-0C12-4B0EFED5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const { add } = </a:t>
            </a:r>
            <a:r>
              <a:rPr lang="en" altLang="zh-CN" sz="2000" i="0" dirty="0">
                <a:solidFill>
                  <a:srgbClr val="0086B3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i="0" dirty="0">
                <a:solidFill>
                  <a:srgbClr val="DD1144"/>
                </a:solidFill>
                <a:effectLst/>
                <a:latin typeface="Menlo" panose="020B0609030804020204" pitchFamily="49" charset="0"/>
              </a:rPr>
              <a:t>'./add’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const result = </a:t>
            </a:r>
            <a:r>
              <a:rPr lang="en" altLang="zh-CN" sz="2000" i="0" dirty="0">
                <a:solidFill>
                  <a:srgbClr val="99000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i="0" dirty="0">
                <a:solidFill>
                  <a:srgbClr val="00808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,</a:t>
            </a:r>
            <a:r>
              <a:rPr lang="en" altLang="zh-CN" sz="2000" i="0" dirty="0">
                <a:solidFill>
                  <a:srgbClr val="00808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kumimoji="1" lang="en" altLang="zh-CN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i="1" dirty="0">
                <a:solidFill>
                  <a:srgbClr val="999988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" altLang="zh-CN" sz="2000" i="1" dirty="0" err="1">
                <a:solidFill>
                  <a:srgbClr val="999988"/>
                </a:solidFill>
                <a:effectLst/>
                <a:latin typeface="Menlo" panose="020B0609030804020204" pitchFamily="49" charset="0"/>
              </a:rPr>
              <a:t>add.js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i="0" dirty="0" err="1">
                <a:solidFill>
                  <a:srgbClr val="0086B3"/>
                </a:solidFill>
                <a:effectLst/>
                <a:latin typeface="Menlo" panose="020B0609030804020204" pitchFamily="49" charset="0"/>
              </a:rPr>
              <a:t>exports</a:t>
            </a:r>
            <a:r>
              <a:rPr lang="en" altLang="zh-CN" sz="2000" i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.add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 (a, b) =&gt; { return a + b; 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4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DB433-7B0D-34B4-DF44-D5F8B2B2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797A1-35B9-664F-04C5-54C417C5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i="0" dirty="0">
                <a:solidFill>
                  <a:srgbClr val="0086B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 add } from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i="0" dirty="0">
                <a:solidFill>
                  <a:srgbClr val="DD1144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" altLang="zh-CN" sz="2000" i="0" dirty="0" err="1">
                <a:solidFill>
                  <a:srgbClr val="DD1144"/>
                </a:solidFill>
                <a:effectLst/>
                <a:latin typeface="Menlo" panose="020B0609030804020204" pitchFamily="49" charset="0"/>
              </a:rPr>
              <a:t>add.js</a:t>
            </a:r>
            <a:r>
              <a:rPr lang="en" altLang="zh-CN" sz="2000" i="0" dirty="0">
                <a:solidFill>
                  <a:srgbClr val="DD114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const result = </a:t>
            </a:r>
            <a:r>
              <a:rPr lang="en" altLang="zh-CN" sz="2000" i="0" dirty="0">
                <a:solidFill>
                  <a:srgbClr val="99000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i="0" dirty="0">
                <a:solidFill>
                  <a:srgbClr val="00808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,</a:t>
            </a:r>
            <a:r>
              <a:rPr lang="en" altLang="zh-CN" sz="2000" i="0" dirty="0">
                <a:solidFill>
                  <a:srgbClr val="00808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kumimoji="1" lang="en" altLang="zh-CN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i="1" dirty="0">
                <a:solidFill>
                  <a:srgbClr val="999988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" altLang="zh-CN" sz="2000" i="1" dirty="0" err="1">
                <a:solidFill>
                  <a:srgbClr val="999988"/>
                </a:solidFill>
                <a:effectLst/>
                <a:latin typeface="Menlo" panose="020B0609030804020204" pitchFamily="49" charset="0"/>
              </a:rPr>
              <a:t>add.js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86B3"/>
                </a:solidFill>
                <a:latin typeface="Menlo" panose="020B0609030804020204" pitchFamily="49" charset="0"/>
              </a:rPr>
              <a:t>e</a:t>
            </a:r>
            <a:r>
              <a:rPr lang="en" altLang="zh-CN" sz="2000" i="0" dirty="0">
                <a:solidFill>
                  <a:srgbClr val="0086B3"/>
                </a:solidFill>
                <a:effectLst/>
                <a:latin typeface="Menlo" panose="020B0609030804020204" pitchFamily="49" charset="0"/>
              </a:rPr>
              <a:t>xport </a:t>
            </a:r>
            <a:r>
              <a:rPr lang="en" altLang="zh-CN" sz="200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const add = (a, b) =&gt; { return a + b; }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8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1C76-8ACB-0242-F30A-E58D1501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4F6FD-FCD0-4694-35CD-9DB9368A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CN" dirty="0">
                <a:hlinkClick r:id="rId2"/>
              </a:rPr>
              <a:t>https://</a:t>
            </a:r>
            <a:r>
              <a:rPr kumimoji="1" lang="en" altLang="zh-CN" dirty="0" err="1">
                <a:hlinkClick r:id="rId2"/>
              </a:rPr>
              <a:t>nodejs.org</a:t>
            </a:r>
            <a:r>
              <a:rPr kumimoji="1" lang="en" altLang="zh-CN" dirty="0">
                <a:hlinkClick r:id="rId2"/>
              </a:rPr>
              <a:t>/</a:t>
            </a:r>
            <a:r>
              <a:rPr kumimoji="1" lang="en" altLang="zh-CN" dirty="0" err="1">
                <a:hlinkClick r:id="rId2"/>
              </a:rPr>
              <a:t>dist</a:t>
            </a:r>
            <a:r>
              <a:rPr kumimoji="1" lang="en" altLang="zh-CN" dirty="0">
                <a:hlinkClick r:id="rId2"/>
              </a:rPr>
              <a:t>/latest-v18.x/docs/</a:t>
            </a:r>
            <a:r>
              <a:rPr kumimoji="1" lang="en" altLang="zh-CN" dirty="0" err="1">
                <a:hlinkClick r:id="rId2"/>
              </a:rPr>
              <a:t>api</a:t>
            </a:r>
            <a:r>
              <a:rPr kumimoji="1" lang="en" altLang="zh-CN" dirty="0">
                <a:hlinkClick r:id="rId2"/>
              </a:rPr>
              <a:t>/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5E4559-569B-5F5D-D820-2B75F91A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2409444"/>
            <a:ext cx="10337800" cy="40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C2D1-0E49-B72C-792D-4DA6D50E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 </a:t>
            </a:r>
            <a:r>
              <a:rPr kumimoji="1" lang="zh-CN" altLang="en-US" dirty="0"/>
              <a:t>全局变量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DADF-787E-77F6-F983-E8A3AD70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https://nodejs.org/dist/latest-v18.x/docs/api/globals.html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1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725F-1AE4-9C95-62D9-4ECDE98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6388-0D32-9E2B-B93D-2223563F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i="0" dirty="0">
                <a:effectLst/>
                <a:latin typeface="-apple-system"/>
              </a:rPr>
              <a:t>资源使用</a:t>
            </a:r>
          </a:p>
          <a:p>
            <a:pPr algn="l"/>
            <a:r>
              <a:rPr lang="zh-CN" altLang="en-US" sz="2000" b="0" i="0" dirty="0">
                <a:effectLst/>
                <a:latin typeface="-apple-system"/>
              </a:rPr>
              <a:t>资源使用指运行此进程所消耗的机器资源。例如内存、</a:t>
            </a:r>
            <a:r>
              <a:rPr lang="en" altLang="zh-CN" sz="2000" b="0" i="0" dirty="0" err="1">
                <a:effectLst/>
                <a:latin typeface="-apple-system"/>
              </a:rPr>
              <a:t>cpu</a:t>
            </a:r>
            <a:endParaRPr lang="en" altLang="zh-CN" sz="2000" b="0" i="0" dirty="0">
              <a:effectLst/>
              <a:latin typeface="-apple-system"/>
            </a:endParaRPr>
          </a:p>
          <a:p>
            <a:r>
              <a:rPr lang="zh-CN" altLang="en-US" sz="2000" b="1" i="0" dirty="0">
                <a:effectLst/>
                <a:latin typeface="-apple-system"/>
              </a:rPr>
              <a:t>运行状态</a:t>
            </a:r>
          </a:p>
          <a:p>
            <a:pPr algn="l"/>
            <a:r>
              <a:rPr lang="zh-CN" altLang="en-US" sz="2000" b="0" i="0" dirty="0">
                <a:effectLst/>
                <a:latin typeface="-apple-system"/>
              </a:rPr>
              <a:t>运行状态指当前进程的运行相关的信息包括启动参数、执行目录、主文件、</a:t>
            </a:r>
            <a:r>
              <a:rPr lang="en" altLang="zh-CN" sz="2000" b="0" i="0" dirty="0">
                <a:effectLst/>
                <a:latin typeface="-apple-system"/>
              </a:rPr>
              <a:t>PID</a:t>
            </a:r>
            <a:r>
              <a:rPr lang="zh-CN" altLang="en-US" sz="2000" b="0" i="0" dirty="0">
                <a:effectLst/>
                <a:latin typeface="-apple-system"/>
              </a:rPr>
              <a:t>信息、运行时间</a:t>
            </a:r>
          </a:p>
          <a:p>
            <a:pPr algn="l"/>
            <a:r>
              <a:rPr lang="zh-CN" altLang="en-US" sz="2000" b="1" i="0" dirty="0">
                <a:effectLst/>
                <a:latin typeface="-apple-system"/>
              </a:rPr>
              <a:t>运行环境</a:t>
            </a:r>
          </a:p>
          <a:p>
            <a:pPr algn="l"/>
            <a:r>
              <a:rPr lang="zh-CN" altLang="en-US" sz="2000" b="0" i="0" dirty="0">
                <a:effectLst/>
                <a:latin typeface="-apple-system"/>
              </a:rPr>
              <a:t>运行环境指此进程运行的宿主环境包括运行目录、</a:t>
            </a:r>
            <a:r>
              <a:rPr lang="en" altLang="zh-CN" sz="2000" b="0" i="0" dirty="0">
                <a:effectLst/>
                <a:latin typeface="-apple-system"/>
              </a:rPr>
              <a:t>node</a:t>
            </a:r>
            <a:r>
              <a:rPr lang="zh-CN" altLang="en-US" sz="2000" b="0" i="0" dirty="0">
                <a:effectLst/>
                <a:latin typeface="-apple-system"/>
              </a:rPr>
              <a:t>环境、</a:t>
            </a:r>
            <a:r>
              <a:rPr lang="en" altLang="zh-CN" sz="2000" b="0" i="0" dirty="0">
                <a:effectLst/>
                <a:latin typeface="-apple-system"/>
              </a:rPr>
              <a:t>CPU</a:t>
            </a:r>
            <a:r>
              <a:rPr lang="zh-CN" altLang="en-US" sz="2000" b="0" i="0" dirty="0">
                <a:effectLst/>
                <a:latin typeface="-apple-system"/>
              </a:rPr>
              <a:t>架构、用户环境、系统平台</a:t>
            </a:r>
          </a:p>
          <a:p>
            <a:r>
              <a:rPr lang="zh-CN" altLang="en" sz="2000" b="1" i="0" dirty="0">
                <a:effectLst/>
                <a:latin typeface="Menlo" panose="020B0609030804020204" pitchFamily="49" charset="0"/>
              </a:rPr>
              <a:t>监听事件</a:t>
            </a:r>
            <a:endParaRPr lang="en" altLang="zh-CN" sz="2000" b="1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299B-2D06-38B7-D471-13B270C1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r>
              <a:rPr kumimoji="1" lang="zh-CN" altLang="en-US" dirty="0"/>
              <a:t> 多进程和多线程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FDB89-6662-72BB-DF1A-4741E852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</a:p>
          <a:p>
            <a:r>
              <a:rPr kumimoji="1" lang="en-US" altLang="zh-CN" sz="2000" dirty="0"/>
              <a:t>spawn():</a:t>
            </a:r>
            <a:r>
              <a:rPr kumimoji="1" lang="zh-CN" altLang="en-US" sz="2000" dirty="0"/>
              <a:t> 启动一个子进程来执行命令</a:t>
            </a:r>
            <a:endParaRPr kumimoji="1" lang="en-US" altLang="zh-CN" sz="2000" dirty="0"/>
          </a:p>
          <a:p>
            <a:r>
              <a:rPr kumimoji="1" lang="en-US" altLang="zh-CN" sz="2000" dirty="0"/>
              <a:t>exec():</a:t>
            </a:r>
            <a:r>
              <a:rPr kumimoji="1" lang="zh-CN" altLang="en-US" sz="2000" dirty="0"/>
              <a:t>启动一个子进程来执行命令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spawn</a:t>
            </a:r>
            <a:r>
              <a:rPr kumimoji="1" lang="zh-CN" altLang="en-US" sz="2000" dirty="0"/>
              <a:t>不同的是，通过回掉函数获知子进程的情况</a:t>
            </a:r>
            <a:endParaRPr kumimoji="1" lang="en-US" altLang="zh-CN" sz="2000" dirty="0"/>
          </a:p>
          <a:p>
            <a:r>
              <a:rPr kumimoji="1" lang="en-US" altLang="zh-CN" sz="2000" dirty="0" err="1"/>
              <a:t>execFile</a:t>
            </a:r>
            <a:r>
              <a:rPr kumimoji="1" lang="en-US" altLang="zh-CN" sz="2000" dirty="0"/>
              <a:t>():</a:t>
            </a:r>
            <a:r>
              <a:rPr kumimoji="1" lang="zh-CN" altLang="en-US" sz="2000" dirty="0"/>
              <a:t> 启动子进程执行可执行文件</a:t>
            </a:r>
            <a:endParaRPr kumimoji="1" lang="en-US" altLang="zh-CN" sz="2000" dirty="0"/>
          </a:p>
          <a:p>
            <a:r>
              <a:rPr kumimoji="1" lang="en-US" altLang="zh-CN" sz="2000" dirty="0"/>
              <a:t>fork():</a:t>
            </a:r>
            <a:r>
              <a:rPr kumimoji="1" lang="zh-CN" altLang="en-US" sz="2000" dirty="0"/>
              <a:t> 与</a:t>
            </a:r>
            <a:r>
              <a:rPr kumimoji="1" lang="en-US" altLang="zh-CN" sz="2000" dirty="0"/>
              <a:t>spawn()</a:t>
            </a:r>
            <a:r>
              <a:rPr kumimoji="1" lang="zh-CN" altLang="en-US" sz="2000" dirty="0"/>
              <a:t>类似， 需要指定执行的</a:t>
            </a:r>
            <a:r>
              <a:rPr kumimoji="1" lang="en-US" altLang="zh-CN" sz="2000" dirty="0" err="1"/>
              <a:t>js</a:t>
            </a:r>
            <a:r>
              <a:rPr kumimoji="1" lang="zh-CN" altLang="en-US" sz="2000" dirty="0"/>
              <a:t>文件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dirty="0"/>
              <a:t>Cluster</a:t>
            </a:r>
          </a:p>
          <a:p>
            <a:r>
              <a:rPr kumimoji="1" lang="en-US" altLang="zh-CN" sz="2000" dirty="0"/>
              <a:t>fork()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>
                <a:effectLst/>
              </a:rPr>
              <a:t>Worker threads</a:t>
            </a:r>
            <a:endParaRPr kumimoji="1" lang="en-US" altLang="zh-CN" dirty="0"/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0813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63C8-C64E-C127-E5E5-73639FD8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r>
              <a:rPr kumimoji="1" lang="zh-CN" altLang="en-US" dirty="0"/>
              <a:t>异步编程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D8F6B-15B5-B032-286F-2D4C8BE7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Callback</a:t>
            </a:r>
          </a:p>
          <a:p>
            <a:r>
              <a:rPr kumimoji="1" lang="en-US" altLang="zh-CN" sz="2400" dirty="0"/>
              <a:t>Promise</a:t>
            </a:r>
          </a:p>
          <a:p>
            <a:r>
              <a:rPr kumimoji="1" lang="en-US" altLang="zh-CN" sz="2400" dirty="0"/>
              <a:t>async/await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000" dirty="0"/>
              <a:t>async function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Promise</a:t>
            </a:r>
            <a:r>
              <a:rPr kumimoji="1" lang="zh-CN" altLang="en-US" sz="2000" dirty="0"/>
              <a:t>的语法糖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async/await</a:t>
            </a:r>
            <a:r>
              <a:rPr kumimoji="1" lang="zh-CN" altLang="en-US" sz="2000" dirty="0"/>
              <a:t> 以同步的方式写异步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	await</a:t>
            </a:r>
            <a:r>
              <a:rPr kumimoji="1" lang="zh-CN" altLang="en-US" sz="2000" dirty="0"/>
              <a:t>可以暂停</a:t>
            </a:r>
            <a:r>
              <a:rPr kumimoji="1" lang="en-US" altLang="zh-CN" sz="2000" dirty="0"/>
              <a:t>async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</a:t>
            </a:r>
            <a:r>
              <a:rPr kumimoji="1" lang="zh-CN" altLang="en-US" sz="2000" dirty="0"/>
              <a:t>的执行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	await</a:t>
            </a:r>
            <a:r>
              <a:rPr kumimoji="1" lang="zh-CN" altLang="en-US" sz="2000" dirty="0"/>
              <a:t>可以用同步写法获取</a:t>
            </a:r>
            <a:r>
              <a:rPr kumimoji="1" lang="en-US" altLang="zh-CN" sz="2000" dirty="0"/>
              <a:t>Promise</a:t>
            </a:r>
            <a:r>
              <a:rPr kumimoji="1" lang="zh-CN" altLang="en-US" sz="2000" dirty="0"/>
              <a:t>执行结果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	try-catch</a:t>
            </a:r>
            <a:r>
              <a:rPr kumimoji="1" lang="zh-CN" altLang="en-US" sz="2000" dirty="0"/>
              <a:t>可以捕获</a:t>
            </a:r>
            <a:r>
              <a:rPr kumimoji="1" lang="en-US" altLang="zh-CN" sz="2000" dirty="0"/>
              <a:t>await</a:t>
            </a:r>
            <a:r>
              <a:rPr kumimoji="1" lang="zh-CN" altLang="en-US" sz="2000" dirty="0"/>
              <a:t> 错误</a:t>
            </a:r>
          </a:p>
        </p:txBody>
      </p:sp>
    </p:spTree>
    <p:extLst>
      <p:ext uri="{BB962C8B-B14F-4D97-AF65-F5344CB8AC3E}">
        <p14:creationId xmlns:p14="http://schemas.microsoft.com/office/powerpoint/2010/main" val="300873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675</Words>
  <Application>Microsoft Macintosh PowerPoint</Application>
  <PresentationFormat>宽屏</PresentationFormat>
  <Paragraphs>73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Helvetica Neue</vt:lpstr>
      <vt:lpstr>Menlo</vt:lpstr>
      <vt:lpstr>Office 主题​​</vt:lpstr>
      <vt:lpstr>Node.js </vt:lpstr>
      <vt:lpstr>什么是Node.js</vt:lpstr>
      <vt:lpstr>commonjs 规范</vt:lpstr>
      <vt:lpstr>ES module</vt:lpstr>
      <vt:lpstr>内置模块</vt:lpstr>
      <vt:lpstr>Node.js 全局变量</vt:lpstr>
      <vt:lpstr>Process</vt:lpstr>
      <vt:lpstr>Node.js 多进程和多线程</vt:lpstr>
      <vt:lpstr>Node.js异步编程</vt:lpstr>
      <vt:lpstr>Web server</vt:lpstr>
      <vt:lpstr>洋葱模型</vt:lpstr>
      <vt:lpstr>Node.js RPC</vt:lpstr>
      <vt:lpstr>ES6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</dc:title>
  <dc:creator>Microsoft Office User</dc:creator>
  <cp:lastModifiedBy>Microsoft Office User</cp:lastModifiedBy>
  <cp:revision>3</cp:revision>
  <dcterms:created xsi:type="dcterms:W3CDTF">2022-12-11T07:39:26Z</dcterms:created>
  <dcterms:modified xsi:type="dcterms:W3CDTF">2022-12-19T09:53:32Z</dcterms:modified>
</cp:coreProperties>
</file>