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98" r:id="rId3"/>
    <p:sldId id="301" r:id="rId4"/>
    <p:sldId id="302" r:id="rId5"/>
    <p:sldId id="303" r:id="rId6"/>
    <p:sldId id="261" r:id="rId7"/>
    <p:sldId id="305" r:id="rId8"/>
    <p:sldId id="306" r:id="rId9"/>
    <p:sldId id="307" r:id="rId10"/>
    <p:sldId id="308" r:id="rId11"/>
    <p:sldId id="309" r:id="rId12"/>
    <p:sldId id="311" r:id="rId13"/>
    <p:sldId id="310" r:id="rId14"/>
    <p:sldId id="265" r:id="rId15"/>
    <p:sldId id="266" r:id="rId16"/>
    <p:sldId id="267" r:id="rId17"/>
    <p:sldId id="268" r:id="rId18"/>
    <p:sldId id="269"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70" r:id="rId34"/>
    <p:sldId id="290" r:id="rId35"/>
    <p:sldId id="299" r:id="rId36"/>
    <p:sldId id="291" r:id="rId37"/>
    <p:sldId id="293" r:id="rId38"/>
    <p:sldId id="292" r:id="rId39"/>
    <p:sldId id="272" r:id="rId40"/>
    <p:sldId id="289" r:id="rId41"/>
    <p:sldId id="294" r:id="rId42"/>
    <p:sldId id="296" r:id="rId43"/>
    <p:sldId id="295" r:id="rId44"/>
    <p:sldId id="297"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Franklin Gothic Medium" panose="020B06030201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Franklin Gothic Medium" panose="020B06030201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Franklin Gothic Medium" panose="020B06030201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Franklin Gothic Medium" panose="020B06030201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Franklin Gothic Medium" panose="020B06030201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Franklin Gothic Medium" panose="020B06030201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Franklin Gothic Medium" panose="020B06030201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Franklin Gothic Medium" panose="020B06030201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Franklin Gothic Medium" panose="020B06030201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66EBC-77E6-7046-8945-9F862A6A3745}"/>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a:extLst>
              <a:ext uri="{FF2B5EF4-FFF2-40B4-BE49-F238E27FC236}">
                <a16:creationId xmlns:a16="http://schemas.microsoft.com/office/drawing/2014/main" id="{34DF92F6-5D88-6740-A8B6-29E290389328}"/>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A16E8635-AA0F-3349-989F-D7FE1564EE7A}" type="datetimeFigureOut">
              <a:rPr lang="en-US" altLang="en-US"/>
              <a:pPr/>
              <a:t>7/22/19</a:t>
            </a:fld>
            <a:endParaRPr lang="en-US" altLang="en-US"/>
          </a:p>
        </p:txBody>
      </p:sp>
      <p:sp>
        <p:nvSpPr>
          <p:cNvPr id="4" name="Footer Placeholder 3">
            <a:extLst>
              <a:ext uri="{FF2B5EF4-FFF2-40B4-BE49-F238E27FC236}">
                <a16:creationId xmlns:a16="http://schemas.microsoft.com/office/drawing/2014/main" id="{15910928-58A6-3349-9581-E2CCED3768F3}"/>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5" name="Slide Number Placeholder 4">
            <a:extLst>
              <a:ext uri="{FF2B5EF4-FFF2-40B4-BE49-F238E27FC236}">
                <a16:creationId xmlns:a16="http://schemas.microsoft.com/office/drawing/2014/main" id="{F6F6F0DB-99F3-6142-9F7E-431FCD644120}"/>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632854E-7AB1-334D-BD27-0FFDDEDDB8D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6EC6F5-5567-0249-BB51-BCD8E46A9D34}"/>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a:extLst>
              <a:ext uri="{FF2B5EF4-FFF2-40B4-BE49-F238E27FC236}">
                <a16:creationId xmlns:a16="http://schemas.microsoft.com/office/drawing/2014/main" id="{AF57B761-EF61-B84D-A606-44512B6FA19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D4FEB1BE-BFF9-D346-95D1-68E8754E2483}" type="datetimeFigureOut">
              <a:rPr lang="en-US" altLang="en-US"/>
              <a:pPr/>
              <a:t>7/22/19</a:t>
            </a:fld>
            <a:endParaRPr lang="en-US" altLang="en-US"/>
          </a:p>
        </p:txBody>
      </p:sp>
      <p:sp>
        <p:nvSpPr>
          <p:cNvPr id="4" name="Slide Image Placeholder 3">
            <a:extLst>
              <a:ext uri="{FF2B5EF4-FFF2-40B4-BE49-F238E27FC236}">
                <a16:creationId xmlns:a16="http://schemas.microsoft.com/office/drawing/2014/main" id="{D5C651CA-56A2-E643-B8C5-AF9DC07251B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DB99742-30BC-0144-BFE8-06ED2DADFD4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7D2689D-4CDF-4144-8B87-F067DAC7D8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 name="Slide Number Placeholder 6">
            <a:extLst>
              <a:ext uri="{FF2B5EF4-FFF2-40B4-BE49-F238E27FC236}">
                <a16:creationId xmlns:a16="http://schemas.microsoft.com/office/drawing/2014/main" id="{01075FAF-9359-874B-8E14-1911B843AB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74B2EF-0563-CE41-9522-11B42121EE1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900B1-4249-D647-A4EB-2507026F7766}"/>
              </a:ext>
            </a:extLst>
          </p:cNvPr>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5" name="Rectangle 4">
            <a:extLst>
              <a:ext uri="{FF2B5EF4-FFF2-40B4-BE49-F238E27FC236}">
                <a16:creationId xmlns:a16="http://schemas.microsoft.com/office/drawing/2014/main" id="{FED0FB8D-0A1E-A74B-A5EC-12FE47329FBE}"/>
              </a:ext>
            </a:extLst>
          </p:cNvPr>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
        <p:nvSpPr>
          <p:cNvPr id="6" name="Date Placeholder 9">
            <a:extLst>
              <a:ext uri="{FF2B5EF4-FFF2-40B4-BE49-F238E27FC236}">
                <a16:creationId xmlns:a16="http://schemas.microsoft.com/office/drawing/2014/main" id="{9A8DAF29-AD69-F442-87A6-9493B1524322}"/>
              </a:ext>
            </a:extLst>
          </p:cNvPr>
          <p:cNvSpPr>
            <a:spLocks noGrp="1"/>
          </p:cNvSpPr>
          <p:nvPr>
            <p:ph type="dt" sz="half" idx="10"/>
          </p:nvPr>
        </p:nvSpPr>
        <p:spPr/>
        <p:txBody>
          <a:bodyPr/>
          <a:lstStyle>
            <a:lvl1pPr>
              <a:defRPr>
                <a:solidFill>
                  <a:schemeClr val="bg2"/>
                </a:solidFill>
              </a:defRPr>
            </a:lvl1pPr>
          </a:lstStyle>
          <a:p>
            <a:fld id="{5F46104D-37B2-AC44-A689-26D265EBB4F8}" type="datetimeFigureOut">
              <a:rPr lang="en-US" altLang="en-US"/>
              <a:pPr/>
              <a:t>7/22/19</a:t>
            </a:fld>
            <a:endParaRPr lang="en-US" altLang="en-US"/>
          </a:p>
        </p:txBody>
      </p:sp>
      <p:sp>
        <p:nvSpPr>
          <p:cNvPr id="7" name="Slide Number Placeholder 10">
            <a:extLst>
              <a:ext uri="{FF2B5EF4-FFF2-40B4-BE49-F238E27FC236}">
                <a16:creationId xmlns:a16="http://schemas.microsoft.com/office/drawing/2014/main" id="{702B88CF-61DA-3D46-A45B-3FF72CD528A0}"/>
              </a:ext>
            </a:extLst>
          </p:cNvPr>
          <p:cNvSpPr>
            <a:spLocks noGrp="1"/>
          </p:cNvSpPr>
          <p:nvPr>
            <p:ph type="sldNum" sz="quarter" idx="11"/>
          </p:nvPr>
        </p:nvSpPr>
        <p:spPr/>
        <p:txBody>
          <a:bodyPr/>
          <a:lstStyle>
            <a:lvl1pPr>
              <a:defRPr>
                <a:solidFill>
                  <a:srgbClr val="FFFFFF"/>
                </a:solidFill>
              </a:defRPr>
            </a:lvl1pPr>
          </a:lstStyle>
          <a:p>
            <a:fld id="{12D630FA-395C-074A-B71D-8F049AA7921E}" type="slidenum">
              <a:rPr lang="en-US" altLang="en-US"/>
              <a:pPr/>
              <a:t>‹#›</a:t>
            </a:fld>
            <a:endParaRPr lang="en-US" altLang="en-US"/>
          </a:p>
        </p:txBody>
      </p:sp>
      <p:sp>
        <p:nvSpPr>
          <p:cNvPr id="8" name="Footer Placeholder 11">
            <a:extLst>
              <a:ext uri="{FF2B5EF4-FFF2-40B4-BE49-F238E27FC236}">
                <a16:creationId xmlns:a16="http://schemas.microsoft.com/office/drawing/2014/main" id="{89860411-AC23-1A43-AD3C-92C82D9A5B5F}"/>
              </a:ext>
            </a:extLst>
          </p:cNvPr>
          <p:cNvSpPr>
            <a:spLocks noGrp="1"/>
          </p:cNvSpPr>
          <p:nvPr>
            <p:ph type="ftr" sz="quarter" idx="12"/>
          </p:nvPr>
        </p:nvSpPr>
        <p:spPr/>
        <p:txBody>
          <a:bodyPr/>
          <a:lstStyle>
            <a:lvl1pPr>
              <a:defRPr>
                <a:solidFill>
                  <a:schemeClr val="bg2"/>
                </a:solidFill>
              </a:defRPr>
            </a:lvl1pPr>
          </a:lstStyle>
          <a:p>
            <a:endParaRPr lang="en-US" altLang="en-US"/>
          </a:p>
        </p:txBody>
      </p:sp>
    </p:spTree>
    <p:extLst>
      <p:ext uri="{BB962C8B-B14F-4D97-AF65-F5344CB8AC3E}">
        <p14:creationId xmlns:p14="http://schemas.microsoft.com/office/powerpoint/2010/main" val="257022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2F784-A100-8041-AD70-DB2FA07E9A19}"/>
              </a:ext>
            </a:extLst>
          </p:cNvPr>
          <p:cNvSpPr>
            <a:spLocks noGrp="1"/>
          </p:cNvSpPr>
          <p:nvPr>
            <p:ph type="dt" sz="half" idx="10"/>
          </p:nvPr>
        </p:nvSpPr>
        <p:spPr/>
        <p:txBody>
          <a:bodyPr/>
          <a:lstStyle>
            <a:lvl1pPr>
              <a:defRPr/>
            </a:lvl1pPr>
          </a:lstStyle>
          <a:p>
            <a:fld id="{EC71114C-E020-B84A-811A-9F9C4B1F3121}" type="datetimeFigureOut">
              <a:rPr lang="en-US" altLang="en-US"/>
              <a:pPr/>
              <a:t>7/22/19</a:t>
            </a:fld>
            <a:endParaRPr lang="en-US" altLang="en-US"/>
          </a:p>
        </p:txBody>
      </p:sp>
      <p:sp>
        <p:nvSpPr>
          <p:cNvPr id="5" name="Footer Placeholder 4">
            <a:extLst>
              <a:ext uri="{FF2B5EF4-FFF2-40B4-BE49-F238E27FC236}">
                <a16:creationId xmlns:a16="http://schemas.microsoft.com/office/drawing/2014/main" id="{A1214836-A6A1-1748-A0EC-22E1C9F920A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BF0CD32-9959-FA4F-AD3E-26AFC71BCC03}"/>
              </a:ext>
            </a:extLst>
          </p:cNvPr>
          <p:cNvSpPr>
            <a:spLocks noGrp="1"/>
          </p:cNvSpPr>
          <p:nvPr>
            <p:ph type="sldNum" sz="quarter" idx="12"/>
          </p:nvPr>
        </p:nvSpPr>
        <p:spPr>
          <a:ln/>
        </p:spPr>
        <p:txBody>
          <a:bodyPr/>
          <a:lstStyle>
            <a:lvl1pPr>
              <a:defRPr/>
            </a:lvl1pPr>
          </a:lstStyle>
          <a:p>
            <a:fld id="{6074EB00-2707-F549-B222-46759FA10ACA}" type="slidenum">
              <a:rPr lang="en-US" altLang="en-US"/>
              <a:pPr/>
              <a:t>‹#›</a:t>
            </a:fld>
            <a:endParaRPr lang="en-US" altLang="en-US"/>
          </a:p>
        </p:txBody>
      </p:sp>
    </p:spTree>
    <p:extLst>
      <p:ext uri="{BB962C8B-B14F-4D97-AF65-F5344CB8AC3E}">
        <p14:creationId xmlns:p14="http://schemas.microsoft.com/office/powerpoint/2010/main" val="335867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CA084-7175-2B4E-8B33-546FBCD3E530}"/>
              </a:ext>
            </a:extLst>
          </p:cNvPr>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5" name="Rectangle 4">
            <a:extLst>
              <a:ext uri="{FF2B5EF4-FFF2-40B4-BE49-F238E27FC236}">
                <a16:creationId xmlns:a16="http://schemas.microsoft.com/office/drawing/2014/main" id="{78A7CA49-9924-2F4D-83E9-70022EE43CBE}"/>
              </a:ext>
            </a:extLst>
          </p:cNvPr>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1FEFA156-D77B-554F-A0CF-93A03DB5CDC4}"/>
              </a:ext>
            </a:extLst>
          </p:cNvPr>
          <p:cNvSpPr>
            <a:spLocks noGrp="1"/>
          </p:cNvSpPr>
          <p:nvPr>
            <p:ph type="dt" sz="half" idx="10"/>
          </p:nvPr>
        </p:nvSpPr>
        <p:spPr/>
        <p:txBody>
          <a:bodyPr/>
          <a:lstStyle>
            <a:lvl1pPr>
              <a:defRPr/>
            </a:lvl1pPr>
          </a:lstStyle>
          <a:p>
            <a:fld id="{7A08A549-34C1-504C-A2D4-F56C27BD8F77}" type="datetimeFigureOut">
              <a:rPr lang="en-US" altLang="en-US"/>
              <a:pPr/>
              <a:t>7/22/19</a:t>
            </a:fld>
            <a:endParaRPr lang="en-US" altLang="en-US"/>
          </a:p>
        </p:txBody>
      </p:sp>
      <p:sp>
        <p:nvSpPr>
          <p:cNvPr id="7" name="Footer Placeholder 4">
            <a:extLst>
              <a:ext uri="{FF2B5EF4-FFF2-40B4-BE49-F238E27FC236}">
                <a16:creationId xmlns:a16="http://schemas.microsoft.com/office/drawing/2014/main" id="{43E0B276-D4B8-2448-92EF-B1406B2437B1}"/>
              </a:ext>
            </a:extLst>
          </p:cNvPr>
          <p:cNvSpPr>
            <a:spLocks noGrp="1"/>
          </p:cNvSpPr>
          <p:nvPr>
            <p:ph type="ftr" sz="quarter" idx="11"/>
          </p:nvPr>
        </p:nvSpPr>
        <p:spPr/>
        <p:txBody>
          <a:bodyPr/>
          <a:lstStyle>
            <a:lvl1pPr>
              <a:defRPr/>
            </a:lvl1pPr>
          </a:lstStyle>
          <a:p>
            <a:endParaRPr lang="en-US" altLang="en-US"/>
          </a:p>
        </p:txBody>
      </p:sp>
      <p:sp>
        <p:nvSpPr>
          <p:cNvPr id="8" name="Slide Number Placeholder 5">
            <a:extLst>
              <a:ext uri="{FF2B5EF4-FFF2-40B4-BE49-F238E27FC236}">
                <a16:creationId xmlns:a16="http://schemas.microsoft.com/office/drawing/2014/main" id="{AACC7DF6-7627-6440-A24E-330109714A14}"/>
              </a:ext>
            </a:extLst>
          </p:cNvPr>
          <p:cNvSpPr>
            <a:spLocks noGrp="1"/>
          </p:cNvSpPr>
          <p:nvPr>
            <p:ph type="sldNum" sz="quarter" idx="12"/>
          </p:nvPr>
        </p:nvSpPr>
        <p:spPr/>
        <p:txBody>
          <a:bodyPr/>
          <a:lstStyle>
            <a:lvl1pPr>
              <a:defRPr>
                <a:solidFill>
                  <a:schemeClr val="bg2"/>
                </a:solidFill>
              </a:defRPr>
            </a:lvl1pPr>
          </a:lstStyle>
          <a:p>
            <a:fld id="{EB4CD1CB-666F-5C41-A5C0-B0642DF4A67D}" type="slidenum">
              <a:rPr lang="en-US" altLang="en-US"/>
              <a:pPr/>
              <a:t>‹#›</a:t>
            </a:fld>
            <a:endParaRPr lang="en-US" altLang="en-US"/>
          </a:p>
        </p:txBody>
      </p:sp>
    </p:spTree>
    <p:extLst>
      <p:ext uri="{BB962C8B-B14F-4D97-AF65-F5344CB8AC3E}">
        <p14:creationId xmlns:p14="http://schemas.microsoft.com/office/powerpoint/2010/main" val="169889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5CEC0AAB-441F-2647-95FE-80E90F88FEAD}"/>
              </a:ext>
            </a:extLst>
          </p:cNvPr>
          <p:cNvSpPr>
            <a:spLocks noGrp="1"/>
          </p:cNvSpPr>
          <p:nvPr>
            <p:ph type="dt" sz="half" idx="10"/>
          </p:nvPr>
        </p:nvSpPr>
        <p:spPr/>
        <p:txBody>
          <a:bodyPr/>
          <a:lstStyle>
            <a:lvl1pPr>
              <a:defRPr/>
            </a:lvl1pPr>
          </a:lstStyle>
          <a:p>
            <a:fld id="{11706D95-0D3F-E449-8729-C638C6D351B8}" type="datetimeFigureOut">
              <a:rPr lang="en-US" altLang="en-US"/>
              <a:pPr/>
              <a:t>7/22/19</a:t>
            </a:fld>
            <a:endParaRPr lang="en-US" altLang="en-US"/>
          </a:p>
        </p:txBody>
      </p:sp>
      <p:sp>
        <p:nvSpPr>
          <p:cNvPr id="5" name="Footer Placeholder 4">
            <a:extLst>
              <a:ext uri="{FF2B5EF4-FFF2-40B4-BE49-F238E27FC236}">
                <a16:creationId xmlns:a16="http://schemas.microsoft.com/office/drawing/2014/main" id="{85273376-7367-0E4C-A30D-DFEA021B144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61BC3D7-8265-6041-A404-1226569AF983}"/>
              </a:ext>
            </a:extLst>
          </p:cNvPr>
          <p:cNvSpPr>
            <a:spLocks noGrp="1"/>
          </p:cNvSpPr>
          <p:nvPr>
            <p:ph type="sldNum" sz="quarter" idx="12"/>
          </p:nvPr>
        </p:nvSpPr>
        <p:spPr>
          <a:ln/>
        </p:spPr>
        <p:txBody>
          <a:bodyPr/>
          <a:lstStyle>
            <a:lvl1pPr>
              <a:defRPr/>
            </a:lvl1pPr>
          </a:lstStyle>
          <a:p>
            <a:fld id="{8CB14D32-2CB0-384F-8C26-FD3CF4B7F9DB}" type="slidenum">
              <a:rPr lang="en-US" altLang="en-US"/>
              <a:pPr/>
              <a:t>‹#›</a:t>
            </a:fld>
            <a:endParaRPr lang="en-US" altLang="en-US"/>
          </a:p>
        </p:txBody>
      </p:sp>
    </p:spTree>
    <p:extLst>
      <p:ext uri="{BB962C8B-B14F-4D97-AF65-F5344CB8AC3E}">
        <p14:creationId xmlns:p14="http://schemas.microsoft.com/office/powerpoint/2010/main" val="424338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DB6B9F-2EA7-9A4B-91FC-F71B3B7719A2}"/>
              </a:ext>
            </a:extLst>
          </p:cNvPr>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5" name="Rectangle 4">
            <a:extLst>
              <a:ext uri="{FF2B5EF4-FFF2-40B4-BE49-F238E27FC236}">
                <a16:creationId xmlns:a16="http://schemas.microsoft.com/office/drawing/2014/main" id="{F7CF8FFB-5EA8-FA4E-976D-4EAD07DD32F6}"/>
              </a:ext>
            </a:extLst>
          </p:cNvPr>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
        <p:nvSpPr>
          <p:cNvPr id="6" name="Date Placeholder 8">
            <a:extLst>
              <a:ext uri="{FF2B5EF4-FFF2-40B4-BE49-F238E27FC236}">
                <a16:creationId xmlns:a16="http://schemas.microsoft.com/office/drawing/2014/main" id="{9283663D-DC89-4D4F-8FF0-4EE62E0B3969}"/>
              </a:ext>
            </a:extLst>
          </p:cNvPr>
          <p:cNvSpPr>
            <a:spLocks noGrp="1"/>
          </p:cNvSpPr>
          <p:nvPr>
            <p:ph type="dt" sz="half" idx="10"/>
          </p:nvPr>
        </p:nvSpPr>
        <p:spPr/>
        <p:txBody>
          <a:bodyPr/>
          <a:lstStyle>
            <a:lvl1pPr>
              <a:defRPr>
                <a:solidFill>
                  <a:srgbClr val="FFFFFF"/>
                </a:solidFill>
              </a:defRPr>
            </a:lvl1pPr>
          </a:lstStyle>
          <a:p>
            <a:fld id="{CF19F96A-75BB-0849-A84B-4E656003D23F}" type="datetimeFigureOut">
              <a:rPr lang="en-US" altLang="en-US"/>
              <a:pPr/>
              <a:t>7/22/19</a:t>
            </a:fld>
            <a:endParaRPr lang="en-US" altLang="en-US"/>
          </a:p>
        </p:txBody>
      </p:sp>
      <p:sp>
        <p:nvSpPr>
          <p:cNvPr id="7" name="Slide Number Placeholder 9">
            <a:extLst>
              <a:ext uri="{FF2B5EF4-FFF2-40B4-BE49-F238E27FC236}">
                <a16:creationId xmlns:a16="http://schemas.microsoft.com/office/drawing/2014/main" id="{E203393F-DC7B-DB40-A3A8-A72103CD09E6}"/>
              </a:ext>
            </a:extLst>
          </p:cNvPr>
          <p:cNvSpPr>
            <a:spLocks noGrp="1"/>
          </p:cNvSpPr>
          <p:nvPr>
            <p:ph type="sldNum" sz="quarter" idx="11"/>
          </p:nvPr>
        </p:nvSpPr>
        <p:spPr/>
        <p:txBody>
          <a:bodyPr/>
          <a:lstStyle>
            <a:lvl1pPr>
              <a:defRPr>
                <a:solidFill>
                  <a:schemeClr val="bg2"/>
                </a:solidFill>
              </a:defRPr>
            </a:lvl1pPr>
          </a:lstStyle>
          <a:p>
            <a:fld id="{2436252F-47EE-D94C-884D-06788B252C9B}" type="slidenum">
              <a:rPr lang="en-US" altLang="en-US"/>
              <a:pPr/>
              <a:t>‹#›</a:t>
            </a:fld>
            <a:endParaRPr lang="en-US" altLang="en-US"/>
          </a:p>
        </p:txBody>
      </p:sp>
      <p:sp>
        <p:nvSpPr>
          <p:cNvPr id="8" name="Footer Placeholder 10">
            <a:extLst>
              <a:ext uri="{FF2B5EF4-FFF2-40B4-BE49-F238E27FC236}">
                <a16:creationId xmlns:a16="http://schemas.microsoft.com/office/drawing/2014/main" id="{58E6E6CF-02A2-2640-B323-B1D2463F9D8B}"/>
              </a:ext>
            </a:extLst>
          </p:cNvPr>
          <p:cNvSpPr>
            <a:spLocks noGrp="1"/>
          </p:cNvSpPr>
          <p:nvPr>
            <p:ph type="ftr" sz="quarter" idx="12"/>
          </p:nvPr>
        </p:nvSpPr>
        <p:spPr/>
        <p:txBody>
          <a:bodyPr/>
          <a:lstStyle>
            <a:lvl1pPr>
              <a:defRPr>
                <a:solidFill>
                  <a:srgbClr val="FFFFFF"/>
                </a:solidFill>
              </a:defRPr>
            </a:lvl1pPr>
          </a:lstStyle>
          <a:p>
            <a:endParaRPr lang="en-US" altLang="en-US"/>
          </a:p>
        </p:txBody>
      </p:sp>
    </p:spTree>
    <p:extLst>
      <p:ext uri="{BB962C8B-B14F-4D97-AF65-F5344CB8AC3E}">
        <p14:creationId xmlns:p14="http://schemas.microsoft.com/office/powerpoint/2010/main" val="311275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5" name="Date Placeholder 3">
            <a:extLst>
              <a:ext uri="{FF2B5EF4-FFF2-40B4-BE49-F238E27FC236}">
                <a16:creationId xmlns:a16="http://schemas.microsoft.com/office/drawing/2014/main" id="{3CBA82AD-17CD-7344-B0B7-B13A827F2AFD}"/>
              </a:ext>
            </a:extLst>
          </p:cNvPr>
          <p:cNvSpPr>
            <a:spLocks noGrp="1"/>
          </p:cNvSpPr>
          <p:nvPr>
            <p:ph type="dt" sz="half" idx="10"/>
          </p:nvPr>
        </p:nvSpPr>
        <p:spPr/>
        <p:txBody>
          <a:bodyPr/>
          <a:lstStyle>
            <a:lvl1pPr>
              <a:defRPr/>
            </a:lvl1pPr>
          </a:lstStyle>
          <a:p>
            <a:fld id="{5A3903F4-4131-9E40-A028-65C8CEF63C34}" type="datetimeFigureOut">
              <a:rPr lang="en-US" altLang="en-US"/>
              <a:pPr/>
              <a:t>7/22/19</a:t>
            </a:fld>
            <a:endParaRPr lang="en-US" altLang="en-US"/>
          </a:p>
        </p:txBody>
      </p:sp>
      <p:sp>
        <p:nvSpPr>
          <p:cNvPr id="6" name="Footer Placeholder 4">
            <a:extLst>
              <a:ext uri="{FF2B5EF4-FFF2-40B4-BE49-F238E27FC236}">
                <a16:creationId xmlns:a16="http://schemas.microsoft.com/office/drawing/2014/main" id="{70D1D15B-E549-E44F-8708-22CC4E3DF0C5}"/>
              </a:ext>
            </a:extLst>
          </p:cNvPr>
          <p:cNvSpPr>
            <a:spLocks noGrp="1"/>
          </p:cNvSpPr>
          <p:nvPr>
            <p:ph type="ftr" sz="quarter" idx="11"/>
          </p:nvPr>
        </p:nvSpPr>
        <p:spPr/>
        <p:txBody>
          <a:bodyPr/>
          <a:lstStyle>
            <a:lvl1pPr>
              <a:defRPr/>
            </a:lvl1pPr>
          </a:lstStyle>
          <a:p>
            <a:endParaRPr lang="en-US" altLang="en-US"/>
          </a:p>
        </p:txBody>
      </p:sp>
      <p:sp>
        <p:nvSpPr>
          <p:cNvPr id="7" name="Slide Number Placeholder 5">
            <a:extLst>
              <a:ext uri="{FF2B5EF4-FFF2-40B4-BE49-F238E27FC236}">
                <a16:creationId xmlns:a16="http://schemas.microsoft.com/office/drawing/2014/main" id="{ADB70940-1A6A-5C49-92F5-E9188628FA8D}"/>
              </a:ext>
            </a:extLst>
          </p:cNvPr>
          <p:cNvSpPr>
            <a:spLocks noGrp="1"/>
          </p:cNvSpPr>
          <p:nvPr>
            <p:ph type="sldNum" sz="quarter" idx="12"/>
          </p:nvPr>
        </p:nvSpPr>
        <p:spPr>
          <a:ln/>
        </p:spPr>
        <p:txBody>
          <a:bodyPr/>
          <a:lstStyle>
            <a:lvl1pPr>
              <a:defRPr/>
            </a:lvl1pPr>
          </a:lstStyle>
          <a:p>
            <a:fld id="{C37903DA-2DE1-7646-BE1B-3F49FA8DD9A8}" type="slidenum">
              <a:rPr lang="en-US" altLang="en-US"/>
              <a:pPr/>
              <a:t>‹#›</a:t>
            </a:fld>
            <a:endParaRPr lang="en-US" altLang="en-US"/>
          </a:p>
        </p:txBody>
      </p:sp>
    </p:spTree>
    <p:extLst>
      <p:ext uri="{BB962C8B-B14F-4D97-AF65-F5344CB8AC3E}">
        <p14:creationId xmlns:p14="http://schemas.microsoft.com/office/powerpoint/2010/main" val="381215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7" name="Date Placeholder 3">
            <a:extLst>
              <a:ext uri="{FF2B5EF4-FFF2-40B4-BE49-F238E27FC236}">
                <a16:creationId xmlns:a16="http://schemas.microsoft.com/office/drawing/2014/main" id="{9621AE79-E811-2447-BF3D-447498BCEF1D}"/>
              </a:ext>
            </a:extLst>
          </p:cNvPr>
          <p:cNvSpPr>
            <a:spLocks noGrp="1"/>
          </p:cNvSpPr>
          <p:nvPr>
            <p:ph type="dt" sz="half" idx="10"/>
          </p:nvPr>
        </p:nvSpPr>
        <p:spPr/>
        <p:txBody>
          <a:bodyPr/>
          <a:lstStyle>
            <a:lvl1pPr>
              <a:defRPr/>
            </a:lvl1pPr>
          </a:lstStyle>
          <a:p>
            <a:fld id="{9A2154F9-8EDA-014F-AF65-863CE51EDF95}" type="datetimeFigureOut">
              <a:rPr lang="en-US" altLang="en-US"/>
              <a:pPr/>
              <a:t>7/22/19</a:t>
            </a:fld>
            <a:endParaRPr lang="en-US" altLang="en-US"/>
          </a:p>
        </p:txBody>
      </p:sp>
      <p:sp>
        <p:nvSpPr>
          <p:cNvPr id="8" name="Footer Placeholder 4">
            <a:extLst>
              <a:ext uri="{FF2B5EF4-FFF2-40B4-BE49-F238E27FC236}">
                <a16:creationId xmlns:a16="http://schemas.microsoft.com/office/drawing/2014/main" id="{93E6DDF4-805E-A240-AC61-9607EA98C16F}"/>
              </a:ext>
            </a:extLst>
          </p:cNvPr>
          <p:cNvSpPr>
            <a:spLocks noGrp="1"/>
          </p:cNvSpPr>
          <p:nvPr>
            <p:ph type="ftr" sz="quarter" idx="11"/>
          </p:nvPr>
        </p:nvSpPr>
        <p:spPr/>
        <p:txBody>
          <a:bodyPr/>
          <a:lstStyle>
            <a:lvl1pPr>
              <a:defRPr/>
            </a:lvl1pPr>
          </a:lstStyle>
          <a:p>
            <a:endParaRPr lang="en-US" altLang="en-US"/>
          </a:p>
        </p:txBody>
      </p:sp>
      <p:sp>
        <p:nvSpPr>
          <p:cNvPr id="9" name="Slide Number Placeholder 5">
            <a:extLst>
              <a:ext uri="{FF2B5EF4-FFF2-40B4-BE49-F238E27FC236}">
                <a16:creationId xmlns:a16="http://schemas.microsoft.com/office/drawing/2014/main" id="{104C8390-9C0B-1946-94BD-B18873F66F70}"/>
              </a:ext>
            </a:extLst>
          </p:cNvPr>
          <p:cNvSpPr>
            <a:spLocks noGrp="1"/>
          </p:cNvSpPr>
          <p:nvPr>
            <p:ph type="sldNum" sz="quarter" idx="12"/>
          </p:nvPr>
        </p:nvSpPr>
        <p:spPr>
          <a:ln/>
        </p:spPr>
        <p:txBody>
          <a:bodyPr/>
          <a:lstStyle>
            <a:lvl1pPr>
              <a:defRPr/>
            </a:lvl1pPr>
          </a:lstStyle>
          <a:p>
            <a:fld id="{424F8E66-7346-514C-B5F3-066BFD33E52F}" type="slidenum">
              <a:rPr lang="en-US" altLang="en-US"/>
              <a:pPr/>
              <a:t>‹#›</a:t>
            </a:fld>
            <a:endParaRPr lang="en-US" altLang="en-US"/>
          </a:p>
        </p:txBody>
      </p:sp>
    </p:spTree>
    <p:extLst>
      <p:ext uri="{BB962C8B-B14F-4D97-AF65-F5344CB8AC3E}">
        <p14:creationId xmlns:p14="http://schemas.microsoft.com/office/powerpoint/2010/main" val="35237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F0D6161-84C6-6042-9305-623AC70D5233}"/>
              </a:ext>
            </a:extLst>
          </p:cNvPr>
          <p:cNvSpPr>
            <a:spLocks noGrp="1"/>
          </p:cNvSpPr>
          <p:nvPr>
            <p:ph type="dt" sz="half" idx="10"/>
          </p:nvPr>
        </p:nvSpPr>
        <p:spPr/>
        <p:txBody>
          <a:bodyPr/>
          <a:lstStyle>
            <a:lvl1pPr>
              <a:defRPr/>
            </a:lvl1pPr>
          </a:lstStyle>
          <a:p>
            <a:fld id="{02BF4D0D-629C-D34D-8051-03A3C1788DF6}" type="datetimeFigureOut">
              <a:rPr lang="en-US" altLang="en-US"/>
              <a:pPr/>
              <a:t>7/22/19</a:t>
            </a:fld>
            <a:endParaRPr lang="en-US" altLang="en-US"/>
          </a:p>
        </p:txBody>
      </p:sp>
      <p:sp>
        <p:nvSpPr>
          <p:cNvPr id="4" name="Footer Placeholder 4">
            <a:extLst>
              <a:ext uri="{FF2B5EF4-FFF2-40B4-BE49-F238E27FC236}">
                <a16:creationId xmlns:a16="http://schemas.microsoft.com/office/drawing/2014/main" id="{EF7563DE-4CAB-AA49-8E3B-E999185F6531}"/>
              </a:ext>
            </a:extLst>
          </p:cNvPr>
          <p:cNvSpPr>
            <a:spLocks noGrp="1"/>
          </p:cNvSpPr>
          <p:nvPr>
            <p:ph type="ftr" sz="quarter" idx="11"/>
          </p:nvPr>
        </p:nvSpPr>
        <p:spPr/>
        <p:txBody>
          <a:bodyPr/>
          <a:lstStyle>
            <a:lvl1pPr>
              <a:defRPr/>
            </a:lvl1pPr>
          </a:lstStyle>
          <a:p>
            <a:endParaRPr lang="en-US" altLang="en-US"/>
          </a:p>
        </p:txBody>
      </p:sp>
      <p:sp>
        <p:nvSpPr>
          <p:cNvPr id="5" name="Slide Number Placeholder 5">
            <a:extLst>
              <a:ext uri="{FF2B5EF4-FFF2-40B4-BE49-F238E27FC236}">
                <a16:creationId xmlns:a16="http://schemas.microsoft.com/office/drawing/2014/main" id="{78A60DB4-D397-484A-9CCB-AC583D161BC0}"/>
              </a:ext>
            </a:extLst>
          </p:cNvPr>
          <p:cNvSpPr>
            <a:spLocks noGrp="1"/>
          </p:cNvSpPr>
          <p:nvPr>
            <p:ph type="sldNum" sz="quarter" idx="12"/>
          </p:nvPr>
        </p:nvSpPr>
        <p:spPr>
          <a:ln/>
        </p:spPr>
        <p:txBody>
          <a:bodyPr/>
          <a:lstStyle>
            <a:lvl1pPr>
              <a:defRPr/>
            </a:lvl1pPr>
          </a:lstStyle>
          <a:p>
            <a:fld id="{BE68F490-90DD-8741-961B-17A8371F8978}" type="slidenum">
              <a:rPr lang="en-US" altLang="en-US"/>
              <a:pPr/>
              <a:t>‹#›</a:t>
            </a:fld>
            <a:endParaRPr lang="en-US" altLang="en-US"/>
          </a:p>
        </p:txBody>
      </p:sp>
    </p:spTree>
    <p:extLst>
      <p:ext uri="{BB962C8B-B14F-4D97-AF65-F5344CB8AC3E}">
        <p14:creationId xmlns:p14="http://schemas.microsoft.com/office/powerpoint/2010/main" val="27353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1BB4F-715D-044A-ABFA-12E21227B11A}"/>
              </a:ext>
            </a:extLst>
          </p:cNvPr>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3" name="Date Placeholder 1">
            <a:extLst>
              <a:ext uri="{FF2B5EF4-FFF2-40B4-BE49-F238E27FC236}">
                <a16:creationId xmlns:a16="http://schemas.microsoft.com/office/drawing/2014/main" id="{D7699201-756E-7148-A855-B364FDD7C87E}"/>
              </a:ext>
            </a:extLst>
          </p:cNvPr>
          <p:cNvSpPr>
            <a:spLocks noGrp="1"/>
          </p:cNvSpPr>
          <p:nvPr>
            <p:ph type="dt" sz="half" idx="10"/>
          </p:nvPr>
        </p:nvSpPr>
        <p:spPr/>
        <p:txBody>
          <a:bodyPr/>
          <a:lstStyle>
            <a:lvl1pPr>
              <a:defRPr/>
            </a:lvl1pPr>
          </a:lstStyle>
          <a:p>
            <a:fld id="{5787BEC3-A8E5-7948-8A91-CCD965CF850E}" type="datetimeFigureOut">
              <a:rPr lang="en-US" altLang="en-US"/>
              <a:pPr/>
              <a:t>7/22/19</a:t>
            </a:fld>
            <a:endParaRPr lang="en-US" altLang="en-US"/>
          </a:p>
        </p:txBody>
      </p:sp>
      <p:sp>
        <p:nvSpPr>
          <p:cNvPr id="4" name="Footer Placeholder 2">
            <a:extLst>
              <a:ext uri="{FF2B5EF4-FFF2-40B4-BE49-F238E27FC236}">
                <a16:creationId xmlns:a16="http://schemas.microsoft.com/office/drawing/2014/main" id="{51F0DAA5-3C33-6F4A-800C-C2718BEA13D5}"/>
              </a:ext>
            </a:extLst>
          </p:cNvPr>
          <p:cNvSpPr>
            <a:spLocks noGrp="1"/>
          </p:cNvSpPr>
          <p:nvPr>
            <p:ph type="ftr" sz="quarter" idx="11"/>
          </p:nvPr>
        </p:nvSpPr>
        <p:spPr/>
        <p:txBody>
          <a:bodyPr/>
          <a:lstStyle>
            <a:lvl1pPr>
              <a:defRPr/>
            </a:lvl1pPr>
          </a:lstStyle>
          <a:p>
            <a:endParaRPr lang="en-US" altLang="en-US"/>
          </a:p>
        </p:txBody>
      </p:sp>
      <p:sp>
        <p:nvSpPr>
          <p:cNvPr id="5" name="Slide Number Placeholder 3">
            <a:extLst>
              <a:ext uri="{FF2B5EF4-FFF2-40B4-BE49-F238E27FC236}">
                <a16:creationId xmlns:a16="http://schemas.microsoft.com/office/drawing/2014/main" id="{24B4D96F-E528-BC4C-848B-E3981BBF02CF}"/>
              </a:ext>
            </a:extLst>
          </p:cNvPr>
          <p:cNvSpPr>
            <a:spLocks noGrp="1"/>
          </p:cNvSpPr>
          <p:nvPr>
            <p:ph type="sldNum" sz="quarter" idx="12"/>
          </p:nvPr>
        </p:nvSpPr>
        <p:spPr/>
        <p:txBody>
          <a:bodyPr/>
          <a:lstStyle>
            <a:lvl1pPr>
              <a:defRPr/>
            </a:lvl1pPr>
          </a:lstStyle>
          <a:p>
            <a:fld id="{5ABC5CCD-E51A-9D4A-B66B-4400B2206E4D}" type="slidenum">
              <a:rPr lang="en-US" altLang="en-US"/>
              <a:pPr/>
              <a:t>‹#›</a:t>
            </a:fld>
            <a:endParaRPr lang="en-US" altLang="en-US"/>
          </a:p>
        </p:txBody>
      </p:sp>
    </p:spTree>
    <p:extLst>
      <p:ext uri="{BB962C8B-B14F-4D97-AF65-F5344CB8AC3E}">
        <p14:creationId xmlns:p14="http://schemas.microsoft.com/office/powerpoint/2010/main" val="293562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542B04-6BFE-034A-95F8-1174C5936FC3}"/>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6" name="Rectangle 5">
            <a:extLst>
              <a:ext uri="{FF2B5EF4-FFF2-40B4-BE49-F238E27FC236}">
                <a16:creationId xmlns:a16="http://schemas.microsoft.com/office/drawing/2014/main" id="{FBF7AD1D-51F7-8240-A82E-F7A86877AA14}"/>
              </a:ext>
            </a:extLst>
          </p:cNvPr>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useBgFill="1">
        <p:nvSpPr>
          <p:cNvPr id="7" name="Rectangle 6">
            <a:extLst>
              <a:ext uri="{FF2B5EF4-FFF2-40B4-BE49-F238E27FC236}">
                <a16:creationId xmlns:a16="http://schemas.microsoft.com/office/drawing/2014/main" id="{3414F184-F994-EF4E-BD2F-49CD63CD23CF}"/>
              </a:ext>
            </a:extLst>
          </p:cNvPr>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45323176-9C96-7247-BBAC-746BC72293B3}"/>
              </a:ext>
            </a:extLst>
          </p:cNvPr>
          <p:cNvSpPr>
            <a:spLocks noGrp="1"/>
          </p:cNvSpPr>
          <p:nvPr>
            <p:ph type="dt" sz="half" idx="10"/>
          </p:nvPr>
        </p:nvSpPr>
        <p:spPr/>
        <p:txBody>
          <a:bodyPr/>
          <a:lstStyle>
            <a:lvl1pPr>
              <a:defRPr/>
            </a:lvl1pPr>
          </a:lstStyle>
          <a:p>
            <a:fld id="{75AA7E9E-545B-E943-9FE5-C15DE6A5F60F}" type="datetimeFigureOut">
              <a:rPr lang="en-US" altLang="en-US"/>
              <a:pPr/>
              <a:t>7/22/19</a:t>
            </a:fld>
            <a:endParaRPr lang="en-US" altLang="en-US"/>
          </a:p>
        </p:txBody>
      </p:sp>
      <p:sp>
        <p:nvSpPr>
          <p:cNvPr id="9" name="Footer Placeholder 5">
            <a:extLst>
              <a:ext uri="{FF2B5EF4-FFF2-40B4-BE49-F238E27FC236}">
                <a16:creationId xmlns:a16="http://schemas.microsoft.com/office/drawing/2014/main" id="{AFBFFDD5-07A0-2E47-AEA1-153BE0D9BEEC}"/>
              </a:ext>
            </a:extLst>
          </p:cNvPr>
          <p:cNvSpPr>
            <a:spLocks noGrp="1"/>
          </p:cNvSpPr>
          <p:nvPr>
            <p:ph type="ftr" sz="quarter" idx="11"/>
          </p:nvPr>
        </p:nvSpPr>
        <p:spPr/>
        <p:txBody>
          <a:bodyPr/>
          <a:lstStyle>
            <a:lvl1pPr>
              <a:defRPr/>
            </a:lvl1pPr>
          </a:lstStyle>
          <a:p>
            <a:endParaRPr lang="en-US" altLang="en-US"/>
          </a:p>
        </p:txBody>
      </p:sp>
      <p:sp>
        <p:nvSpPr>
          <p:cNvPr id="10" name="Slide Number Placeholder 6">
            <a:extLst>
              <a:ext uri="{FF2B5EF4-FFF2-40B4-BE49-F238E27FC236}">
                <a16:creationId xmlns:a16="http://schemas.microsoft.com/office/drawing/2014/main" id="{AAFC5A03-F94E-C643-886A-98186B8FA134}"/>
              </a:ext>
            </a:extLst>
          </p:cNvPr>
          <p:cNvSpPr>
            <a:spLocks noGrp="1"/>
          </p:cNvSpPr>
          <p:nvPr>
            <p:ph type="sldNum" sz="quarter" idx="12"/>
          </p:nvPr>
        </p:nvSpPr>
        <p:spPr/>
        <p:txBody>
          <a:bodyPr/>
          <a:lstStyle>
            <a:lvl1pPr>
              <a:defRPr>
                <a:solidFill>
                  <a:srgbClr val="FFFFFF"/>
                </a:solidFill>
              </a:defRPr>
            </a:lvl1pPr>
          </a:lstStyle>
          <a:p>
            <a:fld id="{2D44833A-925B-234C-8C7F-4AE7B688D892}" type="slidenum">
              <a:rPr lang="en-US" altLang="en-US"/>
              <a:pPr/>
              <a:t>‹#›</a:t>
            </a:fld>
            <a:endParaRPr lang="en-US" altLang="en-US"/>
          </a:p>
        </p:txBody>
      </p:sp>
    </p:spTree>
    <p:extLst>
      <p:ext uri="{BB962C8B-B14F-4D97-AF65-F5344CB8AC3E}">
        <p14:creationId xmlns:p14="http://schemas.microsoft.com/office/powerpoint/2010/main" val="12149373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E3AADB-2BD2-0044-9593-158BF14E0605}"/>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useBgFill="1">
        <p:nvSpPr>
          <p:cNvPr id="6" name="Rectangle 5">
            <a:extLst>
              <a:ext uri="{FF2B5EF4-FFF2-40B4-BE49-F238E27FC236}">
                <a16:creationId xmlns:a16="http://schemas.microsoft.com/office/drawing/2014/main" id="{3B31E9D3-B149-B249-BF33-9149D880BA06}"/>
              </a:ext>
            </a:extLst>
          </p:cNvPr>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
        <p:nvSpPr>
          <p:cNvPr id="7" name="Date Placeholder 4">
            <a:extLst>
              <a:ext uri="{FF2B5EF4-FFF2-40B4-BE49-F238E27FC236}">
                <a16:creationId xmlns:a16="http://schemas.microsoft.com/office/drawing/2014/main" id="{6B5619D4-E020-4943-B5A8-70BD319C4252}"/>
              </a:ext>
            </a:extLst>
          </p:cNvPr>
          <p:cNvSpPr>
            <a:spLocks noGrp="1"/>
          </p:cNvSpPr>
          <p:nvPr>
            <p:ph type="dt" sz="half" idx="10"/>
          </p:nvPr>
        </p:nvSpPr>
        <p:spPr/>
        <p:txBody>
          <a:bodyPr/>
          <a:lstStyle>
            <a:lvl1pPr>
              <a:defRPr/>
            </a:lvl1pPr>
          </a:lstStyle>
          <a:p>
            <a:fld id="{BFE4F18B-CF88-D54C-A8FA-3A99F3711317}" type="datetimeFigureOut">
              <a:rPr lang="en-US" altLang="en-US"/>
              <a:pPr/>
              <a:t>7/22/19</a:t>
            </a:fld>
            <a:endParaRPr lang="en-US" altLang="en-US"/>
          </a:p>
        </p:txBody>
      </p:sp>
      <p:sp>
        <p:nvSpPr>
          <p:cNvPr id="8" name="Footer Placeholder 5">
            <a:extLst>
              <a:ext uri="{FF2B5EF4-FFF2-40B4-BE49-F238E27FC236}">
                <a16:creationId xmlns:a16="http://schemas.microsoft.com/office/drawing/2014/main" id="{E787C5E5-76C7-9242-8581-BF324CD49943}"/>
              </a:ext>
            </a:extLst>
          </p:cNvPr>
          <p:cNvSpPr>
            <a:spLocks noGrp="1"/>
          </p:cNvSpPr>
          <p:nvPr>
            <p:ph type="ftr" sz="quarter" idx="11"/>
          </p:nvPr>
        </p:nvSpPr>
        <p:spPr/>
        <p:txBody>
          <a:bodyPr/>
          <a:lstStyle>
            <a:lvl1pPr>
              <a:defRPr/>
            </a:lvl1pPr>
          </a:lstStyle>
          <a:p>
            <a:endParaRPr lang="en-US" altLang="en-US"/>
          </a:p>
        </p:txBody>
      </p:sp>
      <p:sp>
        <p:nvSpPr>
          <p:cNvPr id="9" name="Slide Number Placeholder 6">
            <a:extLst>
              <a:ext uri="{FF2B5EF4-FFF2-40B4-BE49-F238E27FC236}">
                <a16:creationId xmlns:a16="http://schemas.microsoft.com/office/drawing/2014/main" id="{A37A5974-0C46-BF4D-A49F-DC54EAAC173D}"/>
              </a:ext>
            </a:extLst>
          </p:cNvPr>
          <p:cNvSpPr>
            <a:spLocks noGrp="1"/>
          </p:cNvSpPr>
          <p:nvPr>
            <p:ph type="sldNum" sz="quarter" idx="12"/>
          </p:nvPr>
        </p:nvSpPr>
        <p:spPr/>
        <p:txBody>
          <a:bodyPr/>
          <a:lstStyle>
            <a:lvl1pPr>
              <a:defRPr/>
            </a:lvl1pPr>
          </a:lstStyle>
          <a:p>
            <a:fld id="{DF99AC24-3911-A54A-AAFD-4E9522AB29AE}" type="slidenum">
              <a:rPr lang="en-US" altLang="en-US"/>
              <a:pPr/>
              <a:t>‹#›</a:t>
            </a:fld>
            <a:endParaRPr lang="en-US" altLang="en-US"/>
          </a:p>
        </p:txBody>
      </p:sp>
    </p:spTree>
    <p:extLst>
      <p:ext uri="{BB962C8B-B14F-4D97-AF65-F5344CB8AC3E}">
        <p14:creationId xmlns:p14="http://schemas.microsoft.com/office/powerpoint/2010/main" val="222165373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54D834-D293-CF49-8334-DBB8A3D61940}"/>
              </a:ext>
            </a:extLst>
          </p:cNvPr>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8" name="Rectangle 7">
            <a:extLst>
              <a:ext uri="{FF2B5EF4-FFF2-40B4-BE49-F238E27FC236}">
                <a16:creationId xmlns:a16="http://schemas.microsoft.com/office/drawing/2014/main" id="{1CD0DC9E-04C5-1F45-8B4F-5EC45E47165A}"/>
              </a:ext>
            </a:extLst>
          </p:cNvPr>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
        <p:nvSpPr>
          <p:cNvPr id="2" name="Title Placeholder 1">
            <a:extLst>
              <a:ext uri="{FF2B5EF4-FFF2-40B4-BE49-F238E27FC236}">
                <a16:creationId xmlns:a16="http://schemas.microsoft.com/office/drawing/2014/main" id="{FC5125A0-943C-0442-9511-D8B91B798432}"/>
              </a:ext>
            </a:extLst>
          </p:cNvPr>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4A1F0-58E0-8249-B20F-F9189E895776}"/>
              </a:ext>
            </a:extLst>
          </p:cNvPr>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A5279F-5B06-D549-AC12-97A31251D37D}"/>
              </a:ext>
            </a:extLst>
          </p:cNvPr>
          <p:cNvSpPr>
            <a:spLocks noGrp="1"/>
          </p:cNvSpPr>
          <p:nvPr>
            <p:ph type="dt" sz="half" idx="2"/>
          </p:nvPr>
        </p:nvSpPr>
        <p:spPr>
          <a:xfrm>
            <a:off x="371475" y="6356350"/>
            <a:ext cx="2133600" cy="274638"/>
          </a:xfrm>
          <a:prstGeom prst="rect">
            <a:avLst/>
          </a:prstGeom>
        </p:spPr>
        <p:txBody>
          <a:bodyPr vert="horz" wrap="square" lIns="91440" tIns="45720" rIns="91440" bIns="45720" numCol="1" anchor="ctr" anchorCtr="0" compatLnSpc="1">
            <a:prstTxWarp prst="textNoShape">
              <a:avLst/>
            </a:prstTxWarp>
          </a:bodyPr>
          <a:lstStyle>
            <a:lvl1pPr eaLnBrk="1" hangingPunct="1">
              <a:defRPr sz="1100">
                <a:solidFill>
                  <a:schemeClr val="tx2"/>
                </a:solidFill>
              </a:defRPr>
            </a:lvl1pPr>
          </a:lstStyle>
          <a:p>
            <a:fld id="{2B94B79F-FC03-614E-9FC8-60A486B7A931}" type="datetimeFigureOut">
              <a:rPr lang="en-US" altLang="en-US"/>
              <a:pPr/>
              <a:t>7/22/19</a:t>
            </a:fld>
            <a:endParaRPr lang="en-US" altLang="en-US"/>
          </a:p>
        </p:txBody>
      </p:sp>
      <p:sp>
        <p:nvSpPr>
          <p:cNvPr id="5" name="Footer Placeholder 4">
            <a:extLst>
              <a:ext uri="{FF2B5EF4-FFF2-40B4-BE49-F238E27FC236}">
                <a16:creationId xmlns:a16="http://schemas.microsoft.com/office/drawing/2014/main" id="{9C98E120-DECD-C14D-B970-7AEA1E02C3C4}"/>
              </a:ext>
            </a:extLst>
          </p:cNvPr>
          <p:cNvSpPr>
            <a:spLocks noGrp="1"/>
          </p:cNvSpPr>
          <p:nvPr>
            <p:ph type="ftr" sz="quarter" idx="3"/>
          </p:nvPr>
        </p:nvSpPr>
        <p:spPr>
          <a:xfrm>
            <a:off x="3048000" y="6356350"/>
            <a:ext cx="3352800" cy="274638"/>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100">
                <a:solidFill>
                  <a:schemeClr val="tx2"/>
                </a:solidFill>
              </a:defRPr>
            </a:lvl1pPr>
          </a:lstStyle>
          <a:p>
            <a:endParaRPr lang="en-US" altLang="en-US"/>
          </a:p>
        </p:txBody>
      </p:sp>
      <p:sp>
        <p:nvSpPr>
          <p:cNvPr id="6" name="Slide Number Placeholder 5">
            <a:extLst>
              <a:ext uri="{FF2B5EF4-FFF2-40B4-BE49-F238E27FC236}">
                <a16:creationId xmlns:a16="http://schemas.microsoft.com/office/drawing/2014/main" id="{88184ACD-1C47-0F48-9C5B-4754EEAC2B11}"/>
              </a:ext>
            </a:extLst>
          </p:cNvPr>
          <p:cNvSpPr>
            <a:spLocks noGrp="1"/>
          </p:cNvSpPr>
          <p:nvPr>
            <p:ph type="sldNum" sz="quarter" idx="4"/>
          </p:nvPr>
        </p:nvSpPr>
        <p:spPr>
          <a:xfrm>
            <a:off x="8234363" y="6354763"/>
            <a:ext cx="582612" cy="274637"/>
          </a:xfrm>
          <a:prstGeom prst="rect">
            <a:avLst/>
          </a:prstGeom>
          <a:ln w="19050">
            <a:noFill/>
          </a:ln>
        </p:spPr>
        <p:txBody>
          <a:bodyPr vert="horz" wrap="square" lIns="91440" tIns="45720" rIns="91440" bIns="45720" numCol="1" anchor="ctr" anchorCtr="0" compatLnSpc="1">
            <a:prstTxWarp prst="textNoShape">
              <a:avLst/>
            </a:prstTxWarp>
          </a:bodyPr>
          <a:lstStyle>
            <a:lvl1pPr algn="ctr" eaLnBrk="1" hangingPunct="1">
              <a:defRPr sz="1100">
                <a:solidFill>
                  <a:schemeClr val="tx2"/>
                </a:solidFill>
              </a:defRPr>
            </a:lvl1pPr>
          </a:lstStyle>
          <a:p>
            <a:fld id="{C0BE1473-D4AC-8749-8D8F-D0572E9F5F3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3" r:id="rId2"/>
    <p:sldLayoutId id="2147483769" r:id="rId3"/>
    <p:sldLayoutId id="2147483764" r:id="rId4"/>
    <p:sldLayoutId id="2147483765" r:id="rId5"/>
    <p:sldLayoutId id="2147483766" r:id="rId6"/>
    <p:sldLayoutId id="2147483770" r:id="rId7"/>
    <p:sldLayoutId id="2147483771" r:id="rId8"/>
    <p:sldLayoutId id="2147483772" r:id="rId9"/>
    <p:sldLayoutId id="2147483767" r:id="rId10"/>
    <p:sldLayoutId id="2147483773" r:id="rId11"/>
  </p:sldLayoutIdLst>
  <p:txStyles>
    <p:titleStyle>
      <a:lvl1pPr algn="ctr" rtl="0" eaLnBrk="0" fontAlgn="base" hangingPunct="0">
        <a:spcBef>
          <a:spcPct val="0"/>
        </a:spcBef>
        <a:spcAft>
          <a:spcPct val="0"/>
        </a:spcAft>
        <a:defRPr sz="3200" kern="1200" cap="all" spc="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Franklin Gothic Medium" charset="0"/>
        </a:defRPr>
      </a:lvl2pPr>
      <a:lvl3pPr algn="ctr" rtl="0" eaLnBrk="0" fontAlgn="base" hangingPunct="0">
        <a:spcBef>
          <a:spcPct val="0"/>
        </a:spcBef>
        <a:spcAft>
          <a:spcPct val="0"/>
        </a:spcAft>
        <a:defRPr sz="3200">
          <a:solidFill>
            <a:schemeClr val="bg1"/>
          </a:solidFill>
          <a:latin typeface="Franklin Gothic Medium" charset="0"/>
        </a:defRPr>
      </a:lvl3pPr>
      <a:lvl4pPr algn="ctr" rtl="0" eaLnBrk="0" fontAlgn="base" hangingPunct="0">
        <a:spcBef>
          <a:spcPct val="0"/>
        </a:spcBef>
        <a:spcAft>
          <a:spcPct val="0"/>
        </a:spcAft>
        <a:defRPr sz="3200">
          <a:solidFill>
            <a:schemeClr val="bg1"/>
          </a:solidFill>
          <a:latin typeface="Franklin Gothic Medium" charset="0"/>
        </a:defRPr>
      </a:lvl4pPr>
      <a:lvl5pPr algn="ctr" rtl="0" eaLnBrk="0" fontAlgn="base" hangingPunct="0">
        <a:spcBef>
          <a:spcPct val="0"/>
        </a:spcBef>
        <a:spcAft>
          <a:spcPct val="0"/>
        </a:spcAft>
        <a:defRPr sz="3200">
          <a:solidFill>
            <a:schemeClr val="bg1"/>
          </a:solidFill>
          <a:latin typeface="Franklin Gothic Medium" charset="0"/>
        </a:defRPr>
      </a:lvl5pPr>
      <a:lvl6pPr marL="457200" algn="ctr" rtl="0" fontAlgn="base">
        <a:spcBef>
          <a:spcPct val="0"/>
        </a:spcBef>
        <a:spcAft>
          <a:spcPct val="0"/>
        </a:spcAft>
        <a:defRPr sz="3200">
          <a:solidFill>
            <a:schemeClr val="bg1"/>
          </a:solidFill>
          <a:latin typeface="Franklin Gothic Medium" charset="0"/>
        </a:defRPr>
      </a:lvl6pPr>
      <a:lvl7pPr marL="914400" algn="ctr" rtl="0" fontAlgn="base">
        <a:spcBef>
          <a:spcPct val="0"/>
        </a:spcBef>
        <a:spcAft>
          <a:spcPct val="0"/>
        </a:spcAft>
        <a:defRPr sz="3200">
          <a:solidFill>
            <a:schemeClr val="bg1"/>
          </a:solidFill>
          <a:latin typeface="Franklin Gothic Medium" charset="0"/>
        </a:defRPr>
      </a:lvl7pPr>
      <a:lvl8pPr marL="1371600" algn="ctr" rtl="0" fontAlgn="base">
        <a:spcBef>
          <a:spcPct val="0"/>
        </a:spcBef>
        <a:spcAft>
          <a:spcPct val="0"/>
        </a:spcAft>
        <a:defRPr sz="3200">
          <a:solidFill>
            <a:schemeClr val="bg1"/>
          </a:solidFill>
          <a:latin typeface="Franklin Gothic Medium" charset="0"/>
        </a:defRPr>
      </a:lvl8pPr>
      <a:lvl9pPr marL="1828800" algn="ctr" rtl="0" fontAlgn="base">
        <a:spcBef>
          <a:spcPct val="0"/>
        </a:spcBef>
        <a:spcAft>
          <a:spcPct val="0"/>
        </a:spcAft>
        <a:defRPr sz="3200">
          <a:solidFill>
            <a:schemeClr val="bg1"/>
          </a:solidFill>
          <a:latin typeface="Franklin Gothic Medium" charset="0"/>
        </a:defRPr>
      </a:lvl9pPr>
    </p:titleStyle>
    <p:bodyStyle>
      <a:lvl1pPr marL="273050" indent="-228600" algn="l" rtl="0" eaLnBrk="0" fontAlgn="base" hangingPunct="0">
        <a:spcBef>
          <a:spcPct val="20000"/>
        </a:spcBef>
        <a:spcAft>
          <a:spcPct val="0"/>
        </a:spcAft>
        <a:buClr>
          <a:schemeClr val="accent1"/>
        </a:buClr>
        <a:buFont typeface="Wingdings 2" pitchFamily="2" charset="2"/>
        <a:buChar char=""/>
        <a:defRPr sz="2000" kern="1200" spc="150">
          <a:solidFill>
            <a:schemeClr val="tx2"/>
          </a:solidFill>
          <a:latin typeface="+mn-lt"/>
          <a:ea typeface="+mn-ea"/>
          <a:cs typeface="+mn-cs"/>
        </a:defRPr>
      </a:lvl1pPr>
      <a:lvl2pPr marL="547688" indent="-182563" algn="l" rtl="0" eaLnBrk="0" fontAlgn="base" hangingPunct="0">
        <a:spcBef>
          <a:spcPct val="20000"/>
        </a:spcBef>
        <a:spcAft>
          <a:spcPct val="0"/>
        </a:spcAft>
        <a:buClr>
          <a:schemeClr val="accent2"/>
        </a:buClr>
        <a:buFont typeface="Wingdings" pitchFamily="2" charset="2"/>
        <a:buChar char="§"/>
        <a:defRPr kern="1200" spc="100">
          <a:solidFill>
            <a:schemeClr val="tx2"/>
          </a:solidFill>
          <a:latin typeface="+mn-lt"/>
          <a:ea typeface="+mn-ea"/>
          <a:cs typeface="+mn-cs"/>
        </a:defRPr>
      </a:lvl2pPr>
      <a:lvl3pPr marL="822325" indent="-182563" algn="l" rtl="0" eaLnBrk="0" fontAlgn="base" hangingPunct="0">
        <a:spcBef>
          <a:spcPct val="20000"/>
        </a:spcBef>
        <a:spcAft>
          <a:spcPct val="0"/>
        </a:spcAft>
        <a:buClr>
          <a:srgbClr val="9BBB59"/>
        </a:buClr>
        <a:buFont typeface="Wingdings" pitchFamily="2" charset="2"/>
        <a:buChar char="§"/>
        <a:defRPr sz="1600" kern="1200" spc="100">
          <a:solidFill>
            <a:schemeClr val="tx2"/>
          </a:solidFill>
          <a:latin typeface="+mn-lt"/>
          <a:ea typeface="+mn-ea"/>
          <a:cs typeface="+mn-cs"/>
        </a:defRPr>
      </a:lvl3pPr>
      <a:lvl4pPr marL="1096963" indent="-182563" algn="l" rtl="0" eaLnBrk="0" fontAlgn="base" hangingPunct="0">
        <a:spcBef>
          <a:spcPct val="20000"/>
        </a:spcBef>
        <a:spcAft>
          <a:spcPct val="0"/>
        </a:spcAft>
        <a:buClr>
          <a:srgbClr val="8064A2"/>
        </a:buClr>
        <a:buFont typeface="Wingdings" pitchFamily="2" charset="2"/>
        <a:buChar char="§"/>
        <a:defRPr sz="1400" kern="1200">
          <a:solidFill>
            <a:schemeClr val="tx2"/>
          </a:solidFill>
          <a:latin typeface="+mn-lt"/>
          <a:ea typeface="+mn-ea"/>
          <a:cs typeface="+mn-cs"/>
        </a:defRPr>
      </a:lvl4pPr>
      <a:lvl5pPr marL="1279525" indent="-182563" algn="l" rtl="0" eaLnBrk="0" fontAlgn="base" hangingPunct="0">
        <a:spcBef>
          <a:spcPct val="20000"/>
        </a:spcBef>
        <a:spcAft>
          <a:spcPct val="0"/>
        </a:spcAft>
        <a:buClr>
          <a:srgbClr val="F79646"/>
        </a:buClr>
        <a:buFont typeface="Wingdings" pitchFamily="2" charset="2"/>
        <a:buChar char="§"/>
        <a:defRPr sz="1300" kern="1200" spc="10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F7CD2E-5562-D040-B8DB-58CB47065380}"/>
              </a:ext>
            </a:extLst>
          </p:cNvPr>
          <p:cNvSpPr>
            <a:spLocks noGrp="1"/>
          </p:cNvSpPr>
          <p:nvPr>
            <p:ph type="subTitle" idx="1"/>
          </p:nvPr>
        </p:nvSpPr>
        <p:spPr>
          <a:xfrm>
            <a:off x="7010400" y="2052638"/>
            <a:ext cx="1981200" cy="1828800"/>
          </a:xfrm>
        </p:spPr>
        <p:txBody>
          <a:bodyPr/>
          <a:lstStyle/>
          <a:p>
            <a:pPr eaLnBrk="1" fontAlgn="auto" hangingPunct="1">
              <a:spcAft>
                <a:spcPts val="0"/>
              </a:spcAft>
              <a:buFont typeface="Wingdings 2" pitchFamily="18" charset="2"/>
              <a:buNone/>
              <a:defRPr/>
            </a:pPr>
            <a:r>
              <a:rPr lang="en-US" dirty="0"/>
              <a:t>Logistic Regression</a:t>
            </a:r>
          </a:p>
        </p:txBody>
      </p:sp>
      <p:sp>
        <p:nvSpPr>
          <p:cNvPr id="2" name="Title 1">
            <a:extLst>
              <a:ext uri="{FF2B5EF4-FFF2-40B4-BE49-F238E27FC236}">
                <a16:creationId xmlns:a16="http://schemas.microsoft.com/office/drawing/2014/main" id="{9E03BC85-F010-374E-ACA5-7199A86469EF}"/>
              </a:ext>
            </a:extLst>
          </p:cNvPr>
          <p:cNvSpPr>
            <a:spLocks noGrp="1"/>
          </p:cNvSpPr>
          <p:nvPr>
            <p:ph type="title"/>
          </p:nvPr>
        </p:nvSpPr>
        <p:spPr>
          <a:xfrm>
            <a:off x="457200" y="2052638"/>
            <a:ext cx="6324600" cy="1828800"/>
          </a:xfrm>
        </p:spPr>
        <p:txBody>
          <a:bodyPr/>
          <a:lstStyle/>
          <a:p>
            <a:pPr eaLnBrk="1" fontAlgn="auto" hangingPunct="1">
              <a:spcAft>
                <a:spcPts val="0"/>
              </a:spcAft>
              <a:defRPr/>
            </a:pPr>
            <a:r>
              <a:rPr lang="en-US" dirty="0"/>
              <a:t>Live Session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4AE245-D086-8B49-A871-F706586A9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754" y="1719263"/>
            <a:ext cx="7699891" cy="4406900"/>
          </a:xfrm>
        </p:spPr>
      </p:pic>
      <p:sp>
        <p:nvSpPr>
          <p:cNvPr id="3" name="Title 2">
            <a:extLst>
              <a:ext uri="{FF2B5EF4-FFF2-40B4-BE49-F238E27FC236}">
                <a16:creationId xmlns:a16="http://schemas.microsoft.com/office/drawing/2014/main" id="{EDCBCC04-1425-0649-93D6-4365EAFF5F6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813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C250A7-968E-9A4A-9BE6-36831D7C33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355" y="1719263"/>
            <a:ext cx="6834690" cy="4406900"/>
          </a:xfrm>
        </p:spPr>
      </p:pic>
      <p:sp>
        <p:nvSpPr>
          <p:cNvPr id="3" name="Title 2">
            <a:extLst>
              <a:ext uri="{FF2B5EF4-FFF2-40B4-BE49-F238E27FC236}">
                <a16:creationId xmlns:a16="http://schemas.microsoft.com/office/drawing/2014/main" id="{5BDA9E0D-5AC5-A34B-9483-6DA1E762902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479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9E02B-4E35-2647-A638-0D670202AFD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FD1086EC-B8A4-434D-966F-2CF780FEB712}"/>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1AF5C33D-50E7-F045-A386-6616BE8DA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68369"/>
            <a:ext cx="8407400" cy="3108687"/>
          </a:xfrm>
          <a:prstGeom prst="rect">
            <a:avLst/>
          </a:prstGeom>
        </p:spPr>
      </p:pic>
    </p:spTree>
    <p:extLst>
      <p:ext uri="{BB962C8B-B14F-4D97-AF65-F5344CB8AC3E}">
        <p14:creationId xmlns:p14="http://schemas.microsoft.com/office/powerpoint/2010/main" val="162924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232765-6F64-5145-BDB4-99D4BD2F837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137F021-6C5A-9B48-B699-A209328F5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259" y="1719263"/>
            <a:ext cx="7046882" cy="4406900"/>
          </a:xfrm>
        </p:spPr>
      </p:pic>
    </p:spTree>
    <p:extLst>
      <p:ext uri="{BB962C8B-B14F-4D97-AF65-F5344CB8AC3E}">
        <p14:creationId xmlns:p14="http://schemas.microsoft.com/office/powerpoint/2010/main" val="408875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C1A212-0164-DF48-B8BE-DF425153A089}"/>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Logistic regression is multiple regression for a dichotomous outcome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Typically two purposes.  </a:t>
            </a:r>
          </a:p>
          <a:p>
            <a:pPr marL="548640" lvl="1" indent="-182880" eaLnBrk="1" fontAlgn="auto" hangingPunct="1">
              <a:spcAft>
                <a:spcPts val="0"/>
              </a:spcAft>
              <a:defRPr/>
            </a:pPr>
            <a:r>
              <a:rPr lang="en-US" dirty="0"/>
              <a:t>Understanding how certain explanatory variables may influence the likelihood of an event occurring</a:t>
            </a:r>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Can certain explanatory variables be used to predict if an event will occur or not</a:t>
            </a:r>
          </a:p>
        </p:txBody>
      </p:sp>
      <p:sp>
        <p:nvSpPr>
          <p:cNvPr id="3" name="Title 2">
            <a:extLst>
              <a:ext uri="{FF2B5EF4-FFF2-40B4-BE49-F238E27FC236}">
                <a16:creationId xmlns:a16="http://schemas.microsoft.com/office/drawing/2014/main" id="{B33E5744-AE34-CC48-8F7C-67E008A67327}"/>
              </a:ext>
            </a:extLst>
          </p:cNvPr>
          <p:cNvSpPr>
            <a:spLocks noGrp="1"/>
          </p:cNvSpPr>
          <p:nvPr>
            <p:ph type="title"/>
          </p:nvPr>
        </p:nvSpPr>
        <p:spPr/>
        <p:txBody>
          <a:bodyPr/>
          <a:lstStyle/>
          <a:p>
            <a:pPr eaLnBrk="1" fontAlgn="auto" hangingPunct="1">
              <a:spcAft>
                <a:spcPts val="0"/>
              </a:spcAft>
              <a:defRPr/>
            </a:pPr>
            <a:r>
              <a:rPr lang="en-US" dirty="0"/>
              <a:t>General Analysis Overview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BB3DB5-C603-0249-826B-9CB311CCDA89}"/>
              </a:ext>
            </a:extLst>
          </p:cNvPr>
          <p:cNvSpPr>
            <a:spLocks noGrp="1"/>
          </p:cNvSpPr>
          <p:nvPr>
            <p:ph idx="1"/>
          </p:nvPr>
        </p:nvSpPr>
        <p:spPr/>
        <p:txBody>
          <a:bodyPr>
            <a:normAutofit lnSpcReduction="10000"/>
          </a:bodyPr>
          <a:lstStyle/>
          <a:p>
            <a:pPr marL="45720" indent="0" eaLnBrk="1" fontAlgn="auto" hangingPunct="1">
              <a:spcAft>
                <a:spcPts val="0"/>
              </a:spcAft>
              <a:buNone/>
              <a:defRPr/>
            </a:pPr>
            <a:r>
              <a:rPr lang="en-US" dirty="0"/>
              <a:t>EDA</a:t>
            </a:r>
          </a:p>
          <a:p>
            <a:pPr marL="274320" eaLnBrk="1" fontAlgn="auto" hangingPunct="1">
              <a:spcAft>
                <a:spcPts val="0"/>
              </a:spcAft>
              <a:buFont typeface="Wingdings 2" pitchFamily="18" charset="2"/>
              <a:buChar char=""/>
              <a:defRPr/>
            </a:pPr>
            <a:r>
              <a:rPr lang="en-US" dirty="0"/>
              <a:t>Summary tables of the response versus categories through contingency tables (PROC FREQ).  Multicollinearity is also a concern here.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Summarize continuous variables by response status (PROC MEANS)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If multiple continuous variables exist, pairwise scatter plots but color coded or labeled by response status are helpful</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Get a feel of what variables might have an impact on the likelihood of the response occurring. It also gives an idea of the sample size breakdown.</a:t>
            </a:r>
          </a:p>
        </p:txBody>
      </p:sp>
      <p:sp>
        <p:nvSpPr>
          <p:cNvPr id="3" name="Title 2">
            <a:extLst>
              <a:ext uri="{FF2B5EF4-FFF2-40B4-BE49-F238E27FC236}">
                <a16:creationId xmlns:a16="http://schemas.microsoft.com/office/drawing/2014/main" id="{B7B67D1C-95A9-3E4E-9314-778A6CB2F8E1}"/>
              </a:ext>
            </a:extLst>
          </p:cNvPr>
          <p:cNvSpPr>
            <a:spLocks noGrp="1"/>
          </p:cNvSpPr>
          <p:nvPr>
            <p:ph type="title"/>
          </p:nvPr>
        </p:nvSpPr>
        <p:spPr/>
        <p:txBody>
          <a:bodyPr/>
          <a:lstStyle/>
          <a:p>
            <a:pPr eaLnBrk="1" fontAlgn="auto" hangingPunct="1">
              <a:spcAft>
                <a:spcPts val="0"/>
              </a:spcAft>
              <a:defRPr/>
            </a:pPr>
            <a:r>
              <a:rPr lang="en-US" dirty="0"/>
              <a:t>General analysis Overview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27953-20AF-0A4A-B62B-F33E7C355775}"/>
              </a:ext>
            </a:extLst>
          </p:cNvPr>
          <p:cNvSpPr>
            <a:spLocks noGrp="1"/>
          </p:cNvSpPr>
          <p:nvPr>
            <p:ph idx="1"/>
          </p:nvPr>
        </p:nvSpPr>
        <p:spPr/>
        <p:txBody>
          <a:bodyPr>
            <a:normAutofit lnSpcReduction="10000"/>
          </a:bodyPr>
          <a:lstStyle/>
          <a:p>
            <a:pPr marL="45720" indent="0" eaLnBrk="1" fontAlgn="auto" hangingPunct="1">
              <a:spcAft>
                <a:spcPts val="0"/>
              </a:spcAft>
              <a:buNone/>
              <a:defRPr/>
            </a:pPr>
            <a:r>
              <a:rPr lang="en-US" sz="2400" dirty="0"/>
              <a:t>Model Fitting</a:t>
            </a:r>
          </a:p>
          <a:p>
            <a:pPr marL="274320" eaLnBrk="1" fontAlgn="auto" hangingPunct="1">
              <a:spcAft>
                <a:spcPts val="0"/>
              </a:spcAft>
              <a:buFont typeface="Wingdings 2" pitchFamily="18" charset="2"/>
              <a:buChar char=""/>
              <a:defRPr/>
            </a:pPr>
            <a:r>
              <a:rPr lang="en-US" sz="2400" dirty="0"/>
              <a:t>Same approaches as in MLR</a:t>
            </a:r>
          </a:p>
          <a:p>
            <a:pPr marL="548958" lvl="1" eaLnBrk="1" fontAlgn="auto" hangingPunct="1">
              <a:spcAft>
                <a:spcPts val="0"/>
              </a:spcAft>
              <a:buFont typeface="Wingdings 2" pitchFamily="18" charset="2"/>
              <a:buChar char=""/>
              <a:defRPr/>
            </a:pPr>
            <a:r>
              <a:rPr lang="en-US" sz="2200" dirty="0"/>
              <a:t>Feature selection</a:t>
            </a:r>
          </a:p>
          <a:p>
            <a:pPr marL="548958" lvl="1" eaLnBrk="1" fontAlgn="auto" hangingPunct="1">
              <a:spcAft>
                <a:spcPts val="0"/>
              </a:spcAft>
              <a:buFont typeface="Wingdings 2" pitchFamily="18" charset="2"/>
              <a:buChar char=""/>
              <a:defRPr/>
            </a:pPr>
            <a:r>
              <a:rPr lang="en-US" sz="2200" dirty="0"/>
              <a:t>Common sense/manual iteration</a:t>
            </a:r>
          </a:p>
          <a:p>
            <a:pPr marL="548958" lvl="1" eaLnBrk="1" fontAlgn="auto" hangingPunct="1">
              <a:spcAft>
                <a:spcPts val="0"/>
              </a:spcAft>
              <a:buFont typeface="Wingdings 2" pitchFamily="18" charset="2"/>
              <a:buChar char=""/>
              <a:defRPr/>
            </a:pPr>
            <a:r>
              <a:rPr lang="en-US" sz="2200" dirty="0"/>
              <a:t>Consider adding complexity through interactions, transformations, etc.</a:t>
            </a:r>
          </a:p>
          <a:p>
            <a:pPr marL="365760" lvl="1" indent="0" eaLnBrk="1" fontAlgn="auto" hangingPunct="1">
              <a:spcAft>
                <a:spcPts val="0"/>
              </a:spcAft>
              <a:buNone/>
              <a:defRPr/>
            </a:pPr>
            <a:endParaRPr lang="en-US" dirty="0"/>
          </a:p>
          <a:p>
            <a:pPr marL="365760" lvl="1" indent="0" eaLnBrk="1" fontAlgn="auto" hangingPunct="1">
              <a:spcAft>
                <a:spcPts val="0"/>
              </a:spcAft>
              <a:buNone/>
              <a:defRPr/>
            </a:pPr>
            <a:r>
              <a:rPr lang="en-US" sz="2000" dirty="0"/>
              <a:t>You can also fit individual logistic regressions one explanatory variable at a time as a data screening process to reduce the number of variables down.</a:t>
            </a:r>
          </a:p>
          <a:p>
            <a:pPr marL="548640" lvl="1" indent="-182880" eaLnBrk="1" fontAlgn="auto" hangingPunct="1">
              <a:spcAft>
                <a:spcPts val="0"/>
              </a:spcAft>
              <a:defRPr/>
            </a:pPr>
            <a:endParaRPr lang="en-US" sz="2000" dirty="0"/>
          </a:p>
          <a:p>
            <a:pPr marL="365760" lvl="1" indent="0" eaLnBrk="1" fontAlgn="auto" hangingPunct="1">
              <a:spcAft>
                <a:spcPts val="0"/>
              </a:spcAft>
              <a:buNone/>
              <a:defRPr/>
            </a:pPr>
            <a:r>
              <a:rPr lang="en-US" sz="2000" dirty="0"/>
              <a:t>It may make sense to include interactions up front if that is a key question of interest</a:t>
            </a:r>
          </a:p>
          <a:p>
            <a:pPr marL="548640" lvl="1" indent="-182880" eaLnBrk="1" fontAlgn="auto" hangingPunct="1">
              <a:spcAft>
                <a:spcPts val="0"/>
              </a:spcAft>
              <a:defRPr/>
            </a:pPr>
            <a:endParaRPr lang="en-US" dirty="0"/>
          </a:p>
          <a:p>
            <a:pPr marL="548640" lvl="1" indent="-182880" eaLnBrk="1" fontAlgn="auto" hangingPunct="1">
              <a:spcAft>
                <a:spcPts val="0"/>
              </a:spcAft>
              <a:defRPr/>
            </a:pPr>
            <a:endParaRPr lang="en-US" dirty="0"/>
          </a:p>
          <a:p>
            <a:pPr marL="365760" lvl="1" indent="0" eaLnBrk="1" fontAlgn="auto" hangingPunct="1">
              <a:spcAft>
                <a:spcPts val="0"/>
              </a:spcAft>
              <a:buFont typeface="Wingdings" pitchFamily="2" charset="2"/>
              <a:buNone/>
              <a:defRPr/>
            </a:pPr>
            <a:endParaRPr lang="en-US" dirty="0"/>
          </a:p>
        </p:txBody>
      </p:sp>
      <p:sp>
        <p:nvSpPr>
          <p:cNvPr id="3" name="Title 2">
            <a:extLst>
              <a:ext uri="{FF2B5EF4-FFF2-40B4-BE49-F238E27FC236}">
                <a16:creationId xmlns:a16="http://schemas.microsoft.com/office/drawing/2014/main" id="{64026FF4-AC7F-C843-88C6-17278DF7DDDD}"/>
              </a:ext>
            </a:extLst>
          </p:cNvPr>
          <p:cNvSpPr>
            <a:spLocks noGrp="1"/>
          </p:cNvSpPr>
          <p:nvPr>
            <p:ph type="title"/>
          </p:nvPr>
        </p:nvSpPr>
        <p:spPr/>
        <p:txBody>
          <a:bodyPr/>
          <a:lstStyle/>
          <a:p>
            <a:pPr eaLnBrk="1" fontAlgn="auto" hangingPunct="1">
              <a:spcAft>
                <a:spcPts val="0"/>
              </a:spcAft>
              <a:defRPr/>
            </a:pPr>
            <a:r>
              <a:rPr lang="en-US" dirty="0"/>
              <a:t>General analysis Overview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324F6-387A-AD4C-96CA-E19E55AB7627}"/>
              </a:ext>
            </a:extLst>
          </p:cNvPr>
          <p:cNvSpPr>
            <a:spLocks noGrp="1"/>
          </p:cNvSpPr>
          <p:nvPr>
            <p:ph idx="1"/>
          </p:nvPr>
        </p:nvSpPr>
        <p:spPr/>
        <p:txBody>
          <a:bodyPr>
            <a:normAutofit fontScale="62500" lnSpcReduction="20000"/>
          </a:bodyPr>
          <a:lstStyle/>
          <a:p>
            <a:pPr marL="274320" eaLnBrk="1" fontAlgn="auto" hangingPunct="1">
              <a:spcAft>
                <a:spcPts val="0"/>
              </a:spcAft>
              <a:buFont typeface="Wingdings 2" pitchFamily="18" charset="2"/>
              <a:buChar char=""/>
              <a:defRPr/>
            </a:pPr>
            <a:r>
              <a:rPr lang="en-US" dirty="0"/>
              <a:t>Assess Goodness of Fit / Tests of Lack of Fit / Assessing if we have a good model</a:t>
            </a:r>
          </a:p>
          <a:p>
            <a:pPr marL="548640" lvl="1" indent="-182880" eaLnBrk="1" fontAlgn="auto" hangingPunct="1">
              <a:spcAft>
                <a:spcPts val="0"/>
              </a:spcAft>
              <a:defRPr/>
            </a:pPr>
            <a:r>
              <a:rPr lang="en-US" dirty="0"/>
              <a:t>There are multiple ways to do this depending on what your explanatory variables are</a:t>
            </a:r>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If you have only categorical predictors</a:t>
            </a:r>
          </a:p>
          <a:p>
            <a:pPr marL="822960" lvl="2" indent="-182880" eaLnBrk="1" fontAlgn="auto" hangingPunct="1">
              <a:spcAft>
                <a:spcPts val="0"/>
              </a:spcAft>
              <a:buClr>
                <a:schemeClr val="accent3"/>
              </a:buClr>
              <a:defRPr/>
            </a:pPr>
            <a:r>
              <a:rPr lang="en-US" dirty="0"/>
              <a:t>Deviance and Pearson Goodness of Fit tests</a:t>
            </a:r>
          </a:p>
          <a:p>
            <a:pPr marL="822960" lvl="2" indent="-182880" eaLnBrk="1" fontAlgn="auto" hangingPunct="1">
              <a:spcAft>
                <a:spcPts val="0"/>
              </a:spcAft>
              <a:buClr>
                <a:schemeClr val="accent3"/>
              </a:buClr>
              <a:defRPr/>
            </a:pPr>
            <a:r>
              <a:rPr lang="en-US" dirty="0"/>
              <a:t>Comparing model to a more complex one (Forward selection)</a:t>
            </a:r>
          </a:p>
          <a:p>
            <a:pPr marL="822960" lvl="2" indent="-182880" eaLnBrk="1" fontAlgn="auto" hangingPunct="1">
              <a:spcAft>
                <a:spcPts val="0"/>
              </a:spcAft>
              <a:buClr>
                <a:schemeClr val="accent3"/>
              </a:buClr>
              <a:defRPr/>
            </a:pPr>
            <a:r>
              <a:rPr lang="en-US" dirty="0"/>
              <a:t>LASSO</a:t>
            </a:r>
          </a:p>
          <a:p>
            <a:pPr marL="822960" lvl="2" indent="-182880" eaLnBrk="1" fontAlgn="auto" hangingPunct="1">
              <a:spcAft>
                <a:spcPts val="0"/>
              </a:spcAft>
              <a:buClr>
                <a:schemeClr val="accent3"/>
              </a:buClr>
              <a:defRPr/>
            </a:pPr>
            <a:r>
              <a:rPr lang="en-US" dirty="0"/>
              <a:t>Hosmer-</a:t>
            </a:r>
            <a:r>
              <a:rPr lang="en-US" dirty="0" err="1"/>
              <a:t>Lemeshow</a:t>
            </a:r>
            <a:r>
              <a:rPr lang="en-US" dirty="0"/>
              <a:t> test</a:t>
            </a:r>
          </a:p>
          <a:p>
            <a:pPr marL="822960" lvl="2" indent="-182880" eaLnBrk="1" fontAlgn="auto" hangingPunct="1">
              <a:spcAft>
                <a:spcPts val="0"/>
              </a:spcAft>
              <a:buClr>
                <a:schemeClr val="accent3"/>
              </a:buClr>
              <a:defRPr/>
            </a:pPr>
            <a:endParaRPr lang="en-US" dirty="0"/>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If you have at least one or more continuous predictors</a:t>
            </a:r>
          </a:p>
          <a:p>
            <a:pPr marL="822960" lvl="2" indent="-182880" eaLnBrk="1" fontAlgn="auto" hangingPunct="1">
              <a:spcAft>
                <a:spcPts val="0"/>
              </a:spcAft>
              <a:buClr>
                <a:schemeClr val="accent3"/>
              </a:buClr>
              <a:defRPr/>
            </a:pPr>
            <a:r>
              <a:rPr lang="en-US" dirty="0"/>
              <a:t>Comparing model to a more complex one (Forward selection)</a:t>
            </a:r>
          </a:p>
          <a:p>
            <a:pPr marL="822960" lvl="2" indent="-182880" eaLnBrk="1" fontAlgn="auto" hangingPunct="1">
              <a:spcAft>
                <a:spcPts val="0"/>
              </a:spcAft>
              <a:buClr>
                <a:schemeClr val="accent3"/>
              </a:buClr>
              <a:defRPr/>
            </a:pPr>
            <a:r>
              <a:rPr lang="en-US" dirty="0"/>
              <a:t>LASSO</a:t>
            </a:r>
          </a:p>
          <a:p>
            <a:pPr marL="822960" lvl="2" indent="-182880" eaLnBrk="1" fontAlgn="auto" hangingPunct="1">
              <a:spcAft>
                <a:spcPts val="0"/>
              </a:spcAft>
              <a:buClr>
                <a:schemeClr val="accent3"/>
              </a:buClr>
              <a:defRPr/>
            </a:pPr>
            <a:r>
              <a:rPr lang="en-US" dirty="0"/>
              <a:t>Hosmer-</a:t>
            </a:r>
            <a:r>
              <a:rPr lang="en-US" dirty="0" err="1"/>
              <a:t>Lemeshow</a:t>
            </a:r>
            <a:r>
              <a:rPr lang="en-US" dirty="0"/>
              <a:t> test</a:t>
            </a:r>
          </a:p>
          <a:p>
            <a:pPr marL="822960" lvl="2" indent="-182880" eaLnBrk="1" fontAlgn="auto" hangingPunct="1">
              <a:spcAft>
                <a:spcPts val="0"/>
              </a:spcAft>
              <a:buClr>
                <a:schemeClr val="accent3"/>
              </a:buClr>
              <a:defRPr/>
            </a:pPr>
            <a:endParaRPr lang="en-US" dirty="0"/>
          </a:p>
          <a:p>
            <a:pPr marL="274320" eaLnBrk="1" fontAlgn="auto" hangingPunct="1">
              <a:spcAft>
                <a:spcPts val="0"/>
              </a:spcAft>
              <a:buFont typeface="Wingdings 2" pitchFamily="18" charset="2"/>
              <a:buChar char=""/>
              <a:defRPr/>
            </a:pPr>
            <a:r>
              <a:rPr lang="en-US" dirty="0"/>
              <a:t>NOTE:  Goodness of Fit and Hosmer-</a:t>
            </a:r>
            <a:r>
              <a:rPr lang="en-US" dirty="0" err="1"/>
              <a:t>Lemeshow</a:t>
            </a:r>
            <a:r>
              <a:rPr lang="en-US" dirty="0"/>
              <a:t> tests are from the days of moderate to small sample sizes. An alternative way to make sure your model fits well is through prediction accuracies of test sets or cross validation.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Regardless of predictors: Residual diagnostics</a:t>
            </a:r>
          </a:p>
          <a:p>
            <a:pPr marL="548640" lvl="1" indent="-182880" eaLnBrk="1" fontAlgn="auto" hangingPunct="1">
              <a:spcAft>
                <a:spcPts val="0"/>
              </a:spcAft>
              <a:defRPr/>
            </a:pPr>
            <a:r>
              <a:rPr lang="en-US" dirty="0"/>
              <a:t>Key focus is identifying potential leverage points and investigation</a:t>
            </a:r>
          </a:p>
          <a:p>
            <a:pPr marL="548640" lvl="1" indent="-182880" eaLnBrk="1" fontAlgn="auto" hangingPunct="1">
              <a:spcAft>
                <a:spcPts val="0"/>
              </a:spcAft>
              <a:defRPr/>
            </a:pPr>
            <a:r>
              <a:rPr lang="en-US" dirty="0"/>
              <a:t>Residuals WILL have patterns that you’re not accustomed to seeing compared to regular regression (Further discussion)</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87394E99-05FB-E945-8C64-AF837462934D}"/>
              </a:ext>
            </a:extLst>
          </p:cNvPr>
          <p:cNvSpPr>
            <a:spLocks noGrp="1"/>
          </p:cNvSpPr>
          <p:nvPr>
            <p:ph type="title"/>
          </p:nvPr>
        </p:nvSpPr>
        <p:spPr/>
        <p:txBody>
          <a:bodyPr/>
          <a:lstStyle/>
          <a:p>
            <a:pPr eaLnBrk="1" fontAlgn="auto" hangingPunct="1">
              <a:spcAft>
                <a:spcPts val="0"/>
              </a:spcAft>
              <a:defRPr/>
            </a:pPr>
            <a:r>
              <a:rPr lang="en-US" dirty="0"/>
              <a:t>General Analysis overview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86D2D6-4546-7149-A9CC-E8A8D9C0809F}"/>
              </a:ext>
            </a:extLst>
          </p:cNvPr>
          <p:cNvSpPr>
            <a:spLocks noGrp="1"/>
          </p:cNvSpPr>
          <p:nvPr>
            <p:ph idx="1"/>
          </p:nvPr>
        </p:nvSpPr>
        <p:spPr>
          <a:xfrm>
            <a:off x="304800" y="1676400"/>
            <a:ext cx="8534400" cy="5062538"/>
          </a:xfrm>
        </p:spPr>
        <p:txBody>
          <a:bodyPr>
            <a:normAutofit/>
          </a:bodyPr>
          <a:lstStyle/>
          <a:p>
            <a:pPr marL="388620" indent="-342900" eaLnBrk="1" fontAlgn="auto" hangingPunct="1">
              <a:spcAft>
                <a:spcPts val="0"/>
              </a:spcAft>
              <a:defRPr/>
            </a:pPr>
            <a:r>
              <a:rPr lang="en-US" dirty="0"/>
              <a:t>Once finished with the iteratively fitting models and you are comfortable.</a:t>
            </a:r>
          </a:p>
          <a:p>
            <a:pPr marL="388620" indent="-342900" eaLnBrk="1" fontAlgn="auto" hangingPunct="1">
              <a:spcAft>
                <a:spcPts val="0"/>
              </a:spcAft>
              <a:defRPr/>
            </a:pPr>
            <a:endParaRPr lang="en-US" dirty="0"/>
          </a:p>
          <a:p>
            <a:pPr marL="274320" eaLnBrk="1" fontAlgn="auto" hangingPunct="1">
              <a:spcAft>
                <a:spcPts val="0"/>
              </a:spcAft>
              <a:buFont typeface="Wingdings 2" pitchFamily="18" charset="2"/>
              <a:buChar char=""/>
              <a:defRPr/>
            </a:pPr>
            <a:r>
              <a:rPr lang="en-US" dirty="0"/>
              <a:t>Provide estimates of the coefficients in the most interpretable way (live session discussion) highlighting the statistically significant ones and their interpretation if understanding the explanatories is important.</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Provide prediction performance through ROC curves and confusion matrices if prediction is important.</a:t>
            </a:r>
          </a:p>
          <a:p>
            <a:pPr marL="274320" eaLnBrk="1" fontAlgn="auto" hangingPunct="1">
              <a:spcAft>
                <a:spcPts val="0"/>
              </a:spcAft>
              <a:buFont typeface="Wingdings 2" pitchFamily="18" charset="2"/>
              <a:buChar char=""/>
              <a:defRPr/>
            </a:pPr>
            <a:endParaRPr lang="en-US" dirty="0"/>
          </a:p>
          <a:p>
            <a:pPr marL="45720" indent="0" eaLnBrk="1" fontAlgn="auto" hangingPunct="1">
              <a:spcAft>
                <a:spcPts val="0"/>
              </a:spcAft>
              <a:buFont typeface="Wingdings 2" pitchFamily="18" charset="2"/>
              <a:buNone/>
              <a:defRPr/>
            </a:pPr>
            <a:endParaRPr lang="en-US" dirty="0"/>
          </a:p>
        </p:txBody>
      </p:sp>
      <p:sp>
        <p:nvSpPr>
          <p:cNvPr id="3" name="Title 2">
            <a:extLst>
              <a:ext uri="{FF2B5EF4-FFF2-40B4-BE49-F238E27FC236}">
                <a16:creationId xmlns:a16="http://schemas.microsoft.com/office/drawing/2014/main" id="{80170E44-1774-1846-8C3D-B493A9AB9141}"/>
              </a:ext>
            </a:extLst>
          </p:cNvPr>
          <p:cNvSpPr>
            <a:spLocks noGrp="1"/>
          </p:cNvSpPr>
          <p:nvPr>
            <p:ph type="title"/>
          </p:nvPr>
        </p:nvSpPr>
        <p:spPr/>
        <p:txBody>
          <a:bodyPr/>
          <a:lstStyle/>
          <a:p>
            <a:pPr eaLnBrk="1" fontAlgn="auto" hangingPunct="1">
              <a:spcAft>
                <a:spcPts val="0"/>
              </a:spcAft>
              <a:defRPr/>
            </a:pPr>
            <a:r>
              <a:rPr lang="en-US" dirty="0"/>
              <a:t>General Analysis overview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4B161-75BE-EE4E-9B47-ED257790819B}"/>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Some people have CA disease some people don’t</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Question 1:  Can we assess what sort of risk factors play a role in this disease? Do combination of factors play a bigger role than just the single factors?</a:t>
            </a:r>
          </a:p>
          <a:p>
            <a:pPr marL="274320" eaLnBrk="1" fontAlgn="auto" hangingPunct="1">
              <a:spcAft>
                <a:spcPts val="0"/>
              </a:spcAft>
              <a:buFont typeface="Wingdings 2" pitchFamily="18" charset="2"/>
              <a:buChar char=""/>
              <a:defRPr/>
            </a:pPr>
            <a:endParaRPr lang="en-US" dirty="0"/>
          </a:p>
          <a:p>
            <a:pPr marL="548640" lvl="2" indent="-228600" eaLnBrk="1" fontAlgn="auto" hangingPunct="1">
              <a:spcAft>
                <a:spcPts val="0"/>
              </a:spcAft>
              <a:buClr>
                <a:schemeClr val="accent1"/>
              </a:buClr>
              <a:buFont typeface="Wingdings 2" pitchFamily="18" charset="2"/>
              <a:buChar char=""/>
              <a:defRPr/>
            </a:pPr>
            <a:r>
              <a:rPr lang="en-US" dirty="0"/>
              <a:t>(This is like saying, which explanatory variables are significant in the logistic regression model and change the odds of having the disease.)</a:t>
            </a:r>
          </a:p>
          <a:p>
            <a:pPr marL="548640" lvl="2" indent="-228600" eaLnBrk="1" fontAlgn="auto" hangingPunct="1">
              <a:spcAft>
                <a:spcPts val="0"/>
              </a:spcAft>
              <a:buClr>
                <a:schemeClr val="accent1"/>
              </a:buClr>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Question 2: Can we use a statistical model to effectively predict if a person has the disease or not?</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4C37125E-7827-6942-8455-4500ECF260D1}"/>
              </a:ext>
            </a:extLst>
          </p:cNvPr>
          <p:cNvSpPr>
            <a:spLocks noGrp="1"/>
          </p:cNvSpPr>
          <p:nvPr>
            <p:ph type="title"/>
          </p:nvPr>
        </p:nvSpPr>
        <p:spPr/>
        <p:txBody>
          <a:bodyPr/>
          <a:lstStyle/>
          <a:p>
            <a:pPr eaLnBrk="1" fontAlgn="auto" hangingPunct="1">
              <a:spcAft>
                <a:spcPts val="0"/>
              </a:spcAft>
              <a:defRPr/>
            </a:pPr>
            <a:r>
              <a:rPr lang="en-US" dirty="0"/>
              <a:t>Coronary artery 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3EAF36-E1EC-8C4F-93B2-4B49458AEA77}"/>
              </a:ext>
            </a:extLst>
          </p:cNvPr>
          <p:cNvSpPr>
            <a:spLocks noGrp="1"/>
          </p:cNvSpPr>
          <p:nvPr>
            <p:ph sz="half" idx="2"/>
          </p:nvPr>
        </p:nvSpPr>
        <p:spPr>
          <a:xfrm>
            <a:off x="381000" y="1719263"/>
            <a:ext cx="8305800" cy="4406900"/>
          </a:xfrm>
        </p:spPr>
        <p:txBody>
          <a:bodyPr>
            <a:normAutofit fontScale="92500" lnSpcReduction="20000"/>
          </a:bodyPr>
          <a:lstStyle/>
          <a:p>
            <a:pPr marL="45720" indent="0" eaLnBrk="1" fontAlgn="auto" hangingPunct="1">
              <a:spcAft>
                <a:spcPts val="0"/>
              </a:spcAft>
              <a:buFont typeface="Wingdings 2" pitchFamily="18" charset="2"/>
              <a:buNone/>
              <a:defRPr/>
            </a:pPr>
            <a:endParaRPr lang="en-US" dirty="0"/>
          </a:p>
          <a:p>
            <a:pPr marL="548640" lvl="1" indent="-182880" eaLnBrk="1" fontAlgn="auto" hangingPunct="1">
              <a:spcAft>
                <a:spcPts val="0"/>
              </a:spcAft>
              <a:defRPr/>
            </a:pPr>
            <a:r>
              <a:rPr lang="en-US" dirty="0"/>
              <a:t>Next Week (</a:t>
            </a:r>
            <a:r>
              <a:rPr lang="en-US" dirty="0" err="1"/>
              <a:t>Wk</a:t>
            </a:r>
            <a:r>
              <a:rPr lang="en-US" dirty="0"/>
              <a:t> 13)</a:t>
            </a:r>
          </a:p>
          <a:p>
            <a:pPr marL="823277" lvl="2" indent="-182880" eaLnBrk="1" fontAlgn="auto" hangingPunct="1">
              <a:spcAft>
                <a:spcPts val="0"/>
              </a:spcAft>
              <a:defRPr/>
            </a:pPr>
            <a:r>
              <a:rPr lang="en-US" dirty="0"/>
              <a:t>Clustering</a:t>
            </a:r>
          </a:p>
          <a:p>
            <a:pPr marL="823277" lvl="2" indent="-182880" eaLnBrk="1" fontAlgn="auto" hangingPunct="1">
              <a:spcAft>
                <a:spcPts val="0"/>
              </a:spcAft>
              <a:defRPr/>
            </a:pPr>
            <a:r>
              <a:rPr lang="en-US" dirty="0" err="1"/>
              <a:t>Heatmaps</a:t>
            </a:r>
            <a:endParaRPr lang="en-US" dirty="0"/>
          </a:p>
          <a:p>
            <a:pPr marL="823277" lvl="2" indent="-182880" eaLnBrk="1" fontAlgn="auto" hangingPunct="1">
              <a:spcAft>
                <a:spcPts val="0"/>
              </a:spcAft>
              <a:defRPr/>
            </a:pPr>
            <a:r>
              <a:rPr lang="en-US" dirty="0"/>
              <a:t>R scripts (Some is available this week)</a:t>
            </a:r>
          </a:p>
          <a:p>
            <a:pPr marL="823277" lvl="2" indent="-182880" eaLnBrk="1" fontAlgn="auto" hangingPunct="1">
              <a:spcAft>
                <a:spcPts val="0"/>
              </a:spcAft>
              <a:defRPr/>
            </a:pPr>
            <a:r>
              <a:rPr lang="en-US" dirty="0"/>
              <a:t>Incorporating clustering algorithms in classification analysis</a:t>
            </a:r>
          </a:p>
          <a:p>
            <a:pPr marL="823277" lvl="2" indent="-182880" eaLnBrk="1" fontAlgn="auto" hangingPunct="1">
              <a:spcAft>
                <a:spcPts val="0"/>
              </a:spcAft>
              <a:defRPr/>
            </a:pPr>
            <a:endParaRPr lang="en-US" dirty="0"/>
          </a:p>
          <a:p>
            <a:pPr marL="548640" lvl="1" indent="-182880" eaLnBrk="1" fontAlgn="auto" hangingPunct="1">
              <a:spcAft>
                <a:spcPts val="0"/>
              </a:spcAft>
              <a:defRPr/>
            </a:pPr>
            <a:r>
              <a:rPr lang="en-US" dirty="0"/>
              <a:t>Week 14 </a:t>
            </a:r>
          </a:p>
          <a:p>
            <a:pPr marL="823277" lvl="2" indent="-182880" eaLnBrk="1" fontAlgn="auto" hangingPunct="1">
              <a:spcAft>
                <a:spcPts val="0"/>
              </a:spcAft>
              <a:defRPr/>
            </a:pPr>
            <a:r>
              <a:rPr lang="en-US" dirty="0"/>
              <a:t>Project 2 discussions</a:t>
            </a:r>
          </a:p>
          <a:p>
            <a:pPr marL="823277" lvl="2" indent="-182880" eaLnBrk="1" fontAlgn="auto" hangingPunct="1">
              <a:spcAft>
                <a:spcPts val="0"/>
              </a:spcAft>
              <a:defRPr/>
            </a:pPr>
            <a:r>
              <a:rPr lang="en-US" dirty="0"/>
              <a:t>Discussion of nonparametric predictive models (Decision Trees and Random Forests)</a:t>
            </a:r>
          </a:p>
          <a:p>
            <a:pPr marL="823277" lvl="2" indent="-182880" eaLnBrk="1" fontAlgn="auto" hangingPunct="1">
              <a:spcAft>
                <a:spcPts val="0"/>
              </a:spcAft>
              <a:defRPr/>
            </a:pPr>
            <a:r>
              <a:rPr lang="en-US" dirty="0"/>
              <a:t>This will be high level discussion on what makes them different and why they are favored in some applications over the techniques discussed in this course.</a:t>
            </a:r>
          </a:p>
        </p:txBody>
      </p:sp>
      <p:sp>
        <p:nvSpPr>
          <p:cNvPr id="3" name="Title 2">
            <a:extLst>
              <a:ext uri="{FF2B5EF4-FFF2-40B4-BE49-F238E27FC236}">
                <a16:creationId xmlns:a16="http://schemas.microsoft.com/office/drawing/2014/main" id="{BD079E8C-DD36-9F46-9EC3-A5281DDEC042}"/>
              </a:ext>
            </a:extLst>
          </p:cNvPr>
          <p:cNvSpPr>
            <a:spLocks noGrp="1"/>
          </p:cNvSpPr>
          <p:nvPr>
            <p:ph type="title"/>
          </p:nvPr>
        </p:nvSpPr>
        <p:spPr/>
        <p:txBody>
          <a:bodyPr/>
          <a:lstStyle/>
          <a:p>
            <a:pPr eaLnBrk="1" fontAlgn="auto" hangingPunct="1">
              <a:spcAft>
                <a:spcPts val="0"/>
              </a:spcAft>
              <a:defRPr/>
            </a:pPr>
            <a:r>
              <a:rPr lang="en-US" dirty="0"/>
              <a:t>Project 2</a:t>
            </a:r>
            <a:br>
              <a:rPr lang="en-US" dirty="0"/>
            </a:br>
            <a:r>
              <a:rPr lang="en-US" sz="1200" dirty="0"/>
              <a:t>We will finalize due dates soon.</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14FE00-5E64-6B48-BF27-33FD978BB0A8}"/>
              </a:ext>
            </a:extLst>
          </p:cNvPr>
          <p:cNvSpPr>
            <a:spLocks noGrp="1"/>
          </p:cNvSpPr>
          <p:nvPr>
            <p:ph idx="1"/>
          </p:nvPr>
        </p:nvSpPr>
        <p:spPr>
          <a:xfrm>
            <a:off x="381000" y="1719263"/>
            <a:ext cx="8458200" cy="4910137"/>
          </a:xfrm>
        </p:spPr>
        <p:txBody>
          <a:bodyPr>
            <a:normAutofit lnSpcReduction="10000"/>
          </a:bodyPr>
          <a:lstStyle/>
          <a:p>
            <a:pPr marL="45720" indent="0" eaLnBrk="1" fontAlgn="auto" hangingPunct="1">
              <a:spcAft>
                <a:spcPts val="0"/>
              </a:spcAft>
              <a:buFont typeface="Wingdings 2" pitchFamily="18" charset="2"/>
              <a:buNone/>
              <a:defRPr/>
            </a:pPr>
            <a:r>
              <a:rPr lang="en-US" b="1" dirty="0"/>
              <a:t>  data</a:t>
            </a:r>
            <a:r>
              <a:rPr lang="en-US" dirty="0"/>
              <a:t> coronary;</a:t>
            </a:r>
          </a:p>
          <a:p>
            <a:pPr marL="45720" indent="0" eaLnBrk="1" fontAlgn="auto" hangingPunct="1">
              <a:spcAft>
                <a:spcPts val="0"/>
              </a:spcAft>
              <a:buFont typeface="Wingdings 2" pitchFamily="18" charset="2"/>
              <a:buNone/>
              <a:defRPr/>
            </a:pPr>
            <a:r>
              <a:rPr lang="en-US" dirty="0"/>
              <a:t>  input sex </a:t>
            </a:r>
            <a:r>
              <a:rPr lang="en-US" dirty="0" err="1"/>
              <a:t>ecg</a:t>
            </a:r>
            <a:r>
              <a:rPr lang="en-US" dirty="0"/>
              <a:t> age ca @@  ;</a:t>
            </a:r>
          </a:p>
          <a:p>
            <a:pPr marL="45720" indent="0" eaLnBrk="1" fontAlgn="auto" hangingPunct="1">
              <a:spcAft>
                <a:spcPts val="0"/>
              </a:spcAft>
              <a:buFont typeface="Wingdings 2" pitchFamily="18" charset="2"/>
              <a:buNone/>
              <a:defRPr/>
            </a:pPr>
            <a:r>
              <a:rPr lang="en-US" dirty="0"/>
              <a:t>  cards;</a:t>
            </a:r>
          </a:p>
          <a:p>
            <a:pPr marL="45720" indent="0" eaLnBrk="1" fontAlgn="auto" hangingPunct="1">
              <a:spcAft>
                <a:spcPts val="0"/>
              </a:spcAft>
              <a:buFont typeface="Wingdings 2" pitchFamily="18" charset="2"/>
              <a:buNone/>
              <a:defRPr/>
            </a:pPr>
            <a:r>
              <a:rPr lang="en-US" dirty="0"/>
              <a:t>  0 0 28 0   1 0 42 1    0 1 46 0  1 1 45 0</a:t>
            </a:r>
          </a:p>
          <a:p>
            <a:pPr marL="45720" indent="0" eaLnBrk="1" fontAlgn="auto" hangingPunct="1">
              <a:spcAft>
                <a:spcPts val="0"/>
              </a:spcAft>
              <a:buFont typeface="Wingdings 2" pitchFamily="18" charset="2"/>
              <a:buNone/>
              <a:defRPr/>
            </a:pPr>
            <a:r>
              <a:rPr lang="en-US" dirty="0"/>
              <a:t>  0 0 34 0   1 0 44 1    0 1 48 1  1 1 45 1</a:t>
            </a:r>
          </a:p>
          <a:p>
            <a:pPr marL="45720" indent="0" eaLnBrk="1" fontAlgn="auto" hangingPunct="1">
              <a:spcAft>
                <a:spcPts val="0"/>
              </a:spcAft>
              <a:buFont typeface="Wingdings 2" pitchFamily="18" charset="2"/>
              <a:buNone/>
              <a:defRPr/>
            </a:pPr>
            <a:r>
              <a:rPr lang="en-US" dirty="0"/>
              <a:t>  0 0 38 0   1 0 45 0    0 1 49 0  1 1 45 1</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Sex (female=0 male=1)</a:t>
            </a:r>
          </a:p>
          <a:p>
            <a:pPr marL="45720" indent="0" eaLnBrk="1" fontAlgn="auto" hangingPunct="1">
              <a:spcAft>
                <a:spcPts val="0"/>
              </a:spcAft>
              <a:buFont typeface="Wingdings 2" pitchFamily="18" charset="2"/>
              <a:buNone/>
              <a:defRPr/>
            </a:pPr>
            <a:r>
              <a:rPr lang="en-US" dirty="0"/>
              <a:t>ECG(0 , 1, or 2)  ST segment depression Low Medium High</a:t>
            </a:r>
          </a:p>
          <a:p>
            <a:pPr marL="45720" indent="0" eaLnBrk="1" fontAlgn="auto" hangingPunct="1">
              <a:spcAft>
                <a:spcPts val="0"/>
              </a:spcAft>
              <a:buFont typeface="Wingdings 2" pitchFamily="18" charset="2"/>
              <a:buNone/>
              <a:defRPr/>
            </a:pPr>
            <a:r>
              <a:rPr lang="en-US" dirty="0"/>
              <a:t>Age (in years)</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Key Question:  What are the risk factors for coronary artery disease?</a:t>
            </a:r>
          </a:p>
        </p:txBody>
      </p:sp>
      <p:sp>
        <p:nvSpPr>
          <p:cNvPr id="3" name="Title 2">
            <a:extLst>
              <a:ext uri="{FF2B5EF4-FFF2-40B4-BE49-F238E27FC236}">
                <a16:creationId xmlns:a16="http://schemas.microsoft.com/office/drawing/2014/main" id="{439741DF-0D61-F948-9981-27855ED2CC0C}"/>
              </a:ext>
            </a:extLst>
          </p:cNvPr>
          <p:cNvSpPr>
            <a:spLocks noGrp="1"/>
          </p:cNvSpPr>
          <p:nvPr>
            <p:ph type="title"/>
          </p:nvPr>
        </p:nvSpPr>
        <p:spPr/>
        <p:txBody>
          <a:bodyPr/>
          <a:lstStyle/>
          <a:p>
            <a:pPr eaLnBrk="1" fontAlgn="auto" hangingPunct="1">
              <a:spcAft>
                <a:spcPts val="0"/>
              </a:spcAft>
              <a:defRPr/>
            </a:pPr>
            <a:r>
              <a:rPr lang="en-US" dirty="0"/>
              <a:t>SAS data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AF4EE6-F7E8-A048-B415-FD14B4365541}"/>
              </a:ext>
            </a:extLst>
          </p:cNvPr>
          <p:cNvSpPr>
            <a:spLocks noGrp="1"/>
          </p:cNvSpPr>
          <p:nvPr>
            <p:ph idx="1"/>
          </p:nvPr>
        </p:nvSpPr>
        <p:spPr/>
        <p:txBody>
          <a:bodyPr/>
          <a:lstStyle/>
          <a:p>
            <a:pPr marL="45720" indent="0" eaLnBrk="1" fontAlgn="auto" hangingPunct="1">
              <a:spcAft>
                <a:spcPts val="0"/>
              </a:spcAft>
              <a:buFont typeface="Wingdings 2" pitchFamily="18" charset="2"/>
              <a:buNone/>
              <a:defRPr/>
            </a:pPr>
            <a:r>
              <a:rPr lang="en-US" dirty="0"/>
              <a:t>Sampling scheme multinomial.  Subjects records were obtained at a local hospital.  Randomly sampled 78 subjects and then observed if they had CA disease and all the other potential risk factors.</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endParaRPr lang="en-US" dirty="0"/>
          </a:p>
        </p:txBody>
      </p:sp>
      <p:sp>
        <p:nvSpPr>
          <p:cNvPr id="3" name="Title 2">
            <a:extLst>
              <a:ext uri="{FF2B5EF4-FFF2-40B4-BE49-F238E27FC236}">
                <a16:creationId xmlns:a16="http://schemas.microsoft.com/office/drawing/2014/main" id="{079239DC-6A52-EA46-8DB6-8D107DEE4A02}"/>
              </a:ext>
            </a:extLst>
          </p:cNvPr>
          <p:cNvSpPr>
            <a:spLocks noGrp="1"/>
          </p:cNvSpPr>
          <p:nvPr>
            <p:ph type="title"/>
          </p:nvPr>
        </p:nvSpPr>
        <p:spPr/>
        <p:txBody>
          <a:bodyPr/>
          <a:lstStyle/>
          <a:p>
            <a:pPr eaLnBrk="1" fontAlgn="auto" hangingPunct="1">
              <a:spcAft>
                <a:spcPts val="0"/>
              </a:spcAft>
              <a:defRPr/>
            </a:pPr>
            <a:r>
              <a:rPr lang="en-US" dirty="0"/>
              <a:t>Understand and explore</a:t>
            </a:r>
          </a:p>
        </p:txBody>
      </p:sp>
      <p:pic>
        <p:nvPicPr>
          <p:cNvPr id="30723" name="Picture 3" descr="Screen Clipping">
            <a:extLst>
              <a:ext uri="{FF2B5EF4-FFF2-40B4-BE49-F238E27FC236}">
                <a16:creationId xmlns:a16="http://schemas.microsoft.com/office/drawing/2014/main" id="{E20FBCC7-CAB5-E643-B3E0-D890F04FF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81350"/>
            <a:ext cx="3810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Screen Clipping">
            <a:extLst>
              <a:ext uri="{FF2B5EF4-FFF2-40B4-BE49-F238E27FC236}">
                <a16:creationId xmlns:a16="http://schemas.microsoft.com/office/drawing/2014/main" id="{C77428D1-DA54-C34B-A370-7B5513A0D1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05150"/>
            <a:ext cx="39624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Content Placeholder 3" descr="Screen Clipping">
            <a:extLst>
              <a:ext uri="{FF2B5EF4-FFF2-40B4-BE49-F238E27FC236}">
                <a16:creationId xmlns:a16="http://schemas.microsoft.com/office/drawing/2014/main" id="{C6F7AE36-DED8-E145-B84F-F3E1612913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9975" y="1843088"/>
            <a:ext cx="3124200" cy="4914900"/>
          </a:xfrm>
        </p:spPr>
      </p:pic>
      <p:sp>
        <p:nvSpPr>
          <p:cNvPr id="3" name="Title 2">
            <a:extLst>
              <a:ext uri="{FF2B5EF4-FFF2-40B4-BE49-F238E27FC236}">
                <a16:creationId xmlns:a16="http://schemas.microsoft.com/office/drawing/2014/main" id="{7F493426-F95E-124D-A5EC-F642025AC95B}"/>
              </a:ext>
            </a:extLst>
          </p:cNvPr>
          <p:cNvSpPr>
            <a:spLocks noGrp="1"/>
          </p:cNvSpPr>
          <p:nvPr>
            <p:ph type="title"/>
          </p:nvPr>
        </p:nvSpPr>
        <p:spPr/>
        <p:txBody>
          <a:bodyPr/>
          <a:lstStyle/>
          <a:p>
            <a:pPr eaLnBrk="1" fontAlgn="auto" hangingPunct="1">
              <a:spcAft>
                <a:spcPts val="0"/>
              </a:spcAft>
              <a:defRPr/>
            </a:pPr>
            <a:r>
              <a:rPr lang="en-US" dirty="0"/>
              <a:t>Understand and Explore</a:t>
            </a:r>
          </a:p>
        </p:txBody>
      </p:sp>
      <p:pic>
        <p:nvPicPr>
          <p:cNvPr id="31747" name="Picture 4" descr="Screen Clipping">
            <a:extLst>
              <a:ext uri="{FF2B5EF4-FFF2-40B4-BE49-F238E27FC236}">
                <a16:creationId xmlns:a16="http://schemas.microsoft.com/office/drawing/2014/main" id="{8EDEA342-C69A-0041-BDBD-64D6FEE465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538" y="1828800"/>
            <a:ext cx="35369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5">
            <a:extLst>
              <a:ext uri="{FF2B5EF4-FFF2-40B4-BE49-F238E27FC236}">
                <a16:creationId xmlns:a16="http://schemas.microsoft.com/office/drawing/2014/main" id="{B3C9635D-0BA0-6645-BE2B-AF806277FA2D}"/>
              </a:ext>
            </a:extLst>
          </p:cNvPr>
          <p:cNvSpPr txBox="1">
            <a:spLocks noChangeArrowheads="1"/>
          </p:cNvSpPr>
          <p:nvPr/>
        </p:nvSpPr>
        <p:spPr bwMode="auto">
          <a:xfrm>
            <a:off x="1143000" y="15240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r>
              <a:rPr lang="en-US" altLang="en-US"/>
              <a:t>MALE</a:t>
            </a:r>
          </a:p>
        </p:txBody>
      </p:sp>
      <p:sp>
        <p:nvSpPr>
          <p:cNvPr id="31749" name="TextBox 6">
            <a:extLst>
              <a:ext uri="{FF2B5EF4-FFF2-40B4-BE49-F238E27FC236}">
                <a16:creationId xmlns:a16="http://schemas.microsoft.com/office/drawing/2014/main" id="{79B710BC-B63D-BB4F-86AE-2FB0F9E62C06}"/>
              </a:ext>
            </a:extLst>
          </p:cNvPr>
          <p:cNvSpPr txBox="1">
            <a:spLocks noChangeArrowheads="1"/>
          </p:cNvSpPr>
          <p:nvPr/>
        </p:nvSpPr>
        <p:spPr bwMode="auto">
          <a:xfrm>
            <a:off x="5181600" y="15240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r>
              <a:rPr lang="en-US" altLang="en-US"/>
              <a:t>FEMALE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4400B19-BF4B-7F43-939D-093301CD3E4F}"/>
              </a:ext>
            </a:extLst>
          </p:cNvPr>
          <p:cNvGraphicFramePr>
            <a:graphicFrameLocks noGrp="1"/>
          </p:cNvGraphicFramePr>
          <p:nvPr>
            <p:ph idx="1"/>
          </p:nvPr>
        </p:nvGraphicFramePr>
        <p:xfrm>
          <a:off x="304800" y="1600200"/>
          <a:ext cx="8407400" cy="1431925"/>
        </p:xfrm>
        <a:graphic>
          <a:graphicData uri="http://schemas.openxmlformats.org/drawingml/2006/table">
            <a:tbl>
              <a:tblPr/>
              <a:tblGrid>
                <a:gridCol w="1201057">
                  <a:extLst>
                    <a:ext uri="{9D8B030D-6E8A-4147-A177-3AD203B41FA5}">
                      <a16:colId xmlns:a16="http://schemas.microsoft.com/office/drawing/2014/main" val="20000"/>
                    </a:ext>
                  </a:extLst>
                </a:gridCol>
                <a:gridCol w="1201057">
                  <a:extLst>
                    <a:ext uri="{9D8B030D-6E8A-4147-A177-3AD203B41FA5}">
                      <a16:colId xmlns:a16="http://schemas.microsoft.com/office/drawing/2014/main" val="20001"/>
                    </a:ext>
                  </a:extLst>
                </a:gridCol>
                <a:gridCol w="950686">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186542">
                  <a:extLst>
                    <a:ext uri="{9D8B030D-6E8A-4147-A177-3AD203B41FA5}">
                      <a16:colId xmlns:a16="http://schemas.microsoft.com/office/drawing/2014/main" val="20005"/>
                    </a:ext>
                  </a:extLst>
                </a:gridCol>
                <a:gridCol w="1201057">
                  <a:extLst>
                    <a:ext uri="{9D8B030D-6E8A-4147-A177-3AD203B41FA5}">
                      <a16:colId xmlns:a16="http://schemas.microsoft.com/office/drawing/2014/main" val="20006"/>
                    </a:ext>
                  </a:extLst>
                </a:gridCol>
              </a:tblGrid>
              <a:tr h="380620">
                <a:tc gridSpan="7">
                  <a:txBody>
                    <a:bodyPr/>
                    <a:lstStyle/>
                    <a:p>
                      <a:pPr fontAlgn="t"/>
                      <a:r>
                        <a:rPr lang="en-US" sz="1800" b="0" i="0" dirty="0">
                          <a:solidFill>
                            <a:srgbClr val="000000"/>
                          </a:solidFill>
                          <a:effectLst/>
                          <a:latin typeface="Arial"/>
                        </a:rPr>
                        <a:t>Analysis Variable : age </a:t>
                      </a:r>
                    </a:p>
                  </a:txBody>
                  <a:tcPr marL="38100" marR="38100" marT="38061" marB="38061">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435">
                <a:tc>
                  <a:txBody>
                    <a:bodyPr/>
                    <a:lstStyle/>
                    <a:p>
                      <a:pPr fontAlgn="t"/>
                      <a:r>
                        <a:rPr lang="en-US" sz="1800" b="0" i="0">
                          <a:solidFill>
                            <a:srgbClr val="000000"/>
                          </a:solidFill>
                          <a:effectLst/>
                          <a:latin typeface="Arial"/>
                        </a:rPr>
                        <a:t>ca</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N Obs</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N</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Mean</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Std Dev</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Minimum</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Maximum</a:t>
                      </a:r>
                    </a:p>
                  </a:txBody>
                  <a:tcPr marL="38100" marR="38100" marT="38061" marB="38061">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50435">
                <a:tc>
                  <a:txBody>
                    <a:bodyPr/>
                    <a:lstStyle/>
                    <a:p>
                      <a:pPr fontAlgn="t"/>
                      <a:r>
                        <a:rPr lang="en-US" sz="1800" b="0" i="0" dirty="0">
                          <a:solidFill>
                            <a:srgbClr val="000000"/>
                          </a:solidFill>
                          <a:effectLst/>
                          <a:latin typeface="Arial"/>
                        </a:rPr>
                        <a:t>0</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37</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37</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44.0810811</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7.8999943</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dirty="0">
                          <a:solidFill>
                            <a:srgbClr val="000000"/>
                          </a:solidFill>
                          <a:effectLst/>
                          <a:latin typeface="Arial"/>
                        </a:rPr>
                        <a:t>28.00</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dirty="0">
                          <a:solidFill>
                            <a:srgbClr val="000000"/>
                          </a:solidFill>
                          <a:effectLst/>
                          <a:latin typeface="Arial"/>
                        </a:rPr>
                        <a:t>59.00</a:t>
                      </a:r>
                    </a:p>
                  </a:txBody>
                  <a:tcPr marL="38100" marR="38100" marT="38061" marB="38061">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50435">
                <a:tc>
                  <a:txBody>
                    <a:bodyPr/>
                    <a:lstStyle/>
                    <a:p>
                      <a:pPr fontAlgn="t"/>
                      <a:r>
                        <a:rPr lang="en-US" sz="1800" b="0" i="0">
                          <a:solidFill>
                            <a:srgbClr val="000000"/>
                          </a:solidFill>
                          <a:effectLst/>
                          <a:latin typeface="Arial"/>
                        </a:rPr>
                        <a:t>1</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41</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41</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49.4390244</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8.4055005</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32.00</a:t>
                      </a:r>
                    </a:p>
                  </a:txBody>
                  <a:tcPr marL="38100" marR="38100" marT="38061" marB="38061">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63.00</a:t>
                      </a:r>
                    </a:p>
                  </a:txBody>
                  <a:tcPr marL="38100" marR="38100" marT="38061" marB="38061">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AE3088D6-B5B9-1A45-8626-7ED5E809FA3C}"/>
              </a:ext>
            </a:extLst>
          </p:cNvPr>
          <p:cNvSpPr>
            <a:spLocks noGrp="1"/>
          </p:cNvSpPr>
          <p:nvPr>
            <p:ph type="title"/>
          </p:nvPr>
        </p:nvSpPr>
        <p:spPr/>
        <p:txBody>
          <a:bodyPr/>
          <a:lstStyle/>
          <a:p>
            <a:pPr eaLnBrk="1" fontAlgn="auto" hangingPunct="1">
              <a:spcAft>
                <a:spcPts val="0"/>
              </a:spcAft>
              <a:defRPr/>
            </a:pPr>
            <a:r>
              <a:rPr lang="en-US" dirty="0"/>
              <a:t>Understand and Explore</a:t>
            </a:r>
          </a:p>
        </p:txBody>
      </p:sp>
      <p:graphicFrame>
        <p:nvGraphicFramePr>
          <p:cNvPr id="6" name="Table 5">
            <a:extLst>
              <a:ext uri="{FF2B5EF4-FFF2-40B4-BE49-F238E27FC236}">
                <a16:creationId xmlns:a16="http://schemas.microsoft.com/office/drawing/2014/main" id="{D01E6850-9BFA-5D40-BF27-BFEA7E85AA1B}"/>
              </a:ext>
            </a:extLst>
          </p:cNvPr>
          <p:cNvGraphicFramePr>
            <a:graphicFrameLocks noGrp="1"/>
          </p:cNvGraphicFramePr>
          <p:nvPr/>
        </p:nvGraphicFramePr>
        <p:xfrm>
          <a:off x="173038" y="3313113"/>
          <a:ext cx="8818562" cy="3473450"/>
        </p:xfrm>
        <a:graphic>
          <a:graphicData uri="http://schemas.openxmlformats.org/drawingml/2006/table">
            <a:tbl>
              <a:tblPr/>
              <a:tblGrid>
                <a:gridCol w="1101725">
                  <a:extLst>
                    <a:ext uri="{9D8B030D-6E8A-4147-A177-3AD203B41FA5}">
                      <a16:colId xmlns:a16="http://schemas.microsoft.com/office/drawing/2014/main" val="654464386"/>
                    </a:ext>
                  </a:extLst>
                </a:gridCol>
                <a:gridCol w="1103312">
                  <a:extLst>
                    <a:ext uri="{9D8B030D-6E8A-4147-A177-3AD203B41FA5}">
                      <a16:colId xmlns:a16="http://schemas.microsoft.com/office/drawing/2014/main" val="329878104"/>
                    </a:ext>
                  </a:extLst>
                </a:gridCol>
                <a:gridCol w="1101725">
                  <a:extLst>
                    <a:ext uri="{9D8B030D-6E8A-4147-A177-3AD203B41FA5}">
                      <a16:colId xmlns:a16="http://schemas.microsoft.com/office/drawing/2014/main" val="1749088982"/>
                    </a:ext>
                  </a:extLst>
                </a:gridCol>
                <a:gridCol w="1101725">
                  <a:extLst>
                    <a:ext uri="{9D8B030D-6E8A-4147-A177-3AD203B41FA5}">
                      <a16:colId xmlns:a16="http://schemas.microsoft.com/office/drawing/2014/main" val="3650825858"/>
                    </a:ext>
                  </a:extLst>
                </a:gridCol>
                <a:gridCol w="1103313">
                  <a:extLst>
                    <a:ext uri="{9D8B030D-6E8A-4147-A177-3AD203B41FA5}">
                      <a16:colId xmlns:a16="http://schemas.microsoft.com/office/drawing/2014/main" val="688638340"/>
                    </a:ext>
                  </a:extLst>
                </a:gridCol>
                <a:gridCol w="1101725">
                  <a:extLst>
                    <a:ext uri="{9D8B030D-6E8A-4147-A177-3AD203B41FA5}">
                      <a16:colId xmlns:a16="http://schemas.microsoft.com/office/drawing/2014/main" val="660004163"/>
                    </a:ext>
                  </a:extLst>
                </a:gridCol>
                <a:gridCol w="1103312">
                  <a:extLst>
                    <a:ext uri="{9D8B030D-6E8A-4147-A177-3AD203B41FA5}">
                      <a16:colId xmlns:a16="http://schemas.microsoft.com/office/drawing/2014/main" val="3066793168"/>
                    </a:ext>
                  </a:extLst>
                </a:gridCol>
                <a:gridCol w="1101725">
                  <a:extLst>
                    <a:ext uri="{9D8B030D-6E8A-4147-A177-3AD203B41FA5}">
                      <a16:colId xmlns:a16="http://schemas.microsoft.com/office/drawing/2014/main" val="1050200838"/>
                    </a:ext>
                  </a:extLst>
                </a:gridCol>
              </a:tblGrid>
              <a:tr h="349250">
                <a:tc gridSpan="8">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Analysis Variable : age </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2002538"/>
                  </a:ext>
                </a:extLst>
              </a:tr>
              <a:tr h="623888">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ca</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sex</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N Obs</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N</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Mean</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Std Dev</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Minimum</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Maximum</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860509914"/>
                  </a:ext>
                </a:extLst>
              </a:tr>
              <a:tr h="623888">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45.0952381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8.1172949</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28.0000000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59.0000000</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2950029859"/>
                  </a:ext>
                </a:extLst>
              </a:tr>
              <a:tr h="623888">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42.7500000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7.6550637</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30.0000000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55.0000000</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3387421087"/>
                  </a:ext>
                </a:extLst>
              </a:tr>
              <a:tr h="623888">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12</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12</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50.6666667</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8.4888519</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32.0000000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60.0000000</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2065921236"/>
                  </a:ext>
                </a:extLst>
              </a:tr>
              <a:tr h="623888">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29</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29</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48.9310345</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8.4681379</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36.0000000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63.0000000</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extLst>
                  <a:ext uri="{0D108BD9-81ED-4DB2-BD59-A6C34878D82A}">
                    <a16:rowId xmlns:a16="http://schemas.microsoft.com/office/drawing/2014/main" val="260774202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CB5827-9B94-0C4D-B867-95B179A4BCF8}"/>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Looks like all variables could contribute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Interaction may exist between ECG and Sex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Interaction with age is hard to tell</a:t>
            </a:r>
          </a:p>
        </p:txBody>
      </p:sp>
      <p:sp>
        <p:nvSpPr>
          <p:cNvPr id="3" name="Title 2">
            <a:extLst>
              <a:ext uri="{FF2B5EF4-FFF2-40B4-BE49-F238E27FC236}">
                <a16:creationId xmlns:a16="http://schemas.microsoft.com/office/drawing/2014/main" id="{FD9335B1-A315-564E-9650-251F7C8FC528}"/>
              </a:ext>
            </a:extLst>
          </p:cNvPr>
          <p:cNvSpPr>
            <a:spLocks noGrp="1"/>
          </p:cNvSpPr>
          <p:nvPr>
            <p:ph type="title"/>
          </p:nvPr>
        </p:nvSpPr>
        <p:spPr/>
        <p:txBody>
          <a:bodyPr/>
          <a:lstStyle/>
          <a:p>
            <a:pPr eaLnBrk="1" fontAlgn="auto" hangingPunct="1">
              <a:spcAft>
                <a:spcPts val="0"/>
              </a:spcAft>
              <a:defRPr/>
            </a:pPr>
            <a:r>
              <a:rPr lang="en-US" dirty="0"/>
              <a:t>Quick overview so far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C026D2-AB11-CC49-8FFD-81ACD716A2C3}"/>
              </a:ext>
            </a:extLst>
          </p:cNvPr>
          <p:cNvSpPr>
            <a:spLocks noGrp="1"/>
          </p:cNvSpPr>
          <p:nvPr>
            <p:ph idx="1"/>
          </p:nvPr>
        </p:nvSpPr>
        <p:spPr>
          <a:xfrm>
            <a:off x="381000" y="1719263"/>
            <a:ext cx="8458200" cy="4833937"/>
          </a:xfrm>
        </p:spPr>
        <p:txBody>
          <a:bodyPr/>
          <a:lstStyle/>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45720" indent="0" eaLnBrk="1" fontAlgn="auto" hangingPunct="1">
              <a:spcAft>
                <a:spcPts val="0"/>
              </a:spcAft>
              <a:buFont typeface="Wingdings 2" pitchFamily="18" charset="2"/>
              <a:buNone/>
              <a:defRPr/>
            </a:pPr>
            <a:r>
              <a:rPr lang="en-US" b="1" dirty="0" err="1">
                <a:solidFill>
                  <a:srgbClr val="000080"/>
                </a:solidFill>
                <a:latin typeface="Courier New"/>
              </a:rPr>
              <a:t>proc</a:t>
            </a:r>
            <a:r>
              <a:rPr lang="en-US" dirty="0">
                <a:solidFill>
                  <a:srgbClr val="000000"/>
                </a:solidFill>
                <a:latin typeface="Courier New"/>
              </a:rPr>
              <a:t> </a:t>
            </a:r>
            <a:r>
              <a:rPr lang="en-US" b="1" dirty="0">
                <a:solidFill>
                  <a:srgbClr val="000080"/>
                </a:solidFill>
                <a:latin typeface="Courier New"/>
              </a:rPr>
              <a:t>logistic</a:t>
            </a:r>
            <a:r>
              <a:rPr lang="en-US" dirty="0">
                <a:solidFill>
                  <a:srgbClr val="000000"/>
                </a:solidFill>
                <a:latin typeface="Courier New"/>
              </a:rPr>
              <a:t> </a:t>
            </a:r>
            <a:r>
              <a:rPr lang="en-US" dirty="0">
                <a:solidFill>
                  <a:srgbClr val="0000FF"/>
                </a:solidFill>
                <a:latin typeface="Courier New"/>
              </a:rPr>
              <a:t>data</a:t>
            </a:r>
            <a:r>
              <a:rPr lang="en-US" dirty="0">
                <a:solidFill>
                  <a:srgbClr val="000000"/>
                </a:solidFill>
                <a:latin typeface="Courier New"/>
              </a:rPr>
              <a:t>=coronary ;</a:t>
            </a:r>
          </a:p>
          <a:p>
            <a:pPr marL="45720" indent="0" eaLnBrk="1" fontAlgn="auto" hangingPunct="1">
              <a:spcAft>
                <a:spcPts val="0"/>
              </a:spcAft>
              <a:buFont typeface="Wingdings 2" pitchFamily="18" charset="2"/>
              <a:buNone/>
              <a:defRPr/>
            </a:pPr>
            <a:r>
              <a:rPr lang="en-US" dirty="0">
                <a:solidFill>
                  <a:srgbClr val="0000FF"/>
                </a:solidFill>
                <a:latin typeface="Courier New"/>
              </a:rPr>
              <a:t>class</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 </a:t>
            </a:r>
            <a:r>
              <a:rPr lang="en-US" dirty="0" err="1">
                <a:solidFill>
                  <a:srgbClr val="000000"/>
                </a:solidFill>
                <a:latin typeface="Courier New"/>
              </a:rPr>
              <a:t>param</a:t>
            </a:r>
            <a:r>
              <a:rPr lang="en-US" dirty="0">
                <a:solidFill>
                  <a:srgbClr val="000000"/>
                </a:solidFill>
                <a:latin typeface="Courier New"/>
              </a:rPr>
              <a:t>=ref;</a:t>
            </a:r>
          </a:p>
          <a:p>
            <a:pPr marL="45720" indent="0" eaLnBrk="1" fontAlgn="auto" hangingPunct="1">
              <a:spcAft>
                <a:spcPts val="0"/>
              </a:spcAft>
              <a:buFont typeface="Wingdings 2" pitchFamily="18" charset="2"/>
              <a:buNone/>
              <a:defRPr/>
            </a:pPr>
            <a:r>
              <a:rPr lang="en-US" dirty="0">
                <a:solidFill>
                  <a:srgbClr val="0000FF"/>
                </a:solidFill>
                <a:latin typeface="Courier New"/>
              </a:rPr>
              <a:t>model</a:t>
            </a:r>
            <a:r>
              <a:rPr lang="en-US" dirty="0">
                <a:solidFill>
                  <a:srgbClr val="000000"/>
                </a:solidFill>
                <a:latin typeface="Courier New"/>
              </a:rPr>
              <a:t> ca(</a:t>
            </a:r>
            <a:r>
              <a:rPr lang="en-US" dirty="0">
                <a:solidFill>
                  <a:srgbClr val="0000FF"/>
                </a:solidFill>
                <a:latin typeface="Courier New"/>
              </a:rPr>
              <a:t>event</a:t>
            </a:r>
            <a:r>
              <a:rPr lang="en-US" dirty="0">
                <a:solidFill>
                  <a:srgbClr val="000000"/>
                </a:solidFill>
                <a:latin typeface="Courier New"/>
              </a:rPr>
              <a:t>=</a:t>
            </a:r>
            <a:r>
              <a:rPr lang="en-US" dirty="0">
                <a:solidFill>
                  <a:srgbClr val="800080"/>
                </a:solidFill>
                <a:latin typeface="Courier New"/>
              </a:rPr>
              <a:t>'1'</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age/ </a:t>
            </a:r>
            <a:r>
              <a:rPr lang="en-US" dirty="0">
                <a:solidFill>
                  <a:srgbClr val="0000FF"/>
                </a:solidFill>
                <a:latin typeface="Courier New"/>
              </a:rPr>
              <a:t>scale</a:t>
            </a:r>
            <a:r>
              <a:rPr lang="en-US" dirty="0">
                <a:solidFill>
                  <a:srgbClr val="000000"/>
                </a:solidFill>
                <a:latin typeface="Courier New"/>
              </a:rPr>
              <a:t>=none </a:t>
            </a:r>
            <a:r>
              <a:rPr lang="en-US" dirty="0">
                <a:solidFill>
                  <a:srgbClr val="0000FF"/>
                </a:solidFill>
                <a:latin typeface="Courier New"/>
              </a:rPr>
              <a:t>aggregate</a:t>
            </a:r>
            <a:r>
              <a:rPr lang="en-US" dirty="0">
                <a:solidFill>
                  <a:srgbClr val="000000"/>
                </a:solidFill>
                <a:latin typeface="Courier New"/>
              </a:rPr>
              <a:t> </a:t>
            </a:r>
            <a:r>
              <a:rPr lang="en-US" dirty="0" err="1">
                <a:solidFill>
                  <a:srgbClr val="0000FF"/>
                </a:solidFill>
                <a:latin typeface="Courier New"/>
              </a:rPr>
              <a:t>lackfit</a:t>
            </a:r>
            <a:r>
              <a:rPr lang="en-US" dirty="0">
                <a:solidFill>
                  <a:srgbClr val="0000FF"/>
                </a:solidFill>
                <a:latin typeface="Courier New"/>
              </a:rPr>
              <a:t> </a:t>
            </a:r>
            <a:r>
              <a:rPr lang="en-US" dirty="0" err="1">
                <a:solidFill>
                  <a:srgbClr val="0000FF"/>
                </a:solidFill>
                <a:latin typeface="Courier New"/>
              </a:rPr>
              <a:t>inluence</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dirty="0" err="1">
                <a:solidFill>
                  <a:srgbClr val="FF0000"/>
                </a:solidFill>
                <a:latin typeface="Courier New"/>
              </a:rPr>
              <a:t>effectplot</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dirty="0" err="1">
                <a:solidFill>
                  <a:srgbClr val="FF0000"/>
                </a:solidFill>
                <a:latin typeface="Courier New"/>
              </a:rPr>
              <a:t>effectplot</a:t>
            </a:r>
            <a:r>
              <a:rPr lang="en-US" dirty="0">
                <a:solidFill>
                  <a:srgbClr val="000000"/>
                </a:solidFill>
                <a:latin typeface="Courier New"/>
              </a:rPr>
              <a:t> </a:t>
            </a:r>
            <a:r>
              <a:rPr lang="en-US" dirty="0" err="1">
                <a:solidFill>
                  <a:srgbClr val="000000"/>
                </a:solidFill>
                <a:latin typeface="Courier New"/>
              </a:rPr>
              <a:t>slicefit</a:t>
            </a:r>
            <a:r>
              <a:rPr lang="en-US" dirty="0">
                <a:solidFill>
                  <a:srgbClr val="000000"/>
                </a:solidFill>
                <a:latin typeface="Courier New"/>
              </a:rPr>
              <a:t>(</a:t>
            </a:r>
            <a:r>
              <a:rPr lang="en-US" dirty="0" err="1">
                <a:solidFill>
                  <a:srgbClr val="000000"/>
                </a:solidFill>
                <a:latin typeface="Courier New"/>
              </a:rPr>
              <a:t>sliceby</a:t>
            </a:r>
            <a:r>
              <a:rPr lang="en-US" dirty="0">
                <a:solidFill>
                  <a:srgbClr val="000000"/>
                </a:solidFill>
                <a:latin typeface="Courier New"/>
              </a:rPr>
              <a:t>=Sex </a:t>
            </a:r>
            <a:r>
              <a:rPr lang="en-US" dirty="0" err="1">
                <a:solidFill>
                  <a:srgbClr val="000000"/>
                </a:solidFill>
                <a:latin typeface="Courier New"/>
              </a:rPr>
              <a:t>plotby</a:t>
            </a:r>
            <a:r>
              <a:rPr lang="en-US" dirty="0">
                <a:solidFill>
                  <a:srgbClr val="000000"/>
                </a:solidFill>
                <a:latin typeface="Courier New"/>
              </a:rPr>
              <a:t>=</a:t>
            </a:r>
            <a:r>
              <a:rPr lang="en-US" dirty="0" err="1">
                <a:solidFill>
                  <a:srgbClr val="000000"/>
                </a:solidFill>
                <a:latin typeface="Courier New"/>
              </a:rPr>
              <a:t>ecg</a:t>
            </a:r>
            <a:r>
              <a:rPr lang="en-US" dirty="0">
                <a:solidFill>
                  <a:srgbClr val="000000"/>
                </a:solidFill>
                <a:latin typeface="Courier New"/>
              </a:rPr>
              <a:t>) / noobs;</a:t>
            </a:r>
          </a:p>
          <a:p>
            <a:pPr marL="45720" indent="0" eaLnBrk="1" fontAlgn="auto" hangingPunct="1">
              <a:spcAft>
                <a:spcPts val="0"/>
              </a:spcAft>
              <a:buFont typeface="Wingdings 2" pitchFamily="18" charset="2"/>
              <a:buNone/>
              <a:defRPr/>
            </a:pPr>
            <a:r>
              <a:rPr lang="en-US" b="1" dirty="0">
                <a:solidFill>
                  <a:srgbClr val="000080"/>
                </a:solidFill>
                <a:latin typeface="Courier New"/>
              </a:rPr>
              <a:t>run</a:t>
            </a:r>
            <a:r>
              <a:rPr lang="en-US" dirty="0">
                <a:solidFill>
                  <a:srgbClr val="000000"/>
                </a:solidFill>
                <a:latin typeface="Courier New"/>
              </a:rPr>
              <a:t>;</a:t>
            </a:r>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619F06A8-AB65-5648-8667-F42AF6627BBE}"/>
              </a:ext>
            </a:extLst>
          </p:cNvPr>
          <p:cNvSpPr>
            <a:spLocks noGrp="1"/>
          </p:cNvSpPr>
          <p:nvPr>
            <p:ph type="title"/>
          </p:nvPr>
        </p:nvSpPr>
        <p:spPr/>
        <p:txBody>
          <a:bodyPr/>
          <a:lstStyle/>
          <a:p>
            <a:pPr eaLnBrk="1" fontAlgn="auto" hangingPunct="1">
              <a:spcAft>
                <a:spcPts val="0"/>
              </a:spcAft>
              <a:defRPr/>
            </a:pPr>
            <a:r>
              <a:rPr lang="en-US" dirty="0"/>
              <a:t>Fit a main effects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697E72-6E3F-DC43-B6A6-4618C9526D77}"/>
              </a:ext>
            </a:extLst>
          </p:cNvPr>
          <p:cNvSpPr>
            <a:spLocks noGrp="1"/>
          </p:cNvSpPr>
          <p:nvPr>
            <p:ph type="title"/>
          </p:nvPr>
        </p:nvSpPr>
        <p:spPr/>
        <p:txBody>
          <a:bodyPr/>
          <a:lstStyle/>
          <a:p>
            <a:pPr eaLnBrk="1" fontAlgn="auto" hangingPunct="1">
              <a:spcAft>
                <a:spcPts val="0"/>
              </a:spcAft>
              <a:defRPr/>
            </a:pPr>
            <a:r>
              <a:rPr lang="en-US" dirty="0"/>
              <a:t>Assess the fit</a:t>
            </a:r>
          </a:p>
        </p:txBody>
      </p:sp>
      <p:graphicFrame>
        <p:nvGraphicFramePr>
          <p:cNvPr id="5" name="Table 4">
            <a:extLst>
              <a:ext uri="{FF2B5EF4-FFF2-40B4-BE49-F238E27FC236}">
                <a16:creationId xmlns:a16="http://schemas.microsoft.com/office/drawing/2014/main" id="{E78705DF-ECFD-6441-9C0D-091ED0C7D7B1}"/>
              </a:ext>
            </a:extLst>
          </p:cNvPr>
          <p:cNvGraphicFramePr>
            <a:graphicFrameLocks noGrp="1"/>
          </p:cNvGraphicFramePr>
          <p:nvPr/>
        </p:nvGraphicFramePr>
        <p:xfrm>
          <a:off x="457200" y="1676400"/>
          <a:ext cx="8407400" cy="1325563"/>
        </p:xfrm>
        <a:graphic>
          <a:graphicData uri="http://schemas.openxmlformats.org/drawingml/2006/table">
            <a:tbl>
              <a:tblPr/>
              <a:tblGrid>
                <a:gridCol w="2802467">
                  <a:extLst>
                    <a:ext uri="{9D8B030D-6E8A-4147-A177-3AD203B41FA5}">
                      <a16:colId xmlns:a16="http://schemas.microsoft.com/office/drawing/2014/main" val="20000"/>
                    </a:ext>
                  </a:extLst>
                </a:gridCol>
                <a:gridCol w="2802467">
                  <a:extLst>
                    <a:ext uri="{9D8B030D-6E8A-4147-A177-3AD203B41FA5}">
                      <a16:colId xmlns:a16="http://schemas.microsoft.com/office/drawing/2014/main" val="20001"/>
                    </a:ext>
                  </a:extLst>
                </a:gridCol>
                <a:gridCol w="2802467">
                  <a:extLst>
                    <a:ext uri="{9D8B030D-6E8A-4147-A177-3AD203B41FA5}">
                      <a16:colId xmlns:a16="http://schemas.microsoft.com/office/drawing/2014/main" val="20002"/>
                    </a:ext>
                  </a:extLst>
                </a:gridCol>
              </a:tblGrid>
              <a:tr h="624717">
                <a:tc gridSpan="3">
                  <a:txBody>
                    <a:bodyPr/>
                    <a:lstStyle/>
                    <a:p>
                      <a:pPr fontAlgn="t"/>
                      <a:r>
                        <a:rPr lang="en-US" sz="1800" b="0" i="0" dirty="0">
                          <a:solidFill>
                            <a:srgbClr val="000000"/>
                          </a:solidFill>
                          <a:effectLst/>
                          <a:latin typeface="Arial"/>
                        </a:rPr>
                        <a:t>Hosmer and </a:t>
                      </a:r>
                      <a:r>
                        <a:rPr lang="en-US" sz="1800" b="0" i="0" dirty="0" err="1">
                          <a:solidFill>
                            <a:srgbClr val="000000"/>
                          </a:solidFill>
                          <a:effectLst/>
                          <a:latin typeface="Arial"/>
                        </a:rPr>
                        <a:t>Lemeshow</a:t>
                      </a:r>
                      <a:r>
                        <a:rPr lang="en-US" sz="1800" b="0" i="0" dirty="0">
                          <a:solidFill>
                            <a:srgbClr val="000000"/>
                          </a:solidFill>
                          <a:effectLst/>
                          <a:latin typeface="Arial"/>
                        </a:rPr>
                        <a:t> Goodness-of-Fit</a:t>
                      </a:r>
                      <a:br>
                        <a:rPr lang="en-US" sz="1800" b="0" i="0" dirty="0">
                          <a:solidFill>
                            <a:srgbClr val="000000"/>
                          </a:solidFill>
                          <a:effectLst/>
                          <a:latin typeface="Arial"/>
                        </a:rPr>
                      </a:br>
                      <a:r>
                        <a:rPr lang="en-US" sz="1800" b="0" i="0" dirty="0">
                          <a:solidFill>
                            <a:srgbClr val="000000"/>
                          </a:solidFill>
                          <a:effectLst/>
                          <a:latin typeface="Arial"/>
                        </a:rPr>
                        <a:t>Test</a:t>
                      </a:r>
                    </a:p>
                  </a:txBody>
                  <a:tcPr marL="38100" marR="38100" marT="38064" marB="3806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423">
                <a:tc>
                  <a:txBody>
                    <a:bodyPr/>
                    <a:lstStyle/>
                    <a:p>
                      <a:pPr fontAlgn="t"/>
                      <a:r>
                        <a:rPr lang="en-US" sz="1800" b="0" i="0">
                          <a:solidFill>
                            <a:srgbClr val="000000"/>
                          </a:solidFill>
                          <a:effectLst/>
                          <a:latin typeface="Arial"/>
                        </a:rPr>
                        <a:t>Chi-Square</a:t>
                      </a:r>
                    </a:p>
                  </a:txBody>
                  <a:tcPr marL="38100" marR="38100" marT="38064" marB="3806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DF</a:t>
                      </a:r>
                    </a:p>
                  </a:txBody>
                  <a:tcPr marL="38100" marR="38100" marT="38064" marB="3806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Pr &gt; ChiSq</a:t>
                      </a:r>
                    </a:p>
                  </a:txBody>
                  <a:tcPr marL="38100" marR="38100" marT="38064" marB="3806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50423">
                <a:tc>
                  <a:txBody>
                    <a:bodyPr/>
                    <a:lstStyle/>
                    <a:p>
                      <a:pPr fontAlgn="t"/>
                      <a:r>
                        <a:rPr lang="en-US" sz="1800" b="0" i="0">
                          <a:solidFill>
                            <a:srgbClr val="000000"/>
                          </a:solidFill>
                          <a:effectLst/>
                          <a:latin typeface="Arial"/>
                        </a:rPr>
                        <a:t>5.6551</a:t>
                      </a:r>
                    </a:p>
                  </a:txBody>
                  <a:tcPr marL="38100" marR="38100" marT="38064" marB="3806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7</a:t>
                      </a:r>
                    </a:p>
                  </a:txBody>
                  <a:tcPr marL="38100" marR="38100" marT="38064" marB="3806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0.5806</a:t>
                      </a:r>
                    </a:p>
                  </a:txBody>
                  <a:tcPr marL="38100" marR="38100" marT="38064" marB="3806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2"/>
                  </a:ext>
                </a:extLst>
              </a:tr>
            </a:tbl>
          </a:graphicData>
        </a:graphic>
      </p:graphicFrame>
      <p:pic>
        <p:nvPicPr>
          <p:cNvPr id="28689" name="Picture 4">
            <a:extLst>
              <a:ext uri="{FF2B5EF4-FFF2-40B4-BE49-F238E27FC236}">
                <a16:creationId xmlns:a16="http://schemas.microsoft.com/office/drawing/2014/main" id="{5D86048D-EF29-A042-8E22-1FF906B41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52800"/>
            <a:ext cx="37607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5857" name="Picture 6" descr="DfBetas Plots: Panel 1">
            <a:extLst>
              <a:ext uri="{FF2B5EF4-FFF2-40B4-BE49-F238E27FC236}">
                <a16:creationId xmlns:a16="http://schemas.microsoft.com/office/drawing/2014/main" id="{391CB2E7-E073-4449-A632-E11A111C4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349625"/>
            <a:ext cx="37639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B6116F-6852-2D47-9EB8-68CF9024925A}"/>
              </a:ext>
            </a:extLst>
          </p:cNvPr>
          <p:cNvSpPr>
            <a:spLocks noGrp="1"/>
          </p:cNvSpPr>
          <p:nvPr>
            <p:ph idx="1"/>
          </p:nvPr>
        </p:nvSpPr>
        <p:spPr>
          <a:xfrm>
            <a:off x="381000" y="1752600"/>
            <a:ext cx="8407400" cy="4406900"/>
          </a:xfrm>
        </p:spPr>
        <p:txBody>
          <a:bodyPr/>
          <a:lstStyle/>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45720" indent="0" eaLnBrk="1" fontAlgn="auto" hangingPunct="1">
              <a:spcAft>
                <a:spcPts val="0"/>
              </a:spcAft>
              <a:buFont typeface="Wingdings 2" pitchFamily="18" charset="2"/>
              <a:buNone/>
              <a:defRPr/>
            </a:pPr>
            <a:r>
              <a:rPr lang="en-US" b="1" dirty="0" err="1">
                <a:solidFill>
                  <a:srgbClr val="000080"/>
                </a:solidFill>
                <a:latin typeface="Courier New"/>
              </a:rPr>
              <a:t>proc</a:t>
            </a:r>
            <a:r>
              <a:rPr lang="en-US" dirty="0">
                <a:solidFill>
                  <a:srgbClr val="000000"/>
                </a:solidFill>
                <a:latin typeface="Courier New"/>
              </a:rPr>
              <a:t> </a:t>
            </a:r>
            <a:r>
              <a:rPr lang="en-US" b="1" dirty="0">
                <a:solidFill>
                  <a:srgbClr val="000080"/>
                </a:solidFill>
                <a:latin typeface="Courier New"/>
              </a:rPr>
              <a:t>logistic</a:t>
            </a:r>
            <a:r>
              <a:rPr lang="en-US" dirty="0">
                <a:solidFill>
                  <a:srgbClr val="000000"/>
                </a:solidFill>
                <a:latin typeface="Courier New"/>
              </a:rPr>
              <a:t> </a:t>
            </a:r>
            <a:r>
              <a:rPr lang="en-US" dirty="0">
                <a:solidFill>
                  <a:srgbClr val="0000FF"/>
                </a:solidFill>
                <a:latin typeface="Courier New"/>
              </a:rPr>
              <a:t>data</a:t>
            </a:r>
            <a:r>
              <a:rPr lang="en-US" dirty="0">
                <a:solidFill>
                  <a:srgbClr val="000000"/>
                </a:solidFill>
                <a:latin typeface="Courier New"/>
              </a:rPr>
              <a:t>=coronary ;</a:t>
            </a:r>
          </a:p>
          <a:p>
            <a:pPr marL="45720" indent="0" eaLnBrk="1" fontAlgn="auto" hangingPunct="1">
              <a:spcAft>
                <a:spcPts val="0"/>
              </a:spcAft>
              <a:buFont typeface="Wingdings 2" pitchFamily="18" charset="2"/>
              <a:buNone/>
              <a:defRPr/>
            </a:pPr>
            <a:r>
              <a:rPr lang="en-US" dirty="0">
                <a:solidFill>
                  <a:srgbClr val="0000FF"/>
                </a:solidFill>
                <a:latin typeface="Courier New"/>
              </a:rPr>
              <a:t>class</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 </a:t>
            </a:r>
            <a:r>
              <a:rPr lang="en-US" dirty="0" err="1">
                <a:solidFill>
                  <a:srgbClr val="000000"/>
                </a:solidFill>
                <a:latin typeface="Courier New"/>
              </a:rPr>
              <a:t>param</a:t>
            </a:r>
            <a:r>
              <a:rPr lang="en-US" dirty="0">
                <a:solidFill>
                  <a:srgbClr val="000000"/>
                </a:solidFill>
                <a:latin typeface="Courier New"/>
              </a:rPr>
              <a:t>=ref;</a:t>
            </a:r>
          </a:p>
          <a:p>
            <a:pPr marL="45720" indent="0" eaLnBrk="1" fontAlgn="auto" hangingPunct="1">
              <a:spcAft>
                <a:spcPts val="0"/>
              </a:spcAft>
              <a:buFont typeface="Wingdings 2" pitchFamily="18" charset="2"/>
              <a:buNone/>
              <a:defRPr/>
            </a:pPr>
            <a:r>
              <a:rPr lang="en-US" dirty="0">
                <a:solidFill>
                  <a:srgbClr val="0000FF"/>
                </a:solidFill>
                <a:latin typeface="Courier New"/>
              </a:rPr>
              <a:t>model</a:t>
            </a:r>
            <a:r>
              <a:rPr lang="en-US" dirty="0">
                <a:solidFill>
                  <a:srgbClr val="000000"/>
                </a:solidFill>
                <a:latin typeface="Courier New"/>
              </a:rPr>
              <a:t> ca(</a:t>
            </a:r>
            <a:r>
              <a:rPr lang="en-US" dirty="0">
                <a:solidFill>
                  <a:srgbClr val="0000FF"/>
                </a:solidFill>
                <a:latin typeface="Courier New"/>
              </a:rPr>
              <a:t>event</a:t>
            </a:r>
            <a:r>
              <a:rPr lang="en-US" dirty="0">
                <a:solidFill>
                  <a:srgbClr val="000000"/>
                </a:solidFill>
                <a:latin typeface="Courier New"/>
              </a:rPr>
              <a:t>=</a:t>
            </a:r>
            <a:r>
              <a:rPr lang="en-US" dirty="0">
                <a:solidFill>
                  <a:srgbClr val="800080"/>
                </a:solidFill>
                <a:latin typeface="Courier New"/>
              </a:rPr>
              <a:t>'1'</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age sex*</a:t>
            </a:r>
            <a:r>
              <a:rPr lang="en-US" dirty="0" err="1">
                <a:solidFill>
                  <a:srgbClr val="000000"/>
                </a:solidFill>
                <a:latin typeface="Courier New"/>
              </a:rPr>
              <a:t>ecg</a:t>
            </a:r>
            <a:r>
              <a:rPr lang="en-US" dirty="0">
                <a:solidFill>
                  <a:srgbClr val="000000"/>
                </a:solidFill>
                <a:latin typeface="Courier New"/>
              </a:rPr>
              <a:t> sex*age </a:t>
            </a:r>
            <a:r>
              <a:rPr lang="en-US" dirty="0" err="1">
                <a:solidFill>
                  <a:srgbClr val="000000"/>
                </a:solidFill>
                <a:latin typeface="Courier New"/>
              </a:rPr>
              <a:t>ecg</a:t>
            </a:r>
            <a:r>
              <a:rPr lang="en-US" dirty="0">
                <a:solidFill>
                  <a:srgbClr val="000000"/>
                </a:solidFill>
                <a:latin typeface="Courier New"/>
              </a:rPr>
              <a:t>*age age*age/ </a:t>
            </a:r>
            <a:r>
              <a:rPr lang="en-US" dirty="0">
                <a:solidFill>
                  <a:srgbClr val="0000FF"/>
                </a:solidFill>
                <a:latin typeface="Courier New"/>
              </a:rPr>
              <a:t>selection</a:t>
            </a:r>
            <a:r>
              <a:rPr lang="en-US" dirty="0">
                <a:solidFill>
                  <a:srgbClr val="000000"/>
                </a:solidFill>
                <a:latin typeface="Courier New"/>
              </a:rPr>
              <a:t>=FORWARD </a:t>
            </a:r>
            <a:r>
              <a:rPr lang="en-US" dirty="0">
                <a:solidFill>
                  <a:srgbClr val="0000FF"/>
                </a:solidFill>
                <a:latin typeface="Courier New"/>
              </a:rPr>
              <a:t>start</a:t>
            </a:r>
            <a:r>
              <a:rPr lang="en-US" dirty="0">
                <a:solidFill>
                  <a:srgbClr val="000000"/>
                </a:solidFill>
                <a:latin typeface="Courier New"/>
              </a:rPr>
              <a:t>=</a:t>
            </a:r>
            <a:r>
              <a:rPr lang="en-US" b="1" dirty="0">
                <a:solidFill>
                  <a:srgbClr val="008080"/>
                </a:solidFill>
                <a:latin typeface="Courier New"/>
              </a:rPr>
              <a:t>3</a:t>
            </a:r>
            <a:r>
              <a:rPr lang="en-US" dirty="0">
                <a:solidFill>
                  <a:srgbClr val="000000"/>
                </a:solidFill>
                <a:latin typeface="Courier New"/>
              </a:rPr>
              <a:t> </a:t>
            </a:r>
            <a:r>
              <a:rPr lang="en-US" dirty="0">
                <a:solidFill>
                  <a:srgbClr val="0000FF"/>
                </a:solidFill>
                <a:latin typeface="Courier New"/>
              </a:rPr>
              <a:t>scale</a:t>
            </a:r>
            <a:r>
              <a:rPr lang="en-US" dirty="0">
                <a:solidFill>
                  <a:srgbClr val="000000"/>
                </a:solidFill>
                <a:latin typeface="Courier New"/>
              </a:rPr>
              <a:t>=none </a:t>
            </a:r>
            <a:r>
              <a:rPr lang="en-US" dirty="0">
                <a:solidFill>
                  <a:srgbClr val="0000FF"/>
                </a:solidFill>
                <a:latin typeface="Courier New"/>
              </a:rPr>
              <a:t>details</a:t>
            </a:r>
            <a:r>
              <a:rPr lang="en-US" dirty="0">
                <a:solidFill>
                  <a:srgbClr val="000000"/>
                </a:solidFill>
                <a:latin typeface="Courier New"/>
              </a:rPr>
              <a:t> </a:t>
            </a:r>
            <a:r>
              <a:rPr lang="en-US" dirty="0">
                <a:solidFill>
                  <a:srgbClr val="0000FF"/>
                </a:solidFill>
                <a:latin typeface="Courier New"/>
              </a:rPr>
              <a:t>influence</a:t>
            </a:r>
            <a:r>
              <a:rPr lang="en-US" dirty="0">
                <a:solidFill>
                  <a:srgbClr val="000000"/>
                </a:solidFill>
                <a:latin typeface="Courier New"/>
              </a:rPr>
              <a:t> </a:t>
            </a:r>
            <a:r>
              <a:rPr lang="en-US" dirty="0" err="1">
                <a:solidFill>
                  <a:srgbClr val="0000FF"/>
                </a:solidFill>
                <a:latin typeface="Courier New"/>
              </a:rPr>
              <a:t>lackfit</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dirty="0" err="1">
                <a:solidFill>
                  <a:srgbClr val="FF0000"/>
                </a:solidFill>
                <a:latin typeface="Courier New"/>
              </a:rPr>
              <a:t>effectplot</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dirty="0" err="1">
                <a:solidFill>
                  <a:srgbClr val="FF0000"/>
                </a:solidFill>
                <a:latin typeface="Courier New"/>
              </a:rPr>
              <a:t>effectplot</a:t>
            </a:r>
            <a:r>
              <a:rPr lang="en-US" dirty="0">
                <a:solidFill>
                  <a:srgbClr val="000000"/>
                </a:solidFill>
                <a:latin typeface="Courier New"/>
              </a:rPr>
              <a:t> </a:t>
            </a:r>
            <a:r>
              <a:rPr lang="en-US" dirty="0" err="1">
                <a:solidFill>
                  <a:srgbClr val="000000"/>
                </a:solidFill>
                <a:latin typeface="Courier New"/>
              </a:rPr>
              <a:t>slicefit</a:t>
            </a:r>
            <a:r>
              <a:rPr lang="en-US" dirty="0">
                <a:solidFill>
                  <a:srgbClr val="000000"/>
                </a:solidFill>
                <a:latin typeface="Courier New"/>
              </a:rPr>
              <a:t>(</a:t>
            </a:r>
            <a:r>
              <a:rPr lang="en-US" dirty="0" err="1">
                <a:solidFill>
                  <a:srgbClr val="000000"/>
                </a:solidFill>
                <a:latin typeface="Courier New"/>
              </a:rPr>
              <a:t>sliceby</a:t>
            </a:r>
            <a:r>
              <a:rPr lang="en-US" dirty="0">
                <a:solidFill>
                  <a:srgbClr val="000000"/>
                </a:solidFill>
                <a:latin typeface="Courier New"/>
              </a:rPr>
              <a:t>=Sex </a:t>
            </a:r>
            <a:r>
              <a:rPr lang="en-US" dirty="0" err="1">
                <a:solidFill>
                  <a:srgbClr val="000000"/>
                </a:solidFill>
                <a:latin typeface="Courier New"/>
              </a:rPr>
              <a:t>plotby</a:t>
            </a:r>
            <a:r>
              <a:rPr lang="en-US" dirty="0">
                <a:solidFill>
                  <a:srgbClr val="000000"/>
                </a:solidFill>
                <a:latin typeface="Courier New"/>
              </a:rPr>
              <a:t>=</a:t>
            </a:r>
            <a:r>
              <a:rPr lang="en-US" dirty="0" err="1">
                <a:solidFill>
                  <a:srgbClr val="000000"/>
                </a:solidFill>
                <a:latin typeface="Courier New"/>
              </a:rPr>
              <a:t>ecg</a:t>
            </a:r>
            <a:r>
              <a:rPr lang="en-US" dirty="0">
                <a:solidFill>
                  <a:srgbClr val="000000"/>
                </a:solidFill>
                <a:latin typeface="Courier New"/>
              </a:rPr>
              <a:t>) / noobs;</a:t>
            </a:r>
          </a:p>
          <a:p>
            <a:pPr marL="45720" indent="0" eaLnBrk="1" fontAlgn="auto" hangingPunct="1">
              <a:spcAft>
                <a:spcPts val="0"/>
              </a:spcAft>
              <a:buFont typeface="Wingdings 2" pitchFamily="18" charset="2"/>
              <a:buNone/>
              <a:defRPr/>
            </a:pPr>
            <a:r>
              <a:rPr lang="en-US" b="1" dirty="0">
                <a:solidFill>
                  <a:srgbClr val="000080"/>
                </a:solidFill>
                <a:latin typeface="Courier New"/>
              </a:rPr>
              <a:t>run</a:t>
            </a:r>
            <a:r>
              <a:rPr lang="en-US" dirty="0">
                <a:solidFill>
                  <a:srgbClr val="000000"/>
                </a:solidFill>
                <a:latin typeface="Courier New"/>
              </a:rPr>
              <a:t>;</a:t>
            </a:r>
            <a:endParaRPr lang="en-US" dirty="0"/>
          </a:p>
        </p:txBody>
      </p:sp>
      <p:sp>
        <p:nvSpPr>
          <p:cNvPr id="3" name="Title 2">
            <a:extLst>
              <a:ext uri="{FF2B5EF4-FFF2-40B4-BE49-F238E27FC236}">
                <a16:creationId xmlns:a16="http://schemas.microsoft.com/office/drawing/2014/main" id="{ADCE7387-0496-C147-B726-6EA7BD373268}"/>
              </a:ext>
            </a:extLst>
          </p:cNvPr>
          <p:cNvSpPr>
            <a:spLocks noGrp="1"/>
          </p:cNvSpPr>
          <p:nvPr>
            <p:ph type="title"/>
          </p:nvPr>
        </p:nvSpPr>
        <p:spPr/>
        <p:txBody>
          <a:bodyPr/>
          <a:lstStyle/>
          <a:p>
            <a:pPr eaLnBrk="1" fontAlgn="auto" hangingPunct="1">
              <a:spcAft>
                <a:spcPts val="0"/>
              </a:spcAft>
              <a:defRPr/>
            </a:pPr>
            <a:r>
              <a:rPr lang="en-US" dirty="0"/>
              <a:t>See if additional components can fit better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A54533-277A-FD47-8788-274FCEF82F44}"/>
              </a:ext>
            </a:extLst>
          </p:cNvPr>
          <p:cNvGraphicFramePr>
            <a:graphicFrameLocks noGrp="1"/>
          </p:cNvGraphicFramePr>
          <p:nvPr>
            <p:ph idx="1"/>
          </p:nvPr>
        </p:nvGraphicFramePr>
        <p:xfrm>
          <a:off x="381000" y="3184525"/>
          <a:ext cx="8407400" cy="2378075"/>
        </p:xfrm>
        <a:graphic>
          <a:graphicData uri="http://schemas.openxmlformats.org/drawingml/2006/table">
            <a:tbl>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350614">
                <a:tc gridSpan="4">
                  <a:txBody>
                    <a:bodyPr/>
                    <a:lstStyle/>
                    <a:p>
                      <a:pPr fontAlgn="t"/>
                      <a:r>
                        <a:rPr lang="en-US" sz="1800" b="0" i="0" dirty="0">
                          <a:solidFill>
                            <a:srgbClr val="000000"/>
                          </a:solidFill>
                          <a:effectLst/>
                          <a:latin typeface="Arial"/>
                        </a:rPr>
                        <a:t>Analysis of Effects Eligible for Entry</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5006">
                <a:tc>
                  <a:txBody>
                    <a:bodyPr/>
                    <a:lstStyle/>
                    <a:p>
                      <a:pPr fontAlgn="t"/>
                      <a:r>
                        <a:rPr lang="en-US" sz="1800" b="0" i="0">
                          <a:solidFill>
                            <a:srgbClr val="000000"/>
                          </a:solidFill>
                          <a:effectLst/>
                          <a:latin typeface="Arial"/>
                        </a:rPr>
                        <a:t>Effect</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DF</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Score</a:t>
                      </a:r>
                      <a:br>
                        <a:rPr lang="en-US" sz="1800" b="0" i="0">
                          <a:solidFill>
                            <a:srgbClr val="000000"/>
                          </a:solidFill>
                          <a:effectLst/>
                          <a:latin typeface="Arial"/>
                        </a:rPr>
                      </a:br>
                      <a:r>
                        <a:rPr lang="en-US" sz="1800" b="0" i="0">
                          <a:solidFill>
                            <a:srgbClr val="000000"/>
                          </a:solidFill>
                          <a:effectLst/>
                          <a:latin typeface="Arial"/>
                        </a:rPr>
                        <a:t>Chi-Square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Pr &gt; ChiSq</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50614">
                <a:tc>
                  <a:txBody>
                    <a:bodyPr/>
                    <a:lstStyle/>
                    <a:p>
                      <a:pPr fontAlgn="t"/>
                      <a:r>
                        <a:rPr lang="en-US" sz="1800" b="0" i="0">
                          <a:solidFill>
                            <a:srgbClr val="000000"/>
                          </a:solidFill>
                          <a:effectLst/>
                          <a:latin typeface="Arial"/>
                        </a:rPr>
                        <a:t>sex*ecg</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1.0799</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0.5828</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50614">
                <a:tc>
                  <a:txBody>
                    <a:bodyPr/>
                    <a:lstStyle/>
                    <a:p>
                      <a:pPr fontAlgn="t"/>
                      <a:r>
                        <a:rPr lang="en-US" sz="1800" b="0" i="0" dirty="0">
                          <a:solidFill>
                            <a:srgbClr val="000000"/>
                          </a:solidFill>
                          <a:effectLst/>
                          <a:latin typeface="Arial"/>
                        </a:rPr>
                        <a:t>age*sex</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1</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0.0148</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0.9032</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50614">
                <a:tc>
                  <a:txBody>
                    <a:bodyPr/>
                    <a:lstStyle/>
                    <a:p>
                      <a:pPr fontAlgn="t"/>
                      <a:r>
                        <a:rPr lang="en-US" sz="1800" b="0" i="0">
                          <a:solidFill>
                            <a:srgbClr val="000000"/>
                          </a:solidFill>
                          <a:effectLst/>
                          <a:latin typeface="Arial"/>
                        </a:rPr>
                        <a:t>age*ecg</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0.8746</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0.6458</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50614">
                <a:tc>
                  <a:txBody>
                    <a:bodyPr/>
                    <a:lstStyle/>
                    <a:p>
                      <a:pPr fontAlgn="t"/>
                      <a:r>
                        <a:rPr lang="en-US" sz="1800" b="0" i="0" dirty="0">
                          <a:solidFill>
                            <a:srgbClr val="000000"/>
                          </a:solidFill>
                          <a:effectLst/>
                          <a:latin typeface="Arial"/>
                        </a:rPr>
                        <a:t>age*age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1</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0.8264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0.3633</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5"/>
                  </a:ext>
                </a:extLst>
              </a:tr>
            </a:tbl>
          </a:graphicData>
        </a:graphic>
      </p:graphicFrame>
      <p:sp>
        <p:nvSpPr>
          <p:cNvPr id="3" name="Title 2">
            <a:extLst>
              <a:ext uri="{FF2B5EF4-FFF2-40B4-BE49-F238E27FC236}">
                <a16:creationId xmlns:a16="http://schemas.microsoft.com/office/drawing/2014/main" id="{19DA0AAF-DE21-014E-A4C9-41DAEB2D76CF}"/>
              </a:ext>
            </a:extLst>
          </p:cNvPr>
          <p:cNvSpPr>
            <a:spLocks noGrp="1"/>
          </p:cNvSpPr>
          <p:nvPr>
            <p:ph type="title"/>
          </p:nvPr>
        </p:nvSpPr>
        <p:spPr/>
        <p:txBody>
          <a:bodyPr/>
          <a:lstStyle/>
          <a:p>
            <a:pPr eaLnBrk="1" fontAlgn="auto" hangingPunct="1">
              <a:spcAft>
                <a:spcPts val="0"/>
              </a:spcAft>
              <a:defRPr/>
            </a:pPr>
            <a:r>
              <a:rPr lang="en-US" dirty="0"/>
              <a:t>Results from Forward selection</a:t>
            </a:r>
          </a:p>
        </p:txBody>
      </p:sp>
      <p:graphicFrame>
        <p:nvGraphicFramePr>
          <p:cNvPr id="5" name="Table 4">
            <a:extLst>
              <a:ext uri="{FF2B5EF4-FFF2-40B4-BE49-F238E27FC236}">
                <a16:creationId xmlns:a16="http://schemas.microsoft.com/office/drawing/2014/main" id="{BC6DBC22-14A4-B445-A320-5FB866AC426A}"/>
              </a:ext>
            </a:extLst>
          </p:cNvPr>
          <p:cNvGraphicFramePr>
            <a:graphicFrameLocks noGrp="1"/>
          </p:cNvGraphicFramePr>
          <p:nvPr/>
        </p:nvGraphicFramePr>
        <p:xfrm>
          <a:off x="381000" y="1828800"/>
          <a:ext cx="8407400" cy="914400"/>
        </p:xfrm>
        <a:graphic>
          <a:graphicData uri="http://schemas.openxmlformats.org/drawingml/2006/table">
            <a:tbl>
              <a:tblPr/>
              <a:tblGrid>
                <a:gridCol w="4203700">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0">
                <a:tc>
                  <a:txBody>
                    <a:bodyPr/>
                    <a:lstStyle/>
                    <a:p>
                      <a:pPr fontAlgn="t"/>
                      <a:r>
                        <a:rPr lang="en-US" b="1" i="0">
                          <a:solidFill>
                            <a:srgbClr val="112277"/>
                          </a:solidFill>
                          <a:effectLst/>
                          <a:latin typeface="Arial"/>
                        </a:rPr>
                        <a:t>Note:</a:t>
                      </a:r>
                    </a:p>
                  </a:txBody>
                  <a:tcPr>
                    <a:lnL>
                      <a:noFill/>
                    </a:lnL>
                    <a:lnR>
                      <a:noFill/>
                    </a:lnR>
                    <a:lnT>
                      <a:noFill/>
                    </a:lnT>
                    <a:lnB>
                      <a:noFill/>
                    </a:lnB>
                    <a:solidFill>
                      <a:srgbClr val="FAFBFE"/>
                    </a:solidFill>
                  </a:tcPr>
                </a:tc>
                <a:tc>
                  <a:txBody>
                    <a:bodyPr/>
                    <a:lstStyle/>
                    <a:p>
                      <a:pPr fontAlgn="t"/>
                      <a:r>
                        <a:rPr lang="en-US" b="1" i="0" dirty="0">
                          <a:solidFill>
                            <a:srgbClr val="112277"/>
                          </a:solidFill>
                          <a:effectLst/>
                          <a:latin typeface="Arial"/>
                        </a:rPr>
                        <a:t>No (additional) effects met the 0.05 significance level for entry into the model.</a:t>
                      </a:r>
                    </a:p>
                  </a:txBody>
                  <a:tcPr>
                    <a:lnL>
                      <a:noFill/>
                    </a:lnL>
                    <a:lnR>
                      <a:noFill/>
                    </a:lnR>
                    <a:lnT>
                      <a:noFill/>
                    </a:lnT>
                    <a:lnB>
                      <a:noFill/>
                    </a:lnB>
                    <a:solidFill>
                      <a:srgbClr val="FAFBFE"/>
                    </a:solidFill>
                  </a:tcPr>
                </a:tc>
                <a:extLst>
                  <a:ext uri="{0D108BD9-81ED-4DB2-BD59-A6C34878D82A}">
                    <a16:rowId xmlns:a16="http://schemas.microsoft.com/office/drawing/2014/main" val="10000"/>
                  </a:ext>
                </a:extLst>
              </a:tr>
            </a:tbl>
          </a:graphicData>
        </a:graphic>
      </p:graphicFrame>
      <p:sp>
        <p:nvSpPr>
          <p:cNvPr id="30758" name="Rectangle 1">
            <a:extLst>
              <a:ext uri="{FF2B5EF4-FFF2-40B4-BE49-F238E27FC236}">
                <a16:creationId xmlns:a16="http://schemas.microsoft.com/office/drawing/2014/main" id="{2ED2C4D6-F0CD-DB40-86D3-D2F229157BD7}"/>
              </a:ext>
            </a:extLst>
          </p:cNvPr>
          <p:cNvSpPr>
            <a:spLocks noChangeArrowheads="1"/>
          </p:cNvSpPr>
          <p:nvPr/>
        </p:nvSpPr>
        <p:spPr bwMode="auto">
          <a:xfrm>
            <a:off x="381000" y="346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br>
              <a:rPr lang="en-US" altLang="en-US">
                <a:solidFill>
                  <a:srgbClr val="000000"/>
                </a:solidFill>
                <a:latin typeface="Arial" panose="020B0604020202020204" pitchFamily="34" charset="0"/>
              </a:rPr>
            </a:br>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endParaRPr lang="en-US" altLang="en-US">
              <a:latin typeface="Arial" panose="020B0604020202020204" pitchFamily="34" charset="0"/>
            </a:endParaRPr>
          </a:p>
        </p:txBody>
      </p:sp>
      <p:sp>
        <p:nvSpPr>
          <p:cNvPr id="37926" name="TextBox 6">
            <a:extLst>
              <a:ext uri="{FF2B5EF4-FFF2-40B4-BE49-F238E27FC236}">
                <a16:creationId xmlns:a16="http://schemas.microsoft.com/office/drawing/2014/main" id="{91346A7F-4F37-3145-A9DD-4A63BD282C7B}"/>
              </a:ext>
            </a:extLst>
          </p:cNvPr>
          <p:cNvSpPr txBox="1">
            <a:spLocks noChangeArrowheads="1"/>
          </p:cNvSpPr>
          <p:nvPr/>
        </p:nvSpPr>
        <p:spPr bwMode="auto">
          <a:xfrm>
            <a:off x="381000" y="60198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r>
              <a:rPr lang="en-US" altLang="en-US"/>
              <a:t>With no additions, we can move on to final statistical analysis reporting.</a:t>
            </a:r>
          </a:p>
          <a:p>
            <a:pPr eaLnBrk="1" hangingPunct="1"/>
            <a:r>
              <a:rPr lang="en-US" altLang="en-US"/>
              <a:t>Note: If more parameters are added go back through residual diagnostics.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DDCBB95-ABBF-8B40-B292-E185B33C38CE}"/>
              </a:ext>
            </a:extLst>
          </p:cNvPr>
          <p:cNvGraphicFramePr>
            <a:graphicFrameLocks noGrp="1"/>
          </p:cNvGraphicFramePr>
          <p:nvPr>
            <p:ph idx="1"/>
          </p:nvPr>
        </p:nvGraphicFramePr>
        <p:xfrm>
          <a:off x="381000" y="1981200"/>
          <a:ext cx="8407400" cy="1752600"/>
        </p:xfrm>
        <a:graphic>
          <a:graphicData uri="http://schemas.openxmlformats.org/drawingml/2006/table">
            <a:tbl>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0">
                <a:tc gridSpan="4">
                  <a:txBody>
                    <a:bodyPr/>
                    <a:lstStyle/>
                    <a:p>
                      <a:pPr fontAlgn="t"/>
                      <a:r>
                        <a:rPr lang="en-US" b="0" i="0" dirty="0">
                          <a:solidFill>
                            <a:srgbClr val="000000"/>
                          </a:solidFill>
                          <a:effectLst/>
                          <a:latin typeface="Arial"/>
                        </a:rPr>
                        <a:t>Testing Global Null Hypothesis: BETA=0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Arial"/>
                        </a:rPr>
                        <a:t>Test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Chi-Square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DF</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 &gt; ChiSq</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a:solidFill>
                            <a:srgbClr val="000000"/>
                          </a:solidFill>
                          <a:effectLst/>
                          <a:latin typeface="Arial"/>
                        </a:rPr>
                        <a:t>Likelihood Ratio</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21.4878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0.0003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dirty="0">
                          <a:solidFill>
                            <a:srgbClr val="000000"/>
                          </a:solidFill>
                          <a:effectLst/>
                          <a:latin typeface="Arial"/>
                        </a:rPr>
                        <a:t>Score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18.9094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0.0008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Arial"/>
                        </a:rPr>
                        <a:t>Wald</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14.6894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0.0054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4"/>
                  </a:ext>
                </a:extLst>
              </a:tr>
            </a:tbl>
          </a:graphicData>
        </a:graphic>
      </p:graphicFrame>
      <p:sp>
        <p:nvSpPr>
          <p:cNvPr id="3" name="Title 2">
            <a:extLst>
              <a:ext uri="{FF2B5EF4-FFF2-40B4-BE49-F238E27FC236}">
                <a16:creationId xmlns:a16="http://schemas.microsoft.com/office/drawing/2014/main" id="{C8937701-E101-064D-9708-F456EC65C8B0}"/>
              </a:ext>
            </a:extLst>
          </p:cNvPr>
          <p:cNvSpPr>
            <a:spLocks noGrp="1"/>
          </p:cNvSpPr>
          <p:nvPr>
            <p:ph type="title"/>
          </p:nvPr>
        </p:nvSpPr>
        <p:spPr/>
        <p:txBody>
          <a:bodyPr/>
          <a:lstStyle/>
          <a:p>
            <a:pPr eaLnBrk="1" fontAlgn="auto" hangingPunct="1">
              <a:spcAft>
                <a:spcPts val="0"/>
              </a:spcAft>
              <a:defRPr/>
            </a:pPr>
            <a:r>
              <a:rPr lang="en-US" dirty="0"/>
              <a:t>Report Overall Test</a:t>
            </a:r>
          </a:p>
        </p:txBody>
      </p:sp>
      <p:graphicFrame>
        <p:nvGraphicFramePr>
          <p:cNvPr id="5" name="Table 4">
            <a:extLst>
              <a:ext uri="{FF2B5EF4-FFF2-40B4-BE49-F238E27FC236}">
                <a16:creationId xmlns:a16="http://schemas.microsoft.com/office/drawing/2014/main" id="{F157C0D7-1233-4D47-B184-65EE35C1D77B}"/>
              </a:ext>
            </a:extLst>
          </p:cNvPr>
          <p:cNvGraphicFramePr>
            <a:graphicFrameLocks noGrp="1"/>
          </p:cNvGraphicFramePr>
          <p:nvPr/>
        </p:nvGraphicFramePr>
        <p:xfrm>
          <a:off x="388938" y="4114800"/>
          <a:ext cx="8407400" cy="2420938"/>
        </p:xfrm>
        <a:graphic>
          <a:graphicData uri="http://schemas.openxmlformats.org/drawingml/2006/table">
            <a:tbl>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744739">
                <a:tc gridSpan="4">
                  <a:txBody>
                    <a:bodyPr/>
                    <a:lstStyle/>
                    <a:p>
                      <a:pPr fontAlgn="t"/>
                      <a:r>
                        <a:rPr lang="en-US" sz="1800" b="0" i="0" dirty="0">
                          <a:solidFill>
                            <a:srgbClr val="000000"/>
                          </a:solidFill>
                          <a:effectLst/>
                          <a:latin typeface="Arial"/>
                        </a:rPr>
                        <a:t>Type 3 Analysis of Effects</a:t>
                      </a:r>
                    </a:p>
                  </a:txBody>
                  <a:tcPr marL="38100" marR="38100" marT="38077" marB="38077">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4787">
                <a:tc>
                  <a:txBody>
                    <a:bodyPr/>
                    <a:lstStyle/>
                    <a:p>
                      <a:pPr fontAlgn="t"/>
                      <a:r>
                        <a:rPr lang="en-US" sz="1800" b="0" i="0" dirty="0">
                          <a:solidFill>
                            <a:srgbClr val="000000"/>
                          </a:solidFill>
                          <a:effectLst/>
                          <a:latin typeface="Arial"/>
                        </a:rPr>
                        <a:t>Effect</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DF</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Wald</a:t>
                      </a:r>
                      <a:br>
                        <a:rPr lang="en-US" sz="1800" b="0" i="0">
                          <a:solidFill>
                            <a:srgbClr val="000000"/>
                          </a:solidFill>
                          <a:effectLst/>
                          <a:latin typeface="Arial"/>
                        </a:rPr>
                      </a:br>
                      <a:r>
                        <a:rPr lang="en-US" sz="1800" b="0" i="0">
                          <a:solidFill>
                            <a:srgbClr val="000000"/>
                          </a:solidFill>
                          <a:effectLst/>
                          <a:latin typeface="Arial"/>
                        </a:rPr>
                        <a:t>Chi-Square</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Pr &gt; ChiSq</a:t>
                      </a:r>
                    </a:p>
                  </a:txBody>
                  <a:tcPr marL="38100" marR="38100" marT="38077" marB="38077">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50471">
                <a:tc>
                  <a:txBody>
                    <a:bodyPr/>
                    <a:lstStyle/>
                    <a:p>
                      <a:pPr fontAlgn="t"/>
                      <a:r>
                        <a:rPr lang="en-US" sz="1800" b="0" i="0" dirty="0">
                          <a:solidFill>
                            <a:srgbClr val="000000"/>
                          </a:solidFill>
                          <a:effectLst/>
                          <a:latin typeface="Arial"/>
                        </a:rPr>
                        <a:t>sex</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1</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6.3416</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0.0118</a:t>
                      </a:r>
                    </a:p>
                  </a:txBody>
                  <a:tcPr marL="38100" marR="38100" marT="38077" marB="38077">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50471">
                <a:tc>
                  <a:txBody>
                    <a:bodyPr/>
                    <a:lstStyle/>
                    <a:p>
                      <a:pPr fontAlgn="t"/>
                      <a:r>
                        <a:rPr lang="en-US" sz="1800" b="0" i="0" dirty="0" err="1">
                          <a:solidFill>
                            <a:srgbClr val="000000"/>
                          </a:solidFill>
                          <a:effectLst/>
                          <a:latin typeface="Arial"/>
                        </a:rPr>
                        <a:t>ecg</a:t>
                      </a:r>
                      <a:endParaRPr lang="en-US" sz="1800" b="0" i="0" dirty="0">
                        <a:solidFill>
                          <a:srgbClr val="000000"/>
                        </a:solidFill>
                        <a:effectLst/>
                        <a:latin typeface="Arial"/>
                      </a:endParaRP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2</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5.6706</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dirty="0">
                          <a:solidFill>
                            <a:srgbClr val="000000"/>
                          </a:solidFill>
                          <a:effectLst/>
                          <a:latin typeface="Arial"/>
                        </a:rPr>
                        <a:t>0.0587</a:t>
                      </a:r>
                    </a:p>
                  </a:txBody>
                  <a:tcPr marL="38100" marR="38100" marT="38077" marB="38077">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50471">
                <a:tc>
                  <a:txBody>
                    <a:bodyPr/>
                    <a:lstStyle/>
                    <a:p>
                      <a:pPr fontAlgn="t"/>
                      <a:r>
                        <a:rPr lang="en-US" sz="1800" b="0" i="0" dirty="0">
                          <a:solidFill>
                            <a:srgbClr val="000000"/>
                          </a:solidFill>
                          <a:effectLst/>
                          <a:latin typeface="Arial"/>
                        </a:rPr>
                        <a:t>age</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1</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7.2340</a:t>
                      </a:r>
                    </a:p>
                  </a:txBody>
                  <a:tcPr marL="38100" marR="38100" marT="38077" marB="38077">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0.0072</a:t>
                      </a:r>
                    </a:p>
                  </a:txBody>
                  <a:tcPr marL="38100" marR="38100" marT="38077" marB="38077">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4"/>
                  </a:ext>
                </a:extLst>
              </a:tr>
            </a:tbl>
          </a:graphicData>
        </a:graphic>
      </p:graphicFrame>
      <p:sp>
        <p:nvSpPr>
          <p:cNvPr id="31801" name="Rectangle 1">
            <a:extLst>
              <a:ext uri="{FF2B5EF4-FFF2-40B4-BE49-F238E27FC236}">
                <a16:creationId xmlns:a16="http://schemas.microsoft.com/office/drawing/2014/main" id="{BF0DCEB2-5AB2-7240-9DCB-68E023454612}"/>
              </a:ext>
            </a:extLst>
          </p:cNvPr>
          <p:cNvSpPr>
            <a:spLocks noChangeArrowheads="1"/>
          </p:cNvSpPr>
          <p:nvPr/>
        </p:nvSpPr>
        <p:spPr bwMode="auto">
          <a:xfrm>
            <a:off x="381000" y="2420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A6525F2-E58E-CF46-B32A-5344C2754D74}"/>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Log(odds)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You can use this formula, similar to Linear regression, to interpret how the explanatory variables are associated with the response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Example:   log(odds) = 2+.7gender(male)-.2Age  </a:t>
                </a:r>
              </a:p>
              <a:p>
                <a:pPr marL="548640" lvl="1" indent="-182880" eaLnBrk="1" fontAlgn="auto" hangingPunct="1">
                  <a:spcAft>
                    <a:spcPts val="0"/>
                  </a:spcAft>
                  <a:defRPr/>
                </a:pPr>
                <a:r>
                  <a:rPr lang="en-US" dirty="0"/>
                  <a:t>Lets say the odds here is that someone is happy with a program (1=happy, 0=not happy)</a:t>
                </a:r>
              </a:p>
              <a:p>
                <a:pPr marL="548640" lvl="1" indent="-182880" eaLnBrk="1" fontAlgn="auto" hangingPunct="1">
                  <a:spcAft>
                    <a:spcPts val="0"/>
                  </a:spcAft>
                  <a:defRPr/>
                </a:pPr>
                <a:endParaRPr lang="en-US" dirty="0"/>
              </a:p>
              <a:p>
                <a:pPr marL="274320" eaLnBrk="1" fontAlgn="auto" hangingPunct="1">
                  <a:spcAft>
                    <a:spcPts val="0"/>
                  </a:spcAft>
                  <a:buFont typeface="Wingdings 2" pitchFamily="18" charset="2"/>
                  <a:buChar char=""/>
                  <a:defRPr/>
                </a:pPr>
                <a:r>
                  <a:rPr lang="en-US" dirty="0"/>
                  <a:t>So to predict the odds of happiness for a male, age=30</a:t>
                </a:r>
              </a:p>
              <a:p>
                <a:pPr marL="548640" lvl="1" indent="-182880" eaLnBrk="1" fontAlgn="auto" hangingPunct="1">
                  <a:spcAft>
                    <a:spcPts val="0"/>
                  </a:spcAft>
                  <a:defRPr/>
                </a:pPr>
                <a:r>
                  <a:rPr lang="en-US" dirty="0"/>
                  <a:t>Odds=</a:t>
                </a:r>
                <a:r>
                  <a:rPr lang="en-US" dirty="0" err="1"/>
                  <a:t>exp</a:t>
                </a:r>
                <a:r>
                  <a:rPr lang="en-US" dirty="0"/>
                  <a:t>(2+.7*(1)-.2*(30))  = .0368 The odds are not very good</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mc:Choice>
        <mc:Fallback>
          <p:sp>
            <p:nvSpPr>
              <p:cNvPr id="2" name="Content Placeholder 1">
                <a:extLst>
                  <a:ext uri="{FF2B5EF4-FFF2-40B4-BE49-F238E27FC236}">
                    <a16:creationId xmlns:a16="http://schemas.microsoft.com/office/drawing/2014/main" id="{9A6525F2-E58E-CF46-B32A-5344C2754D74}"/>
                  </a:ext>
                </a:extLst>
              </p:cNvPr>
              <p:cNvSpPr>
                <a:spLocks noGrp="1" noRot="1" noChangeAspect="1" noMove="1" noResize="1" noEditPoints="1" noAdjustHandles="1" noChangeArrowheads="1" noChangeShapeType="1" noTextEdit="1"/>
              </p:cNvSpPr>
              <p:nvPr>
                <p:ph idx="1"/>
              </p:nvPr>
            </p:nvSpPr>
            <p:spPr>
              <a:blipFill>
                <a:blip r:embed="rId2"/>
                <a:stretch>
                  <a:fillRect t="-57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A7851D-D7B9-4C49-9D6A-1CC7F9139F06}"/>
              </a:ext>
            </a:extLst>
          </p:cNvPr>
          <p:cNvSpPr>
            <a:spLocks noGrp="1"/>
          </p:cNvSpPr>
          <p:nvPr>
            <p:ph type="title"/>
          </p:nvPr>
        </p:nvSpPr>
        <p:spPr/>
        <p:txBody>
          <a:bodyPr/>
          <a:lstStyle/>
          <a:p>
            <a:pPr eaLnBrk="1" fontAlgn="auto" hangingPunct="1">
              <a:spcAft>
                <a:spcPts val="0"/>
              </a:spcAft>
              <a:defRPr/>
            </a:pPr>
            <a:r>
              <a:rPr lang="en-US" dirty="0"/>
              <a:t>Key Formula for logistic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68BD5-972B-E54A-86F3-05512789074D}"/>
              </a:ext>
            </a:extLst>
          </p:cNvPr>
          <p:cNvSpPr>
            <a:spLocks noGrp="1"/>
          </p:cNvSpPr>
          <p:nvPr>
            <p:ph type="title"/>
          </p:nvPr>
        </p:nvSpPr>
        <p:spPr/>
        <p:txBody>
          <a:bodyPr/>
          <a:lstStyle/>
          <a:p>
            <a:pPr eaLnBrk="1" fontAlgn="auto" hangingPunct="1">
              <a:spcAft>
                <a:spcPts val="0"/>
              </a:spcAft>
              <a:defRPr/>
            </a:pPr>
            <a:endParaRPr lang="en-US"/>
          </a:p>
        </p:txBody>
      </p:sp>
      <p:sp>
        <p:nvSpPr>
          <p:cNvPr id="32771" name="Rectangle 1">
            <a:extLst>
              <a:ext uri="{FF2B5EF4-FFF2-40B4-BE49-F238E27FC236}">
                <a16:creationId xmlns:a16="http://schemas.microsoft.com/office/drawing/2014/main" id="{1C145A2F-1357-A34B-9AB6-D69972AD7122}"/>
              </a:ext>
            </a:extLst>
          </p:cNvPr>
          <p:cNvSpPr>
            <a:spLocks noChangeArrowheads="1"/>
          </p:cNvSpPr>
          <p:nvPr/>
        </p:nvSpPr>
        <p:spPr bwMode="auto">
          <a:xfrm>
            <a:off x="381000" y="2420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A13D89BF-1835-8E49-882D-88B7850C5417}"/>
              </a:ext>
            </a:extLst>
          </p:cNvPr>
          <p:cNvGraphicFramePr>
            <a:graphicFrameLocks noGrp="1"/>
          </p:cNvGraphicFramePr>
          <p:nvPr/>
        </p:nvGraphicFramePr>
        <p:xfrm>
          <a:off x="346075" y="4267200"/>
          <a:ext cx="8407400" cy="2378075"/>
        </p:xfrm>
        <a:graphic>
          <a:graphicData uri="http://schemas.openxmlformats.org/drawingml/2006/table">
            <a:tbl>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350614">
                <a:tc gridSpan="4">
                  <a:txBody>
                    <a:bodyPr/>
                    <a:lstStyle/>
                    <a:p>
                      <a:pPr fontAlgn="t"/>
                      <a:r>
                        <a:rPr lang="en-US" sz="1800" b="0" i="0" dirty="0">
                          <a:solidFill>
                            <a:srgbClr val="000000"/>
                          </a:solidFill>
                          <a:effectLst/>
                          <a:latin typeface="Arial"/>
                        </a:rPr>
                        <a:t>Odds Ratio Estimates</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5006">
                <a:tc>
                  <a:txBody>
                    <a:bodyPr/>
                    <a:lstStyle/>
                    <a:p>
                      <a:pPr fontAlgn="t"/>
                      <a:r>
                        <a:rPr lang="en-US" sz="1800" b="0" i="0">
                          <a:solidFill>
                            <a:srgbClr val="000000"/>
                          </a:solidFill>
                          <a:effectLst/>
                          <a:latin typeface="Arial"/>
                        </a:rPr>
                        <a:t>Effect</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Point Estimate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sz="1800" b="0" i="0">
                          <a:solidFill>
                            <a:srgbClr val="000000"/>
                          </a:solidFill>
                          <a:effectLst/>
                          <a:latin typeface="Arial"/>
                        </a:rPr>
                        <a:t>95% Wald</a:t>
                      </a:r>
                      <a:br>
                        <a:rPr lang="en-US" sz="1800" b="0" i="0">
                          <a:solidFill>
                            <a:srgbClr val="000000"/>
                          </a:solidFill>
                          <a:effectLst/>
                          <a:latin typeface="Arial"/>
                        </a:rPr>
                      </a:br>
                      <a:r>
                        <a:rPr lang="en-US" sz="1800" b="0" i="0">
                          <a:solidFill>
                            <a:srgbClr val="000000"/>
                          </a:solidFill>
                          <a:effectLst/>
                          <a:latin typeface="Arial"/>
                        </a:rPr>
                        <a:t>Confidence Limits</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350614">
                <a:tc>
                  <a:txBody>
                    <a:bodyPr/>
                    <a:lstStyle/>
                    <a:p>
                      <a:pPr fontAlgn="t"/>
                      <a:r>
                        <a:rPr lang="en-US" sz="1800" b="0" i="0">
                          <a:solidFill>
                            <a:srgbClr val="000000"/>
                          </a:solidFill>
                          <a:effectLst/>
                          <a:latin typeface="Arial"/>
                        </a:rPr>
                        <a:t>sex 0 vs 1</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0.249</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0.084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0.735</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50614">
                <a:tc>
                  <a:txBody>
                    <a:bodyPr/>
                    <a:lstStyle/>
                    <a:p>
                      <a:pPr fontAlgn="t"/>
                      <a:r>
                        <a:rPr lang="en-US" sz="1800" b="0" i="0">
                          <a:solidFill>
                            <a:srgbClr val="000000"/>
                          </a:solidFill>
                          <a:effectLst/>
                          <a:latin typeface="Arial"/>
                        </a:rPr>
                        <a:t>ecg 0 vs 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0.210</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0.044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1.014</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50614">
                <a:tc>
                  <a:txBody>
                    <a:bodyPr/>
                    <a:lstStyle/>
                    <a:p>
                      <a:pPr fontAlgn="t"/>
                      <a:r>
                        <a:rPr lang="en-US" sz="1800" b="0" i="0" dirty="0" err="1">
                          <a:solidFill>
                            <a:srgbClr val="000000"/>
                          </a:solidFill>
                          <a:effectLst/>
                          <a:latin typeface="Arial"/>
                        </a:rPr>
                        <a:t>ecg</a:t>
                      </a:r>
                      <a:r>
                        <a:rPr lang="en-US" sz="1800" b="0" i="0" dirty="0">
                          <a:solidFill>
                            <a:srgbClr val="000000"/>
                          </a:solidFill>
                          <a:effectLst/>
                          <a:latin typeface="Arial"/>
                        </a:rPr>
                        <a:t> 1 vs 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0.652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0.134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3.176</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50614">
                <a:tc>
                  <a:txBody>
                    <a:bodyPr/>
                    <a:lstStyle/>
                    <a:p>
                      <a:pPr fontAlgn="t"/>
                      <a:r>
                        <a:rPr lang="en-US" sz="1800" b="0" i="0">
                          <a:solidFill>
                            <a:srgbClr val="000000"/>
                          </a:solidFill>
                          <a:effectLst/>
                          <a:latin typeface="Arial"/>
                        </a:rPr>
                        <a:t>age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1.100</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1.026</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1.180</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5"/>
                  </a:ext>
                </a:extLst>
              </a:tr>
            </a:tbl>
          </a:graphicData>
        </a:graphic>
      </p:graphicFrame>
      <p:sp>
        <p:nvSpPr>
          <p:cNvPr id="32803" name="Rectangle 2">
            <a:extLst>
              <a:ext uri="{FF2B5EF4-FFF2-40B4-BE49-F238E27FC236}">
                <a16:creationId xmlns:a16="http://schemas.microsoft.com/office/drawing/2014/main" id="{25B524ED-9A86-2542-8430-E83E910DA9B1}"/>
              </a:ext>
            </a:extLst>
          </p:cNvPr>
          <p:cNvSpPr>
            <a:spLocks noChangeArrowheads="1"/>
          </p:cNvSpPr>
          <p:nvPr/>
        </p:nvSpPr>
        <p:spPr bwMode="auto">
          <a:xfrm>
            <a:off x="38100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0C012590-6B70-1444-B699-48CC4AE9421F}"/>
              </a:ext>
            </a:extLst>
          </p:cNvPr>
          <p:cNvGraphicFramePr>
            <a:graphicFrameLocks noGrp="1"/>
          </p:cNvGraphicFramePr>
          <p:nvPr>
            <p:ph idx="1"/>
          </p:nvPr>
        </p:nvGraphicFramePr>
        <p:xfrm>
          <a:off x="381000" y="914400"/>
          <a:ext cx="8407400" cy="3001963"/>
        </p:xfrm>
        <a:graphic>
          <a:graphicData uri="http://schemas.openxmlformats.org/drawingml/2006/table">
            <a:tbl>
              <a:tblPr/>
              <a:tblGrid>
                <a:gridCol w="1201738">
                  <a:extLst>
                    <a:ext uri="{9D8B030D-6E8A-4147-A177-3AD203B41FA5}">
                      <a16:colId xmlns:a16="http://schemas.microsoft.com/office/drawing/2014/main" val="4220098892"/>
                    </a:ext>
                  </a:extLst>
                </a:gridCol>
                <a:gridCol w="1200150">
                  <a:extLst>
                    <a:ext uri="{9D8B030D-6E8A-4147-A177-3AD203B41FA5}">
                      <a16:colId xmlns:a16="http://schemas.microsoft.com/office/drawing/2014/main" val="1886874178"/>
                    </a:ext>
                  </a:extLst>
                </a:gridCol>
                <a:gridCol w="1201737">
                  <a:extLst>
                    <a:ext uri="{9D8B030D-6E8A-4147-A177-3AD203B41FA5}">
                      <a16:colId xmlns:a16="http://schemas.microsoft.com/office/drawing/2014/main" val="3289034276"/>
                    </a:ext>
                  </a:extLst>
                </a:gridCol>
                <a:gridCol w="1200150">
                  <a:extLst>
                    <a:ext uri="{9D8B030D-6E8A-4147-A177-3AD203B41FA5}">
                      <a16:colId xmlns:a16="http://schemas.microsoft.com/office/drawing/2014/main" val="2996079328"/>
                    </a:ext>
                  </a:extLst>
                </a:gridCol>
                <a:gridCol w="1201738">
                  <a:extLst>
                    <a:ext uri="{9D8B030D-6E8A-4147-A177-3AD203B41FA5}">
                      <a16:colId xmlns:a16="http://schemas.microsoft.com/office/drawing/2014/main" val="779898603"/>
                    </a:ext>
                  </a:extLst>
                </a:gridCol>
                <a:gridCol w="1200150">
                  <a:extLst>
                    <a:ext uri="{9D8B030D-6E8A-4147-A177-3AD203B41FA5}">
                      <a16:colId xmlns:a16="http://schemas.microsoft.com/office/drawing/2014/main" val="1497241024"/>
                    </a:ext>
                  </a:extLst>
                </a:gridCol>
                <a:gridCol w="1201737">
                  <a:extLst>
                    <a:ext uri="{9D8B030D-6E8A-4147-A177-3AD203B41FA5}">
                      <a16:colId xmlns:a16="http://schemas.microsoft.com/office/drawing/2014/main" val="3190071611"/>
                    </a:ext>
                  </a:extLst>
                </a:gridCol>
              </a:tblGrid>
              <a:tr h="0">
                <a:tc gridSpan="7">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Analysis of Maximum Likelihood Estimates</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5388686"/>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Parameter</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DF</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Estimate</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Standard</a:t>
                      </a: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Error</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Wald</a:t>
                      </a: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Chi-Square</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Pr &gt; ChiSq</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4092461202"/>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Intercept</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-2.9278</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1.7752</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2.7201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0.0991</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2740629339"/>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sex</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-1.3897</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0.5518</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6.3416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0.0118</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1165689251"/>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ecg</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-1.5593</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0.8026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3.7743</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0.0520</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3140998858"/>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ecg</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-0.4278</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0.8078</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0.2805</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0.5964</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lnTlToBr>
                      <a:noFill/>
                    </a:lnTlToBr>
                    <a:lnBlToTr>
                      <a:noFill/>
                    </a:lnBlToTr>
                    <a:solidFill>
                      <a:srgbClr val="FAFBFE"/>
                    </a:solidFill>
                  </a:tcPr>
                </a:tc>
                <a:extLst>
                  <a:ext uri="{0D108BD9-81ED-4DB2-BD59-A6C34878D82A}">
                    <a16:rowId xmlns:a16="http://schemas.microsoft.com/office/drawing/2014/main" val="27130986"/>
                  </a:ext>
                </a:extLst>
              </a:tr>
              <a:tr h="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age</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0.0956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0.0356</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7.2340</a:t>
                      </a:r>
                    </a:p>
                  </a:txBody>
                  <a:tcPr marL="38100" marR="38100" marT="38100" marB="38100" horzOverflow="overflow">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t>0.0072</a:t>
                      </a:r>
                    </a:p>
                  </a:txBody>
                  <a:tcPr marL="38100" marR="38100" marT="38100" marB="38100" horzOverflow="overflow">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lnTlToBr>
                      <a:noFill/>
                    </a:lnTlToBr>
                    <a:lnBlToTr>
                      <a:noFill/>
                    </a:lnBlToTr>
                    <a:solidFill>
                      <a:srgbClr val="FAFBFE"/>
                    </a:solidFill>
                  </a:tcPr>
                </a:tc>
                <a:extLst>
                  <a:ext uri="{0D108BD9-81ED-4DB2-BD59-A6C34878D82A}">
                    <a16:rowId xmlns:a16="http://schemas.microsoft.com/office/drawing/2014/main" val="613361543"/>
                  </a:ext>
                </a:extLst>
              </a:tr>
            </a:tbl>
          </a:graphicData>
        </a:graphic>
      </p:graphicFrame>
      <p:sp>
        <p:nvSpPr>
          <p:cNvPr id="32862" name="Rectangle 3">
            <a:extLst>
              <a:ext uri="{FF2B5EF4-FFF2-40B4-BE49-F238E27FC236}">
                <a16:creationId xmlns:a16="http://schemas.microsoft.com/office/drawing/2014/main" id="{721741B8-7AF3-0C42-9339-1836063DB514}"/>
              </a:ext>
            </a:extLst>
          </p:cNvPr>
          <p:cNvSpPr>
            <a:spLocks noChangeArrowheads="1"/>
          </p:cNvSpPr>
          <p:nvPr/>
        </p:nvSpPr>
        <p:spPr bwMode="auto">
          <a:xfrm>
            <a:off x="38100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br>
              <a:rPr lang="en-US" altLang="en-US">
                <a:solidFill>
                  <a:srgbClr val="000000"/>
                </a:solidFill>
                <a:latin typeface="Arial" panose="020B0604020202020204" pitchFamily="34" charset="0"/>
              </a:rPr>
            </a:br>
            <a:endParaRPr lang="en-US" altLang="en-US">
              <a:solidFill>
                <a:srgbClr val="000000"/>
              </a:solidFill>
              <a:latin typeface="Arial" panose="020B0604020202020204" pitchFamily="34" charset="0"/>
            </a:endParaRPr>
          </a:p>
          <a:p>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EE1250-9891-7C45-ACD8-72909F3EB058}"/>
              </a:ext>
            </a:extLst>
          </p:cNvPr>
          <p:cNvSpPr>
            <a:spLocks noGrp="1"/>
          </p:cNvSpPr>
          <p:nvPr>
            <p:ph type="title"/>
          </p:nvPr>
        </p:nvSpPr>
        <p:spPr/>
        <p:txBody>
          <a:bodyPr/>
          <a:lstStyle/>
          <a:p>
            <a:pPr eaLnBrk="1" fontAlgn="auto" hangingPunct="1">
              <a:spcAft>
                <a:spcPts val="0"/>
              </a:spcAft>
              <a:defRPr/>
            </a:pPr>
            <a:r>
              <a:rPr lang="en-US" dirty="0"/>
              <a:t>Provide meaningful interpretation</a:t>
            </a:r>
          </a:p>
        </p:txBody>
      </p:sp>
      <p:sp>
        <p:nvSpPr>
          <p:cNvPr id="33795" name="Rectangle 1">
            <a:extLst>
              <a:ext uri="{FF2B5EF4-FFF2-40B4-BE49-F238E27FC236}">
                <a16:creationId xmlns:a16="http://schemas.microsoft.com/office/drawing/2014/main" id="{13D640AA-4E78-D14A-8FDC-7D2ED4545A6D}"/>
              </a:ext>
            </a:extLst>
          </p:cNvPr>
          <p:cNvSpPr>
            <a:spLocks noChangeArrowheads="1"/>
          </p:cNvSpPr>
          <p:nvPr/>
        </p:nvSpPr>
        <p:spPr bwMode="auto">
          <a:xfrm>
            <a:off x="381000" y="2420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BD2495D1-D27B-FA48-B8C9-62DDC83A8FC4}"/>
              </a:ext>
            </a:extLst>
          </p:cNvPr>
          <p:cNvGraphicFramePr>
            <a:graphicFrameLocks noGrp="1"/>
          </p:cNvGraphicFramePr>
          <p:nvPr/>
        </p:nvGraphicFramePr>
        <p:xfrm>
          <a:off x="346075" y="4267200"/>
          <a:ext cx="8407400" cy="2378076"/>
        </p:xfrm>
        <a:graphic>
          <a:graphicData uri="http://schemas.openxmlformats.org/drawingml/2006/table">
            <a:tbl>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350614">
                <a:tc gridSpan="4">
                  <a:txBody>
                    <a:bodyPr/>
                    <a:lstStyle/>
                    <a:p>
                      <a:pPr fontAlgn="t"/>
                      <a:r>
                        <a:rPr lang="en-US" sz="1800" b="0" i="0" dirty="0">
                          <a:solidFill>
                            <a:srgbClr val="000000"/>
                          </a:solidFill>
                          <a:effectLst/>
                          <a:latin typeface="Arial"/>
                        </a:rPr>
                        <a:t>Odds Ratio Estimates</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5006">
                <a:tc>
                  <a:txBody>
                    <a:bodyPr/>
                    <a:lstStyle/>
                    <a:p>
                      <a:pPr fontAlgn="t"/>
                      <a:r>
                        <a:rPr lang="en-US" sz="1800" b="0" i="0">
                          <a:solidFill>
                            <a:srgbClr val="000000"/>
                          </a:solidFill>
                          <a:effectLst/>
                          <a:latin typeface="Arial"/>
                        </a:rPr>
                        <a:t>Effect</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Point Estimate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sz="1800" b="0" i="0">
                          <a:solidFill>
                            <a:srgbClr val="000000"/>
                          </a:solidFill>
                          <a:effectLst/>
                          <a:latin typeface="Arial"/>
                        </a:rPr>
                        <a:t>95% Wald</a:t>
                      </a:r>
                      <a:br>
                        <a:rPr lang="en-US" sz="1800" b="0" i="0">
                          <a:solidFill>
                            <a:srgbClr val="000000"/>
                          </a:solidFill>
                          <a:effectLst/>
                          <a:latin typeface="Arial"/>
                        </a:rPr>
                      </a:br>
                      <a:r>
                        <a:rPr lang="en-US" sz="1800" b="0" i="0">
                          <a:solidFill>
                            <a:srgbClr val="000000"/>
                          </a:solidFill>
                          <a:effectLst/>
                          <a:latin typeface="Arial"/>
                        </a:rPr>
                        <a:t>Confidence Limits</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350614">
                <a:tc>
                  <a:txBody>
                    <a:bodyPr/>
                    <a:lstStyle/>
                    <a:p>
                      <a:pPr fontAlgn="t"/>
                      <a:r>
                        <a:rPr lang="en-US" sz="1800" b="0" i="0">
                          <a:solidFill>
                            <a:srgbClr val="000000"/>
                          </a:solidFill>
                          <a:effectLst/>
                          <a:latin typeface="Arial"/>
                        </a:rPr>
                        <a:t>sex 0 vs 1</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0.249</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0.084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0.735</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50614">
                <a:tc>
                  <a:txBody>
                    <a:bodyPr/>
                    <a:lstStyle/>
                    <a:p>
                      <a:pPr fontAlgn="t"/>
                      <a:r>
                        <a:rPr lang="en-US" sz="1800" b="0" i="0">
                          <a:solidFill>
                            <a:srgbClr val="000000"/>
                          </a:solidFill>
                          <a:effectLst/>
                          <a:latin typeface="Arial"/>
                        </a:rPr>
                        <a:t>ecg 0 vs 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0.210</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0.044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1.014</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50614">
                <a:tc>
                  <a:txBody>
                    <a:bodyPr/>
                    <a:lstStyle/>
                    <a:p>
                      <a:pPr fontAlgn="t"/>
                      <a:r>
                        <a:rPr lang="en-US" sz="1800" b="0" i="0">
                          <a:solidFill>
                            <a:srgbClr val="000000"/>
                          </a:solidFill>
                          <a:effectLst/>
                          <a:latin typeface="Arial"/>
                        </a:rPr>
                        <a:t>ecg 1 vs 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0.652</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0.134</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a:rPr>
                        <a:t>3.176</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50614">
                <a:tc>
                  <a:txBody>
                    <a:bodyPr/>
                    <a:lstStyle/>
                    <a:p>
                      <a:pPr fontAlgn="t"/>
                      <a:r>
                        <a:rPr lang="en-US" sz="1800" b="0" i="0">
                          <a:solidFill>
                            <a:srgbClr val="000000"/>
                          </a:solidFill>
                          <a:effectLst/>
                          <a:latin typeface="Arial"/>
                        </a:rPr>
                        <a:t>age</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a:rPr>
                        <a:t>1.100</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1.026</a:t>
                      </a:r>
                    </a:p>
                  </a:txBody>
                  <a:tcPr marL="38100" marR="38100" marT="38110" marB="3811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1.180</a:t>
                      </a:r>
                    </a:p>
                  </a:txBody>
                  <a:tcPr marL="38100" marR="38100" marT="38110" marB="3811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5"/>
                  </a:ext>
                </a:extLst>
              </a:tr>
            </a:tbl>
          </a:graphicData>
        </a:graphic>
      </p:graphicFrame>
      <p:sp>
        <p:nvSpPr>
          <p:cNvPr id="33827" name="Rectangle 2">
            <a:extLst>
              <a:ext uri="{FF2B5EF4-FFF2-40B4-BE49-F238E27FC236}">
                <a16:creationId xmlns:a16="http://schemas.microsoft.com/office/drawing/2014/main" id="{091A9B93-404D-3345-A205-7373B879D4BC}"/>
              </a:ext>
            </a:extLst>
          </p:cNvPr>
          <p:cNvSpPr>
            <a:spLocks noChangeArrowheads="1"/>
          </p:cNvSpPr>
          <p:nvPr/>
        </p:nvSpPr>
        <p:spPr bwMode="auto">
          <a:xfrm>
            <a:off x="38100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sp>
        <p:nvSpPr>
          <p:cNvPr id="2" name="Content Placeholder 1">
            <a:extLst>
              <a:ext uri="{FF2B5EF4-FFF2-40B4-BE49-F238E27FC236}">
                <a16:creationId xmlns:a16="http://schemas.microsoft.com/office/drawing/2014/main" id="{7ACDED86-AD41-8741-BA8C-40B607B886AF}"/>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The odds ratio of CA disease for females relative  to males is 0.249 after accounting for AGE and EGC (95% CI (.084,.735)). The odds for a female to have CA disease is 75.1% less than the odds for male. (Recall could have </a:t>
            </a:r>
            <a:r>
              <a:rPr lang="en-US" dirty="0" err="1"/>
              <a:t>fliped</a:t>
            </a:r>
            <a:r>
              <a:rPr lang="en-US" dirty="0"/>
              <a:t> 1/.249~4!!)</a:t>
            </a:r>
          </a:p>
          <a:p>
            <a:pPr marL="274320" eaLnBrk="1" fontAlgn="auto" hangingPunct="1">
              <a:spcAft>
                <a:spcPts val="0"/>
              </a:spcAft>
              <a:buFont typeface="Wingdings 2" pitchFamily="18" charset="2"/>
              <a:buChar char=""/>
              <a:defRPr/>
            </a:pPr>
            <a:r>
              <a:rPr lang="en-US" dirty="0"/>
              <a:t>The odds of a person having CA disease is 1.1 times higher than a person 1 year younger holding all other variables fixed.  The odds of a person having CA disease is 2.6 times higher than a person 10 years younger (AOVF).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34678-010F-C24C-8F63-03F5BC02610E}"/>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Predicted probabilities given age and sex value</a:t>
            </a:r>
          </a:p>
          <a:p>
            <a:pPr marL="274320" eaLnBrk="1" fontAlgn="auto" hangingPunct="1">
              <a:spcAft>
                <a:spcPts val="0"/>
              </a:spcAft>
              <a:buFont typeface="Wingdings 2" pitchFamily="18" charset="2"/>
              <a:buChar char=""/>
              <a:defRPr/>
            </a:pPr>
            <a:r>
              <a:rPr lang="en-US" dirty="0"/>
              <a:t>NOTE:  This is </a:t>
            </a:r>
            <a:r>
              <a:rPr lang="en-US" dirty="0" err="1"/>
              <a:t>exp</a:t>
            </a:r>
            <a:r>
              <a:rPr lang="en-US" dirty="0"/>
              <a:t>(b0+b1X1+….) / 1+exp(b0+b1X1+….)</a:t>
            </a:r>
          </a:p>
        </p:txBody>
      </p:sp>
      <p:sp>
        <p:nvSpPr>
          <p:cNvPr id="3" name="Title 2">
            <a:extLst>
              <a:ext uri="{FF2B5EF4-FFF2-40B4-BE49-F238E27FC236}">
                <a16:creationId xmlns:a16="http://schemas.microsoft.com/office/drawing/2014/main" id="{755B4B75-FA69-904A-8943-7BDC1EDC267D}"/>
              </a:ext>
            </a:extLst>
          </p:cNvPr>
          <p:cNvSpPr>
            <a:spLocks noGrp="1"/>
          </p:cNvSpPr>
          <p:nvPr>
            <p:ph type="title"/>
          </p:nvPr>
        </p:nvSpPr>
        <p:spPr/>
        <p:txBody>
          <a:bodyPr/>
          <a:lstStyle/>
          <a:p>
            <a:pPr eaLnBrk="1" fontAlgn="auto" hangingPunct="1">
              <a:spcAft>
                <a:spcPts val="0"/>
              </a:spcAft>
              <a:defRPr/>
            </a:pPr>
            <a:r>
              <a:rPr lang="en-US" dirty="0"/>
              <a:t>Effects plot can be helpful to explain</a:t>
            </a:r>
          </a:p>
        </p:txBody>
      </p:sp>
      <p:pic>
        <p:nvPicPr>
          <p:cNvPr id="34820" name="Picture 2">
            <a:extLst>
              <a:ext uri="{FF2B5EF4-FFF2-40B4-BE49-F238E27FC236}">
                <a16:creationId xmlns:a16="http://schemas.microsoft.com/office/drawing/2014/main" id="{AEB21888-C358-5B43-98B8-054B5B837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5257800" cy="394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6BC49-A886-C042-84CD-C66193ECE90A}"/>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The most intuitive way to check the adequacy of the model predictions is through ROC curves (Receiver operating characteristics curve)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Cool history story if we have time.</a:t>
            </a:r>
          </a:p>
        </p:txBody>
      </p:sp>
      <p:sp>
        <p:nvSpPr>
          <p:cNvPr id="3" name="Title 2">
            <a:extLst>
              <a:ext uri="{FF2B5EF4-FFF2-40B4-BE49-F238E27FC236}">
                <a16:creationId xmlns:a16="http://schemas.microsoft.com/office/drawing/2014/main" id="{997E5169-FBDC-0D49-9C79-4A7AFD835AE2}"/>
              </a:ext>
            </a:extLst>
          </p:cNvPr>
          <p:cNvSpPr>
            <a:spLocks noGrp="1"/>
          </p:cNvSpPr>
          <p:nvPr>
            <p:ph type="title"/>
          </p:nvPr>
        </p:nvSpPr>
        <p:spPr/>
        <p:txBody>
          <a:bodyPr/>
          <a:lstStyle/>
          <a:p>
            <a:pPr eaLnBrk="1" fontAlgn="auto" hangingPunct="1">
              <a:spcAft>
                <a:spcPts val="0"/>
              </a:spcAft>
              <a:defRPr/>
            </a:pPr>
            <a:r>
              <a:rPr lang="en-US" dirty="0"/>
              <a:t>What if we want to predict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9ACFD35-91F8-7746-AC02-BAA094B353CB}"/>
              </a:ext>
            </a:extLst>
          </p:cNvPr>
          <p:cNvGraphicFramePr>
            <a:graphicFrameLocks noGrp="1"/>
          </p:cNvGraphicFramePr>
          <p:nvPr>
            <p:ph idx="1"/>
          </p:nvPr>
        </p:nvGraphicFramePr>
        <p:xfrm>
          <a:off x="1752600" y="2971800"/>
          <a:ext cx="5181600" cy="1828800"/>
        </p:xfrm>
        <a:graphic>
          <a:graphicData uri="http://schemas.openxmlformats.org/drawingml/2006/table">
            <a:tbl>
              <a:tblPr/>
              <a:tblGrid>
                <a:gridCol w="1727200">
                  <a:extLst>
                    <a:ext uri="{9D8B030D-6E8A-4147-A177-3AD203B41FA5}">
                      <a16:colId xmlns:a16="http://schemas.microsoft.com/office/drawing/2014/main" val="811549702"/>
                    </a:ext>
                  </a:extLst>
                </a:gridCol>
                <a:gridCol w="1727200">
                  <a:extLst>
                    <a:ext uri="{9D8B030D-6E8A-4147-A177-3AD203B41FA5}">
                      <a16:colId xmlns:a16="http://schemas.microsoft.com/office/drawing/2014/main" val="681687803"/>
                    </a:ext>
                  </a:extLst>
                </a:gridCol>
                <a:gridCol w="1727200">
                  <a:extLst>
                    <a:ext uri="{9D8B030D-6E8A-4147-A177-3AD203B41FA5}">
                      <a16:colId xmlns:a16="http://schemas.microsoft.com/office/drawing/2014/main" val="4198111965"/>
                    </a:ext>
                  </a:extLst>
                </a:gridCol>
              </a:tblGrid>
              <a:tr h="5715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rPr>
                        <a:t>CA Disease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rPr>
                        <a:t>Not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985020690"/>
                  </a:ext>
                </a:extLst>
              </a:tr>
              <a:tr h="5715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Predict CA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5490384"/>
                  </a:ext>
                </a:extLst>
              </a:tr>
              <a:tr h="6858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Predicted Not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600968708"/>
                  </a:ext>
                </a:extLst>
              </a:tr>
            </a:tbl>
          </a:graphicData>
        </a:graphic>
      </p:graphicFrame>
      <p:sp>
        <p:nvSpPr>
          <p:cNvPr id="3" name="Title 2">
            <a:extLst>
              <a:ext uri="{FF2B5EF4-FFF2-40B4-BE49-F238E27FC236}">
                <a16:creationId xmlns:a16="http://schemas.microsoft.com/office/drawing/2014/main" id="{1415866F-476B-F44A-8325-0CD7212BFEFA}"/>
              </a:ext>
            </a:extLst>
          </p:cNvPr>
          <p:cNvSpPr>
            <a:spLocks noGrp="1"/>
          </p:cNvSpPr>
          <p:nvPr>
            <p:ph type="title"/>
          </p:nvPr>
        </p:nvSpPr>
        <p:spPr/>
        <p:txBody>
          <a:bodyPr/>
          <a:lstStyle/>
          <a:p>
            <a:pPr eaLnBrk="1" fontAlgn="auto" hangingPunct="1">
              <a:spcAft>
                <a:spcPts val="0"/>
              </a:spcAft>
              <a:defRPr/>
            </a:pPr>
            <a:r>
              <a:rPr lang="en-US" dirty="0"/>
              <a:t>One way is just to create a table</a:t>
            </a:r>
            <a:br>
              <a:rPr lang="en-US" dirty="0"/>
            </a:br>
            <a:r>
              <a:rPr lang="en-US" dirty="0"/>
              <a:t>(Hypothetical numbers)</a:t>
            </a:r>
          </a:p>
        </p:txBody>
      </p:sp>
      <p:sp>
        <p:nvSpPr>
          <p:cNvPr id="44052" name="TextBox 4">
            <a:extLst>
              <a:ext uri="{FF2B5EF4-FFF2-40B4-BE49-F238E27FC236}">
                <a16:creationId xmlns:a16="http://schemas.microsoft.com/office/drawing/2014/main" id="{FB1DA2FA-44D5-F248-9D73-16076CCB27B1}"/>
              </a:ext>
            </a:extLst>
          </p:cNvPr>
          <p:cNvSpPr txBox="1">
            <a:spLocks noChangeArrowheads="1"/>
          </p:cNvSpPr>
          <p:nvPr/>
        </p:nvSpPr>
        <p:spPr bwMode="auto">
          <a:xfrm>
            <a:off x="3657600" y="25146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r>
              <a:rPr lang="en-US" altLang="en-US"/>
              <a:t>Truth</a:t>
            </a:r>
          </a:p>
        </p:txBody>
      </p:sp>
      <p:sp>
        <p:nvSpPr>
          <p:cNvPr id="44053" name="TextBox 5">
            <a:extLst>
              <a:ext uri="{FF2B5EF4-FFF2-40B4-BE49-F238E27FC236}">
                <a16:creationId xmlns:a16="http://schemas.microsoft.com/office/drawing/2014/main" id="{0B47F4F2-D15B-EF46-BAAA-5717FFB425CB}"/>
              </a:ext>
            </a:extLst>
          </p:cNvPr>
          <p:cNvSpPr txBox="1">
            <a:spLocks noChangeArrowheads="1"/>
          </p:cNvSpPr>
          <p:nvPr/>
        </p:nvSpPr>
        <p:spPr bwMode="auto">
          <a:xfrm rot="-5400000">
            <a:off x="-234156" y="3739356"/>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r>
              <a:rPr lang="en-US" altLang="en-US"/>
              <a:t>Classification</a:t>
            </a:r>
          </a:p>
        </p:txBody>
      </p:sp>
      <p:sp>
        <p:nvSpPr>
          <p:cNvPr id="44054" name="TextBox 6">
            <a:extLst>
              <a:ext uri="{FF2B5EF4-FFF2-40B4-BE49-F238E27FC236}">
                <a16:creationId xmlns:a16="http://schemas.microsoft.com/office/drawing/2014/main" id="{0358021F-7DD9-964B-A0DD-1A06FFD345AB}"/>
              </a:ext>
            </a:extLst>
          </p:cNvPr>
          <p:cNvSpPr txBox="1">
            <a:spLocks noChangeArrowheads="1"/>
          </p:cNvSpPr>
          <p:nvPr/>
        </p:nvSpPr>
        <p:spPr bwMode="auto">
          <a:xfrm>
            <a:off x="381000" y="52578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r>
              <a:rPr lang="en-US" altLang="en-US"/>
              <a:t>However, its possible to conjure up data sets that yield very similar tables, but one is able to more confidently provide the prediction than the other.  How is that?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30EDC47-881F-4745-89A4-DCE42C11F209}"/>
              </a:ext>
            </a:extLst>
          </p:cNvPr>
          <p:cNvGraphicFramePr>
            <a:graphicFrameLocks noGrp="1"/>
          </p:cNvGraphicFramePr>
          <p:nvPr>
            <p:ph idx="1"/>
          </p:nvPr>
        </p:nvGraphicFramePr>
        <p:xfrm>
          <a:off x="304800" y="1905000"/>
          <a:ext cx="8407400" cy="1676400"/>
        </p:xfrm>
        <a:graphic>
          <a:graphicData uri="http://schemas.openxmlformats.org/drawingml/2006/table">
            <a:tbl>
              <a:tblPr/>
              <a:tblGrid>
                <a:gridCol w="840740">
                  <a:extLst>
                    <a:ext uri="{9D8B030D-6E8A-4147-A177-3AD203B41FA5}">
                      <a16:colId xmlns:a16="http://schemas.microsoft.com/office/drawing/2014/main" val="20000"/>
                    </a:ext>
                  </a:extLst>
                </a:gridCol>
                <a:gridCol w="840740">
                  <a:extLst>
                    <a:ext uri="{9D8B030D-6E8A-4147-A177-3AD203B41FA5}">
                      <a16:colId xmlns:a16="http://schemas.microsoft.com/office/drawing/2014/main" val="20001"/>
                    </a:ext>
                  </a:extLst>
                </a:gridCol>
                <a:gridCol w="840740">
                  <a:extLst>
                    <a:ext uri="{9D8B030D-6E8A-4147-A177-3AD203B41FA5}">
                      <a16:colId xmlns:a16="http://schemas.microsoft.com/office/drawing/2014/main" val="20002"/>
                    </a:ext>
                  </a:extLst>
                </a:gridCol>
                <a:gridCol w="840740">
                  <a:extLst>
                    <a:ext uri="{9D8B030D-6E8A-4147-A177-3AD203B41FA5}">
                      <a16:colId xmlns:a16="http://schemas.microsoft.com/office/drawing/2014/main" val="20003"/>
                    </a:ext>
                  </a:extLst>
                </a:gridCol>
                <a:gridCol w="840740">
                  <a:extLst>
                    <a:ext uri="{9D8B030D-6E8A-4147-A177-3AD203B41FA5}">
                      <a16:colId xmlns:a16="http://schemas.microsoft.com/office/drawing/2014/main" val="20004"/>
                    </a:ext>
                  </a:extLst>
                </a:gridCol>
                <a:gridCol w="840740">
                  <a:extLst>
                    <a:ext uri="{9D8B030D-6E8A-4147-A177-3AD203B41FA5}">
                      <a16:colId xmlns:a16="http://schemas.microsoft.com/office/drawing/2014/main" val="20005"/>
                    </a:ext>
                  </a:extLst>
                </a:gridCol>
                <a:gridCol w="840740">
                  <a:extLst>
                    <a:ext uri="{9D8B030D-6E8A-4147-A177-3AD203B41FA5}">
                      <a16:colId xmlns:a16="http://schemas.microsoft.com/office/drawing/2014/main" val="20006"/>
                    </a:ext>
                  </a:extLst>
                </a:gridCol>
                <a:gridCol w="840740">
                  <a:extLst>
                    <a:ext uri="{9D8B030D-6E8A-4147-A177-3AD203B41FA5}">
                      <a16:colId xmlns:a16="http://schemas.microsoft.com/office/drawing/2014/main" val="20007"/>
                    </a:ext>
                  </a:extLst>
                </a:gridCol>
                <a:gridCol w="840740">
                  <a:extLst>
                    <a:ext uri="{9D8B030D-6E8A-4147-A177-3AD203B41FA5}">
                      <a16:colId xmlns:a16="http://schemas.microsoft.com/office/drawing/2014/main" val="20008"/>
                    </a:ext>
                  </a:extLst>
                </a:gridCol>
                <a:gridCol w="840740">
                  <a:extLst>
                    <a:ext uri="{9D8B030D-6E8A-4147-A177-3AD203B41FA5}">
                      <a16:colId xmlns:a16="http://schemas.microsoft.com/office/drawing/2014/main" val="20009"/>
                    </a:ext>
                  </a:extLst>
                </a:gridCol>
              </a:tblGrid>
              <a:tr h="0">
                <a:tc gridSpan="10">
                  <a:txBody>
                    <a:bodyPr/>
                    <a:lstStyle/>
                    <a:p>
                      <a:pPr fontAlgn="t"/>
                      <a:r>
                        <a:rPr lang="en-US" b="0" i="0" dirty="0">
                          <a:solidFill>
                            <a:srgbClr val="000000"/>
                          </a:solidFill>
                          <a:effectLst/>
                          <a:latin typeface="Arial"/>
                        </a:rPr>
                        <a:t>Classification Table</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rowSpan="2">
                  <a:txBody>
                    <a:bodyPr/>
                    <a:lstStyle/>
                    <a:p>
                      <a:pPr fontAlgn="t"/>
                      <a:r>
                        <a:rPr lang="en-US" b="0" i="0">
                          <a:solidFill>
                            <a:srgbClr val="000000"/>
                          </a:solidFill>
                          <a:effectLst/>
                          <a:latin typeface="Arial"/>
                        </a:rPr>
                        <a:t>Prob</a:t>
                      </a:r>
                      <a:br>
                        <a:rPr lang="en-US" b="0" i="0">
                          <a:solidFill>
                            <a:srgbClr val="000000"/>
                          </a:solidFill>
                          <a:effectLst/>
                          <a:latin typeface="Arial"/>
                        </a:rPr>
                      </a:br>
                      <a:r>
                        <a:rPr lang="en-US" b="0" i="0">
                          <a:solidFill>
                            <a:srgbClr val="000000"/>
                          </a:solidFill>
                          <a:effectLst/>
                          <a:latin typeface="Arial"/>
                        </a:rPr>
                        <a:t>Level</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a:rPr>
                        <a:t>Correct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b="0" i="0">
                          <a:solidFill>
                            <a:srgbClr val="000000"/>
                          </a:solidFill>
                          <a:effectLst/>
                          <a:latin typeface="Arial"/>
                        </a:rPr>
                        <a:t>Incorrect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5">
                  <a:txBody>
                    <a:bodyPr/>
                    <a:lstStyle/>
                    <a:p>
                      <a:pPr fontAlgn="t"/>
                      <a:r>
                        <a:rPr lang="en-US" b="0" i="0">
                          <a:solidFill>
                            <a:srgbClr val="000000"/>
                          </a:solidFill>
                          <a:effectLst/>
                          <a:latin typeface="Arial"/>
                        </a:rPr>
                        <a:t>Percentages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vMerge="1">
                  <a:txBody>
                    <a:bodyPr/>
                    <a:lstStyle/>
                    <a:p>
                      <a:endParaRPr lang="en-US"/>
                    </a:p>
                  </a:txBody>
                  <a:tcPr/>
                </a:tc>
                <a:tc>
                  <a:txBody>
                    <a:bodyPr/>
                    <a:lstStyle/>
                    <a:p>
                      <a:pPr fontAlgn="t"/>
                      <a:r>
                        <a:rPr lang="en-US" b="0" i="0">
                          <a:solidFill>
                            <a:srgbClr val="000000"/>
                          </a:solidFill>
                          <a:effectLst/>
                          <a:latin typeface="Arial"/>
                        </a:rPr>
                        <a:t>Event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a:t>
                      </a:r>
                      <a:br>
                        <a:rPr lang="en-US" b="0" i="0">
                          <a:solidFill>
                            <a:srgbClr val="000000"/>
                          </a:solidFill>
                          <a:effectLst/>
                          <a:latin typeface="Arial"/>
                        </a:rPr>
                      </a:br>
                      <a:r>
                        <a:rPr lang="en-US" b="0" i="0">
                          <a:solidFill>
                            <a:srgbClr val="000000"/>
                          </a:solidFill>
                          <a:effectLst/>
                          <a:latin typeface="Arial"/>
                        </a:rPr>
                        <a:t>Event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Event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a:t>
                      </a:r>
                      <a:br>
                        <a:rPr lang="en-US" b="0" i="0">
                          <a:solidFill>
                            <a:srgbClr val="000000"/>
                          </a:solidFill>
                          <a:effectLst/>
                          <a:latin typeface="Arial"/>
                        </a:rPr>
                      </a:br>
                      <a:r>
                        <a:rPr lang="en-US" b="0" i="0">
                          <a:solidFill>
                            <a:srgbClr val="000000"/>
                          </a:solidFill>
                          <a:effectLst/>
                          <a:latin typeface="Arial"/>
                        </a:rPr>
                        <a:t>Event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Correct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Sensi-</a:t>
                      </a:r>
                      <a:br>
                        <a:rPr lang="en-US" b="0" i="0">
                          <a:solidFill>
                            <a:srgbClr val="000000"/>
                          </a:solidFill>
                          <a:effectLst/>
                          <a:latin typeface="Arial"/>
                        </a:rPr>
                      </a:br>
                      <a:r>
                        <a:rPr lang="en-US" b="0" i="0">
                          <a:solidFill>
                            <a:srgbClr val="000000"/>
                          </a:solidFill>
                          <a:effectLst/>
                          <a:latin typeface="Arial"/>
                        </a:rPr>
                        <a:t>tivity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Speci-</a:t>
                      </a:r>
                      <a:br>
                        <a:rPr lang="en-US" b="0" i="0">
                          <a:solidFill>
                            <a:srgbClr val="000000"/>
                          </a:solidFill>
                          <a:effectLst/>
                          <a:latin typeface="Arial"/>
                        </a:rPr>
                      </a:br>
                      <a:r>
                        <a:rPr lang="en-US" b="0" i="0">
                          <a:solidFill>
                            <a:srgbClr val="000000"/>
                          </a:solidFill>
                          <a:effectLst/>
                          <a:latin typeface="Arial"/>
                        </a:rPr>
                        <a:t>ficity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False</a:t>
                      </a:r>
                      <a:br>
                        <a:rPr lang="en-US" b="0" i="0">
                          <a:solidFill>
                            <a:srgbClr val="000000"/>
                          </a:solidFill>
                          <a:effectLst/>
                          <a:latin typeface="Arial"/>
                        </a:rPr>
                      </a:br>
                      <a:r>
                        <a:rPr lang="en-US" b="0" i="0">
                          <a:solidFill>
                            <a:srgbClr val="000000"/>
                          </a:solidFill>
                          <a:effectLst/>
                          <a:latin typeface="Arial"/>
                        </a:rPr>
                        <a:t>POS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False</a:t>
                      </a:r>
                      <a:br>
                        <a:rPr lang="en-US" b="0" i="0">
                          <a:solidFill>
                            <a:srgbClr val="000000"/>
                          </a:solidFill>
                          <a:effectLst/>
                          <a:latin typeface="Arial"/>
                        </a:rPr>
                      </a:br>
                      <a:r>
                        <a:rPr lang="en-US" b="0" i="0">
                          <a:solidFill>
                            <a:srgbClr val="000000"/>
                          </a:solidFill>
                          <a:effectLst/>
                          <a:latin typeface="Arial"/>
                        </a:rPr>
                        <a:t>NEG </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Arial"/>
                        </a:rPr>
                        <a:t>0.500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22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66.7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73.2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59.5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33.3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F5C31135-4886-C248-8D69-317CD7C86958}"/>
              </a:ext>
            </a:extLst>
          </p:cNvPr>
          <p:cNvSpPr>
            <a:spLocks noGrp="1"/>
          </p:cNvSpPr>
          <p:nvPr>
            <p:ph type="title"/>
          </p:nvPr>
        </p:nvSpPr>
        <p:spPr/>
        <p:txBody>
          <a:bodyPr/>
          <a:lstStyle/>
          <a:p>
            <a:pPr eaLnBrk="1" fontAlgn="auto" hangingPunct="1">
              <a:spcAft>
                <a:spcPts val="0"/>
              </a:spcAft>
              <a:defRPr/>
            </a:pPr>
            <a:r>
              <a:rPr lang="en-US" dirty="0"/>
              <a:t>SAS </a:t>
            </a:r>
            <a:r>
              <a:rPr lang="en-US" dirty="0" err="1"/>
              <a:t>ctable</a:t>
            </a:r>
            <a:r>
              <a:rPr lang="en-US" dirty="0"/>
              <a:t> option</a:t>
            </a:r>
          </a:p>
        </p:txBody>
      </p:sp>
      <p:sp>
        <p:nvSpPr>
          <p:cNvPr id="37930" name="Rectangle 1">
            <a:extLst>
              <a:ext uri="{FF2B5EF4-FFF2-40B4-BE49-F238E27FC236}">
                <a16:creationId xmlns:a16="http://schemas.microsoft.com/office/drawing/2014/main" id="{D64A09D3-9F19-5D42-A33E-645DB828F676}"/>
              </a:ext>
            </a:extLst>
          </p:cNvPr>
          <p:cNvSpPr>
            <a:spLocks noChangeArrowheads="1"/>
          </p:cNvSpPr>
          <p:nvPr/>
        </p:nvSpPr>
        <p:spPr bwMode="auto">
          <a:xfrm>
            <a:off x="381000" y="308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38088" rIns="38088" anchor="ctr">
            <a:spAutoFit/>
          </a:bodyP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eaLnBrk="1" hangingPunct="1"/>
            <a:br>
              <a:rPr lang="en-US" altLang="en-US">
                <a:solidFill>
                  <a:srgbClr val="000000"/>
                </a:solidFill>
                <a:latin typeface="Arial" panose="020B0604020202020204" pitchFamily="34" charset="0"/>
              </a:rPr>
            </a:br>
            <a:endParaRPr lang="en-US" altLang="en-US">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C721584C-1F3B-C340-AB05-1879944080D6}"/>
              </a:ext>
            </a:extLst>
          </p:cNvPr>
          <p:cNvGraphicFramePr>
            <a:graphicFrameLocks noGrp="1"/>
          </p:cNvGraphicFramePr>
          <p:nvPr/>
        </p:nvGraphicFramePr>
        <p:xfrm>
          <a:off x="1752600" y="4038600"/>
          <a:ext cx="5181600" cy="1828800"/>
        </p:xfrm>
        <a:graphic>
          <a:graphicData uri="http://schemas.openxmlformats.org/drawingml/2006/table">
            <a:tbl>
              <a:tblPr/>
              <a:tblGrid>
                <a:gridCol w="1727200">
                  <a:extLst>
                    <a:ext uri="{9D8B030D-6E8A-4147-A177-3AD203B41FA5}">
                      <a16:colId xmlns:a16="http://schemas.microsoft.com/office/drawing/2014/main" val="297083116"/>
                    </a:ext>
                  </a:extLst>
                </a:gridCol>
                <a:gridCol w="1727200">
                  <a:extLst>
                    <a:ext uri="{9D8B030D-6E8A-4147-A177-3AD203B41FA5}">
                      <a16:colId xmlns:a16="http://schemas.microsoft.com/office/drawing/2014/main" val="4206369032"/>
                    </a:ext>
                  </a:extLst>
                </a:gridCol>
                <a:gridCol w="1727200">
                  <a:extLst>
                    <a:ext uri="{9D8B030D-6E8A-4147-A177-3AD203B41FA5}">
                      <a16:colId xmlns:a16="http://schemas.microsoft.com/office/drawing/2014/main" val="2301257556"/>
                    </a:ext>
                  </a:extLst>
                </a:gridCol>
              </a:tblGrid>
              <a:tr h="5715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rPr>
                        <a:t>CA Disease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Franklin Gothic Medium" panose="020B0603020102020204" pitchFamily="34" charset="0"/>
                          <a:cs typeface="Arial" panose="020B0604020202020204" pitchFamily="34" charset="0"/>
                        </a:rPr>
                        <a:t>Not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67034269"/>
                  </a:ext>
                </a:extLst>
              </a:tr>
              <a:tr h="5715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Predict CA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52289417"/>
                  </a:ext>
                </a:extLst>
              </a:tr>
              <a:tr h="685800">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Predicted Not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Font typeface="Wingdings 2" pitchFamily="2"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itchFamily="2" charset="2"/>
                        <a:defRPr sz="1600">
                          <a:solidFill>
                            <a:schemeClr val="tx2"/>
                          </a:solidFill>
                          <a:latin typeface="Franklin Gothic Medium" panose="020B0603020102020204" pitchFamily="34" charset="0"/>
                        </a:defRPr>
                      </a:lvl2pPr>
                      <a:lvl3pPr marL="1143000" indent="-228600">
                        <a:spcBef>
                          <a:spcPct val="20000"/>
                        </a:spcBef>
                        <a:buClr>
                          <a:srgbClr val="9BBB59"/>
                        </a:buClr>
                        <a:buFont typeface="Wingdings" pitchFamily="2" charset="2"/>
                        <a:defRPr sz="1400">
                          <a:solidFill>
                            <a:schemeClr val="tx2"/>
                          </a:solidFill>
                          <a:latin typeface="Franklin Gothic Medium" panose="020B0603020102020204" pitchFamily="34" charset="0"/>
                        </a:defRPr>
                      </a:lvl3pPr>
                      <a:lvl4pPr marL="1600200" indent="-228600">
                        <a:spcBef>
                          <a:spcPct val="20000"/>
                        </a:spcBef>
                        <a:buClr>
                          <a:srgbClr val="8064A2"/>
                        </a:buClr>
                        <a:buFont typeface="Wingdings" pitchFamily="2" charset="2"/>
                        <a:defRPr sz="1200">
                          <a:solidFill>
                            <a:schemeClr val="tx2"/>
                          </a:solidFill>
                          <a:latin typeface="Franklin Gothic Medium" panose="020B0603020102020204" pitchFamily="34" charset="0"/>
                        </a:defRPr>
                      </a:lvl4pPr>
                      <a:lvl5pPr marL="2057400" indent="-228600">
                        <a:spcBef>
                          <a:spcPct val="20000"/>
                        </a:spcBef>
                        <a:buClr>
                          <a:srgbClr val="F79646"/>
                        </a:buClr>
                        <a:buFont typeface="Wingdings"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F79646"/>
                        </a:buClr>
                        <a:buFont typeface="Wingdings"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Franklin Gothic Medium" panose="020B0603020102020204" pitchFamily="34" charset="0"/>
                          <a:cs typeface="Arial" panose="020B0604020202020204" pitchFamily="34" charset="0"/>
                        </a:rPr>
                        <a:t>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48879151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0304CF-3B7E-0B42-8118-1869B7FFD657}"/>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When the predicted probably curve is steeper and </a:t>
            </a:r>
            <a:r>
              <a:rPr lang="en-US" dirty="0" err="1"/>
              <a:t>plateus</a:t>
            </a:r>
            <a:r>
              <a:rPr lang="en-US" dirty="0"/>
              <a:t> to 0 and 1 more quickly, predicted probabilities are more closer to 0 or 1.  </a:t>
            </a:r>
          </a:p>
        </p:txBody>
      </p:sp>
      <p:sp>
        <p:nvSpPr>
          <p:cNvPr id="3" name="Title 2">
            <a:extLst>
              <a:ext uri="{FF2B5EF4-FFF2-40B4-BE49-F238E27FC236}">
                <a16:creationId xmlns:a16="http://schemas.microsoft.com/office/drawing/2014/main" id="{AFEF50FC-8590-6748-AB7D-7041DCEEC754}"/>
              </a:ext>
            </a:extLst>
          </p:cNvPr>
          <p:cNvSpPr>
            <a:spLocks noGrp="1"/>
          </p:cNvSpPr>
          <p:nvPr>
            <p:ph type="title"/>
          </p:nvPr>
        </p:nvSpPr>
        <p:spPr/>
        <p:txBody>
          <a:bodyPr/>
          <a:lstStyle/>
          <a:p>
            <a:pPr eaLnBrk="1" fontAlgn="auto" hangingPunct="1">
              <a:spcAft>
                <a:spcPts val="0"/>
              </a:spcAft>
              <a:defRPr/>
            </a:pPr>
            <a:r>
              <a:rPr lang="en-US" dirty="0"/>
              <a:t>Effects Plot</a:t>
            </a:r>
          </a:p>
        </p:txBody>
      </p:sp>
      <p:pic>
        <p:nvPicPr>
          <p:cNvPr id="38916" name="Picture 3">
            <a:extLst>
              <a:ext uri="{FF2B5EF4-FFF2-40B4-BE49-F238E27FC236}">
                <a16:creationId xmlns:a16="http://schemas.microsoft.com/office/drawing/2014/main" id="{2EA8CEA9-75DD-B940-96E0-E4CB5C7B4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5254625"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9334-E5D7-AB4A-AB9A-85620F53CC1A}"/>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When the predicted probably curve is steeper and plateaus to 0 and 1 more quickly, predicted probabilities are more closer to 0 or 1.  </a:t>
            </a:r>
          </a:p>
        </p:txBody>
      </p:sp>
      <p:sp>
        <p:nvSpPr>
          <p:cNvPr id="3" name="Title 2">
            <a:extLst>
              <a:ext uri="{FF2B5EF4-FFF2-40B4-BE49-F238E27FC236}">
                <a16:creationId xmlns:a16="http://schemas.microsoft.com/office/drawing/2014/main" id="{609AF1A6-0519-0B4E-80FF-4481B9389F8B}"/>
              </a:ext>
            </a:extLst>
          </p:cNvPr>
          <p:cNvSpPr>
            <a:spLocks noGrp="1"/>
          </p:cNvSpPr>
          <p:nvPr>
            <p:ph type="title"/>
          </p:nvPr>
        </p:nvSpPr>
        <p:spPr/>
        <p:txBody>
          <a:bodyPr/>
          <a:lstStyle/>
          <a:p>
            <a:pPr eaLnBrk="1" fontAlgn="auto" hangingPunct="1">
              <a:spcAft>
                <a:spcPts val="0"/>
              </a:spcAft>
              <a:defRPr/>
            </a:pPr>
            <a:endParaRPr lang="en-US" dirty="0"/>
          </a:p>
        </p:txBody>
      </p:sp>
      <p:pic>
        <p:nvPicPr>
          <p:cNvPr id="39940" name="Picture 3">
            <a:extLst>
              <a:ext uri="{FF2B5EF4-FFF2-40B4-BE49-F238E27FC236}">
                <a16:creationId xmlns:a16="http://schemas.microsoft.com/office/drawing/2014/main" id="{E2239993-0FB5-7741-BE51-F9C8CA97E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86038"/>
            <a:ext cx="5254625"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Freeform 4">
            <a:extLst>
              <a:ext uri="{FF2B5EF4-FFF2-40B4-BE49-F238E27FC236}">
                <a16:creationId xmlns:a16="http://schemas.microsoft.com/office/drawing/2014/main" id="{CA17ED9E-F860-D447-9482-1B1CD6CDA367}"/>
              </a:ext>
            </a:extLst>
          </p:cNvPr>
          <p:cNvSpPr/>
          <p:nvPr/>
        </p:nvSpPr>
        <p:spPr>
          <a:xfrm>
            <a:off x="2552700" y="3017838"/>
            <a:ext cx="4572000" cy="2773362"/>
          </a:xfrm>
          <a:custGeom>
            <a:avLst/>
            <a:gdLst>
              <a:gd name="connsiteX0" fmla="*/ 5657940 w 5657940"/>
              <a:gd name="connsiteY0" fmla="*/ 72782 h 1145639"/>
              <a:gd name="connsiteX1" fmla="*/ 3457948 w 5657940"/>
              <a:gd name="connsiteY1" fmla="*/ 99942 h 1145639"/>
              <a:gd name="connsiteX2" fmla="*/ 2344372 w 5657940"/>
              <a:gd name="connsiteY2" fmla="*/ 1041503 h 1145639"/>
              <a:gd name="connsiteX3" fmla="*/ 262075 w 5657940"/>
              <a:gd name="connsiteY3" fmla="*/ 1132037 h 1145639"/>
              <a:gd name="connsiteX4" fmla="*/ 99112 w 5657940"/>
              <a:gd name="connsiteY4" fmla="*/ 1132037 h 114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940" h="1145639">
                <a:moveTo>
                  <a:pt x="5657940" y="72782"/>
                </a:moveTo>
                <a:cubicBezTo>
                  <a:pt x="4834074" y="5635"/>
                  <a:pt x="4010209" y="-61511"/>
                  <a:pt x="3457948" y="99942"/>
                </a:cubicBezTo>
                <a:cubicBezTo>
                  <a:pt x="2905687" y="261395"/>
                  <a:pt x="2877017" y="869487"/>
                  <a:pt x="2344372" y="1041503"/>
                </a:cubicBezTo>
                <a:cubicBezTo>
                  <a:pt x="1811726" y="1213519"/>
                  <a:pt x="636285" y="1116948"/>
                  <a:pt x="262075" y="1132037"/>
                </a:cubicBezTo>
                <a:cubicBezTo>
                  <a:pt x="-112135" y="1147126"/>
                  <a:pt x="-6512" y="1139581"/>
                  <a:pt x="99112" y="11320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5B954EFC-3AB7-484F-82DF-F62BDC523B95}"/>
              </a:ext>
            </a:extLst>
          </p:cNvPr>
          <p:cNvCxnSpPr/>
          <p:nvPr/>
        </p:nvCxnSpPr>
        <p:spPr>
          <a:xfrm>
            <a:off x="6172200" y="3017838"/>
            <a:ext cx="99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95CB51-A2BA-8748-AB5D-8A6F4B275B58}"/>
              </a:ext>
            </a:extLst>
          </p:cNvPr>
          <p:cNvSpPr/>
          <p:nvPr/>
        </p:nvSpPr>
        <p:spPr>
          <a:xfrm>
            <a:off x="6324600" y="3036888"/>
            <a:ext cx="838200" cy="18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Franklin Gothic Medium" panose="020B0603020102020204" pitchFamily="34" charset="0"/>
                <a:cs typeface="Arial" panose="020B0604020202020204" pitchFamily="34" charset="0"/>
              </a:defRPr>
            </a:lvl1pPr>
            <a:lvl2pPr marL="742950" indent="-285750">
              <a:defRPr>
                <a:solidFill>
                  <a:schemeClr val="tx1"/>
                </a:solidFill>
                <a:latin typeface="Franklin Gothic Medium" panose="020B0603020102020204" pitchFamily="34" charset="0"/>
                <a:cs typeface="Arial" panose="020B0604020202020204" pitchFamily="34" charset="0"/>
              </a:defRPr>
            </a:lvl2pPr>
            <a:lvl3pPr marL="1143000" indent="-228600">
              <a:defRPr>
                <a:solidFill>
                  <a:schemeClr val="tx1"/>
                </a:solidFill>
                <a:latin typeface="Franklin Gothic Medium" panose="020B0603020102020204" pitchFamily="34" charset="0"/>
                <a:cs typeface="Arial" panose="020B0604020202020204" pitchFamily="34" charset="0"/>
              </a:defRPr>
            </a:lvl3pPr>
            <a:lvl4pPr marL="1600200" indent="-228600">
              <a:defRPr>
                <a:solidFill>
                  <a:schemeClr val="tx1"/>
                </a:solidFill>
                <a:latin typeface="Franklin Gothic Medium" panose="020B0603020102020204" pitchFamily="34" charset="0"/>
                <a:cs typeface="Arial" panose="020B0604020202020204" pitchFamily="34" charset="0"/>
              </a:defRPr>
            </a:lvl4pPr>
            <a:lvl5pPr marL="2057400" indent="-228600">
              <a:defRPr>
                <a:solidFill>
                  <a:schemeClr val="tx1"/>
                </a:solidFill>
                <a:latin typeface="Franklin Gothic Medium" panose="020B06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Medium" panose="020B0603020102020204" pitchFamily="34" charset="0"/>
                <a:cs typeface="Arial" panose="020B0604020202020204" pitchFamily="34" charset="0"/>
              </a:defRPr>
            </a:lvl9pPr>
          </a:lstStyle>
          <a:p>
            <a:pPr algn="ctr" eaLnBrk="1" hangingPunct="1"/>
            <a:endParaRPr lang="en-US" altLang="en-US">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788E2-389D-6546-8FBD-453761940DA1}"/>
              </a:ext>
            </a:extLst>
          </p:cNvPr>
          <p:cNvSpPr>
            <a:spLocks noGrp="1"/>
          </p:cNvSpPr>
          <p:nvPr>
            <p:ph idx="1"/>
          </p:nvPr>
        </p:nvSpPr>
        <p:spPr>
          <a:xfrm>
            <a:off x="381000" y="1719263"/>
            <a:ext cx="8534400" cy="4986337"/>
          </a:xfrm>
        </p:spPr>
        <p:txBody>
          <a:bodyPr>
            <a:normAutofit fontScale="92500" lnSpcReduction="20000"/>
          </a:bodyPr>
          <a:lstStyle/>
          <a:p>
            <a:pPr marL="274320" eaLnBrk="1" fontAlgn="auto" hangingPunct="1">
              <a:spcAft>
                <a:spcPts val="0"/>
              </a:spcAft>
              <a:buFont typeface="Wingdings 2" pitchFamily="18" charset="2"/>
              <a:buChar char=""/>
              <a:defRPr/>
            </a:pPr>
            <a:r>
              <a:rPr lang="en-US" dirty="0"/>
              <a:t>Predicting a new subject is easy</a:t>
            </a:r>
          </a:p>
          <a:p>
            <a:pPr marL="548640" lvl="1" indent="-182880" eaLnBrk="1" fontAlgn="auto" hangingPunct="1">
              <a:spcAft>
                <a:spcPts val="0"/>
              </a:spcAft>
              <a:defRPr/>
            </a:pPr>
            <a:r>
              <a:rPr lang="en-US" dirty="0"/>
              <a:t>Calculate the predicted probability (aka HW Problem #4 last graph)</a:t>
            </a:r>
          </a:p>
          <a:p>
            <a:pPr marL="548640" lvl="1" indent="-182880" eaLnBrk="1" fontAlgn="auto" hangingPunct="1">
              <a:spcAft>
                <a:spcPts val="0"/>
              </a:spcAft>
              <a:defRPr/>
            </a:pPr>
            <a:r>
              <a:rPr lang="en-US" dirty="0"/>
              <a:t>If its bigger than .5 its predicted that the event will occur</a:t>
            </a:r>
          </a:p>
          <a:p>
            <a:pPr marL="548640" lvl="1" indent="-182880" eaLnBrk="1" fontAlgn="auto" hangingPunct="1">
              <a:spcAft>
                <a:spcPts val="0"/>
              </a:spcAft>
              <a:defRPr/>
            </a:pPr>
            <a:r>
              <a:rPr lang="en-US" dirty="0"/>
              <a:t>The .5 is somewhat arbitrary we could technically pick any cut point between 0 and 1</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ROC curves combine</a:t>
            </a:r>
          </a:p>
          <a:p>
            <a:pPr marL="548640" lvl="1" indent="-182880" eaLnBrk="1" fontAlgn="auto" hangingPunct="1">
              <a:spcAft>
                <a:spcPts val="0"/>
              </a:spcAft>
              <a:defRPr/>
            </a:pPr>
            <a:r>
              <a:rPr lang="en-US" dirty="0"/>
              <a:t>Sensitivity (Ability to correctly predict when an event occurs)</a:t>
            </a:r>
          </a:p>
          <a:p>
            <a:pPr marL="548640" lvl="1" indent="-182880" eaLnBrk="1" fontAlgn="auto" hangingPunct="1">
              <a:spcAft>
                <a:spcPts val="0"/>
              </a:spcAft>
              <a:defRPr/>
            </a:pPr>
            <a:r>
              <a:rPr lang="en-US" dirty="0"/>
              <a:t>1-Specificity (FALSE POSITIVES)</a:t>
            </a:r>
          </a:p>
          <a:p>
            <a:pPr marL="822960" lvl="2" indent="-182880" eaLnBrk="1" fontAlgn="auto" hangingPunct="1">
              <a:spcAft>
                <a:spcPts val="0"/>
              </a:spcAft>
              <a:buClr>
                <a:schemeClr val="accent3"/>
              </a:buClr>
              <a:defRPr/>
            </a:pPr>
            <a:r>
              <a:rPr lang="en-US" dirty="0"/>
              <a:t>If a model is doing very well, then most of the predicted probabilities will be close to 0 or 1, so changing the cut point doesn’t matter too much.</a:t>
            </a:r>
          </a:p>
          <a:p>
            <a:pPr marL="822960" lvl="2" indent="-182880" eaLnBrk="1" fontAlgn="auto" hangingPunct="1">
              <a:spcAft>
                <a:spcPts val="0"/>
              </a:spcAft>
              <a:buClr>
                <a:schemeClr val="accent3"/>
              </a:buClr>
              <a:defRPr/>
            </a:pPr>
            <a:endParaRPr lang="en-US" dirty="0"/>
          </a:p>
          <a:p>
            <a:pPr marL="822960" lvl="2" indent="-182880" eaLnBrk="1" fontAlgn="auto" hangingPunct="1">
              <a:spcAft>
                <a:spcPts val="0"/>
              </a:spcAft>
              <a:buClr>
                <a:schemeClr val="accent3"/>
              </a:buClr>
              <a:defRPr/>
            </a:pPr>
            <a:r>
              <a:rPr lang="en-US" dirty="0"/>
              <a:t>However, if it doesn’t predict as well, changing the cut point can alter the predictions quite a bit.   Example:  </a:t>
            </a:r>
            <a:r>
              <a:rPr lang="en-US" dirty="0" err="1"/>
              <a:t>cutpoint</a:t>
            </a:r>
            <a:r>
              <a:rPr lang="en-US" dirty="0"/>
              <a:t> changed to .25,  we are able to predict more events correctly but at the expense of more false predictions of the event.</a:t>
            </a:r>
          </a:p>
          <a:p>
            <a:pPr marL="822960" lvl="2" indent="-182880" eaLnBrk="1" fontAlgn="auto" hangingPunct="1">
              <a:spcAft>
                <a:spcPts val="0"/>
              </a:spcAft>
              <a:buClr>
                <a:schemeClr val="accent3"/>
              </a:buClr>
              <a:defRPr/>
            </a:pPr>
            <a:endParaRPr lang="en-US" dirty="0"/>
          </a:p>
          <a:p>
            <a:pPr marL="822960" lvl="2" indent="-182880" eaLnBrk="1" fontAlgn="auto" hangingPunct="1">
              <a:spcAft>
                <a:spcPts val="0"/>
              </a:spcAft>
              <a:buClr>
                <a:schemeClr val="accent3"/>
              </a:buClr>
              <a:defRPr/>
            </a:pPr>
            <a:r>
              <a:rPr lang="en-US" dirty="0"/>
              <a:t>Simple graphic and number can summarize this quite nicely</a:t>
            </a:r>
          </a:p>
        </p:txBody>
      </p:sp>
      <p:sp>
        <p:nvSpPr>
          <p:cNvPr id="3" name="Title 2">
            <a:extLst>
              <a:ext uri="{FF2B5EF4-FFF2-40B4-BE49-F238E27FC236}">
                <a16:creationId xmlns:a16="http://schemas.microsoft.com/office/drawing/2014/main" id="{43519B97-80E0-E64C-B6A2-4C1781343A65}"/>
              </a:ext>
            </a:extLst>
          </p:cNvPr>
          <p:cNvSpPr>
            <a:spLocks noGrp="1"/>
          </p:cNvSpPr>
          <p:nvPr>
            <p:ph type="title"/>
          </p:nvPr>
        </p:nvSpPr>
        <p:spPr/>
        <p:txBody>
          <a:bodyPr/>
          <a:lstStyle/>
          <a:p>
            <a:pPr eaLnBrk="1" fontAlgn="auto" hangingPunct="1">
              <a:spcAft>
                <a:spcPts val="0"/>
              </a:spcAft>
              <a:defRPr/>
            </a:pPr>
            <a:r>
              <a:rPr lang="en-US" dirty="0"/>
              <a:t>What if we want to predict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DD76F3-7E89-764B-87DC-CB3C83E3178D}"/>
              </a:ext>
            </a:extLst>
          </p:cNvPr>
          <p:cNvSpPr>
            <a:spLocks noGrp="1"/>
          </p:cNvSpPr>
          <p:nvPr>
            <p:ph idx="1"/>
          </p:nvPr>
        </p:nvSpPr>
        <p:spPr/>
        <p:txBody>
          <a:bodyPr/>
          <a:lstStyle/>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45720" indent="0" eaLnBrk="1" fontAlgn="auto" hangingPunct="1">
              <a:spcAft>
                <a:spcPts val="0"/>
              </a:spcAft>
              <a:buFont typeface="Wingdings 2" pitchFamily="18" charset="2"/>
              <a:buNone/>
              <a:defRPr/>
            </a:pPr>
            <a:r>
              <a:rPr lang="en-US" b="1" dirty="0" err="1">
                <a:solidFill>
                  <a:srgbClr val="000080"/>
                </a:solidFill>
                <a:latin typeface="Courier New"/>
              </a:rPr>
              <a:t>proc</a:t>
            </a:r>
            <a:r>
              <a:rPr lang="en-US" dirty="0">
                <a:solidFill>
                  <a:srgbClr val="000000"/>
                </a:solidFill>
                <a:latin typeface="Courier New"/>
              </a:rPr>
              <a:t> </a:t>
            </a:r>
            <a:r>
              <a:rPr lang="en-US" b="1" dirty="0">
                <a:solidFill>
                  <a:srgbClr val="000080"/>
                </a:solidFill>
                <a:latin typeface="Courier New"/>
              </a:rPr>
              <a:t>logistic</a:t>
            </a:r>
            <a:r>
              <a:rPr lang="en-US" dirty="0">
                <a:solidFill>
                  <a:srgbClr val="000000"/>
                </a:solidFill>
                <a:latin typeface="Courier New"/>
              </a:rPr>
              <a:t> </a:t>
            </a:r>
            <a:r>
              <a:rPr lang="en-US" dirty="0">
                <a:solidFill>
                  <a:srgbClr val="0000FF"/>
                </a:solidFill>
                <a:latin typeface="Courier New"/>
              </a:rPr>
              <a:t>data</a:t>
            </a:r>
            <a:r>
              <a:rPr lang="en-US" dirty="0">
                <a:solidFill>
                  <a:srgbClr val="000000"/>
                </a:solidFill>
                <a:latin typeface="Courier New"/>
              </a:rPr>
              <a:t>=coronary ;</a:t>
            </a:r>
          </a:p>
          <a:p>
            <a:pPr marL="45720" indent="0" eaLnBrk="1" fontAlgn="auto" hangingPunct="1">
              <a:spcAft>
                <a:spcPts val="0"/>
              </a:spcAft>
              <a:buFont typeface="Wingdings 2" pitchFamily="18" charset="2"/>
              <a:buNone/>
              <a:defRPr/>
            </a:pPr>
            <a:r>
              <a:rPr lang="en-US" dirty="0">
                <a:solidFill>
                  <a:srgbClr val="0000FF"/>
                </a:solidFill>
                <a:latin typeface="Courier New"/>
              </a:rPr>
              <a:t>class</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 </a:t>
            </a:r>
            <a:r>
              <a:rPr lang="en-US" dirty="0" err="1">
                <a:solidFill>
                  <a:srgbClr val="000000"/>
                </a:solidFill>
                <a:latin typeface="Courier New"/>
              </a:rPr>
              <a:t>param</a:t>
            </a:r>
            <a:r>
              <a:rPr lang="en-US" dirty="0">
                <a:solidFill>
                  <a:srgbClr val="000000"/>
                </a:solidFill>
                <a:latin typeface="Courier New"/>
              </a:rPr>
              <a:t>=ref;</a:t>
            </a:r>
          </a:p>
          <a:p>
            <a:pPr marL="45720" indent="0" eaLnBrk="1" fontAlgn="auto" hangingPunct="1">
              <a:spcAft>
                <a:spcPts val="0"/>
              </a:spcAft>
              <a:buFont typeface="Wingdings 2" pitchFamily="18" charset="2"/>
              <a:buNone/>
              <a:defRPr/>
            </a:pPr>
            <a:r>
              <a:rPr lang="en-US" dirty="0">
                <a:solidFill>
                  <a:srgbClr val="0000FF"/>
                </a:solidFill>
                <a:latin typeface="Courier New"/>
              </a:rPr>
              <a:t>model</a:t>
            </a:r>
            <a:r>
              <a:rPr lang="en-US" dirty="0">
                <a:solidFill>
                  <a:srgbClr val="000000"/>
                </a:solidFill>
                <a:latin typeface="Courier New"/>
              </a:rPr>
              <a:t> ca(</a:t>
            </a:r>
            <a:r>
              <a:rPr lang="en-US" dirty="0">
                <a:solidFill>
                  <a:srgbClr val="0000FF"/>
                </a:solidFill>
                <a:latin typeface="Courier New"/>
              </a:rPr>
              <a:t>event</a:t>
            </a:r>
            <a:r>
              <a:rPr lang="en-US" dirty="0">
                <a:solidFill>
                  <a:srgbClr val="000000"/>
                </a:solidFill>
                <a:latin typeface="Courier New"/>
              </a:rPr>
              <a:t>=</a:t>
            </a:r>
            <a:r>
              <a:rPr lang="en-US" dirty="0">
                <a:solidFill>
                  <a:srgbClr val="800080"/>
                </a:solidFill>
                <a:latin typeface="Courier New"/>
              </a:rPr>
              <a:t>'1'</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age / </a:t>
            </a:r>
            <a:r>
              <a:rPr lang="en-US" dirty="0">
                <a:solidFill>
                  <a:srgbClr val="0000FF"/>
                </a:solidFill>
                <a:latin typeface="Courier New"/>
              </a:rPr>
              <a:t>scale</a:t>
            </a:r>
            <a:r>
              <a:rPr lang="en-US" dirty="0">
                <a:solidFill>
                  <a:srgbClr val="000000"/>
                </a:solidFill>
                <a:latin typeface="Courier New"/>
              </a:rPr>
              <a:t>=none </a:t>
            </a:r>
            <a:r>
              <a:rPr lang="en-US" dirty="0">
                <a:solidFill>
                  <a:srgbClr val="0000FF"/>
                </a:solidFill>
                <a:latin typeface="Courier New"/>
              </a:rPr>
              <a:t>aggregate</a:t>
            </a:r>
            <a:r>
              <a:rPr lang="en-US" dirty="0">
                <a:solidFill>
                  <a:srgbClr val="000000"/>
                </a:solidFill>
                <a:latin typeface="Courier New"/>
              </a:rPr>
              <a:t> </a:t>
            </a:r>
            <a:r>
              <a:rPr lang="en-US" dirty="0" err="1">
                <a:solidFill>
                  <a:srgbClr val="0000FF"/>
                </a:solidFill>
                <a:latin typeface="Courier New"/>
              </a:rPr>
              <a:t>lackfit</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dirty="0">
                <a:solidFill>
                  <a:srgbClr val="0000FF"/>
                </a:solidFill>
                <a:latin typeface="Courier New"/>
              </a:rPr>
              <a:t>ROC</a:t>
            </a:r>
            <a:r>
              <a:rPr lang="en-US" dirty="0">
                <a:solidFill>
                  <a:srgbClr val="000000"/>
                </a:solidFill>
                <a:latin typeface="Courier New"/>
              </a:rPr>
              <a:t> </a:t>
            </a:r>
            <a:r>
              <a:rPr lang="en-US" dirty="0">
                <a:solidFill>
                  <a:srgbClr val="800080"/>
                </a:solidFill>
                <a:latin typeface="Courier New"/>
              </a:rPr>
              <a:t>'</a:t>
            </a:r>
            <a:r>
              <a:rPr lang="en-US" dirty="0" err="1">
                <a:solidFill>
                  <a:srgbClr val="800080"/>
                </a:solidFill>
                <a:latin typeface="Courier New"/>
              </a:rPr>
              <a:t>MainEffects</a:t>
            </a:r>
            <a:r>
              <a:rPr lang="en-US" dirty="0">
                <a:solidFill>
                  <a:srgbClr val="800080"/>
                </a:solidFill>
                <a:latin typeface="Courier New"/>
              </a:rPr>
              <a:t>'</a:t>
            </a:r>
            <a:r>
              <a:rPr lang="en-US" dirty="0">
                <a:solidFill>
                  <a:srgbClr val="000000"/>
                </a:solidFill>
                <a:latin typeface="Courier New"/>
              </a:rPr>
              <a:t> sex </a:t>
            </a:r>
            <a:r>
              <a:rPr lang="en-US" dirty="0" err="1">
                <a:solidFill>
                  <a:srgbClr val="000000"/>
                </a:solidFill>
                <a:latin typeface="Courier New"/>
              </a:rPr>
              <a:t>ecg</a:t>
            </a:r>
            <a:r>
              <a:rPr lang="en-US" dirty="0">
                <a:solidFill>
                  <a:srgbClr val="000000"/>
                </a:solidFill>
                <a:latin typeface="Courier New"/>
              </a:rPr>
              <a:t> age;</a:t>
            </a:r>
          </a:p>
          <a:p>
            <a:pPr marL="45720" indent="0" eaLnBrk="1" fontAlgn="auto" hangingPunct="1">
              <a:spcAft>
                <a:spcPts val="0"/>
              </a:spcAft>
              <a:buFont typeface="Wingdings 2" pitchFamily="18" charset="2"/>
              <a:buNone/>
              <a:defRPr/>
            </a:pPr>
            <a:r>
              <a:rPr lang="en-US" dirty="0">
                <a:solidFill>
                  <a:srgbClr val="0000FF"/>
                </a:solidFill>
                <a:latin typeface="Courier New"/>
              </a:rPr>
              <a:t>ROC</a:t>
            </a:r>
            <a:r>
              <a:rPr lang="en-US" dirty="0">
                <a:solidFill>
                  <a:srgbClr val="000000"/>
                </a:solidFill>
                <a:latin typeface="Courier New"/>
              </a:rPr>
              <a:t> </a:t>
            </a:r>
            <a:r>
              <a:rPr lang="en-US" dirty="0">
                <a:solidFill>
                  <a:srgbClr val="800080"/>
                </a:solidFill>
                <a:latin typeface="Courier New"/>
              </a:rPr>
              <a:t>'Just Sex/AGE'</a:t>
            </a:r>
            <a:r>
              <a:rPr lang="en-US" dirty="0">
                <a:solidFill>
                  <a:srgbClr val="000000"/>
                </a:solidFill>
                <a:latin typeface="Courier New"/>
              </a:rPr>
              <a:t> sex age ;</a:t>
            </a:r>
          </a:p>
          <a:p>
            <a:pPr marL="45720" indent="0" eaLnBrk="1" fontAlgn="auto" hangingPunct="1">
              <a:spcAft>
                <a:spcPts val="0"/>
              </a:spcAft>
              <a:buFont typeface="Wingdings 2" pitchFamily="18" charset="2"/>
              <a:buNone/>
              <a:defRPr/>
            </a:pPr>
            <a:r>
              <a:rPr lang="en-US" dirty="0" err="1">
                <a:solidFill>
                  <a:srgbClr val="0000FF"/>
                </a:solidFill>
                <a:latin typeface="Courier New"/>
              </a:rPr>
              <a:t>roccontrast</a:t>
            </a:r>
            <a:r>
              <a:rPr lang="en-US" dirty="0">
                <a:solidFill>
                  <a:srgbClr val="000000"/>
                </a:solidFill>
                <a:latin typeface="Courier New"/>
              </a:rPr>
              <a:t> </a:t>
            </a:r>
            <a:r>
              <a:rPr lang="en-US" dirty="0">
                <a:solidFill>
                  <a:srgbClr val="0000FF"/>
                </a:solidFill>
                <a:latin typeface="Courier New"/>
              </a:rPr>
              <a:t>reference</a:t>
            </a:r>
            <a:r>
              <a:rPr lang="en-US" dirty="0">
                <a:solidFill>
                  <a:srgbClr val="000000"/>
                </a:solidFill>
                <a:latin typeface="Courier New"/>
              </a:rPr>
              <a:t>(</a:t>
            </a:r>
            <a:r>
              <a:rPr lang="en-US" dirty="0">
                <a:solidFill>
                  <a:srgbClr val="800080"/>
                </a:solidFill>
                <a:latin typeface="Courier New"/>
              </a:rPr>
              <a:t>'Just Sex/AGE'</a:t>
            </a:r>
            <a:r>
              <a:rPr lang="en-US" dirty="0">
                <a:solidFill>
                  <a:srgbClr val="000000"/>
                </a:solidFill>
                <a:latin typeface="Courier New"/>
              </a:rPr>
              <a:t>) / </a:t>
            </a:r>
            <a:r>
              <a:rPr lang="en-US" dirty="0">
                <a:solidFill>
                  <a:srgbClr val="0000FF"/>
                </a:solidFill>
                <a:latin typeface="Courier New"/>
              </a:rPr>
              <a:t>estimate</a:t>
            </a:r>
            <a:r>
              <a:rPr lang="en-US" dirty="0">
                <a:solidFill>
                  <a:srgbClr val="000000"/>
                </a:solidFill>
                <a:latin typeface="Courier New"/>
              </a:rPr>
              <a:t> </a:t>
            </a:r>
            <a:r>
              <a:rPr lang="en-US" dirty="0">
                <a:solidFill>
                  <a:srgbClr val="0000FF"/>
                </a:solidFill>
                <a:latin typeface="Courier New"/>
              </a:rPr>
              <a:t>e</a:t>
            </a:r>
            <a:r>
              <a:rPr lang="en-US" dirty="0">
                <a:solidFill>
                  <a:srgbClr val="000000"/>
                </a:solidFill>
                <a:latin typeface="Courier New"/>
              </a:rPr>
              <a:t>;</a:t>
            </a:r>
          </a:p>
          <a:p>
            <a:pPr marL="45720" indent="0" eaLnBrk="1" fontAlgn="auto" hangingPunct="1">
              <a:spcAft>
                <a:spcPts val="0"/>
              </a:spcAft>
              <a:buFont typeface="Wingdings 2" pitchFamily="18" charset="2"/>
              <a:buNone/>
              <a:defRPr/>
            </a:pPr>
            <a:r>
              <a:rPr lang="en-US" b="1" dirty="0">
                <a:solidFill>
                  <a:srgbClr val="000080"/>
                </a:solidFill>
                <a:latin typeface="Courier New"/>
              </a:rPr>
              <a:t>run</a:t>
            </a:r>
            <a:r>
              <a:rPr lang="en-US" dirty="0">
                <a:solidFill>
                  <a:srgbClr val="000000"/>
                </a:solidFill>
                <a:latin typeface="Courier New"/>
              </a:rPr>
              <a:t>;</a:t>
            </a:r>
          </a:p>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274320" eaLnBrk="1" fontAlgn="auto" hangingPunct="1">
              <a:spcAft>
                <a:spcPts val="0"/>
              </a:spcAft>
              <a:buFont typeface="Wingdings 2" pitchFamily="18" charset="2"/>
              <a:buChar char=""/>
              <a:defRPr/>
            </a:pPr>
            <a:endParaRPr lang="en-US" dirty="0">
              <a:solidFill>
                <a:srgbClr val="000000"/>
              </a:solidFill>
              <a:latin typeface="Courier New"/>
            </a:endParaRPr>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9E93C611-7B44-A744-B514-30B17D447FDC}"/>
              </a:ext>
            </a:extLst>
          </p:cNvPr>
          <p:cNvSpPr>
            <a:spLocks noGrp="1"/>
          </p:cNvSpPr>
          <p:nvPr>
            <p:ph type="title"/>
          </p:nvPr>
        </p:nvSpPr>
        <p:spPr/>
        <p:txBody>
          <a:bodyPr/>
          <a:lstStyle/>
          <a:p>
            <a:pPr eaLnBrk="1" fontAlgn="auto" hangingPunct="1">
              <a:spcAft>
                <a:spcPts val="0"/>
              </a:spcAft>
              <a:defRPr/>
            </a:pPr>
            <a:r>
              <a:rPr lang="en-US" dirty="0"/>
              <a:t>ROC CURVE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F20115-7951-2A4F-B80D-253DD1266281}"/>
              </a:ext>
            </a:extLst>
          </p:cNvPr>
          <p:cNvSpPr>
            <a:spLocks noGrp="1"/>
          </p:cNvSpPr>
          <p:nvPr>
            <p:ph idx="1"/>
          </p:nvPr>
        </p:nvSpPr>
        <p:spPr/>
        <p:txBody>
          <a:bodyPr>
            <a:normAutofit lnSpcReduction="10000"/>
          </a:bodyPr>
          <a:lstStyle/>
          <a:p>
            <a:pPr marL="274320" eaLnBrk="1" fontAlgn="auto" hangingPunct="1">
              <a:spcAft>
                <a:spcPts val="0"/>
              </a:spcAft>
              <a:buFont typeface="Wingdings 2" pitchFamily="18" charset="2"/>
              <a:buChar char=""/>
              <a:defRPr/>
            </a:pPr>
            <a:r>
              <a:rPr lang="en-US" dirty="0"/>
              <a:t>Example:   log(odds) = 2+.7gender(male)-.2Age </a:t>
            </a:r>
          </a:p>
          <a:p>
            <a:pPr marL="274320" eaLnBrk="1" fontAlgn="auto" hangingPunct="1">
              <a:spcAft>
                <a:spcPts val="0"/>
              </a:spcAft>
              <a:buFont typeface="Wingdings 2" pitchFamily="18" charset="2"/>
              <a:buChar char=""/>
              <a:defRPr/>
            </a:pPr>
            <a:endParaRPr lang="en-US" dirty="0"/>
          </a:p>
          <a:p>
            <a:pPr marL="45720" indent="0" eaLnBrk="1" fontAlgn="auto" hangingPunct="1">
              <a:spcAft>
                <a:spcPts val="0"/>
              </a:spcAft>
              <a:buFont typeface="Wingdings 2" pitchFamily="18" charset="2"/>
              <a:buNone/>
              <a:defRPr/>
            </a:pPr>
            <a:r>
              <a:rPr lang="en-US" dirty="0"/>
              <a:t>What is the odds ratio between male vs female for age 30?</a:t>
            </a:r>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a:t>Formulaic way</a:t>
            </a:r>
          </a:p>
          <a:p>
            <a:pPr marL="548640" lvl="1" indent="-182880" eaLnBrk="1" fontAlgn="auto" hangingPunct="1">
              <a:spcAft>
                <a:spcPts val="0"/>
              </a:spcAft>
              <a:defRPr/>
            </a:pPr>
            <a:r>
              <a:rPr lang="en-US" dirty="0"/>
              <a:t>Odds for males, age 30  = .0368</a:t>
            </a:r>
          </a:p>
          <a:p>
            <a:pPr marL="548640" lvl="1" indent="-182880" eaLnBrk="1" fontAlgn="auto" hangingPunct="1">
              <a:spcAft>
                <a:spcPts val="0"/>
              </a:spcAft>
              <a:defRPr/>
            </a:pPr>
            <a:r>
              <a:rPr lang="en-US" dirty="0"/>
              <a:t>Odds for females, age 30 =  </a:t>
            </a:r>
            <a:r>
              <a:rPr lang="en-US" dirty="0" err="1"/>
              <a:t>exp</a:t>
            </a:r>
            <a:r>
              <a:rPr lang="en-US" dirty="0"/>
              <a:t>(2+.7*(0)+.2*30) = .0183</a:t>
            </a:r>
          </a:p>
          <a:p>
            <a:pPr marL="548640" lvl="1" indent="-182880" eaLnBrk="1" fontAlgn="auto" hangingPunct="1">
              <a:spcAft>
                <a:spcPts val="0"/>
              </a:spcAft>
              <a:defRPr/>
            </a:pPr>
            <a:r>
              <a:rPr lang="en-US" dirty="0"/>
              <a:t>Odds ratio (m/f) =  .0368/.0183 = 2.01</a:t>
            </a:r>
          </a:p>
          <a:p>
            <a:pPr marL="548640" lvl="1" indent="-182880" eaLnBrk="1" fontAlgn="auto" hangingPunct="1">
              <a:spcAft>
                <a:spcPts val="0"/>
              </a:spcAft>
              <a:defRPr/>
            </a:pPr>
            <a:endParaRPr lang="en-US" dirty="0"/>
          </a:p>
          <a:p>
            <a:pPr marL="274320" eaLnBrk="1" fontAlgn="auto" hangingPunct="1">
              <a:spcAft>
                <a:spcPts val="0"/>
              </a:spcAft>
              <a:buFont typeface="Wingdings 2" pitchFamily="18" charset="2"/>
              <a:buChar char=""/>
              <a:defRPr/>
            </a:pPr>
            <a:r>
              <a:rPr lang="en-US" dirty="0"/>
              <a:t>If you do the algebra, you will see that 2.01 is actually just</a:t>
            </a:r>
          </a:p>
          <a:p>
            <a:pPr marL="548640" lvl="1" indent="-182880" eaLnBrk="1" fontAlgn="auto" hangingPunct="1">
              <a:spcAft>
                <a:spcPts val="0"/>
              </a:spcAft>
              <a:defRPr/>
            </a:pPr>
            <a:r>
              <a:rPr lang="en-US" dirty="0" err="1"/>
              <a:t>Exp</a:t>
            </a:r>
            <a:r>
              <a:rPr lang="en-US" dirty="0"/>
              <a:t>(.7)   the </a:t>
            </a:r>
            <a:r>
              <a:rPr lang="en-US" dirty="0" err="1"/>
              <a:t>coeffecient</a:t>
            </a:r>
            <a:r>
              <a:rPr lang="en-US" dirty="0"/>
              <a:t> for males in the model!</a:t>
            </a:r>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So you get the same answer no matter what age you had picked</a:t>
            </a:r>
          </a:p>
          <a:p>
            <a:pPr marL="45720" indent="0" eaLnBrk="1" fontAlgn="auto" hangingPunct="1">
              <a:spcAft>
                <a:spcPts val="0"/>
              </a:spcAft>
              <a:buFont typeface="Wingdings 2" pitchFamily="18" charset="2"/>
              <a:buNone/>
              <a:defRPr/>
            </a:pPr>
            <a:endParaRPr lang="en-US" dirty="0"/>
          </a:p>
        </p:txBody>
      </p:sp>
      <p:sp>
        <p:nvSpPr>
          <p:cNvPr id="3" name="Title 2">
            <a:extLst>
              <a:ext uri="{FF2B5EF4-FFF2-40B4-BE49-F238E27FC236}">
                <a16:creationId xmlns:a16="http://schemas.microsoft.com/office/drawing/2014/main" id="{A6AE7A51-FE0E-3845-B2E9-2269D0E0475F}"/>
              </a:ext>
            </a:extLst>
          </p:cNvPr>
          <p:cNvSpPr>
            <a:spLocks noGrp="1"/>
          </p:cNvSpPr>
          <p:nvPr>
            <p:ph type="title"/>
          </p:nvPr>
        </p:nvSpPr>
        <p:spPr/>
        <p:txBody>
          <a:bodyPr/>
          <a:lstStyle/>
          <a:p>
            <a:pPr eaLnBrk="1" fontAlgn="auto" hangingPunct="1">
              <a:spcAft>
                <a:spcPts val="0"/>
              </a:spcAft>
              <a:defRPr/>
            </a:pPr>
            <a:r>
              <a:rPr lang="en-US" dirty="0"/>
              <a:t>Calculating odds ratios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64F44-7770-EA4B-AB4C-40350CA21AC0}"/>
              </a:ext>
            </a:extLst>
          </p:cNvPr>
          <p:cNvSpPr>
            <a:spLocks noGrp="1"/>
          </p:cNvSpPr>
          <p:nvPr>
            <p:ph type="title"/>
          </p:nvPr>
        </p:nvSpPr>
        <p:spPr/>
        <p:txBody>
          <a:bodyPr/>
          <a:lstStyle/>
          <a:p>
            <a:pPr eaLnBrk="1" fontAlgn="auto" hangingPunct="1">
              <a:spcAft>
                <a:spcPts val="0"/>
              </a:spcAft>
              <a:defRPr/>
            </a:pPr>
            <a:r>
              <a:rPr lang="en-US" dirty="0"/>
              <a:t>ROC CURVE for Our Example</a:t>
            </a:r>
            <a:br>
              <a:rPr lang="en-US" sz="1600" dirty="0"/>
            </a:br>
            <a:r>
              <a:rPr lang="en-US" sz="1600" dirty="0"/>
              <a:t>(This graph may be different than the one SAS will produce </a:t>
            </a:r>
            <a:r>
              <a:rPr lang="en-US" sz="1600"/>
              <a:t>from my SAS </a:t>
            </a:r>
            <a:r>
              <a:rPr lang="en-US" sz="1600" dirty="0"/>
              <a:t>code)</a:t>
            </a:r>
          </a:p>
        </p:txBody>
      </p:sp>
      <p:pic>
        <p:nvPicPr>
          <p:cNvPr id="43011" name="Picture 3">
            <a:extLst>
              <a:ext uri="{FF2B5EF4-FFF2-40B4-BE49-F238E27FC236}">
                <a16:creationId xmlns:a16="http://schemas.microsoft.com/office/drawing/2014/main" id="{6486F03F-FC1E-7C4F-A917-EE11F3152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4953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C2CC13-DE54-CD46-BE27-9E4EAD5F324B}"/>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Widely used to assess performances of different models to predict categorical groups.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 I do not believe LDA has this option in SAS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Area under the curve closer to 1 indicates better accuracy in the model’s ability to predict.</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ROC curves close to the 45 degree line indicating that you could do just as a good job by randomly guessing.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EE8E5140-DBFA-A142-9A17-D5B9A9C524A0}"/>
              </a:ext>
            </a:extLst>
          </p:cNvPr>
          <p:cNvSpPr>
            <a:spLocks noGrp="1"/>
          </p:cNvSpPr>
          <p:nvPr>
            <p:ph type="title"/>
          </p:nvPr>
        </p:nvSpPr>
        <p:spPr/>
        <p:txBody>
          <a:bodyPr/>
          <a:lstStyle/>
          <a:p>
            <a:pPr eaLnBrk="1" fontAlgn="auto" hangingPunct="1">
              <a:spcAft>
                <a:spcPts val="0"/>
              </a:spcAft>
              <a:defRPr/>
            </a:pPr>
            <a:r>
              <a:rPr lang="en-US" sz="2400" dirty="0"/>
              <a:t>ROC curves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7B46A1-9A6F-5047-A153-EA5C913A0BDD}"/>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You can use PCA to reduce number of continuous predictors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err="1"/>
              <a:t>Multicolinearity</a:t>
            </a:r>
            <a:r>
              <a:rPr lang="en-US" dirty="0"/>
              <a:t> still happens so removing redundancies and screening </a:t>
            </a:r>
            <a:r>
              <a:rPr lang="en-US" dirty="0" err="1"/>
              <a:t>noninformative</a:t>
            </a:r>
            <a:r>
              <a:rPr lang="en-US" dirty="0"/>
              <a:t> variables is good practice.</a:t>
            </a:r>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EBD3CE75-95FD-EC49-A5D2-B9D423B1951A}"/>
              </a:ext>
            </a:extLst>
          </p:cNvPr>
          <p:cNvSpPr>
            <a:spLocks noGrp="1"/>
          </p:cNvSpPr>
          <p:nvPr>
            <p:ph type="title"/>
          </p:nvPr>
        </p:nvSpPr>
        <p:spPr/>
        <p:txBody>
          <a:bodyPr/>
          <a:lstStyle/>
          <a:p>
            <a:pPr eaLnBrk="1" fontAlgn="auto" hangingPunct="1">
              <a:spcAft>
                <a:spcPts val="0"/>
              </a:spcAft>
              <a:defRPr/>
            </a:pPr>
            <a:r>
              <a:rPr lang="en-US" dirty="0"/>
              <a:t>General EDA techniques still apply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75551-51B5-8D4A-B6F6-0926C6F8FED0}"/>
              </a:ext>
            </a:extLst>
          </p:cNvPr>
          <p:cNvSpPr>
            <a:spLocks noGrp="1"/>
          </p:cNvSpPr>
          <p:nvPr>
            <p:ph idx="1"/>
          </p:nvPr>
        </p:nvSpPr>
        <p:spPr/>
        <p:txBody>
          <a:bodyPr>
            <a:normAutofit fontScale="77500" lnSpcReduction="20000"/>
          </a:bodyPr>
          <a:lstStyle/>
          <a:p>
            <a:pPr marL="274320" eaLnBrk="1" fontAlgn="auto" hangingPunct="1">
              <a:spcAft>
                <a:spcPts val="0"/>
              </a:spcAft>
              <a:buFont typeface="Wingdings 2" pitchFamily="18" charset="2"/>
              <a:buChar char=""/>
              <a:defRPr/>
            </a:pPr>
            <a:r>
              <a:rPr lang="en-US" dirty="0"/>
              <a:t>UNITS option allows you calculate odds ratio for situations like HW #3 </a:t>
            </a:r>
          </a:p>
          <a:p>
            <a:pPr marL="548640" lvl="1" indent="-182880" eaLnBrk="1" fontAlgn="auto" hangingPunct="1">
              <a:spcAft>
                <a:spcPts val="0"/>
              </a:spcAft>
              <a:defRPr/>
            </a:pPr>
            <a:r>
              <a:rPr lang="en-US" dirty="0"/>
              <a:t>If Age is in your model and you want the ODDS ratio depicted as an increment of 10 rather than 1 you </a:t>
            </a:r>
            <a:r>
              <a:rPr lang="en-US" dirty="0" err="1"/>
              <a:t>semply</a:t>
            </a:r>
            <a:r>
              <a:rPr lang="en-US" dirty="0"/>
              <a:t> specify</a:t>
            </a:r>
          </a:p>
          <a:p>
            <a:pPr marL="548640" lvl="1" indent="-182880" eaLnBrk="1" fontAlgn="auto" hangingPunct="1">
              <a:spcAft>
                <a:spcPts val="0"/>
              </a:spcAft>
              <a:defRPr/>
            </a:pPr>
            <a:r>
              <a:rPr lang="en-US" dirty="0"/>
              <a:t>UNITS age=10;</a:t>
            </a:r>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a:t>SCORE option allows you to define a separate data set (test/validation set) to assess how well your model can predict new data</a:t>
            </a:r>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a:t>ODDSRATIO is the go to option if you want to report an odds ratio when the variable of interest has a significant interaction with another variable.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CTABLE Obtain classification results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ROCOPTIONS(CROSSVALIDATE) in the </a:t>
            </a:r>
            <a:r>
              <a:rPr lang="en-US" dirty="0" err="1"/>
              <a:t>proc</a:t>
            </a:r>
            <a:r>
              <a:rPr lang="en-US" dirty="0"/>
              <a:t> logistic statement SAS 9.4</a:t>
            </a:r>
          </a:p>
          <a:p>
            <a:pPr marL="548640" lvl="1" indent="-182880" eaLnBrk="1" fontAlgn="auto" hangingPunct="1">
              <a:spcAft>
                <a:spcPts val="0"/>
              </a:spcAft>
              <a:defRPr/>
            </a:pPr>
            <a:r>
              <a:rPr lang="en-US" dirty="0"/>
              <a:t>For SAS 9.3</a:t>
            </a:r>
          </a:p>
          <a:p>
            <a:pPr marL="548640" lvl="1" indent="-182880" eaLnBrk="1" fontAlgn="auto" hangingPunct="1">
              <a:spcAft>
                <a:spcPts val="0"/>
              </a:spcAft>
              <a:defRPr/>
            </a:pPr>
            <a:r>
              <a:rPr lang="en-US" dirty="0" err="1"/>
              <a:t>proc</a:t>
            </a:r>
            <a:r>
              <a:rPr lang="en-US" dirty="0"/>
              <a:t> logistic data=</a:t>
            </a:r>
            <a:r>
              <a:rPr lang="en-US" dirty="0" err="1"/>
              <a:t>alldata</a:t>
            </a:r>
            <a:r>
              <a:rPr lang="en-US" dirty="0"/>
              <a:t>; model y(event="1") = </a:t>
            </a:r>
            <a:r>
              <a:rPr lang="en-US" dirty="0" err="1"/>
              <a:t>explanaotry</a:t>
            </a:r>
            <a:r>
              <a:rPr lang="en-US" dirty="0"/>
              <a:t>; output out=</a:t>
            </a:r>
            <a:r>
              <a:rPr lang="en-US" dirty="0" err="1"/>
              <a:t>preds</a:t>
            </a:r>
            <a:r>
              <a:rPr lang="en-US" dirty="0"/>
              <a:t> </a:t>
            </a:r>
            <a:r>
              <a:rPr lang="en-US" dirty="0" err="1"/>
              <a:t>predprobs</a:t>
            </a:r>
            <a:r>
              <a:rPr lang="en-US" dirty="0"/>
              <a:t>=</a:t>
            </a:r>
            <a:r>
              <a:rPr lang="en-US" dirty="0" err="1"/>
              <a:t>crossvalidate</a:t>
            </a:r>
            <a:r>
              <a:rPr lang="en-US" dirty="0"/>
              <a:t>; run; </a:t>
            </a:r>
          </a:p>
          <a:p>
            <a:pPr marL="548640" lvl="1" indent="-182880" eaLnBrk="1" fontAlgn="auto" hangingPunct="1">
              <a:spcAft>
                <a:spcPts val="0"/>
              </a:spcAft>
              <a:defRPr/>
            </a:pPr>
            <a:r>
              <a:rPr lang="en-US" dirty="0" err="1"/>
              <a:t>proc</a:t>
            </a:r>
            <a:r>
              <a:rPr lang="en-US" dirty="0"/>
              <a:t> logistic data=</a:t>
            </a:r>
            <a:r>
              <a:rPr lang="en-US" dirty="0" err="1"/>
              <a:t>preds</a:t>
            </a:r>
            <a:r>
              <a:rPr lang="en-US" dirty="0"/>
              <a:t>; model y(event="1") = explanatory; roc </a:t>
            </a:r>
            <a:r>
              <a:rPr lang="en-US" dirty="0" err="1"/>
              <a:t>pred</a:t>
            </a:r>
            <a:r>
              <a:rPr lang="en-US" dirty="0"/>
              <a:t>=xp_1; </a:t>
            </a:r>
            <a:r>
              <a:rPr lang="en-US" dirty="0" err="1"/>
              <a:t>roccontrast</a:t>
            </a:r>
            <a:r>
              <a:rPr lang="en-US" dirty="0"/>
              <a:t>; run;</a:t>
            </a:r>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9BC601B9-473E-1E46-9B71-B4D1C4A7F6C5}"/>
              </a:ext>
            </a:extLst>
          </p:cNvPr>
          <p:cNvSpPr>
            <a:spLocks noGrp="1"/>
          </p:cNvSpPr>
          <p:nvPr>
            <p:ph type="title"/>
          </p:nvPr>
        </p:nvSpPr>
        <p:spPr/>
        <p:txBody>
          <a:bodyPr/>
          <a:lstStyle/>
          <a:p>
            <a:pPr eaLnBrk="1" fontAlgn="auto" hangingPunct="1">
              <a:spcAft>
                <a:spcPts val="0"/>
              </a:spcAft>
              <a:defRPr/>
            </a:pPr>
            <a:r>
              <a:rPr lang="en-US" dirty="0"/>
              <a:t>Other SAS info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237C99-BC4F-3A42-82C9-49921CC34F28}"/>
              </a:ext>
            </a:extLst>
          </p:cNvPr>
          <p:cNvSpPr>
            <a:spLocks noGrp="1"/>
          </p:cNvSpPr>
          <p:nvPr>
            <p:ph idx="1"/>
          </p:nvPr>
        </p:nvSpPr>
        <p:spPr/>
        <p:txBody>
          <a:bodyPr>
            <a:normAutofit fontScale="85000" lnSpcReduction="20000"/>
          </a:bodyPr>
          <a:lstStyle/>
          <a:p>
            <a:pPr marL="274320" eaLnBrk="1" fontAlgn="auto" hangingPunct="1">
              <a:spcAft>
                <a:spcPts val="0"/>
              </a:spcAft>
              <a:buFont typeface="Wingdings 2" pitchFamily="18" charset="2"/>
              <a:buChar char=""/>
              <a:defRPr/>
            </a:pPr>
            <a:r>
              <a:rPr lang="en-US" dirty="0" err="1"/>
              <a:t>Proc</a:t>
            </a:r>
            <a:r>
              <a:rPr lang="en-US" dirty="0"/>
              <a:t> logistic handles them just fine.  The interpretation of the odds ratio changes just slightly depending on how the model is structured.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For example.  Suppose instead of a response “Strongly Agree/Everything Else”  we wanted </a:t>
            </a:r>
            <a:r>
              <a:rPr lang="en-US" dirty="0" err="1"/>
              <a:t>Agree,Middle,Disagree</a:t>
            </a:r>
            <a:endParaRPr lang="en-US" dirty="0"/>
          </a:p>
          <a:p>
            <a:pPr marL="274320" eaLnBrk="1" fontAlgn="auto" hangingPunct="1">
              <a:spcAft>
                <a:spcPts val="0"/>
              </a:spcAft>
              <a:buFont typeface="Wingdings 2" pitchFamily="18" charset="2"/>
              <a:buChar char=""/>
              <a:defRPr/>
            </a:pPr>
            <a:endParaRPr lang="en-US" dirty="0"/>
          </a:p>
          <a:p>
            <a:pPr marL="45720" indent="0" eaLnBrk="1" fontAlgn="auto" hangingPunct="1">
              <a:spcAft>
                <a:spcPts val="0"/>
              </a:spcAft>
              <a:buFont typeface="Wingdings 2" pitchFamily="18" charset="2"/>
              <a:buNone/>
              <a:defRPr/>
            </a:pPr>
            <a:r>
              <a:rPr lang="en-US" dirty="0"/>
              <a:t>PROC logistic has to set one of the categories as the reference categories for the ODDS Ratio to be calculated based on</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So if the reference is </a:t>
            </a:r>
            <a:r>
              <a:rPr lang="en-US" dirty="0" err="1"/>
              <a:t>Diasagree</a:t>
            </a:r>
            <a:r>
              <a:rPr lang="en-US" dirty="0"/>
              <a:t>.</a:t>
            </a:r>
          </a:p>
          <a:p>
            <a:pPr marL="45720" indent="0" eaLnBrk="1" fontAlgn="auto" hangingPunct="1">
              <a:spcAft>
                <a:spcPts val="0"/>
              </a:spcAft>
              <a:buFont typeface="Wingdings 2" pitchFamily="18" charset="2"/>
              <a:buNone/>
              <a:defRPr/>
            </a:pPr>
            <a:r>
              <a:rPr lang="en-US" dirty="0"/>
              <a:t>ODDs ratio tables are Agree/Disagree and Middle/Disagree</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When categories have a distinct order (ordinal): There are additional approaches)</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ROC curves are probably not available for this case as they are more complex</a:t>
            </a:r>
          </a:p>
        </p:txBody>
      </p:sp>
      <p:sp>
        <p:nvSpPr>
          <p:cNvPr id="3" name="Title 2">
            <a:extLst>
              <a:ext uri="{FF2B5EF4-FFF2-40B4-BE49-F238E27FC236}">
                <a16:creationId xmlns:a16="http://schemas.microsoft.com/office/drawing/2014/main" id="{5EF061A5-C58D-D44F-A35E-83F09A65AB4C}"/>
              </a:ext>
            </a:extLst>
          </p:cNvPr>
          <p:cNvSpPr>
            <a:spLocks noGrp="1"/>
          </p:cNvSpPr>
          <p:nvPr>
            <p:ph type="title"/>
          </p:nvPr>
        </p:nvSpPr>
        <p:spPr/>
        <p:txBody>
          <a:bodyPr/>
          <a:lstStyle/>
          <a:p>
            <a:pPr eaLnBrk="1" fontAlgn="auto" hangingPunct="1">
              <a:spcAft>
                <a:spcPts val="0"/>
              </a:spcAft>
              <a:defRPr/>
            </a:pPr>
            <a:r>
              <a:rPr lang="en-US" dirty="0"/>
              <a:t>More than 2 response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E1DF7C-C5F3-9A4B-A123-05D0A7E272F3}"/>
              </a:ext>
            </a:extLst>
          </p:cNvPr>
          <p:cNvSpPr>
            <a:spLocks noGrp="1"/>
          </p:cNvSpPr>
          <p:nvPr>
            <p:ph idx="1"/>
          </p:nvPr>
        </p:nvSpPr>
        <p:spPr/>
        <p:txBody>
          <a:bodyPr>
            <a:normAutofit fontScale="70000" lnSpcReduction="20000"/>
          </a:bodyPr>
          <a:lstStyle/>
          <a:p>
            <a:pPr marL="274320" eaLnBrk="1" fontAlgn="auto" hangingPunct="1">
              <a:spcAft>
                <a:spcPts val="0"/>
              </a:spcAft>
              <a:buFont typeface="Wingdings 2" pitchFamily="18" charset="2"/>
              <a:buChar char=""/>
              <a:defRPr/>
            </a:pPr>
            <a:r>
              <a:rPr lang="en-US" dirty="0"/>
              <a:t>Example:   log(odds) = 2+.7gender(male)-.2Age</a:t>
            </a:r>
          </a:p>
          <a:p>
            <a:pPr marL="274320" eaLnBrk="1" fontAlgn="auto" hangingPunct="1">
              <a:spcAft>
                <a:spcPts val="0"/>
              </a:spcAft>
              <a:buFont typeface="Wingdings 2" pitchFamily="18" charset="2"/>
              <a:buChar char=""/>
              <a:defRPr/>
            </a:pPr>
            <a:endParaRPr lang="en-US" dirty="0"/>
          </a:p>
          <a:p>
            <a:pPr marL="45720" indent="0" eaLnBrk="1" fontAlgn="auto" hangingPunct="1">
              <a:spcAft>
                <a:spcPts val="0"/>
              </a:spcAft>
              <a:buFont typeface="Wingdings 2" pitchFamily="18" charset="2"/>
              <a:buNone/>
              <a:defRPr/>
            </a:pPr>
            <a:r>
              <a:rPr lang="en-US" dirty="0"/>
              <a:t>Suppose age is in months.</a:t>
            </a:r>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err="1"/>
              <a:t>Exp</a:t>
            </a:r>
            <a:r>
              <a:rPr lang="en-US" dirty="0"/>
              <a:t>(.2)=1.22.  For every 1 unit increase  in Age, the odds will increase by a multiplicative factor of 1.22 holding gender fixed. The odds ratio (40year olds compared to 41 year olds) is 1.22 </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Some times explaining one unit increases is silly.  Suppose Age was in months but it makes more sense to talk about it in years.</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a:t>The odds ratio for the difference between two ages holding everything else fixed is simply </a:t>
            </a:r>
            <a:r>
              <a:rPr lang="en-US" dirty="0" err="1"/>
              <a:t>exp</a:t>
            </a:r>
            <a:r>
              <a:rPr lang="en-US" dirty="0"/>
              <a:t>[ (age1-age2)*coefficient.</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a:t>So a year difference is 12 months (doesn’t matter if it is 12-0  or 36-24)</a:t>
            </a:r>
          </a:p>
          <a:p>
            <a:pPr marL="45720" indent="0" eaLnBrk="1" fontAlgn="auto" hangingPunct="1">
              <a:spcAft>
                <a:spcPts val="0"/>
              </a:spcAft>
              <a:buFont typeface="Wingdings 2" pitchFamily="18" charset="2"/>
              <a:buNone/>
              <a:defRPr/>
            </a:pPr>
            <a:endParaRPr lang="en-US" dirty="0"/>
          </a:p>
          <a:p>
            <a:pPr marL="45720" indent="0" eaLnBrk="1" fontAlgn="auto" hangingPunct="1">
              <a:spcAft>
                <a:spcPts val="0"/>
              </a:spcAft>
              <a:buFont typeface="Wingdings 2" pitchFamily="18" charset="2"/>
              <a:buNone/>
              <a:defRPr/>
            </a:pPr>
            <a:r>
              <a:rPr lang="en-US" dirty="0" err="1"/>
              <a:t>Exp</a:t>
            </a:r>
            <a:r>
              <a:rPr lang="en-US" dirty="0"/>
              <a:t>(12*.2)=11.02318  so  for every one year increase the odds of happiness will increase by a multiplicative factor of 11.02318 holding the other explanatories fixed</a:t>
            </a:r>
          </a:p>
          <a:p>
            <a:pPr marL="45720" indent="0" eaLnBrk="1" fontAlgn="auto" hangingPunct="1">
              <a:spcAft>
                <a:spcPts val="0"/>
              </a:spcAft>
              <a:buFont typeface="Wingdings 2" pitchFamily="18" charset="2"/>
              <a:buNone/>
              <a:defRPr/>
            </a:pPr>
            <a:r>
              <a:rPr lang="en-US" dirty="0"/>
              <a:t> </a:t>
            </a:r>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884560F4-126B-B647-A00E-B748A0CE4632}"/>
              </a:ext>
            </a:extLst>
          </p:cNvPr>
          <p:cNvSpPr>
            <a:spLocks noGrp="1"/>
          </p:cNvSpPr>
          <p:nvPr>
            <p:ph type="title"/>
          </p:nvPr>
        </p:nvSpPr>
        <p:spPr/>
        <p:txBody>
          <a:bodyPr/>
          <a:lstStyle/>
          <a:p>
            <a:pPr eaLnBrk="1" fontAlgn="auto" hangingPunct="1">
              <a:spcAft>
                <a:spcPts val="0"/>
              </a:spcAft>
              <a:defRPr/>
            </a:pPr>
            <a:r>
              <a:rPr lang="en-US" dirty="0"/>
              <a:t>Calculating Odds Ratio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875AB6-02B4-A345-9A6F-3FF89ACE953D}"/>
              </a:ext>
            </a:extLst>
          </p:cNvPr>
          <p:cNvSpPr>
            <a:spLocks noGrp="1"/>
          </p:cNvSpPr>
          <p:nvPr>
            <p:ph idx="1"/>
          </p:nvPr>
        </p:nvSpPr>
        <p:spPr/>
        <p:txBody>
          <a:bodyPr>
            <a:normAutofit fontScale="92500" lnSpcReduction="10000"/>
          </a:bodyPr>
          <a:lstStyle/>
          <a:p>
            <a:pPr marL="274320" eaLnBrk="1" fontAlgn="auto" hangingPunct="1">
              <a:spcAft>
                <a:spcPts val="0"/>
              </a:spcAft>
              <a:buFont typeface="Wingdings 2" pitchFamily="18" charset="2"/>
              <a:buChar char=""/>
              <a:defRPr/>
            </a:pPr>
            <a:r>
              <a:rPr lang="en-US" dirty="0"/>
              <a:t>When you have multiple explanatory variables that include interactions or have a quadratic term, it takes a little more care in calculating an appropriate odds ratio.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Recall, if interactions were significant we never reported an overall mean of the main factors, we had to go in and provide comparisons of the means by the different factor levels.</a:t>
            </a:r>
          </a:p>
          <a:p>
            <a:pPr marL="45720" indent="0" eaLnBrk="1" fontAlgn="auto" hangingPunct="1">
              <a:spcAft>
                <a:spcPts val="0"/>
              </a:spcAft>
              <a:buFont typeface="Wingdings 2" pitchFamily="18" charset="2"/>
              <a:buNone/>
              <a:defRPr/>
            </a:pPr>
            <a:endParaRPr lang="en-US" dirty="0"/>
          </a:p>
          <a:p>
            <a:pPr marL="274320" eaLnBrk="1" fontAlgn="auto" hangingPunct="1">
              <a:spcAft>
                <a:spcPts val="0"/>
              </a:spcAft>
              <a:buFont typeface="Wingdings 2" pitchFamily="18" charset="2"/>
              <a:buChar char=""/>
              <a:defRPr/>
            </a:pPr>
            <a:r>
              <a:rPr lang="en-US" dirty="0"/>
              <a:t>See ODDSRATIO option in PROC logistic.  It allows you to calculate odds ratios for one explanatory variable given the other variable is specified.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Honestly:  Interactions are somewhat avoided like the plague due to their added difficulty in interpretation.  We can utilize prediction plots to help people understand what is going on.</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p:sp>
        <p:nvSpPr>
          <p:cNvPr id="3" name="Title 2">
            <a:extLst>
              <a:ext uri="{FF2B5EF4-FFF2-40B4-BE49-F238E27FC236}">
                <a16:creationId xmlns:a16="http://schemas.microsoft.com/office/drawing/2014/main" id="{3843D3EF-1AC3-3D4D-8AB6-83173E59656E}"/>
              </a:ext>
            </a:extLst>
          </p:cNvPr>
          <p:cNvSpPr>
            <a:spLocks noGrp="1"/>
          </p:cNvSpPr>
          <p:nvPr>
            <p:ph type="title"/>
          </p:nvPr>
        </p:nvSpPr>
        <p:spPr/>
        <p:txBody>
          <a:bodyPr/>
          <a:lstStyle/>
          <a:p>
            <a:pPr eaLnBrk="1" fontAlgn="auto" hangingPunct="1">
              <a:spcAft>
                <a:spcPts val="0"/>
              </a:spcAft>
              <a:defRPr/>
            </a:pPr>
            <a:r>
              <a:rPr lang="en-US" dirty="0"/>
              <a:t>Quick note about interactions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39214F-F570-DD45-9941-DAC10152F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506" y="1719263"/>
            <a:ext cx="7512387" cy="4406900"/>
          </a:xfrm>
        </p:spPr>
      </p:pic>
      <p:sp>
        <p:nvSpPr>
          <p:cNvPr id="3" name="Title 2">
            <a:extLst>
              <a:ext uri="{FF2B5EF4-FFF2-40B4-BE49-F238E27FC236}">
                <a16:creationId xmlns:a16="http://schemas.microsoft.com/office/drawing/2014/main" id="{769A3066-14C7-B24A-8802-285AEB8E2EA2}"/>
              </a:ext>
            </a:extLst>
          </p:cNvPr>
          <p:cNvSpPr>
            <a:spLocks noGrp="1"/>
          </p:cNvSpPr>
          <p:nvPr>
            <p:ph type="title"/>
          </p:nvPr>
        </p:nvSpPr>
        <p:spPr/>
        <p:txBody>
          <a:bodyPr/>
          <a:lstStyle/>
          <a:p>
            <a:r>
              <a:rPr lang="en-US" dirty="0"/>
              <a:t>Why Is Log(ODDS) being thrown around everywhere?</a:t>
            </a:r>
          </a:p>
        </p:txBody>
      </p:sp>
    </p:spTree>
    <p:extLst>
      <p:ext uri="{BB962C8B-B14F-4D97-AF65-F5344CB8AC3E}">
        <p14:creationId xmlns:p14="http://schemas.microsoft.com/office/powerpoint/2010/main" val="391003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FC5342-E484-4840-B695-EF78D58CF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811123"/>
            <a:ext cx="8407400" cy="4223179"/>
          </a:xfrm>
        </p:spPr>
      </p:pic>
      <p:sp>
        <p:nvSpPr>
          <p:cNvPr id="3" name="Title 2">
            <a:extLst>
              <a:ext uri="{FF2B5EF4-FFF2-40B4-BE49-F238E27FC236}">
                <a16:creationId xmlns:a16="http://schemas.microsoft.com/office/drawing/2014/main" id="{7183CABF-6E66-DD41-B13D-585A91EB602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9485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2F9530-BD7D-564E-8961-EDDB7E9FA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547" y="1719263"/>
            <a:ext cx="7200305" cy="4406900"/>
          </a:xfrm>
        </p:spPr>
      </p:pic>
      <p:sp>
        <p:nvSpPr>
          <p:cNvPr id="3" name="Title 2">
            <a:extLst>
              <a:ext uri="{FF2B5EF4-FFF2-40B4-BE49-F238E27FC236}">
                <a16:creationId xmlns:a16="http://schemas.microsoft.com/office/drawing/2014/main" id="{2D658968-3576-664B-BCC2-D6218B68D4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6192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Grid</Template>
  <TotalTime>4980</TotalTime>
  <Words>2678</Words>
  <Application>Microsoft Macintosh PowerPoint</Application>
  <PresentationFormat>On-screen Show (4:3)</PresentationFormat>
  <Paragraphs>527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Franklin Gothic Medium</vt:lpstr>
      <vt:lpstr>Arial</vt:lpstr>
      <vt:lpstr>Wingdings 2</vt:lpstr>
      <vt:lpstr>Wingdings</vt:lpstr>
      <vt:lpstr>Calibri</vt:lpstr>
      <vt:lpstr>Courier New</vt:lpstr>
      <vt:lpstr>Grid</vt:lpstr>
      <vt:lpstr>Live Session 12</vt:lpstr>
      <vt:lpstr>Project 2 We will finalize due dates soon.</vt:lpstr>
      <vt:lpstr>Key Formula for logistic regression</vt:lpstr>
      <vt:lpstr>Calculating odds ratios</vt:lpstr>
      <vt:lpstr>Calculating Odds Ratio</vt:lpstr>
      <vt:lpstr>Quick note about interactions</vt:lpstr>
      <vt:lpstr>Why Is Log(ODDS) being thrown around everywhere?</vt:lpstr>
      <vt:lpstr>PowerPoint Presentation</vt:lpstr>
      <vt:lpstr>PowerPoint Presentation</vt:lpstr>
      <vt:lpstr>PowerPoint Presentation</vt:lpstr>
      <vt:lpstr>PowerPoint Presentation</vt:lpstr>
      <vt:lpstr>PowerPoint Presentation</vt:lpstr>
      <vt:lpstr>PowerPoint Presentation</vt:lpstr>
      <vt:lpstr>General Analysis Overview</vt:lpstr>
      <vt:lpstr>General analysis Overview</vt:lpstr>
      <vt:lpstr>General analysis Overview</vt:lpstr>
      <vt:lpstr>General Analysis overview</vt:lpstr>
      <vt:lpstr>General Analysis overview</vt:lpstr>
      <vt:lpstr>Coronary artery disease</vt:lpstr>
      <vt:lpstr>SAS data set</vt:lpstr>
      <vt:lpstr>Understand and explore</vt:lpstr>
      <vt:lpstr>Understand and Explore</vt:lpstr>
      <vt:lpstr>Understand and Explore</vt:lpstr>
      <vt:lpstr>Quick overview so far</vt:lpstr>
      <vt:lpstr>Fit a main effects model</vt:lpstr>
      <vt:lpstr>Assess the fit</vt:lpstr>
      <vt:lpstr>See if additional components can fit better</vt:lpstr>
      <vt:lpstr>Results from Forward selection</vt:lpstr>
      <vt:lpstr>Report Overall Test</vt:lpstr>
      <vt:lpstr>PowerPoint Presentation</vt:lpstr>
      <vt:lpstr>Provide meaningful interpretation</vt:lpstr>
      <vt:lpstr>Effects plot can be helpful to explain</vt:lpstr>
      <vt:lpstr>What if we want to predict</vt:lpstr>
      <vt:lpstr>One way is just to create a table (Hypothetical numbers)</vt:lpstr>
      <vt:lpstr>SAS ctable option</vt:lpstr>
      <vt:lpstr>Effects Plot</vt:lpstr>
      <vt:lpstr>PowerPoint Presentation</vt:lpstr>
      <vt:lpstr>What if we want to predict</vt:lpstr>
      <vt:lpstr>ROC CURVE</vt:lpstr>
      <vt:lpstr>ROC CURVE for Our Example (This graph may be different than the one SAS will produce from my SAS code)</vt:lpstr>
      <vt:lpstr>ROC curves</vt:lpstr>
      <vt:lpstr>General EDA techniques still apply</vt:lpstr>
      <vt:lpstr>Other SAS info</vt:lpstr>
      <vt:lpstr>More than 2 response categories</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Turner, Jacob</dc:creator>
  <cp:lastModifiedBy>Jacob Turner</cp:lastModifiedBy>
  <cp:revision>91</cp:revision>
  <dcterms:created xsi:type="dcterms:W3CDTF">2015-07-28T03:30:25Z</dcterms:created>
  <dcterms:modified xsi:type="dcterms:W3CDTF">2019-07-23T01:31:44Z</dcterms:modified>
</cp:coreProperties>
</file>