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97" r:id="rId2"/>
    <p:sldId id="298" r:id="rId3"/>
    <p:sldId id="327" r:id="rId4"/>
    <p:sldId id="328" r:id="rId5"/>
    <p:sldId id="353" r:id="rId6"/>
    <p:sldId id="355" r:id="rId7"/>
    <p:sldId id="330" r:id="rId8"/>
    <p:sldId id="352" r:id="rId9"/>
    <p:sldId id="331" r:id="rId10"/>
    <p:sldId id="332" r:id="rId11"/>
    <p:sldId id="334" r:id="rId12"/>
    <p:sldId id="340" r:id="rId13"/>
    <p:sldId id="344" r:id="rId14"/>
    <p:sldId id="335" r:id="rId15"/>
    <p:sldId id="336" r:id="rId16"/>
    <p:sldId id="337" r:id="rId17"/>
    <p:sldId id="356" r:id="rId18"/>
    <p:sldId id="342" r:id="rId19"/>
    <p:sldId id="343" r:id="rId20"/>
    <p:sldId id="345" r:id="rId21"/>
    <p:sldId id="346" r:id="rId22"/>
    <p:sldId id="347" r:id="rId23"/>
    <p:sldId id="348" r:id="rId24"/>
    <p:sldId id="349" r:id="rId25"/>
    <p:sldId id="350" r:id="rId26"/>
    <p:sldId id="351" r:id="rId27"/>
    <p:sldId id="35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1" autoAdjust="0"/>
    <p:restoredTop sz="92397"/>
  </p:normalViewPr>
  <p:slideViewPr>
    <p:cSldViewPr snapToGrid="0">
      <p:cViewPr varScale="1">
        <p:scale>
          <a:sx n="122" d="100"/>
          <a:sy n="122" d="100"/>
        </p:scale>
        <p:origin x="100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182ECA5-63D5-4E17-B4E9-4BDB53946AA0}" type="datetimeFigureOut">
              <a:rPr lang="en-US"/>
              <a:pPr>
                <a:defRPr/>
              </a:pPr>
              <a:t>5/6/2019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7745227-B31F-4CFE-BAA3-4AB3BEDF9AE0}" type="slidenum">
              <a:rPr lang="en-US"/>
              <a:pPr>
                <a:defRPr/>
              </a:pPr>
              <a:t>‹#›</a:t>
            </a:fld>
            <a:endParaRPr lang="en-US"/>
          </a:p>
        </p:txBody>
      </p:sp>
    </p:spTree>
    <p:extLst>
      <p:ext uri="{BB962C8B-B14F-4D97-AF65-F5344CB8AC3E}">
        <p14:creationId xmlns:p14="http://schemas.microsoft.com/office/powerpoint/2010/main" val="10399047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8" name="Footer Placeholder 4"/>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9" name="Slide Number Placeholder 5"/>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D62DEECB-2274-47AD-8160-687E572E74D0}"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5" name="Footer Placeholder 4"/>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4835D3CE-C8A9-4126-A663-B827EBB44B9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7" name="Footer Placeholder 4"/>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8" name="Slide Number Placeholder 5"/>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C880B47A-C922-420D-9C7F-D83DD484B6F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5" name="Footer Placeholder 4"/>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9CF9E384-79FA-47EC-AD35-E453C6899DF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8" name="Footer Placeholder 4"/>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9" name="Slide Number Placeholder 5"/>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529D6C64-2CBF-482D-B9E7-E1620D3C49DF}"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6" name="Footer Placeholder 5"/>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03A8BD5B-59F9-473B-9549-CAD10316466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8" name="Footer Placeholder 7"/>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9" name="Slide Number Placeholder 8"/>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D0BB6DF3-A33E-43CE-8F7B-375A23C1DA7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4" name="Footer Placeholder 3"/>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5" name="Slide Number Placeholder 4"/>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0013952E-325B-4D11-AE3C-366FF4126BB8}"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5" name="Footer Placeholder 7"/>
          <p:cNvSpPr>
            <a:spLocks noGrp="1"/>
          </p:cNvSpPr>
          <p:nvPr>
            <p:ph type="ftr" sz="quarter" idx="11"/>
          </p:nvPr>
        </p:nvSpPr>
        <p:spPr/>
        <p:txBody>
          <a:bodyPr/>
          <a:lstStyle>
            <a:lvl1pPr eaLnBrk="1" fontAlgn="auto" hangingPunct="1">
              <a:spcBef>
                <a:spcPts val="0"/>
              </a:spcBef>
              <a:spcAft>
                <a:spcPts val="0"/>
              </a:spcAft>
              <a:defRPr>
                <a:solidFill>
                  <a:srgbClr val="FFFFFF"/>
                </a:solidFill>
                <a:latin typeface="+mn-lt"/>
                <a:ea typeface="+mn-ea"/>
              </a:defRPr>
            </a:lvl1pPr>
          </a:lstStyle>
          <a:p>
            <a:pPr>
              <a:defRPr/>
            </a:pPr>
            <a:endParaRPr lang="en-US"/>
          </a:p>
        </p:txBody>
      </p:sp>
      <p:sp>
        <p:nvSpPr>
          <p:cNvPr id="6" name="Slide Number Placeholder 8"/>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80990F0C-45FD-422E-B0EA-B6F20786DAD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eaLnBrk="1" fontAlgn="auto" hangingPunct="1">
              <a:spcBef>
                <a:spcPts val="0"/>
              </a:spcBef>
              <a:spcAft>
                <a:spcPts val="0"/>
              </a:spcAft>
              <a:defRPr>
                <a:latin typeface="+mn-lt"/>
                <a:ea typeface="+mn-ea"/>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eaLnBrk="1" fontAlgn="auto" hangingPunct="1">
              <a:spcBef>
                <a:spcPts val="0"/>
              </a:spcBef>
              <a:spcAft>
                <a:spcPts val="0"/>
              </a:spcAft>
              <a:defRPr>
                <a:solidFill>
                  <a:srgbClr val="637052"/>
                </a:solidFill>
                <a:latin typeface="+mn-lt"/>
                <a:ea typeface="+mn-ea"/>
              </a:defRPr>
            </a:lvl1pPr>
          </a:lstStyle>
          <a:p>
            <a:pPr>
              <a:defRPr/>
            </a:pPr>
            <a:endParaRPr lang="en-US"/>
          </a:p>
        </p:txBody>
      </p:sp>
      <p:sp>
        <p:nvSpPr>
          <p:cNvPr id="9" name="Slide Number Placeholder 6"/>
          <p:cNvSpPr>
            <a:spLocks noGrp="1"/>
          </p:cNvSpPr>
          <p:nvPr>
            <p:ph type="sldNum" sz="quarter" idx="12"/>
          </p:nvPr>
        </p:nvSpPr>
        <p:spPr/>
        <p:txBody>
          <a:bodyPr/>
          <a:lstStyle>
            <a:lvl1pPr eaLnBrk="1" fontAlgn="auto" hangingPunct="1">
              <a:spcBef>
                <a:spcPts val="0"/>
              </a:spcBef>
              <a:spcAft>
                <a:spcPts val="0"/>
              </a:spcAft>
              <a:defRPr smtClean="0">
                <a:solidFill>
                  <a:srgbClr val="637052"/>
                </a:solidFill>
                <a:latin typeface="+mn-lt"/>
                <a:ea typeface="+mn-ea"/>
              </a:defRPr>
            </a:lvl1pPr>
          </a:lstStyle>
          <a:p>
            <a:pPr>
              <a:defRPr/>
            </a:pPr>
            <a:fld id="{58E98C01-2067-43F1-9CCA-9105F4952174}"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8" name="Footer Placeholder 5"/>
          <p:cNvSpPr>
            <a:spLocks noGrp="1"/>
          </p:cNvSpPr>
          <p:nvPr>
            <p:ph type="ftr" sz="quarter" idx="11"/>
          </p:nvPr>
        </p:nvSpPr>
        <p:spPr/>
        <p:txBody>
          <a:bodyPr/>
          <a:lstStyle>
            <a:lvl1pPr eaLnBrk="1" fontAlgn="auto" hangingPunct="1">
              <a:spcBef>
                <a:spcPts val="0"/>
              </a:spcBef>
              <a:spcAft>
                <a:spcPts val="0"/>
              </a:spcAft>
              <a:defRPr>
                <a:latin typeface="+mn-lt"/>
                <a:ea typeface="+mn-ea"/>
              </a:defRPr>
            </a:lvl1pPr>
          </a:lstStyle>
          <a:p>
            <a:pPr>
              <a:defRPr/>
            </a:pPr>
            <a:endParaRPr lang="en-US"/>
          </a:p>
        </p:txBody>
      </p:sp>
      <p:sp>
        <p:nvSpPr>
          <p:cNvPr id="9" name="Slide Number Placeholder 6"/>
          <p:cNvSpPr>
            <a:spLocks noGrp="1"/>
          </p:cNvSpPr>
          <p:nvPr>
            <p:ph type="sldNum" sz="quarter" idx="12"/>
          </p:nvPr>
        </p:nvSpPr>
        <p:spPr/>
        <p:txBody>
          <a:bodyPr/>
          <a:lstStyle>
            <a:lvl1pPr eaLnBrk="1" fontAlgn="auto" hangingPunct="1">
              <a:spcBef>
                <a:spcPts val="0"/>
              </a:spcBef>
              <a:spcAft>
                <a:spcPts val="0"/>
              </a:spcAft>
              <a:defRPr>
                <a:latin typeface="+mn-lt"/>
                <a:ea typeface="+mn-ea"/>
              </a:defRPr>
            </a:lvl1pPr>
          </a:lstStyle>
          <a:p>
            <a:pPr>
              <a:defRPr/>
            </a:pPr>
            <a:fld id="{36941733-E785-49CD-808C-6DCA2D9684EB}"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0" hangingPunct="0">
              <a:defRPr sz="900">
                <a:solidFill>
                  <a:srgbClr val="FFFFFF"/>
                </a:solidFill>
                <a:ea typeface="MS PGothic" pitchFamily="34" charset="-128"/>
                <a:cs typeface="+mn-cs"/>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0" hangingPunct="0">
              <a:defRPr sz="900" cap="all" baseline="0">
                <a:solidFill>
                  <a:srgbClr val="FFFFFF"/>
                </a:solidFill>
                <a:ea typeface="MS PGothic"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0" hangingPunct="0">
              <a:defRPr sz="1050" smtClean="0">
                <a:solidFill>
                  <a:srgbClr val="FFFFFF"/>
                </a:solidFill>
                <a:ea typeface="MS PGothic" pitchFamily="34" charset="-128"/>
                <a:cs typeface="+mn-cs"/>
              </a:defRPr>
            </a:lvl1pPr>
          </a:lstStyle>
          <a:p>
            <a:pPr>
              <a:defRPr/>
            </a:pPr>
            <a:fld id="{5262DC0A-B2DA-45E3-9CF0-3582F75361A2}"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itchFamily="34" charset="0"/>
        </a:defRPr>
      </a:lvl2pPr>
      <a:lvl3pPr algn="l" rtl="0" fontAlgn="base">
        <a:lnSpc>
          <a:spcPct val="85000"/>
        </a:lnSpc>
        <a:spcBef>
          <a:spcPct val="0"/>
        </a:spcBef>
        <a:spcAft>
          <a:spcPct val="0"/>
        </a:spcAft>
        <a:defRPr sz="4800">
          <a:solidFill>
            <a:srgbClr val="404040"/>
          </a:solidFill>
          <a:latin typeface="Calibri Light" pitchFamily="34" charset="0"/>
        </a:defRPr>
      </a:lvl3pPr>
      <a:lvl4pPr algn="l" rtl="0" fontAlgn="base">
        <a:lnSpc>
          <a:spcPct val="85000"/>
        </a:lnSpc>
        <a:spcBef>
          <a:spcPct val="0"/>
        </a:spcBef>
        <a:spcAft>
          <a:spcPct val="0"/>
        </a:spcAft>
        <a:defRPr sz="4800">
          <a:solidFill>
            <a:srgbClr val="404040"/>
          </a:solidFill>
          <a:latin typeface="Calibri Light" pitchFamily="34" charset="0"/>
        </a:defRPr>
      </a:lvl4pPr>
      <a:lvl5pPr algn="l" rtl="0" fontAlgn="base">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studentsupport@datascience.sm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ww.smu.edu/StudentAffairs/StudentLife/StudentHandbook/HonorCod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www.easycalculation.com/statistics/learn-regression.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damid.oda.sas.com/SASODAControlCenter/enroll.html?enroll=5f1daeec-a5d2-4f99-9ad8-3fd9ee885879" TargetMode="External"/><Relationship Id="rId2" Type="http://schemas.openxmlformats.org/officeDocument/2006/relationships/hyperlink" Target="http://www.statisticalsleuth.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325" y="758825"/>
            <a:ext cx="7543800" cy="3565525"/>
          </a:xfrm>
        </p:spPr>
        <p:txBody>
          <a:bodyPr>
            <a:normAutofit fontScale="90000"/>
          </a:bodyPr>
          <a:lstStyle/>
          <a:p>
            <a:pPr fontAlgn="auto">
              <a:spcAft>
                <a:spcPts val="0"/>
              </a:spcAft>
              <a:defRPr/>
            </a:pPr>
            <a:r>
              <a:rPr lang="en-US" dirty="0" smtClean="0"/>
              <a:t>DS </a:t>
            </a:r>
            <a:r>
              <a:rPr lang="en-US" dirty="0"/>
              <a:t>6371: Statistical Foundations for Data Science </a:t>
            </a:r>
          </a:p>
        </p:txBody>
      </p:sp>
      <p:sp>
        <p:nvSpPr>
          <p:cNvPr id="3" name="Subtitle 2"/>
          <p:cNvSpPr>
            <a:spLocks noGrp="1"/>
          </p:cNvSpPr>
          <p:nvPr>
            <p:ph type="subTitle" idx="1"/>
          </p:nvPr>
        </p:nvSpPr>
        <p:spPr>
          <a:xfrm>
            <a:off x="825500" y="4456113"/>
            <a:ext cx="7543800" cy="1143000"/>
          </a:xfrm>
        </p:spPr>
        <p:txBody>
          <a:bodyPr rtlCol="0"/>
          <a:lstStyle/>
          <a:p>
            <a:pPr fontAlgn="auto">
              <a:defRPr/>
            </a:pPr>
            <a:r>
              <a:rPr lang="en-US" dirty="0"/>
              <a:t>Drawing Statistical Conclusions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3" name="Content Placeholder 2"/>
          <p:cNvSpPr>
            <a:spLocks noGrp="1"/>
          </p:cNvSpPr>
          <p:nvPr>
            <p:ph idx="1"/>
          </p:nvPr>
        </p:nvSpPr>
        <p:spPr/>
        <p:txBody>
          <a:bodyPr rtlCol="0">
            <a:normAutofit fontScale="85000" lnSpcReduction="10000"/>
          </a:bodyPr>
          <a:lstStyle/>
          <a:p>
            <a:pPr marL="0" indent="0" fontAlgn="auto">
              <a:buFont typeface="Calibri" pitchFamily="34" charset="0"/>
              <a:buNone/>
              <a:defRPr/>
            </a:pPr>
            <a:r>
              <a:rPr lang="en-US" b="1" dirty="0">
                <a:solidFill>
                  <a:schemeClr val="tx1">
                    <a:lumMod val="75000"/>
                    <a:lumOff val="25000"/>
                  </a:schemeClr>
                </a:solidFill>
              </a:rPr>
              <a:t>Participation and BLTs (20%): </a:t>
            </a:r>
            <a:r>
              <a:rPr lang="en-US" dirty="0">
                <a:solidFill>
                  <a:schemeClr val="tx1">
                    <a:lumMod val="75000"/>
                    <a:lumOff val="25000"/>
                  </a:schemeClr>
                </a:solidFill>
              </a:rPr>
              <a:t>This component has three parts: viewing of asynchronous material, participation during live sessions, and participation on discussion boards and BLTs. The course is structured with both synchronous and asynchronous sessions. In order to participate fully in the synchronous sessions, you must complete ALL of the material for the asynchronous sessions each week. </a:t>
            </a:r>
          </a:p>
          <a:p>
            <a:pPr marL="0" indent="0" fontAlgn="auto">
              <a:buFont typeface="Calibri" pitchFamily="34" charset="0"/>
              <a:buNone/>
              <a:defRPr/>
            </a:pPr>
            <a:r>
              <a:rPr lang="en-US" dirty="0">
                <a:solidFill>
                  <a:schemeClr val="tx1">
                    <a:lumMod val="75000"/>
                    <a:lumOff val="25000"/>
                  </a:schemeClr>
                </a:solidFill>
              </a:rPr>
              <a:t>Participation includes attending every Live Session from start to finish (the scheduled hour and a half.)  This includes not using Video Pause excessively. You may miss 1 live session without penalty.</a:t>
            </a:r>
          </a:p>
          <a:p>
            <a:pPr marL="0" indent="0" fontAlgn="auto">
              <a:buFont typeface="Calibri" pitchFamily="34" charset="0"/>
              <a:buNone/>
              <a:defRPr/>
            </a:pPr>
            <a:r>
              <a:rPr lang="en-US" dirty="0">
                <a:solidFill>
                  <a:schemeClr val="tx1">
                    <a:lumMod val="75000"/>
                    <a:lumOff val="25000"/>
                  </a:schemeClr>
                </a:solidFill>
              </a:rPr>
              <a:t>BLTs (Bi-directional Learning Tool) are questions asked during the asynchronous videos that require an answer before going on to the next part of the video. Some of these BLTs will be graded and some will not; however, completion </a:t>
            </a:r>
            <a:r>
              <a:rPr lang="en-US" b="1" i="1" u="sng" dirty="0">
                <a:solidFill>
                  <a:schemeClr val="tx1">
                    <a:lumMod val="75000"/>
                    <a:lumOff val="25000"/>
                  </a:schemeClr>
                </a:solidFill>
              </a:rPr>
              <a:t>of all </a:t>
            </a:r>
            <a:r>
              <a:rPr lang="en-US" dirty="0">
                <a:solidFill>
                  <a:schemeClr val="tx1">
                    <a:lumMod val="75000"/>
                    <a:lumOff val="25000"/>
                  </a:schemeClr>
                </a:solidFill>
              </a:rPr>
              <a:t>of the BLTs is required.  Everyone can see each other’s answers.  This is a good place to discuss solutions with each other.</a:t>
            </a:r>
          </a:p>
          <a:p>
            <a:pPr marL="0" indent="0" fontAlgn="auto">
              <a:buFont typeface="Calibri" pitchFamily="34" charset="0"/>
              <a:buNone/>
              <a:defRPr/>
            </a:pPr>
            <a:r>
              <a:rPr lang="en-US" dirty="0">
                <a:solidFill>
                  <a:schemeClr val="tx1">
                    <a:lumMod val="75000"/>
                    <a:lumOff val="25000"/>
                  </a:schemeClr>
                </a:solidFill>
              </a:rPr>
              <a:t>While you may be prompted to post in the discussion board (such as a short bio), it is not required unless the instructor specifically mentions it in class or on the wall in 2ds. </a:t>
            </a:r>
          </a:p>
          <a:p>
            <a:pPr marL="0" indent="0" fontAlgn="auto">
              <a:buFont typeface="Calibri" pitchFamily="34" charset="0"/>
              <a:buNone/>
              <a:defRPr/>
            </a:pPr>
            <a:endParaRPr lang="en-US" dirty="0">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22531" name="Content Placeholder 2"/>
          <p:cNvSpPr>
            <a:spLocks noGrp="1"/>
          </p:cNvSpPr>
          <p:nvPr>
            <p:ph idx="1"/>
          </p:nvPr>
        </p:nvSpPr>
        <p:spPr/>
        <p:txBody>
          <a:bodyPr/>
          <a:lstStyle/>
          <a:p>
            <a:pPr marL="0" indent="0">
              <a:buFont typeface="Calibri" pitchFamily="34" charset="0"/>
              <a:buNone/>
            </a:pPr>
            <a:r>
              <a:rPr lang="en-US" b="1" dirty="0" smtClean="0"/>
              <a:t>Midterm Exam (25%):</a:t>
            </a:r>
            <a:r>
              <a:rPr lang="en-US" dirty="0" smtClean="0"/>
              <a:t> There will be a midterm exam at week 7 of the course. It will cover concept and hand-calculation questions as well as a data analysis question(s).  The exam will be held online on </a:t>
            </a:r>
            <a:r>
              <a:rPr lang="en-US" b="1" dirty="0" smtClean="0"/>
              <a:t>Saturday, June 22</a:t>
            </a:r>
            <a:r>
              <a:rPr lang="en-US" b="1" baseline="30000" dirty="0" smtClean="0"/>
              <a:t>nd</a:t>
            </a:r>
            <a:r>
              <a:rPr lang="en-US" b="1" dirty="0" smtClean="0"/>
              <a:t>, 2019 </a:t>
            </a:r>
            <a:r>
              <a:rPr lang="en-US" dirty="0" smtClean="0"/>
              <a:t>from </a:t>
            </a:r>
            <a:r>
              <a:rPr lang="en-US" b="1" dirty="0" smtClean="0"/>
              <a:t>11am to 2pm </a:t>
            </a:r>
            <a:r>
              <a:rPr lang="en-US" dirty="0" smtClean="0"/>
              <a:t>Central.  </a:t>
            </a:r>
          </a:p>
          <a:p>
            <a:pPr marL="0" indent="0">
              <a:buFont typeface="Calibri" pitchFamily="34" charset="0"/>
              <a:buNone/>
            </a:pPr>
            <a:r>
              <a:rPr lang="en-US" dirty="0" smtClean="0"/>
              <a:t>We will have a review for the midterm during the Unit 7 Live Session.</a:t>
            </a:r>
          </a:p>
          <a:p>
            <a:pPr marL="0" indent="0">
              <a:buFont typeface="Calibri" pitchFamily="34" charset="0"/>
              <a:buNone/>
            </a:pPr>
            <a:r>
              <a:rPr lang="en-US" b="1" dirty="0" smtClean="0"/>
              <a:t>Final Exam (25%):</a:t>
            </a:r>
            <a:r>
              <a:rPr lang="en-US" dirty="0" smtClean="0"/>
              <a:t> A final exam will be given the last week of the course. It will be comprehensive, containing concept and hand-calculation questions, as well as a data analysis question(s).  It is a cumulative exam and is similar in format to the midterm.  This test will be from </a:t>
            </a:r>
            <a:r>
              <a:rPr lang="en-US" b="1" dirty="0" smtClean="0"/>
              <a:t>11am to 2pm </a:t>
            </a:r>
            <a:r>
              <a:rPr lang="en-US" dirty="0" smtClean="0"/>
              <a:t>Central on </a:t>
            </a:r>
            <a:r>
              <a:rPr lang="en-US" b="1" dirty="0" smtClean="0"/>
              <a:t>Saturday, August 17</a:t>
            </a:r>
            <a:r>
              <a:rPr lang="en-US" b="1" baseline="30000" dirty="0" smtClean="0"/>
              <a:t>th</a:t>
            </a:r>
            <a:r>
              <a:rPr lang="en-US" b="1" dirty="0" smtClean="0"/>
              <a:t>, 2019</a:t>
            </a:r>
            <a:r>
              <a:rPr lang="en-US" dirty="0" smtClean="0"/>
              <a:t>. </a:t>
            </a:r>
          </a:p>
          <a:p>
            <a:pPr marL="0" indent="0">
              <a:buFont typeface="Calibri" pitchFamily="34" charset="0"/>
              <a:buNone/>
            </a:pPr>
            <a:r>
              <a:rPr lang="en-US" dirty="0" smtClean="0"/>
              <a:t>We will have a review for the final during the Unit 15 Live Session.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3" name="Content Placeholder 2"/>
          <p:cNvSpPr>
            <a:spLocks noGrp="1"/>
          </p:cNvSpPr>
          <p:nvPr>
            <p:ph idx="1"/>
          </p:nvPr>
        </p:nvSpPr>
        <p:spPr/>
        <p:txBody>
          <a:bodyPr rtlCol="0">
            <a:normAutofit/>
          </a:bodyPr>
          <a:lstStyle/>
          <a:p>
            <a:pPr marL="0" indent="0" fontAlgn="auto">
              <a:buFont typeface="Calibri" pitchFamily="34" charset="0"/>
              <a:buNone/>
              <a:defRPr/>
            </a:pPr>
            <a:r>
              <a:rPr lang="en-US" b="1" dirty="0">
                <a:solidFill>
                  <a:schemeClr val="tx1">
                    <a:lumMod val="75000"/>
                    <a:lumOff val="25000"/>
                  </a:schemeClr>
                </a:solidFill>
              </a:rPr>
              <a:t>Exams continued.</a:t>
            </a:r>
          </a:p>
          <a:p>
            <a:pPr marL="0" indent="0" fontAlgn="auto">
              <a:buFont typeface="Calibri" pitchFamily="34" charset="0"/>
              <a:buNone/>
              <a:defRPr/>
            </a:pPr>
            <a:r>
              <a:rPr lang="en-US" dirty="0">
                <a:solidFill>
                  <a:schemeClr val="tx1">
                    <a:lumMod val="75000"/>
                    <a:lumOff val="25000"/>
                  </a:schemeClr>
                </a:solidFill>
              </a:rPr>
              <a:t>Put your name on every page of the document, if applicable.</a:t>
            </a:r>
          </a:p>
          <a:p>
            <a:pPr marL="0" indent="0" fontAlgn="auto">
              <a:buFont typeface="Calibri" pitchFamily="34" charset="0"/>
              <a:buNone/>
              <a:defRPr/>
            </a:pPr>
            <a:r>
              <a:rPr lang="en-US" dirty="0">
                <a:solidFill>
                  <a:schemeClr val="tx1">
                    <a:lumMod val="75000"/>
                    <a:lumOff val="25000"/>
                  </a:schemeClr>
                </a:solidFill>
              </a:rPr>
              <a:t>Exams are open book and open note.</a:t>
            </a:r>
          </a:p>
          <a:p>
            <a:pPr marL="91440" indent="-91440" fontAlgn="auto">
              <a:defRPr/>
            </a:pPr>
            <a:r>
              <a:rPr lang="en-US" dirty="0">
                <a:solidFill>
                  <a:schemeClr val="tx1">
                    <a:lumMod val="75000"/>
                    <a:lumOff val="25000"/>
                  </a:schemeClr>
                </a:solidFill>
              </a:rPr>
              <a:t>Exams are strictly individual.</a:t>
            </a:r>
          </a:p>
          <a:p>
            <a:pPr marL="384048" lvl="1" indent="-182880" fontAlgn="auto">
              <a:defRPr/>
            </a:pPr>
            <a:r>
              <a:rPr lang="en-US" dirty="0">
                <a:solidFill>
                  <a:schemeClr val="tx1">
                    <a:lumMod val="75000"/>
                    <a:lumOff val="25000"/>
                  </a:schemeClr>
                </a:solidFill>
              </a:rPr>
              <a:t>Any collaboration on the exam or discussion of course material during the time an exam is available is considered cheating. </a:t>
            </a:r>
          </a:p>
          <a:p>
            <a:pPr marL="91440" indent="-91440" fontAlgn="auto">
              <a:defRPr/>
            </a:pPr>
            <a:r>
              <a:rPr lang="en-US" dirty="0">
                <a:solidFill>
                  <a:schemeClr val="tx1">
                    <a:lumMod val="75000"/>
                    <a:lumOff val="25000"/>
                  </a:schemeClr>
                </a:solidFill>
              </a:rPr>
              <a:t>If you cannot make the scheduled time for the midterm or final, please email me as soon as possible!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Grading Policy</a:t>
            </a:r>
          </a:p>
        </p:txBody>
      </p:sp>
      <p:sp>
        <p:nvSpPr>
          <p:cNvPr id="24579" name="Content Placeholder 2"/>
          <p:cNvSpPr>
            <a:spLocks noGrp="1"/>
          </p:cNvSpPr>
          <p:nvPr>
            <p:ph idx="1"/>
          </p:nvPr>
        </p:nvSpPr>
        <p:spPr>
          <a:xfrm>
            <a:off x="479425" y="1736725"/>
            <a:ext cx="8229600" cy="4754563"/>
          </a:xfrm>
        </p:spPr>
        <p:txBody>
          <a:bodyPr/>
          <a:lstStyle/>
          <a:p>
            <a:pPr>
              <a:lnSpc>
                <a:spcPct val="130000"/>
              </a:lnSpc>
              <a:spcBef>
                <a:spcPct val="0"/>
              </a:spcBef>
              <a:spcAft>
                <a:spcPts val="600"/>
              </a:spcAft>
            </a:pPr>
            <a:r>
              <a:rPr lang="en-US" b="1" smtClean="0"/>
              <a:t>Graduate Student Grading Policy:</a:t>
            </a:r>
            <a:r>
              <a:rPr lang="en-US" smtClean="0"/>
              <a:t> Graduate Students must receive a C or better in a course in order to pass the course. If a student must retake a course, then the second grade and the first grade are averaged for the purposes of the overall GPA. Failure to maintain a GPA of 3.0 or better will result in dismissal from the program.</a:t>
            </a:r>
            <a:endParaRPr lang="en-US" b="1" smtClean="0"/>
          </a:p>
          <a:p>
            <a:pPr>
              <a:lnSpc>
                <a:spcPct val="130000"/>
              </a:lnSpc>
              <a:spcBef>
                <a:spcPct val="0"/>
              </a:spcBef>
              <a:spcAft>
                <a:spcPts val="600"/>
              </a:spcAft>
            </a:pPr>
            <a:r>
              <a:rPr lang="en-US" b="1" smtClean="0"/>
              <a:t>Incompletes</a:t>
            </a:r>
            <a:r>
              <a:rPr lang="en-US" smtClean="0"/>
              <a:t> will only be given in the case of extraordinary circumstances that prevent you from finishing the semester. You must have completed at least 50% of the course with a passing grade to be eligible for an incomplete.</a:t>
            </a:r>
          </a:p>
          <a:p>
            <a:pPr lvl="1">
              <a:lnSpc>
                <a:spcPct val="130000"/>
              </a:lnSpc>
              <a:spcBef>
                <a:spcPct val="0"/>
              </a:spcBef>
              <a:spcAft>
                <a:spcPts val="600"/>
              </a:spcAft>
            </a:pPr>
            <a:r>
              <a:rPr lang="en-US" i="1" smtClean="0"/>
              <a:t>If a situation arises that may/will prevent you from completing the semester, email me as soon as possible so we can discuss options!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Course Schedule</a:t>
            </a:r>
          </a:p>
        </p:txBody>
      </p:sp>
      <p:sp>
        <p:nvSpPr>
          <p:cNvPr id="25603" name="Content Placeholder 2"/>
          <p:cNvSpPr>
            <a:spLocks noGrp="1"/>
          </p:cNvSpPr>
          <p:nvPr>
            <p:ph idx="1"/>
          </p:nvPr>
        </p:nvSpPr>
        <p:spPr/>
        <p:txBody>
          <a:bodyPr/>
          <a:lstStyle/>
          <a:p>
            <a:r>
              <a:rPr lang="en-US" smtClean="0"/>
              <a:t>Weekly (in this order)</a:t>
            </a:r>
          </a:p>
          <a:p>
            <a:pPr lvl="1"/>
            <a:r>
              <a:rPr lang="en-US" smtClean="0"/>
              <a:t>Asynchronous Coursework</a:t>
            </a:r>
          </a:p>
          <a:p>
            <a:pPr lvl="1"/>
            <a:r>
              <a:rPr lang="en-US" smtClean="0"/>
              <a:t>Quiz</a:t>
            </a:r>
          </a:p>
          <a:p>
            <a:pPr lvl="1"/>
            <a:r>
              <a:rPr lang="en-US" smtClean="0"/>
              <a:t>Live Session</a:t>
            </a:r>
          </a:p>
          <a:p>
            <a:pPr lvl="1"/>
            <a:r>
              <a:rPr lang="en-US" smtClean="0"/>
              <a:t>Homework</a:t>
            </a:r>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Weekly Schedule</a:t>
            </a:r>
          </a:p>
        </p:txBody>
      </p:sp>
      <p:sp>
        <p:nvSpPr>
          <p:cNvPr id="26627" name="Content Placeholder 2"/>
          <p:cNvSpPr>
            <a:spLocks noGrp="1"/>
          </p:cNvSpPr>
          <p:nvPr>
            <p:ph idx="1"/>
          </p:nvPr>
        </p:nvSpPr>
        <p:spPr>
          <a:xfrm>
            <a:off x="388938" y="1736725"/>
            <a:ext cx="3550016" cy="4800600"/>
          </a:xfrm>
        </p:spPr>
        <p:txBody>
          <a:bodyPr/>
          <a:lstStyle/>
          <a:p>
            <a:r>
              <a:rPr lang="en-US" dirty="0" smtClean="0"/>
              <a:t>Before </a:t>
            </a:r>
            <a:r>
              <a:rPr lang="en-US" dirty="0" smtClean="0"/>
              <a:t>the Live Session</a:t>
            </a:r>
          </a:p>
          <a:p>
            <a:pPr lvl="1"/>
            <a:r>
              <a:rPr lang="en-US" dirty="0" smtClean="0"/>
              <a:t>Watch all videos, complete all BLTs</a:t>
            </a:r>
          </a:p>
          <a:p>
            <a:pPr lvl="1"/>
            <a:r>
              <a:rPr lang="en-US" dirty="0" smtClean="0"/>
              <a:t>Complete and submit the Quiz by </a:t>
            </a:r>
            <a:r>
              <a:rPr lang="en-US" b="1" dirty="0" smtClean="0"/>
              <a:t>11:59PM</a:t>
            </a:r>
            <a:r>
              <a:rPr lang="en-US" dirty="0" smtClean="0"/>
              <a:t> (CST) the night </a:t>
            </a:r>
            <a:r>
              <a:rPr lang="en-US" b="1" dirty="0" smtClean="0"/>
              <a:t>before</a:t>
            </a:r>
            <a:r>
              <a:rPr lang="en-US" dirty="0" smtClean="0"/>
              <a:t> the Live Session</a:t>
            </a:r>
          </a:p>
          <a:p>
            <a:pPr lvl="2"/>
            <a:r>
              <a:rPr lang="en-US" dirty="0" smtClean="0"/>
              <a:t>Quizzes are </a:t>
            </a:r>
            <a:r>
              <a:rPr lang="en-US" b="1" dirty="0" smtClean="0"/>
              <a:t>open book and open note </a:t>
            </a:r>
            <a:r>
              <a:rPr lang="en-US" dirty="0" smtClean="0"/>
              <a:t>but should not be discussed with classmates until you have both completed and submitted the quiz.</a:t>
            </a:r>
          </a:p>
          <a:p>
            <a:pPr lvl="2"/>
            <a:r>
              <a:rPr lang="en-US" dirty="0" smtClean="0"/>
              <a:t>Some of the quizzes  may mistakenly say that there is a time limit, but </a:t>
            </a:r>
            <a:r>
              <a:rPr lang="en-US" b="1" dirty="0" smtClean="0"/>
              <a:t>all have unlimited time </a:t>
            </a:r>
            <a:r>
              <a:rPr lang="en-US" dirty="0" smtClean="0"/>
              <a:t>and just need to be turned in before the deadline.</a:t>
            </a:r>
          </a:p>
          <a:p>
            <a:pPr lvl="2"/>
            <a:r>
              <a:rPr lang="en-US" dirty="0" smtClean="0"/>
              <a:t>Some may mistakenly say they are due at 8PM, but they are </a:t>
            </a:r>
            <a:r>
              <a:rPr lang="en-US" b="1" dirty="0" smtClean="0"/>
              <a:t>all due at 11:59PM</a:t>
            </a:r>
            <a:r>
              <a:rPr lang="en-US" dirty="0" smtClean="0"/>
              <a:t>.</a:t>
            </a:r>
          </a:p>
          <a:p>
            <a:pPr lvl="2"/>
            <a:r>
              <a:rPr lang="en-US" dirty="0" smtClean="0"/>
              <a:t>All Quizzes and Exams are under Assignments in 2U</a:t>
            </a:r>
            <a:endParaRPr lang="en-US" dirty="0" smtClean="0"/>
          </a:p>
          <a:p>
            <a:pPr lvl="1"/>
            <a:endParaRPr lang="en-US" dirty="0" smtClean="0"/>
          </a:p>
        </p:txBody>
      </p:sp>
      <p:pic>
        <p:nvPicPr>
          <p:cNvPr id="3" name="Picture 2"/>
          <p:cNvPicPr>
            <a:picLocks noChangeAspect="1"/>
          </p:cNvPicPr>
          <p:nvPr/>
        </p:nvPicPr>
        <p:blipFill>
          <a:blip r:embed="rId2"/>
          <a:stretch>
            <a:fillRect/>
          </a:stretch>
        </p:blipFill>
        <p:spPr>
          <a:xfrm>
            <a:off x="4999893" y="2117969"/>
            <a:ext cx="3506069" cy="37865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Weekly Schedule</a:t>
            </a:r>
          </a:p>
        </p:txBody>
      </p:sp>
      <p:sp>
        <p:nvSpPr>
          <p:cNvPr id="27651" name="Content Placeholder 2"/>
          <p:cNvSpPr>
            <a:spLocks noGrp="1"/>
          </p:cNvSpPr>
          <p:nvPr>
            <p:ph idx="1"/>
          </p:nvPr>
        </p:nvSpPr>
        <p:spPr/>
        <p:txBody>
          <a:bodyPr/>
          <a:lstStyle/>
          <a:p>
            <a:r>
              <a:rPr lang="en-US" sz="2400" dirty="0" smtClean="0"/>
              <a:t>After the Live Session</a:t>
            </a:r>
          </a:p>
          <a:p>
            <a:pPr lvl="1"/>
            <a:r>
              <a:rPr lang="en-US" sz="2000" dirty="0" smtClean="0"/>
              <a:t>Complete and submit the Post-Live Session Homework</a:t>
            </a:r>
          </a:p>
          <a:p>
            <a:pPr lvl="2"/>
            <a:r>
              <a:rPr lang="en-US" sz="1800" dirty="0" smtClean="0"/>
              <a:t>Due at 11:59PM (CST) the Sunday </a:t>
            </a:r>
            <a:r>
              <a:rPr lang="en-US" sz="1800" b="1" dirty="0" smtClean="0"/>
              <a:t>after</a:t>
            </a:r>
            <a:r>
              <a:rPr lang="en-US" sz="1800" dirty="0" smtClean="0"/>
              <a:t> the corresponding Live Session</a:t>
            </a:r>
          </a:p>
          <a:p>
            <a:pPr lvl="3"/>
            <a:r>
              <a:rPr lang="en-US" sz="1800" dirty="0" smtClean="0"/>
              <a:t>For example, Homework 1 is due 11:59PM Sunday, </a:t>
            </a:r>
            <a:r>
              <a:rPr lang="en-US" sz="1800" b="1" dirty="0" smtClean="0"/>
              <a:t>Nov. 11, 2018</a:t>
            </a:r>
            <a:r>
              <a:rPr lang="en-US" sz="1800" dirty="0" smtClean="0"/>
              <a:t>.</a:t>
            </a:r>
          </a:p>
          <a:p>
            <a:pPr lvl="3"/>
            <a:r>
              <a:rPr lang="en-US" sz="1800" dirty="0" smtClean="0"/>
              <a:t>If you already turned in Homework 1, but want to make some changes and resubmit it, email the TA (and cc me).</a:t>
            </a:r>
          </a:p>
          <a:p>
            <a:pPr lvl="3"/>
            <a:r>
              <a:rPr lang="en-US" sz="1800" dirty="0" smtClean="0"/>
              <a:t>You can talk with other students about these assignments.</a:t>
            </a:r>
          </a:p>
          <a:p>
            <a:pPr lvl="3"/>
            <a:r>
              <a:rPr lang="en-US" sz="1800" dirty="0" smtClean="0"/>
              <a:t>You can discuss ideas and help each other with code (though you should never send another student an entire assignment worth of code), but </a:t>
            </a:r>
            <a:r>
              <a:rPr lang="en-US" sz="1800" b="1" dirty="0" smtClean="0"/>
              <a:t>the write up must be your own.</a:t>
            </a:r>
          </a:p>
          <a:p>
            <a:pPr lvl="2"/>
            <a:endParaRPr lang="en-US" dirty="0" smtClean="0"/>
          </a:p>
          <a:p>
            <a:pPr lvl="3"/>
            <a:endParaRPr lang="en-US"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1269" y="586154"/>
            <a:ext cx="6848490" cy="4953900"/>
          </a:xfrm>
          <a:prstGeom prst="rect">
            <a:avLst/>
          </a:prstGeom>
        </p:spPr>
      </p:pic>
    </p:spTree>
    <p:extLst>
      <p:ext uri="{BB962C8B-B14F-4D97-AF65-F5344CB8AC3E}">
        <p14:creationId xmlns:p14="http://schemas.microsoft.com/office/powerpoint/2010/main" val="427758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Getting Help with Course Material</a:t>
            </a:r>
          </a:p>
        </p:txBody>
      </p:sp>
      <p:sp>
        <p:nvSpPr>
          <p:cNvPr id="28675" name="Content Placeholder 2"/>
          <p:cNvSpPr>
            <a:spLocks noGrp="1"/>
          </p:cNvSpPr>
          <p:nvPr>
            <p:ph idx="1"/>
          </p:nvPr>
        </p:nvSpPr>
        <p:spPr/>
        <p:txBody>
          <a:bodyPr/>
          <a:lstStyle/>
          <a:p>
            <a:r>
              <a:rPr lang="en-US" b="1" smtClean="0"/>
              <a:t>First</a:t>
            </a:r>
            <a:r>
              <a:rPr lang="en-US" smtClean="0"/>
              <a:t>: try to find the answer on your own through the book, google searches, etc. The internet has a wealth of information from SAS and R experts.</a:t>
            </a:r>
          </a:p>
          <a:p>
            <a:r>
              <a:rPr lang="en-US" b="1" smtClean="0"/>
              <a:t>Second</a:t>
            </a:r>
            <a:r>
              <a:rPr lang="en-US" smtClean="0"/>
              <a:t>: ask your classmates. Ask a specific student or post on the weekly discussion board or on the wall.</a:t>
            </a:r>
          </a:p>
          <a:p>
            <a:r>
              <a:rPr lang="en-US" b="1" smtClean="0"/>
              <a:t>Third</a:t>
            </a:r>
            <a:r>
              <a:rPr lang="en-US" smtClean="0"/>
              <a:t>: attend office hours if possible.</a:t>
            </a:r>
          </a:p>
          <a:p>
            <a:r>
              <a:rPr lang="en-US" b="1" smtClean="0"/>
              <a:t>Fourth</a:t>
            </a:r>
            <a:r>
              <a:rPr lang="en-US" smtClean="0"/>
              <a:t>: email the TA and myself for help. It is best to email both of us (on one email) as we may be available to respond at different times, although specific homework questions should go to the 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Getting Help with 2DS</a:t>
            </a:r>
          </a:p>
        </p:txBody>
      </p:sp>
      <p:sp>
        <p:nvSpPr>
          <p:cNvPr id="29699" name="Content Placeholder 2"/>
          <p:cNvSpPr>
            <a:spLocks noGrp="1"/>
          </p:cNvSpPr>
          <p:nvPr>
            <p:ph idx="1"/>
          </p:nvPr>
        </p:nvSpPr>
        <p:spPr/>
        <p:txBody>
          <a:bodyPr/>
          <a:lstStyle/>
          <a:p>
            <a:r>
              <a:rPr lang="en-US" smtClean="0"/>
              <a:t>Contact Student Support:</a:t>
            </a:r>
          </a:p>
          <a:p>
            <a:pPr lvl="1"/>
            <a:r>
              <a:rPr lang="en-US" smtClean="0">
                <a:hlinkClick r:id="rId2"/>
              </a:rPr>
              <a:t>studentsupport@datascience.smu.edu</a:t>
            </a:r>
            <a:endParaRPr lang="en-US" smtClean="0"/>
          </a:p>
          <a:p>
            <a:pPr lvl="1"/>
            <a:r>
              <a:rPr lang="en-US" smtClean="0"/>
              <a:t>(844) 768-5637</a:t>
            </a:r>
          </a:p>
          <a:p>
            <a:r>
              <a:rPr lang="en-US" smtClean="0"/>
              <a:t>Examples:</a:t>
            </a:r>
          </a:p>
          <a:p>
            <a:pPr lvl="1"/>
            <a:r>
              <a:rPr lang="en-US" smtClean="0"/>
              <a:t>Can’t view asynchronous content</a:t>
            </a:r>
          </a:p>
          <a:p>
            <a:pPr lvl="1"/>
            <a:r>
              <a:rPr lang="en-US" smtClean="0"/>
              <a:t>Quiz or Homework won’t submit</a:t>
            </a:r>
          </a:p>
          <a:p>
            <a:pPr lvl="1"/>
            <a:r>
              <a:rPr lang="en-US" smtClean="0"/>
              <a:t>Homework submitted but without attachment</a:t>
            </a:r>
          </a:p>
          <a:p>
            <a:pPr lvl="2"/>
            <a:r>
              <a:rPr lang="en-US" smtClean="0"/>
              <a:t>Email the TA and cc me as well if this happens!</a:t>
            </a:r>
          </a:p>
          <a:p>
            <a:pPr lvl="1"/>
            <a:r>
              <a:rPr lang="en-US" smtClean="0"/>
              <a:t>Can’t view Live Session recording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2752725"/>
            <a:ext cx="7886700" cy="993775"/>
          </a:xfrm>
        </p:spPr>
        <p:txBody>
          <a:bodyPr>
            <a:normAutofit fontScale="90000"/>
          </a:bodyPr>
          <a:lstStyle/>
          <a:p>
            <a:pPr algn="ctr" fontAlgn="auto">
              <a:spcAft>
                <a:spcPts val="0"/>
              </a:spcAft>
              <a:defRPr/>
            </a:pPr>
            <a:r>
              <a:rPr lang="en-US" dirty="0">
                <a:solidFill>
                  <a:schemeClr val="tx1">
                    <a:lumMod val="75000"/>
                    <a:lumOff val="25000"/>
                  </a:schemeClr>
                </a:solidFill>
              </a:rPr>
              <a:t>INTRODUCTIONS</a:t>
            </a:r>
            <a:br>
              <a:rPr lang="en-US" dirty="0">
                <a:solidFill>
                  <a:schemeClr val="tx1">
                    <a:lumMod val="75000"/>
                    <a:lumOff val="25000"/>
                  </a:schemeClr>
                </a:solidFill>
              </a:rPr>
            </a:br>
            <a:r>
              <a:rPr lang="en-US" dirty="0">
                <a:solidFill>
                  <a:schemeClr val="tx1">
                    <a:lumMod val="75000"/>
                    <a:lumOff val="25000"/>
                  </a:schemeClr>
                </a:solidFill>
              </a:rPr>
              <a:t/>
            </a:r>
            <a:br>
              <a:rPr lang="en-US" dirty="0">
                <a:solidFill>
                  <a:schemeClr val="tx1">
                    <a:lumMod val="75000"/>
                    <a:lumOff val="25000"/>
                  </a:schemeClr>
                </a:solidFill>
              </a:rPr>
            </a:br>
            <a:r>
              <a:rPr lang="en-US" sz="2700" dirty="0">
                <a:solidFill>
                  <a:schemeClr val="tx1">
                    <a:lumMod val="75000"/>
                    <a:lumOff val="25000"/>
                  </a:schemeClr>
                </a:solidFill>
              </a:rPr>
              <a:t>Feel free to post a short bio on the week 1 discussion 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325" y="758825"/>
            <a:ext cx="7543800" cy="3565525"/>
          </a:xfrm>
        </p:spPr>
        <p:txBody>
          <a:bodyPr/>
          <a:lstStyle/>
          <a:p>
            <a:pPr fontAlgn="auto">
              <a:spcAft>
                <a:spcPts val="0"/>
              </a:spcAft>
              <a:defRPr/>
            </a:pPr>
            <a:r>
              <a:rPr lang="en-US" dirty="0"/>
              <a:t>Honor Code</a:t>
            </a:r>
          </a:p>
        </p:txBody>
      </p:sp>
      <p:sp>
        <p:nvSpPr>
          <p:cNvPr id="5" name="Text Placeholder 4"/>
          <p:cNvSpPr>
            <a:spLocks noGrp="1"/>
          </p:cNvSpPr>
          <p:nvPr>
            <p:ph type="body" idx="1"/>
          </p:nvPr>
        </p:nvSpPr>
        <p:spPr>
          <a:xfrm>
            <a:off x="822325" y="4452938"/>
            <a:ext cx="7543800" cy="1143000"/>
          </a:xfrm>
        </p:spPr>
        <p:txBody>
          <a:bodyPr rtlCol="0"/>
          <a:lstStyle/>
          <a:p>
            <a:pPr fontAlgn="auto">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Honor Code</a:t>
            </a:r>
          </a:p>
        </p:txBody>
      </p:sp>
      <p:sp>
        <p:nvSpPr>
          <p:cNvPr id="31747" name="Content Placeholder 2"/>
          <p:cNvSpPr>
            <a:spLocks noGrp="1"/>
          </p:cNvSpPr>
          <p:nvPr>
            <p:ph idx="1"/>
          </p:nvPr>
        </p:nvSpPr>
        <p:spPr/>
        <p:txBody>
          <a:bodyPr/>
          <a:lstStyle/>
          <a:p>
            <a:r>
              <a:rPr lang="en-US" smtClean="0"/>
              <a:t>When you signed your letter of intent to enroll in the program, you initialed the following statement:</a:t>
            </a:r>
          </a:p>
          <a:p>
            <a:r>
              <a:rPr lang="en-US" smtClean="0"/>
              <a:t>“I have read and agree to abide by the SMU Honor Code available online at: </a:t>
            </a:r>
            <a:r>
              <a:rPr lang="en-US" smtClean="0">
                <a:hlinkClick r:id="rId2"/>
              </a:rPr>
              <a:t>http://www.smu.edu/StudentAffairs/StudentLife/StudentHandbook/HonorCode</a:t>
            </a:r>
            <a:r>
              <a:rPr lang="en-US" smtClean="0"/>
              <a:t>”</a:t>
            </a:r>
          </a:p>
          <a:p>
            <a:r>
              <a:rPr lang="en-US" smtClean="0"/>
              <a:t>Please know that the Honor Code is taken very seriously.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Honor Code Violations*</a:t>
            </a:r>
          </a:p>
        </p:txBody>
      </p:sp>
      <p:sp>
        <p:nvSpPr>
          <p:cNvPr id="3" name="Content Placeholder 2"/>
          <p:cNvSpPr>
            <a:spLocks noGrp="1"/>
          </p:cNvSpPr>
          <p:nvPr>
            <p:ph idx="1"/>
          </p:nvPr>
        </p:nvSpPr>
        <p:spPr/>
        <p:txBody>
          <a:bodyPr rtlCol="0">
            <a:normAutofit/>
          </a:bodyPr>
          <a:lstStyle/>
          <a:p>
            <a:pPr marL="91440" indent="-91440" fontAlgn="auto">
              <a:defRPr/>
            </a:pPr>
            <a:r>
              <a:rPr lang="en-US" dirty="0">
                <a:solidFill>
                  <a:schemeClr val="tx1">
                    <a:lumMod val="75000"/>
                    <a:lumOff val="25000"/>
                  </a:schemeClr>
                </a:solidFill>
              </a:rPr>
              <a:t>Academic Sabotage</a:t>
            </a:r>
          </a:p>
          <a:p>
            <a:pPr marL="91440" indent="-91440" fontAlgn="auto">
              <a:defRPr/>
            </a:pPr>
            <a:r>
              <a:rPr lang="en-US" dirty="0">
                <a:solidFill>
                  <a:schemeClr val="tx1">
                    <a:lumMod val="75000"/>
                    <a:lumOff val="25000"/>
                  </a:schemeClr>
                </a:solidFill>
              </a:rPr>
              <a:t>Cheating</a:t>
            </a:r>
          </a:p>
          <a:p>
            <a:pPr marL="91440" indent="-91440" fontAlgn="auto">
              <a:defRPr/>
            </a:pPr>
            <a:r>
              <a:rPr lang="en-US" dirty="0">
                <a:solidFill>
                  <a:schemeClr val="tx1">
                    <a:lumMod val="75000"/>
                    <a:lumOff val="25000"/>
                  </a:schemeClr>
                </a:solidFill>
              </a:rPr>
              <a:t>Fabrication</a:t>
            </a:r>
          </a:p>
          <a:p>
            <a:pPr marL="91440" indent="-91440" fontAlgn="auto">
              <a:defRPr/>
            </a:pPr>
            <a:r>
              <a:rPr lang="en-US" dirty="0">
                <a:solidFill>
                  <a:schemeClr val="tx1">
                    <a:lumMod val="75000"/>
                    <a:lumOff val="25000"/>
                  </a:schemeClr>
                </a:solidFill>
              </a:rPr>
              <a:t>Facilitating academic dishonesty</a:t>
            </a:r>
          </a:p>
          <a:p>
            <a:pPr marL="91440" indent="-91440" fontAlgn="auto">
              <a:defRPr/>
            </a:pPr>
            <a:r>
              <a:rPr lang="en-US" dirty="0">
                <a:solidFill>
                  <a:schemeClr val="tx1">
                    <a:lumMod val="75000"/>
                    <a:lumOff val="25000"/>
                  </a:schemeClr>
                </a:solidFill>
              </a:rPr>
              <a:t>Plagiarism</a:t>
            </a:r>
          </a:p>
          <a:p>
            <a:pPr marL="91440" indent="-91440" fontAlgn="auto">
              <a:defRPr/>
            </a:pPr>
            <a:r>
              <a:rPr lang="en-US" dirty="0">
                <a:solidFill>
                  <a:schemeClr val="tx1">
                    <a:lumMod val="75000"/>
                    <a:lumOff val="25000"/>
                  </a:schemeClr>
                </a:solidFill>
              </a:rPr>
              <a:t>Copying solutions from prior semesters or from prior students</a:t>
            </a:r>
          </a:p>
          <a:p>
            <a:pPr marL="0" indent="0" fontAlgn="auto">
              <a:buFont typeface="Calibri" pitchFamily="34" charset="0"/>
              <a:buNone/>
              <a:defRPr/>
            </a:pPr>
            <a:endParaRPr lang="en-US" dirty="0">
              <a:solidFill>
                <a:schemeClr val="tx1">
                  <a:lumMod val="75000"/>
                  <a:lumOff val="25000"/>
                </a:schemeClr>
              </a:solidFill>
            </a:endParaRPr>
          </a:p>
        </p:txBody>
      </p:sp>
      <p:sp>
        <p:nvSpPr>
          <p:cNvPr id="32772" name="TextBox 3"/>
          <p:cNvSpPr txBox="1">
            <a:spLocks noChangeArrowheads="1"/>
          </p:cNvSpPr>
          <p:nvPr/>
        </p:nvSpPr>
        <p:spPr bwMode="auto">
          <a:xfrm>
            <a:off x="609600" y="5791200"/>
            <a:ext cx="7924800" cy="369888"/>
          </a:xfrm>
          <a:prstGeom prst="rect">
            <a:avLst/>
          </a:prstGeom>
          <a:noFill/>
          <a:ln w="9525">
            <a:noFill/>
            <a:miter lim="800000"/>
            <a:headEnd/>
            <a:tailEnd/>
          </a:ln>
        </p:spPr>
        <p:txBody>
          <a:bodyPr>
            <a:spAutoFit/>
          </a:bodyPr>
          <a:lstStyle/>
          <a:p>
            <a:r>
              <a:rPr lang="en-US">
                <a:latin typeface="Calibri" pitchFamily="34" charset="0"/>
              </a:rPr>
              <a:t>*http://www.smu.edu/StudentAffairs/StudentLife/StudentHandbook/HonorCode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Collaborative Work</a:t>
            </a:r>
          </a:p>
        </p:txBody>
      </p:sp>
      <p:sp>
        <p:nvSpPr>
          <p:cNvPr id="33795" name="Content Placeholder 2"/>
          <p:cNvSpPr>
            <a:spLocks noGrp="1"/>
          </p:cNvSpPr>
          <p:nvPr>
            <p:ph idx="1"/>
          </p:nvPr>
        </p:nvSpPr>
        <p:spPr>
          <a:xfrm>
            <a:off x="603250" y="1857375"/>
            <a:ext cx="8229600" cy="4754563"/>
          </a:xfrm>
        </p:spPr>
        <p:txBody>
          <a:bodyPr/>
          <a:lstStyle/>
          <a:p>
            <a:r>
              <a:rPr lang="en-US" smtClean="0"/>
              <a:t>Data science is a collaborative subject.</a:t>
            </a:r>
          </a:p>
          <a:p>
            <a:r>
              <a:rPr lang="en-US" smtClean="0"/>
              <a:t>Most professors encourage collaborative work except when explicitly prohibited (usually on quizzes &amp; exams).</a:t>
            </a:r>
          </a:p>
          <a:p>
            <a:r>
              <a:rPr lang="en-US" smtClean="0"/>
              <a:t>Collaboration means helping one other, not copying answers from one another.</a:t>
            </a:r>
          </a:p>
          <a:p>
            <a:r>
              <a:rPr lang="en-US" smtClean="0"/>
              <a:t>At a minimum, students who turn in exactly the same answers to the same homework will share the grade assigned.</a:t>
            </a:r>
          </a:p>
          <a:p>
            <a:pPr lvl="1"/>
            <a:r>
              <a:rPr lang="en-US" smtClean="0"/>
              <a:t>If two students have the same answers, and the grade on the assignment is a 90, then each student will receive a 45.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325" y="287338"/>
            <a:ext cx="7543800" cy="1449387"/>
          </a:xfrm>
        </p:spPr>
        <p:txBody>
          <a:bodyPr/>
          <a:lstStyle/>
          <a:p>
            <a:pPr fontAlgn="auto">
              <a:spcAft>
                <a:spcPts val="0"/>
              </a:spcAft>
              <a:defRPr/>
            </a:pPr>
            <a:r>
              <a:rPr lang="en-US" dirty="0">
                <a:solidFill>
                  <a:schemeClr val="tx1">
                    <a:lumMod val="75000"/>
                    <a:lumOff val="25000"/>
                  </a:schemeClr>
                </a:solidFill>
              </a:rPr>
              <a:t>Collaborative Work</a:t>
            </a:r>
          </a:p>
        </p:txBody>
      </p:sp>
      <p:sp>
        <p:nvSpPr>
          <p:cNvPr id="5" name="Text Placeholder 4"/>
          <p:cNvSpPr>
            <a:spLocks noGrp="1"/>
          </p:cNvSpPr>
          <p:nvPr>
            <p:ph type="body" idx="1"/>
          </p:nvPr>
        </p:nvSpPr>
        <p:spPr>
          <a:xfrm>
            <a:off x="822325" y="1846263"/>
            <a:ext cx="3703638" cy="736600"/>
          </a:xfrm>
        </p:spPr>
        <p:txBody>
          <a:bodyPr rtlCol="0"/>
          <a:lstStyle/>
          <a:p>
            <a:pPr fontAlgn="auto">
              <a:defRPr/>
            </a:pPr>
            <a:r>
              <a:rPr lang="en-US" dirty="0"/>
              <a:t>Okay</a:t>
            </a:r>
          </a:p>
        </p:txBody>
      </p:sp>
      <p:sp>
        <p:nvSpPr>
          <p:cNvPr id="34820" name="Content Placeholder 5"/>
          <p:cNvSpPr>
            <a:spLocks noGrp="1"/>
          </p:cNvSpPr>
          <p:nvPr>
            <p:ph sz="half" idx="2"/>
          </p:nvPr>
        </p:nvSpPr>
        <p:spPr>
          <a:xfrm>
            <a:off x="485775" y="2578100"/>
            <a:ext cx="4040188" cy="4225925"/>
          </a:xfrm>
        </p:spPr>
        <p:txBody>
          <a:bodyPr/>
          <a:lstStyle/>
          <a:p>
            <a:r>
              <a:rPr lang="en-US" smtClean="0"/>
              <a:t>Discussing problems (or even solutions) with other students</a:t>
            </a:r>
          </a:p>
          <a:p>
            <a:endParaRPr lang="en-US" smtClean="0"/>
          </a:p>
          <a:p>
            <a:r>
              <a:rPr lang="en-US" smtClean="0"/>
              <a:t>Telling another student how you did something in SAS/R (which PROC/function and how to use it, etc.) or sending “snippets” of code (i.e. an example of how to use a PROC) to help them out on HW or projects.</a:t>
            </a:r>
          </a:p>
          <a:p>
            <a:endParaRPr lang="en-US" smtClean="0"/>
          </a:p>
          <a:p>
            <a:endParaRPr lang="en-US" smtClean="0"/>
          </a:p>
        </p:txBody>
      </p:sp>
      <p:sp>
        <p:nvSpPr>
          <p:cNvPr id="7" name="Text Placeholder 6"/>
          <p:cNvSpPr>
            <a:spLocks noGrp="1"/>
          </p:cNvSpPr>
          <p:nvPr>
            <p:ph type="body" sz="quarter" idx="3"/>
          </p:nvPr>
        </p:nvSpPr>
        <p:spPr>
          <a:xfrm>
            <a:off x="4664075" y="1846263"/>
            <a:ext cx="3702050" cy="736600"/>
          </a:xfrm>
        </p:spPr>
        <p:txBody>
          <a:bodyPr rtlCol="0"/>
          <a:lstStyle/>
          <a:p>
            <a:pPr fontAlgn="auto">
              <a:defRPr/>
            </a:pPr>
            <a:r>
              <a:rPr lang="en-US" dirty="0"/>
              <a:t>Not okay</a:t>
            </a:r>
          </a:p>
        </p:txBody>
      </p:sp>
      <p:sp>
        <p:nvSpPr>
          <p:cNvPr id="8" name="Content Placeholder 7"/>
          <p:cNvSpPr>
            <a:spLocks noGrp="1"/>
          </p:cNvSpPr>
          <p:nvPr>
            <p:ph sz="quarter" idx="4"/>
          </p:nvPr>
        </p:nvSpPr>
        <p:spPr>
          <a:xfrm>
            <a:off x="4664075" y="2578100"/>
            <a:ext cx="4041775" cy="4225925"/>
          </a:xfrm>
        </p:spPr>
        <p:txBody>
          <a:bodyPr rtlCol="0">
            <a:normAutofit/>
          </a:bodyPr>
          <a:lstStyle/>
          <a:p>
            <a:pPr marL="91440" indent="-91440" fontAlgn="auto">
              <a:defRPr/>
            </a:pPr>
            <a:r>
              <a:rPr lang="en-US" dirty="0">
                <a:solidFill>
                  <a:schemeClr val="tx1">
                    <a:lumMod val="75000"/>
                    <a:lumOff val="25000"/>
                  </a:schemeClr>
                </a:solidFill>
              </a:rPr>
              <a:t>Sending your answers to a student or receiving them from another student</a:t>
            </a:r>
          </a:p>
          <a:p>
            <a:pPr marL="0" indent="0" fontAlgn="auto">
              <a:buFont typeface="Calibri" pitchFamily="34" charset="0"/>
              <a:buNone/>
              <a:defRPr/>
            </a:pPr>
            <a:endParaRPr lang="en-US" dirty="0">
              <a:solidFill>
                <a:schemeClr val="tx1">
                  <a:lumMod val="75000"/>
                  <a:lumOff val="25000"/>
                </a:schemeClr>
              </a:solidFill>
            </a:endParaRPr>
          </a:p>
          <a:p>
            <a:pPr marL="91440" indent="-91440" fontAlgn="auto">
              <a:defRPr/>
            </a:pPr>
            <a:r>
              <a:rPr lang="en-US" dirty="0">
                <a:solidFill>
                  <a:schemeClr val="tx1">
                    <a:lumMod val="75000"/>
                    <a:lumOff val="25000"/>
                  </a:schemeClr>
                </a:solidFill>
              </a:rPr>
              <a:t>Sharing anything, including ideas, when expressly forbidden, such as on exams</a:t>
            </a:r>
          </a:p>
          <a:p>
            <a:pPr marL="91440" indent="-91440" fontAlgn="auto">
              <a:defRPr/>
            </a:pPr>
            <a:endParaRPr lang="en-US" dirty="0">
              <a:solidFill>
                <a:schemeClr val="tx1">
                  <a:lumMod val="75000"/>
                  <a:lumOff val="25000"/>
                </a:schemeClr>
              </a:solidFill>
            </a:endParaRPr>
          </a:p>
          <a:p>
            <a:pPr marL="91440" indent="-91440" fontAlgn="auto">
              <a:defRPr/>
            </a:pPr>
            <a:r>
              <a:rPr lang="en-US" dirty="0">
                <a:solidFill>
                  <a:schemeClr val="tx1">
                    <a:lumMod val="75000"/>
                    <a:lumOff val="25000"/>
                  </a:schemeClr>
                </a:solidFill>
              </a:rPr>
              <a:t>Passing off anyone else’s work or explanations as your own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Plagiarism</a:t>
            </a:r>
          </a:p>
        </p:txBody>
      </p:sp>
      <p:sp>
        <p:nvSpPr>
          <p:cNvPr id="3" name="Content Placeholder 2"/>
          <p:cNvSpPr>
            <a:spLocks noGrp="1"/>
          </p:cNvSpPr>
          <p:nvPr>
            <p:ph idx="1"/>
          </p:nvPr>
        </p:nvSpPr>
        <p:spPr>
          <a:xfrm>
            <a:off x="400050" y="1736725"/>
            <a:ext cx="8229600" cy="5029200"/>
          </a:xfrm>
        </p:spPr>
        <p:txBody>
          <a:bodyPr rtlCol="0">
            <a:normAutofit/>
          </a:bodyPr>
          <a:lstStyle/>
          <a:p>
            <a:pPr marL="91440" indent="-91440" fontAlgn="auto">
              <a:lnSpc>
                <a:spcPct val="130000"/>
              </a:lnSpc>
              <a:spcBef>
                <a:spcPts val="0"/>
              </a:spcBef>
              <a:spcAft>
                <a:spcPts val="600"/>
              </a:spcAft>
              <a:defRPr/>
            </a:pPr>
            <a:r>
              <a:rPr lang="en-US" dirty="0">
                <a:solidFill>
                  <a:schemeClr val="tx1">
                    <a:lumMod val="75000"/>
                    <a:lumOff val="25000"/>
                  </a:schemeClr>
                </a:solidFill>
              </a:rPr>
              <a:t>Here is an example of plagiarism:</a:t>
            </a:r>
          </a:p>
          <a:p>
            <a:pPr marL="0" indent="0" fontAlgn="auto">
              <a:lnSpc>
                <a:spcPct val="130000"/>
              </a:lnSpc>
              <a:spcBef>
                <a:spcPts val="0"/>
              </a:spcBef>
              <a:spcAft>
                <a:spcPts val="600"/>
              </a:spcAft>
              <a:buFont typeface="Calibri" pitchFamily="34" charset="0"/>
              <a:buNone/>
              <a:defRPr/>
            </a:pPr>
            <a:r>
              <a:rPr lang="en-US" dirty="0">
                <a:solidFill>
                  <a:schemeClr val="tx1">
                    <a:lumMod val="75000"/>
                    <a:lumOff val="25000"/>
                  </a:schemeClr>
                </a:solidFill>
              </a:rPr>
              <a:t>A regression is a statistical analysis assessing the association between two variables. It is used to find the relationship between two variables.</a:t>
            </a:r>
          </a:p>
          <a:p>
            <a:pPr marL="91440" indent="-91440" fontAlgn="auto">
              <a:lnSpc>
                <a:spcPct val="130000"/>
              </a:lnSpc>
              <a:spcBef>
                <a:spcPts val="0"/>
              </a:spcBef>
              <a:spcAft>
                <a:spcPts val="600"/>
              </a:spcAft>
              <a:defRPr/>
            </a:pPr>
            <a:r>
              <a:rPr lang="en-US" dirty="0">
                <a:solidFill>
                  <a:schemeClr val="tx1">
                    <a:lumMod val="75000"/>
                    <a:lumOff val="25000"/>
                  </a:schemeClr>
                </a:solidFill>
              </a:rPr>
              <a:t>The following is NOT plagiarism:</a:t>
            </a:r>
          </a:p>
          <a:p>
            <a:pPr marL="0" indent="0" fontAlgn="auto">
              <a:lnSpc>
                <a:spcPct val="130000"/>
              </a:lnSpc>
              <a:spcBef>
                <a:spcPts val="0"/>
              </a:spcBef>
              <a:spcAft>
                <a:spcPts val="600"/>
              </a:spcAft>
              <a:buFont typeface="Calibri" pitchFamily="34" charset="0"/>
              <a:buNone/>
              <a:defRPr/>
            </a:pPr>
            <a:r>
              <a:rPr lang="en-US" dirty="0">
                <a:solidFill>
                  <a:schemeClr val="tx1">
                    <a:lumMod val="75000"/>
                    <a:lumOff val="25000"/>
                  </a:schemeClr>
                </a:solidFill>
              </a:rPr>
              <a:t>“A regression is a statistical analysis assessing the association between two variables. It is used to find the relationship between two variables.” (</a:t>
            </a:r>
            <a:r>
              <a:rPr lang="en-US" dirty="0">
                <a:solidFill>
                  <a:schemeClr val="tx1">
                    <a:lumMod val="75000"/>
                    <a:lumOff val="25000"/>
                  </a:schemeClr>
                </a:solidFill>
                <a:hlinkClick r:id="rId2"/>
              </a:rPr>
              <a:t>https://www.easycalculation.com/statistics/learn-regression.php</a:t>
            </a:r>
            <a:r>
              <a:rPr lang="en-US" dirty="0">
                <a:solidFill>
                  <a:schemeClr val="tx1">
                    <a:lumMod val="75000"/>
                    <a:lumOff val="25000"/>
                  </a:schemeClr>
                </a:solidFill>
              </a:rPr>
              <a:t>).</a:t>
            </a:r>
          </a:p>
          <a:p>
            <a:pPr marL="91440" indent="-91440" fontAlgn="auto">
              <a:lnSpc>
                <a:spcPct val="130000"/>
              </a:lnSpc>
              <a:spcBef>
                <a:spcPts val="0"/>
              </a:spcBef>
              <a:spcAft>
                <a:spcPts val="600"/>
              </a:spcAft>
              <a:defRPr/>
            </a:pPr>
            <a:r>
              <a:rPr lang="en-US" dirty="0">
                <a:solidFill>
                  <a:schemeClr val="tx1">
                    <a:lumMod val="75000"/>
                    <a:lumOff val="25000"/>
                  </a:schemeClr>
                </a:solidFill>
              </a:rPr>
              <a:t>The difference is in the punctuation and the attribution.</a:t>
            </a:r>
          </a:p>
          <a:p>
            <a:pPr marL="91440" indent="-91440" fontAlgn="auto">
              <a:lnSpc>
                <a:spcPct val="130000"/>
              </a:lnSpc>
              <a:spcBef>
                <a:spcPts val="0"/>
              </a:spcBef>
              <a:spcAft>
                <a:spcPts val="600"/>
              </a:spcAft>
              <a:defRPr/>
            </a:pPr>
            <a:r>
              <a:rPr lang="en-US" dirty="0">
                <a:solidFill>
                  <a:schemeClr val="tx1">
                    <a:lumMod val="75000"/>
                    <a:lumOff val="25000"/>
                  </a:schemeClr>
                </a:solidFill>
              </a:rPr>
              <a:t>Note that one can self-plagiarize. If you are using something that you wrote (e.g. a blog or a previously published article), please reference yourself.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Consequences</a:t>
            </a:r>
          </a:p>
        </p:txBody>
      </p:sp>
      <p:sp>
        <p:nvSpPr>
          <p:cNvPr id="36867" name="Content Placeholder 2"/>
          <p:cNvSpPr>
            <a:spLocks noGrp="1"/>
          </p:cNvSpPr>
          <p:nvPr>
            <p:ph idx="1"/>
          </p:nvPr>
        </p:nvSpPr>
        <p:spPr/>
        <p:txBody>
          <a:bodyPr/>
          <a:lstStyle/>
          <a:p>
            <a:r>
              <a:rPr lang="en-US" smtClean="0"/>
              <a:t>Plagiarism, sabotage, fabrication, and cheating carry high penalties.</a:t>
            </a:r>
          </a:p>
          <a:p>
            <a:r>
              <a:rPr lang="en-US" smtClean="0"/>
              <a:t>Instructors may choose to fail the student on the assignment, give a 0 for the assignment, fail the student for the course, and/or bring the student before the Honor Council.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75000"/>
                    <a:lumOff val="25000"/>
                  </a:schemeClr>
                </a:solidFill>
              </a:rPr>
              <a:t>Other </a:t>
            </a:r>
            <a:endParaRPr lang="en-US" dirty="0">
              <a:solidFill>
                <a:schemeClr val="tx1">
                  <a:lumMod val="75000"/>
                  <a:lumOff val="25000"/>
                </a:schemeClr>
              </a:solidFill>
            </a:endParaRPr>
          </a:p>
        </p:txBody>
      </p:sp>
      <p:sp>
        <p:nvSpPr>
          <p:cNvPr id="37891" name="Content Placeholder 2"/>
          <p:cNvSpPr>
            <a:spLocks noGrp="1"/>
          </p:cNvSpPr>
          <p:nvPr>
            <p:ph idx="1"/>
          </p:nvPr>
        </p:nvSpPr>
        <p:spPr/>
        <p:txBody>
          <a:bodyPr/>
          <a:lstStyle/>
          <a:p>
            <a:pPr>
              <a:buFont typeface="Arial" charset="0"/>
              <a:buChar char="•"/>
            </a:pPr>
            <a:r>
              <a:rPr lang="en-US" smtClean="0"/>
              <a:t> Create a running PP file that contains all of the live session PPs</a:t>
            </a:r>
          </a:p>
          <a:p>
            <a:pPr>
              <a:buFont typeface="Arial" charset="0"/>
              <a:buChar char="•"/>
            </a:pPr>
            <a:r>
              <a:rPr lang="en-US" smtClean="0"/>
              <a:t> Create a running word or txt file that keeps all of your SAS / R Code together in spot.  Annotate this code as well!</a:t>
            </a:r>
          </a:p>
          <a:p>
            <a:pPr>
              <a:buFont typeface="Arial" charset="0"/>
              <a:buChar char="•"/>
            </a:pPr>
            <a:r>
              <a:rPr lang="en-US" smtClean="0"/>
              <a:t> You will want these running files so you can have ready access to what you need when you take the exams.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75000"/>
                    <a:lumOff val="25000"/>
                  </a:schemeClr>
                </a:solidFill>
              </a:rPr>
              <a:t>DS </a:t>
            </a:r>
            <a:r>
              <a:rPr lang="en-US" dirty="0">
                <a:solidFill>
                  <a:schemeClr val="tx1">
                    <a:lumMod val="75000"/>
                    <a:lumOff val="25000"/>
                  </a:schemeClr>
                </a:solidFill>
              </a:rPr>
              <a:t>6371: </a:t>
            </a:r>
            <a:r>
              <a:rPr lang="en-US" dirty="0" smtClean="0">
                <a:solidFill>
                  <a:schemeClr val="tx1">
                    <a:lumMod val="75000"/>
                    <a:lumOff val="25000"/>
                  </a:schemeClr>
                </a:solidFill>
              </a:rPr>
              <a:t>Summer 2019</a:t>
            </a:r>
            <a:endParaRPr lang="en-US"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rtlCol="0">
            <a:normAutofit/>
          </a:bodyPr>
          <a:lstStyle/>
          <a:p>
            <a:pPr marL="91440" indent="-91440" fontAlgn="auto">
              <a:defRPr/>
            </a:pPr>
            <a:endParaRPr lang="en-US" dirty="0">
              <a:solidFill>
                <a:schemeClr val="tx1">
                  <a:lumMod val="75000"/>
                  <a:lumOff val="25000"/>
                </a:schemeClr>
              </a:solidFill>
            </a:endParaRPr>
          </a:p>
          <a:p>
            <a:pPr marL="91440" indent="-91440" fontAlgn="auto">
              <a:defRPr/>
            </a:pPr>
            <a:r>
              <a:rPr lang="en-US" dirty="0">
                <a:solidFill>
                  <a:schemeClr val="tx1">
                    <a:lumMod val="75000"/>
                    <a:lumOff val="25000"/>
                  </a:schemeClr>
                </a:solidFill>
              </a:rPr>
              <a:t>Instructor: </a:t>
            </a:r>
            <a:r>
              <a:rPr lang="en-US" dirty="0" smtClean="0">
                <a:solidFill>
                  <a:schemeClr val="tx1">
                    <a:lumMod val="75000"/>
                    <a:lumOff val="25000"/>
                  </a:schemeClr>
                </a:solidFill>
              </a:rPr>
              <a:t>Jacquie Cheun</a:t>
            </a:r>
            <a:endParaRPr lang="en-US" dirty="0" smtClean="0">
              <a:solidFill>
                <a:schemeClr val="tx1">
                  <a:lumMod val="75000"/>
                  <a:lumOff val="25000"/>
                </a:schemeClr>
              </a:solidFill>
            </a:endParaRPr>
          </a:p>
          <a:p>
            <a:pPr marL="384048" lvl="1" indent="-182880" fontAlgn="auto">
              <a:defRPr/>
            </a:pPr>
            <a:r>
              <a:rPr lang="en-US" dirty="0" smtClean="0">
                <a:solidFill>
                  <a:schemeClr val="tx1">
                    <a:lumMod val="75000"/>
                    <a:lumOff val="25000"/>
                  </a:schemeClr>
                </a:solidFill>
              </a:rPr>
              <a:t>Jcheun@mail.smu.edu </a:t>
            </a:r>
            <a:endParaRPr lang="en-US" dirty="0">
              <a:solidFill>
                <a:schemeClr val="tx1">
                  <a:lumMod val="75000"/>
                  <a:lumOff val="25000"/>
                </a:schemeClr>
              </a:solidFill>
            </a:endParaRPr>
          </a:p>
          <a:p>
            <a:pPr marL="384048" lvl="1" indent="-182880" fontAlgn="auto">
              <a:defRPr/>
            </a:pPr>
            <a:r>
              <a:rPr lang="en-US" dirty="0" smtClean="0">
                <a:solidFill>
                  <a:schemeClr val="tx1">
                    <a:lumMod val="75000"/>
                    <a:lumOff val="25000"/>
                  </a:schemeClr>
                </a:solidFill>
              </a:rPr>
              <a:t>Office </a:t>
            </a:r>
            <a:r>
              <a:rPr lang="en-US" dirty="0">
                <a:solidFill>
                  <a:schemeClr val="tx1">
                    <a:lumMod val="75000"/>
                    <a:lumOff val="25000"/>
                  </a:schemeClr>
                </a:solidFill>
              </a:rPr>
              <a:t>hours will be </a:t>
            </a:r>
            <a:r>
              <a:rPr lang="en-US" dirty="0" smtClean="0">
                <a:solidFill>
                  <a:schemeClr val="tx1">
                    <a:lumMod val="75000"/>
                    <a:lumOff val="25000"/>
                  </a:schemeClr>
                </a:solidFill>
              </a:rPr>
              <a:t>by email- Set-up Time with me</a:t>
            </a:r>
            <a:r>
              <a:rPr lang="en-US" dirty="0" smtClean="0">
                <a:solidFill>
                  <a:schemeClr val="tx1">
                    <a:lumMod val="75000"/>
                    <a:lumOff val="25000"/>
                  </a:schemeClr>
                </a:solidFill>
              </a:rPr>
              <a:t>.</a:t>
            </a:r>
            <a:endParaRPr lang="en-US" dirty="0">
              <a:solidFill>
                <a:schemeClr val="tx1">
                  <a:lumMod val="75000"/>
                  <a:lumOff val="25000"/>
                </a:schemeClr>
              </a:solidFill>
            </a:endParaRPr>
          </a:p>
          <a:p>
            <a:pPr marL="91440" indent="-91440" fontAlgn="auto">
              <a:defRPr/>
            </a:pPr>
            <a:r>
              <a:rPr lang="en-US" dirty="0">
                <a:solidFill>
                  <a:schemeClr val="tx1">
                    <a:lumMod val="75000"/>
                    <a:lumOff val="25000"/>
                  </a:schemeClr>
                </a:solidFill>
              </a:rPr>
              <a:t>Teaching Assistant/Grader: </a:t>
            </a:r>
            <a:r>
              <a:rPr lang="en-US" dirty="0" smtClean="0">
                <a:solidFill>
                  <a:schemeClr val="tx1">
                    <a:lumMod val="75000"/>
                    <a:lumOff val="25000"/>
                  </a:schemeClr>
                </a:solidFill>
              </a:rPr>
              <a:t> </a:t>
            </a:r>
            <a:endParaRPr lang="en-US" dirty="0">
              <a:solidFill>
                <a:schemeClr val="tx1">
                  <a:lumMod val="75000"/>
                  <a:lumOff val="25000"/>
                </a:schemeClr>
              </a:solidFill>
            </a:endParaRPr>
          </a:p>
          <a:p>
            <a:pPr marL="384048" lvl="1" indent="-182880" fontAlgn="auto">
              <a:defRPr/>
            </a:pPr>
            <a:r>
              <a:rPr lang="en-US" dirty="0">
                <a:solidFill>
                  <a:schemeClr val="tx1">
                    <a:lumMod val="75000"/>
                    <a:lumOff val="25000"/>
                  </a:schemeClr>
                </a:solidFill>
              </a:rPr>
              <a:t>Office Hours (shared by all sections of 6371</a:t>
            </a:r>
            <a:r>
              <a:rPr lang="en-US" dirty="0" smtClean="0">
                <a:solidFill>
                  <a:schemeClr val="tx1">
                    <a:lumMod val="75000"/>
                    <a:lumOff val="25000"/>
                  </a:schemeClr>
                </a:solidFill>
              </a:rPr>
              <a:t>): To be determined…I’ll let you know!</a:t>
            </a:r>
            <a:endParaRPr lang="en-US" dirty="0">
              <a:solidFill>
                <a:schemeClr val="tx1">
                  <a:lumMod val="75000"/>
                  <a:lumOff val="25000"/>
                </a:schemeClr>
              </a:solidFill>
            </a:endParaRPr>
          </a:p>
          <a:p>
            <a:pPr marL="566928" lvl="2" indent="-182880" fontAlgn="auto">
              <a:buFont typeface="Calibri" pitchFamily="34" charset="0"/>
              <a:buNone/>
              <a:defRPr/>
            </a:pPr>
            <a:endParaRPr lang="en-US" dirty="0">
              <a:solidFill>
                <a:schemeClr val="tx1">
                  <a:lumMod val="75000"/>
                  <a:lumOff val="25000"/>
                </a:schemeClr>
              </a:solidFill>
            </a:endParaRPr>
          </a:p>
          <a:p>
            <a:pPr marL="0" indent="0" algn="r" fontAlgn="auto">
              <a:buFont typeface="Calibri" pitchFamily="34" charset="0"/>
              <a:buNone/>
              <a:defRPr/>
            </a:pPr>
            <a:endParaRPr lang="en-US" b="1" dirty="0">
              <a:solidFill>
                <a:schemeClr val="tx1">
                  <a:lumMod val="75000"/>
                  <a:lumOff val="25000"/>
                </a:schemeClr>
              </a:solidFill>
            </a:endParaRPr>
          </a:p>
          <a:p>
            <a:pPr marL="0" indent="0" algn="r" fontAlgn="auto">
              <a:buFont typeface="Calibri" pitchFamily="34" charset="0"/>
              <a:buNone/>
              <a:defRPr/>
            </a:pPr>
            <a:r>
              <a:rPr lang="en-US" sz="1600" b="1" dirty="0">
                <a:solidFill>
                  <a:schemeClr val="tx1">
                    <a:lumMod val="75000"/>
                    <a:lumOff val="25000"/>
                  </a:schemeClr>
                </a:solidFill>
              </a:rPr>
              <a:t>*All times, here and throughout the course,</a:t>
            </a:r>
          </a:p>
          <a:p>
            <a:pPr marL="0" indent="0" algn="r" fontAlgn="auto">
              <a:buFont typeface="Calibri" pitchFamily="34" charset="0"/>
              <a:buNone/>
              <a:defRPr/>
            </a:pPr>
            <a:r>
              <a:rPr lang="en-US" sz="1600" b="1" dirty="0">
                <a:solidFill>
                  <a:schemeClr val="tx1">
                    <a:lumMod val="75000"/>
                    <a:lumOff val="25000"/>
                  </a:schemeClr>
                </a:solidFill>
              </a:rPr>
              <a:t>should be assumed to be in Central Standard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E-mails</a:t>
            </a:r>
          </a:p>
        </p:txBody>
      </p:sp>
      <p:sp>
        <p:nvSpPr>
          <p:cNvPr id="17411" name="Content Placeholder 2"/>
          <p:cNvSpPr>
            <a:spLocks noGrp="1"/>
          </p:cNvSpPr>
          <p:nvPr>
            <p:ph idx="1"/>
          </p:nvPr>
        </p:nvSpPr>
        <p:spPr/>
        <p:txBody>
          <a:bodyPr/>
          <a:lstStyle/>
          <a:p>
            <a:r>
              <a:rPr lang="en-US" dirty="0" smtClean="0"/>
              <a:t>You are welcome to email the TA and/or myself with any questions you have.</a:t>
            </a:r>
          </a:p>
          <a:p>
            <a:r>
              <a:rPr lang="en-US" dirty="0" smtClean="0"/>
              <a:t>Please ask the TA about any homework questions (content, late assignments, etc.). Please cc me on those emails.</a:t>
            </a:r>
          </a:p>
          <a:p>
            <a:r>
              <a:rPr lang="en-US" b="1" u="sng" dirty="0" smtClean="0"/>
              <a:t>Always</a:t>
            </a:r>
            <a:r>
              <a:rPr lang="en-US" dirty="0" smtClean="0"/>
              <a:t> include your section (</a:t>
            </a:r>
            <a:r>
              <a:rPr lang="en-US" dirty="0" smtClean="0"/>
              <a:t>406) </a:t>
            </a:r>
            <a:r>
              <a:rPr lang="en-US" dirty="0" smtClean="0"/>
              <a:t>or the day and time your section meets even if you don’t think it matters.</a:t>
            </a:r>
          </a:p>
          <a:p>
            <a:pPr lvl="1"/>
            <a:r>
              <a:rPr lang="en-US" dirty="0" smtClean="0"/>
              <a:t>If we need to look up anything about your assignments or grades, we need to know which section you’re in to get that information.</a:t>
            </a:r>
          </a:p>
          <a:p>
            <a:pPr lvl="1"/>
            <a:r>
              <a:rPr lang="en-US" dirty="0" smtClean="0"/>
              <a:t>Some due dates are different for different classes.</a:t>
            </a:r>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Read the Syllabus </a:t>
            </a:r>
          </a:p>
        </p:txBody>
      </p:sp>
      <p:sp>
        <p:nvSpPr>
          <p:cNvPr id="15363" name="Content Placeholder 2"/>
          <p:cNvSpPr>
            <a:spLocks noGrp="1"/>
          </p:cNvSpPr>
          <p:nvPr>
            <p:ph idx="1"/>
          </p:nvPr>
        </p:nvSpPr>
        <p:spPr>
          <a:xfrm>
            <a:off x="822325" y="1846264"/>
            <a:ext cx="7543800" cy="1444014"/>
          </a:xfrm>
        </p:spPr>
        <p:txBody>
          <a:bodyPr/>
          <a:lstStyle/>
          <a:p>
            <a:r>
              <a:rPr lang="en-US" dirty="0" smtClean="0"/>
              <a:t>Read the syllabus, word for word. Do not merely glance over it. </a:t>
            </a:r>
            <a:endParaRPr lang="en-US" dirty="0" smtClean="0"/>
          </a:p>
          <a:p>
            <a:r>
              <a:rPr lang="en-US" dirty="0" smtClean="0"/>
              <a:t>- There is very important information in there </a:t>
            </a:r>
            <a:endParaRPr lang="en-US" dirty="0" smtClean="0"/>
          </a:p>
          <a:p>
            <a:r>
              <a:rPr lang="en-US" dirty="0" smtClean="0"/>
              <a:t>We will only mention some of the important points today in class.</a:t>
            </a:r>
          </a:p>
          <a:p>
            <a:endParaRPr lang="en-US" dirty="0" smtClean="0"/>
          </a:p>
        </p:txBody>
      </p:sp>
      <p:pic>
        <p:nvPicPr>
          <p:cNvPr id="3" name="Picture 2"/>
          <p:cNvPicPr>
            <a:picLocks noChangeAspect="1"/>
          </p:cNvPicPr>
          <p:nvPr/>
        </p:nvPicPr>
        <p:blipFill>
          <a:blip r:embed="rId2"/>
          <a:stretch>
            <a:fillRect/>
          </a:stretch>
        </p:blipFill>
        <p:spPr>
          <a:xfrm>
            <a:off x="1586523" y="3399817"/>
            <a:ext cx="5150338" cy="2619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Dates </a:t>
            </a:r>
            <a:endParaRPr lang="en-US" dirty="0"/>
          </a:p>
        </p:txBody>
      </p:sp>
      <p:sp>
        <p:nvSpPr>
          <p:cNvPr id="3" name="Content Placeholder 2"/>
          <p:cNvSpPr>
            <a:spLocks noGrp="1"/>
          </p:cNvSpPr>
          <p:nvPr>
            <p:ph idx="1"/>
          </p:nvPr>
        </p:nvSpPr>
        <p:spPr/>
        <p:txBody>
          <a:bodyPr/>
          <a:lstStyle/>
          <a:p>
            <a:r>
              <a:rPr lang="en-US" sz="1600" dirty="0" smtClean="0"/>
              <a:t>May 22 </a:t>
            </a:r>
          </a:p>
          <a:p>
            <a:pPr lvl="1">
              <a:buFont typeface="Arial" panose="020B0604020202020204" pitchFamily="34" charset="0"/>
              <a:buChar char="•"/>
            </a:pPr>
            <a:r>
              <a:rPr lang="en-US" sz="1600" dirty="0" smtClean="0"/>
              <a:t>Week 3 Survey Due</a:t>
            </a:r>
          </a:p>
          <a:p>
            <a:r>
              <a:rPr lang="en-US" sz="1600" dirty="0" smtClean="0"/>
              <a:t>June 12</a:t>
            </a:r>
          </a:p>
          <a:p>
            <a:pPr lvl="1">
              <a:buFont typeface="Arial" panose="020B0604020202020204" pitchFamily="34" charset="0"/>
              <a:buChar char="•"/>
            </a:pPr>
            <a:r>
              <a:rPr lang="en-US" sz="1600" dirty="0" smtClean="0"/>
              <a:t>Week 6 Survey Due</a:t>
            </a:r>
          </a:p>
          <a:p>
            <a:r>
              <a:rPr lang="en-US" sz="1600" dirty="0" smtClean="0"/>
              <a:t>June 19</a:t>
            </a:r>
          </a:p>
          <a:p>
            <a:pPr lvl="1">
              <a:buFont typeface="Arial" panose="020B0604020202020204" pitchFamily="34" charset="0"/>
              <a:buChar char="•"/>
            </a:pPr>
            <a:r>
              <a:rPr lang="en-US" sz="1600" dirty="0" smtClean="0"/>
              <a:t>Midterm Exam – No Live Session</a:t>
            </a:r>
            <a:endParaRPr lang="en-US" sz="1600" dirty="0"/>
          </a:p>
          <a:p>
            <a:r>
              <a:rPr lang="en-US" sz="1600" dirty="0" smtClean="0"/>
              <a:t>July 3 </a:t>
            </a:r>
          </a:p>
          <a:p>
            <a:pPr lvl="1">
              <a:buFont typeface="Arial" panose="020B0604020202020204" pitchFamily="34" charset="0"/>
              <a:buChar char="•"/>
            </a:pPr>
            <a:r>
              <a:rPr lang="en-US" sz="1600" dirty="0" smtClean="0"/>
              <a:t>No Live Session Holiday / Week 9 Survey Due </a:t>
            </a:r>
          </a:p>
          <a:p>
            <a:r>
              <a:rPr lang="en-US" sz="1600" dirty="0" smtClean="0"/>
              <a:t>Aug 14</a:t>
            </a:r>
          </a:p>
          <a:p>
            <a:pPr lvl="1">
              <a:buFont typeface="Arial" panose="020B0604020202020204" pitchFamily="34" charset="0"/>
              <a:buChar char="•"/>
            </a:pPr>
            <a:r>
              <a:rPr lang="en-US" sz="1600" dirty="0" smtClean="0"/>
              <a:t>Review for Cumulative Final  (Live Session)</a:t>
            </a:r>
          </a:p>
          <a:p>
            <a:r>
              <a:rPr lang="en-US" sz="1600" dirty="0" smtClean="0"/>
              <a:t>Aug 22</a:t>
            </a:r>
          </a:p>
          <a:p>
            <a:pPr lvl="1">
              <a:buFont typeface="Arial" panose="020B0604020202020204" pitchFamily="34" charset="0"/>
              <a:buChar char="•"/>
            </a:pPr>
            <a:r>
              <a:rPr lang="en-US" sz="1600" dirty="0" smtClean="0"/>
              <a:t>Final exam </a:t>
            </a:r>
            <a:endParaRPr lang="en-US" sz="1600" dirty="0"/>
          </a:p>
        </p:txBody>
      </p:sp>
    </p:spTree>
    <p:extLst>
      <p:ext uri="{BB962C8B-B14F-4D97-AF65-F5344CB8AC3E}">
        <p14:creationId xmlns:p14="http://schemas.microsoft.com/office/powerpoint/2010/main" val="141522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2" name="Content Placeholder 1"/>
          <p:cNvSpPr>
            <a:spLocks noGrp="1"/>
          </p:cNvSpPr>
          <p:nvPr>
            <p:ph idx="1"/>
          </p:nvPr>
        </p:nvSpPr>
        <p:spPr/>
        <p:txBody>
          <a:bodyPr rtlCol="0">
            <a:normAutofit fontScale="85000" lnSpcReduction="10000"/>
          </a:bodyPr>
          <a:lstStyle/>
          <a:p>
            <a:pPr marL="0" indent="0" fontAlgn="auto">
              <a:buFont typeface="Calibri" pitchFamily="34" charset="0"/>
              <a:buNone/>
              <a:defRPr/>
            </a:pPr>
            <a:r>
              <a:rPr lang="en-US" b="1" dirty="0">
                <a:solidFill>
                  <a:schemeClr val="tx1">
                    <a:lumMod val="75000"/>
                    <a:lumOff val="25000"/>
                  </a:schemeClr>
                </a:solidFill>
              </a:rPr>
              <a:t>Homework (11%):</a:t>
            </a:r>
            <a:r>
              <a:rPr lang="en-US" dirty="0">
                <a:solidFill>
                  <a:schemeClr val="tx1">
                    <a:lumMod val="75000"/>
                    <a:lumOff val="25000"/>
                  </a:schemeClr>
                </a:solidFill>
              </a:rPr>
              <a:t> </a:t>
            </a:r>
            <a:r>
              <a:rPr lang="en-US" b="1" dirty="0">
                <a:solidFill>
                  <a:schemeClr val="tx1">
                    <a:lumMod val="75000"/>
                    <a:lumOff val="25000"/>
                  </a:schemeClr>
                </a:solidFill>
              </a:rPr>
              <a:t> </a:t>
            </a:r>
            <a:r>
              <a:rPr lang="en-US" dirty="0">
                <a:solidFill>
                  <a:schemeClr val="tx1">
                    <a:lumMod val="75000"/>
                    <a:lumOff val="25000"/>
                  </a:schemeClr>
                </a:solidFill>
              </a:rPr>
              <a:t>Homework will be assigned most weeks. </a:t>
            </a:r>
            <a:r>
              <a:rPr lang="en-US" b="1" dirty="0">
                <a:solidFill>
                  <a:schemeClr val="tx1">
                    <a:lumMod val="75000"/>
                    <a:lumOff val="25000"/>
                  </a:schemeClr>
                </a:solidFill>
              </a:rPr>
              <a:t>Our Homeworks will be due the Sunday </a:t>
            </a:r>
            <a:r>
              <a:rPr lang="en-US" b="1" u="sng" dirty="0">
                <a:solidFill>
                  <a:schemeClr val="tx1">
                    <a:lumMod val="75000"/>
                    <a:lumOff val="25000"/>
                  </a:schemeClr>
                </a:solidFill>
              </a:rPr>
              <a:t>following</a:t>
            </a:r>
            <a:r>
              <a:rPr lang="en-US" b="1" dirty="0">
                <a:solidFill>
                  <a:schemeClr val="tx1">
                    <a:lumMod val="75000"/>
                    <a:lumOff val="25000"/>
                  </a:schemeClr>
                </a:solidFill>
              </a:rPr>
              <a:t> Live Session at 11:59PM</a:t>
            </a:r>
            <a:r>
              <a:rPr lang="en-US" dirty="0">
                <a:solidFill>
                  <a:schemeClr val="tx1">
                    <a:lumMod val="75000"/>
                    <a:lumOff val="25000"/>
                  </a:schemeClr>
                </a:solidFill>
              </a:rPr>
              <a:t> Central</a:t>
            </a:r>
            <a:r>
              <a:rPr lang="en-US" b="1" dirty="0">
                <a:solidFill>
                  <a:schemeClr val="tx1">
                    <a:lumMod val="75000"/>
                    <a:lumOff val="25000"/>
                  </a:schemeClr>
                </a:solidFill>
              </a:rPr>
              <a:t>.</a:t>
            </a:r>
            <a:r>
              <a:rPr lang="en-US" dirty="0">
                <a:solidFill>
                  <a:schemeClr val="tx1">
                    <a:lumMod val="75000"/>
                    <a:lumOff val="25000"/>
                  </a:schemeClr>
                </a:solidFill>
              </a:rPr>
              <a:t> It can be turned in up to 1 day late (Monday at 11:59PM), for any </a:t>
            </a:r>
            <a:r>
              <a:rPr lang="en-US" dirty="0" smtClean="0">
                <a:solidFill>
                  <a:schemeClr val="tx1">
                    <a:lumMod val="75000"/>
                    <a:lumOff val="25000"/>
                  </a:schemeClr>
                </a:solidFill>
              </a:rPr>
              <a:t>reason, however</a:t>
            </a:r>
            <a:r>
              <a:rPr lang="en-US" dirty="0">
                <a:solidFill>
                  <a:schemeClr val="tx1">
                    <a:lumMod val="75000"/>
                    <a:lumOff val="25000"/>
                  </a:schemeClr>
                </a:solidFill>
              </a:rPr>
              <a:t>, late homework will be penalized at a rate of 10 </a:t>
            </a:r>
            <a:r>
              <a:rPr lang="en-US" dirty="0" smtClean="0">
                <a:solidFill>
                  <a:schemeClr val="tx1">
                    <a:lumMod val="75000"/>
                    <a:lumOff val="25000"/>
                  </a:schemeClr>
                </a:solidFill>
              </a:rPr>
              <a:t>points. </a:t>
            </a:r>
            <a:endParaRPr lang="en-US" dirty="0">
              <a:solidFill>
                <a:schemeClr val="tx1">
                  <a:lumMod val="75000"/>
                  <a:lumOff val="25000"/>
                </a:schemeClr>
              </a:solidFill>
            </a:endParaRPr>
          </a:p>
          <a:p>
            <a:pPr marL="0" indent="0" fontAlgn="auto">
              <a:buFont typeface="Calibri" pitchFamily="34" charset="0"/>
              <a:buNone/>
              <a:defRPr/>
            </a:pPr>
            <a:r>
              <a:rPr lang="en-US" dirty="0">
                <a:solidFill>
                  <a:schemeClr val="tx1">
                    <a:lumMod val="75000"/>
                    <a:lumOff val="25000"/>
                  </a:schemeClr>
                </a:solidFill>
              </a:rPr>
              <a:t>All Homework assignments will be weighted the same.</a:t>
            </a:r>
          </a:p>
          <a:p>
            <a:pPr marL="0" indent="0" fontAlgn="auto">
              <a:buFont typeface="Calibri" pitchFamily="34" charset="0"/>
              <a:buNone/>
              <a:defRPr/>
            </a:pPr>
            <a:r>
              <a:rPr lang="en-US" dirty="0">
                <a:solidFill>
                  <a:schemeClr val="tx1">
                    <a:lumMod val="75000"/>
                    <a:lumOff val="25000"/>
                  </a:schemeClr>
                </a:solidFill>
              </a:rPr>
              <a:t>Your lowest homework (by percent) will be dropped at the end of the term. This is in lieu of extended deadlines (more than one day) for various life events that come up.</a:t>
            </a:r>
            <a:endParaRPr lang="en-US" b="1" dirty="0">
              <a:solidFill>
                <a:schemeClr val="tx1">
                  <a:lumMod val="75000"/>
                  <a:lumOff val="25000"/>
                </a:schemeClr>
              </a:solidFill>
            </a:endParaRPr>
          </a:p>
          <a:p>
            <a:pPr marL="0" indent="0" fontAlgn="auto">
              <a:buFont typeface="Calibri" pitchFamily="34" charset="0"/>
              <a:buNone/>
              <a:defRPr/>
            </a:pPr>
            <a:r>
              <a:rPr lang="en-US" dirty="0">
                <a:solidFill>
                  <a:schemeClr val="tx1">
                    <a:lumMod val="75000"/>
                    <a:lumOff val="25000"/>
                  </a:schemeClr>
                </a:solidFill>
              </a:rPr>
              <a:t>All data sets for cases studies and exercises should be available on the 2ds website. Datasets for problems assigned out of the book can be found at the text book website:  </a:t>
            </a:r>
            <a:r>
              <a:rPr lang="en-US" u="sng" dirty="0">
                <a:solidFill>
                  <a:schemeClr val="tx1">
                    <a:lumMod val="75000"/>
                    <a:lumOff val="25000"/>
                  </a:schemeClr>
                </a:solidFill>
                <a:hlinkClick r:id="rId2"/>
              </a:rPr>
              <a:t>www.statisticalsleuth.com</a:t>
            </a:r>
            <a:r>
              <a:rPr lang="en-US" dirty="0">
                <a:solidFill>
                  <a:schemeClr val="tx1">
                    <a:lumMod val="75000"/>
                    <a:lumOff val="25000"/>
                  </a:schemeClr>
                </a:solidFill>
              </a:rPr>
              <a:t>.</a:t>
            </a:r>
          </a:p>
          <a:p>
            <a:pPr marL="0" indent="0" fontAlgn="auto">
              <a:buFont typeface="Calibri" pitchFamily="34" charset="0"/>
              <a:buNone/>
              <a:defRPr/>
            </a:pPr>
            <a:r>
              <a:rPr lang="en-US" dirty="0">
                <a:solidFill>
                  <a:schemeClr val="tx1">
                    <a:lumMod val="75000"/>
                    <a:lumOff val="25000"/>
                  </a:schemeClr>
                </a:solidFill>
              </a:rPr>
              <a:t>The link to SAS on Demand for this course is </a:t>
            </a:r>
            <a:r>
              <a:rPr lang="en-US" dirty="0">
                <a:solidFill>
                  <a:schemeClr val="tx1">
                    <a:lumMod val="75000"/>
                    <a:lumOff val="25000"/>
                  </a:schemeClr>
                </a:solidFill>
                <a:hlinkClick r:id="rId3"/>
              </a:rPr>
              <a:t>https://odamid.oda.sas.com/SASODAControlCenter/enroll.html?enroll=5f1daeec-a5d2-4f99-9ad8-3fd9ee885879</a:t>
            </a:r>
            <a:r>
              <a:rPr lang="en-US" dirty="0">
                <a:solidFill>
                  <a:schemeClr val="tx1">
                    <a:lumMod val="75000"/>
                    <a:lumOff val="25000"/>
                  </a:schemeClr>
                </a:solidFill>
              </a:rPr>
              <a:t>. Several data resources will be available for you to use. Keep in mind that they are updated week to week, and the data for future weeks may not be validated.</a:t>
            </a:r>
          </a:p>
          <a:p>
            <a:pPr marL="0" indent="0" fontAlgn="auto">
              <a:buFont typeface="Calibri" pitchFamily="34" charset="0"/>
              <a:buNone/>
              <a:defRPr/>
            </a:pPr>
            <a:endParaRPr lang="en-US"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19459" name="Content Placeholder 2"/>
          <p:cNvSpPr>
            <a:spLocks noGrp="1"/>
          </p:cNvSpPr>
          <p:nvPr>
            <p:ph idx="1"/>
          </p:nvPr>
        </p:nvSpPr>
        <p:spPr>
          <a:xfrm>
            <a:off x="479425" y="2057400"/>
            <a:ext cx="8229600" cy="4800600"/>
          </a:xfrm>
        </p:spPr>
        <p:txBody>
          <a:bodyPr/>
          <a:lstStyle/>
          <a:p>
            <a:r>
              <a:rPr lang="en-US" smtClean="0"/>
              <a:t>Homework cont’d.</a:t>
            </a:r>
          </a:p>
          <a:p>
            <a:r>
              <a:rPr lang="en-US" smtClean="0"/>
              <a:t>Be sure to put your name at the top </a:t>
            </a:r>
            <a:r>
              <a:rPr lang="en-US" b="1" u="sng" smtClean="0"/>
              <a:t>of every page</a:t>
            </a:r>
            <a:r>
              <a:rPr lang="en-US" smtClean="0"/>
              <a:t> in the document</a:t>
            </a:r>
          </a:p>
          <a:p>
            <a:r>
              <a:rPr lang="en-US" smtClean="0"/>
              <a:t>It is a good idea to include your code and always include any output (tables &amp; plots) you refer to</a:t>
            </a:r>
          </a:p>
          <a:p>
            <a:pPr lvl="1"/>
            <a:r>
              <a:rPr lang="en-US" smtClean="0"/>
              <a:t>You should </a:t>
            </a:r>
            <a:r>
              <a:rPr lang="en-US" b="1" smtClean="0"/>
              <a:t>not </a:t>
            </a:r>
            <a:r>
              <a:rPr lang="en-US" smtClean="0"/>
              <a:t> include a printout of the data or the “datalines” part of the code.</a:t>
            </a:r>
          </a:p>
          <a:p>
            <a:pPr lvl="1"/>
            <a:r>
              <a:rPr lang="en-US" smtClean="0"/>
              <a:t>You should not include tables and plots that you don’t refer to in your answer (or even code that you don’t use)</a:t>
            </a:r>
          </a:p>
          <a:p>
            <a:pPr lvl="2"/>
            <a:r>
              <a:rPr lang="en-US" sz="2400" smtClean="0"/>
              <a:t>No SAS DUMP!</a:t>
            </a:r>
          </a:p>
          <a:p>
            <a:pPr lvl="2">
              <a:buFont typeface="Calibri" pitchFamily="34" charset="0"/>
              <a:buNone/>
            </a:pPr>
            <a:r>
              <a:rPr lang="en-US" sz="2400" b="1" smtClean="0"/>
              <a:t>Project (6%)</a:t>
            </a:r>
            <a:r>
              <a:rPr lang="en-US" sz="2400" smtClean="0"/>
              <a:t>: Collaborative project in lieu of homework for weeks 13 and 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Grade Breakdown</a:t>
            </a:r>
          </a:p>
        </p:txBody>
      </p:sp>
      <p:sp>
        <p:nvSpPr>
          <p:cNvPr id="20483" name="Content Placeholder 2"/>
          <p:cNvSpPr>
            <a:spLocks noGrp="1"/>
          </p:cNvSpPr>
          <p:nvPr>
            <p:ph idx="1"/>
          </p:nvPr>
        </p:nvSpPr>
        <p:spPr>
          <a:xfrm>
            <a:off x="833438" y="1846263"/>
            <a:ext cx="7543800" cy="4022725"/>
          </a:xfrm>
        </p:spPr>
        <p:txBody>
          <a:bodyPr/>
          <a:lstStyle/>
          <a:p>
            <a:pPr marL="0" indent="0">
              <a:buFont typeface="Calibri" pitchFamily="34" charset="0"/>
              <a:buNone/>
            </a:pPr>
            <a:r>
              <a:rPr lang="en-US" b="1" dirty="0" smtClean="0"/>
              <a:t>Quizzes (13%): </a:t>
            </a:r>
            <a:r>
              <a:rPr lang="en-US" dirty="0" smtClean="0"/>
              <a:t>Each week there will be a short, online quiz over the videos and readings. Answers to the quizzes can be found directly in the videos and/or readings. </a:t>
            </a:r>
            <a:r>
              <a:rPr lang="en-US" b="1" dirty="0" smtClean="0"/>
              <a:t>Quizzes </a:t>
            </a:r>
            <a:r>
              <a:rPr lang="en-US" dirty="0" smtClean="0"/>
              <a:t>are </a:t>
            </a:r>
            <a:r>
              <a:rPr lang="en-US" b="1" dirty="0" smtClean="0"/>
              <a:t>due</a:t>
            </a:r>
            <a:r>
              <a:rPr lang="en-US" dirty="0" smtClean="0"/>
              <a:t> at </a:t>
            </a:r>
            <a:r>
              <a:rPr lang="en-US" b="1" dirty="0" smtClean="0"/>
              <a:t>11:59PM CST </a:t>
            </a:r>
            <a:r>
              <a:rPr lang="en-US" dirty="0" smtClean="0"/>
              <a:t>the night</a:t>
            </a:r>
            <a:r>
              <a:rPr lang="en-US" b="1" dirty="0" smtClean="0"/>
              <a:t> BEFORE</a:t>
            </a:r>
            <a:r>
              <a:rPr lang="en-US" dirty="0" smtClean="0"/>
              <a:t> your Live Session</a:t>
            </a:r>
            <a:r>
              <a:rPr lang="en-US" b="1" dirty="0" smtClean="0"/>
              <a:t>. </a:t>
            </a:r>
            <a:r>
              <a:rPr lang="en-US" dirty="0" smtClean="0"/>
              <a:t>This allows time for the live session professor to review quiz answers and tailor the class to address any difficulties with that week’s material. </a:t>
            </a:r>
          </a:p>
          <a:p>
            <a:pPr marL="0" indent="0">
              <a:buFont typeface="Calibri" pitchFamily="34" charset="0"/>
              <a:buNone/>
            </a:pPr>
            <a:r>
              <a:rPr lang="en-US" dirty="0" smtClean="0"/>
              <a:t>Quizzes cannot be completed late.</a:t>
            </a:r>
          </a:p>
          <a:p>
            <a:pPr marL="0" indent="0">
              <a:buFont typeface="Calibri" pitchFamily="34" charset="0"/>
              <a:buNone/>
            </a:pPr>
            <a:r>
              <a:rPr lang="en-US" dirty="0" smtClean="0"/>
              <a:t>All Quizzes will be weighted the same.</a:t>
            </a:r>
          </a:p>
          <a:p>
            <a:pPr marL="0" indent="0">
              <a:buFont typeface="Calibri" pitchFamily="34" charset="0"/>
              <a:buNone/>
            </a:pPr>
            <a:r>
              <a:rPr lang="en-US" b="1" dirty="0" smtClean="0"/>
              <a:t>You will earn FULL credit if you complete the quiz</a:t>
            </a:r>
            <a:r>
              <a:rPr lang="en-US" dirty="0" smtClean="0"/>
              <a:t>; regardless of your score, you will earn full credit if you complete it. Your lowest Quiz score will be dropped at the end of the term. This is in lieu of extended deadlines for various life events that come up.</a:t>
            </a:r>
            <a:endParaRPr lang="en-US" b="1" dirty="0" smtClean="0"/>
          </a:p>
          <a:p>
            <a:pPr marL="0" indent="0">
              <a:buFont typeface="Calibri" pitchFamily="34" charset="0"/>
              <a:buNone/>
            </a:pPr>
            <a:endParaRPr lang="en-US" dirty="0" smtClean="0"/>
          </a:p>
          <a:p>
            <a:pPr marL="0" indent="0">
              <a:buFont typeface="Calibri" pitchFamily="34" charset="0"/>
              <a:buNone/>
            </a:pPr>
            <a:endParaRPr lang="en-US" dirty="0" smtClean="0"/>
          </a:p>
          <a:p>
            <a:pPr marL="0" indent="0">
              <a:buFont typeface="Calibri" pitchFamily="34" charset="0"/>
              <a:buNone/>
            </a:pPr>
            <a:endParaRPr lang="en-US" dirty="0" smtClean="0"/>
          </a:p>
          <a:p>
            <a:pPr marL="0" indent="0">
              <a:buFont typeface="Calibri" pitchFamily="34" charset="0"/>
              <a:buNone/>
            </a:pPr>
            <a:endParaRPr lang="en-US" dirty="0" smtClean="0"/>
          </a:p>
          <a:p>
            <a:pPr marL="0" indent="0">
              <a:buFont typeface="Calibri" pitchFamily="34" charset="0"/>
              <a:buNone/>
            </a:pPr>
            <a:endParaRPr lang="en-US" dirty="0" smtClean="0"/>
          </a:p>
        </p:txBody>
      </p:sp>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15029</TotalTime>
  <Words>2136</Words>
  <Application>Microsoft Office PowerPoint</Application>
  <PresentationFormat>On-screen Show (4:3)</PresentationFormat>
  <Paragraphs>161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MS PGothic</vt:lpstr>
      <vt:lpstr>Arial</vt:lpstr>
      <vt:lpstr>Calibri</vt:lpstr>
      <vt:lpstr>Calibri Light</vt:lpstr>
      <vt:lpstr>Retrospect</vt:lpstr>
      <vt:lpstr>DS 6371: Statistical Foundations for Data Science </vt:lpstr>
      <vt:lpstr>INTRODUCTIONS  Feel free to post a short bio on the week 1 discussion board</vt:lpstr>
      <vt:lpstr>DS 6371: Summer 2019</vt:lpstr>
      <vt:lpstr>E-mails</vt:lpstr>
      <vt:lpstr>Read the Syllabus </vt:lpstr>
      <vt:lpstr>Important Dates </vt:lpstr>
      <vt:lpstr>Grade Breakdown</vt:lpstr>
      <vt:lpstr>Grade Breakdown</vt:lpstr>
      <vt:lpstr>Grade Breakdown</vt:lpstr>
      <vt:lpstr>Grade Breakdown</vt:lpstr>
      <vt:lpstr>Grade Breakdown</vt:lpstr>
      <vt:lpstr>Grade Breakdown</vt:lpstr>
      <vt:lpstr>Grading Policy</vt:lpstr>
      <vt:lpstr>Course Schedule</vt:lpstr>
      <vt:lpstr>Weekly Schedule</vt:lpstr>
      <vt:lpstr>Weekly Schedule</vt:lpstr>
      <vt:lpstr>PowerPoint Presentation</vt:lpstr>
      <vt:lpstr>Getting Help with Course Material</vt:lpstr>
      <vt:lpstr>Getting Help with 2DS</vt:lpstr>
      <vt:lpstr>Honor Code</vt:lpstr>
      <vt:lpstr>Honor Code</vt:lpstr>
      <vt:lpstr>Honor Code Violations*</vt:lpstr>
      <vt:lpstr>Collaborative Work</vt:lpstr>
      <vt:lpstr>Collaborative Work</vt:lpstr>
      <vt:lpstr>Plagiarism</vt:lpstr>
      <vt:lpstr>Consequences</vt:lpstr>
      <vt:lpstr>Other </vt:lpstr>
    </vt:vector>
  </TitlesOfParts>
  <Company>Southern Methodist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Jacquie Cheun</cp:lastModifiedBy>
  <cp:revision>122</cp:revision>
  <dcterms:created xsi:type="dcterms:W3CDTF">2014-09-08T10:07:10Z</dcterms:created>
  <dcterms:modified xsi:type="dcterms:W3CDTF">2019-05-06T18:27:43Z</dcterms:modified>
</cp:coreProperties>
</file>