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
  </p:notesMasterIdLst>
  <p:sldIdLst>
    <p:sldId id="384" r:id="rId2"/>
    <p:sldId id="358" r:id="rId3"/>
    <p:sldId id="383"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dler, Bivin Philip" initials="SBP" lastIdx="1" clrIdx="0"/>
  <p:cmAuthor id="1" name="Microsoft Office User" initials="Office" lastIdx="1" clrIdx="1">
    <p:extLst/>
  </p:cmAuthor>
  <p:cmAuthor id="2" name="Microsoft Office User" initials="Office [2]"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28" autoAdjust="0"/>
  </p:normalViewPr>
  <p:slideViewPr>
    <p:cSldViewPr snapToGrid="0">
      <p:cViewPr varScale="1">
        <p:scale>
          <a:sx n="101" d="100"/>
          <a:sy n="101" d="100"/>
        </p:scale>
        <p:origin x="372" y="114"/>
      </p:cViewPr>
      <p:guideLst>
        <p:guide orient="horz" pos="2160"/>
        <p:guide pos="2880"/>
      </p:guideLst>
    </p:cSldViewPr>
  </p:slideViewPr>
  <p:outlineViewPr>
    <p:cViewPr>
      <p:scale>
        <a:sx n="33" d="100"/>
        <a:sy n="33" d="100"/>
      </p:scale>
      <p:origin x="0" y="-1085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27695-685F-49FD-9893-C53B7BBCDE76}" type="datetimeFigureOut">
              <a:rPr lang="en-US" smtClean="0"/>
              <a:t>1/15/2018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E32AD-9AF3-4101-B38C-45B71FAEDE25}" type="slidenum">
              <a:rPr lang="en-US" smtClean="0"/>
              <a:t>‹#›</a:t>
            </a:fld>
            <a:endParaRPr lang="en-US"/>
          </a:p>
        </p:txBody>
      </p:sp>
    </p:spTree>
    <p:extLst>
      <p:ext uri="{BB962C8B-B14F-4D97-AF65-F5344CB8AC3E}">
        <p14:creationId xmlns:p14="http://schemas.microsoft.com/office/powerpoint/2010/main" val="243963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9"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6839AA6-FA43-43D2-AC30-6B73533D2B62}" type="slidenum">
              <a:rPr lang="en-US" altLang="en-US" smtClean="0"/>
              <a:pPr>
                <a:defRPr/>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2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5E8C77-F075-4443-BDC3-6B8771408209}" type="slidenum">
              <a:rPr lang="en-US" altLang="en-US" smtClean="0"/>
              <a:pPr>
                <a:defRPr/>
              </a:pPr>
              <a:t>‹#›</a:t>
            </a:fld>
            <a:endParaRPr lang="en-US" altLang="en-US"/>
          </a:p>
        </p:txBody>
      </p:sp>
    </p:spTree>
    <p:extLst>
      <p:ext uri="{BB962C8B-B14F-4D97-AF65-F5344CB8AC3E}">
        <p14:creationId xmlns:p14="http://schemas.microsoft.com/office/powerpoint/2010/main" val="333706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4781"/>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9341D47-0F9B-42AA-9502-8CC4830DFCA6}" type="slidenum">
              <a:rPr lang="en-US" altLang="en-US" smtClean="0"/>
              <a:pPr>
                <a:defRPr/>
              </a:pPr>
              <a:t>‹#›</a:t>
            </a:fld>
            <a:endParaRPr lang="en-US" altLang="en-US"/>
          </a:p>
        </p:txBody>
      </p:sp>
    </p:spTree>
    <p:extLst>
      <p:ext uri="{BB962C8B-B14F-4D97-AF65-F5344CB8AC3E}">
        <p14:creationId xmlns:p14="http://schemas.microsoft.com/office/powerpoint/2010/main" val="311810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5BC5B7D-D6B0-4550-9BAF-D21F2647AC79}" type="slidenum">
              <a:rPr lang="en-US" altLang="en-US" smtClean="0"/>
              <a:pPr>
                <a:defRPr/>
              </a:pPr>
              <a:t>‹#›</a:t>
            </a:fld>
            <a:endParaRPr lang="en-US" altLang="en-US"/>
          </a:p>
        </p:txBody>
      </p:sp>
    </p:spTree>
    <p:extLst>
      <p:ext uri="{BB962C8B-B14F-4D97-AF65-F5344CB8AC3E}">
        <p14:creationId xmlns:p14="http://schemas.microsoft.com/office/powerpoint/2010/main" val="368552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E79BFEE-52BD-4BE0-94C7-06B01ACF3A93}" type="slidenum">
              <a:rPr lang="en-US" altLang="en-US" smtClean="0"/>
              <a:pPr>
                <a:defRPr/>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9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8"/>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5F45BE4-C238-4599-8AA5-D020FA182302}" type="slidenum">
              <a:rPr lang="en-US" altLang="en-US" smtClean="0"/>
              <a:pPr>
                <a:defRPr/>
              </a:pPr>
              <a:t>‹#›</a:t>
            </a:fld>
            <a:endParaRPr lang="en-US" altLang="en-US"/>
          </a:p>
        </p:txBody>
      </p:sp>
    </p:spTree>
    <p:extLst>
      <p:ext uri="{BB962C8B-B14F-4D97-AF65-F5344CB8AC3E}">
        <p14:creationId xmlns:p14="http://schemas.microsoft.com/office/powerpoint/2010/main" val="100534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AAED8DA-D847-4B2C-9265-8C39346120A6}" type="slidenum">
              <a:rPr lang="en-US" altLang="en-US" smtClean="0"/>
              <a:pPr>
                <a:defRPr/>
              </a:pPr>
              <a:t>‹#›</a:t>
            </a:fld>
            <a:endParaRPr lang="en-US" altLang="en-US"/>
          </a:p>
        </p:txBody>
      </p:sp>
    </p:spTree>
    <p:extLst>
      <p:ext uri="{BB962C8B-B14F-4D97-AF65-F5344CB8AC3E}">
        <p14:creationId xmlns:p14="http://schemas.microsoft.com/office/powerpoint/2010/main" val="274944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8C6F5F2-34A5-495D-BDE3-DD41883751DD}" type="slidenum">
              <a:rPr lang="en-US" altLang="en-US" smtClean="0"/>
              <a:pPr>
                <a:defRPr/>
              </a:pPr>
              <a:t>‹#›</a:t>
            </a:fld>
            <a:endParaRPr lang="en-US" altLang="en-US"/>
          </a:p>
        </p:txBody>
      </p:sp>
    </p:spTree>
    <p:extLst>
      <p:ext uri="{BB962C8B-B14F-4D97-AF65-F5344CB8AC3E}">
        <p14:creationId xmlns:p14="http://schemas.microsoft.com/office/powerpoint/2010/main" val="14211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B722E670-A92B-4E87-8BC8-605B555D5E8A}" type="slidenum">
              <a:rPr lang="en-US" altLang="en-US" smtClean="0"/>
              <a:pPr>
                <a:defRPr/>
              </a:pPr>
              <a:t>‹#›</a:t>
            </a:fld>
            <a:endParaRPr lang="en-US" altLang="en-US"/>
          </a:p>
        </p:txBody>
      </p:sp>
    </p:spTree>
    <p:extLst>
      <p:ext uri="{BB962C8B-B14F-4D97-AF65-F5344CB8AC3E}">
        <p14:creationId xmlns:p14="http://schemas.microsoft.com/office/powerpoint/2010/main" val="136081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4" y="0"/>
            <a:ext cx="4800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1"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9"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1"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6" y="6459789"/>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9"/>
            <a:ext cx="3486151" cy="365125"/>
          </a:xfrm>
        </p:spPr>
        <p:txBody>
          <a:bodyPr/>
          <a:lstStyle>
            <a:lvl1pPr algn="l">
              <a:defRPr>
                <a:solidFill>
                  <a:schemeClr val="tx2"/>
                </a:solidFill>
              </a:defRPr>
            </a:lvl1pPr>
          </a:lstStyle>
          <a:p>
            <a:pPr>
              <a:defRPr/>
            </a:pPr>
            <a:endParaRPr lang="en-US">
              <a:solidFill>
                <a:srgbClr val="6370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59224478-803B-426A-9453-CAB0C9990173}" type="slidenum">
              <a:rPr lang="en-US" altLang="en-US" smtClean="0">
                <a:solidFill>
                  <a:srgbClr val="637052"/>
                </a:solidFill>
              </a:rPr>
              <a:pPr>
                <a:defRPr/>
              </a:pPr>
              <a:t>‹#›</a:t>
            </a:fld>
            <a:endParaRPr lang="en-US" altLang="en-US">
              <a:solidFill>
                <a:srgbClr val="637052"/>
              </a:solidFill>
            </a:endParaRPr>
          </a:p>
        </p:txBody>
      </p:sp>
    </p:spTree>
    <p:extLst>
      <p:ext uri="{BB962C8B-B14F-4D97-AF65-F5344CB8AC3E}">
        <p14:creationId xmlns:p14="http://schemas.microsoft.com/office/powerpoint/2010/main" val="184750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3" y="0"/>
            <a:ext cx="9143990"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8"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CC8B780-A6CD-48FC-BB36-3871CDE65583}" type="slidenum">
              <a:rPr lang="en-US" altLang="en-US" smtClean="0"/>
              <a:pPr>
                <a:defRPr/>
              </a:pPr>
              <a:t>‹#›</a:t>
            </a:fld>
            <a:endParaRPr lang="en-US" altLang="en-US"/>
          </a:p>
        </p:txBody>
      </p:sp>
    </p:spTree>
    <p:extLst>
      <p:ext uri="{BB962C8B-B14F-4D97-AF65-F5344CB8AC3E}">
        <p14:creationId xmlns:p14="http://schemas.microsoft.com/office/powerpoint/2010/main" val="171624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6400800"/>
            <a:ext cx="9144002"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6334318"/>
            <a:ext cx="9144002"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6"/>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2"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3" y="6459789"/>
            <a:ext cx="1854203" cy="365125"/>
          </a:xfrm>
          <a:prstGeom prst="rect">
            <a:avLst/>
          </a:prstGeom>
        </p:spPr>
        <p:txBody>
          <a:bodyPr vert="horz" lIns="91440" tIns="45720" rIns="91440" bIns="45720" rtlCol="0" anchor="ctr"/>
          <a:lstStyle>
            <a:lvl1pPr algn="l">
              <a:defRPr sz="900">
                <a:solidFill>
                  <a:srgbClr val="FFFFFF"/>
                </a:solidFill>
              </a:defRPr>
            </a:lvl1pPr>
          </a:lstStyle>
          <a:p>
            <a:pPr eaLnBrk="0" fontAlgn="base" hangingPunct="0">
              <a:spcBef>
                <a:spcPct val="0"/>
              </a:spcBef>
              <a:spcAft>
                <a:spcPct val="0"/>
              </a:spcAft>
              <a:defRPr/>
            </a:pPr>
            <a:endParaRPr lang="en-US">
              <a:latin typeface="Arial" charset="0"/>
              <a:ea typeface="MS PGothic" pitchFamily="34" charset="-128"/>
            </a:endParaRPr>
          </a:p>
        </p:txBody>
      </p:sp>
      <p:sp>
        <p:nvSpPr>
          <p:cNvPr id="5" name="Footer Placeholder 4"/>
          <p:cNvSpPr>
            <a:spLocks noGrp="1"/>
          </p:cNvSpPr>
          <p:nvPr>
            <p:ph type="ftr" sz="quarter" idx="3"/>
          </p:nvPr>
        </p:nvSpPr>
        <p:spPr>
          <a:xfrm>
            <a:off x="2764640" y="6459789"/>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eaLnBrk="0" fontAlgn="base" hangingPunct="0">
              <a:spcBef>
                <a:spcPct val="0"/>
              </a:spcBef>
              <a:spcAft>
                <a:spcPct val="0"/>
              </a:spcAft>
              <a:defRPr/>
            </a:pPr>
            <a:endParaRPr lang="en-US">
              <a:latin typeface="Arial" charset="0"/>
              <a:ea typeface="MS PGothic" pitchFamily="34" charset="-128"/>
            </a:endParaRPr>
          </a:p>
        </p:txBody>
      </p:sp>
      <p:sp>
        <p:nvSpPr>
          <p:cNvPr id="6" name="Slide Number Placeholder 5"/>
          <p:cNvSpPr>
            <a:spLocks noGrp="1"/>
          </p:cNvSpPr>
          <p:nvPr>
            <p:ph type="sldNum" sz="quarter" idx="4"/>
          </p:nvPr>
        </p:nvSpPr>
        <p:spPr>
          <a:xfrm>
            <a:off x="7425345" y="6459789"/>
            <a:ext cx="984019" cy="365125"/>
          </a:xfrm>
          <a:prstGeom prst="rect">
            <a:avLst/>
          </a:prstGeom>
        </p:spPr>
        <p:txBody>
          <a:bodyPr vert="horz" lIns="91440" tIns="45720" rIns="91440" bIns="45720" rtlCol="0" anchor="ctr"/>
          <a:lstStyle>
            <a:lvl1pPr algn="r">
              <a:defRPr sz="1050">
                <a:solidFill>
                  <a:srgbClr val="FFFFFF"/>
                </a:solidFill>
              </a:defRPr>
            </a:lvl1pPr>
          </a:lstStyle>
          <a:p>
            <a:pPr eaLnBrk="0" fontAlgn="base" hangingPunct="0">
              <a:spcBef>
                <a:spcPct val="0"/>
              </a:spcBef>
              <a:spcAft>
                <a:spcPct val="0"/>
              </a:spcAft>
              <a:defRPr/>
            </a:pPr>
            <a:fld id="{57EF1939-3C87-43DB-A89B-601AEEBEAEDF}" type="slidenum">
              <a:rPr lang="en-US" altLang="en-US" smtClean="0">
                <a:latin typeface="Arial" charset="0"/>
                <a:ea typeface="MS PGothic" pitchFamily="34" charset="-128"/>
              </a:rPr>
              <a:pPr eaLnBrk="0" fontAlgn="base" hangingPunct="0">
                <a:spcBef>
                  <a:spcPct val="0"/>
                </a:spcBef>
                <a:spcAft>
                  <a:spcPct val="0"/>
                </a:spcAft>
                <a:defRPr/>
              </a:pPr>
              <a:t>‹#›</a:t>
            </a:fld>
            <a:endParaRPr lang="en-US" altLang="en-US">
              <a:latin typeface="Arial" charset="0"/>
              <a:ea typeface="MS PGothic" pitchFamily="34" charset="-128"/>
            </a:endParaRPr>
          </a:p>
        </p:txBody>
      </p:sp>
      <p:cxnSp>
        <p:nvCxnSpPr>
          <p:cNvPr id="10" name="Straight Connector 9"/>
          <p:cNvCxnSpPr/>
          <p:nvPr/>
        </p:nvCxnSpPr>
        <p:spPr>
          <a:xfrm>
            <a:off x="895150"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3451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2.tiff"/><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3.xml.rels><?xml version="1.0" encoding="UTF-8" standalone="yes"?>
<Relationships xmlns="http://schemas.openxmlformats.org/package/2006/relationships"><Relationship Id="rId2" Type="http://schemas.openxmlformats.org/officeDocument/2006/relationships/hyperlink" Target="http://shiny.stat.tamu.edu:3838/eykolo/pow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91BB-9306-49CB-A764-12979F604CD4}"/>
              </a:ext>
            </a:extLst>
          </p:cNvPr>
          <p:cNvSpPr>
            <a:spLocks noGrp="1"/>
          </p:cNvSpPr>
          <p:nvPr>
            <p:ph type="title"/>
          </p:nvPr>
        </p:nvSpPr>
        <p:spPr/>
        <p:txBody>
          <a:bodyPr/>
          <a:lstStyle/>
          <a:p>
            <a:r>
              <a:rPr lang="en-US" dirty="0"/>
              <a:t>Breakout Reference Slides</a:t>
            </a:r>
          </a:p>
        </p:txBody>
      </p:sp>
      <p:sp>
        <p:nvSpPr>
          <p:cNvPr id="3" name="Content Placeholder 2">
            <a:extLst>
              <a:ext uri="{FF2B5EF4-FFF2-40B4-BE49-F238E27FC236}">
                <a16:creationId xmlns:a16="http://schemas.microsoft.com/office/drawing/2014/main" id="{58B78432-0FBE-49C8-A4EB-1D169E120799}"/>
              </a:ext>
            </a:extLst>
          </p:cNvPr>
          <p:cNvSpPr>
            <a:spLocks noGrp="1"/>
          </p:cNvSpPr>
          <p:nvPr>
            <p:ph idx="1"/>
          </p:nvPr>
        </p:nvSpPr>
        <p:spPr/>
        <p:txBody>
          <a:bodyPr/>
          <a:lstStyle/>
          <a:p>
            <a:r>
              <a:rPr lang="en-US" dirty="0"/>
              <a:t>Scroll through these slides, which are the same ones from live session that are on the topic of power and error.</a:t>
            </a:r>
          </a:p>
          <a:p>
            <a:r>
              <a:rPr lang="en-US" dirty="0"/>
              <a:t>(Hit the arrows below the slides to advance </a:t>
            </a:r>
            <a:r>
              <a:rPr lang="en-US"/>
              <a:t>the slides.)</a:t>
            </a:r>
            <a:endParaRPr lang="en-US" dirty="0"/>
          </a:p>
        </p:txBody>
      </p:sp>
      <p:sp>
        <p:nvSpPr>
          <p:cNvPr id="4" name="Slide Number Placeholder 3">
            <a:extLst>
              <a:ext uri="{FF2B5EF4-FFF2-40B4-BE49-F238E27FC236}">
                <a16:creationId xmlns:a16="http://schemas.microsoft.com/office/drawing/2014/main" id="{616B28F6-2017-4DF6-93C1-A1E662AE47CD}"/>
              </a:ext>
            </a:extLst>
          </p:cNvPr>
          <p:cNvSpPr>
            <a:spLocks noGrp="1"/>
          </p:cNvSpPr>
          <p:nvPr>
            <p:ph type="sldNum" sz="quarter" idx="12"/>
          </p:nvPr>
        </p:nvSpPr>
        <p:spPr/>
        <p:txBody>
          <a:bodyPr/>
          <a:lstStyle/>
          <a:p>
            <a:pPr>
              <a:defRPr/>
            </a:pPr>
            <a:fld id="{85BC5B7D-D6B0-4550-9BAF-D21F2647AC79}" type="slidenum">
              <a:rPr lang="en-US" altLang="en-US" smtClean="0"/>
              <a:pPr>
                <a:defRPr/>
              </a:pPr>
              <a:t>1</a:t>
            </a:fld>
            <a:endParaRPr lang="en-US" altLang="en-US"/>
          </a:p>
        </p:txBody>
      </p:sp>
    </p:spTree>
    <p:extLst>
      <p:ext uri="{BB962C8B-B14F-4D97-AF65-F5344CB8AC3E}">
        <p14:creationId xmlns:p14="http://schemas.microsoft.com/office/powerpoint/2010/main" val="1546074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Let’s Talk Power!!!</a:t>
            </a:r>
          </a:p>
        </p:txBody>
      </p:sp>
      <p:sp>
        <p:nvSpPr>
          <p:cNvPr id="4" name="Slide Number Placeholder 3"/>
          <p:cNvSpPr>
            <a:spLocks noGrp="1"/>
          </p:cNvSpPr>
          <p:nvPr>
            <p:ph type="sldNum" sz="quarter" idx="12"/>
          </p:nvPr>
        </p:nvSpPr>
        <p:spPr/>
        <p:txBody>
          <a:bodyPr/>
          <a:lstStyle/>
          <a:p>
            <a:pPr>
              <a:defRPr/>
            </a:pPr>
            <a:fld id="{85BC5B7D-D6B0-4550-9BAF-D21F2647AC79}" type="slidenum">
              <a:rPr lang="en-US" altLang="en-US" smtClean="0"/>
              <a:pPr>
                <a:defRPr/>
              </a:pPr>
              <a:t>2</a:t>
            </a:fld>
            <a:endParaRPr lang="en-US" altLang="en-US"/>
          </a:p>
        </p:txBody>
      </p:sp>
      <p:pic>
        <p:nvPicPr>
          <p:cNvPr id="5" name="Picture 4"/>
          <p:cNvPicPr>
            <a:picLocks noChangeAspect="1"/>
          </p:cNvPicPr>
          <p:nvPr/>
        </p:nvPicPr>
        <p:blipFill>
          <a:blip r:embed="rId2"/>
          <a:stretch>
            <a:fillRect/>
          </a:stretch>
        </p:blipFill>
        <p:spPr>
          <a:xfrm>
            <a:off x="1730764" y="1987518"/>
            <a:ext cx="5993081" cy="4149056"/>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5932967" y="1664084"/>
                <a:ext cx="3082378" cy="2031325"/>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a14:m>
                <a:r>
                  <a:rPr lang="en-US" dirty="0"/>
                  <a:t> Type II error</a:t>
                </a:r>
              </a:p>
              <a:p>
                <a:r>
                  <a:rPr lang="en-US" dirty="0"/>
                  <a:t>This is the probability that while the null hypothesis is NOT true, the data in the study cause us to fail to reject the null hypothesis (fail to detect differences in the means).</a:t>
                </a:r>
              </a:p>
            </p:txBody>
          </p:sp>
        </mc:Choice>
        <mc:Fallback xmlns="">
          <p:sp>
            <p:nvSpPr>
              <p:cNvPr id="3" name="TextBox 2"/>
              <p:cNvSpPr txBox="1">
                <a:spLocks noRot="1" noChangeAspect="1" noMove="1" noResize="1" noEditPoints="1" noAdjustHandles="1" noChangeArrowheads="1" noChangeShapeType="1" noTextEdit="1"/>
              </p:cNvSpPr>
              <p:nvPr/>
            </p:nvSpPr>
            <p:spPr>
              <a:xfrm>
                <a:off x="5932967" y="1664084"/>
                <a:ext cx="3082378" cy="2031325"/>
              </a:xfrm>
              <a:prstGeom prst="rect">
                <a:avLst/>
              </a:prstGeom>
              <a:blipFill>
                <a:blip r:embed="rId3"/>
                <a:stretch>
                  <a:fillRect l="-1581" t="-1802" r="-2767" b="-39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59489" y="1941083"/>
                <a:ext cx="2577947" cy="2031325"/>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oMath>
                </a14:m>
                <a:r>
                  <a:rPr lang="en-US" dirty="0"/>
                  <a:t> Type I error</a:t>
                </a:r>
              </a:p>
              <a:p>
                <a:r>
                  <a:rPr lang="en-US" dirty="0"/>
                  <a:t>This is the probability that while the null hypothesis is true, the data in the study cause us to reject the null hypothesis.</a:t>
                </a:r>
              </a:p>
            </p:txBody>
          </p:sp>
        </mc:Choice>
        <mc:Fallback xmlns="">
          <p:sp>
            <p:nvSpPr>
              <p:cNvPr id="6" name="TextBox 5"/>
              <p:cNvSpPr txBox="1">
                <a:spLocks noRot="1" noChangeAspect="1" noMove="1" noResize="1" noEditPoints="1" noAdjustHandles="1" noChangeArrowheads="1" noChangeShapeType="1" noTextEdit="1"/>
              </p:cNvSpPr>
              <p:nvPr/>
            </p:nvSpPr>
            <p:spPr>
              <a:xfrm>
                <a:off x="159489" y="1941083"/>
                <a:ext cx="2577947" cy="2031325"/>
              </a:xfrm>
              <a:prstGeom prst="rect">
                <a:avLst/>
              </a:prstGeom>
              <a:blipFill>
                <a:blip r:embed="rId4"/>
                <a:stretch>
                  <a:fillRect l="-1891" t="-1497" b="-359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76970850-9552-46F5-877B-BB83A72F6375}"/>
              </a:ext>
            </a:extLst>
          </p:cNvPr>
          <p:cNvSpPr txBox="1"/>
          <p:nvPr/>
        </p:nvSpPr>
        <p:spPr>
          <a:xfrm>
            <a:off x="159489" y="4333850"/>
            <a:ext cx="2275367" cy="2031325"/>
          </a:xfrm>
          <a:prstGeom prst="rect">
            <a:avLst/>
          </a:prstGeom>
          <a:noFill/>
        </p:spPr>
        <p:txBody>
          <a:bodyPr wrap="square" rtlCol="0">
            <a:spAutoFit/>
          </a:bodyPr>
          <a:lstStyle/>
          <a:p>
            <a:r>
              <a:rPr lang="en-US" b="1" dirty="0"/>
              <a:t>Effect size</a:t>
            </a:r>
            <a:r>
              <a:rPr lang="en-US" dirty="0"/>
              <a:t> basically measures the difference between </a:t>
            </a:r>
            <a:r>
              <a:rPr lang="en-US"/>
              <a:t>the population mean (106) </a:t>
            </a:r>
            <a:r>
              <a:rPr lang="en-US" dirty="0"/>
              <a:t>and the </a:t>
            </a:r>
            <a:r>
              <a:rPr lang="en-US"/>
              <a:t>null mean(100). </a:t>
            </a:r>
            <a:r>
              <a:rPr lang="en-US" dirty="0"/>
              <a:t>(It’s not exactly this, though.)</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B363A8A-C450-483F-8EC2-CC7F9DFB5199}"/>
                  </a:ext>
                </a:extLst>
              </p:cNvPr>
              <p:cNvSpPr txBox="1"/>
              <p:nvPr/>
            </p:nvSpPr>
            <p:spPr>
              <a:xfrm>
                <a:off x="6943060" y="3503030"/>
                <a:ext cx="2200940" cy="2862322"/>
              </a:xfrm>
              <a:prstGeom prst="rect">
                <a:avLst/>
              </a:prstGeom>
              <a:noFill/>
            </p:spPr>
            <p:txBody>
              <a:bodyPr wrap="square" rtlCol="0">
                <a:spAutoFit/>
              </a:bodyPr>
              <a:lstStyle/>
              <a:p>
                <a:pPr algn="r"/>
                <a:r>
                  <a:rPr lang="en-US" dirty="0">
                    <a:ea typeface="Cambria Math" panose="02040503050406030204" pitchFamily="18" charset="0"/>
                  </a:rPr>
                  <a:t>Power = </a:t>
                </a:r>
                <a14:m>
                  <m:oMath xmlns:m="http://schemas.openxmlformats.org/officeDocument/2006/math">
                    <m:r>
                      <a:rPr lang="en-US" b="0" i="0" smtClean="0">
                        <a:latin typeface="Cambria Math" panose="02040503050406030204" pitchFamily="18" charset="0"/>
                        <a:ea typeface="Cambria Math" panose="02040503050406030204" pitchFamily="18" charset="0"/>
                      </a:rPr>
                      <m:t>1−</m:t>
                    </m:r>
                    <m:r>
                      <a:rPr lang="en-US" i="1" smtClean="0">
                        <a:latin typeface="Cambria Math" panose="02040503050406030204" pitchFamily="18" charset="0"/>
                        <a:ea typeface="Cambria Math" panose="02040503050406030204" pitchFamily="18" charset="0"/>
                      </a:rPr>
                      <m:t>𝛽</m:t>
                    </m:r>
                  </m:oMath>
                </a14:m>
                <a:endParaRPr lang="en-US" dirty="0"/>
              </a:p>
              <a:p>
                <a:pPr algn="r"/>
                <a:r>
                  <a:rPr lang="en-US" dirty="0"/>
                  <a:t>This is the probability that while the null hypothesis is NOT true, the data in the study correctly cause us to reject the null hypothesis (detect differences in the means).</a:t>
                </a:r>
              </a:p>
            </p:txBody>
          </p:sp>
        </mc:Choice>
        <mc:Fallback xmlns="">
          <p:sp>
            <p:nvSpPr>
              <p:cNvPr id="8" name="TextBox 7">
                <a:extLst>
                  <a:ext uri="{FF2B5EF4-FFF2-40B4-BE49-F238E27FC236}">
                    <a16:creationId xmlns:a16="http://schemas.microsoft.com/office/drawing/2014/main" id="{AB363A8A-C450-483F-8EC2-CC7F9DFB5199}"/>
                  </a:ext>
                </a:extLst>
              </p:cNvPr>
              <p:cNvSpPr txBox="1">
                <a:spLocks noRot="1" noChangeAspect="1" noMove="1" noResize="1" noEditPoints="1" noAdjustHandles="1" noChangeArrowheads="1" noChangeShapeType="1" noTextEdit="1"/>
              </p:cNvSpPr>
              <p:nvPr/>
            </p:nvSpPr>
            <p:spPr>
              <a:xfrm>
                <a:off x="6943060" y="3503030"/>
                <a:ext cx="2200940" cy="2862322"/>
              </a:xfrm>
              <a:prstGeom prst="rect">
                <a:avLst/>
              </a:prstGeom>
              <a:blipFill>
                <a:blip r:embed="rId5"/>
                <a:stretch>
                  <a:fillRect l="-1662" t="-1279" r="-4155" b="-2559"/>
                </a:stretch>
              </a:blipFill>
            </p:spPr>
            <p:txBody>
              <a:bodyPr/>
              <a:lstStyle/>
              <a:p>
                <a:r>
                  <a:rPr lang="en-US">
                    <a:noFill/>
                  </a:rPr>
                  <a:t> </a:t>
                </a:r>
              </a:p>
            </p:txBody>
          </p:sp>
        </mc:Fallback>
      </mc:AlternateContent>
    </p:spTree>
    <p:extLst>
      <p:ext uri="{BB962C8B-B14F-4D97-AF65-F5344CB8AC3E}">
        <p14:creationId xmlns:p14="http://schemas.microsoft.com/office/powerpoint/2010/main" val="233567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91BB-9306-49CB-A764-12979F604CD4}"/>
              </a:ext>
            </a:extLst>
          </p:cNvPr>
          <p:cNvSpPr>
            <a:spLocks noGrp="1"/>
          </p:cNvSpPr>
          <p:nvPr>
            <p:ph type="title"/>
          </p:nvPr>
        </p:nvSpPr>
        <p:spPr/>
        <p:txBody>
          <a:bodyPr/>
          <a:lstStyle/>
          <a:p>
            <a:r>
              <a:rPr lang="en-US" dirty="0"/>
              <a:t>Explore power!</a:t>
            </a:r>
          </a:p>
        </p:txBody>
      </p:sp>
      <p:sp>
        <p:nvSpPr>
          <p:cNvPr id="3" name="Content Placeholder 2">
            <a:extLst>
              <a:ext uri="{FF2B5EF4-FFF2-40B4-BE49-F238E27FC236}">
                <a16:creationId xmlns:a16="http://schemas.microsoft.com/office/drawing/2014/main" id="{58B78432-0FBE-49C8-A4EB-1D169E120799}"/>
              </a:ext>
            </a:extLst>
          </p:cNvPr>
          <p:cNvSpPr>
            <a:spLocks noGrp="1"/>
          </p:cNvSpPr>
          <p:nvPr>
            <p:ph idx="1"/>
          </p:nvPr>
        </p:nvSpPr>
        <p:spPr/>
        <p:txBody>
          <a:bodyPr/>
          <a:lstStyle/>
          <a:p>
            <a:r>
              <a:rPr lang="en-US" dirty="0"/>
              <a:t>Here is an applet that will show you what happens to the power/beta when you change the sample size, alpha, standard deviation, or effect size (measure of the difference between null mean and actual (alternative) mean).</a:t>
            </a:r>
          </a:p>
          <a:p>
            <a:r>
              <a:rPr lang="en-US" dirty="0">
                <a:hlinkClick r:id="rId2"/>
              </a:rPr>
              <a:t>http://shiny.stat.tamu.edu:3838/eykolo/power/</a:t>
            </a:r>
            <a:endParaRPr lang="en-US" dirty="0"/>
          </a:p>
        </p:txBody>
      </p:sp>
      <p:sp>
        <p:nvSpPr>
          <p:cNvPr id="4" name="Slide Number Placeholder 3">
            <a:extLst>
              <a:ext uri="{FF2B5EF4-FFF2-40B4-BE49-F238E27FC236}">
                <a16:creationId xmlns:a16="http://schemas.microsoft.com/office/drawing/2014/main" id="{616B28F6-2017-4DF6-93C1-A1E662AE47CD}"/>
              </a:ext>
            </a:extLst>
          </p:cNvPr>
          <p:cNvSpPr>
            <a:spLocks noGrp="1"/>
          </p:cNvSpPr>
          <p:nvPr>
            <p:ph type="sldNum" sz="quarter" idx="12"/>
          </p:nvPr>
        </p:nvSpPr>
        <p:spPr/>
        <p:txBody>
          <a:bodyPr/>
          <a:lstStyle/>
          <a:p>
            <a:pPr>
              <a:defRPr/>
            </a:pPr>
            <a:fld id="{85BC5B7D-D6B0-4550-9BAF-D21F2647AC79}" type="slidenum">
              <a:rPr lang="en-US" altLang="en-US" smtClean="0"/>
              <a:pPr>
                <a:defRPr/>
              </a:pPr>
              <a:t>3</a:t>
            </a:fld>
            <a:endParaRPr lang="en-US" altLang="en-US"/>
          </a:p>
        </p:txBody>
      </p:sp>
    </p:spTree>
    <p:extLst>
      <p:ext uri="{BB962C8B-B14F-4D97-AF65-F5344CB8AC3E}">
        <p14:creationId xmlns:p14="http://schemas.microsoft.com/office/powerpoint/2010/main" val="601287516"/>
      </p:ext>
    </p:extLst>
  </p:cSld>
  <p:clrMapOvr>
    <a:masterClrMapping/>
  </p:clrMapOvr>
</p:sld>
</file>

<file path=ppt/theme/theme1.xml><?xml version="1.0" encoding="utf-8"?>
<a:theme xmlns:a="http://schemas.openxmlformats.org/drawingml/2006/main" name="Retro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20668</TotalTime>
  <Words>246</Words>
  <Application>Microsoft Office PowerPoint</Application>
  <PresentationFormat>On-screen Show (4:3)</PresentationFormat>
  <Paragraphs>17</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MS PGothic</vt:lpstr>
      <vt:lpstr>Arial</vt:lpstr>
      <vt:lpstr>Calibri</vt:lpstr>
      <vt:lpstr>Calibri Light</vt:lpstr>
      <vt:lpstr>Cambria Math</vt:lpstr>
      <vt:lpstr>Retrospect</vt:lpstr>
      <vt:lpstr>Breakout Reference Slides</vt:lpstr>
      <vt:lpstr>Let’s Talk Power!!!</vt:lpstr>
      <vt:lpstr>Explore power!</vt:lpstr>
    </vt:vector>
  </TitlesOfParts>
  <Company>Southern Methodist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Sadler, Bivin Philip</dc:creator>
  <cp:lastModifiedBy>User</cp:lastModifiedBy>
  <cp:revision>187</cp:revision>
  <dcterms:created xsi:type="dcterms:W3CDTF">2014-09-08T10:07:10Z</dcterms:created>
  <dcterms:modified xsi:type="dcterms:W3CDTF">2018-01-15T07:43:54Z</dcterms:modified>
</cp:coreProperties>
</file>