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9" r:id="rId3"/>
    <p:sldId id="276" r:id="rId4"/>
    <p:sldId id="260" r:id="rId5"/>
    <p:sldId id="261" r:id="rId6"/>
    <p:sldId id="277" r:id="rId7"/>
    <p:sldId id="263" r:id="rId8"/>
    <p:sldId id="278" r:id="rId9"/>
    <p:sldId id="279" r:id="rId10"/>
    <p:sldId id="346" r:id="rId11"/>
    <p:sldId id="347" r:id="rId12"/>
    <p:sldId id="281" r:id="rId13"/>
    <p:sldId id="282" r:id="rId14"/>
    <p:sldId id="283" r:id="rId15"/>
    <p:sldId id="285" r:id="rId16"/>
    <p:sldId id="287" r:id="rId17"/>
    <p:sldId id="289" r:id="rId18"/>
    <p:sldId id="291" r:id="rId19"/>
    <p:sldId id="293" r:id="rId20"/>
    <p:sldId id="297" r:id="rId21"/>
    <p:sldId id="299" r:id="rId22"/>
    <p:sldId id="348" r:id="rId23"/>
    <p:sldId id="343" r:id="rId24"/>
    <p:sldId id="337" r:id="rId25"/>
    <p:sldId id="342" r:id="rId26"/>
    <p:sldId id="269" r:id="rId27"/>
    <p:sldId id="349" r:id="rId28"/>
    <p:sldId id="272" r:id="rId29"/>
    <p:sldId id="270" r:id="rId30"/>
    <p:sldId id="271" r:id="rId31"/>
    <p:sldId id="266" r:id="rId32"/>
    <p:sldId id="345" r:id="rId33"/>
    <p:sldId id="338" r:id="rId34"/>
    <p:sldId id="344" r:id="rId35"/>
    <p:sldId id="268" r:id="rId36"/>
    <p:sldId id="313" r:id="rId37"/>
    <p:sldId id="314" r:id="rId38"/>
    <p:sldId id="315" r:id="rId39"/>
    <p:sldId id="316" r:id="rId40"/>
    <p:sldId id="317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5" r:id="rId57"/>
    <p:sldId id="336" r:id="rId58"/>
    <p:sldId id="257" r:id="rId5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957" autoAdjust="0"/>
  </p:normalViewPr>
  <p:slideViewPr>
    <p:cSldViewPr>
      <p:cViewPr varScale="1">
        <p:scale>
          <a:sx n="99" d="100"/>
          <a:sy n="99" d="100"/>
        </p:scale>
        <p:origin x="19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/>
          <a:lstStyle>
            <a:lvl1pPr algn="r">
              <a:defRPr sz="1200"/>
            </a:lvl1pPr>
          </a:lstStyle>
          <a:p>
            <a:fld id="{A538FA4A-CB01-4450-B97F-F6F5536422EF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 anchor="b"/>
          <a:lstStyle>
            <a:lvl1pPr algn="r">
              <a:defRPr sz="1200"/>
            </a:lvl1pPr>
          </a:lstStyle>
          <a:p>
            <a:fld id="{FDFD8560-A18F-4966-8A05-DDE9BFE587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5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049" cy="464315"/>
          </a:xfrm>
          <a:prstGeom prst="rect">
            <a:avLst/>
          </a:prstGeom>
        </p:spPr>
        <p:txBody>
          <a:bodyPr vert="horz" lIns="86018" tIns="43009" rIns="86018" bIns="43009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84" y="1"/>
            <a:ext cx="3038049" cy="464315"/>
          </a:xfrm>
          <a:prstGeom prst="rect">
            <a:avLst/>
          </a:prstGeom>
        </p:spPr>
        <p:txBody>
          <a:bodyPr vert="horz" lIns="86018" tIns="43009" rIns="86018" bIns="43009" rtlCol="0"/>
          <a:lstStyle>
            <a:lvl1pPr algn="r">
              <a:defRPr sz="1100"/>
            </a:lvl1pPr>
          </a:lstStyle>
          <a:p>
            <a:fld id="{81128844-1ED5-4A4A-8536-B649301B936B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018" tIns="43009" rIns="86018" bIns="4300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27" y="4415321"/>
            <a:ext cx="5608947" cy="4183164"/>
          </a:xfrm>
          <a:prstGeom prst="rect">
            <a:avLst/>
          </a:prstGeom>
        </p:spPr>
        <p:txBody>
          <a:bodyPr vert="horz" lIns="86018" tIns="43009" rIns="86018" bIns="430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0643"/>
            <a:ext cx="3038049" cy="464315"/>
          </a:xfrm>
          <a:prstGeom prst="rect">
            <a:avLst/>
          </a:prstGeom>
        </p:spPr>
        <p:txBody>
          <a:bodyPr vert="horz" lIns="86018" tIns="43009" rIns="86018" bIns="43009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84" y="8830643"/>
            <a:ext cx="3038049" cy="464315"/>
          </a:xfrm>
          <a:prstGeom prst="rect">
            <a:avLst/>
          </a:prstGeom>
        </p:spPr>
        <p:txBody>
          <a:bodyPr vert="horz" lIns="86018" tIns="43009" rIns="86018" bIns="43009" rtlCol="0" anchor="b"/>
          <a:lstStyle>
            <a:lvl1pPr algn="r">
              <a:defRPr sz="1100"/>
            </a:lvl1pPr>
          </a:lstStyle>
          <a:p>
            <a:fld id="{DDC65033-702B-46BE-810B-84E2D08138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5033-702B-46BE-810B-84E2D081385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using data page 256 of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B0AB5-1611-4325-8AC2-FB7ED42BEEB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1DC4FE-9CF2-4990-8204-D7A25F7AC6AB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FF6AF6-5535-4106-A930-8F840EFF3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1DC4FE-9CF2-4990-8204-D7A25F7AC6AB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FF6AF6-5535-4106-A930-8F840EFF3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1DC4FE-9CF2-4990-8204-D7A25F7AC6AB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FF6AF6-5535-4106-A930-8F840EFF3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1DC4FE-9CF2-4990-8204-D7A25F7AC6AB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FF6AF6-5535-4106-A930-8F840EFF36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1DC4FE-9CF2-4990-8204-D7A25F7AC6AB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FF6AF6-5535-4106-A930-8F840EFF36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1DC4FE-9CF2-4990-8204-D7A25F7AC6AB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FF6AF6-5535-4106-A930-8F840EFF36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1DC4FE-9CF2-4990-8204-D7A25F7AC6AB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FF6AF6-5535-4106-A930-8F840EFF3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1DC4FE-9CF2-4990-8204-D7A25F7AC6AB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FF6AF6-5535-4106-A930-8F840EFF36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1DC4FE-9CF2-4990-8204-D7A25F7AC6AB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FF6AF6-5535-4106-A930-8F840EFF3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1DC4FE-9CF2-4990-8204-D7A25F7AC6AB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FF6AF6-5535-4106-A930-8F840EFF3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1DC4FE-9CF2-4990-8204-D7A25F7AC6AB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FF6AF6-5535-4106-A930-8F840EFF36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A1DC4FE-9CF2-4990-8204-D7A25F7AC6AB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5FF6AF6-5535-4106-A930-8F840EFF3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emf"/><Relationship Id="rId5" Type="http://schemas.openxmlformats.org/officeDocument/2006/relationships/image" Target="../media/image7.emf"/><Relationship Id="rId10" Type="http://schemas.openxmlformats.org/officeDocument/2006/relationships/package" Target="../embeddings/Microsoft_Excel_Worksheet3.xlsx"/><Relationship Id="rId4" Type="http://schemas.openxmlformats.org/officeDocument/2006/relationships/package" Target="../embeddings/Microsoft_Excel_Worksheet1.xlsx"/><Relationship Id="rId9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google.com/url?sa=i&amp;rct=j&amp;q=age+crime+curve&amp;source=images&amp;cd=&amp;cad=rja&amp;docid=Uz8VuFRHuaGqYM&amp;tbnid=XxwSUY2LfaK8ZM:&amp;ved=0CAUQjRw&amp;url=http://www.aic.gov.au/publications/current%20series/tandi/401-420/tandi409.html&amp;ei=JAlnUaPiN4jD4APEu4GgBA&amp;bvm=bv.45107431,d.dmg&amp;psig=AFQjCNF9bGFpFngkjuXdZQO_qeoxOVRMDA&amp;ust=1365793411266396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Two </a:t>
            </a:r>
            <a:r>
              <a:rPr lang="en-US" dirty="0" smtClean="0"/>
              <a:t>Groups Too Many?</a:t>
            </a:r>
            <a:br>
              <a:rPr lang="en-US" dirty="0" smtClean="0"/>
            </a:br>
            <a:r>
              <a:rPr lang="en-US" dirty="0" smtClean="0"/>
              <a:t>Try Analysis of Variance (ANOVA)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Null hypothesis</a:t>
                </a:r>
              </a:p>
              <a:p>
                <a:pPr marL="393192" lvl="1" indent="0">
                  <a:buNone/>
                </a:pPr>
                <a:endParaRPr lang="en-US" sz="2500" i="1" dirty="0" smtClean="0">
                  <a:latin typeface="Cambria Math"/>
                </a:endParaRPr>
              </a:p>
              <a:p>
                <a:pPr marL="393192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Research hypothesis</a:t>
                </a:r>
                <a:endParaRPr lang="en-US" dirty="0"/>
              </a:p>
              <a:p>
                <a:pPr marL="109728" indent="0">
                  <a:buNone/>
                </a:pPr>
                <a:endParaRPr lang="en-US" sz="2800" i="1" dirty="0">
                  <a:latin typeface="Cambria Math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a:rPr lang="en-US" sz="2800" i="1" dirty="0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800" i="1" dirty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Setting the level of risk associated with the null hypothesis</a:t>
            </a:r>
          </a:p>
          <a:p>
            <a:pPr>
              <a:buNone/>
            </a:pPr>
            <a:r>
              <a:rPr lang="en-US" dirty="0" smtClean="0"/>
              <a:t>	The level of risk/significance is .05.</a:t>
            </a:r>
          </a:p>
          <a:p>
            <a:endParaRPr lang="en-US" dirty="0" smtClean="0"/>
          </a:p>
          <a:p>
            <a:r>
              <a:rPr lang="en-US" b="1" dirty="0" smtClean="0"/>
              <a:t>Selection of the appropriate test statistic</a:t>
            </a:r>
          </a:p>
          <a:p>
            <a:pPr>
              <a:buNone/>
            </a:pPr>
            <a:r>
              <a:rPr lang="en-US" dirty="0" smtClean="0"/>
              <a:t>	We are examining the differences between groups of more than one variable – the same participants are not being tested more than once – we’re dealing with more than two groups – simple analysis of variance is our appropriate test statistic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Hypothesis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08B7BF"/>
                </a:solidFill>
              </a:rPr>
              <a:t>Steps in Hypothesis Testing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Calculate the group means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x̄</a:t>
            </a:r>
            <a:r>
              <a:rPr lang="en-US" baseline="-25000" dirty="0" smtClean="0"/>
              <a:t>1</a:t>
            </a:r>
            <a:r>
              <a:rPr lang="en-US" dirty="0" smtClean="0"/>
              <a:t> = 0.6</a:t>
            </a:r>
            <a:endParaRPr lang="en-US" baseline="-25000" dirty="0" smtClean="0"/>
          </a:p>
          <a:p>
            <a:pPr eaLnBrk="1" hangingPunct="1"/>
            <a:r>
              <a:rPr lang="en-US" dirty="0" smtClean="0"/>
              <a:t>x̄</a:t>
            </a:r>
            <a:r>
              <a:rPr lang="en-US" baseline="-25000" dirty="0" smtClean="0"/>
              <a:t>2 </a:t>
            </a:r>
            <a:r>
              <a:rPr lang="en-US" dirty="0" smtClean="0"/>
              <a:t>= 1.8</a:t>
            </a:r>
          </a:p>
          <a:p>
            <a:pPr eaLnBrk="1" hangingPunct="1"/>
            <a:r>
              <a:rPr lang="en-US" dirty="0" smtClean="0"/>
              <a:t>x̄</a:t>
            </a:r>
            <a:r>
              <a:rPr lang="en-US" baseline="-25000" dirty="0" smtClean="0"/>
              <a:t>3 </a:t>
            </a:r>
            <a:r>
              <a:rPr lang="en-US" dirty="0" smtClean="0"/>
              <a:t>= 4.4</a:t>
            </a:r>
          </a:p>
          <a:p>
            <a:pPr eaLnBrk="1" hangingPunct="1"/>
            <a:r>
              <a:rPr lang="en-US" dirty="0" smtClean="0"/>
              <a:t>x̄</a:t>
            </a:r>
            <a:r>
              <a:rPr lang="en-US" baseline="-25000" dirty="0" smtClean="0"/>
              <a:t>4 </a:t>
            </a:r>
            <a:r>
              <a:rPr lang="en-US" dirty="0" smtClean="0"/>
              <a:t>= 4.6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842375" cy="7588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8B7BF"/>
                </a:solidFill>
              </a:rPr>
              <a:t>Steps in Hypothesis Testing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8B7BF"/>
                </a:solidFill>
              </a:rPr>
              <a:t>Sum of Score, Sum of squared scores, number of subjects, and mean for all groups combined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∑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total</a:t>
            </a:r>
            <a:r>
              <a:rPr lang="en-US" dirty="0" smtClean="0"/>
              <a:t> = ∑X</a:t>
            </a:r>
            <a:r>
              <a:rPr lang="en-US" baseline="-25000" dirty="0" smtClean="0"/>
              <a:t>1</a:t>
            </a:r>
            <a:r>
              <a:rPr lang="en-US" dirty="0" smtClean="0"/>
              <a:t> + ∑X</a:t>
            </a:r>
            <a:r>
              <a:rPr lang="en-US" baseline="-25000" dirty="0" smtClean="0"/>
              <a:t>2</a:t>
            </a:r>
            <a:r>
              <a:rPr lang="en-US" dirty="0" smtClean="0"/>
              <a:t> + ∑X</a:t>
            </a:r>
            <a:r>
              <a:rPr lang="en-US" baseline="-25000" dirty="0" smtClean="0"/>
              <a:t>3</a:t>
            </a:r>
            <a:r>
              <a:rPr lang="en-US" dirty="0" smtClean="0"/>
              <a:t> + ∑X</a:t>
            </a:r>
            <a:r>
              <a:rPr lang="en-US" baseline="-25000" dirty="0" smtClean="0"/>
              <a:t>4</a:t>
            </a:r>
          </a:p>
          <a:p>
            <a:pPr eaLnBrk="1" hangingPunct="1">
              <a:buFont typeface="Wingdings 2" pitchFamily="18" charset="2"/>
              <a:buNone/>
            </a:pPr>
            <a:endParaRPr lang="en-US" baseline="-25000" dirty="0" smtClean="0"/>
          </a:p>
          <a:p>
            <a:pPr eaLnBrk="1" hangingPunct="1"/>
            <a:r>
              <a:rPr lang="en-US" dirty="0" smtClean="0"/>
              <a:t>∑X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total</a:t>
            </a:r>
            <a:r>
              <a:rPr lang="en-US" dirty="0" smtClean="0"/>
              <a:t> = ∑X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 </a:t>
            </a:r>
            <a:r>
              <a:rPr lang="en-US" dirty="0" smtClean="0"/>
              <a:t>+ ∑X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+ ∑X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2</a:t>
            </a:r>
            <a:r>
              <a:rPr lang="en-US" dirty="0" smtClean="0"/>
              <a:t> + ∑X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</a:p>
          <a:p>
            <a:pPr eaLnBrk="1" hangingPunct="1">
              <a:buFont typeface="Wingdings 2" pitchFamily="18" charset="2"/>
              <a:buNone/>
            </a:pPr>
            <a:endParaRPr lang="en-US" baseline="-25000" dirty="0" smtClean="0"/>
          </a:p>
          <a:p>
            <a:pPr eaLnBrk="1" hangingPunct="1"/>
            <a:r>
              <a:rPr lang="en-US" dirty="0" err="1" smtClean="0"/>
              <a:t>N</a:t>
            </a:r>
            <a:r>
              <a:rPr lang="en-US" baseline="-25000" dirty="0" err="1" smtClean="0"/>
              <a:t>total</a:t>
            </a:r>
            <a:r>
              <a:rPr lang="en-US" dirty="0" smtClean="0"/>
              <a:t>  = N</a:t>
            </a:r>
            <a:r>
              <a:rPr lang="en-US" baseline="-25000" dirty="0" smtClean="0"/>
              <a:t>1</a:t>
            </a:r>
            <a:r>
              <a:rPr lang="en-US" dirty="0" smtClean="0"/>
              <a:t> + N</a:t>
            </a:r>
            <a:r>
              <a:rPr lang="en-US" baseline="-25000" dirty="0" smtClean="0"/>
              <a:t>2</a:t>
            </a:r>
            <a:r>
              <a:rPr lang="en-US" dirty="0" smtClean="0"/>
              <a:t> + N</a:t>
            </a:r>
            <a:r>
              <a:rPr lang="en-US" baseline="-25000" dirty="0" smtClean="0"/>
              <a:t>3</a:t>
            </a:r>
            <a:r>
              <a:rPr lang="en-US" dirty="0" smtClean="0"/>
              <a:t> + N</a:t>
            </a:r>
            <a:r>
              <a:rPr lang="en-US" baseline="-25000" dirty="0" smtClean="0"/>
              <a:t>4</a:t>
            </a:r>
          </a:p>
          <a:p>
            <a:pPr eaLnBrk="1" hangingPunct="1">
              <a:buFont typeface="Wingdings 2" pitchFamily="18" charset="2"/>
              <a:buNone/>
            </a:pPr>
            <a:endParaRPr lang="en-US" baseline="-25000" dirty="0" smtClean="0"/>
          </a:p>
          <a:p>
            <a:pPr eaLnBrk="1" hangingPunct="1"/>
            <a:r>
              <a:rPr lang="en-US" dirty="0" err="1" smtClean="0"/>
              <a:t>x̄</a:t>
            </a:r>
            <a:r>
              <a:rPr lang="en-US" baseline="-25000" dirty="0" err="1" smtClean="0"/>
              <a:t>total</a:t>
            </a:r>
            <a:r>
              <a:rPr lang="en-US" dirty="0" smtClean="0"/>
              <a:t> =</a:t>
            </a:r>
            <a:r>
              <a:rPr lang="en-US" u="sng" dirty="0" smtClean="0"/>
              <a:t> ∑</a:t>
            </a:r>
            <a:r>
              <a:rPr lang="en-US" u="sng" dirty="0" err="1" smtClean="0"/>
              <a:t>X</a:t>
            </a:r>
            <a:r>
              <a:rPr lang="en-US" u="sng" baseline="-25000" dirty="0" err="1" smtClean="0"/>
              <a:t>total</a:t>
            </a:r>
            <a:r>
              <a:rPr lang="en-US" u="sng" dirty="0" smtClean="0"/>
              <a:t>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total</a:t>
            </a:r>
            <a:r>
              <a:rPr lang="en-US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8B7BF"/>
                </a:solidFill>
              </a:rPr>
              <a:t>Steps in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873625"/>
          </a:xfrm>
        </p:spPr>
        <p:txBody>
          <a:bodyPr>
            <a:normAutofit/>
          </a:bodyPr>
          <a:lstStyle/>
          <a:p>
            <a:pPr marL="54864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 smtClean="0"/>
              <a:t>∑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total</a:t>
            </a:r>
            <a:r>
              <a:rPr lang="en-US" sz="2400" dirty="0" smtClean="0"/>
              <a:t> = 3 + 9+ 22 + 23  = </a:t>
            </a:r>
            <a:r>
              <a:rPr lang="en-US" sz="2400" b="1" dirty="0" smtClean="0"/>
              <a:t>57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 smtClean="0"/>
              <a:t>∑X</a:t>
            </a:r>
            <a:r>
              <a:rPr lang="en-US" sz="2400" baseline="30000" dirty="0" smtClean="0"/>
              <a:t>2</a:t>
            </a:r>
            <a:r>
              <a:rPr lang="en-US" sz="2400" baseline="-25000" dirty="0" smtClean="0"/>
              <a:t>total </a:t>
            </a:r>
            <a:r>
              <a:rPr lang="en-US" sz="2400" dirty="0" smtClean="0"/>
              <a:t>= 5 + 19 + 106 + 117 = </a:t>
            </a:r>
            <a:r>
              <a:rPr lang="en-US" sz="2400" b="1" dirty="0" smtClean="0"/>
              <a:t>247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 err="1" smtClean="0"/>
              <a:t>N</a:t>
            </a:r>
            <a:r>
              <a:rPr lang="en-US" sz="2400" baseline="-25000" dirty="0" err="1" smtClean="0"/>
              <a:t>total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= 5 + 5 + 5 + 5 = </a:t>
            </a:r>
            <a:r>
              <a:rPr lang="en-US" sz="2400" b="1" dirty="0" smtClean="0"/>
              <a:t>20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400" dirty="0" err="1" smtClean="0"/>
              <a:t>x̄</a:t>
            </a:r>
            <a:r>
              <a:rPr lang="en-US" sz="2400" baseline="-25000" dirty="0" err="1" smtClean="0"/>
              <a:t>total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57/20 = </a:t>
            </a:r>
            <a:r>
              <a:rPr lang="en-US" sz="2400" b="1" dirty="0" smtClean="0"/>
              <a:t>2.85</a:t>
            </a:r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baseline="-25000" dirty="0" smtClean="0"/>
          </a:p>
          <a:p>
            <a:pPr marL="54864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7848600" cy="2870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/>
                <a:gridCol w="981075"/>
                <a:gridCol w="981075"/>
                <a:gridCol w="981075"/>
                <a:gridCol w="981075"/>
                <a:gridCol w="981075"/>
                <a:gridCol w="981075"/>
                <a:gridCol w="981075"/>
              </a:tblGrid>
              <a:tr h="410029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Sex offenses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Robbery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Burglary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Drugs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0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30000" dirty="0" smtClean="0"/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3000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4100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4100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00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100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4100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dirty="0" smtClean="0">
                <a:solidFill>
                  <a:srgbClr val="08B7BF"/>
                </a:solidFill>
              </a:rPr>
              <a:t>Steps in Hypothesis Testing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371600"/>
            <a:ext cx="8504238" cy="4727575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Calculate the WITHIN Sum of Squares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The within group sum of squares is equal to the sum of the differences between each individual score in a group and the mean of each group, which is then squared.  </a:t>
            </a:r>
          </a:p>
          <a:p>
            <a:endParaRPr lang="en-US" sz="2800" dirty="0" smtClean="0"/>
          </a:p>
          <a:p>
            <a:r>
              <a:rPr lang="en-US" sz="2800" dirty="0" smtClean="0"/>
              <a:t>Tells us how different each score in a group is from the mean of that group.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SS</a:t>
            </a:r>
            <a:r>
              <a:rPr lang="en-US" sz="2800" baseline="-25000" dirty="0" err="1" smtClean="0"/>
              <a:t>w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∑X</a:t>
            </a:r>
            <a:r>
              <a:rPr lang="en-US" sz="2800" baseline="30000" dirty="0" smtClean="0"/>
              <a:t>2</a:t>
            </a:r>
            <a:r>
              <a:rPr lang="en-US" sz="2800" baseline="-25000" dirty="0" smtClean="0"/>
              <a:t>total  </a:t>
            </a:r>
            <a:r>
              <a:rPr lang="en-US" sz="2800" dirty="0" smtClean="0"/>
              <a:t>- ∑ </a:t>
            </a:r>
            <a:r>
              <a:rPr lang="en-US" sz="2800" dirty="0" err="1" smtClean="0"/>
              <a:t>N</a:t>
            </a:r>
            <a:r>
              <a:rPr lang="en-US" sz="2800" baseline="-25000" dirty="0" err="1" smtClean="0"/>
              <a:t>group</a:t>
            </a:r>
            <a:r>
              <a:rPr lang="en-US" sz="2800" baseline="-25000" dirty="0" smtClean="0"/>
              <a:t>  </a:t>
            </a:r>
            <a:r>
              <a:rPr lang="en-US" sz="2800" dirty="0" smtClean="0"/>
              <a:t>x̄ </a:t>
            </a:r>
            <a:r>
              <a:rPr lang="en-US" sz="2800" baseline="30000" dirty="0" smtClean="0"/>
              <a:t>2</a:t>
            </a:r>
            <a:r>
              <a:rPr lang="en-US" sz="2800" baseline="-25000" dirty="0" smtClean="0"/>
              <a:t>group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SS</a:t>
            </a:r>
            <a:r>
              <a:rPr lang="en-US" sz="2800" baseline="-25000" dirty="0" err="1" smtClean="0"/>
              <a:t>w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247</a:t>
            </a:r>
            <a:r>
              <a:rPr lang="en-US" sz="2800" baseline="-25000" dirty="0" smtClean="0"/>
              <a:t>  </a:t>
            </a:r>
            <a:r>
              <a:rPr lang="en-US" sz="2800" dirty="0" smtClean="0"/>
              <a:t>- [(5) (.6)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(5) (1.8)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(5)(4.4)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(5)(4.6)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]</a:t>
            </a:r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SS</a:t>
            </a:r>
            <a:r>
              <a:rPr lang="en-US" sz="2800" baseline="-25000" dirty="0" err="1" smtClean="0"/>
              <a:t>w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247</a:t>
            </a:r>
            <a:r>
              <a:rPr lang="en-US" sz="2800" baseline="-25000" dirty="0" smtClean="0"/>
              <a:t>  </a:t>
            </a:r>
            <a:r>
              <a:rPr lang="en-US" sz="2800" dirty="0" smtClean="0"/>
              <a:t>- [(5) (.36) + (5) (3.24) + (5)(19.36) + (5)(21.16)]</a:t>
            </a:r>
          </a:p>
          <a:p>
            <a:r>
              <a:rPr lang="en-US" sz="2800" dirty="0" err="1" smtClean="0"/>
              <a:t>SS</a:t>
            </a:r>
            <a:r>
              <a:rPr lang="en-US" sz="2800" baseline="-25000" dirty="0" err="1" smtClean="0"/>
              <a:t>w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247</a:t>
            </a:r>
            <a:r>
              <a:rPr lang="en-US" sz="3200" baseline="-25000" dirty="0" smtClean="0"/>
              <a:t>  </a:t>
            </a:r>
            <a:r>
              <a:rPr lang="en-US" sz="3200" dirty="0" smtClean="0"/>
              <a:t>- [1.8 + 16.2 + 96.8+ 105.8]</a:t>
            </a:r>
          </a:p>
          <a:p>
            <a:r>
              <a:rPr lang="en-US" sz="2800" dirty="0" err="1" smtClean="0"/>
              <a:t>SS</a:t>
            </a:r>
            <a:r>
              <a:rPr lang="en-US" sz="2800" baseline="-25000" dirty="0" err="1" smtClean="0"/>
              <a:t>w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247</a:t>
            </a:r>
            <a:r>
              <a:rPr lang="en-US" sz="3200" baseline="-25000" dirty="0" smtClean="0"/>
              <a:t>  </a:t>
            </a:r>
            <a:r>
              <a:rPr lang="en-US" sz="3200" dirty="0" smtClean="0"/>
              <a:t>- 220.6</a:t>
            </a:r>
          </a:p>
          <a:p>
            <a:r>
              <a:rPr lang="en-US" sz="2800" b="1" dirty="0" err="1" smtClean="0"/>
              <a:t>SS</a:t>
            </a:r>
            <a:r>
              <a:rPr lang="en-US" sz="2800" b="1" baseline="-25000" dirty="0" err="1" smtClean="0"/>
              <a:t>w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= 26.4</a:t>
            </a:r>
          </a:p>
          <a:p>
            <a:pPr>
              <a:buNone/>
            </a:pPr>
            <a:endParaRPr lang="en-US" sz="2800" dirty="0" smtClean="0"/>
          </a:p>
          <a:p>
            <a:pPr eaLnBrk="1" hangingPunct="1">
              <a:buFont typeface="Wingdings 2" pitchFamily="18" charset="2"/>
              <a:buNone/>
            </a:pPr>
            <a:endParaRPr lang="en-US" sz="2800" dirty="0" smtClean="0"/>
          </a:p>
          <a:p>
            <a:pPr eaLnBrk="1" hangingPunct="1"/>
            <a:endParaRPr lang="en-US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8B7BF"/>
                </a:solidFill>
              </a:rPr>
              <a:t>Steps in Hypothesis Testing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4"/>
            <a:ext cx="8504238" cy="479742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Calculate the BETWEEN Sum of Squares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The between group sum of squares is the sum of the differences between the mean of all scores and the mean of each group’s scores, which is then squared.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Tells us how different each group’s mean is </a:t>
            </a:r>
            <a:r>
              <a:rPr lang="en-US" dirty="0" err="1" smtClean="0"/>
              <a:t>grom</a:t>
            </a:r>
            <a:r>
              <a:rPr lang="en-US" dirty="0" smtClean="0"/>
              <a:t> the overall mean.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SS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sz="2800" dirty="0" smtClean="0"/>
              <a:t>∑ </a:t>
            </a:r>
            <a:r>
              <a:rPr lang="en-US" sz="2800" dirty="0" err="1" smtClean="0"/>
              <a:t>N</a:t>
            </a:r>
            <a:r>
              <a:rPr lang="en-US" sz="2800" baseline="-25000" dirty="0" err="1" smtClean="0"/>
              <a:t>group</a:t>
            </a:r>
            <a:r>
              <a:rPr lang="en-US" sz="2800" baseline="-25000" dirty="0" smtClean="0"/>
              <a:t>  </a:t>
            </a:r>
            <a:r>
              <a:rPr lang="en-US" sz="2800" dirty="0" smtClean="0"/>
              <a:t>x̄ </a:t>
            </a:r>
            <a:r>
              <a:rPr lang="en-US" sz="2800" baseline="30000" dirty="0" smtClean="0"/>
              <a:t>2</a:t>
            </a:r>
            <a:r>
              <a:rPr lang="en-US" sz="2800" baseline="-25000" dirty="0" smtClean="0"/>
              <a:t>group </a:t>
            </a:r>
            <a:r>
              <a:rPr lang="en-US" sz="2800" dirty="0" smtClean="0"/>
              <a:t>- </a:t>
            </a:r>
            <a:r>
              <a:rPr lang="en-US" sz="2800" dirty="0" err="1" smtClean="0"/>
              <a:t>N</a:t>
            </a:r>
            <a:r>
              <a:rPr lang="en-US" sz="2800" baseline="-25000" dirty="0" err="1" smtClean="0"/>
              <a:t>total</a:t>
            </a:r>
            <a:r>
              <a:rPr lang="en-US" sz="2400" dirty="0" smtClean="0"/>
              <a:t> x̄ </a:t>
            </a:r>
            <a:r>
              <a:rPr lang="en-US" sz="2400" baseline="30000" dirty="0" smtClean="0"/>
              <a:t>2</a:t>
            </a:r>
            <a:r>
              <a:rPr lang="en-US" sz="2400" baseline="-25000" dirty="0" smtClean="0"/>
              <a:t>total</a:t>
            </a:r>
          </a:p>
          <a:p>
            <a:pPr eaLnBrk="1" hangingPunct="1"/>
            <a:endParaRPr lang="en-US" sz="2400" baseline="-25000" dirty="0" smtClean="0"/>
          </a:p>
          <a:p>
            <a:r>
              <a:rPr lang="en-US" sz="2400" dirty="0" err="1" smtClean="0"/>
              <a:t>SS</a:t>
            </a:r>
            <a:r>
              <a:rPr lang="en-US" sz="2400" baseline="-25000" dirty="0" err="1" smtClean="0"/>
              <a:t>b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220.6 – (20) (2.85)</a:t>
            </a:r>
            <a:r>
              <a:rPr lang="en-US" sz="2400" baseline="30000" dirty="0" smtClean="0"/>
              <a:t>2</a:t>
            </a:r>
          </a:p>
          <a:p>
            <a:r>
              <a:rPr lang="en-US" sz="2400" dirty="0" err="1" smtClean="0"/>
              <a:t>SS</a:t>
            </a:r>
            <a:r>
              <a:rPr lang="en-US" sz="2400" baseline="-25000" dirty="0" err="1" smtClean="0"/>
              <a:t>b</a:t>
            </a:r>
            <a:r>
              <a:rPr lang="en-US" sz="2400" dirty="0" smtClean="0"/>
              <a:t> = 220.6 - 162.4</a:t>
            </a:r>
          </a:p>
          <a:p>
            <a:r>
              <a:rPr lang="en-US" sz="2400" b="1" dirty="0" err="1" smtClean="0"/>
              <a:t>SS</a:t>
            </a:r>
            <a:r>
              <a:rPr lang="en-US" sz="2400" b="1" baseline="-25000" dirty="0" err="1" smtClean="0"/>
              <a:t>b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= </a:t>
            </a:r>
            <a:r>
              <a:rPr lang="en-US" sz="2000" b="1" dirty="0" smtClean="0"/>
              <a:t>58.1</a:t>
            </a:r>
            <a:endParaRPr lang="en-US" sz="1800" b="1" baseline="-25000" dirty="0" smtClean="0"/>
          </a:p>
          <a:p>
            <a:pPr eaLnBrk="1" hangingPunct="1"/>
            <a:endParaRPr lang="en-US" sz="2400" baseline="-2500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8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8B7BF"/>
                </a:solidFill>
              </a:rPr>
              <a:t>Steps in Hypothesis Testing</a:t>
            </a:r>
            <a:endParaRPr lang="en-US" sz="2600" dirty="0" smtClean="0">
              <a:solidFill>
                <a:srgbClr val="08B7BF"/>
              </a:solidFill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08B7BF"/>
                </a:solidFill>
              </a:rPr>
              <a:t>Calculate the BETWEEN-GROUP degrees of freedom</a:t>
            </a:r>
            <a:endParaRPr lang="en-US" dirty="0" smtClean="0"/>
          </a:p>
          <a:p>
            <a:pPr eaLnBrk="1" hangingPunct="1"/>
            <a:r>
              <a:rPr lang="en-US" dirty="0" err="1" smtClean="0"/>
              <a:t>df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r>
              <a:rPr lang="en-US" dirty="0" smtClean="0"/>
              <a:t>= k-1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k= total # of groups</a:t>
            </a:r>
          </a:p>
          <a:p>
            <a:pPr lvl="1"/>
            <a:r>
              <a:rPr lang="en-US" dirty="0" smtClean="0"/>
              <a:t>In this case, there are 4 groups (sex offenders, robbers, burglars, and drug offenders)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df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r>
              <a:rPr lang="en-US" dirty="0" smtClean="0"/>
              <a:t>= k-1</a:t>
            </a:r>
          </a:p>
          <a:p>
            <a:r>
              <a:rPr lang="en-US" dirty="0" err="1" smtClean="0"/>
              <a:t>df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r>
              <a:rPr lang="en-US" dirty="0" smtClean="0"/>
              <a:t>=4-1</a:t>
            </a:r>
          </a:p>
          <a:p>
            <a:r>
              <a:rPr lang="en-US" b="1" dirty="0" err="1" smtClean="0"/>
              <a:t>df</a:t>
            </a:r>
            <a:r>
              <a:rPr lang="en-US" b="1" baseline="-25000" dirty="0" err="1" smtClean="0"/>
              <a:t>b</a:t>
            </a:r>
            <a:r>
              <a:rPr lang="en-US" b="1" baseline="-25000" dirty="0" smtClean="0"/>
              <a:t> </a:t>
            </a:r>
            <a:r>
              <a:rPr lang="en-US" b="1" dirty="0" smtClean="0"/>
              <a:t>= 3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8B7BF"/>
                </a:solidFill>
              </a:rPr>
              <a:t>Steps in Hypothesis Testing</a:t>
            </a:r>
            <a:endParaRPr lang="en-US" sz="2500" dirty="0" smtClean="0">
              <a:solidFill>
                <a:srgbClr val="08B7BF"/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08B7BF"/>
                </a:solidFill>
              </a:rPr>
              <a:t>Calculate the WITHIN-GROUP degrees of freedom</a:t>
            </a:r>
            <a:endParaRPr lang="en-US" dirty="0" smtClean="0"/>
          </a:p>
          <a:p>
            <a:pPr eaLnBrk="1" hangingPunct="1"/>
            <a:r>
              <a:rPr lang="en-US" dirty="0" err="1" smtClean="0"/>
              <a:t>df</a:t>
            </a:r>
            <a:r>
              <a:rPr lang="en-US" baseline="-25000" dirty="0" err="1" smtClean="0"/>
              <a:t>w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sz="2800" dirty="0" err="1" smtClean="0"/>
              <a:t>N</a:t>
            </a:r>
            <a:r>
              <a:rPr lang="en-US" sz="2800" baseline="-25000" dirty="0" err="1" smtClean="0"/>
              <a:t>total</a:t>
            </a:r>
            <a:r>
              <a:rPr lang="en-US" sz="2800" baseline="-25000" dirty="0" smtClean="0"/>
              <a:t>  </a:t>
            </a:r>
            <a:r>
              <a:rPr lang="en-US" sz="2800" dirty="0" smtClean="0"/>
              <a:t>- </a:t>
            </a:r>
            <a:r>
              <a:rPr lang="en-US" dirty="0" smtClean="0"/>
              <a:t>k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 = total group participants across groups</a:t>
            </a:r>
          </a:p>
          <a:p>
            <a:pPr eaLnBrk="1" hangingPunct="1"/>
            <a:r>
              <a:rPr lang="en-US" dirty="0" smtClean="0"/>
              <a:t>k = total # of groups</a:t>
            </a:r>
          </a:p>
          <a:p>
            <a:pPr eaLnBrk="1" hangingPunct="1"/>
            <a:endParaRPr lang="en-US" dirty="0" smtClean="0"/>
          </a:p>
          <a:p>
            <a:r>
              <a:rPr lang="en-US" dirty="0" err="1" smtClean="0"/>
              <a:t>df</a:t>
            </a:r>
            <a:r>
              <a:rPr lang="en-US" baseline="-25000" dirty="0" err="1" smtClean="0"/>
              <a:t>w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sz="2800" dirty="0" err="1" smtClean="0"/>
              <a:t>N</a:t>
            </a:r>
            <a:r>
              <a:rPr lang="en-US" sz="2800" baseline="-25000" dirty="0" err="1" smtClean="0"/>
              <a:t>total</a:t>
            </a:r>
            <a:r>
              <a:rPr lang="en-US" sz="2800" baseline="-25000" dirty="0" smtClean="0"/>
              <a:t>  </a:t>
            </a:r>
            <a:r>
              <a:rPr lang="en-US" sz="2800" dirty="0" smtClean="0"/>
              <a:t>- </a:t>
            </a:r>
            <a:r>
              <a:rPr lang="en-US" dirty="0" smtClean="0"/>
              <a:t>k</a:t>
            </a:r>
          </a:p>
          <a:p>
            <a:r>
              <a:rPr lang="en-US" dirty="0" err="1" smtClean="0"/>
              <a:t>df</a:t>
            </a:r>
            <a:r>
              <a:rPr lang="en-US" baseline="-25000" dirty="0" err="1" smtClean="0"/>
              <a:t>w</a:t>
            </a:r>
            <a:r>
              <a:rPr lang="en-US" baseline="-25000" dirty="0" smtClean="0"/>
              <a:t> </a:t>
            </a:r>
            <a:r>
              <a:rPr lang="en-US" dirty="0" smtClean="0"/>
              <a:t>=20-4</a:t>
            </a:r>
          </a:p>
          <a:p>
            <a:r>
              <a:rPr lang="en-US" b="1" dirty="0" err="1" smtClean="0"/>
              <a:t>df</a:t>
            </a:r>
            <a:r>
              <a:rPr lang="en-US" b="1" baseline="-25000" dirty="0" err="1" smtClean="0"/>
              <a:t>w</a:t>
            </a:r>
            <a:r>
              <a:rPr lang="en-US" b="1" baseline="-25000" dirty="0" smtClean="0"/>
              <a:t> </a:t>
            </a:r>
            <a:r>
              <a:rPr lang="en-US" b="1" dirty="0" smtClean="0"/>
              <a:t>= 16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8B7BF"/>
                </a:solidFill>
              </a:rPr>
              <a:t>Steps in Hypothesis Testing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8B7BF"/>
                </a:solidFill>
              </a:rPr>
              <a:t>Calculate the WITHIN and BETWEEN groups mean square</a:t>
            </a:r>
          </a:p>
          <a:p>
            <a:endParaRPr lang="en-US" dirty="0" smtClean="0"/>
          </a:p>
          <a:p>
            <a:r>
              <a:rPr lang="en-US" dirty="0" err="1" smtClean="0"/>
              <a:t>MS</a:t>
            </a:r>
            <a:r>
              <a:rPr lang="en-US" baseline="-25000" dirty="0" err="1" smtClean="0"/>
              <a:t>w</a:t>
            </a:r>
            <a:r>
              <a:rPr lang="en-US" dirty="0" smtClean="0"/>
              <a:t> =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w</a:t>
            </a:r>
            <a:r>
              <a:rPr lang="en-US" dirty="0" smtClean="0"/>
              <a:t> /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w</a:t>
            </a:r>
            <a:endParaRPr lang="en-US" baseline="-25000" dirty="0" smtClean="0"/>
          </a:p>
          <a:p>
            <a:r>
              <a:rPr lang="en-US" dirty="0" err="1" smtClean="0"/>
              <a:t>MS</a:t>
            </a:r>
            <a:r>
              <a:rPr lang="en-US" baseline="-25000" dirty="0" err="1" smtClean="0"/>
              <a:t>w</a:t>
            </a:r>
            <a:r>
              <a:rPr lang="en-US" dirty="0" smtClean="0"/>
              <a:t> = 26.4 / 16</a:t>
            </a:r>
          </a:p>
          <a:p>
            <a:r>
              <a:rPr lang="en-US" b="1" dirty="0" err="1" smtClean="0"/>
              <a:t>MS</a:t>
            </a:r>
            <a:r>
              <a:rPr lang="en-US" b="1" baseline="-25000" dirty="0" err="1" smtClean="0"/>
              <a:t>w</a:t>
            </a:r>
            <a:r>
              <a:rPr lang="en-US" b="1" dirty="0" smtClean="0"/>
              <a:t> = 1.65</a:t>
            </a:r>
          </a:p>
          <a:p>
            <a:endParaRPr lang="en-US" b="1" baseline="-25000" dirty="0" smtClean="0"/>
          </a:p>
          <a:p>
            <a:endParaRPr lang="en-US" b="1" baseline="-25000" dirty="0" smtClean="0"/>
          </a:p>
          <a:p>
            <a:r>
              <a:rPr lang="en-US" dirty="0" err="1" smtClean="0"/>
              <a:t>MS</a:t>
            </a:r>
            <a:r>
              <a:rPr lang="en-US" baseline="-25000" dirty="0" err="1" smtClean="0"/>
              <a:t>b</a:t>
            </a:r>
            <a:r>
              <a:rPr lang="en-US" dirty="0" smtClean="0"/>
              <a:t> =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b</a:t>
            </a:r>
            <a:endParaRPr lang="en-US" dirty="0" smtClean="0"/>
          </a:p>
          <a:p>
            <a:r>
              <a:rPr lang="en-US" dirty="0" err="1" smtClean="0"/>
              <a:t>MS</a:t>
            </a:r>
            <a:r>
              <a:rPr lang="en-US" baseline="-25000" dirty="0" err="1" smtClean="0"/>
              <a:t>b</a:t>
            </a:r>
            <a:r>
              <a:rPr lang="en-US" dirty="0" smtClean="0"/>
              <a:t> = 58.1 / 3</a:t>
            </a:r>
          </a:p>
          <a:p>
            <a:r>
              <a:rPr lang="en-US" b="1" dirty="0" err="1" smtClean="0"/>
              <a:t>MS</a:t>
            </a:r>
            <a:r>
              <a:rPr lang="en-US" b="1" baseline="-25000" dirty="0" err="1" smtClean="0"/>
              <a:t>b</a:t>
            </a:r>
            <a:r>
              <a:rPr lang="en-US" b="1" dirty="0" smtClean="0"/>
              <a:t> = 19.37</a:t>
            </a:r>
          </a:p>
          <a:p>
            <a:endParaRPr lang="en-US" b="1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when more than two group means are being tested simultaneously</a:t>
            </a:r>
          </a:p>
          <a:p>
            <a:pPr lvl="1"/>
            <a:r>
              <a:rPr lang="en-US" dirty="0" smtClean="0"/>
              <a:t>Group means differ from one another on a particular score / variable</a:t>
            </a:r>
          </a:p>
          <a:p>
            <a:pPr lvl="2"/>
            <a:r>
              <a:rPr lang="en-US" dirty="0" smtClean="0"/>
              <a:t>Example: DV = GRE Scores &amp; IV = Ethnicity – rather  there is a difference in average GRE scores between 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Test statistic for one-way analysis of variance= F test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Variance (ANOVA)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8B7BF"/>
                </a:solidFill>
              </a:rPr>
              <a:t>Steps in Hypothesis Testing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rgbClr val="08B7BF"/>
                </a:solidFill>
              </a:rPr>
              <a:t>Calculate F statistic</a:t>
            </a:r>
          </a:p>
          <a:p>
            <a:pPr>
              <a:buNone/>
            </a:pPr>
            <a:endParaRPr lang="en-US" sz="3400" dirty="0" smtClean="0"/>
          </a:p>
          <a:p>
            <a:pPr>
              <a:buNone/>
            </a:pPr>
            <a:r>
              <a:rPr lang="en-US" sz="3400" dirty="0" err="1" smtClean="0"/>
              <a:t>F</a:t>
            </a:r>
            <a:r>
              <a:rPr lang="en-US" sz="3400" baseline="-25000" dirty="0" err="1" smtClean="0"/>
              <a:t>o</a:t>
            </a:r>
            <a:r>
              <a:rPr lang="en-US" sz="3400" dirty="0" smtClean="0"/>
              <a:t> = </a:t>
            </a:r>
            <a:r>
              <a:rPr lang="en-US" sz="3400" u="sng" dirty="0" err="1" smtClean="0"/>
              <a:t>MS</a:t>
            </a:r>
            <a:r>
              <a:rPr lang="en-US" sz="3400" u="sng" baseline="-25000" dirty="0" err="1" smtClean="0"/>
              <a:t>b</a:t>
            </a:r>
            <a:endParaRPr lang="en-US" sz="3400" u="sng" dirty="0" smtClean="0"/>
          </a:p>
          <a:p>
            <a:pPr lvl="1">
              <a:buNone/>
            </a:pPr>
            <a:r>
              <a:rPr lang="en-US" sz="3400" dirty="0" smtClean="0"/>
              <a:t>     </a:t>
            </a:r>
            <a:r>
              <a:rPr lang="en-US" sz="3400" dirty="0" err="1" smtClean="0"/>
              <a:t>MS</a:t>
            </a:r>
            <a:r>
              <a:rPr lang="en-US" sz="3400" baseline="-25000" dirty="0" err="1" smtClean="0"/>
              <a:t>w</a:t>
            </a:r>
            <a:endParaRPr lang="en-US" sz="3400" baseline="-25000" dirty="0" smtClean="0"/>
          </a:p>
          <a:p>
            <a:pPr lvl="1">
              <a:buNone/>
            </a:pPr>
            <a:endParaRPr lang="en-US" sz="3400" baseline="-25000" dirty="0" smtClean="0"/>
          </a:p>
          <a:p>
            <a:pPr>
              <a:buNone/>
            </a:pPr>
            <a:r>
              <a:rPr lang="en-US" sz="3400" dirty="0" err="1" smtClean="0"/>
              <a:t>F</a:t>
            </a:r>
            <a:r>
              <a:rPr lang="en-US" sz="3400" baseline="-25000" dirty="0" err="1" smtClean="0"/>
              <a:t>o</a:t>
            </a:r>
            <a:r>
              <a:rPr lang="en-US" sz="3400" dirty="0" smtClean="0"/>
              <a:t> = 19.37 / 1.65</a:t>
            </a:r>
          </a:p>
          <a:p>
            <a:pPr>
              <a:buNone/>
            </a:pPr>
            <a:r>
              <a:rPr lang="en-US" sz="3400" dirty="0" err="1" smtClean="0"/>
              <a:t>F</a:t>
            </a:r>
            <a:r>
              <a:rPr lang="en-US" sz="3400" baseline="-25000" dirty="0" err="1" smtClean="0"/>
              <a:t>o</a:t>
            </a:r>
            <a:r>
              <a:rPr lang="en-US" sz="3400" b="1" dirty="0" smtClean="0"/>
              <a:t> = 11.74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8B7BF"/>
                </a:solidFill>
              </a:rPr>
              <a:t>Steps in Hypothesis Testing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dirty="0" smtClean="0">
                <a:solidFill>
                  <a:srgbClr val="08B7BF"/>
                </a:solidFill>
              </a:rPr>
              <a:t>Determine if significant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Go to Table B3 (pg356)</a:t>
            </a:r>
          </a:p>
          <a:p>
            <a:r>
              <a:rPr lang="en-US" dirty="0" smtClean="0"/>
              <a:t>Numerator =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r>
              <a:rPr lang="en-US" dirty="0" smtClean="0"/>
              <a:t>= 3</a:t>
            </a:r>
            <a:endParaRPr lang="en-US" baseline="-25000" dirty="0" smtClean="0"/>
          </a:p>
          <a:p>
            <a:r>
              <a:rPr lang="en-US" dirty="0" smtClean="0"/>
              <a:t>Denominator =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w</a:t>
            </a:r>
            <a:r>
              <a:rPr lang="en-US" baseline="-25000" dirty="0" smtClean="0"/>
              <a:t> </a:t>
            </a:r>
            <a:r>
              <a:rPr lang="en-US" dirty="0" smtClean="0"/>
              <a:t>= 16</a:t>
            </a:r>
            <a:endParaRPr lang="en-US" baseline="-25000" dirty="0" smtClean="0"/>
          </a:p>
          <a:p>
            <a:pPr eaLnBrk="1" hangingPunct="1"/>
            <a:endParaRPr lang="en-US" baseline="-25000" dirty="0" smtClean="0"/>
          </a:p>
          <a:p>
            <a:pPr eaLnBrk="1" hangingPunct="1"/>
            <a:r>
              <a:rPr lang="en-US" dirty="0" smtClean="0"/>
              <a:t>Find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c</a:t>
            </a:r>
            <a:r>
              <a:rPr lang="en-US" dirty="0" smtClean="0"/>
              <a:t> value needed to exceed in order to reject the null at 0.05 significance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Comparison of the obtained value and the critical value</a:t>
            </a:r>
          </a:p>
          <a:p>
            <a:pPr>
              <a:buNone/>
            </a:pPr>
            <a:r>
              <a:rPr lang="en-US" dirty="0" smtClean="0"/>
              <a:t>	Obtained value is 11.74 and the critical value for rejection of the null hypothesis at the .05 level that the three groups are different from one another is 3.24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b="1" dirty="0" smtClean="0"/>
              <a:t>Decision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</a:t>
            </a:r>
            <a:r>
              <a:rPr lang="en-US" baseline="-25000" dirty="0" err="1" smtClean="0"/>
              <a:t>o</a:t>
            </a:r>
            <a:r>
              <a:rPr lang="en-US" dirty="0" smtClean="0"/>
              <a:t> &gt;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c</a:t>
            </a:r>
            <a:r>
              <a:rPr lang="en-US" dirty="0" smtClean="0"/>
              <a:t> (11.74&gt;3.24)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dirty="0" smtClean="0"/>
              <a:t>	The obtained value is more extreme than the critical value (11.74&gt;3.24) so we can say the difference between the 4 groups is not due to chance alone.   Therefore, reject the null hypothesis of no difference.  There ARE significant differences across these 4 groups.  Rather, there is a significant difference in the average annual commission of criminal acts based on type of crime committed.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Hypothesis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 </a:t>
            </a:r>
            <a:r>
              <a:rPr lang="en-US" baseline="-25000" dirty="0" smtClean="0"/>
              <a:t>(3,16)</a:t>
            </a:r>
            <a:r>
              <a:rPr lang="en-US" dirty="0" smtClean="0"/>
              <a:t> = 11.74, </a:t>
            </a:r>
            <a:r>
              <a:rPr lang="en-US" i="1" dirty="0" smtClean="0"/>
              <a:t>p</a:t>
            </a:r>
            <a:r>
              <a:rPr lang="en-US" dirty="0" smtClean="0"/>
              <a:t> &lt; .05</a:t>
            </a:r>
          </a:p>
          <a:p>
            <a:pPr lvl="1"/>
            <a:r>
              <a:rPr lang="en-US" dirty="0" smtClean="0"/>
              <a:t>F = test statistic </a:t>
            </a:r>
          </a:p>
          <a:p>
            <a:pPr lvl="1"/>
            <a:r>
              <a:rPr lang="en-US" dirty="0" smtClean="0"/>
              <a:t>3, 16 = </a:t>
            </a:r>
            <a:r>
              <a:rPr lang="en-US" dirty="0" err="1" smtClean="0"/>
              <a:t>df</a:t>
            </a:r>
            <a:r>
              <a:rPr lang="en-US" dirty="0" smtClean="0"/>
              <a:t> between groups &amp; </a:t>
            </a:r>
            <a:r>
              <a:rPr lang="en-US" dirty="0" err="1" smtClean="0"/>
              <a:t>df</a:t>
            </a:r>
            <a:r>
              <a:rPr lang="en-US" dirty="0" smtClean="0"/>
              <a:t> within groups</a:t>
            </a:r>
          </a:p>
          <a:p>
            <a:pPr lvl="1"/>
            <a:r>
              <a:rPr lang="en-US" dirty="0" smtClean="0"/>
              <a:t>11.74 = obtained value</a:t>
            </a:r>
          </a:p>
          <a:p>
            <a:pPr lvl="2"/>
            <a:r>
              <a:rPr lang="en-US" dirty="0" smtClean="0"/>
              <a:t>Which we compared to the critical value</a:t>
            </a:r>
          </a:p>
          <a:p>
            <a:pPr lvl="1"/>
            <a:r>
              <a:rPr lang="en-US" dirty="0" smtClean="0"/>
              <a:t>p &lt; .05 = probability less than 5% that the null hypothesis is true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Interpret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 output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l="18600" t="23750" r="33000" b="35500"/>
          <a:stretch/>
        </p:blipFill>
        <p:spPr bwMode="auto">
          <a:xfrm>
            <a:off x="1219200" y="1514890"/>
            <a:ext cx="6781800" cy="4809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4914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 the differences lie?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hoc test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6186" t="11538" r="34776" b="29487"/>
          <a:stretch>
            <a:fillRect/>
          </a:stretch>
        </p:blipFill>
        <p:spPr bwMode="auto">
          <a:xfrm>
            <a:off x="1295400" y="2133600"/>
            <a:ext cx="6096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1328"/>
            <a:ext cx="4419600" cy="4525963"/>
          </a:xfrm>
        </p:spPr>
        <p:txBody>
          <a:bodyPr/>
          <a:lstStyle/>
          <a:p>
            <a:r>
              <a:rPr lang="en-US" sz="2800" dirty="0" smtClean="0"/>
              <a:t>Is there a significant difference in the average performance of 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, 10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and 12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graders on math a  proficiency exam?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</a:t>
            </a:r>
            <a:br>
              <a:rPr lang="en-US" dirty="0" smtClean="0"/>
            </a:b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44992"/>
              </p:ext>
            </p:extLst>
          </p:nvPr>
        </p:nvGraphicFramePr>
        <p:xfrm>
          <a:off x="5410199" y="1676400"/>
          <a:ext cx="3200401" cy="399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652"/>
                <a:gridCol w="1094874"/>
                <a:gridCol w="1094875"/>
              </a:tblGrid>
              <a:tr h="5946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r>
                        <a:rPr lang="en-US" sz="1600" baseline="30000" dirty="0" smtClean="0"/>
                        <a:t>th</a:t>
                      </a:r>
                    </a:p>
                    <a:p>
                      <a:pPr algn="ctr"/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r>
                        <a:rPr lang="en-US" sz="1600" baseline="30000" dirty="0" smtClean="0"/>
                        <a:t>th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600" baseline="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r>
                        <a:rPr lang="en-US" sz="1600" baseline="30000" dirty="0" smtClean="0"/>
                        <a:t>th</a:t>
                      </a:r>
                      <a:r>
                        <a:rPr lang="en-US" sz="1600" dirty="0" smtClean="0"/>
                        <a:t> </a:t>
                      </a:r>
                    </a:p>
                    <a:p>
                      <a:pPr algn="ctr"/>
                      <a:r>
                        <a:rPr lang="en-US" sz="1600" dirty="0" smtClean="0"/>
                        <a:t>grade</a:t>
                      </a:r>
                      <a:endParaRPr lang="en-US" sz="1600" dirty="0"/>
                    </a:p>
                  </a:txBody>
                  <a:tcPr/>
                </a:tc>
              </a:tr>
              <a:tr h="3398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89</a:t>
                      </a:r>
                      <a:endParaRPr lang="en-US" sz="1600" dirty="0"/>
                    </a:p>
                  </a:txBody>
                  <a:tcPr/>
                </a:tc>
              </a:tr>
              <a:tr h="3398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87</a:t>
                      </a:r>
                      <a:endParaRPr lang="en-US" sz="1600" dirty="0"/>
                    </a:p>
                  </a:txBody>
                  <a:tcPr/>
                </a:tc>
              </a:tr>
              <a:tr h="3398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</a:t>
                      </a:r>
                      <a:endParaRPr lang="en-US" sz="1600" dirty="0"/>
                    </a:p>
                  </a:txBody>
                  <a:tcPr/>
                </a:tc>
              </a:tr>
              <a:tr h="3398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</a:t>
                      </a:r>
                      <a:endParaRPr lang="en-US" sz="1600" dirty="0"/>
                    </a:p>
                  </a:txBody>
                  <a:tcPr/>
                </a:tc>
              </a:tr>
              <a:tr h="3398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97</a:t>
                      </a:r>
                      <a:endParaRPr lang="en-US" sz="1600" dirty="0"/>
                    </a:p>
                  </a:txBody>
                  <a:tcPr/>
                </a:tc>
              </a:tr>
              <a:tr h="3398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98</a:t>
                      </a:r>
                      <a:endParaRPr lang="en-US" sz="1600" dirty="0"/>
                    </a:p>
                  </a:txBody>
                  <a:tcPr/>
                </a:tc>
              </a:tr>
              <a:tr h="3398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99</a:t>
                      </a:r>
                      <a:endParaRPr lang="en-US" sz="1600" dirty="0"/>
                    </a:p>
                  </a:txBody>
                  <a:tcPr/>
                </a:tc>
              </a:tr>
              <a:tr h="3398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93</a:t>
                      </a:r>
                      <a:endParaRPr lang="en-US" sz="1600" dirty="0"/>
                    </a:p>
                  </a:txBody>
                  <a:tcPr/>
                </a:tc>
              </a:tr>
              <a:tr h="3398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92</a:t>
                      </a:r>
                      <a:endParaRPr lang="en-US" sz="1600" dirty="0"/>
                    </a:p>
                  </a:txBody>
                  <a:tcPr/>
                </a:tc>
              </a:tr>
              <a:tr h="3398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89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Null hypothesis</a:t>
                </a:r>
              </a:p>
              <a:p>
                <a:pPr marL="393192" lvl="1" indent="0">
                  <a:buNone/>
                </a:pPr>
                <a:endParaRPr lang="en-US" sz="2500" i="1" dirty="0" smtClean="0">
                  <a:latin typeface="Cambria Math"/>
                </a:endParaRPr>
              </a:p>
              <a:p>
                <a:pPr marL="393192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endParaRPr lang="en-US" sz="280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Research hypothesis</a:t>
                </a:r>
                <a:endParaRPr lang="en-US" dirty="0"/>
              </a:p>
              <a:p>
                <a:pPr marL="109728" indent="0">
                  <a:buNone/>
                </a:pPr>
                <a:endParaRPr lang="en-US" sz="2800" i="1" dirty="0">
                  <a:latin typeface="Cambria Math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a:rPr lang="en-US" sz="2800" i="1" dirty="0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5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Setting the level of risk associated with the null hypothesis</a:t>
            </a:r>
          </a:p>
          <a:p>
            <a:pPr>
              <a:buNone/>
            </a:pPr>
            <a:r>
              <a:rPr lang="en-US" dirty="0" smtClean="0"/>
              <a:t>	The level of risk/significance is .05.</a:t>
            </a:r>
          </a:p>
          <a:p>
            <a:endParaRPr lang="en-US" dirty="0" smtClean="0"/>
          </a:p>
          <a:p>
            <a:r>
              <a:rPr lang="en-US" b="1" dirty="0" smtClean="0"/>
              <a:t>Selection of the appropriate test statistic</a:t>
            </a:r>
          </a:p>
          <a:p>
            <a:pPr>
              <a:buNone/>
            </a:pPr>
            <a:r>
              <a:rPr lang="en-US" dirty="0" smtClean="0"/>
              <a:t>	We are examining the differences between groups of more than one variable – the same participants are not being tested more than once – we’re dealing with more than two groups – simple analysis of variance is our appropriate test statistic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Hypothesis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in Hypothesis testing – computing the test statistic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81000" y="1447800"/>
          <a:ext cx="534352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Worksheet" r:id="rId4" imgW="5343441" imgH="3247957" progId="Excel.Sheet.12">
                  <p:embed/>
                </p:oleObj>
              </mc:Choice>
              <mc:Fallback>
                <p:oleObj name="Worksheet" r:id="rId4" imgW="5343441" imgH="3247957" progId="Excel.Sheet.12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5343525" cy="324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715000" y="2590800"/>
          <a:ext cx="29051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Worksheet" r:id="rId7" imgW="2905041" imgH="1533457" progId="Excel.Sheet.12">
                  <p:embed/>
                </p:oleObj>
              </mc:Choice>
              <mc:Fallback>
                <p:oleObj name="Worksheet" r:id="rId7" imgW="2905041" imgH="1533457" progId="Excel.Sheet.12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90800"/>
                        <a:ext cx="2905125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066800" y="5029200"/>
          <a:ext cx="7580489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Worksheet" r:id="rId10" imgW="4514816" imgH="771457" progId="Excel.Sheet.12">
                  <p:embed/>
                </p:oleObj>
              </mc:Choice>
              <mc:Fallback>
                <p:oleObj name="Worksheet" r:id="rId10" imgW="4514816" imgH="771457" progId="Excel.Sheet.12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29200"/>
                        <a:ext cx="7580489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 2" pitchFamily="18" charset="2"/>
              <a:buAutoNum type="arabicPeriod"/>
            </a:pPr>
            <a:r>
              <a:rPr lang="en-US" dirty="0"/>
              <a:t>A comparison between three or more independent means</a:t>
            </a:r>
          </a:p>
          <a:p>
            <a:pPr marL="514350" indent="-514350">
              <a:buFont typeface="Wingdings 2" pitchFamily="18" charset="2"/>
              <a:buAutoNum type="arabicPeriod"/>
            </a:pPr>
            <a:r>
              <a:rPr lang="en-US" dirty="0"/>
              <a:t>Interval data</a:t>
            </a:r>
          </a:p>
          <a:p>
            <a:pPr marL="514350" indent="-514350">
              <a:buFont typeface="Wingdings 2" pitchFamily="18" charset="2"/>
              <a:buAutoNum type="arabicPeriod"/>
            </a:pPr>
            <a:r>
              <a:rPr lang="en-US" dirty="0"/>
              <a:t>Random sampling</a:t>
            </a:r>
          </a:p>
          <a:p>
            <a:pPr marL="514350" indent="-514350">
              <a:buFont typeface="Wingdings 2" pitchFamily="18" charset="2"/>
              <a:buAutoNum type="arabicPeriod"/>
            </a:pPr>
            <a:r>
              <a:rPr lang="en-US" dirty="0"/>
              <a:t>A normal distribution</a:t>
            </a:r>
          </a:p>
          <a:p>
            <a:pPr marL="514350" indent="-514350">
              <a:buFont typeface="Wingdings 2" pitchFamily="18" charset="2"/>
              <a:buAutoNum type="arabicPeriod"/>
            </a:pPr>
            <a:r>
              <a:rPr lang="en-US" dirty="0"/>
              <a:t>Equal variance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for Using the F ratio</a:t>
            </a:r>
          </a:p>
        </p:txBody>
      </p:sp>
    </p:spTree>
    <p:extLst>
      <p:ext uri="{BB962C8B-B14F-4D97-AF65-F5344CB8AC3E}">
        <p14:creationId xmlns:p14="http://schemas.microsoft.com/office/powerpoint/2010/main" val="4642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Determination of the value needed for rejection of the null hypothesis using the appropriate table of critical values  - using table B.3</a:t>
            </a:r>
          </a:p>
          <a:p>
            <a:pPr lvl="1"/>
            <a:r>
              <a:rPr lang="en-US" sz="2800" dirty="0" smtClean="0"/>
              <a:t>Degrees of freedom between (numerator)</a:t>
            </a:r>
          </a:p>
          <a:p>
            <a:pPr lvl="2"/>
            <a:r>
              <a:rPr lang="en-US" sz="2800" dirty="0" smtClean="0"/>
              <a:t>Number of groups minus one</a:t>
            </a:r>
          </a:p>
          <a:p>
            <a:pPr lvl="2"/>
            <a:r>
              <a:rPr lang="en-US" sz="2800" dirty="0" smtClean="0"/>
              <a:t>k-1</a:t>
            </a:r>
          </a:p>
          <a:p>
            <a:pPr lvl="2"/>
            <a:r>
              <a:rPr lang="en-US" sz="2800" dirty="0" smtClean="0"/>
              <a:t>3 groups --- 3 – 1 = 2</a:t>
            </a:r>
          </a:p>
          <a:p>
            <a:pPr lvl="1"/>
            <a:r>
              <a:rPr lang="en-US" sz="2800" dirty="0" smtClean="0"/>
              <a:t>Degrees of freedom within (denominator)</a:t>
            </a:r>
          </a:p>
          <a:p>
            <a:pPr lvl="2"/>
            <a:r>
              <a:rPr lang="en-US" sz="2800" dirty="0" smtClean="0"/>
              <a:t>Total number of observations minus the number of groups</a:t>
            </a:r>
          </a:p>
          <a:p>
            <a:pPr lvl="2"/>
            <a:r>
              <a:rPr lang="en-US" sz="2800" dirty="0" smtClean="0"/>
              <a:t>N-k</a:t>
            </a:r>
          </a:p>
          <a:p>
            <a:pPr lvl="2"/>
            <a:r>
              <a:rPr lang="en-US" sz="2800" dirty="0" smtClean="0"/>
              <a:t>30 – 3 = 27</a:t>
            </a:r>
          </a:p>
          <a:p>
            <a:pPr lvl="1"/>
            <a:endParaRPr lang="en-US" sz="2800" dirty="0" smtClean="0"/>
          </a:p>
          <a:p>
            <a:pPr lvl="1">
              <a:buFont typeface="Wingdings" pitchFamily="2" charset="2"/>
              <a:buNone/>
            </a:pPr>
            <a:r>
              <a:rPr lang="en-US" sz="2800" dirty="0" smtClean="0"/>
              <a:t>	Represented: F </a:t>
            </a:r>
            <a:r>
              <a:rPr lang="en-US" sz="2800" baseline="-25000" dirty="0" smtClean="0"/>
              <a:t>(2, 27)</a:t>
            </a:r>
          </a:p>
          <a:p>
            <a:endParaRPr lang="en-US" sz="3500" b="1" dirty="0" smtClean="0"/>
          </a:p>
          <a:p>
            <a:r>
              <a:rPr lang="en-US" sz="3500" dirty="0" smtClean="0"/>
              <a:t>2 degrees of freedom in the numerator and 27 in the denominator = critical value 3.36</a:t>
            </a:r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Hypothesis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Comparison of the obtained value and the critical value</a:t>
            </a:r>
          </a:p>
          <a:p>
            <a:pPr>
              <a:buNone/>
            </a:pPr>
            <a:r>
              <a:rPr lang="en-US" dirty="0" smtClean="0"/>
              <a:t>	Obtained value is 3.76 and the critical value for rejection of the null hypothesis at the .05 level that the three groups are different from one another is 3.36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b="1" dirty="0" smtClean="0"/>
              <a:t>Decision</a:t>
            </a:r>
          </a:p>
          <a:p>
            <a:pPr>
              <a:buNone/>
            </a:pPr>
            <a:r>
              <a:rPr lang="en-US" dirty="0" smtClean="0"/>
              <a:t>	The obtained value is more extreme than the critical value (3.76&gt;3.36) so we can say the difference between the 3 groups is not due to chance alone and that there is a significant difference in performance on the math proficiency exam between 8</a:t>
            </a:r>
            <a:r>
              <a:rPr lang="en-US" baseline="30000" dirty="0" smtClean="0"/>
              <a:t>th</a:t>
            </a:r>
            <a:r>
              <a:rPr lang="en-US" dirty="0" smtClean="0"/>
              <a:t>, 10</a:t>
            </a:r>
            <a:r>
              <a:rPr lang="en-US" baseline="30000" dirty="0" smtClean="0"/>
              <a:t>th</a:t>
            </a:r>
            <a:r>
              <a:rPr lang="en-US" dirty="0" smtClean="0"/>
              <a:t> and 12</a:t>
            </a:r>
            <a:r>
              <a:rPr lang="en-US" baseline="30000" dirty="0" smtClean="0"/>
              <a:t>th</a:t>
            </a:r>
            <a:r>
              <a:rPr lang="en-US" dirty="0" smtClean="0"/>
              <a:t> graders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Hypothesis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 </a:t>
            </a:r>
            <a:r>
              <a:rPr lang="en-US" baseline="-25000" dirty="0" smtClean="0"/>
              <a:t>(2,27)</a:t>
            </a:r>
            <a:r>
              <a:rPr lang="en-US" dirty="0" smtClean="0"/>
              <a:t> = 3.76, </a:t>
            </a:r>
            <a:r>
              <a:rPr lang="en-US" i="1" dirty="0" smtClean="0"/>
              <a:t>p</a:t>
            </a:r>
            <a:r>
              <a:rPr lang="en-US" dirty="0" smtClean="0"/>
              <a:t> &lt; .05</a:t>
            </a:r>
          </a:p>
          <a:p>
            <a:pPr lvl="1"/>
            <a:r>
              <a:rPr lang="en-US" dirty="0" smtClean="0"/>
              <a:t>F = test statistic </a:t>
            </a:r>
          </a:p>
          <a:p>
            <a:pPr lvl="1"/>
            <a:r>
              <a:rPr lang="en-US" dirty="0" smtClean="0"/>
              <a:t>2, 27 = </a:t>
            </a:r>
            <a:r>
              <a:rPr lang="en-US" dirty="0" err="1" smtClean="0"/>
              <a:t>df</a:t>
            </a:r>
            <a:r>
              <a:rPr lang="en-US" dirty="0" smtClean="0"/>
              <a:t> between groups &amp; </a:t>
            </a:r>
            <a:r>
              <a:rPr lang="en-US" dirty="0" err="1" smtClean="0"/>
              <a:t>df</a:t>
            </a:r>
            <a:r>
              <a:rPr lang="en-US" dirty="0" smtClean="0"/>
              <a:t> within groups</a:t>
            </a:r>
          </a:p>
          <a:p>
            <a:pPr lvl="1"/>
            <a:r>
              <a:rPr lang="en-US" dirty="0" smtClean="0"/>
              <a:t>3.76= obtained value</a:t>
            </a:r>
          </a:p>
          <a:p>
            <a:pPr lvl="2"/>
            <a:r>
              <a:rPr lang="en-US" dirty="0" smtClean="0"/>
              <a:t>Which we compared to the critical value</a:t>
            </a:r>
          </a:p>
          <a:p>
            <a:pPr lvl="1"/>
            <a:r>
              <a:rPr lang="en-US" dirty="0" smtClean="0"/>
              <a:t>p &lt; .05 = probability less than 5% that the null hypothesis is true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Interpret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Stata</a:t>
            </a:r>
            <a:r>
              <a:rPr lang="en-US" dirty="0" smtClean="0"/>
              <a:t> output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/>
          <a:srcRect l="18400" t="24750" r="32400" b="35750"/>
          <a:stretch/>
        </p:blipFill>
        <p:spPr bwMode="auto">
          <a:xfrm>
            <a:off x="1609407" y="1526222"/>
            <a:ext cx="6467793" cy="41887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61811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does the difference lie?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hoc test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6026" t="17949" r="34134" b="28718"/>
          <a:stretch>
            <a:fillRect/>
          </a:stretch>
        </p:blipFill>
        <p:spPr bwMode="auto">
          <a:xfrm>
            <a:off x="1371600" y="2438400"/>
            <a:ext cx="6477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hoc tests are needed to determine where the difference lies and the degree of difference between groups</a:t>
            </a:r>
          </a:p>
          <a:p>
            <a:endParaRPr lang="en-US" sz="2000" dirty="0" smtClean="0"/>
          </a:p>
          <a:p>
            <a:r>
              <a:rPr lang="en-US" dirty="0" smtClean="0"/>
              <a:t>The F test is an “omnibus test” in that it only tells you that a difference between groups exists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 cstate="print"/>
          <a:srcRect l="31891" t="39487" r="15224" b="26923"/>
          <a:stretch>
            <a:fillRect/>
          </a:stretch>
        </p:blipFill>
        <p:spPr bwMode="auto">
          <a:xfrm>
            <a:off x="1295400" y="4445635"/>
            <a:ext cx="7010400" cy="241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Chapter 15  Cousins or Just Good Friends?</a:t>
            </a:r>
            <a:br>
              <a:rPr lang="en-US" dirty="0" smtClean="0"/>
            </a:br>
            <a:r>
              <a:rPr lang="en-US" dirty="0" smtClean="0"/>
              <a:t>Testing Relationships Using the Correlation Coefficient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   </a:t>
            </a:r>
          </a:p>
          <a:p>
            <a:r>
              <a:rPr lang="en-US" dirty="0" smtClean="0">
                <a:sym typeface="Wingdings" pitchFamily="2" charset="2"/>
              </a:rPr>
              <a:t>EPPS 3405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How to test the significance of the correlation coefficient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interpretation of the correlation coefficient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distinction between significance and meaningfulness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Strength of Correlation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0225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Finding that a relationship exists does not indicate much about the degree of association (correlation) between the two variables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Correlations vary with respect to their strength</a:t>
            </a:r>
          </a:p>
          <a:p>
            <a:pPr lvl="1" eaLnBrk="1" hangingPunct="1"/>
            <a:r>
              <a:rPr lang="en-US" dirty="0" smtClean="0">
                <a:sym typeface="Wingdings" pitchFamily="2" charset="2"/>
              </a:rPr>
              <a:t>Differences in the strength of correlations can be seen visually using a s</a:t>
            </a:r>
            <a:r>
              <a:rPr lang="en-US" dirty="0" smtClean="0"/>
              <a:t>catter plot or scatter diagram</a:t>
            </a:r>
          </a:p>
          <a:p>
            <a:pPr lvl="2" eaLnBrk="1" hangingPunct="1"/>
            <a:r>
              <a:rPr lang="en-US" dirty="0" smtClean="0">
                <a:sym typeface="Wingdings" pitchFamily="2" charset="2"/>
              </a:rPr>
              <a:t>Closer together = stronger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Direction of Correlation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32775" cy="4724400"/>
          </a:xfrm>
        </p:spPr>
        <p:txBody>
          <a:bodyPr/>
          <a:lstStyle/>
          <a:p>
            <a:pPr eaLnBrk="1" hangingPunct="1"/>
            <a:r>
              <a:rPr lang="en-US" smtClean="0"/>
              <a:t>Positive or negative</a:t>
            </a:r>
          </a:p>
          <a:p>
            <a:pPr eaLnBrk="1" hangingPunct="1"/>
            <a:r>
              <a:rPr lang="en-US" smtClean="0"/>
              <a:t>Positive correlation indicates that respondents getting high scores on the X variable also tend to get high score on the Y variable</a:t>
            </a:r>
          </a:p>
          <a:p>
            <a:pPr eaLnBrk="1" hangingPunct="1"/>
            <a:r>
              <a:rPr lang="en-US" smtClean="0"/>
              <a:t>Negative correlation exists if respondents who obtain high scores on the X variable tend to obtain low scores on the Y variable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know if ANOVA is the right test?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to Wisdom and Knowledge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63881"/>
            <a:ext cx="6705600" cy="464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Perfect Correlations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71699"/>
            <a:ext cx="337275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057400"/>
            <a:ext cx="3641262" cy="335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Curvilinear Correlation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3962401" cy="44958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/>
              <a:t>Criminal justice researchers usually seek to establish a straight-line correlation (positive or negative)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Curvilinear relationships</a:t>
            </a:r>
            <a:r>
              <a:rPr lang="en-US" dirty="0" smtClean="0">
                <a:sym typeface="Wingdings" pitchFamily="2" charset="2"/>
              </a:rPr>
              <a:t> indicate that one variable increases as the other variable increases until the relationship reverses itself so that one variable finally decreases while the other continues to increase</a:t>
            </a:r>
          </a:p>
          <a:p>
            <a:pPr eaLnBrk="1" hangingPunct="1"/>
            <a:endParaRPr lang="en-US" dirty="0" smtClean="0">
              <a:sym typeface="Wingdings" pitchFamily="2" charset="2"/>
            </a:endParaRPr>
          </a:p>
          <a:p>
            <a:pPr eaLnBrk="1" hangingPunct="1"/>
            <a:r>
              <a:rPr lang="en-US" dirty="0" smtClean="0">
                <a:sym typeface="Wingdings" pitchFamily="2" charset="2"/>
              </a:rPr>
              <a:t>Example: the Relationship between Age (X) and Crime (Y)</a:t>
            </a:r>
            <a:endParaRPr lang="en-US" dirty="0" smtClean="0"/>
          </a:p>
        </p:txBody>
      </p:sp>
      <p:pic>
        <p:nvPicPr>
          <p:cNvPr id="3074" name="Picture 2" descr="http://www.aic.gov.au/media_library/publications/tandi_image/409_fig0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40" y="1981200"/>
            <a:ext cx="4285060" cy="299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Correlation Coefficient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86800" cy="2895600"/>
          </a:xfrm>
        </p:spPr>
        <p:txBody>
          <a:bodyPr>
            <a:normAutofit fontScale="77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400" dirty="0" smtClean="0"/>
              <a:t>Correlation coefficients</a:t>
            </a:r>
            <a:r>
              <a:rPr lang="en-US" sz="3400" dirty="0" smtClean="0">
                <a:sym typeface="Wingdings" pitchFamily="2" charset="2"/>
              </a:rPr>
              <a:t> numerically express both the strength and direction of straight-line correlation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3400" dirty="0" smtClean="0">
              <a:sym typeface="Wingdings" pitchFamily="2" charset="2"/>
            </a:endParaRPr>
          </a:p>
          <a:p>
            <a:pPr marL="320040" indent="-320040">
              <a:buFont typeface="Wingdings"/>
              <a:buChar char=""/>
              <a:defRPr/>
            </a:pPr>
            <a:r>
              <a:rPr lang="en-US" sz="3600" dirty="0" smtClean="0"/>
              <a:t>As the correlation approaches the absolute value of 1, the stronger the relationship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3400" dirty="0" smtClean="0">
              <a:sym typeface="Wingdings" pitchFamily="2" charset="2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>
                <a:sym typeface="Wingdings" pitchFamily="2" charset="2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886200"/>
          <a:ext cx="6781800" cy="274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20"/>
                <a:gridCol w="4069080"/>
              </a:tblGrid>
              <a:tr h="703958">
                <a:tc>
                  <a:txBody>
                    <a:bodyPr/>
                    <a:lstStyle/>
                    <a:p>
                      <a:r>
                        <a:rPr lang="en-US" dirty="0" smtClean="0"/>
                        <a:t>Size of the Correlation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Coefficient</a:t>
                      </a:r>
                      <a:r>
                        <a:rPr lang="en-US" baseline="0" dirty="0" smtClean="0"/>
                        <a:t> General Interpretation</a:t>
                      </a:r>
                      <a:endParaRPr lang="en-US" dirty="0"/>
                    </a:p>
                  </a:txBody>
                  <a:tcPr/>
                </a:tc>
              </a:tr>
              <a:tr h="407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.8 to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strong relationship</a:t>
                      </a:r>
                      <a:endParaRPr lang="en-US" dirty="0"/>
                    </a:p>
                  </a:txBody>
                  <a:tcPr/>
                </a:tc>
              </a:tr>
              <a:tr h="407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.6 to 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 relationship</a:t>
                      </a:r>
                      <a:endParaRPr lang="en-US" dirty="0"/>
                    </a:p>
                  </a:txBody>
                  <a:tcPr/>
                </a:tc>
              </a:tr>
              <a:tr h="407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.4 to 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 relationship</a:t>
                      </a:r>
                      <a:endParaRPr lang="en-US" dirty="0"/>
                    </a:p>
                  </a:txBody>
                  <a:tcPr/>
                </a:tc>
              </a:tr>
              <a:tr h="407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 to 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 relationship</a:t>
                      </a:r>
                      <a:endParaRPr lang="en-US" dirty="0"/>
                    </a:p>
                  </a:txBody>
                  <a:tcPr/>
                </a:tc>
              </a:tr>
              <a:tr h="4078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 to 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 or no relationship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Pearson’s (r) Correlation Coefficient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Used to determine the strength and the direction of the relationship between X and Y variables, both of which have been measured at the interval level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Example: What is the direction and strength of the relationship between years of education (X) and belief that drug treatment is effective [using a 20 point scale] (Y)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Correlation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Remember…correlations examine the relationship between variables, they do not attempt to determine causation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Examine the “strength” of the relationship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Range from -1 to +1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Direct relationships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Positive correlations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Indirect relationships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Negative correlations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Sensitive to outliers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use with interval level data only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to Wisdom and Knowledge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80271" y="1600200"/>
            <a:ext cx="7021457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Test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Pearson formula  to determine if there is a significant relationship between age and average nightly hours slept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GB" i="1" dirty="0" smtClean="0"/>
              <a:t>		</a:t>
            </a:r>
          </a:p>
          <a:p>
            <a:pPr>
              <a:buNone/>
            </a:pPr>
            <a:r>
              <a:rPr lang="en-GB" i="1" dirty="0" smtClean="0"/>
              <a:t>		H</a:t>
            </a:r>
            <a:r>
              <a:rPr lang="en-GB" baseline="-25000" dirty="0" smtClean="0"/>
              <a:t>0</a:t>
            </a:r>
            <a:r>
              <a:rPr lang="en-GB" dirty="0" smtClean="0"/>
              <a:t>: </a:t>
            </a:r>
            <a:r>
              <a:rPr lang="el-GR" dirty="0" smtClean="0"/>
              <a:t>ρ</a:t>
            </a:r>
            <a:r>
              <a:rPr lang="en-GB" i="1" baseline="-25000" dirty="0" err="1" smtClean="0"/>
              <a:t>xy</a:t>
            </a:r>
            <a:r>
              <a:rPr lang="en-GB" i="1" baseline="-25000" dirty="0" smtClean="0"/>
              <a:t> </a:t>
            </a:r>
            <a:r>
              <a:rPr lang="en-GB" dirty="0" smtClean="0"/>
              <a:t>= 0			</a:t>
            </a:r>
            <a:r>
              <a:rPr lang="en-GB" i="1" kern="100" dirty="0" smtClean="0">
                <a:latin typeface="Berkeley"/>
                <a:ea typeface="Times New Roman"/>
                <a:cs typeface="Berkeley"/>
              </a:rPr>
              <a:t>H</a:t>
            </a:r>
            <a:r>
              <a:rPr lang="en-GB" kern="100" baseline="-25000" dirty="0" smtClean="0">
                <a:latin typeface="Berkeley"/>
                <a:ea typeface="Times New Roman"/>
                <a:cs typeface="Berkeley"/>
              </a:rPr>
              <a:t>1</a:t>
            </a:r>
            <a:r>
              <a:rPr lang="en-GB" kern="100" dirty="0" smtClean="0">
                <a:latin typeface="Berkeley"/>
                <a:ea typeface="Times New Roman"/>
                <a:cs typeface="Berkeley"/>
              </a:rPr>
              <a:t>: </a:t>
            </a:r>
            <a:r>
              <a:rPr lang="en-GB" i="1" kern="100" dirty="0" err="1" smtClean="0">
                <a:latin typeface="Berkeley"/>
                <a:ea typeface="Times New Roman"/>
                <a:cs typeface="Berkeley"/>
              </a:rPr>
              <a:t>r</a:t>
            </a:r>
            <a:r>
              <a:rPr lang="en-GB" i="1" kern="100" baseline="-25000" dirty="0" err="1" smtClean="0">
                <a:latin typeface="Berkeley"/>
                <a:ea typeface="Times New Roman"/>
                <a:cs typeface="Berkeley"/>
              </a:rPr>
              <a:t>xy</a:t>
            </a:r>
            <a:r>
              <a:rPr lang="en-GB" kern="100" dirty="0" smtClean="0">
                <a:latin typeface="Berkeley"/>
                <a:ea typeface="Times New Roman"/>
                <a:cs typeface="Berkeley"/>
              </a:rPr>
              <a:t> ≠ 0</a:t>
            </a:r>
            <a:endParaRPr lang="en-US" dirty="0" smtClean="0">
              <a:latin typeface="Berkeley"/>
              <a:ea typeface="Times New Roman"/>
              <a:cs typeface="Berkeley"/>
            </a:endParaRP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 l="7162" t="22801" b="55049"/>
          <a:stretch>
            <a:fillRect/>
          </a:stretch>
        </p:blipFill>
        <p:spPr bwMode="auto">
          <a:xfrm>
            <a:off x="2057400" y="3200400"/>
            <a:ext cx="441960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Pearson’s r Continued…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5729516"/>
              </p:ext>
            </p:extLst>
          </p:nvPr>
        </p:nvGraphicFramePr>
        <p:xfrm>
          <a:off x="228600" y="1676400"/>
          <a:ext cx="8763000" cy="4993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0500"/>
                <a:gridCol w="1460500"/>
                <a:gridCol w="1460500"/>
                <a:gridCol w="1460500"/>
                <a:gridCol w="1460500"/>
                <a:gridCol w="1460500"/>
              </a:tblGrid>
              <a:tr h="43564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Hours</a:t>
                      </a:r>
                      <a:r>
                        <a:rPr lang="en-US" baseline="0" dirty="0" smtClean="0"/>
                        <a:t> slept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X²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Y²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N = </a:t>
                      </a:r>
                      <a:endParaRPr lang="en-US" dirty="0"/>
                    </a:p>
                  </a:txBody>
                  <a:tcPr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∑ X = </a:t>
                      </a:r>
                      <a:endParaRPr lang="en-US" dirty="0"/>
                    </a:p>
                  </a:txBody>
                  <a:tcPr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∑ Y = </a:t>
                      </a:r>
                    </a:p>
                  </a:txBody>
                  <a:tcPr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</a:t>
                      </a:r>
                      <a:endParaRPr lang="en-US" dirty="0"/>
                    </a:p>
                  </a:txBody>
                  <a:tcPr anchor="ctr"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= </a:t>
                      </a:r>
                      <a:endParaRPr lang="en-US" dirty="0"/>
                    </a:p>
                  </a:txBody>
                  <a:tcPr anchor="ctr"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∑ X² = </a:t>
                      </a:r>
                    </a:p>
                  </a:txBody>
                  <a:tcPr/>
                </a:tc>
              </a:tr>
              <a:tr h="643333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 ∑ Y² = </a:t>
                      </a:r>
                    </a:p>
                  </a:txBody>
                  <a:tcPr anchor="ctr"/>
                </a:tc>
              </a:tr>
              <a:tr h="650561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∑</a:t>
                      </a:r>
                      <a:r>
                        <a:rPr lang="en-US" baseline="0" dirty="0" smtClean="0"/>
                        <a:t> XY = </a:t>
                      </a:r>
                      <a:endParaRPr lang="en-US" dirty="0" smtClean="0"/>
                    </a:p>
                  </a:txBody>
                  <a:tcPr anchor="ctr"/>
                </a:tc>
              </a:tr>
              <a:tr h="650561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620000" y="3505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0" y="3962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Pearson’s r Continued…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8600" y="1676400"/>
          <a:ext cx="8763000" cy="4993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0500"/>
                <a:gridCol w="1460500"/>
                <a:gridCol w="1460500"/>
                <a:gridCol w="1460500"/>
                <a:gridCol w="1460500"/>
                <a:gridCol w="1460500"/>
              </a:tblGrid>
              <a:tr h="43564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Hours</a:t>
                      </a:r>
                      <a:r>
                        <a:rPr lang="en-US" baseline="0" dirty="0" smtClean="0"/>
                        <a:t> slept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X²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Y²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N = 8</a:t>
                      </a:r>
                      <a:endParaRPr lang="en-US" dirty="0"/>
                    </a:p>
                  </a:txBody>
                  <a:tcPr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∑ X = 84 </a:t>
                      </a:r>
                      <a:endParaRPr lang="en-US" dirty="0"/>
                    </a:p>
                  </a:txBody>
                  <a:tcPr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∑ Y = 92</a:t>
                      </a:r>
                    </a:p>
                  </a:txBody>
                  <a:tcPr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10.5</a:t>
                      </a:r>
                      <a:endParaRPr lang="en-US" dirty="0"/>
                    </a:p>
                  </a:txBody>
                  <a:tcPr anchor="ctr"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= 11.5</a:t>
                      </a:r>
                      <a:endParaRPr lang="en-US" dirty="0"/>
                    </a:p>
                  </a:txBody>
                  <a:tcPr anchor="ctr"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∑ X² = </a:t>
                      </a:r>
                    </a:p>
                  </a:txBody>
                  <a:tcPr/>
                </a:tc>
              </a:tr>
              <a:tr h="643333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 ∑ Y² = </a:t>
                      </a:r>
                    </a:p>
                  </a:txBody>
                  <a:tcPr anchor="ctr"/>
                </a:tc>
              </a:tr>
              <a:tr h="650561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∑</a:t>
                      </a:r>
                      <a:r>
                        <a:rPr lang="en-US" baseline="0" dirty="0" smtClean="0"/>
                        <a:t> XY = </a:t>
                      </a:r>
                      <a:endParaRPr lang="en-US" dirty="0" smtClean="0"/>
                    </a:p>
                  </a:txBody>
                  <a:tcPr anchor="ctr"/>
                </a:tc>
              </a:tr>
              <a:tr h="65056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7620000" y="3505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20000" y="3886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Pearson’s r Continued…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8600" y="1676400"/>
          <a:ext cx="8763000" cy="5198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0500"/>
                <a:gridCol w="1460500"/>
                <a:gridCol w="1460500"/>
                <a:gridCol w="1460500"/>
                <a:gridCol w="1460500"/>
                <a:gridCol w="1460500"/>
              </a:tblGrid>
              <a:tr h="43564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Hours</a:t>
                      </a:r>
                      <a:r>
                        <a:rPr lang="en-US" baseline="0" dirty="0" smtClean="0"/>
                        <a:t> slept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X²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Y²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N = 8</a:t>
                      </a:r>
                      <a:endParaRPr lang="en-US" dirty="0"/>
                    </a:p>
                  </a:txBody>
                  <a:tcPr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∑ X = 84 </a:t>
                      </a:r>
                      <a:endParaRPr lang="en-US" dirty="0"/>
                    </a:p>
                  </a:txBody>
                  <a:tcPr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∑ Y = 92</a:t>
                      </a:r>
                    </a:p>
                  </a:txBody>
                  <a:tcPr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10.5</a:t>
                      </a:r>
                      <a:endParaRPr lang="en-US" dirty="0"/>
                    </a:p>
                  </a:txBody>
                  <a:tcPr anchor="ctr"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= 11.5</a:t>
                      </a:r>
                      <a:endParaRPr lang="en-US" dirty="0"/>
                    </a:p>
                  </a:txBody>
                  <a:tcPr anchor="ctr"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∑ X² = 946</a:t>
                      </a:r>
                    </a:p>
                  </a:txBody>
                  <a:tcPr/>
                </a:tc>
              </a:tr>
              <a:tr h="643333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 ∑ Y² = </a:t>
                      </a:r>
                    </a:p>
                  </a:txBody>
                  <a:tcPr anchor="ctr"/>
                </a:tc>
              </a:tr>
              <a:tr h="650561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∑</a:t>
                      </a:r>
                      <a:r>
                        <a:rPr lang="en-US" baseline="0" dirty="0" smtClean="0"/>
                        <a:t> XY = </a:t>
                      </a:r>
                      <a:endParaRPr lang="en-US" dirty="0" smtClean="0"/>
                    </a:p>
                  </a:txBody>
                  <a:tcPr anchor="ctr"/>
                </a:tc>
              </a:tr>
              <a:tr h="65056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946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620000" y="3962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0" y="3505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ANOVA examines the variance between groups and the variances between individuals within groups</a:t>
            </a:r>
          </a:p>
          <a:p>
            <a:pPr lvl="1"/>
            <a:r>
              <a:rPr lang="en-US" dirty="0" smtClean="0"/>
              <a:t>These variances are then compared against each other</a:t>
            </a:r>
          </a:p>
          <a:p>
            <a:pPr lvl="1"/>
            <a:r>
              <a:rPr lang="en-US" dirty="0" smtClean="0"/>
              <a:t>Similar to the t test - only in this case we are comparing means between more than two groups</a:t>
            </a:r>
          </a:p>
          <a:p>
            <a:pPr lvl="1"/>
            <a:endParaRPr lang="en-US" dirty="0" smtClean="0"/>
          </a:p>
          <a:p>
            <a:r>
              <a:rPr lang="en-US" dirty="0"/>
              <a:t>Two components of total variation</a:t>
            </a:r>
          </a:p>
          <a:p>
            <a:pPr lvl="1"/>
            <a:r>
              <a:rPr lang="en-US" dirty="0"/>
              <a:t>Variation within groups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the distance of raw scores from their group mean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		AND</a:t>
            </a:r>
          </a:p>
          <a:p>
            <a:pPr lvl="1"/>
            <a:r>
              <a:rPr lang="en-US" dirty="0"/>
              <a:t>Variation between groups</a:t>
            </a:r>
            <a:r>
              <a:rPr lang="en-US" dirty="0">
                <a:sym typeface="Wingdings" pitchFamily="2" charset="2"/>
              </a:rPr>
              <a:t> the distance or deviation of group means from one another 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Flavors of ANOVA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Pearson’s r Continued…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8600" y="1676400"/>
          <a:ext cx="8763000" cy="5198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0500"/>
                <a:gridCol w="1460500"/>
                <a:gridCol w="1460500"/>
                <a:gridCol w="1460500"/>
                <a:gridCol w="1460500"/>
                <a:gridCol w="1460500"/>
              </a:tblGrid>
              <a:tr h="43564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Hours</a:t>
                      </a:r>
                      <a:r>
                        <a:rPr lang="en-US" baseline="0" dirty="0" smtClean="0"/>
                        <a:t> slept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X²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Y²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N = 8</a:t>
                      </a:r>
                      <a:endParaRPr lang="en-US" dirty="0"/>
                    </a:p>
                  </a:txBody>
                  <a:tcPr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∑ X = 84 </a:t>
                      </a:r>
                      <a:endParaRPr lang="en-US" dirty="0"/>
                    </a:p>
                  </a:txBody>
                  <a:tcPr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∑ Y = 92</a:t>
                      </a:r>
                    </a:p>
                  </a:txBody>
                  <a:tcPr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10.5</a:t>
                      </a:r>
                      <a:endParaRPr lang="en-US" dirty="0"/>
                    </a:p>
                  </a:txBody>
                  <a:tcPr anchor="ctr"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= 11.5</a:t>
                      </a:r>
                      <a:endParaRPr lang="en-US" dirty="0"/>
                    </a:p>
                  </a:txBody>
                  <a:tcPr anchor="ctr"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∑ X² = 946</a:t>
                      </a:r>
                    </a:p>
                  </a:txBody>
                  <a:tcPr/>
                </a:tc>
              </a:tr>
              <a:tr h="643333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 ∑ Y² = 1118</a:t>
                      </a:r>
                    </a:p>
                  </a:txBody>
                  <a:tcPr anchor="ctr"/>
                </a:tc>
              </a:tr>
              <a:tr h="650561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∑</a:t>
                      </a:r>
                      <a:r>
                        <a:rPr lang="en-US" baseline="0" dirty="0" smtClean="0"/>
                        <a:t> XY = </a:t>
                      </a:r>
                      <a:endParaRPr lang="en-US" dirty="0" smtClean="0"/>
                    </a:p>
                  </a:txBody>
                  <a:tcPr anchor="ctr"/>
                </a:tc>
              </a:tr>
              <a:tr h="65056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946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1,118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620000" y="3962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0" y="3505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Pearson’s r Continued…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8600" y="1676400"/>
          <a:ext cx="8763000" cy="5198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0500"/>
                <a:gridCol w="1460500"/>
                <a:gridCol w="1460500"/>
                <a:gridCol w="1460500"/>
                <a:gridCol w="1460500"/>
                <a:gridCol w="1460500"/>
              </a:tblGrid>
              <a:tr h="43564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Hours</a:t>
                      </a:r>
                      <a:r>
                        <a:rPr lang="en-US" baseline="0" dirty="0" smtClean="0"/>
                        <a:t> slept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X²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Y²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N = 8</a:t>
                      </a:r>
                      <a:endParaRPr lang="en-US" dirty="0"/>
                    </a:p>
                  </a:txBody>
                  <a:tcPr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∑ X = 84</a:t>
                      </a:r>
                      <a:endParaRPr lang="en-US" dirty="0"/>
                    </a:p>
                  </a:txBody>
                  <a:tcPr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∑ Y = 92</a:t>
                      </a:r>
                    </a:p>
                  </a:txBody>
                  <a:tcPr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10.5</a:t>
                      </a:r>
                      <a:endParaRPr lang="en-US" dirty="0"/>
                    </a:p>
                  </a:txBody>
                  <a:tcPr anchor="ctr"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= 11.5</a:t>
                      </a:r>
                      <a:endParaRPr lang="en-US" dirty="0"/>
                    </a:p>
                  </a:txBody>
                  <a:tcPr anchor="ctr"/>
                </a:tc>
              </a:tr>
              <a:tr h="435644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∑ X² = 946</a:t>
                      </a:r>
                    </a:p>
                  </a:txBody>
                  <a:tcPr/>
                </a:tc>
              </a:tr>
              <a:tr h="643333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192</a:t>
                      </a:r>
                      <a:endParaRPr 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 ∑ Y² = 1,118</a:t>
                      </a:r>
                    </a:p>
                  </a:txBody>
                  <a:tcPr anchor="ctr"/>
                </a:tc>
              </a:tr>
              <a:tr h="650561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∑</a:t>
                      </a:r>
                      <a:r>
                        <a:rPr lang="en-US" baseline="0" dirty="0" smtClean="0"/>
                        <a:t> XY = 981</a:t>
                      </a:r>
                      <a:endParaRPr lang="en-US" dirty="0" smtClean="0"/>
                    </a:p>
                  </a:txBody>
                  <a:tcPr anchor="ctr"/>
                </a:tc>
              </a:tr>
              <a:tr h="65056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946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1,118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981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7620000" y="3962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20000" y="3505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</a:t>
            </a:r>
            <a:endParaRPr lang="en-US" dirty="0"/>
          </a:p>
        </p:txBody>
      </p:sp>
      <p:pic>
        <p:nvPicPr>
          <p:cNvPr id="46" name="Picture 45"/>
          <p:cNvPicPr/>
          <p:nvPr/>
        </p:nvPicPr>
        <p:blipFill>
          <a:blip r:embed="rId2" cstate="print"/>
          <a:srcRect l="10352" t="22526" r="59552" b="21502"/>
          <a:stretch>
            <a:fillRect/>
          </a:stretch>
        </p:blipFill>
        <p:spPr bwMode="auto">
          <a:xfrm>
            <a:off x="1600200" y="1600200"/>
            <a:ext cx="426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Rectangle 46"/>
          <p:cNvSpPr/>
          <p:nvPr/>
        </p:nvSpPr>
        <p:spPr>
          <a:xfrm>
            <a:off x="685800" y="58674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74320">
              <a:defRPr/>
            </a:pPr>
            <a:r>
              <a:rPr lang="en-US" dirty="0" smtClean="0"/>
              <a:t>***There is a modest positive correlation between age and hours slept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Testing the Significance of Pearson’s 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To test the significance of a measure correlation we usually set up the null hypothesis that no correlation exists in the population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	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Whereas the research hypothesis says that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		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			</a:t>
            </a:r>
            <a:endParaRPr 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3124200"/>
            <a:ext cx="1905001" cy="487866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4953000"/>
            <a:ext cx="1875065" cy="504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Critical value of 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Table 4 pg. 362 (0.05 level; two-tailed test)</a:t>
            </a:r>
          </a:p>
          <a:p>
            <a:pPr eaLnBrk="1" hangingPunct="1"/>
            <a:r>
              <a:rPr lang="en-US" dirty="0" err="1" smtClean="0"/>
              <a:t>df</a:t>
            </a:r>
            <a:r>
              <a:rPr lang="en-US" dirty="0" smtClean="0"/>
              <a:t> = N-2</a:t>
            </a:r>
          </a:p>
          <a:p>
            <a:pPr eaLnBrk="1" hangingPunct="1"/>
            <a:r>
              <a:rPr lang="en-US" dirty="0" err="1" smtClean="0"/>
              <a:t>df</a:t>
            </a:r>
            <a:r>
              <a:rPr lang="en-US" dirty="0" smtClean="0"/>
              <a:t> = 8-2 = 6</a:t>
            </a:r>
          </a:p>
          <a:p>
            <a:pPr eaLnBrk="1" hangingPunct="1"/>
            <a:r>
              <a:rPr lang="en-US" dirty="0" smtClean="0"/>
              <a:t>Critical r value = 0.7067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0.24 &lt; 0.7067</a:t>
            </a:r>
          </a:p>
          <a:p>
            <a:pPr eaLnBrk="1" hangingPunct="1"/>
            <a:r>
              <a:rPr lang="en-US" dirty="0" smtClean="0"/>
              <a:t>Fail to reject the null, there’s no statistically significant correlation between age and number of hours slept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and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Just because two variables are related has no bearing on whether there is a causal relationship.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Quality marriage does not ensure a quality parent-child relationship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Two variables may be correlated because they share something in common…but just because there is an “association” does not mean there is “causation.”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Significance Versus Meaningfulness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if a correlation is significant, it doesn’t mean that the amount of variance accounted for is meaningful.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Correlation of .44 </a:t>
            </a:r>
          </a:p>
          <a:p>
            <a:pPr lvl="2"/>
            <a:r>
              <a:rPr lang="en-US" dirty="0" smtClean="0"/>
              <a:t>Variance accounted for: .194 or 19.4%</a:t>
            </a:r>
          </a:p>
          <a:p>
            <a:pPr lvl="2"/>
            <a:r>
              <a:rPr lang="en-US" dirty="0" smtClean="0"/>
              <a:t>81.6% remaining!!!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Agresti</a:t>
            </a:r>
            <a:r>
              <a:rPr lang="en-US" dirty="0" smtClean="0"/>
              <a:t>, Alan and Barbara Finlay (2008). </a:t>
            </a:r>
            <a:r>
              <a:rPr lang="en-US" i="1" dirty="0" smtClean="0"/>
              <a:t>Statistical Methods for the Social Sciences,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>. Upper Saddle, NJ: Prentice-Hall.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Salkind</a:t>
            </a:r>
            <a:r>
              <a:rPr lang="en-US" dirty="0" smtClean="0"/>
              <a:t>, Neil J. (2010). </a:t>
            </a:r>
            <a:r>
              <a:rPr lang="en-US" i="1" dirty="0" smtClean="0"/>
              <a:t>Statistics for People Who Think They Hate Statistics,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edition. </a:t>
            </a:r>
            <a:r>
              <a:rPr lang="en-US" dirty="0" smtClean="0"/>
              <a:t>Thousand Oaks, CA: Sage Publications.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One-way </a:t>
            </a:r>
            <a:r>
              <a:rPr lang="en-US" dirty="0" smtClean="0"/>
              <a:t>ANOVA</a:t>
            </a:r>
          </a:p>
          <a:p>
            <a:pPr lvl="1"/>
            <a:r>
              <a:rPr lang="en-US" dirty="0" smtClean="0"/>
              <a:t>Simple ANOVA</a:t>
            </a:r>
          </a:p>
          <a:p>
            <a:pPr lvl="1"/>
            <a:r>
              <a:rPr lang="en-US" dirty="0" smtClean="0"/>
              <a:t>Single factor (grouping variable)</a:t>
            </a:r>
          </a:p>
          <a:p>
            <a:endParaRPr lang="en-US" dirty="0" smtClean="0"/>
          </a:p>
          <a:p>
            <a:r>
              <a:rPr lang="en-US" dirty="0" smtClean="0"/>
              <a:t>Any analysis where:</a:t>
            </a:r>
          </a:p>
          <a:p>
            <a:pPr lvl="1"/>
            <a:r>
              <a:rPr lang="en-US" dirty="0" smtClean="0"/>
              <a:t>There is only one dimension or treatment</a:t>
            </a:r>
          </a:p>
          <a:p>
            <a:pPr lvl="1"/>
            <a:r>
              <a:rPr lang="en-US" dirty="0" smtClean="0"/>
              <a:t>There are more than two levels of the grouping factor</a:t>
            </a:r>
          </a:p>
          <a:p>
            <a:pPr lvl="1"/>
            <a:r>
              <a:rPr lang="en-US" dirty="0" smtClean="0"/>
              <a:t>Looking at differences across groups in average scores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Flavors </a:t>
            </a:r>
            <a:r>
              <a:rPr lang="en-US" smtClean="0"/>
              <a:t>of ANOVA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𝑏𝑒𝑡𝑤𝑒𝑒𝑛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𝑤𝑖𝑡h𝑖𝑛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Compares the amount of variability between groups (due to grouping) to the amount of variance within groups (due to chance)</a:t>
                </a:r>
              </a:p>
              <a:p>
                <a:pPr>
                  <a:buNone/>
                </a:pPr>
                <a:endParaRPr lang="en-US" dirty="0" smtClean="0"/>
              </a:p>
              <a:p>
                <a:r>
                  <a:rPr lang="en-US" dirty="0" smtClean="0"/>
                  <a:t>Rationale…want the within group variance to be small and the between group variance to be large in order to find significance.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704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F Statistic</a:t>
            </a:r>
            <a:endParaRPr 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F statistic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/>
              <a:t> F = </a:t>
            </a:r>
            <a:r>
              <a:rPr lang="en-US" sz="4000" u="sng" dirty="0" err="1" smtClean="0"/>
              <a:t>MS</a:t>
            </a:r>
            <a:r>
              <a:rPr lang="en-US" sz="4000" u="sng" baseline="-25000" dirty="0" err="1" smtClean="0"/>
              <a:t>b</a:t>
            </a:r>
            <a:endParaRPr lang="en-US" sz="4000" u="sng" dirty="0" smtClean="0"/>
          </a:p>
          <a:p>
            <a:pPr lvl="1">
              <a:buNone/>
            </a:pPr>
            <a:r>
              <a:rPr lang="en-US" sz="4000" dirty="0" smtClean="0"/>
              <a:t>       </a:t>
            </a:r>
            <a:r>
              <a:rPr lang="en-US" sz="4000" dirty="0" err="1" smtClean="0"/>
              <a:t>MS</a:t>
            </a:r>
            <a:r>
              <a:rPr lang="en-US" sz="4000" baseline="-25000" dirty="0" err="1" smtClean="0"/>
              <a:t>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MS</a:t>
            </a:r>
            <a:r>
              <a:rPr lang="en-US" baseline="-25000" dirty="0" err="1" smtClean="0"/>
              <a:t>b</a:t>
            </a:r>
            <a:r>
              <a:rPr lang="en-US" dirty="0" smtClean="0"/>
              <a:t> =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b</a:t>
            </a:r>
            <a:endParaRPr lang="en-US" dirty="0" smtClean="0"/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r>
              <a:rPr lang="en-US" dirty="0" err="1" smtClean="0"/>
              <a:t>MS</a:t>
            </a:r>
            <a:r>
              <a:rPr lang="en-US" baseline="-25000" dirty="0" err="1" smtClean="0"/>
              <a:t>w</a:t>
            </a:r>
            <a:r>
              <a:rPr lang="en-US" dirty="0" smtClean="0"/>
              <a:t> =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w</a:t>
            </a:r>
            <a:r>
              <a:rPr lang="en-US" dirty="0" smtClean="0"/>
              <a:t> /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w</a:t>
            </a:r>
            <a:endParaRPr lang="en-US" baseline="-25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8B7BF"/>
                </a:solidFill>
              </a:rPr>
              <a:t>Example 1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Is there a significant difference in the number of annual offenses committed by sex offenders, robbers, burglars, and drug offenders?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352800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Sex offenses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Robbery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Burglary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1326</TotalTime>
  <Words>2323</Words>
  <Application>Microsoft Office PowerPoint</Application>
  <PresentationFormat>On-screen Show (4:3)</PresentationFormat>
  <Paragraphs>666</Paragraphs>
  <Slides>58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Berkeley</vt:lpstr>
      <vt:lpstr>Calibri</vt:lpstr>
      <vt:lpstr>Cambria Math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Worksheet</vt:lpstr>
      <vt:lpstr>Two Groups Too Many? Try Analysis of Variance (ANOVA) </vt:lpstr>
      <vt:lpstr>Analysis of Variance (ANOVA)</vt:lpstr>
      <vt:lpstr>Requirements for Using the F ratio</vt:lpstr>
      <vt:lpstr>Path to Wisdom and Knowledge</vt:lpstr>
      <vt:lpstr>Different Flavors of ANOVA</vt:lpstr>
      <vt:lpstr>Different Flavors of ANOVA</vt:lpstr>
      <vt:lpstr>Computing the F Statistic</vt:lpstr>
      <vt:lpstr>Computing the F statistic</vt:lpstr>
      <vt:lpstr>Example 1</vt:lpstr>
      <vt:lpstr>Hypotheses</vt:lpstr>
      <vt:lpstr>Steps in Hypothesis testing</vt:lpstr>
      <vt:lpstr>Steps in Hypothesis Testing</vt:lpstr>
      <vt:lpstr>Steps in Hypothesis Testing</vt:lpstr>
      <vt:lpstr>Steps in Hypothesis Testing</vt:lpstr>
      <vt:lpstr>Steps in Hypothesis Testing</vt:lpstr>
      <vt:lpstr>Steps in Hypothesis Testing</vt:lpstr>
      <vt:lpstr>Steps in Hypothesis Testing</vt:lpstr>
      <vt:lpstr>Steps in Hypothesis Testing</vt:lpstr>
      <vt:lpstr>Steps in Hypothesis Testing</vt:lpstr>
      <vt:lpstr>Steps in Hypothesis Testing</vt:lpstr>
      <vt:lpstr>Steps in Hypothesis Testing</vt:lpstr>
      <vt:lpstr>Steps in Hypothesis testing</vt:lpstr>
      <vt:lpstr>How to Interpret</vt:lpstr>
      <vt:lpstr>Stata output</vt:lpstr>
      <vt:lpstr>Post hoc test</vt:lpstr>
      <vt:lpstr>Example 2 </vt:lpstr>
      <vt:lpstr>Hypotheses</vt:lpstr>
      <vt:lpstr>Steps in Hypothesis testing</vt:lpstr>
      <vt:lpstr>Steps in Hypothesis testing – computing the test statistic</vt:lpstr>
      <vt:lpstr>Steps in Hypothesis testing</vt:lpstr>
      <vt:lpstr>Steps in Hypothesis testing</vt:lpstr>
      <vt:lpstr>How to Interpret</vt:lpstr>
      <vt:lpstr>Stata output</vt:lpstr>
      <vt:lpstr>Post hoc test</vt:lpstr>
      <vt:lpstr>Remember</vt:lpstr>
      <vt:lpstr>Chapter 15  Cousins or Just Good Friends? Testing Relationships Using the Correlation Coefficient </vt:lpstr>
      <vt:lpstr>Overview </vt:lpstr>
      <vt:lpstr>Strength of Correlation </vt:lpstr>
      <vt:lpstr>Direction of Correlation</vt:lpstr>
      <vt:lpstr>Perfect Correlations</vt:lpstr>
      <vt:lpstr>Curvilinear Correlation </vt:lpstr>
      <vt:lpstr>Correlation Coefficient </vt:lpstr>
      <vt:lpstr>Pearson’s (r) Correlation Coefficient</vt:lpstr>
      <vt:lpstr>The Correlation Coefficient</vt:lpstr>
      <vt:lpstr>Path to Wisdom and Knowledge</vt:lpstr>
      <vt:lpstr>Computing the Test Statistic</vt:lpstr>
      <vt:lpstr>Pearson’s r Continued…</vt:lpstr>
      <vt:lpstr>Pearson’s r Continued…</vt:lpstr>
      <vt:lpstr>Pearson’s r Continued…</vt:lpstr>
      <vt:lpstr>Pearson’s r Continued…</vt:lpstr>
      <vt:lpstr>Pearson’s r Continued…</vt:lpstr>
      <vt:lpstr>Example Continued</vt:lpstr>
      <vt:lpstr>Testing the Significance of Pearson’s r </vt:lpstr>
      <vt:lpstr>Critical value of r</vt:lpstr>
      <vt:lpstr>Conclusion</vt:lpstr>
      <vt:lpstr>Causes and Associations</vt:lpstr>
      <vt:lpstr>Significance Versus Meaningfulness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Two Groups Too Many? Try Analysis of Variance (ANOVA)</dc:title>
  <dc:creator>Miller</dc:creator>
  <cp:lastModifiedBy>Jacquie Cheun</cp:lastModifiedBy>
  <cp:revision>72</cp:revision>
  <cp:lastPrinted>2019-06-03T22:12:15Z</cp:lastPrinted>
  <dcterms:created xsi:type="dcterms:W3CDTF">2011-05-30T22:11:57Z</dcterms:created>
  <dcterms:modified xsi:type="dcterms:W3CDTF">2019-06-03T22:12:48Z</dcterms:modified>
</cp:coreProperties>
</file>