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4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A5CC-7762-48AA-A46E-A2A51D340E6F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F999-73E2-4857-8ABB-BB5FA041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out!!!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Question of Interest:</a:t>
            </a:r>
            <a:br>
              <a:rPr lang="en-US" sz="4000" dirty="0"/>
            </a:br>
            <a:r>
              <a:rPr lang="en-US" sz="4000" dirty="0"/>
              <a:t>1. Are the means of sites 1 and 4 different? </a:t>
            </a:r>
            <a:br>
              <a:rPr lang="en-US" sz="40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2" y="2273664"/>
            <a:ext cx="3868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Full Model: µ</a:t>
            </a:r>
            <a:r>
              <a:rPr lang="en-US" sz="3200" baseline="-25000" dirty="0"/>
              <a:t>1</a:t>
            </a:r>
            <a:r>
              <a:rPr lang="en-US" sz="3200" dirty="0"/>
              <a:t> µ</a:t>
            </a:r>
            <a:r>
              <a:rPr lang="en-US" sz="3200" baseline="-25000" dirty="0"/>
              <a:t>2 </a:t>
            </a:r>
            <a:r>
              <a:rPr lang="en-US" sz="3200" dirty="0"/>
              <a:t>µ</a:t>
            </a:r>
            <a:r>
              <a:rPr lang="en-US" sz="3200" baseline="-25000" dirty="0"/>
              <a:t>3</a:t>
            </a:r>
            <a:r>
              <a:rPr lang="en-US" sz="3200" dirty="0"/>
              <a:t> µ</a:t>
            </a:r>
            <a:r>
              <a:rPr lang="en-US" sz="3200" baseline="-25000" dirty="0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828839"/>
            <a:ext cx="4866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Reduced Model: µ</a:t>
            </a:r>
            <a:r>
              <a:rPr lang="en-US" sz="3200" baseline="-25000" dirty="0"/>
              <a:t>o</a:t>
            </a:r>
            <a:r>
              <a:rPr lang="en-US" sz="3200" dirty="0"/>
              <a:t> µ</a:t>
            </a:r>
            <a:r>
              <a:rPr lang="en-US" sz="3200" baseline="-25000" dirty="0"/>
              <a:t>2 </a:t>
            </a:r>
            <a:r>
              <a:rPr lang="en-US" sz="3200" dirty="0"/>
              <a:t>µ</a:t>
            </a:r>
            <a:r>
              <a:rPr lang="en-US" sz="3200" baseline="-25000" dirty="0"/>
              <a:t>3</a:t>
            </a:r>
            <a:r>
              <a:rPr lang="en-US" sz="3200" dirty="0"/>
              <a:t> µ</a:t>
            </a:r>
            <a:r>
              <a:rPr lang="en-US" sz="3200" baseline="-25000" dirty="0"/>
              <a:t>o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028890"/>
            <a:ext cx="1991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Reduced: µ µ</a:t>
            </a:r>
            <a:r>
              <a:rPr lang="en-US" sz="2000" baseline="-25000" dirty="0"/>
              <a:t> </a:t>
            </a:r>
            <a:r>
              <a:rPr lang="en-US" sz="2000" dirty="0"/>
              <a:t>µ µ</a:t>
            </a:r>
            <a:endParaRPr lang="en-US" sz="20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5630631" y="3323166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Full: µ</a:t>
            </a:r>
            <a:r>
              <a:rPr lang="en-US" sz="2000" baseline="-25000" dirty="0"/>
              <a:t>1</a:t>
            </a:r>
            <a:r>
              <a:rPr lang="en-US" sz="2000" dirty="0"/>
              <a:t> µ</a:t>
            </a:r>
            <a:r>
              <a:rPr lang="en-US" sz="2000" baseline="-25000" dirty="0"/>
              <a:t>2 </a:t>
            </a:r>
            <a:r>
              <a:rPr lang="en-US" sz="2000" dirty="0"/>
              <a:t>µ</a:t>
            </a:r>
            <a:r>
              <a:rPr lang="en-US" sz="2000" baseline="-25000" dirty="0"/>
              <a:t>3</a:t>
            </a:r>
            <a:r>
              <a:rPr lang="en-US" sz="2000" dirty="0"/>
              <a:t> µ</a:t>
            </a:r>
            <a:r>
              <a:rPr lang="en-US" sz="2000" baseline="-25000" dirty="0"/>
              <a:t>4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52" y="3839634"/>
            <a:ext cx="4059948" cy="111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2" y="3828748"/>
            <a:ext cx="40100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6394" y="3333690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Full: µ</a:t>
            </a:r>
            <a:r>
              <a:rPr lang="en-US" sz="2000" baseline="-25000" dirty="0"/>
              <a:t>o</a:t>
            </a:r>
            <a:r>
              <a:rPr lang="en-US" sz="2000" dirty="0"/>
              <a:t> µ</a:t>
            </a:r>
            <a:r>
              <a:rPr lang="en-US" sz="2000" baseline="-25000" dirty="0"/>
              <a:t>2 </a:t>
            </a:r>
            <a:r>
              <a:rPr lang="en-US" sz="2000" dirty="0"/>
              <a:t>µ</a:t>
            </a:r>
            <a:r>
              <a:rPr lang="en-US" sz="2000" baseline="-25000" dirty="0"/>
              <a:t>3</a:t>
            </a:r>
            <a:r>
              <a:rPr lang="en-US" sz="2000" dirty="0"/>
              <a:t> µ</a:t>
            </a:r>
            <a:r>
              <a:rPr lang="en-US" sz="2000" baseline="-25000" dirty="0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3028890"/>
            <a:ext cx="1991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Reduced: µ µ</a:t>
            </a:r>
            <a:r>
              <a:rPr lang="en-US" sz="2000" baseline="-25000" dirty="0"/>
              <a:t> </a:t>
            </a:r>
            <a:r>
              <a:rPr lang="en-US" sz="2000" dirty="0"/>
              <a:t>µ µ</a:t>
            </a:r>
            <a:endParaRPr lang="en-US" sz="20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1371602" y="4396319"/>
            <a:ext cx="951797" cy="25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2" y="4396319"/>
            <a:ext cx="951797" cy="25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28600" y="5105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49"/>
                <a:gridCol w="457200"/>
                <a:gridCol w="990600"/>
                <a:gridCol w="914400"/>
                <a:gridCol w="685800"/>
                <a:gridCol w="6408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&gt;F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(From 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11464.6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(From Reduced)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12244.9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343400" y="2858439"/>
            <a:ext cx="0" cy="207521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04426" y="5029200"/>
            <a:ext cx="2410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enough evidence to suggest (alpha = .05, </a:t>
            </a:r>
            <a:r>
              <a:rPr lang="en-US" dirty="0" err="1"/>
              <a:t>pval</a:t>
            </a:r>
            <a:r>
              <a:rPr lang="en-US" dirty="0"/>
              <a:t> = .098) that Site 1 and Site 4 have different mean depths.</a:t>
            </a:r>
          </a:p>
        </p:txBody>
      </p:sp>
    </p:spTree>
    <p:extLst>
      <p:ext uri="{BB962C8B-B14F-4D97-AF65-F5344CB8AC3E}">
        <p14:creationId xmlns:p14="http://schemas.microsoft.com/office/powerpoint/2010/main" val="32658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Question of Interest:</a:t>
            </a:r>
            <a:br>
              <a:rPr lang="en-US" sz="4000" dirty="0" smtClean="0"/>
            </a:br>
            <a:r>
              <a:rPr lang="en-US" sz="4000" dirty="0" smtClean="0"/>
              <a:t>2. Are the means of sites 2 and 3 different? 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8600" y="2216963"/>
            <a:ext cx="2064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Full Model:</a:t>
            </a:r>
            <a:endParaRPr lang="en-US" sz="3200" baseline="-25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97937" y="1772138"/>
            <a:ext cx="2915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Reduced Model:</a:t>
            </a:r>
            <a:endParaRPr lang="en-US" sz="3200" baseline="-25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31154" y="3028890"/>
            <a:ext cx="1158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Reduced:</a:t>
            </a:r>
            <a:endParaRPr lang="en-US" sz="2000" baseline="-25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64665" y="3323165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Full: </a:t>
            </a:r>
            <a:endParaRPr lang="en-US" sz="2000" baseline="-25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475037" y="3343245"/>
            <a:ext cx="625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Full:</a:t>
            </a:r>
            <a:endParaRPr lang="en-US" sz="2000" baseline="-25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522181" y="3028890"/>
            <a:ext cx="1158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Reduced:</a:t>
            </a:r>
            <a:endParaRPr lang="en-US" sz="2000" baseline="-25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80191" y="1813447"/>
            <a:ext cx="2371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1. </a:t>
            </a:r>
            <a:r>
              <a:rPr lang="en-US" dirty="0" smtClean="0">
                <a:solidFill>
                  <a:srgbClr val="FF0000"/>
                </a:solidFill>
              </a:rPr>
              <a:t>Identify </a:t>
            </a:r>
            <a:r>
              <a:rPr lang="en-US" dirty="0" smtClean="0">
                <a:solidFill>
                  <a:srgbClr val="FF0000"/>
                </a:solidFill>
              </a:rPr>
              <a:t>the Reduced and Full Models in terms of </a:t>
            </a:r>
            <a:r>
              <a:rPr lang="en-US" dirty="0" err="1" smtClean="0">
                <a:solidFill>
                  <a:srgbClr val="FF0000"/>
                </a:solidFill>
              </a:rPr>
              <a:t>mu’s</a:t>
            </a:r>
            <a:r>
              <a:rPr lang="en-US" dirty="0" smtClean="0">
                <a:solidFill>
                  <a:srgbClr val="FF0000"/>
                </a:solidFill>
              </a:rPr>
              <a:t>.  Similar to the last slide.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806" y="2923056"/>
            <a:ext cx="2100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 Next identify the Reduced and Full Models that we will obtain from SAS.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597" y="6021307"/>
            <a:ext cx="234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Check your answers on the next slide!  -&gt;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15" y="581548"/>
            <a:ext cx="8229600" cy="12830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Question of Interest:</a:t>
            </a:r>
            <a:br>
              <a:rPr lang="en-US" sz="4000" dirty="0" smtClean="0"/>
            </a:br>
            <a:r>
              <a:rPr lang="en-US" sz="4000" dirty="0" smtClean="0"/>
              <a:t>2. Are the means of sites 2 and 3 different?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2273662"/>
            <a:ext cx="3868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Full Model: µ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µ</a:t>
            </a:r>
            <a:r>
              <a:rPr lang="en-US" sz="3200" baseline="-25000" dirty="0" smtClean="0"/>
              <a:t>2 </a:t>
            </a:r>
            <a:r>
              <a:rPr lang="en-US" sz="3200" dirty="0" smtClean="0"/>
              <a:t>µ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µ</a:t>
            </a:r>
            <a:r>
              <a:rPr lang="en-US" sz="3200" baseline="-25000" dirty="0" smtClean="0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733" y="1828837"/>
            <a:ext cx="4723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Reduced Model: µ</a:t>
            </a:r>
            <a:r>
              <a:rPr lang="en-US" sz="3200" baseline="-25000" dirty="0"/>
              <a:t>1</a:t>
            </a:r>
            <a:r>
              <a:rPr lang="en-US" sz="3200" dirty="0" smtClean="0"/>
              <a:t> µ</a:t>
            </a:r>
            <a:r>
              <a:rPr lang="en-US" sz="3200" baseline="-25000" dirty="0"/>
              <a:t>o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µ</a:t>
            </a:r>
            <a:r>
              <a:rPr lang="en-US" sz="3200" baseline="-25000" dirty="0"/>
              <a:t>o</a:t>
            </a:r>
            <a:r>
              <a:rPr lang="en-US" sz="3200" dirty="0" smtClean="0"/>
              <a:t> µ</a:t>
            </a:r>
            <a:r>
              <a:rPr lang="en-US" sz="3200" baseline="-25000" dirty="0"/>
              <a:t>4</a:t>
            </a:r>
            <a:endParaRPr lang="en-US" sz="3200" baseline="-25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3028890"/>
            <a:ext cx="1991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Reduced: µ µ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µ µ</a:t>
            </a:r>
            <a:endParaRPr lang="en-US" sz="2000" baseline="-25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30631" y="3323166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Full: µ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µ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µ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µ</a:t>
            </a:r>
            <a:r>
              <a:rPr lang="en-US" sz="2000" baseline="-25000" dirty="0"/>
              <a:t>4</a:t>
            </a:r>
            <a:endParaRPr lang="en-US" sz="2000" baseline="-25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52" y="3839634"/>
            <a:ext cx="4059948" cy="111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6394" y="3333690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Full: µ</a:t>
            </a:r>
            <a:r>
              <a:rPr lang="en-US" sz="2000" baseline="-25000" dirty="0"/>
              <a:t>1</a:t>
            </a:r>
            <a:r>
              <a:rPr lang="en-US" sz="2000" dirty="0" smtClean="0"/>
              <a:t> µ</a:t>
            </a:r>
            <a:r>
              <a:rPr lang="en-US" sz="2000" baseline="-25000" dirty="0"/>
              <a:t>o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µ</a:t>
            </a:r>
            <a:r>
              <a:rPr lang="en-US" sz="2000" baseline="-25000" dirty="0"/>
              <a:t>o</a:t>
            </a:r>
            <a:r>
              <a:rPr lang="en-US" sz="2000" dirty="0" smtClean="0"/>
              <a:t> µ</a:t>
            </a:r>
            <a:r>
              <a:rPr lang="en-US" sz="2000" baseline="-25000" dirty="0" smtClean="0"/>
              <a:t>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5443"/>
            <a:ext cx="4038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105400" y="3028890"/>
            <a:ext cx="1991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Reduced: µ µ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µ µ</a:t>
            </a:r>
            <a:endParaRPr lang="en-US" sz="2000" baseline="-25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371600" y="4396317"/>
            <a:ext cx="951797" cy="25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4396317"/>
            <a:ext cx="951797" cy="25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37254"/>
              </p:ext>
            </p:extLst>
          </p:nvPr>
        </p:nvGraphicFramePr>
        <p:xfrm>
          <a:off x="228600" y="5105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49"/>
                <a:gridCol w="457200"/>
                <a:gridCol w="990600"/>
                <a:gridCol w="914400"/>
                <a:gridCol w="685800"/>
                <a:gridCol w="6408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&gt;F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343400" y="2858437"/>
            <a:ext cx="0" cy="207521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426" y="5105400"/>
            <a:ext cx="260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Next fill in the ANOVA table! And provide a written conclusion!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4426" y="6181130"/>
            <a:ext cx="260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</a:t>
            </a:r>
            <a:r>
              <a:rPr lang="en-US" dirty="0" smtClean="0">
                <a:solidFill>
                  <a:srgbClr val="FF0000"/>
                </a:solidFill>
              </a:rPr>
              <a:t>your </a:t>
            </a:r>
            <a:r>
              <a:rPr lang="en-US" dirty="0" smtClean="0">
                <a:solidFill>
                  <a:srgbClr val="FF0000"/>
                </a:solidFill>
              </a:rPr>
              <a:t>answers! -&gt;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Question of Interest:</a:t>
            </a:r>
            <a:br>
              <a:rPr lang="en-US" sz="4000" dirty="0" smtClean="0"/>
            </a:br>
            <a:r>
              <a:rPr lang="en-US" sz="4000" dirty="0" smtClean="0"/>
              <a:t>2. Are the means of sites 2 and 3 different? 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2273662"/>
            <a:ext cx="3868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Full Model: µ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µ</a:t>
            </a:r>
            <a:r>
              <a:rPr lang="en-US" sz="3200" baseline="-25000" dirty="0" smtClean="0"/>
              <a:t>2 </a:t>
            </a:r>
            <a:r>
              <a:rPr lang="en-US" sz="3200" dirty="0" smtClean="0"/>
              <a:t>µ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µ</a:t>
            </a:r>
            <a:r>
              <a:rPr lang="en-US" sz="3200" baseline="-25000" dirty="0" smtClean="0"/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8733" y="1828837"/>
            <a:ext cx="4723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Reduced Model: µ</a:t>
            </a:r>
            <a:r>
              <a:rPr lang="en-US" sz="3200" baseline="-25000" dirty="0"/>
              <a:t>1</a:t>
            </a:r>
            <a:r>
              <a:rPr lang="en-US" sz="3200" dirty="0" smtClean="0"/>
              <a:t> µ</a:t>
            </a:r>
            <a:r>
              <a:rPr lang="en-US" sz="3200" baseline="-25000" dirty="0"/>
              <a:t>o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µ</a:t>
            </a:r>
            <a:r>
              <a:rPr lang="en-US" sz="3200" baseline="-25000" dirty="0"/>
              <a:t>o</a:t>
            </a:r>
            <a:r>
              <a:rPr lang="en-US" sz="3200" dirty="0" smtClean="0"/>
              <a:t> µ</a:t>
            </a:r>
            <a:r>
              <a:rPr lang="en-US" sz="3200" baseline="-25000" dirty="0"/>
              <a:t>4</a:t>
            </a:r>
            <a:endParaRPr lang="en-US" sz="3200" baseline="-25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4400" y="3028890"/>
            <a:ext cx="1991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Reduced: µ µ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µ µ</a:t>
            </a:r>
            <a:endParaRPr lang="en-US" sz="2000" baseline="-25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630631" y="3323166"/>
            <a:ext cx="174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Full: µ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µ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µ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µ</a:t>
            </a:r>
            <a:r>
              <a:rPr lang="en-US" sz="2000" baseline="-25000" dirty="0"/>
              <a:t>4</a:t>
            </a:r>
            <a:endParaRPr lang="en-US" sz="2000" baseline="-25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52" y="3839634"/>
            <a:ext cx="4059948" cy="111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6394" y="3333690"/>
            <a:ext cx="1754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Full: µ</a:t>
            </a:r>
            <a:r>
              <a:rPr lang="en-US" sz="2000" baseline="-25000" dirty="0"/>
              <a:t>1</a:t>
            </a:r>
            <a:r>
              <a:rPr lang="en-US" sz="2000" dirty="0" smtClean="0"/>
              <a:t> µ</a:t>
            </a:r>
            <a:r>
              <a:rPr lang="en-US" sz="2000" baseline="-25000" dirty="0"/>
              <a:t>o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µ</a:t>
            </a:r>
            <a:r>
              <a:rPr lang="en-US" sz="2000" baseline="-25000" dirty="0"/>
              <a:t>o</a:t>
            </a:r>
            <a:r>
              <a:rPr lang="en-US" sz="2000" dirty="0" smtClean="0"/>
              <a:t> µ</a:t>
            </a:r>
            <a:r>
              <a:rPr lang="en-US" sz="2000" baseline="-25000" dirty="0" smtClean="0"/>
              <a:t>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5443"/>
            <a:ext cx="4038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105400" y="3028890"/>
            <a:ext cx="1991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Reduced: µ µ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µ µ</a:t>
            </a:r>
            <a:endParaRPr lang="en-US" sz="2000" baseline="-25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371600" y="4396317"/>
            <a:ext cx="951797" cy="25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4396317"/>
            <a:ext cx="951797" cy="251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28600" y="5105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49"/>
                <a:gridCol w="457200"/>
                <a:gridCol w="990600"/>
                <a:gridCol w="914400"/>
                <a:gridCol w="685800"/>
                <a:gridCol w="6408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&gt;F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(Full)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Error (From Full)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11464.6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(From Reduced)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11477.7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343400" y="2858437"/>
            <a:ext cx="0" cy="207521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7000" y="5029200"/>
            <a:ext cx="2487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not enough evidence to suggest (alpha = .05, </a:t>
            </a:r>
            <a:r>
              <a:rPr lang="en-US" dirty="0" err="1" smtClean="0"/>
              <a:t>pval</a:t>
            </a:r>
            <a:r>
              <a:rPr lang="en-US" dirty="0" smtClean="0"/>
              <a:t> = .828) that Site 2 and Site 3 have different mean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338</Words>
  <Application>Microsoft Macintosh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Break out!!!</vt:lpstr>
      <vt:lpstr>Question of Interest: 1. Are the means of sites 1 and 4 different?   </vt:lpstr>
      <vt:lpstr>Question of Interest: 2. Are the means of sites 2 and 3 different?   </vt:lpstr>
      <vt:lpstr>Question of Interest: 2. Are the means of sites 2 and 3 different?  </vt:lpstr>
      <vt:lpstr>Question of Interest: 2. Are the means of sites 2 and 3 different?   </vt:lpstr>
    </vt:vector>
  </TitlesOfParts>
  <Company>Southern Methodist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out!!!</dc:title>
  <dc:creator>OIT</dc:creator>
  <cp:lastModifiedBy>Microsoft Office User</cp:lastModifiedBy>
  <cp:revision>9</cp:revision>
  <dcterms:created xsi:type="dcterms:W3CDTF">2016-09-22T15:19:51Z</dcterms:created>
  <dcterms:modified xsi:type="dcterms:W3CDTF">2017-09-28T23:11:31Z</dcterms:modified>
</cp:coreProperties>
</file>