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4"/>
  </p:notesMasterIdLst>
  <p:sldIdLst>
    <p:sldId id="256" r:id="rId2"/>
    <p:sldId id="333" r:id="rId3"/>
    <p:sldId id="376" r:id="rId4"/>
    <p:sldId id="334" r:id="rId5"/>
    <p:sldId id="377" r:id="rId6"/>
    <p:sldId id="395" r:id="rId7"/>
    <p:sldId id="380" r:id="rId8"/>
    <p:sldId id="335" r:id="rId9"/>
    <p:sldId id="378" r:id="rId10"/>
    <p:sldId id="398" r:id="rId11"/>
    <p:sldId id="399" r:id="rId12"/>
    <p:sldId id="400" r:id="rId13"/>
    <p:sldId id="397" r:id="rId14"/>
    <p:sldId id="339" r:id="rId15"/>
    <p:sldId id="340" r:id="rId16"/>
    <p:sldId id="341" r:id="rId17"/>
    <p:sldId id="342" r:id="rId18"/>
    <p:sldId id="379" r:id="rId19"/>
    <p:sldId id="309" r:id="rId20"/>
    <p:sldId id="332" r:id="rId21"/>
    <p:sldId id="310" r:id="rId22"/>
    <p:sldId id="283" r:id="rId23"/>
    <p:sldId id="284" r:id="rId24"/>
    <p:sldId id="285" r:id="rId25"/>
    <p:sldId id="343" r:id="rId26"/>
    <p:sldId id="386" r:id="rId27"/>
    <p:sldId id="344" r:id="rId28"/>
    <p:sldId id="345" r:id="rId29"/>
    <p:sldId id="346" r:id="rId30"/>
    <p:sldId id="347" r:id="rId31"/>
    <p:sldId id="396" r:id="rId32"/>
    <p:sldId id="348" r:id="rId33"/>
    <p:sldId id="349" r:id="rId34"/>
    <p:sldId id="351" r:id="rId35"/>
    <p:sldId id="393" r:id="rId36"/>
    <p:sldId id="394" r:id="rId37"/>
    <p:sldId id="352" r:id="rId38"/>
    <p:sldId id="353" r:id="rId39"/>
    <p:sldId id="354" r:id="rId40"/>
    <p:sldId id="356" r:id="rId41"/>
    <p:sldId id="355" r:id="rId42"/>
    <p:sldId id="357" r:id="rId43"/>
    <p:sldId id="384" r:id="rId44"/>
    <p:sldId id="381" r:id="rId45"/>
    <p:sldId id="382" r:id="rId46"/>
    <p:sldId id="383" r:id="rId47"/>
    <p:sldId id="385" r:id="rId48"/>
    <p:sldId id="392" r:id="rId49"/>
    <p:sldId id="358" r:id="rId50"/>
    <p:sldId id="387" r:id="rId51"/>
    <p:sldId id="388" r:id="rId52"/>
    <p:sldId id="389" r:id="rId53"/>
    <p:sldId id="391" r:id="rId54"/>
    <p:sldId id="390" r:id="rId55"/>
    <p:sldId id="286" r:id="rId56"/>
    <p:sldId id="287" r:id="rId57"/>
    <p:sldId id="288" r:id="rId58"/>
    <p:sldId id="289" r:id="rId59"/>
    <p:sldId id="290" r:id="rId60"/>
    <p:sldId id="291" r:id="rId61"/>
    <p:sldId id="292" r:id="rId62"/>
    <p:sldId id="294" r:id="rId63"/>
    <p:sldId id="295" r:id="rId64"/>
    <p:sldId id="312" r:id="rId65"/>
    <p:sldId id="313" r:id="rId66"/>
    <p:sldId id="314" r:id="rId67"/>
    <p:sldId id="315" r:id="rId68"/>
    <p:sldId id="359" r:id="rId69"/>
    <p:sldId id="360" r:id="rId70"/>
    <p:sldId id="361" r:id="rId71"/>
    <p:sldId id="362" r:id="rId72"/>
    <p:sldId id="363" r:id="rId73"/>
    <p:sldId id="364" r:id="rId74"/>
    <p:sldId id="365" r:id="rId75"/>
    <p:sldId id="366" r:id="rId76"/>
    <p:sldId id="367" r:id="rId77"/>
    <p:sldId id="368" r:id="rId78"/>
    <p:sldId id="369" r:id="rId79"/>
    <p:sldId id="370" r:id="rId80"/>
    <p:sldId id="371" r:id="rId81"/>
    <p:sldId id="373" r:id="rId82"/>
    <p:sldId id="374" r:id="rId8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70"/>
  </p:normalViewPr>
  <p:slideViewPr>
    <p:cSldViewPr>
      <p:cViewPr varScale="1">
        <p:scale>
          <a:sx n="85" d="100"/>
          <a:sy n="85" d="100"/>
        </p:scale>
        <p:origin x="1554"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1B03562-6240-4141-984B-61AF1A90BF5A}" type="datetimeFigureOut">
              <a:rPr lang="en-US" smtClean="0"/>
              <a:t>9/24/2018</a:t>
            </a:fld>
            <a:endParaRPr lang="en-US"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DA7F91-38D3-4E33-8988-50CBB0AC81E5}" type="slidenum">
              <a:rPr lang="en-US" smtClean="0"/>
              <a:t>‹#›</a:t>
            </a:fld>
            <a:endParaRPr lang="en-US" dirty="0"/>
          </a:p>
        </p:txBody>
      </p:sp>
    </p:spTree>
    <p:extLst>
      <p:ext uri="{BB962C8B-B14F-4D97-AF65-F5344CB8AC3E}">
        <p14:creationId xmlns:p14="http://schemas.microsoft.com/office/powerpoint/2010/main" val="26113003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6D83E3A-8FBF-403A-B521-268F16BB994D}" type="slidenum">
              <a:rPr lang="en-US" smtClean="0"/>
              <a:t>68</a:t>
            </a:fld>
            <a:endParaRPr lang="en-US" dirty="0"/>
          </a:p>
        </p:txBody>
      </p:sp>
    </p:spTree>
    <p:extLst>
      <p:ext uri="{BB962C8B-B14F-4D97-AF65-F5344CB8AC3E}">
        <p14:creationId xmlns:p14="http://schemas.microsoft.com/office/powerpoint/2010/main" val="24034241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06CAF3A6-3B8B-47E1-8C4E-AB63A0CB04A6}" type="datetimeFigureOut">
              <a:rPr lang="en-US" smtClean="0"/>
              <a:t>9/24/2018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FCA6056-4D51-44A6-835E-1240CABE4388}" type="slidenum">
              <a:rPr lang="en-US" smtClean="0"/>
              <a:t>‹#›</a:t>
            </a:fld>
            <a:endParaRPr lang="en-US" dirty="0"/>
          </a:p>
        </p:txBody>
      </p:sp>
    </p:spTree>
    <p:extLst>
      <p:ext uri="{BB962C8B-B14F-4D97-AF65-F5344CB8AC3E}">
        <p14:creationId xmlns:p14="http://schemas.microsoft.com/office/powerpoint/2010/main" val="12891009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6CAF3A6-3B8B-47E1-8C4E-AB63A0CB04A6}" type="datetimeFigureOut">
              <a:rPr lang="en-US" smtClean="0"/>
              <a:t>9/24/2018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FCA6056-4D51-44A6-835E-1240CABE4388}" type="slidenum">
              <a:rPr lang="en-US" smtClean="0"/>
              <a:t>‹#›</a:t>
            </a:fld>
            <a:endParaRPr lang="en-US" dirty="0"/>
          </a:p>
        </p:txBody>
      </p:sp>
    </p:spTree>
    <p:extLst>
      <p:ext uri="{BB962C8B-B14F-4D97-AF65-F5344CB8AC3E}">
        <p14:creationId xmlns:p14="http://schemas.microsoft.com/office/powerpoint/2010/main" val="29196556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6CAF3A6-3B8B-47E1-8C4E-AB63A0CB04A6}" type="datetimeFigureOut">
              <a:rPr lang="en-US" smtClean="0"/>
              <a:t>9/24/2018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FCA6056-4D51-44A6-835E-1240CABE4388}" type="slidenum">
              <a:rPr lang="en-US" smtClean="0"/>
              <a:t>‹#›</a:t>
            </a:fld>
            <a:endParaRPr lang="en-US" dirty="0"/>
          </a:p>
        </p:txBody>
      </p:sp>
    </p:spTree>
    <p:extLst>
      <p:ext uri="{BB962C8B-B14F-4D97-AF65-F5344CB8AC3E}">
        <p14:creationId xmlns:p14="http://schemas.microsoft.com/office/powerpoint/2010/main" val="25742822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6CAF3A6-3B8B-47E1-8C4E-AB63A0CB04A6}" type="datetimeFigureOut">
              <a:rPr lang="en-US" smtClean="0"/>
              <a:t>9/24/2018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FCA6056-4D51-44A6-835E-1240CABE4388}" type="slidenum">
              <a:rPr lang="en-US" smtClean="0"/>
              <a:t>‹#›</a:t>
            </a:fld>
            <a:endParaRPr lang="en-US" dirty="0"/>
          </a:p>
        </p:txBody>
      </p:sp>
    </p:spTree>
    <p:extLst>
      <p:ext uri="{BB962C8B-B14F-4D97-AF65-F5344CB8AC3E}">
        <p14:creationId xmlns:p14="http://schemas.microsoft.com/office/powerpoint/2010/main" val="1505521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6CAF3A6-3B8B-47E1-8C4E-AB63A0CB04A6}" type="datetimeFigureOut">
              <a:rPr lang="en-US" smtClean="0"/>
              <a:t>9/24/2018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FCA6056-4D51-44A6-835E-1240CABE4388}" type="slidenum">
              <a:rPr lang="en-US" smtClean="0"/>
              <a:t>‹#›</a:t>
            </a:fld>
            <a:endParaRPr lang="en-US" dirty="0"/>
          </a:p>
        </p:txBody>
      </p:sp>
    </p:spTree>
    <p:extLst>
      <p:ext uri="{BB962C8B-B14F-4D97-AF65-F5344CB8AC3E}">
        <p14:creationId xmlns:p14="http://schemas.microsoft.com/office/powerpoint/2010/main" val="34234838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6CAF3A6-3B8B-47E1-8C4E-AB63A0CB04A6}" type="datetimeFigureOut">
              <a:rPr lang="en-US" smtClean="0"/>
              <a:t>9/24/2018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FCA6056-4D51-44A6-835E-1240CABE4388}" type="slidenum">
              <a:rPr lang="en-US" smtClean="0"/>
              <a:t>‹#›</a:t>
            </a:fld>
            <a:endParaRPr lang="en-US" dirty="0"/>
          </a:p>
        </p:txBody>
      </p:sp>
    </p:spTree>
    <p:extLst>
      <p:ext uri="{BB962C8B-B14F-4D97-AF65-F5344CB8AC3E}">
        <p14:creationId xmlns:p14="http://schemas.microsoft.com/office/powerpoint/2010/main" val="22572286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6CAF3A6-3B8B-47E1-8C4E-AB63A0CB04A6}" type="datetimeFigureOut">
              <a:rPr lang="en-US" smtClean="0"/>
              <a:t>9/24/2018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EFCA6056-4D51-44A6-835E-1240CABE4388}" type="slidenum">
              <a:rPr lang="en-US" smtClean="0"/>
              <a:t>‹#›</a:t>
            </a:fld>
            <a:endParaRPr lang="en-US" dirty="0"/>
          </a:p>
        </p:txBody>
      </p:sp>
    </p:spTree>
    <p:extLst>
      <p:ext uri="{BB962C8B-B14F-4D97-AF65-F5344CB8AC3E}">
        <p14:creationId xmlns:p14="http://schemas.microsoft.com/office/powerpoint/2010/main" val="21598045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6CAF3A6-3B8B-47E1-8C4E-AB63A0CB04A6}" type="datetimeFigureOut">
              <a:rPr lang="en-US" smtClean="0"/>
              <a:t>9/24/2018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EFCA6056-4D51-44A6-835E-1240CABE4388}" type="slidenum">
              <a:rPr lang="en-US" smtClean="0"/>
              <a:t>‹#›</a:t>
            </a:fld>
            <a:endParaRPr lang="en-US" dirty="0"/>
          </a:p>
        </p:txBody>
      </p:sp>
    </p:spTree>
    <p:extLst>
      <p:ext uri="{BB962C8B-B14F-4D97-AF65-F5344CB8AC3E}">
        <p14:creationId xmlns:p14="http://schemas.microsoft.com/office/powerpoint/2010/main" val="15586494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CAF3A6-3B8B-47E1-8C4E-AB63A0CB04A6}" type="datetimeFigureOut">
              <a:rPr lang="en-US" smtClean="0"/>
              <a:t>9/24/2018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EFCA6056-4D51-44A6-835E-1240CABE4388}" type="slidenum">
              <a:rPr lang="en-US" smtClean="0"/>
              <a:t>‹#›</a:t>
            </a:fld>
            <a:endParaRPr lang="en-US" dirty="0"/>
          </a:p>
        </p:txBody>
      </p:sp>
    </p:spTree>
    <p:extLst>
      <p:ext uri="{BB962C8B-B14F-4D97-AF65-F5344CB8AC3E}">
        <p14:creationId xmlns:p14="http://schemas.microsoft.com/office/powerpoint/2010/main" val="7458425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6CAF3A6-3B8B-47E1-8C4E-AB63A0CB04A6}" type="datetimeFigureOut">
              <a:rPr lang="en-US" smtClean="0"/>
              <a:t>9/24/2018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FCA6056-4D51-44A6-835E-1240CABE4388}" type="slidenum">
              <a:rPr lang="en-US" smtClean="0"/>
              <a:t>‹#›</a:t>
            </a:fld>
            <a:endParaRPr lang="en-US" dirty="0"/>
          </a:p>
        </p:txBody>
      </p:sp>
    </p:spTree>
    <p:extLst>
      <p:ext uri="{BB962C8B-B14F-4D97-AF65-F5344CB8AC3E}">
        <p14:creationId xmlns:p14="http://schemas.microsoft.com/office/powerpoint/2010/main" val="27323471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6CAF3A6-3B8B-47E1-8C4E-AB63A0CB04A6}" type="datetimeFigureOut">
              <a:rPr lang="en-US" smtClean="0"/>
              <a:t>9/24/2018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FCA6056-4D51-44A6-835E-1240CABE4388}" type="slidenum">
              <a:rPr lang="en-US" smtClean="0"/>
              <a:t>‹#›</a:t>
            </a:fld>
            <a:endParaRPr lang="en-US" dirty="0"/>
          </a:p>
        </p:txBody>
      </p:sp>
    </p:spTree>
    <p:extLst>
      <p:ext uri="{BB962C8B-B14F-4D97-AF65-F5344CB8AC3E}">
        <p14:creationId xmlns:p14="http://schemas.microsoft.com/office/powerpoint/2010/main" val="8178902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CAF3A6-3B8B-47E1-8C4E-AB63A0CB04A6}" type="datetimeFigureOut">
              <a:rPr lang="en-US" smtClean="0"/>
              <a:t>9/24/2018</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CA6056-4D51-44A6-835E-1240CABE4388}" type="slidenum">
              <a:rPr lang="en-US" smtClean="0"/>
              <a:t>‹#›</a:t>
            </a:fld>
            <a:endParaRPr lang="en-US" dirty="0"/>
          </a:p>
        </p:txBody>
      </p:sp>
    </p:spTree>
    <p:extLst>
      <p:ext uri="{BB962C8B-B14F-4D97-AF65-F5344CB8AC3E}">
        <p14:creationId xmlns:p14="http://schemas.microsoft.com/office/powerpoint/2010/main" val="18897323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11.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41.png"/><Relationship Id="rId1" Type="http://schemas.openxmlformats.org/officeDocument/2006/relationships/slideLayout" Target="../slideLayouts/slideLayout2.xml"/><Relationship Id="rId5" Type="http://schemas.openxmlformats.org/officeDocument/2006/relationships/image" Target="../media/image260.png"/><Relationship Id="rId4" Type="http://schemas.openxmlformats.org/officeDocument/2006/relationships/image" Target="../media/image251.png"/></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40.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s>
</file>

<file path=ppt/slides/_rels/slide2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2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 Id="rId5" Type="http://schemas.openxmlformats.org/officeDocument/2006/relationships/image" Target="../media/image44.png"/><Relationship Id="rId4" Type="http://schemas.openxmlformats.org/officeDocument/2006/relationships/image" Target="../media/image43.png"/></Relationships>
</file>

<file path=ppt/slides/_rels/slide28.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 Id="rId5" Type="http://schemas.openxmlformats.org/officeDocument/2006/relationships/image" Target="../media/image55.png"/><Relationship Id="rId4" Type="http://schemas.openxmlformats.org/officeDocument/2006/relationships/image" Target="../media/image54.png"/></Relationships>
</file>

<file path=ppt/slides/_rels/slide39.xml.rels><?xml version="1.0" encoding="UTF-8" standalone="yes"?>
<Relationships xmlns="http://schemas.openxmlformats.org/package/2006/relationships"><Relationship Id="rId8" Type="http://schemas.openxmlformats.org/officeDocument/2006/relationships/image" Target="../media/image62.png"/><Relationship Id="rId3" Type="http://schemas.openxmlformats.org/officeDocument/2006/relationships/image" Target="../media/image57.png"/><Relationship Id="rId7" Type="http://schemas.openxmlformats.org/officeDocument/2006/relationships/image" Target="../media/image61.png"/><Relationship Id="rId2" Type="http://schemas.openxmlformats.org/officeDocument/2006/relationships/image" Target="../media/image56.png"/><Relationship Id="rId1" Type="http://schemas.openxmlformats.org/officeDocument/2006/relationships/slideLayout" Target="../slideLayouts/slideLayout2.xml"/><Relationship Id="rId6" Type="http://schemas.openxmlformats.org/officeDocument/2006/relationships/image" Target="../media/image60.png"/><Relationship Id="rId5" Type="http://schemas.openxmlformats.org/officeDocument/2006/relationships/image" Target="../media/image59.png"/><Relationship Id="rId4" Type="http://schemas.openxmlformats.org/officeDocument/2006/relationships/image" Target="../media/image58.png"/></Relationships>
</file>

<file path=ppt/slides/_rels/slide4.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5.png"/><Relationship Id="rId7" Type="http://schemas.openxmlformats.org/officeDocument/2006/relationships/image" Target="../media/image11.png"/><Relationship Id="rId2" Type="http://schemas.openxmlformats.org/officeDocument/2006/relationships/image" Target="../media/image411.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40.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2.xml"/><Relationship Id="rId4" Type="http://schemas.openxmlformats.org/officeDocument/2006/relationships/image" Target="../media/image65.png"/></Relationships>
</file>

<file path=ppt/slides/_rels/slide41.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2.xml"/><Relationship Id="rId5" Type="http://schemas.openxmlformats.org/officeDocument/2006/relationships/image" Target="../media/image70.png"/><Relationship Id="rId4" Type="http://schemas.openxmlformats.org/officeDocument/2006/relationships/image" Target="../media/image69.png"/></Relationships>
</file>

<file path=ppt/slides/_rels/slide43.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71.png"/><Relationship Id="rId1" Type="http://schemas.openxmlformats.org/officeDocument/2006/relationships/slideLayout" Target="../slideLayouts/slideLayout2.xml"/><Relationship Id="rId6" Type="http://schemas.openxmlformats.org/officeDocument/2006/relationships/image" Target="../media/image75.png"/><Relationship Id="rId5" Type="http://schemas.openxmlformats.org/officeDocument/2006/relationships/image" Target="../media/image74.png"/><Relationship Id="rId4" Type="http://schemas.openxmlformats.org/officeDocument/2006/relationships/image" Target="../media/image73.png"/></Relationships>
</file>

<file path=ppt/slides/_rels/slide44.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6.png"/><Relationship Id="rId1" Type="http://schemas.openxmlformats.org/officeDocument/2006/relationships/slideLayout" Target="../slideLayouts/slideLayout2.xml"/><Relationship Id="rId4" Type="http://schemas.openxmlformats.org/officeDocument/2006/relationships/image" Target="../media/image78.png"/></Relationships>
</file>

<file path=ppt/slides/_rels/slide45.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79.png"/><Relationship Id="rId1" Type="http://schemas.openxmlformats.org/officeDocument/2006/relationships/slideLayout" Target="../slideLayouts/slideLayout2.xml"/><Relationship Id="rId6" Type="http://schemas.openxmlformats.org/officeDocument/2006/relationships/image" Target="../media/image83.png"/><Relationship Id="rId5" Type="http://schemas.openxmlformats.org/officeDocument/2006/relationships/image" Target="../media/image82.png"/><Relationship Id="rId4" Type="http://schemas.openxmlformats.org/officeDocument/2006/relationships/image" Target="../media/image81.png"/></Relationships>
</file>

<file path=ppt/slides/_rels/slide46.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image" Target="../media/image84.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5.png"/><Relationship Id="rId7" Type="http://schemas.openxmlformats.org/officeDocument/2006/relationships/image" Target="../media/image11.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14.png"/><Relationship Id="rId4" Type="http://schemas.openxmlformats.org/officeDocument/2006/relationships/image" Target="../media/image6.png"/></Relationships>
</file>

<file path=ppt/slides/_rels/slide50.xml.rels><?xml version="1.0" encoding="UTF-8" standalone="yes"?>
<Relationships xmlns="http://schemas.openxmlformats.org/package/2006/relationships"><Relationship Id="rId3" Type="http://schemas.openxmlformats.org/officeDocument/2006/relationships/image" Target="../media/image850.png"/><Relationship Id="rId2" Type="http://schemas.openxmlformats.org/officeDocument/2006/relationships/image" Target="../media/image840.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image" Target="../media/image840.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image" Target="../media/image840.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88.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89.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8" Type="http://schemas.openxmlformats.org/officeDocument/2006/relationships/image" Target="../media/image97.png"/><Relationship Id="rId3" Type="http://schemas.openxmlformats.org/officeDocument/2006/relationships/image" Target="../media/image92.png"/><Relationship Id="rId7" Type="http://schemas.openxmlformats.org/officeDocument/2006/relationships/image" Target="../media/image96.png"/><Relationship Id="rId12" Type="http://schemas.openxmlformats.org/officeDocument/2006/relationships/image" Target="../media/image101.png"/><Relationship Id="rId2" Type="http://schemas.openxmlformats.org/officeDocument/2006/relationships/image" Target="../media/image91.png"/><Relationship Id="rId1" Type="http://schemas.openxmlformats.org/officeDocument/2006/relationships/slideLayout" Target="../slideLayouts/slideLayout2.xml"/><Relationship Id="rId6" Type="http://schemas.openxmlformats.org/officeDocument/2006/relationships/image" Target="../media/image95.png"/><Relationship Id="rId11" Type="http://schemas.openxmlformats.org/officeDocument/2006/relationships/image" Target="../media/image100.png"/><Relationship Id="rId5" Type="http://schemas.openxmlformats.org/officeDocument/2006/relationships/image" Target="../media/image94.png"/><Relationship Id="rId10" Type="http://schemas.openxmlformats.org/officeDocument/2006/relationships/image" Target="../media/image99.png"/><Relationship Id="rId4" Type="http://schemas.openxmlformats.org/officeDocument/2006/relationships/image" Target="../media/image93.png"/><Relationship Id="rId9" Type="http://schemas.openxmlformats.org/officeDocument/2006/relationships/image" Target="../media/image98.png"/></Relationships>
</file>

<file path=ppt/slides/_rels/slide58.xml.rels><?xml version="1.0" encoding="UTF-8" standalone="yes"?>
<Relationships xmlns="http://schemas.openxmlformats.org/package/2006/relationships"><Relationship Id="rId2" Type="http://schemas.openxmlformats.org/officeDocument/2006/relationships/image" Target="../media/image102.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104.png"/><Relationship Id="rId2" Type="http://schemas.openxmlformats.org/officeDocument/2006/relationships/image" Target="../media/image10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5.png"/><Relationship Id="rId7" Type="http://schemas.openxmlformats.org/officeDocument/2006/relationships/image" Target="../media/image11.png"/><Relationship Id="rId2" Type="http://schemas.openxmlformats.org/officeDocument/2006/relationships/image" Target="../media/image140.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15.png"/><Relationship Id="rId4" Type="http://schemas.openxmlformats.org/officeDocument/2006/relationships/image" Target="../media/image6.png"/></Relationships>
</file>

<file path=ppt/slides/_rels/slide60.xml.rels><?xml version="1.0" encoding="UTF-8" standalone="yes"?>
<Relationships xmlns="http://schemas.openxmlformats.org/package/2006/relationships"><Relationship Id="rId8" Type="http://schemas.openxmlformats.org/officeDocument/2006/relationships/image" Target="../media/image250.png"/><Relationship Id="rId3" Type="http://schemas.openxmlformats.org/officeDocument/2006/relationships/image" Target="../media/image340.png"/><Relationship Id="rId7" Type="http://schemas.openxmlformats.org/officeDocument/2006/relationships/image" Target="../media/image107.png"/><Relationship Id="rId2" Type="http://schemas.openxmlformats.org/officeDocument/2006/relationships/image" Target="../media/image105.png"/><Relationship Id="rId1" Type="http://schemas.openxmlformats.org/officeDocument/2006/relationships/slideLayout" Target="../slideLayouts/slideLayout2.xml"/><Relationship Id="rId6" Type="http://schemas.openxmlformats.org/officeDocument/2006/relationships/image" Target="../media/image106.png"/><Relationship Id="rId5" Type="http://schemas.openxmlformats.org/officeDocument/2006/relationships/image" Target="../media/image1010.png"/><Relationship Id="rId4" Type="http://schemas.openxmlformats.org/officeDocument/2006/relationships/image" Target="../media/image350.png"/></Relationships>
</file>

<file path=ppt/slides/_rels/slide61.xml.rels><?xml version="1.0" encoding="UTF-8" standalone="yes"?>
<Relationships xmlns="http://schemas.openxmlformats.org/package/2006/relationships"><Relationship Id="rId8" Type="http://schemas.openxmlformats.org/officeDocument/2006/relationships/image" Target="../media/image250.png"/><Relationship Id="rId3" Type="http://schemas.openxmlformats.org/officeDocument/2006/relationships/image" Target="../media/image340.png"/><Relationship Id="rId7" Type="http://schemas.openxmlformats.org/officeDocument/2006/relationships/image" Target="../media/image107.png"/><Relationship Id="rId2" Type="http://schemas.openxmlformats.org/officeDocument/2006/relationships/image" Target="../media/image105.png"/><Relationship Id="rId1" Type="http://schemas.openxmlformats.org/officeDocument/2006/relationships/slideLayout" Target="../slideLayouts/slideLayout2.xml"/><Relationship Id="rId6" Type="http://schemas.openxmlformats.org/officeDocument/2006/relationships/image" Target="../media/image106.png"/><Relationship Id="rId5" Type="http://schemas.openxmlformats.org/officeDocument/2006/relationships/image" Target="../media/image360.png"/><Relationship Id="rId4" Type="http://schemas.openxmlformats.org/officeDocument/2006/relationships/image" Target="../media/image350.png"/></Relationships>
</file>

<file path=ppt/slides/_rels/slide62.xml.rels><?xml version="1.0" encoding="UTF-8" standalone="yes"?>
<Relationships xmlns="http://schemas.openxmlformats.org/package/2006/relationships"><Relationship Id="rId3" Type="http://schemas.openxmlformats.org/officeDocument/2006/relationships/image" Target="../media/image106.png"/><Relationship Id="rId2" Type="http://schemas.openxmlformats.org/officeDocument/2006/relationships/image" Target="../media/image105.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06.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108.png"/><Relationship Id="rId2" Type="http://schemas.openxmlformats.org/officeDocument/2006/relationships/hyperlink" Target="http://www.google.com/url?sa=i&amp;rct=j&amp;q=&amp;esrc=s&amp;frm=1&amp;source=images&amp;cd=&amp;cad=rja&amp;uact=8&amp;ved=0CAcQjRw&amp;url=http://en.memory-alpha.org/wiki/Spock&amp;ei=H0RVVIJribDJBPzngvgM&amp;bvm=bv.78677474,d.aWw&amp;psig=AFQjCNGOhVuE14CjBBSe2Cb_L80T2DkcdQ&amp;ust=1414960533431819" TargetMode="External"/><Relationship Id="rId1" Type="http://schemas.openxmlformats.org/officeDocument/2006/relationships/slideLayout" Target="../slideLayouts/slideLayout2.xml"/><Relationship Id="rId4" Type="http://schemas.openxmlformats.org/officeDocument/2006/relationships/image" Target="../media/image109.png"/></Relationships>
</file>

<file path=ppt/slides/_rels/slide67.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8" Type="http://schemas.openxmlformats.org/officeDocument/2006/relationships/image" Target="../media/image112.png"/><Relationship Id="rId3" Type="http://schemas.openxmlformats.org/officeDocument/2006/relationships/image" Target="../media/image360.png"/><Relationship Id="rId7" Type="http://schemas.openxmlformats.org/officeDocument/2006/relationships/image" Target="../media/image400.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390.png"/><Relationship Id="rId5" Type="http://schemas.openxmlformats.org/officeDocument/2006/relationships/image" Target="../media/image380.png"/><Relationship Id="rId4" Type="http://schemas.openxmlformats.org/officeDocument/2006/relationships/image" Target="../media/image111.png"/><Relationship Id="rId9" Type="http://schemas.openxmlformats.org/officeDocument/2006/relationships/image" Target="../media/image420.png"/></Relationships>
</file>

<file path=ppt/slides/_rels/slide69.xml.rels><?xml version="1.0" encoding="UTF-8" standalone="yes"?>
<Relationships xmlns="http://schemas.openxmlformats.org/package/2006/relationships"><Relationship Id="rId3" Type="http://schemas.openxmlformats.org/officeDocument/2006/relationships/image" Target="../media/image114.png"/><Relationship Id="rId2" Type="http://schemas.openxmlformats.org/officeDocument/2006/relationships/image" Target="../media/image11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70.xml.rels><?xml version="1.0" encoding="UTF-8" standalone="yes"?>
<Relationships xmlns="http://schemas.openxmlformats.org/package/2006/relationships"><Relationship Id="rId3" Type="http://schemas.openxmlformats.org/officeDocument/2006/relationships/image" Target="../media/image116.png"/><Relationship Id="rId2" Type="http://schemas.openxmlformats.org/officeDocument/2006/relationships/image" Target="../media/image115.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118.png"/><Relationship Id="rId2" Type="http://schemas.openxmlformats.org/officeDocument/2006/relationships/image" Target="../media/image117.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1080.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109.png"/><Relationship Id="rId2" Type="http://schemas.openxmlformats.org/officeDocument/2006/relationships/image" Target="../media/image108.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490.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image" Target="../media/image119.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121.png"/><Relationship Id="rId2" Type="http://schemas.openxmlformats.org/officeDocument/2006/relationships/image" Target="../media/image119.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123.png"/><Relationship Id="rId2" Type="http://schemas.openxmlformats.org/officeDocument/2006/relationships/image" Target="../media/image12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80.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8" Type="http://schemas.openxmlformats.org/officeDocument/2006/relationships/image" Target="../media/image580.png"/><Relationship Id="rId3" Type="http://schemas.openxmlformats.org/officeDocument/2006/relationships/image" Target="../media/image550.png"/><Relationship Id="rId7" Type="http://schemas.openxmlformats.org/officeDocument/2006/relationships/image" Target="../media/image123.png"/><Relationship Id="rId2" Type="http://schemas.openxmlformats.org/officeDocument/2006/relationships/image" Target="../media/image540.png"/><Relationship Id="rId1" Type="http://schemas.openxmlformats.org/officeDocument/2006/relationships/slideLayout" Target="../slideLayouts/slideLayout2.xml"/><Relationship Id="rId6" Type="http://schemas.openxmlformats.org/officeDocument/2006/relationships/image" Target="../media/image122.png"/><Relationship Id="rId5" Type="http://schemas.openxmlformats.org/officeDocument/2006/relationships/image" Target="../media/image107.png"/><Relationship Id="rId4" Type="http://schemas.openxmlformats.org/officeDocument/2006/relationships/image" Target="../media/image1190.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12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UNIT 5: Chapter 5</a:t>
            </a:r>
          </a:p>
        </p:txBody>
      </p:sp>
      <p:sp>
        <p:nvSpPr>
          <p:cNvPr id="3" name="Subtitle 2"/>
          <p:cNvSpPr>
            <a:spLocks noGrp="1"/>
          </p:cNvSpPr>
          <p:nvPr>
            <p:ph type="subTitle" idx="1"/>
          </p:nvPr>
        </p:nvSpPr>
        <p:spPr/>
        <p:txBody>
          <a:bodyPr/>
          <a:lstStyle/>
          <a:p>
            <a:r>
              <a:rPr lang="en-US" dirty="0"/>
              <a:t>ANOVA</a:t>
            </a:r>
          </a:p>
        </p:txBody>
      </p:sp>
    </p:spTree>
    <p:extLst>
      <p:ext uri="{BB962C8B-B14F-4D97-AF65-F5344CB8AC3E}">
        <p14:creationId xmlns:p14="http://schemas.microsoft.com/office/powerpoint/2010/main" val="20409724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dirty="0"/>
              <a:t>Pure ANOVA </a:t>
            </a:r>
          </a:p>
        </p:txBody>
      </p:sp>
      <p:graphicFrame>
        <p:nvGraphicFramePr>
          <p:cNvPr id="8" name="Table 7"/>
          <p:cNvGraphicFramePr>
            <a:graphicFrameLocks noGrp="1"/>
          </p:cNvGraphicFramePr>
          <p:nvPr>
            <p:extLst>
              <p:ext uri="{D42A27DB-BD31-4B8C-83A1-F6EECF244321}">
                <p14:modId xmlns:p14="http://schemas.microsoft.com/office/powerpoint/2010/main" val="1808962197"/>
              </p:ext>
            </p:extLst>
          </p:nvPr>
        </p:nvGraphicFramePr>
        <p:xfrm>
          <a:off x="244207" y="3885276"/>
          <a:ext cx="8671193" cy="1483360"/>
        </p:xfrm>
        <a:graphic>
          <a:graphicData uri="http://schemas.openxmlformats.org/drawingml/2006/table">
            <a:tbl>
              <a:tblPr firstRow="1" bandRow="1">
                <a:tableStyleId>{5C22544A-7EE6-4342-B048-85BDC9FD1C3A}</a:tableStyleId>
              </a:tblPr>
              <a:tblGrid>
                <a:gridCol w="2972981">
                  <a:extLst>
                    <a:ext uri="{9D8B030D-6E8A-4147-A177-3AD203B41FA5}">
                      <a16:colId xmlns:a16="http://schemas.microsoft.com/office/drawing/2014/main" val="20000"/>
                    </a:ext>
                  </a:extLst>
                </a:gridCol>
                <a:gridCol w="745212">
                  <a:extLst>
                    <a:ext uri="{9D8B030D-6E8A-4147-A177-3AD203B41FA5}">
                      <a16:colId xmlns:a16="http://schemas.microsoft.com/office/drawing/2014/main" val="20001"/>
                    </a:ext>
                  </a:extLst>
                </a:gridCol>
                <a:gridCol w="1447800">
                  <a:extLst>
                    <a:ext uri="{9D8B030D-6E8A-4147-A177-3AD203B41FA5}">
                      <a16:colId xmlns:a16="http://schemas.microsoft.com/office/drawing/2014/main" val="20002"/>
                    </a:ext>
                  </a:extLst>
                </a:gridCol>
                <a:gridCol w="1110299">
                  <a:extLst>
                    <a:ext uri="{9D8B030D-6E8A-4147-A177-3AD203B41FA5}">
                      <a16:colId xmlns:a16="http://schemas.microsoft.com/office/drawing/2014/main" val="20003"/>
                    </a:ext>
                  </a:extLst>
                </a:gridCol>
                <a:gridCol w="1238742">
                  <a:extLst>
                    <a:ext uri="{9D8B030D-6E8A-4147-A177-3AD203B41FA5}">
                      <a16:colId xmlns:a16="http://schemas.microsoft.com/office/drawing/2014/main" val="20004"/>
                    </a:ext>
                  </a:extLst>
                </a:gridCol>
                <a:gridCol w="1156159">
                  <a:extLst>
                    <a:ext uri="{9D8B030D-6E8A-4147-A177-3AD203B41FA5}">
                      <a16:colId xmlns:a16="http://schemas.microsoft.com/office/drawing/2014/main" val="20005"/>
                    </a:ext>
                  </a:extLst>
                </a:gridCol>
              </a:tblGrid>
              <a:tr h="370840">
                <a:tc>
                  <a:txBody>
                    <a:bodyPr/>
                    <a:lstStyle/>
                    <a:p>
                      <a:endParaRPr lang="en-US" dirty="0"/>
                    </a:p>
                  </a:txBody>
                  <a:tcPr/>
                </a:tc>
                <a:tc>
                  <a:txBody>
                    <a:bodyPr/>
                    <a:lstStyle/>
                    <a:p>
                      <a:pPr algn="ctr"/>
                      <a:r>
                        <a:rPr lang="en-US" dirty="0"/>
                        <a:t>df</a:t>
                      </a:r>
                    </a:p>
                  </a:txBody>
                  <a:tcPr/>
                </a:tc>
                <a:tc>
                  <a:txBody>
                    <a:bodyPr/>
                    <a:lstStyle/>
                    <a:p>
                      <a:pPr algn="ctr"/>
                      <a:r>
                        <a:rPr lang="en-US" dirty="0"/>
                        <a:t>SS</a:t>
                      </a:r>
                    </a:p>
                  </a:txBody>
                  <a:tcPr/>
                </a:tc>
                <a:tc>
                  <a:txBody>
                    <a:bodyPr/>
                    <a:lstStyle/>
                    <a:p>
                      <a:pPr algn="ctr"/>
                      <a:r>
                        <a:rPr lang="en-US" baseline="0" dirty="0"/>
                        <a:t>MS</a:t>
                      </a:r>
                      <a:endParaRPr lang="en-US" dirty="0"/>
                    </a:p>
                  </a:txBody>
                  <a:tcPr/>
                </a:tc>
                <a:tc>
                  <a:txBody>
                    <a:bodyPr/>
                    <a:lstStyle/>
                    <a:p>
                      <a:pPr algn="ctr"/>
                      <a:r>
                        <a:rPr lang="en-US" dirty="0"/>
                        <a:t>F</a:t>
                      </a:r>
                    </a:p>
                  </a:txBody>
                  <a:tcPr/>
                </a:tc>
                <a:tc>
                  <a:txBody>
                    <a:bodyPr/>
                    <a:lstStyle/>
                    <a:p>
                      <a:pPr algn="ctr"/>
                      <a:r>
                        <a:rPr lang="en-US" dirty="0"/>
                        <a:t>Pr</a:t>
                      </a:r>
                      <a:r>
                        <a:rPr lang="en-US" baseline="0" dirty="0"/>
                        <a:t> &gt; F</a:t>
                      </a:r>
                      <a:endParaRPr lang="en-US" dirty="0"/>
                    </a:p>
                  </a:txBody>
                  <a:tcPr/>
                </a:tc>
                <a:extLst>
                  <a:ext uri="{0D108BD9-81ED-4DB2-BD59-A6C34878D82A}">
                    <a16:rowId xmlns:a16="http://schemas.microsoft.com/office/drawing/2014/main" val="10000"/>
                  </a:ext>
                </a:extLst>
              </a:tr>
              <a:tr h="370840">
                <a:tc>
                  <a:txBody>
                    <a:bodyPr/>
                    <a:lstStyle/>
                    <a:p>
                      <a:pPr algn="ctr"/>
                      <a:r>
                        <a:rPr lang="en-US" dirty="0"/>
                        <a:t>Model</a:t>
                      </a:r>
                      <a:r>
                        <a:rPr lang="en-US" baseline="0" dirty="0"/>
                        <a:t> / Extra SS</a:t>
                      </a:r>
                      <a:endParaRPr lang="en-US" baseline="30000" dirty="0"/>
                    </a:p>
                  </a:txBody>
                  <a:tcPr/>
                </a:tc>
                <a:tc>
                  <a:txBody>
                    <a:bodyPr/>
                    <a:lstStyle/>
                    <a:p>
                      <a:pPr algn="ctr"/>
                      <a:r>
                        <a:rPr lang="en-US" b="1" dirty="0">
                          <a:solidFill>
                            <a:srgbClr val="FF0000"/>
                          </a:solidFill>
                        </a:rPr>
                        <a:t>8-6=2</a:t>
                      </a:r>
                    </a:p>
                  </a:txBody>
                  <a:tcPr/>
                </a:tc>
                <a:tc>
                  <a:txBody>
                    <a:bodyPr/>
                    <a:lstStyle/>
                    <a:p>
                      <a:pPr algn="ctr"/>
                      <a:r>
                        <a:rPr lang="en-US" b="1" dirty="0">
                          <a:solidFill>
                            <a:srgbClr val="FF0000"/>
                          </a:solidFill>
                        </a:rPr>
                        <a:t>462-24=438</a:t>
                      </a:r>
                    </a:p>
                  </a:txBody>
                  <a:tcPr/>
                </a:tc>
                <a:tc>
                  <a:txBody>
                    <a:bodyPr/>
                    <a:lstStyle/>
                    <a:p>
                      <a:pPr algn="ctr"/>
                      <a:endParaRPr lang="en-US" b="1" dirty="0">
                        <a:solidFill>
                          <a:srgbClr val="FF0000"/>
                        </a:solidFill>
                      </a:endParaRPr>
                    </a:p>
                  </a:txBody>
                  <a:tcPr/>
                </a:tc>
                <a:tc>
                  <a:txBody>
                    <a:bodyPr/>
                    <a:lstStyle/>
                    <a:p>
                      <a:pPr algn="ctr"/>
                      <a:endParaRPr lang="en-US" b="1" dirty="0">
                        <a:solidFill>
                          <a:srgbClr val="FF0000"/>
                        </a:solidFill>
                      </a:endParaRPr>
                    </a:p>
                  </a:txBody>
                  <a:tcPr/>
                </a:tc>
                <a:tc>
                  <a:txBody>
                    <a:bodyPr/>
                    <a:lstStyle/>
                    <a:p>
                      <a:pPr algn="ctr"/>
                      <a:endParaRPr lang="en-US" b="1" dirty="0">
                        <a:solidFill>
                          <a:srgbClr val="FF0000"/>
                        </a:solidFill>
                      </a:endParaRPr>
                    </a:p>
                  </a:txBody>
                  <a:tcPr/>
                </a:tc>
                <a:extLst>
                  <a:ext uri="{0D108BD9-81ED-4DB2-BD59-A6C34878D82A}">
                    <a16:rowId xmlns:a16="http://schemas.microsoft.com/office/drawing/2014/main" val="10001"/>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Error /</a:t>
                      </a:r>
                      <a:r>
                        <a:rPr lang="en-US" baseline="0" dirty="0"/>
                        <a:t> Residual/Full Model</a:t>
                      </a:r>
                      <a:endParaRPr lang="en-US" baseline="-25000" dirty="0"/>
                    </a:p>
                  </a:txBody>
                  <a:tcPr/>
                </a:tc>
                <a:tc>
                  <a:txBody>
                    <a:bodyPr/>
                    <a:lstStyle/>
                    <a:p>
                      <a:pPr algn="ctr"/>
                      <a:r>
                        <a:rPr lang="en-US" b="1" dirty="0">
                          <a:solidFill>
                            <a:srgbClr val="FF0000"/>
                          </a:solidFill>
                        </a:rPr>
                        <a:t>6</a:t>
                      </a:r>
                    </a:p>
                  </a:txBody>
                  <a:tcPr/>
                </a:tc>
                <a:tc>
                  <a:txBody>
                    <a:bodyPr/>
                    <a:lstStyle/>
                    <a:p>
                      <a:pPr algn="ctr"/>
                      <a:r>
                        <a:rPr lang="en-US" b="1" dirty="0">
                          <a:solidFill>
                            <a:srgbClr val="FF0000"/>
                          </a:solidFill>
                        </a:rPr>
                        <a:t>24</a:t>
                      </a:r>
                    </a:p>
                  </a:txBody>
                  <a:tcPr/>
                </a:tc>
                <a:tc>
                  <a:txBody>
                    <a:bodyPr/>
                    <a:lstStyle/>
                    <a:p>
                      <a:pPr algn="ctr"/>
                      <a:r>
                        <a:rPr lang="en-US" b="1" dirty="0">
                          <a:solidFill>
                            <a:srgbClr val="FF0000"/>
                          </a:solidFill>
                        </a:rPr>
                        <a:t>4</a:t>
                      </a:r>
                    </a:p>
                  </a:txBody>
                  <a:tcPr/>
                </a:tc>
                <a:tc>
                  <a:txBody>
                    <a:bodyPr/>
                    <a:lstStyle/>
                    <a:p>
                      <a:pPr algn="ctr"/>
                      <a:endParaRPr lang="en-US" b="1" dirty="0">
                        <a:solidFill>
                          <a:srgbClr val="FF0000"/>
                        </a:solidFill>
                      </a:endParaRPr>
                    </a:p>
                  </a:txBody>
                  <a:tcPr/>
                </a:tc>
                <a:tc>
                  <a:txBody>
                    <a:bodyPr/>
                    <a:lstStyle/>
                    <a:p>
                      <a:pPr algn="ctr"/>
                      <a:endParaRPr lang="en-US" b="1" dirty="0">
                        <a:solidFill>
                          <a:srgbClr val="FF0000"/>
                        </a:solidFill>
                      </a:endParaRPr>
                    </a:p>
                  </a:txBody>
                  <a:tcPr/>
                </a:tc>
                <a:extLst>
                  <a:ext uri="{0D108BD9-81ED-4DB2-BD59-A6C34878D82A}">
                    <a16:rowId xmlns:a16="http://schemas.microsoft.com/office/drawing/2014/main" val="10002"/>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aseline="0" dirty="0"/>
                        <a:t>Total (Reduced)</a:t>
                      </a:r>
                      <a:endParaRPr lang="en-US" baseline="-25000" dirty="0"/>
                    </a:p>
                  </a:txBody>
                  <a:tcPr/>
                </a:tc>
                <a:tc>
                  <a:txBody>
                    <a:bodyPr/>
                    <a:lstStyle/>
                    <a:p>
                      <a:pPr algn="ctr"/>
                      <a:r>
                        <a:rPr lang="en-US" b="1" dirty="0">
                          <a:solidFill>
                            <a:srgbClr val="FF0000"/>
                          </a:solidFill>
                        </a:rPr>
                        <a:t>8</a:t>
                      </a:r>
                    </a:p>
                  </a:txBody>
                  <a:tcPr/>
                </a:tc>
                <a:tc>
                  <a:txBody>
                    <a:bodyPr/>
                    <a:lstStyle/>
                    <a:p>
                      <a:pPr algn="ctr"/>
                      <a:r>
                        <a:rPr lang="en-US" b="1" dirty="0">
                          <a:solidFill>
                            <a:srgbClr val="FF0000"/>
                          </a:solidFill>
                        </a:rPr>
                        <a:t>462</a:t>
                      </a:r>
                    </a:p>
                  </a:txBody>
                  <a:tcPr/>
                </a:tc>
                <a:tc>
                  <a:txBody>
                    <a:bodyPr/>
                    <a:lstStyle/>
                    <a:p>
                      <a:pPr algn="ctr"/>
                      <a:endParaRPr lang="en-US" b="1" dirty="0">
                        <a:solidFill>
                          <a:srgbClr val="FF0000"/>
                        </a:solidFill>
                      </a:endParaRPr>
                    </a:p>
                  </a:txBody>
                  <a:tcPr/>
                </a:tc>
                <a:tc>
                  <a:txBody>
                    <a:bodyPr/>
                    <a:lstStyle/>
                    <a:p>
                      <a:pPr algn="ctr"/>
                      <a:endParaRPr lang="en-US" b="1" dirty="0">
                        <a:solidFill>
                          <a:srgbClr val="FF0000"/>
                        </a:solidFill>
                      </a:endParaRPr>
                    </a:p>
                  </a:txBody>
                  <a:tcPr/>
                </a:tc>
                <a:tc>
                  <a:txBody>
                    <a:bodyPr/>
                    <a:lstStyle/>
                    <a:p>
                      <a:pPr algn="ctr"/>
                      <a:endParaRPr lang="en-US" b="1" dirty="0">
                        <a:solidFill>
                          <a:srgbClr val="FF0000"/>
                        </a:solidFill>
                      </a:endParaRPr>
                    </a:p>
                  </a:txBody>
                  <a:tcPr/>
                </a:tc>
                <a:extLst>
                  <a:ext uri="{0D108BD9-81ED-4DB2-BD59-A6C34878D82A}">
                    <a16:rowId xmlns:a16="http://schemas.microsoft.com/office/drawing/2014/main" val="10003"/>
                  </a:ext>
                </a:extLst>
              </a:tr>
            </a:tbl>
          </a:graphicData>
        </a:graphic>
      </p:graphicFrame>
      <p:sp>
        <p:nvSpPr>
          <p:cNvPr id="10" name="TextBox 9"/>
          <p:cNvSpPr txBox="1"/>
          <p:nvPr/>
        </p:nvSpPr>
        <p:spPr>
          <a:xfrm>
            <a:off x="244207" y="1293030"/>
            <a:ext cx="8534400" cy="369332"/>
          </a:xfrm>
          <a:prstGeom prst="rect">
            <a:avLst/>
          </a:prstGeom>
          <a:noFill/>
        </p:spPr>
        <p:txBody>
          <a:bodyPr wrap="square" rtlCol="0">
            <a:spAutoFit/>
          </a:bodyPr>
          <a:lstStyle/>
          <a:p>
            <a:r>
              <a:rPr lang="en-US" dirty="0"/>
              <a:t>7. Now we would like to make an ANOVA table to test the alternative hypothesis!</a:t>
            </a:r>
          </a:p>
        </p:txBody>
      </p:sp>
      <p:sp>
        <p:nvSpPr>
          <p:cNvPr id="3" name="TextBox 2"/>
          <p:cNvSpPr txBox="1"/>
          <p:nvPr/>
        </p:nvSpPr>
        <p:spPr>
          <a:xfrm>
            <a:off x="228600" y="5442466"/>
            <a:ext cx="8534400" cy="369332"/>
          </a:xfrm>
          <a:prstGeom prst="rect">
            <a:avLst/>
          </a:prstGeom>
          <a:noFill/>
        </p:spPr>
        <p:txBody>
          <a:bodyPr wrap="square" rtlCol="0">
            <a:spAutoFit/>
          </a:bodyPr>
          <a:lstStyle/>
          <a:p>
            <a:r>
              <a:rPr lang="en-US" dirty="0"/>
              <a:t>Extra Sum of Squares = Residual Sum of Squares Reduced – Residual Sum of Squares Full</a:t>
            </a:r>
          </a:p>
        </p:txBody>
      </p:sp>
      <p:sp>
        <p:nvSpPr>
          <p:cNvPr id="4" name="TextBox 3"/>
          <p:cNvSpPr txBox="1"/>
          <p:nvPr/>
        </p:nvSpPr>
        <p:spPr>
          <a:xfrm>
            <a:off x="596288" y="1742218"/>
            <a:ext cx="6858000" cy="369332"/>
          </a:xfrm>
          <a:prstGeom prst="rect">
            <a:avLst/>
          </a:prstGeom>
          <a:noFill/>
        </p:spPr>
        <p:txBody>
          <a:bodyPr wrap="square" rtlCol="0">
            <a:spAutoFit/>
          </a:bodyPr>
          <a:lstStyle/>
          <a:p>
            <a:r>
              <a:rPr lang="en-US" dirty="0"/>
              <a:t>Formally write the Ho and Ha and fill in the table.  </a:t>
            </a:r>
          </a:p>
        </p:txBody>
      </p:sp>
      <p:sp>
        <p:nvSpPr>
          <p:cNvPr id="5" name="Rectangle 4"/>
          <p:cNvSpPr/>
          <p:nvPr/>
        </p:nvSpPr>
        <p:spPr>
          <a:xfrm>
            <a:off x="762000" y="2235759"/>
            <a:ext cx="7239000" cy="646331"/>
          </a:xfrm>
          <a:prstGeom prst="rect">
            <a:avLst/>
          </a:prstGeom>
        </p:spPr>
        <p:txBody>
          <a:bodyPr wrap="square">
            <a:spAutoFit/>
          </a:bodyPr>
          <a:lstStyle/>
          <a:p>
            <a:r>
              <a:rPr lang="en-US" b="1" dirty="0">
                <a:solidFill>
                  <a:srgbClr val="FF0000"/>
                </a:solidFill>
              </a:rPr>
              <a:t>H</a:t>
            </a:r>
            <a:r>
              <a:rPr lang="en-US" b="1" baseline="-25000" dirty="0">
                <a:solidFill>
                  <a:srgbClr val="FF0000"/>
                </a:solidFill>
              </a:rPr>
              <a:t>0</a:t>
            </a:r>
            <a:r>
              <a:rPr lang="en-US" b="1" dirty="0">
                <a:solidFill>
                  <a:srgbClr val="FF0000"/>
                </a:solidFill>
              </a:rPr>
              <a:t>: µ</a:t>
            </a:r>
            <a:r>
              <a:rPr lang="en-US" b="1" baseline="-25000" dirty="0">
                <a:solidFill>
                  <a:srgbClr val="FF0000"/>
                </a:solidFill>
              </a:rPr>
              <a:t>1</a:t>
            </a:r>
            <a:r>
              <a:rPr lang="en-US" b="1" dirty="0">
                <a:solidFill>
                  <a:srgbClr val="FF0000"/>
                </a:solidFill>
              </a:rPr>
              <a:t>= µ</a:t>
            </a:r>
            <a:r>
              <a:rPr lang="en-US" b="1" baseline="-25000" dirty="0">
                <a:solidFill>
                  <a:srgbClr val="FF0000"/>
                </a:solidFill>
              </a:rPr>
              <a:t>2</a:t>
            </a:r>
            <a:r>
              <a:rPr lang="en-US" b="1" dirty="0">
                <a:solidFill>
                  <a:srgbClr val="FF0000"/>
                </a:solidFill>
              </a:rPr>
              <a:t> = µ</a:t>
            </a:r>
            <a:r>
              <a:rPr lang="en-US" b="1" baseline="-25000" dirty="0">
                <a:solidFill>
                  <a:srgbClr val="FF0000"/>
                </a:solidFill>
              </a:rPr>
              <a:t>3			</a:t>
            </a:r>
            <a:r>
              <a:rPr lang="en-US" b="1" dirty="0">
                <a:solidFill>
                  <a:srgbClr val="FF0000"/>
                </a:solidFill>
              </a:rPr>
              <a:t>(Equal Means Model µ µ</a:t>
            </a:r>
            <a:r>
              <a:rPr lang="en-US" b="1" baseline="-25000" dirty="0">
                <a:solidFill>
                  <a:srgbClr val="FF0000"/>
                </a:solidFill>
              </a:rPr>
              <a:t> </a:t>
            </a:r>
            <a:r>
              <a:rPr lang="en-US" b="1" dirty="0">
                <a:solidFill>
                  <a:srgbClr val="FF0000"/>
                </a:solidFill>
              </a:rPr>
              <a:t>µ)</a:t>
            </a:r>
            <a:endParaRPr lang="en-US" b="1" baseline="-25000" dirty="0">
              <a:solidFill>
                <a:srgbClr val="FF0000"/>
              </a:solidFill>
            </a:endParaRPr>
          </a:p>
          <a:p>
            <a:r>
              <a:rPr lang="en-US" b="1" dirty="0">
                <a:solidFill>
                  <a:srgbClr val="FF0000"/>
                </a:solidFill>
              </a:rPr>
              <a:t>H</a:t>
            </a:r>
            <a:r>
              <a:rPr lang="en-US" b="1" baseline="-25000" dirty="0">
                <a:solidFill>
                  <a:srgbClr val="FF0000"/>
                </a:solidFill>
              </a:rPr>
              <a:t>a</a:t>
            </a:r>
            <a:r>
              <a:rPr lang="en-US" b="1" dirty="0">
                <a:solidFill>
                  <a:srgbClr val="FF0000"/>
                </a:solidFill>
              </a:rPr>
              <a:t>: At least 1 pair are different</a:t>
            </a:r>
            <a:r>
              <a:rPr lang="en-US" b="1" baseline="-25000" dirty="0">
                <a:solidFill>
                  <a:srgbClr val="FF0000"/>
                </a:solidFill>
              </a:rPr>
              <a:t>	</a:t>
            </a:r>
            <a:r>
              <a:rPr lang="en-US" b="1" dirty="0">
                <a:solidFill>
                  <a:srgbClr val="FF0000"/>
                </a:solidFill>
              </a:rPr>
              <a:t>(Separate Means Model µ</a:t>
            </a:r>
            <a:r>
              <a:rPr lang="en-US" b="1" baseline="-25000" dirty="0">
                <a:solidFill>
                  <a:srgbClr val="FF0000"/>
                </a:solidFill>
              </a:rPr>
              <a:t>1</a:t>
            </a:r>
            <a:r>
              <a:rPr lang="en-US" b="1" dirty="0">
                <a:solidFill>
                  <a:srgbClr val="FF0000"/>
                </a:solidFill>
              </a:rPr>
              <a:t> µ</a:t>
            </a:r>
            <a:r>
              <a:rPr lang="en-US" b="1" baseline="-25000" dirty="0">
                <a:solidFill>
                  <a:srgbClr val="FF0000"/>
                </a:solidFill>
              </a:rPr>
              <a:t>2 </a:t>
            </a:r>
            <a:r>
              <a:rPr lang="en-US" b="1" dirty="0">
                <a:solidFill>
                  <a:srgbClr val="FF0000"/>
                </a:solidFill>
              </a:rPr>
              <a:t>µ</a:t>
            </a:r>
            <a:r>
              <a:rPr lang="en-US" b="1" baseline="-25000" dirty="0">
                <a:solidFill>
                  <a:srgbClr val="FF0000"/>
                </a:solidFill>
              </a:rPr>
              <a:t>3</a:t>
            </a:r>
            <a:r>
              <a:rPr lang="en-US" b="1" dirty="0">
                <a:solidFill>
                  <a:srgbClr val="FF0000"/>
                </a:solidFill>
              </a:rPr>
              <a:t>)</a:t>
            </a:r>
          </a:p>
        </p:txBody>
      </p:sp>
    </p:spTree>
    <p:extLst>
      <p:ext uri="{BB962C8B-B14F-4D97-AF65-F5344CB8AC3E}">
        <p14:creationId xmlns:p14="http://schemas.microsoft.com/office/powerpoint/2010/main" val="23809505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dirty="0"/>
              <a:t>Pure ANOVA </a:t>
            </a:r>
          </a:p>
        </p:txBody>
      </p:sp>
      <p:graphicFrame>
        <p:nvGraphicFramePr>
          <p:cNvPr id="8" name="Table 7"/>
          <p:cNvGraphicFramePr>
            <a:graphicFrameLocks noGrp="1"/>
          </p:cNvGraphicFramePr>
          <p:nvPr>
            <p:extLst>
              <p:ext uri="{D42A27DB-BD31-4B8C-83A1-F6EECF244321}">
                <p14:modId xmlns:p14="http://schemas.microsoft.com/office/powerpoint/2010/main" val="1796058629"/>
              </p:ext>
            </p:extLst>
          </p:nvPr>
        </p:nvGraphicFramePr>
        <p:xfrm>
          <a:off x="571500" y="3885276"/>
          <a:ext cx="8001000" cy="1483360"/>
        </p:xfrm>
        <a:graphic>
          <a:graphicData uri="http://schemas.openxmlformats.org/drawingml/2006/table">
            <a:tbl>
              <a:tblPr firstRow="1" bandRow="1">
                <a:tableStyleId>{5C22544A-7EE6-4342-B048-85BDC9FD1C3A}</a:tableStyleId>
              </a:tblPr>
              <a:tblGrid>
                <a:gridCol w="2743200">
                  <a:extLst>
                    <a:ext uri="{9D8B030D-6E8A-4147-A177-3AD203B41FA5}">
                      <a16:colId xmlns:a16="http://schemas.microsoft.com/office/drawing/2014/main" val="20000"/>
                    </a:ext>
                  </a:extLst>
                </a:gridCol>
                <a:gridCol w="990600">
                  <a:extLst>
                    <a:ext uri="{9D8B030D-6E8A-4147-A177-3AD203B41FA5}">
                      <a16:colId xmlns:a16="http://schemas.microsoft.com/office/drawing/2014/main" val="20001"/>
                    </a:ext>
                  </a:extLst>
                </a:gridCol>
                <a:gridCol w="838200">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gridCol w="1143000">
                  <a:extLst>
                    <a:ext uri="{9D8B030D-6E8A-4147-A177-3AD203B41FA5}">
                      <a16:colId xmlns:a16="http://schemas.microsoft.com/office/drawing/2014/main" val="20004"/>
                    </a:ext>
                  </a:extLst>
                </a:gridCol>
                <a:gridCol w="1066800">
                  <a:extLst>
                    <a:ext uri="{9D8B030D-6E8A-4147-A177-3AD203B41FA5}">
                      <a16:colId xmlns:a16="http://schemas.microsoft.com/office/drawing/2014/main" val="20005"/>
                    </a:ext>
                  </a:extLst>
                </a:gridCol>
              </a:tblGrid>
              <a:tr h="370840">
                <a:tc>
                  <a:txBody>
                    <a:bodyPr/>
                    <a:lstStyle/>
                    <a:p>
                      <a:endParaRPr lang="en-US" dirty="0"/>
                    </a:p>
                  </a:txBody>
                  <a:tcPr/>
                </a:tc>
                <a:tc>
                  <a:txBody>
                    <a:bodyPr/>
                    <a:lstStyle/>
                    <a:p>
                      <a:pPr algn="ctr"/>
                      <a:r>
                        <a:rPr lang="en-US" dirty="0"/>
                        <a:t>df</a:t>
                      </a:r>
                    </a:p>
                  </a:txBody>
                  <a:tcPr/>
                </a:tc>
                <a:tc>
                  <a:txBody>
                    <a:bodyPr/>
                    <a:lstStyle/>
                    <a:p>
                      <a:pPr algn="ctr"/>
                      <a:r>
                        <a:rPr lang="en-US" dirty="0"/>
                        <a:t>SS</a:t>
                      </a:r>
                    </a:p>
                  </a:txBody>
                  <a:tcPr/>
                </a:tc>
                <a:tc>
                  <a:txBody>
                    <a:bodyPr/>
                    <a:lstStyle/>
                    <a:p>
                      <a:pPr algn="ctr"/>
                      <a:r>
                        <a:rPr lang="en-US" baseline="0" dirty="0"/>
                        <a:t>MS</a:t>
                      </a:r>
                      <a:endParaRPr lang="en-US" dirty="0"/>
                    </a:p>
                  </a:txBody>
                  <a:tcPr/>
                </a:tc>
                <a:tc>
                  <a:txBody>
                    <a:bodyPr/>
                    <a:lstStyle/>
                    <a:p>
                      <a:pPr algn="ctr"/>
                      <a:r>
                        <a:rPr lang="en-US" dirty="0"/>
                        <a:t>F</a:t>
                      </a:r>
                    </a:p>
                  </a:txBody>
                  <a:tcPr/>
                </a:tc>
                <a:tc>
                  <a:txBody>
                    <a:bodyPr/>
                    <a:lstStyle/>
                    <a:p>
                      <a:pPr algn="ctr"/>
                      <a:r>
                        <a:rPr lang="en-US" dirty="0"/>
                        <a:t>Pr</a:t>
                      </a:r>
                      <a:r>
                        <a:rPr lang="en-US" baseline="0" dirty="0"/>
                        <a:t> &gt; F</a:t>
                      </a:r>
                      <a:endParaRPr lang="en-US" dirty="0"/>
                    </a:p>
                  </a:txBody>
                  <a:tcPr/>
                </a:tc>
                <a:extLst>
                  <a:ext uri="{0D108BD9-81ED-4DB2-BD59-A6C34878D82A}">
                    <a16:rowId xmlns:a16="http://schemas.microsoft.com/office/drawing/2014/main" val="10000"/>
                  </a:ext>
                </a:extLst>
              </a:tr>
              <a:tr h="370840">
                <a:tc>
                  <a:txBody>
                    <a:bodyPr/>
                    <a:lstStyle/>
                    <a:p>
                      <a:pPr algn="ctr"/>
                      <a:r>
                        <a:rPr lang="en-US" dirty="0"/>
                        <a:t>Model</a:t>
                      </a:r>
                      <a:r>
                        <a:rPr lang="en-US" baseline="0" dirty="0"/>
                        <a:t> / Extra SS</a:t>
                      </a:r>
                      <a:endParaRPr lang="en-US" baseline="30000" dirty="0"/>
                    </a:p>
                  </a:txBody>
                  <a:tcPr/>
                </a:tc>
                <a:tc>
                  <a:txBody>
                    <a:bodyPr/>
                    <a:lstStyle/>
                    <a:p>
                      <a:pPr algn="ctr"/>
                      <a:r>
                        <a:rPr lang="en-US" b="1" dirty="0">
                          <a:solidFill>
                            <a:srgbClr val="FF0000"/>
                          </a:solidFill>
                        </a:rPr>
                        <a:t>2</a:t>
                      </a:r>
                    </a:p>
                  </a:txBody>
                  <a:tcPr/>
                </a:tc>
                <a:tc>
                  <a:txBody>
                    <a:bodyPr/>
                    <a:lstStyle/>
                    <a:p>
                      <a:pPr algn="ctr"/>
                      <a:r>
                        <a:rPr lang="en-US" b="1" dirty="0">
                          <a:solidFill>
                            <a:srgbClr val="FF0000"/>
                          </a:solidFill>
                        </a:rPr>
                        <a:t>438</a:t>
                      </a:r>
                    </a:p>
                  </a:txBody>
                  <a:tcPr/>
                </a:tc>
                <a:tc>
                  <a:txBody>
                    <a:bodyPr/>
                    <a:lstStyle/>
                    <a:p>
                      <a:pPr algn="ctr"/>
                      <a:r>
                        <a:rPr lang="en-US" b="1" dirty="0">
                          <a:solidFill>
                            <a:srgbClr val="FF0000"/>
                          </a:solidFill>
                        </a:rPr>
                        <a:t>438/2=219</a:t>
                      </a:r>
                    </a:p>
                  </a:txBody>
                  <a:tcPr/>
                </a:tc>
                <a:tc>
                  <a:txBody>
                    <a:bodyPr/>
                    <a:lstStyle/>
                    <a:p>
                      <a:pPr algn="ctr"/>
                      <a:endParaRPr lang="en-US" b="1" dirty="0">
                        <a:solidFill>
                          <a:srgbClr val="FF0000"/>
                        </a:solidFill>
                      </a:endParaRPr>
                    </a:p>
                  </a:txBody>
                  <a:tcPr/>
                </a:tc>
                <a:tc>
                  <a:txBody>
                    <a:bodyPr/>
                    <a:lstStyle/>
                    <a:p>
                      <a:pPr algn="ctr"/>
                      <a:endParaRPr lang="en-US" b="1" dirty="0">
                        <a:solidFill>
                          <a:srgbClr val="FF0000"/>
                        </a:solidFill>
                      </a:endParaRPr>
                    </a:p>
                  </a:txBody>
                  <a:tcPr/>
                </a:tc>
                <a:extLst>
                  <a:ext uri="{0D108BD9-81ED-4DB2-BD59-A6C34878D82A}">
                    <a16:rowId xmlns:a16="http://schemas.microsoft.com/office/drawing/2014/main" val="10001"/>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Error /</a:t>
                      </a:r>
                      <a:r>
                        <a:rPr lang="en-US" baseline="0" dirty="0"/>
                        <a:t> Residual/Full Model</a:t>
                      </a:r>
                      <a:endParaRPr lang="en-US" baseline="-25000" dirty="0"/>
                    </a:p>
                  </a:txBody>
                  <a:tcPr/>
                </a:tc>
                <a:tc>
                  <a:txBody>
                    <a:bodyPr/>
                    <a:lstStyle/>
                    <a:p>
                      <a:pPr algn="ctr"/>
                      <a:r>
                        <a:rPr lang="en-US" b="1" dirty="0">
                          <a:solidFill>
                            <a:srgbClr val="FF0000"/>
                          </a:solidFill>
                        </a:rPr>
                        <a:t>6</a:t>
                      </a:r>
                    </a:p>
                  </a:txBody>
                  <a:tcPr/>
                </a:tc>
                <a:tc>
                  <a:txBody>
                    <a:bodyPr/>
                    <a:lstStyle/>
                    <a:p>
                      <a:pPr algn="ctr"/>
                      <a:r>
                        <a:rPr lang="en-US" b="1" dirty="0">
                          <a:solidFill>
                            <a:srgbClr val="FF0000"/>
                          </a:solidFill>
                        </a:rPr>
                        <a:t>24</a:t>
                      </a:r>
                    </a:p>
                  </a:txBody>
                  <a:tcPr/>
                </a:tc>
                <a:tc>
                  <a:txBody>
                    <a:bodyPr/>
                    <a:lstStyle/>
                    <a:p>
                      <a:pPr algn="ctr"/>
                      <a:r>
                        <a:rPr lang="en-US" b="1" dirty="0">
                          <a:solidFill>
                            <a:srgbClr val="FF0000"/>
                          </a:solidFill>
                        </a:rPr>
                        <a:t>4</a:t>
                      </a:r>
                    </a:p>
                  </a:txBody>
                  <a:tcPr/>
                </a:tc>
                <a:tc>
                  <a:txBody>
                    <a:bodyPr/>
                    <a:lstStyle/>
                    <a:p>
                      <a:pPr algn="ctr"/>
                      <a:endParaRPr lang="en-US" b="1" dirty="0">
                        <a:solidFill>
                          <a:srgbClr val="FF0000"/>
                        </a:solidFill>
                      </a:endParaRPr>
                    </a:p>
                  </a:txBody>
                  <a:tcPr/>
                </a:tc>
                <a:tc>
                  <a:txBody>
                    <a:bodyPr/>
                    <a:lstStyle/>
                    <a:p>
                      <a:pPr algn="ctr"/>
                      <a:endParaRPr lang="en-US" b="1" dirty="0">
                        <a:solidFill>
                          <a:srgbClr val="FF0000"/>
                        </a:solidFill>
                      </a:endParaRPr>
                    </a:p>
                  </a:txBody>
                  <a:tcPr/>
                </a:tc>
                <a:extLst>
                  <a:ext uri="{0D108BD9-81ED-4DB2-BD59-A6C34878D82A}">
                    <a16:rowId xmlns:a16="http://schemas.microsoft.com/office/drawing/2014/main" val="10002"/>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aseline="0" dirty="0"/>
                        <a:t>Total (Reduced)</a:t>
                      </a:r>
                      <a:endParaRPr lang="en-US" baseline="-25000" dirty="0"/>
                    </a:p>
                  </a:txBody>
                  <a:tcPr/>
                </a:tc>
                <a:tc>
                  <a:txBody>
                    <a:bodyPr/>
                    <a:lstStyle/>
                    <a:p>
                      <a:pPr algn="ctr"/>
                      <a:r>
                        <a:rPr lang="en-US" b="1" dirty="0">
                          <a:solidFill>
                            <a:srgbClr val="FF0000"/>
                          </a:solidFill>
                        </a:rPr>
                        <a:t>8</a:t>
                      </a:r>
                    </a:p>
                  </a:txBody>
                  <a:tcPr/>
                </a:tc>
                <a:tc>
                  <a:txBody>
                    <a:bodyPr/>
                    <a:lstStyle/>
                    <a:p>
                      <a:pPr algn="ctr"/>
                      <a:r>
                        <a:rPr lang="en-US" b="1" dirty="0">
                          <a:solidFill>
                            <a:srgbClr val="FF0000"/>
                          </a:solidFill>
                        </a:rPr>
                        <a:t>462</a:t>
                      </a:r>
                    </a:p>
                  </a:txBody>
                  <a:tcPr/>
                </a:tc>
                <a:tc>
                  <a:txBody>
                    <a:bodyPr/>
                    <a:lstStyle/>
                    <a:p>
                      <a:pPr algn="ctr"/>
                      <a:endParaRPr lang="en-US" b="1" dirty="0">
                        <a:solidFill>
                          <a:srgbClr val="FF0000"/>
                        </a:solidFill>
                      </a:endParaRPr>
                    </a:p>
                  </a:txBody>
                  <a:tcPr/>
                </a:tc>
                <a:tc>
                  <a:txBody>
                    <a:bodyPr/>
                    <a:lstStyle/>
                    <a:p>
                      <a:pPr algn="ctr"/>
                      <a:endParaRPr lang="en-US" b="1" dirty="0">
                        <a:solidFill>
                          <a:srgbClr val="FF0000"/>
                        </a:solidFill>
                      </a:endParaRPr>
                    </a:p>
                  </a:txBody>
                  <a:tcPr/>
                </a:tc>
                <a:tc>
                  <a:txBody>
                    <a:bodyPr/>
                    <a:lstStyle/>
                    <a:p>
                      <a:pPr algn="ctr"/>
                      <a:endParaRPr lang="en-US" b="1" dirty="0">
                        <a:solidFill>
                          <a:srgbClr val="FF0000"/>
                        </a:solidFill>
                      </a:endParaRPr>
                    </a:p>
                  </a:txBody>
                  <a:tcPr/>
                </a:tc>
                <a:extLst>
                  <a:ext uri="{0D108BD9-81ED-4DB2-BD59-A6C34878D82A}">
                    <a16:rowId xmlns:a16="http://schemas.microsoft.com/office/drawing/2014/main" val="10003"/>
                  </a:ext>
                </a:extLst>
              </a:tr>
            </a:tbl>
          </a:graphicData>
        </a:graphic>
      </p:graphicFrame>
      <p:sp>
        <p:nvSpPr>
          <p:cNvPr id="10" name="TextBox 9"/>
          <p:cNvSpPr txBox="1"/>
          <p:nvPr/>
        </p:nvSpPr>
        <p:spPr>
          <a:xfrm>
            <a:off x="244207" y="1293030"/>
            <a:ext cx="8534400" cy="369332"/>
          </a:xfrm>
          <a:prstGeom prst="rect">
            <a:avLst/>
          </a:prstGeom>
          <a:noFill/>
        </p:spPr>
        <p:txBody>
          <a:bodyPr wrap="square" rtlCol="0">
            <a:spAutoFit/>
          </a:bodyPr>
          <a:lstStyle/>
          <a:p>
            <a:r>
              <a:rPr lang="en-US" dirty="0"/>
              <a:t>7. Now we would like to make an ANOVA table to test the alternative hypothesis!</a:t>
            </a:r>
          </a:p>
        </p:txBody>
      </p:sp>
      <p:sp>
        <p:nvSpPr>
          <p:cNvPr id="3" name="TextBox 2"/>
          <p:cNvSpPr txBox="1"/>
          <p:nvPr/>
        </p:nvSpPr>
        <p:spPr>
          <a:xfrm>
            <a:off x="228600" y="5442466"/>
            <a:ext cx="8534400" cy="369332"/>
          </a:xfrm>
          <a:prstGeom prst="rect">
            <a:avLst/>
          </a:prstGeom>
          <a:noFill/>
        </p:spPr>
        <p:txBody>
          <a:bodyPr wrap="square" rtlCol="0">
            <a:spAutoFit/>
          </a:bodyPr>
          <a:lstStyle/>
          <a:p>
            <a:r>
              <a:rPr lang="en-US" dirty="0"/>
              <a:t>Extra Sum of Squares = Residual Sum of Squares Reduced – Residual Sum of Squares Full</a:t>
            </a:r>
          </a:p>
        </p:txBody>
      </p:sp>
      <p:sp>
        <p:nvSpPr>
          <p:cNvPr id="4" name="TextBox 3"/>
          <p:cNvSpPr txBox="1"/>
          <p:nvPr/>
        </p:nvSpPr>
        <p:spPr>
          <a:xfrm>
            <a:off x="596288" y="1742218"/>
            <a:ext cx="6858000" cy="369332"/>
          </a:xfrm>
          <a:prstGeom prst="rect">
            <a:avLst/>
          </a:prstGeom>
          <a:noFill/>
        </p:spPr>
        <p:txBody>
          <a:bodyPr wrap="square" rtlCol="0">
            <a:spAutoFit/>
          </a:bodyPr>
          <a:lstStyle/>
          <a:p>
            <a:r>
              <a:rPr lang="en-US" dirty="0"/>
              <a:t>Formally write the Ho and Ha and fill in the table.  </a:t>
            </a:r>
          </a:p>
        </p:txBody>
      </p:sp>
      <p:sp>
        <p:nvSpPr>
          <p:cNvPr id="5" name="Rectangle 4"/>
          <p:cNvSpPr/>
          <p:nvPr/>
        </p:nvSpPr>
        <p:spPr>
          <a:xfrm>
            <a:off x="762000" y="2235759"/>
            <a:ext cx="7239000" cy="646331"/>
          </a:xfrm>
          <a:prstGeom prst="rect">
            <a:avLst/>
          </a:prstGeom>
        </p:spPr>
        <p:txBody>
          <a:bodyPr wrap="square">
            <a:spAutoFit/>
          </a:bodyPr>
          <a:lstStyle/>
          <a:p>
            <a:r>
              <a:rPr lang="en-US" b="1" dirty="0">
                <a:solidFill>
                  <a:srgbClr val="FF0000"/>
                </a:solidFill>
              </a:rPr>
              <a:t>H</a:t>
            </a:r>
            <a:r>
              <a:rPr lang="en-US" b="1" baseline="-25000" dirty="0">
                <a:solidFill>
                  <a:srgbClr val="FF0000"/>
                </a:solidFill>
              </a:rPr>
              <a:t>o</a:t>
            </a:r>
            <a:r>
              <a:rPr lang="en-US" b="1" dirty="0">
                <a:solidFill>
                  <a:srgbClr val="FF0000"/>
                </a:solidFill>
              </a:rPr>
              <a:t>: µ</a:t>
            </a:r>
            <a:r>
              <a:rPr lang="en-US" b="1" baseline="-25000" dirty="0">
                <a:solidFill>
                  <a:srgbClr val="FF0000"/>
                </a:solidFill>
              </a:rPr>
              <a:t>1</a:t>
            </a:r>
            <a:r>
              <a:rPr lang="en-US" b="1" dirty="0">
                <a:solidFill>
                  <a:srgbClr val="FF0000"/>
                </a:solidFill>
              </a:rPr>
              <a:t>= µ</a:t>
            </a:r>
            <a:r>
              <a:rPr lang="en-US" b="1" baseline="-25000" dirty="0">
                <a:solidFill>
                  <a:srgbClr val="FF0000"/>
                </a:solidFill>
              </a:rPr>
              <a:t>2</a:t>
            </a:r>
            <a:r>
              <a:rPr lang="en-US" b="1" dirty="0">
                <a:solidFill>
                  <a:srgbClr val="FF0000"/>
                </a:solidFill>
              </a:rPr>
              <a:t> = µ</a:t>
            </a:r>
            <a:r>
              <a:rPr lang="en-US" b="1" baseline="-25000" dirty="0">
                <a:solidFill>
                  <a:srgbClr val="FF0000"/>
                </a:solidFill>
              </a:rPr>
              <a:t>3			</a:t>
            </a:r>
            <a:r>
              <a:rPr lang="en-US" b="1" dirty="0">
                <a:solidFill>
                  <a:srgbClr val="FF0000"/>
                </a:solidFill>
              </a:rPr>
              <a:t>(Equal Means Model µ µ</a:t>
            </a:r>
            <a:r>
              <a:rPr lang="en-US" b="1" baseline="-25000" dirty="0">
                <a:solidFill>
                  <a:srgbClr val="FF0000"/>
                </a:solidFill>
              </a:rPr>
              <a:t> </a:t>
            </a:r>
            <a:r>
              <a:rPr lang="en-US" b="1" dirty="0">
                <a:solidFill>
                  <a:srgbClr val="FF0000"/>
                </a:solidFill>
              </a:rPr>
              <a:t>µ)</a:t>
            </a:r>
            <a:endParaRPr lang="en-US" b="1" baseline="-25000" dirty="0">
              <a:solidFill>
                <a:srgbClr val="FF0000"/>
              </a:solidFill>
            </a:endParaRPr>
          </a:p>
          <a:p>
            <a:r>
              <a:rPr lang="en-US" b="1" dirty="0">
                <a:solidFill>
                  <a:srgbClr val="FF0000"/>
                </a:solidFill>
              </a:rPr>
              <a:t>H</a:t>
            </a:r>
            <a:r>
              <a:rPr lang="en-US" b="1" baseline="-25000" dirty="0">
                <a:solidFill>
                  <a:srgbClr val="FF0000"/>
                </a:solidFill>
              </a:rPr>
              <a:t>a</a:t>
            </a:r>
            <a:r>
              <a:rPr lang="en-US" b="1" dirty="0">
                <a:solidFill>
                  <a:srgbClr val="FF0000"/>
                </a:solidFill>
              </a:rPr>
              <a:t>: At least 1 pair are different</a:t>
            </a:r>
            <a:r>
              <a:rPr lang="en-US" b="1" baseline="-25000" dirty="0">
                <a:solidFill>
                  <a:srgbClr val="FF0000"/>
                </a:solidFill>
              </a:rPr>
              <a:t>	</a:t>
            </a:r>
            <a:r>
              <a:rPr lang="en-US" b="1" dirty="0">
                <a:solidFill>
                  <a:srgbClr val="FF0000"/>
                </a:solidFill>
              </a:rPr>
              <a:t>(Separate Means Model µ</a:t>
            </a:r>
            <a:r>
              <a:rPr lang="en-US" b="1" baseline="-25000" dirty="0">
                <a:solidFill>
                  <a:srgbClr val="FF0000"/>
                </a:solidFill>
              </a:rPr>
              <a:t>1</a:t>
            </a:r>
            <a:r>
              <a:rPr lang="en-US" b="1" dirty="0">
                <a:solidFill>
                  <a:srgbClr val="FF0000"/>
                </a:solidFill>
              </a:rPr>
              <a:t> µ</a:t>
            </a:r>
            <a:r>
              <a:rPr lang="en-US" b="1" baseline="-25000" dirty="0">
                <a:solidFill>
                  <a:srgbClr val="FF0000"/>
                </a:solidFill>
              </a:rPr>
              <a:t>2 </a:t>
            </a:r>
            <a:r>
              <a:rPr lang="en-US" b="1" dirty="0">
                <a:solidFill>
                  <a:srgbClr val="FF0000"/>
                </a:solidFill>
              </a:rPr>
              <a:t>µ</a:t>
            </a:r>
            <a:r>
              <a:rPr lang="en-US" b="1" baseline="-25000" dirty="0">
                <a:solidFill>
                  <a:srgbClr val="FF0000"/>
                </a:solidFill>
              </a:rPr>
              <a:t>3</a:t>
            </a:r>
            <a:r>
              <a:rPr lang="en-US" b="1" dirty="0">
                <a:solidFill>
                  <a:srgbClr val="FF0000"/>
                </a:solidFill>
              </a:rPr>
              <a:t>)</a:t>
            </a:r>
          </a:p>
        </p:txBody>
      </p:sp>
    </p:spTree>
    <p:extLst>
      <p:ext uri="{BB962C8B-B14F-4D97-AF65-F5344CB8AC3E}">
        <p14:creationId xmlns:p14="http://schemas.microsoft.com/office/powerpoint/2010/main" val="8604852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dirty="0"/>
              <a:t>Pure ANOVA </a:t>
            </a:r>
          </a:p>
        </p:txBody>
      </p:sp>
      <p:graphicFrame>
        <p:nvGraphicFramePr>
          <p:cNvPr id="8" name="Table 7"/>
          <p:cNvGraphicFramePr>
            <a:graphicFrameLocks noGrp="1"/>
          </p:cNvGraphicFramePr>
          <p:nvPr>
            <p:extLst>
              <p:ext uri="{D42A27DB-BD31-4B8C-83A1-F6EECF244321}">
                <p14:modId xmlns:p14="http://schemas.microsoft.com/office/powerpoint/2010/main" val="1529002824"/>
              </p:ext>
            </p:extLst>
          </p:nvPr>
        </p:nvGraphicFramePr>
        <p:xfrm>
          <a:off x="571500" y="3885276"/>
          <a:ext cx="8001000" cy="1483360"/>
        </p:xfrm>
        <a:graphic>
          <a:graphicData uri="http://schemas.openxmlformats.org/drawingml/2006/table">
            <a:tbl>
              <a:tblPr firstRow="1" bandRow="1">
                <a:tableStyleId>{5C22544A-7EE6-4342-B048-85BDC9FD1C3A}</a:tableStyleId>
              </a:tblPr>
              <a:tblGrid>
                <a:gridCol w="2743200">
                  <a:extLst>
                    <a:ext uri="{9D8B030D-6E8A-4147-A177-3AD203B41FA5}">
                      <a16:colId xmlns:a16="http://schemas.microsoft.com/office/drawing/2014/main" val="20000"/>
                    </a:ext>
                  </a:extLst>
                </a:gridCol>
                <a:gridCol w="990600">
                  <a:extLst>
                    <a:ext uri="{9D8B030D-6E8A-4147-A177-3AD203B41FA5}">
                      <a16:colId xmlns:a16="http://schemas.microsoft.com/office/drawing/2014/main" val="20001"/>
                    </a:ext>
                  </a:extLst>
                </a:gridCol>
                <a:gridCol w="838200">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gridCol w="1485900">
                  <a:extLst>
                    <a:ext uri="{9D8B030D-6E8A-4147-A177-3AD203B41FA5}">
                      <a16:colId xmlns:a16="http://schemas.microsoft.com/office/drawing/2014/main" val="20004"/>
                    </a:ext>
                  </a:extLst>
                </a:gridCol>
                <a:gridCol w="723900">
                  <a:extLst>
                    <a:ext uri="{9D8B030D-6E8A-4147-A177-3AD203B41FA5}">
                      <a16:colId xmlns:a16="http://schemas.microsoft.com/office/drawing/2014/main" val="20005"/>
                    </a:ext>
                  </a:extLst>
                </a:gridCol>
              </a:tblGrid>
              <a:tr h="370840">
                <a:tc>
                  <a:txBody>
                    <a:bodyPr/>
                    <a:lstStyle/>
                    <a:p>
                      <a:endParaRPr lang="en-US" dirty="0"/>
                    </a:p>
                  </a:txBody>
                  <a:tcPr/>
                </a:tc>
                <a:tc>
                  <a:txBody>
                    <a:bodyPr/>
                    <a:lstStyle/>
                    <a:p>
                      <a:pPr algn="ctr"/>
                      <a:r>
                        <a:rPr lang="en-US" dirty="0"/>
                        <a:t>df</a:t>
                      </a:r>
                    </a:p>
                  </a:txBody>
                  <a:tcPr/>
                </a:tc>
                <a:tc>
                  <a:txBody>
                    <a:bodyPr/>
                    <a:lstStyle/>
                    <a:p>
                      <a:pPr algn="ctr"/>
                      <a:r>
                        <a:rPr lang="en-US" dirty="0"/>
                        <a:t>SS</a:t>
                      </a:r>
                    </a:p>
                  </a:txBody>
                  <a:tcPr/>
                </a:tc>
                <a:tc>
                  <a:txBody>
                    <a:bodyPr/>
                    <a:lstStyle/>
                    <a:p>
                      <a:pPr algn="ctr"/>
                      <a:r>
                        <a:rPr lang="en-US" baseline="0" dirty="0"/>
                        <a:t>MS</a:t>
                      </a:r>
                      <a:endParaRPr lang="en-US" dirty="0"/>
                    </a:p>
                  </a:txBody>
                  <a:tcPr/>
                </a:tc>
                <a:tc>
                  <a:txBody>
                    <a:bodyPr/>
                    <a:lstStyle/>
                    <a:p>
                      <a:pPr algn="ctr"/>
                      <a:r>
                        <a:rPr lang="en-US" dirty="0"/>
                        <a:t>F</a:t>
                      </a:r>
                    </a:p>
                  </a:txBody>
                  <a:tcPr/>
                </a:tc>
                <a:tc>
                  <a:txBody>
                    <a:bodyPr/>
                    <a:lstStyle/>
                    <a:p>
                      <a:pPr algn="ctr"/>
                      <a:r>
                        <a:rPr lang="en-US" dirty="0"/>
                        <a:t>Pr</a:t>
                      </a:r>
                      <a:r>
                        <a:rPr lang="en-US" baseline="0" dirty="0"/>
                        <a:t> &gt; F</a:t>
                      </a:r>
                      <a:endParaRPr lang="en-US" dirty="0"/>
                    </a:p>
                  </a:txBody>
                  <a:tcPr/>
                </a:tc>
                <a:extLst>
                  <a:ext uri="{0D108BD9-81ED-4DB2-BD59-A6C34878D82A}">
                    <a16:rowId xmlns:a16="http://schemas.microsoft.com/office/drawing/2014/main" val="10000"/>
                  </a:ext>
                </a:extLst>
              </a:tr>
              <a:tr h="370840">
                <a:tc>
                  <a:txBody>
                    <a:bodyPr/>
                    <a:lstStyle/>
                    <a:p>
                      <a:pPr algn="ctr"/>
                      <a:r>
                        <a:rPr lang="en-US" dirty="0"/>
                        <a:t>Model</a:t>
                      </a:r>
                      <a:r>
                        <a:rPr lang="en-US" baseline="0" dirty="0"/>
                        <a:t> / Extra SS</a:t>
                      </a:r>
                      <a:endParaRPr lang="en-US" baseline="30000" dirty="0"/>
                    </a:p>
                  </a:txBody>
                  <a:tcPr/>
                </a:tc>
                <a:tc>
                  <a:txBody>
                    <a:bodyPr/>
                    <a:lstStyle/>
                    <a:p>
                      <a:pPr algn="ctr"/>
                      <a:r>
                        <a:rPr lang="en-US" b="1" dirty="0">
                          <a:solidFill>
                            <a:srgbClr val="FF0000"/>
                          </a:solidFill>
                        </a:rPr>
                        <a:t>2</a:t>
                      </a:r>
                    </a:p>
                  </a:txBody>
                  <a:tcPr/>
                </a:tc>
                <a:tc>
                  <a:txBody>
                    <a:bodyPr/>
                    <a:lstStyle/>
                    <a:p>
                      <a:pPr algn="ctr"/>
                      <a:r>
                        <a:rPr lang="en-US" b="1" dirty="0">
                          <a:solidFill>
                            <a:srgbClr val="FF0000"/>
                          </a:solidFill>
                        </a:rPr>
                        <a:t>438</a:t>
                      </a:r>
                    </a:p>
                  </a:txBody>
                  <a:tcPr/>
                </a:tc>
                <a:tc>
                  <a:txBody>
                    <a:bodyPr/>
                    <a:lstStyle/>
                    <a:p>
                      <a:pPr algn="ctr"/>
                      <a:r>
                        <a:rPr lang="en-US" b="1" dirty="0">
                          <a:solidFill>
                            <a:srgbClr val="FF0000"/>
                          </a:solidFill>
                        </a:rPr>
                        <a:t>219</a:t>
                      </a:r>
                    </a:p>
                  </a:txBody>
                  <a:tcPr/>
                </a:tc>
                <a:tc>
                  <a:txBody>
                    <a:bodyPr/>
                    <a:lstStyle/>
                    <a:p>
                      <a:pPr algn="ctr"/>
                      <a:r>
                        <a:rPr lang="en-US" b="1" dirty="0">
                          <a:solidFill>
                            <a:srgbClr val="FF0000"/>
                          </a:solidFill>
                        </a:rPr>
                        <a:t>219/4=54.75</a:t>
                      </a:r>
                    </a:p>
                  </a:txBody>
                  <a:tcPr/>
                </a:tc>
                <a:tc>
                  <a:txBody>
                    <a:bodyPr/>
                    <a:lstStyle/>
                    <a:p>
                      <a:pPr algn="ctr"/>
                      <a:endParaRPr lang="en-US" b="1" dirty="0">
                        <a:solidFill>
                          <a:srgbClr val="FF0000"/>
                        </a:solidFill>
                      </a:endParaRPr>
                    </a:p>
                  </a:txBody>
                  <a:tcPr/>
                </a:tc>
                <a:extLst>
                  <a:ext uri="{0D108BD9-81ED-4DB2-BD59-A6C34878D82A}">
                    <a16:rowId xmlns:a16="http://schemas.microsoft.com/office/drawing/2014/main" val="10001"/>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Error /</a:t>
                      </a:r>
                      <a:r>
                        <a:rPr lang="en-US" baseline="0" dirty="0"/>
                        <a:t> Residual/Full Model</a:t>
                      </a:r>
                      <a:endParaRPr lang="en-US" baseline="-25000" dirty="0"/>
                    </a:p>
                  </a:txBody>
                  <a:tcPr/>
                </a:tc>
                <a:tc>
                  <a:txBody>
                    <a:bodyPr/>
                    <a:lstStyle/>
                    <a:p>
                      <a:pPr algn="ctr"/>
                      <a:r>
                        <a:rPr lang="en-US" b="1" dirty="0">
                          <a:solidFill>
                            <a:srgbClr val="FF0000"/>
                          </a:solidFill>
                        </a:rPr>
                        <a:t>6</a:t>
                      </a:r>
                    </a:p>
                  </a:txBody>
                  <a:tcPr/>
                </a:tc>
                <a:tc>
                  <a:txBody>
                    <a:bodyPr/>
                    <a:lstStyle/>
                    <a:p>
                      <a:pPr algn="ctr"/>
                      <a:r>
                        <a:rPr lang="en-US" b="1" dirty="0">
                          <a:solidFill>
                            <a:srgbClr val="FF0000"/>
                          </a:solidFill>
                        </a:rPr>
                        <a:t>24</a:t>
                      </a:r>
                    </a:p>
                  </a:txBody>
                  <a:tcPr/>
                </a:tc>
                <a:tc>
                  <a:txBody>
                    <a:bodyPr/>
                    <a:lstStyle/>
                    <a:p>
                      <a:pPr algn="ctr"/>
                      <a:r>
                        <a:rPr lang="en-US" b="1" dirty="0">
                          <a:solidFill>
                            <a:srgbClr val="FF0000"/>
                          </a:solidFill>
                        </a:rPr>
                        <a:t>4</a:t>
                      </a:r>
                    </a:p>
                  </a:txBody>
                  <a:tcPr/>
                </a:tc>
                <a:tc>
                  <a:txBody>
                    <a:bodyPr/>
                    <a:lstStyle/>
                    <a:p>
                      <a:pPr algn="ctr"/>
                      <a:endParaRPr lang="en-US" b="1" dirty="0">
                        <a:solidFill>
                          <a:srgbClr val="FF0000"/>
                        </a:solidFill>
                      </a:endParaRPr>
                    </a:p>
                  </a:txBody>
                  <a:tcPr/>
                </a:tc>
                <a:tc>
                  <a:txBody>
                    <a:bodyPr/>
                    <a:lstStyle/>
                    <a:p>
                      <a:pPr algn="ctr"/>
                      <a:endParaRPr lang="en-US" b="1" dirty="0">
                        <a:solidFill>
                          <a:srgbClr val="FF0000"/>
                        </a:solidFill>
                      </a:endParaRPr>
                    </a:p>
                  </a:txBody>
                  <a:tcPr/>
                </a:tc>
                <a:extLst>
                  <a:ext uri="{0D108BD9-81ED-4DB2-BD59-A6C34878D82A}">
                    <a16:rowId xmlns:a16="http://schemas.microsoft.com/office/drawing/2014/main" val="10002"/>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aseline="0" dirty="0"/>
                        <a:t>Total (Reduced)</a:t>
                      </a:r>
                      <a:endParaRPr lang="en-US" baseline="-25000" dirty="0"/>
                    </a:p>
                  </a:txBody>
                  <a:tcPr/>
                </a:tc>
                <a:tc>
                  <a:txBody>
                    <a:bodyPr/>
                    <a:lstStyle/>
                    <a:p>
                      <a:pPr algn="ctr"/>
                      <a:r>
                        <a:rPr lang="en-US" b="1" dirty="0">
                          <a:solidFill>
                            <a:srgbClr val="FF0000"/>
                          </a:solidFill>
                        </a:rPr>
                        <a:t>8</a:t>
                      </a:r>
                    </a:p>
                  </a:txBody>
                  <a:tcPr/>
                </a:tc>
                <a:tc>
                  <a:txBody>
                    <a:bodyPr/>
                    <a:lstStyle/>
                    <a:p>
                      <a:pPr algn="ctr"/>
                      <a:r>
                        <a:rPr lang="en-US" b="1" dirty="0">
                          <a:solidFill>
                            <a:srgbClr val="FF0000"/>
                          </a:solidFill>
                        </a:rPr>
                        <a:t>462</a:t>
                      </a:r>
                    </a:p>
                  </a:txBody>
                  <a:tcPr/>
                </a:tc>
                <a:tc>
                  <a:txBody>
                    <a:bodyPr/>
                    <a:lstStyle/>
                    <a:p>
                      <a:pPr algn="ctr"/>
                      <a:endParaRPr lang="en-US" b="1" dirty="0">
                        <a:solidFill>
                          <a:srgbClr val="FF0000"/>
                        </a:solidFill>
                      </a:endParaRPr>
                    </a:p>
                  </a:txBody>
                  <a:tcPr/>
                </a:tc>
                <a:tc>
                  <a:txBody>
                    <a:bodyPr/>
                    <a:lstStyle/>
                    <a:p>
                      <a:pPr algn="ctr"/>
                      <a:endParaRPr lang="en-US" b="1" dirty="0">
                        <a:solidFill>
                          <a:srgbClr val="FF0000"/>
                        </a:solidFill>
                      </a:endParaRPr>
                    </a:p>
                  </a:txBody>
                  <a:tcPr/>
                </a:tc>
                <a:tc>
                  <a:txBody>
                    <a:bodyPr/>
                    <a:lstStyle/>
                    <a:p>
                      <a:pPr algn="ctr"/>
                      <a:endParaRPr lang="en-US" b="1" dirty="0">
                        <a:solidFill>
                          <a:srgbClr val="FF0000"/>
                        </a:solidFill>
                      </a:endParaRPr>
                    </a:p>
                  </a:txBody>
                  <a:tcPr/>
                </a:tc>
                <a:extLst>
                  <a:ext uri="{0D108BD9-81ED-4DB2-BD59-A6C34878D82A}">
                    <a16:rowId xmlns:a16="http://schemas.microsoft.com/office/drawing/2014/main" val="10003"/>
                  </a:ext>
                </a:extLst>
              </a:tr>
            </a:tbl>
          </a:graphicData>
        </a:graphic>
      </p:graphicFrame>
      <p:sp>
        <p:nvSpPr>
          <p:cNvPr id="10" name="TextBox 9"/>
          <p:cNvSpPr txBox="1"/>
          <p:nvPr/>
        </p:nvSpPr>
        <p:spPr>
          <a:xfrm>
            <a:off x="244207" y="1293030"/>
            <a:ext cx="8534400" cy="369332"/>
          </a:xfrm>
          <a:prstGeom prst="rect">
            <a:avLst/>
          </a:prstGeom>
          <a:noFill/>
        </p:spPr>
        <p:txBody>
          <a:bodyPr wrap="square" rtlCol="0">
            <a:spAutoFit/>
          </a:bodyPr>
          <a:lstStyle/>
          <a:p>
            <a:r>
              <a:rPr lang="en-US" dirty="0"/>
              <a:t>7. Now we would like to make an ANOVA table to test the alternative hypothesis!</a:t>
            </a:r>
          </a:p>
        </p:txBody>
      </p:sp>
      <p:sp>
        <p:nvSpPr>
          <p:cNvPr id="3" name="TextBox 2"/>
          <p:cNvSpPr txBox="1"/>
          <p:nvPr/>
        </p:nvSpPr>
        <p:spPr>
          <a:xfrm>
            <a:off x="228600" y="5442466"/>
            <a:ext cx="8534400" cy="369332"/>
          </a:xfrm>
          <a:prstGeom prst="rect">
            <a:avLst/>
          </a:prstGeom>
          <a:noFill/>
        </p:spPr>
        <p:txBody>
          <a:bodyPr wrap="square" rtlCol="0">
            <a:spAutoFit/>
          </a:bodyPr>
          <a:lstStyle/>
          <a:p>
            <a:r>
              <a:rPr lang="en-US" dirty="0"/>
              <a:t>Extra Sum of Squares = Residual Sum of Squares Reduced – Residual Sum of Squares Full</a:t>
            </a:r>
          </a:p>
        </p:txBody>
      </p:sp>
      <p:sp>
        <p:nvSpPr>
          <p:cNvPr id="4" name="TextBox 3"/>
          <p:cNvSpPr txBox="1"/>
          <p:nvPr/>
        </p:nvSpPr>
        <p:spPr>
          <a:xfrm>
            <a:off x="596288" y="1742218"/>
            <a:ext cx="6858000" cy="369332"/>
          </a:xfrm>
          <a:prstGeom prst="rect">
            <a:avLst/>
          </a:prstGeom>
          <a:noFill/>
        </p:spPr>
        <p:txBody>
          <a:bodyPr wrap="square" rtlCol="0">
            <a:spAutoFit/>
          </a:bodyPr>
          <a:lstStyle/>
          <a:p>
            <a:r>
              <a:rPr lang="en-US" dirty="0"/>
              <a:t>Formally write the Ho and Ha and fill in the table.  </a:t>
            </a:r>
          </a:p>
        </p:txBody>
      </p:sp>
      <p:sp>
        <p:nvSpPr>
          <p:cNvPr id="5" name="Rectangle 4"/>
          <p:cNvSpPr/>
          <p:nvPr/>
        </p:nvSpPr>
        <p:spPr>
          <a:xfrm>
            <a:off x="762000" y="2235759"/>
            <a:ext cx="7239000" cy="646331"/>
          </a:xfrm>
          <a:prstGeom prst="rect">
            <a:avLst/>
          </a:prstGeom>
        </p:spPr>
        <p:txBody>
          <a:bodyPr wrap="square">
            <a:spAutoFit/>
          </a:bodyPr>
          <a:lstStyle/>
          <a:p>
            <a:r>
              <a:rPr lang="en-US" b="1" dirty="0">
                <a:solidFill>
                  <a:srgbClr val="FF0000"/>
                </a:solidFill>
              </a:rPr>
              <a:t>H</a:t>
            </a:r>
            <a:r>
              <a:rPr lang="en-US" b="1" baseline="-25000" dirty="0">
                <a:solidFill>
                  <a:srgbClr val="FF0000"/>
                </a:solidFill>
              </a:rPr>
              <a:t>0</a:t>
            </a:r>
            <a:r>
              <a:rPr lang="en-US" b="1" dirty="0">
                <a:solidFill>
                  <a:srgbClr val="FF0000"/>
                </a:solidFill>
              </a:rPr>
              <a:t>: µ</a:t>
            </a:r>
            <a:r>
              <a:rPr lang="en-US" b="1" baseline="-25000" dirty="0">
                <a:solidFill>
                  <a:srgbClr val="FF0000"/>
                </a:solidFill>
              </a:rPr>
              <a:t>1</a:t>
            </a:r>
            <a:r>
              <a:rPr lang="en-US" b="1" dirty="0">
                <a:solidFill>
                  <a:srgbClr val="FF0000"/>
                </a:solidFill>
              </a:rPr>
              <a:t>= µ</a:t>
            </a:r>
            <a:r>
              <a:rPr lang="en-US" b="1" baseline="-25000" dirty="0">
                <a:solidFill>
                  <a:srgbClr val="FF0000"/>
                </a:solidFill>
              </a:rPr>
              <a:t>2</a:t>
            </a:r>
            <a:r>
              <a:rPr lang="en-US" b="1" dirty="0">
                <a:solidFill>
                  <a:srgbClr val="FF0000"/>
                </a:solidFill>
              </a:rPr>
              <a:t> = µ</a:t>
            </a:r>
            <a:r>
              <a:rPr lang="en-US" b="1" baseline="-25000" dirty="0">
                <a:solidFill>
                  <a:srgbClr val="FF0000"/>
                </a:solidFill>
              </a:rPr>
              <a:t>3			</a:t>
            </a:r>
            <a:r>
              <a:rPr lang="en-US" b="1" dirty="0">
                <a:solidFill>
                  <a:srgbClr val="FF0000"/>
                </a:solidFill>
              </a:rPr>
              <a:t>(Equal Means Model µ µ</a:t>
            </a:r>
            <a:r>
              <a:rPr lang="en-US" b="1" baseline="-25000" dirty="0">
                <a:solidFill>
                  <a:srgbClr val="FF0000"/>
                </a:solidFill>
              </a:rPr>
              <a:t> </a:t>
            </a:r>
            <a:r>
              <a:rPr lang="en-US" b="1" dirty="0">
                <a:solidFill>
                  <a:srgbClr val="FF0000"/>
                </a:solidFill>
              </a:rPr>
              <a:t>µ)</a:t>
            </a:r>
            <a:endParaRPr lang="en-US" b="1" baseline="-25000" dirty="0">
              <a:solidFill>
                <a:srgbClr val="FF0000"/>
              </a:solidFill>
            </a:endParaRPr>
          </a:p>
          <a:p>
            <a:r>
              <a:rPr lang="en-US" b="1" dirty="0">
                <a:solidFill>
                  <a:srgbClr val="FF0000"/>
                </a:solidFill>
              </a:rPr>
              <a:t>H</a:t>
            </a:r>
            <a:r>
              <a:rPr lang="en-US" b="1" baseline="-25000" dirty="0">
                <a:solidFill>
                  <a:srgbClr val="FF0000"/>
                </a:solidFill>
              </a:rPr>
              <a:t>a</a:t>
            </a:r>
            <a:r>
              <a:rPr lang="en-US" b="1" dirty="0">
                <a:solidFill>
                  <a:srgbClr val="FF0000"/>
                </a:solidFill>
              </a:rPr>
              <a:t>: At least 1 pair are different</a:t>
            </a:r>
            <a:r>
              <a:rPr lang="en-US" b="1" baseline="-25000" dirty="0">
                <a:solidFill>
                  <a:srgbClr val="FF0000"/>
                </a:solidFill>
              </a:rPr>
              <a:t>	</a:t>
            </a:r>
            <a:r>
              <a:rPr lang="en-US" b="1" dirty="0">
                <a:solidFill>
                  <a:srgbClr val="FF0000"/>
                </a:solidFill>
              </a:rPr>
              <a:t>(Separate Means Model µ</a:t>
            </a:r>
            <a:r>
              <a:rPr lang="en-US" b="1" baseline="-25000" dirty="0">
                <a:solidFill>
                  <a:srgbClr val="FF0000"/>
                </a:solidFill>
              </a:rPr>
              <a:t>1</a:t>
            </a:r>
            <a:r>
              <a:rPr lang="en-US" b="1" dirty="0">
                <a:solidFill>
                  <a:srgbClr val="FF0000"/>
                </a:solidFill>
              </a:rPr>
              <a:t> µ</a:t>
            </a:r>
            <a:r>
              <a:rPr lang="en-US" b="1" baseline="-25000" dirty="0">
                <a:solidFill>
                  <a:srgbClr val="FF0000"/>
                </a:solidFill>
              </a:rPr>
              <a:t>2 </a:t>
            </a:r>
            <a:r>
              <a:rPr lang="en-US" b="1" dirty="0">
                <a:solidFill>
                  <a:srgbClr val="FF0000"/>
                </a:solidFill>
              </a:rPr>
              <a:t>µ</a:t>
            </a:r>
            <a:r>
              <a:rPr lang="en-US" b="1" baseline="-25000" dirty="0">
                <a:solidFill>
                  <a:srgbClr val="FF0000"/>
                </a:solidFill>
              </a:rPr>
              <a:t>3</a:t>
            </a:r>
            <a:r>
              <a:rPr lang="en-US" b="1" dirty="0">
                <a:solidFill>
                  <a:srgbClr val="FF0000"/>
                </a:solidFill>
              </a:rPr>
              <a:t>)</a:t>
            </a:r>
          </a:p>
        </p:txBody>
      </p:sp>
    </p:spTree>
    <p:extLst>
      <p:ext uri="{BB962C8B-B14F-4D97-AF65-F5344CB8AC3E}">
        <p14:creationId xmlns:p14="http://schemas.microsoft.com/office/powerpoint/2010/main" val="18448865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dirty="0"/>
              <a:t>Pure ANOVA </a:t>
            </a:r>
          </a:p>
        </p:txBody>
      </p:sp>
      <p:graphicFrame>
        <p:nvGraphicFramePr>
          <p:cNvPr id="8" name="Table 7"/>
          <p:cNvGraphicFramePr>
            <a:graphicFrameLocks noGrp="1"/>
          </p:cNvGraphicFramePr>
          <p:nvPr>
            <p:extLst>
              <p:ext uri="{D42A27DB-BD31-4B8C-83A1-F6EECF244321}">
                <p14:modId xmlns:p14="http://schemas.microsoft.com/office/powerpoint/2010/main" val="3277267827"/>
              </p:ext>
            </p:extLst>
          </p:nvPr>
        </p:nvGraphicFramePr>
        <p:xfrm>
          <a:off x="571500" y="3885276"/>
          <a:ext cx="8001000" cy="1483360"/>
        </p:xfrm>
        <a:graphic>
          <a:graphicData uri="http://schemas.openxmlformats.org/drawingml/2006/table">
            <a:tbl>
              <a:tblPr firstRow="1" bandRow="1">
                <a:tableStyleId>{5C22544A-7EE6-4342-B048-85BDC9FD1C3A}</a:tableStyleId>
              </a:tblPr>
              <a:tblGrid>
                <a:gridCol w="2743200">
                  <a:extLst>
                    <a:ext uri="{9D8B030D-6E8A-4147-A177-3AD203B41FA5}">
                      <a16:colId xmlns:a16="http://schemas.microsoft.com/office/drawing/2014/main" val="20000"/>
                    </a:ext>
                  </a:extLst>
                </a:gridCol>
                <a:gridCol w="990600">
                  <a:extLst>
                    <a:ext uri="{9D8B030D-6E8A-4147-A177-3AD203B41FA5}">
                      <a16:colId xmlns:a16="http://schemas.microsoft.com/office/drawing/2014/main" val="20001"/>
                    </a:ext>
                  </a:extLst>
                </a:gridCol>
                <a:gridCol w="838200">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gridCol w="1485900">
                  <a:extLst>
                    <a:ext uri="{9D8B030D-6E8A-4147-A177-3AD203B41FA5}">
                      <a16:colId xmlns:a16="http://schemas.microsoft.com/office/drawing/2014/main" val="20004"/>
                    </a:ext>
                  </a:extLst>
                </a:gridCol>
                <a:gridCol w="723900">
                  <a:extLst>
                    <a:ext uri="{9D8B030D-6E8A-4147-A177-3AD203B41FA5}">
                      <a16:colId xmlns:a16="http://schemas.microsoft.com/office/drawing/2014/main" val="20005"/>
                    </a:ext>
                  </a:extLst>
                </a:gridCol>
              </a:tblGrid>
              <a:tr h="370840">
                <a:tc>
                  <a:txBody>
                    <a:bodyPr/>
                    <a:lstStyle/>
                    <a:p>
                      <a:endParaRPr lang="en-US" dirty="0"/>
                    </a:p>
                  </a:txBody>
                  <a:tcPr/>
                </a:tc>
                <a:tc>
                  <a:txBody>
                    <a:bodyPr/>
                    <a:lstStyle/>
                    <a:p>
                      <a:pPr algn="ctr"/>
                      <a:r>
                        <a:rPr lang="en-US" dirty="0"/>
                        <a:t>df</a:t>
                      </a:r>
                    </a:p>
                  </a:txBody>
                  <a:tcPr/>
                </a:tc>
                <a:tc>
                  <a:txBody>
                    <a:bodyPr/>
                    <a:lstStyle/>
                    <a:p>
                      <a:pPr algn="ctr"/>
                      <a:r>
                        <a:rPr lang="en-US" dirty="0"/>
                        <a:t>SS</a:t>
                      </a:r>
                    </a:p>
                  </a:txBody>
                  <a:tcPr/>
                </a:tc>
                <a:tc>
                  <a:txBody>
                    <a:bodyPr/>
                    <a:lstStyle/>
                    <a:p>
                      <a:pPr algn="ctr"/>
                      <a:r>
                        <a:rPr lang="en-US" baseline="0" dirty="0"/>
                        <a:t>MS</a:t>
                      </a:r>
                      <a:endParaRPr lang="en-US" dirty="0"/>
                    </a:p>
                  </a:txBody>
                  <a:tcPr/>
                </a:tc>
                <a:tc>
                  <a:txBody>
                    <a:bodyPr/>
                    <a:lstStyle/>
                    <a:p>
                      <a:pPr algn="ctr"/>
                      <a:r>
                        <a:rPr lang="en-US" dirty="0"/>
                        <a:t>F</a:t>
                      </a:r>
                    </a:p>
                  </a:txBody>
                  <a:tcPr/>
                </a:tc>
                <a:tc>
                  <a:txBody>
                    <a:bodyPr/>
                    <a:lstStyle/>
                    <a:p>
                      <a:pPr algn="ctr"/>
                      <a:r>
                        <a:rPr lang="en-US" dirty="0"/>
                        <a:t>Pr</a:t>
                      </a:r>
                      <a:r>
                        <a:rPr lang="en-US" baseline="0" dirty="0"/>
                        <a:t> &gt; F</a:t>
                      </a:r>
                      <a:endParaRPr lang="en-US" dirty="0"/>
                    </a:p>
                  </a:txBody>
                  <a:tcPr/>
                </a:tc>
                <a:extLst>
                  <a:ext uri="{0D108BD9-81ED-4DB2-BD59-A6C34878D82A}">
                    <a16:rowId xmlns:a16="http://schemas.microsoft.com/office/drawing/2014/main" val="10000"/>
                  </a:ext>
                </a:extLst>
              </a:tr>
              <a:tr h="370840">
                <a:tc>
                  <a:txBody>
                    <a:bodyPr/>
                    <a:lstStyle/>
                    <a:p>
                      <a:pPr algn="ctr"/>
                      <a:r>
                        <a:rPr lang="en-US" dirty="0"/>
                        <a:t>Model</a:t>
                      </a:r>
                      <a:r>
                        <a:rPr lang="en-US" baseline="0" dirty="0"/>
                        <a:t> / Extra SS</a:t>
                      </a:r>
                      <a:endParaRPr lang="en-US" baseline="30000" dirty="0"/>
                    </a:p>
                  </a:txBody>
                  <a:tcPr/>
                </a:tc>
                <a:tc>
                  <a:txBody>
                    <a:bodyPr/>
                    <a:lstStyle/>
                    <a:p>
                      <a:pPr algn="ctr"/>
                      <a:r>
                        <a:rPr lang="en-US" b="1" dirty="0">
                          <a:solidFill>
                            <a:srgbClr val="FF0000"/>
                          </a:solidFill>
                        </a:rPr>
                        <a:t>2</a:t>
                      </a:r>
                    </a:p>
                  </a:txBody>
                  <a:tcPr/>
                </a:tc>
                <a:tc>
                  <a:txBody>
                    <a:bodyPr/>
                    <a:lstStyle/>
                    <a:p>
                      <a:pPr algn="ctr"/>
                      <a:r>
                        <a:rPr lang="en-US" b="1" dirty="0">
                          <a:solidFill>
                            <a:srgbClr val="FF0000"/>
                          </a:solidFill>
                        </a:rPr>
                        <a:t>438</a:t>
                      </a:r>
                    </a:p>
                  </a:txBody>
                  <a:tcPr/>
                </a:tc>
                <a:tc>
                  <a:txBody>
                    <a:bodyPr/>
                    <a:lstStyle/>
                    <a:p>
                      <a:pPr algn="ctr"/>
                      <a:r>
                        <a:rPr lang="en-US" b="1" dirty="0">
                          <a:solidFill>
                            <a:srgbClr val="FF0000"/>
                          </a:solidFill>
                        </a:rPr>
                        <a:t>219</a:t>
                      </a:r>
                    </a:p>
                  </a:txBody>
                  <a:tcPr/>
                </a:tc>
                <a:tc>
                  <a:txBody>
                    <a:bodyPr/>
                    <a:lstStyle/>
                    <a:p>
                      <a:pPr algn="ctr"/>
                      <a:r>
                        <a:rPr lang="en-US" b="1" dirty="0">
                          <a:solidFill>
                            <a:srgbClr val="FF0000"/>
                          </a:solidFill>
                        </a:rPr>
                        <a:t>54.75</a:t>
                      </a:r>
                    </a:p>
                  </a:txBody>
                  <a:tcPr/>
                </a:tc>
                <a:tc>
                  <a:txBody>
                    <a:bodyPr/>
                    <a:lstStyle/>
                    <a:p>
                      <a:pPr algn="ctr"/>
                      <a:r>
                        <a:rPr lang="en-US" b="1" dirty="0">
                          <a:solidFill>
                            <a:srgbClr val="FF0000"/>
                          </a:solidFill>
                        </a:rPr>
                        <a:t>.0001</a:t>
                      </a:r>
                    </a:p>
                  </a:txBody>
                  <a:tcPr/>
                </a:tc>
                <a:extLst>
                  <a:ext uri="{0D108BD9-81ED-4DB2-BD59-A6C34878D82A}">
                    <a16:rowId xmlns:a16="http://schemas.microsoft.com/office/drawing/2014/main" val="10001"/>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Error /</a:t>
                      </a:r>
                      <a:r>
                        <a:rPr lang="en-US" baseline="0" dirty="0"/>
                        <a:t> Residual/Full Model</a:t>
                      </a:r>
                      <a:endParaRPr lang="en-US" baseline="-25000" dirty="0"/>
                    </a:p>
                  </a:txBody>
                  <a:tcPr/>
                </a:tc>
                <a:tc>
                  <a:txBody>
                    <a:bodyPr/>
                    <a:lstStyle/>
                    <a:p>
                      <a:pPr algn="ctr"/>
                      <a:r>
                        <a:rPr lang="en-US" b="1" dirty="0">
                          <a:solidFill>
                            <a:srgbClr val="FF0000"/>
                          </a:solidFill>
                        </a:rPr>
                        <a:t>6</a:t>
                      </a:r>
                    </a:p>
                  </a:txBody>
                  <a:tcPr/>
                </a:tc>
                <a:tc>
                  <a:txBody>
                    <a:bodyPr/>
                    <a:lstStyle/>
                    <a:p>
                      <a:pPr algn="ctr"/>
                      <a:r>
                        <a:rPr lang="en-US" b="1" dirty="0">
                          <a:solidFill>
                            <a:srgbClr val="FF0000"/>
                          </a:solidFill>
                        </a:rPr>
                        <a:t>24</a:t>
                      </a:r>
                    </a:p>
                  </a:txBody>
                  <a:tcPr/>
                </a:tc>
                <a:tc>
                  <a:txBody>
                    <a:bodyPr/>
                    <a:lstStyle/>
                    <a:p>
                      <a:pPr algn="ctr"/>
                      <a:r>
                        <a:rPr lang="en-US" b="1" dirty="0">
                          <a:solidFill>
                            <a:srgbClr val="FF0000"/>
                          </a:solidFill>
                        </a:rPr>
                        <a:t>4</a:t>
                      </a:r>
                    </a:p>
                  </a:txBody>
                  <a:tcPr/>
                </a:tc>
                <a:tc>
                  <a:txBody>
                    <a:bodyPr/>
                    <a:lstStyle/>
                    <a:p>
                      <a:pPr algn="ctr"/>
                      <a:endParaRPr lang="en-US" b="1" dirty="0">
                        <a:solidFill>
                          <a:srgbClr val="FF0000"/>
                        </a:solidFill>
                      </a:endParaRPr>
                    </a:p>
                  </a:txBody>
                  <a:tcPr/>
                </a:tc>
                <a:tc>
                  <a:txBody>
                    <a:bodyPr/>
                    <a:lstStyle/>
                    <a:p>
                      <a:pPr algn="ctr"/>
                      <a:endParaRPr lang="en-US" b="1" dirty="0">
                        <a:solidFill>
                          <a:srgbClr val="FF0000"/>
                        </a:solidFill>
                      </a:endParaRPr>
                    </a:p>
                  </a:txBody>
                  <a:tcPr/>
                </a:tc>
                <a:extLst>
                  <a:ext uri="{0D108BD9-81ED-4DB2-BD59-A6C34878D82A}">
                    <a16:rowId xmlns:a16="http://schemas.microsoft.com/office/drawing/2014/main" val="10002"/>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aseline="0" dirty="0"/>
                        <a:t>Total (Reduced)</a:t>
                      </a:r>
                      <a:endParaRPr lang="en-US" baseline="-25000" dirty="0"/>
                    </a:p>
                  </a:txBody>
                  <a:tcPr/>
                </a:tc>
                <a:tc>
                  <a:txBody>
                    <a:bodyPr/>
                    <a:lstStyle/>
                    <a:p>
                      <a:pPr algn="ctr"/>
                      <a:r>
                        <a:rPr lang="en-US" b="1" dirty="0">
                          <a:solidFill>
                            <a:srgbClr val="FF0000"/>
                          </a:solidFill>
                        </a:rPr>
                        <a:t>8</a:t>
                      </a:r>
                    </a:p>
                  </a:txBody>
                  <a:tcPr/>
                </a:tc>
                <a:tc>
                  <a:txBody>
                    <a:bodyPr/>
                    <a:lstStyle/>
                    <a:p>
                      <a:pPr algn="ctr"/>
                      <a:r>
                        <a:rPr lang="en-US" b="1" dirty="0">
                          <a:solidFill>
                            <a:srgbClr val="FF0000"/>
                          </a:solidFill>
                        </a:rPr>
                        <a:t>462</a:t>
                      </a:r>
                    </a:p>
                  </a:txBody>
                  <a:tcPr/>
                </a:tc>
                <a:tc>
                  <a:txBody>
                    <a:bodyPr/>
                    <a:lstStyle/>
                    <a:p>
                      <a:pPr algn="ctr"/>
                      <a:endParaRPr lang="en-US" b="1" dirty="0">
                        <a:solidFill>
                          <a:srgbClr val="FF0000"/>
                        </a:solidFill>
                      </a:endParaRPr>
                    </a:p>
                  </a:txBody>
                  <a:tcPr/>
                </a:tc>
                <a:tc>
                  <a:txBody>
                    <a:bodyPr/>
                    <a:lstStyle/>
                    <a:p>
                      <a:pPr algn="ctr"/>
                      <a:endParaRPr lang="en-US" b="1" dirty="0">
                        <a:solidFill>
                          <a:srgbClr val="FF0000"/>
                        </a:solidFill>
                      </a:endParaRPr>
                    </a:p>
                  </a:txBody>
                  <a:tcPr/>
                </a:tc>
                <a:tc>
                  <a:txBody>
                    <a:bodyPr/>
                    <a:lstStyle/>
                    <a:p>
                      <a:pPr algn="ctr"/>
                      <a:endParaRPr lang="en-US" b="1" dirty="0">
                        <a:solidFill>
                          <a:srgbClr val="FF0000"/>
                        </a:solidFill>
                      </a:endParaRPr>
                    </a:p>
                  </a:txBody>
                  <a:tcPr/>
                </a:tc>
                <a:extLst>
                  <a:ext uri="{0D108BD9-81ED-4DB2-BD59-A6C34878D82A}">
                    <a16:rowId xmlns:a16="http://schemas.microsoft.com/office/drawing/2014/main" val="10003"/>
                  </a:ext>
                </a:extLst>
              </a:tr>
            </a:tbl>
          </a:graphicData>
        </a:graphic>
      </p:graphicFrame>
      <p:sp>
        <p:nvSpPr>
          <p:cNvPr id="10" name="TextBox 9"/>
          <p:cNvSpPr txBox="1"/>
          <p:nvPr/>
        </p:nvSpPr>
        <p:spPr>
          <a:xfrm>
            <a:off x="244207" y="1293030"/>
            <a:ext cx="8534400" cy="369332"/>
          </a:xfrm>
          <a:prstGeom prst="rect">
            <a:avLst/>
          </a:prstGeom>
          <a:noFill/>
        </p:spPr>
        <p:txBody>
          <a:bodyPr wrap="square" rtlCol="0">
            <a:spAutoFit/>
          </a:bodyPr>
          <a:lstStyle/>
          <a:p>
            <a:r>
              <a:rPr lang="en-US" dirty="0"/>
              <a:t>7. Now we would like to make an ANOVA table to test the alternative hypothesis!</a:t>
            </a:r>
          </a:p>
        </p:txBody>
      </p:sp>
      <p:sp>
        <p:nvSpPr>
          <p:cNvPr id="3" name="TextBox 2"/>
          <p:cNvSpPr txBox="1"/>
          <p:nvPr/>
        </p:nvSpPr>
        <p:spPr>
          <a:xfrm>
            <a:off x="228600" y="5442466"/>
            <a:ext cx="8534400" cy="369332"/>
          </a:xfrm>
          <a:prstGeom prst="rect">
            <a:avLst/>
          </a:prstGeom>
          <a:noFill/>
        </p:spPr>
        <p:txBody>
          <a:bodyPr wrap="square" rtlCol="0">
            <a:spAutoFit/>
          </a:bodyPr>
          <a:lstStyle/>
          <a:p>
            <a:r>
              <a:rPr lang="en-US" dirty="0"/>
              <a:t>Extra Sum of Squares = Residual Sum of Squares Reduced – Residual Sum of Squares Full</a:t>
            </a:r>
          </a:p>
        </p:txBody>
      </p:sp>
      <p:sp>
        <p:nvSpPr>
          <p:cNvPr id="4" name="TextBox 3"/>
          <p:cNvSpPr txBox="1"/>
          <p:nvPr/>
        </p:nvSpPr>
        <p:spPr>
          <a:xfrm>
            <a:off x="596288" y="1742218"/>
            <a:ext cx="6858000" cy="369332"/>
          </a:xfrm>
          <a:prstGeom prst="rect">
            <a:avLst/>
          </a:prstGeom>
          <a:noFill/>
        </p:spPr>
        <p:txBody>
          <a:bodyPr wrap="square" rtlCol="0">
            <a:spAutoFit/>
          </a:bodyPr>
          <a:lstStyle/>
          <a:p>
            <a:r>
              <a:rPr lang="en-US" dirty="0"/>
              <a:t>Formally write the H</a:t>
            </a:r>
            <a:r>
              <a:rPr lang="en-US" baseline="-25000" dirty="0"/>
              <a:t>o</a:t>
            </a:r>
            <a:r>
              <a:rPr lang="en-US" dirty="0"/>
              <a:t> and H</a:t>
            </a:r>
            <a:r>
              <a:rPr lang="en-US" baseline="-25000" dirty="0"/>
              <a:t>a</a:t>
            </a:r>
            <a:r>
              <a:rPr lang="en-US" dirty="0"/>
              <a:t> and fill in the table.  </a:t>
            </a:r>
          </a:p>
        </p:txBody>
      </p:sp>
      <p:sp>
        <p:nvSpPr>
          <p:cNvPr id="5" name="Rectangle 4"/>
          <p:cNvSpPr/>
          <p:nvPr/>
        </p:nvSpPr>
        <p:spPr>
          <a:xfrm>
            <a:off x="762000" y="2028916"/>
            <a:ext cx="7239000" cy="646331"/>
          </a:xfrm>
          <a:prstGeom prst="rect">
            <a:avLst/>
          </a:prstGeom>
        </p:spPr>
        <p:txBody>
          <a:bodyPr wrap="square">
            <a:spAutoFit/>
          </a:bodyPr>
          <a:lstStyle/>
          <a:p>
            <a:r>
              <a:rPr lang="en-US" b="1" dirty="0">
                <a:solidFill>
                  <a:srgbClr val="FF0000"/>
                </a:solidFill>
              </a:rPr>
              <a:t>H</a:t>
            </a:r>
            <a:r>
              <a:rPr lang="en-US" b="1" baseline="-25000" dirty="0">
                <a:solidFill>
                  <a:srgbClr val="FF0000"/>
                </a:solidFill>
              </a:rPr>
              <a:t>0</a:t>
            </a:r>
            <a:r>
              <a:rPr lang="en-US" b="1" dirty="0">
                <a:solidFill>
                  <a:srgbClr val="FF0000"/>
                </a:solidFill>
              </a:rPr>
              <a:t>: µ</a:t>
            </a:r>
            <a:r>
              <a:rPr lang="en-US" b="1" baseline="-25000" dirty="0">
                <a:solidFill>
                  <a:srgbClr val="FF0000"/>
                </a:solidFill>
              </a:rPr>
              <a:t>1</a:t>
            </a:r>
            <a:r>
              <a:rPr lang="en-US" b="1" dirty="0">
                <a:solidFill>
                  <a:srgbClr val="FF0000"/>
                </a:solidFill>
              </a:rPr>
              <a:t>= µ</a:t>
            </a:r>
            <a:r>
              <a:rPr lang="en-US" b="1" baseline="-25000" dirty="0">
                <a:solidFill>
                  <a:srgbClr val="FF0000"/>
                </a:solidFill>
              </a:rPr>
              <a:t>2</a:t>
            </a:r>
            <a:r>
              <a:rPr lang="en-US" b="1" dirty="0">
                <a:solidFill>
                  <a:srgbClr val="FF0000"/>
                </a:solidFill>
              </a:rPr>
              <a:t> = µ</a:t>
            </a:r>
            <a:r>
              <a:rPr lang="en-US" b="1" baseline="-25000" dirty="0">
                <a:solidFill>
                  <a:srgbClr val="FF0000"/>
                </a:solidFill>
              </a:rPr>
              <a:t>3			</a:t>
            </a:r>
            <a:r>
              <a:rPr lang="en-US" b="1" dirty="0">
                <a:solidFill>
                  <a:srgbClr val="FF0000"/>
                </a:solidFill>
              </a:rPr>
              <a:t>(Equal Means Model µ µ</a:t>
            </a:r>
            <a:r>
              <a:rPr lang="en-US" b="1" baseline="-25000" dirty="0">
                <a:solidFill>
                  <a:srgbClr val="FF0000"/>
                </a:solidFill>
              </a:rPr>
              <a:t> </a:t>
            </a:r>
            <a:r>
              <a:rPr lang="en-US" b="1" dirty="0">
                <a:solidFill>
                  <a:srgbClr val="FF0000"/>
                </a:solidFill>
              </a:rPr>
              <a:t>µ)</a:t>
            </a:r>
            <a:endParaRPr lang="en-US" b="1" baseline="-25000" dirty="0">
              <a:solidFill>
                <a:srgbClr val="FF0000"/>
              </a:solidFill>
            </a:endParaRPr>
          </a:p>
          <a:p>
            <a:r>
              <a:rPr lang="en-US" b="1" dirty="0">
                <a:solidFill>
                  <a:srgbClr val="FF0000"/>
                </a:solidFill>
              </a:rPr>
              <a:t>H</a:t>
            </a:r>
            <a:r>
              <a:rPr lang="en-US" b="1" baseline="-25000" dirty="0">
                <a:solidFill>
                  <a:srgbClr val="FF0000"/>
                </a:solidFill>
              </a:rPr>
              <a:t>a</a:t>
            </a:r>
            <a:r>
              <a:rPr lang="en-US" b="1" dirty="0">
                <a:solidFill>
                  <a:srgbClr val="FF0000"/>
                </a:solidFill>
              </a:rPr>
              <a:t>: At least 1 pair are different</a:t>
            </a:r>
            <a:r>
              <a:rPr lang="en-US" b="1" baseline="-25000" dirty="0">
                <a:solidFill>
                  <a:srgbClr val="FF0000"/>
                </a:solidFill>
              </a:rPr>
              <a:t>	</a:t>
            </a:r>
            <a:r>
              <a:rPr lang="en-US" b="1" dirty="0">
                <a:solidFill>
                  <a:srgbClr val="FF0000"/>
                </a:solidFill>
              </a:rPr>
              <a:t>(Separate Means Model µ</a:t>
            </a:r>
            <a:r>
              <a:rPr lang="en-US" b="1" baseline="-25000" dirty="0">
                <a:solidFill>
                  <a:srgbClr val="FF0000"/>
                </a:solidFill>
              </a:rPr>
              <a:t>1</a:t>
            </a:r>
            <a:r>
              <a:rPr lang="en-US" b="1" dirty="0">
                <a:solidFill>
                  <a:srgbClr val="FF0000"/>
                </a:solidFill>
              </a:rPr>
              <a:t> µ</a:t>
            </a:r>
            <a:r>
              <a:rPr lang="en-US" b="1" baseline="-25000" dirty="0">
                <a:solidFill>
                  <a:srgbClr val="FF0000"/>
                </a:solidFill>
              </a:rPr>
              <a:t>2 </a:t>
            </a:r>
            <a:r>
              <a:rPr lang="en-US" b="1" dirty="0">
                <a:solidFill>
                  <a:srgbClr val="FF0000"/>
                </a:solidFill>
              </a:rPr>
              <a:t>µ</a:t>
            </a:r>
            <a:r>
              <a:rPr lang="en-US" b="1" baseline="-25000" dirty="0">
                <a:solidFill>
                  <a:srgbClr val="FF0000"/>
                </a:solidFill>
              </a:rPr>
              <a:t>3</a:t>
            </a:r>
            <a:r>
              <a:rPr lang="en-US" b="1" dirty="0">
                <a:solidFill>
                  <a:srgbClr val="FF0000"/>
                </a:solidFill>
              </a:rPr>
              <a:t>)</a:t>
            </a:r>
          </a:p>
        </p:txBody>
      </p:sp>
      <p:pic>
        <p:nvPicPr>
          <p:cNvPr id="7" name="Picture 6">
            <a:extLst>
              <a:ext uri="{FF2B5EF4-FFF2-40B4-BE49-F238E27FC236}">
                <a16:creationId xmlns:a16="http://schemas.microsoft.com/office/drawing/2014/main" id="{92285040-10B8-4048-ABDE-15505B89B98D}"/>
              </a:ext>
            </a:extLst>
          </p:cNvPr>
          <p:cNvPicPr>
            <a:picLocks noChangeAspect="1"/>
          </p:cNvPicPr>
          <p:nvPr/>
        </p:nvPicPr>
        <p:blipFill>
          <a:blip r:embed="rId2"/>
          <a:stretch>
            <a:fillRect/>
          </a:stretch>
        </p:blipFill>
        <p:spPr>
          <a:xfrm>
            <a:off x="5562600" y="3035729"/>
            <a:ext cx="1638300" cy="609600"/>
          </a:xfrm>
          <a:prstGeom prst="rect">
            <a:avLst/>
          </a:prstGeom>
        </p:spPr>
      </p:pic>
      <p:pic>
        <p:nvPicPr>
          <p:cNvPr id="9" name="Picture 8">
            <a:extLst>
              <a:ext uri="{FF2B5EF4-FFF2-40B4-BE49-F238E27FC236}">
                <a16:creationId xmlns:a16="http://schemas.microsoft.com/office/drawing/2014/main" id="{24D9E9C6-5577-4B51-B54B-693746A100D7}"/>
              </a:ext>
            </a:extLst>
          </p:cNvPr>
          <p:cNvPicPr>
            <a:picLocks noChangeAspect="1"/>
          </p:cNvPicPr>
          <p:nvPr/>
        </p:nvPicPr>
        <p:blipFill>
          <a:blip r:embed="rId3"/>
          <a:stretch>
            <a:fillRect/>
          </a:stretch>
        </p:blipFill>
        <p:spPr>
          <a:xfrm>
            <a:off x="1047750" y="2649396"/>
            <a:ext cx="3333750" cy="1162050"/>
          </a:xfrm>
          <a:prstGeom prst="rect">
            <a:avLst/>
          </a:prstGeom>
        </p:spPr>
      </p:pic>
    </p:spTree>
    <p:extLst>
      <p:ext uri="{BB962C8B-B14F-4D97-AF65-F5344CB8AC3E}">
        <p14:creationId xmlns:p14="http://schemas.microsoft.com/office/powerpoint/2010/main" val="3995503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92162"/>
          </a:xfrm>
        </p:spPr>
        <p:txBody>
          <a:bodyPr/>
          <a:lstStyle/>
          <a:p>
            <a:r>
              <a:rPr lang="en-US" dirty="0"/>
              <a:t>F -Test of Different Means … </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19600" y="4350205"/>
            <a:ext cx="4093115" cy="2286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descr="Fit Plot for score by leve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9486" y="2452687"/>
            <a:ext cx="3962400" cy="297180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762000" y="1030069"/>
            <a:ext cx="7543800" cy="646331"/>
          </a:xfrm>
          <a:prstGeom prst="rect">
            <a:avLst/>
          </a:prstGeom>
          <a:noFill/>
        </p:spPr>
        <p:txBody>
          <a:bodyPr wrap="square" rtlCol="0">
            <a:spAutoFit/>
          </a:bodyPr>
          <a:lstStyle/>
          <a:p>
            <a:r>
              <a:rPr lang="en-US" dirty="0"/>
              <a:t>H</a:t>
            </a:r>
            <a:r>
              <a:rPr lang="en-US" baseline="-25000" dirty="0"/>
              <a:t>0</a:t>
            </a:r>
            <a:r>
              <a:rPr lang="en-US" dirty="0"/>
              <a:t>: µ</a:t>
            </a:r>
            <a:r>
              <a:rPr lang="en-US" baseline="-25000" dirty="0"/>
              <a:t>1</a:t>
            </a:r>
            <a:r>
              <a:rPr lang="en-US" dirty="0"/>
              <a:t>= µ</a:t>
            </a:r>
            <a:r>
              <a:rPr lang="en-US" baseline="-25000" dirty="0"/>
              <a:t>2</a:t>
            </a:r>
            <a:r>
              <a:rPr lang="en-US" dirty="0"/>
              <a:t> = µ</a:t>
            </a:r>
            <a:r>
              <a:rPr lang="en-US" baseline="-25000" dirty="0"/>
              <a:t>3			</a:t>
            </a:r>
            <a:r>
              <a:rPr lang="en-US" dirty="0"/>
              <a:t>(Equal Means Model)</a:t>
            </a:r>
            <a:endParaRPr lang="en-US" baseline="-25000" dirty="0"/>
          </a:p>
          <a:p>
            <a:r>
              <a:rPr lang="en-US" dirty="0"/>
              <a:t>H</a:t>
            </a:r>
            <a:r>
              <a:rPr lang="en-US" baseline="-25000" dirty="0"/>
              <a:t>a</a:t>
            </a:r>
            <a:r>
              <a:rPr lang="en-US" dirty="0"/>
              <a:t>: At least 1 pair are different</a:t>
            </a:r>
            <a:r>
              <a:rPr lang="en-US" baseline="-25000" dirty="0"/>
              <a:t>	</a:t>
            </a:r>
            <a:r>
              <a:rPr lang="en-US" dirty="0"/>
              <a:t>(Separate Means Model)</a:t>
            </a:r>
          </a:p>
        </p:txBody>
      </p:sp>
      <p:pic>
        <p:nvPicPr>
          <p:cNvPr id="3"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05400" y="1828800"/>
            <a:ext cx="1932214" cy="23948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775327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fontScale="90000"/>
          </a:bodyPr>
          <a:lstStyle/>
          <a:p>
            <a:r>
              <a:rPr lang="en-US" dirty="0"/>
              <a:t>6 Steps for ANOVA F Test (diff means)!</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47141" y="3288505"/>
            <a:ext cx="3504732" cy="19573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762000" y="1247778"/>
            <a:ext cx="7543800" cy="646331"/>
          </a:xfrm>
          <a:prstGeom prst="rect">
            <a:avLst/>
          </a:prstGeom>
          <a:noFill/>
        </p:spPr>
        <p:txBody>
          <a:bodyPr wrap="square" rtlCol="0">
            <a:spAutoFit/>
          </a:bodyPr>
          <a:lstStyle/>
          <a:p>
            <a:r>
              <a:rPr lang="en-US" dirty="0">
                <a:solidFill>
                  <a:srgbClr val="FF0000"/>
                </a:solidFill>
              </a:rPr>
              <a:t>H</a:t>
            </a:r>
            <a:r>
              <a:rPr lang="en-US" baseline="-25000" dirty="0">
                <a:solidFill>
                  <a:srgbClr val="FF0000"/>
                </a:solidFill>
              </a:rPr>
              <a:t>0</a:t>
            </a:r>
            <a:r>
              <a:rPr lang="en-US" dirty="0">
                <a:solidFill>
                  <a:srgbClr val="FF0000"/>
                </a:solidFill>
              </a:rPr>
              <a:t>: µ</a:t>
            </a:r>
            <a:r>
              <a:rPr lang="en-US" baseline="-25000" dirty="0">
                <a:solidFill>
                  <a:srgbClr val="FF0000"/>
                </a:solidFill>
              </a:rPr>
              <a:t>1</a:t>
            </a:r>
            <a:r>
              <a:rPr lang="en-US" dirty="0">
                <a:solidFill>
                  <a:srgbClr val="FF0000"/>
                </a:solidFill>
              </a:rPr>
              <a:t>= µ</a:t>
            </a:r>
            <a:r>
              <a:rPr lang="en-US" baseline="-25000" dirty="0">
                <a:solidFill>
                  <a:srgbClr val="FF0000"/>
                </a:solidFill>
              </a:rPr>
              <a:t>2</a:t>
            </a:r>
            <a:r>
              <a:rPr lang="en-US" dirty="0">
                <a:solidFill>
                  <a:srgbClr val="FF0000"/>
                </a:solidFill>
              </a:rPr>
              <a:t> = µ</a:t>
            </a:r>
            <a:r>
              <a:rPr lang="en-US" baseline="-25000" dirty="0">
                <a:solidFill>
                  <a:srgbClr val="FF0000"/>
                </a:solidFill>
              </a:rPr>
              <a:t>3			</a:t>
            </a:r>
            <a:r>
              <a:rPr lang="en-US" dirty="0">
                <a:solidFill>
                  <a:srgbClr val="FF0000"/>
                </a:solidFill>
              </a:rPr>
              <a:t>(Equal Means Model)</a:t>
            </a:r>
            <a:endParaRPr lang="en-US" baseline="-25000" dirty="0">
              <a:solidFill>
                <a:srgbClr val="FF0000"/>
              </a:solidFill>
            </a:endParaRPr>
          </a:p>
          <a:p>
            <a:r>
              <a:rPr lang="en-US" dirty="0">
                <a:solidFill>
                  <a:srgbClr val="FF0000"/>
                </a:solidFill>
              </a:rPr>
              <a:t>H</a:t>
            </a:r>
            <a:r>
              <a:rPr lang="en-US" baseline="-25000" dirty="0">
                <a:solidFill>
                  <a:srgbClr val="FF0000"/>
                </a:solidFill>
              </a:rPr>
              <a:t>a</a:t>
            </a:r>
            <a:r>
              <a:rPr lang="en-US" dirty="0">
                <a:solidFill>
                  <a:srgbClr val="FF0000"/>
                </a:solidFill>
              </a:rPr>
              <a:t>: At least 1 pair are different</a:t>
            </a:r>
            <a:r>
              <a:rPr lang="en-US" baseline="-25000" dirty="0">
                <a:solidFill>
                  <a:srgbClr val="FF0000"/>
                </a:solidFill>
              </a:rPr>
              <a:t>	</a:t>
            </a:r>
            <a:r>
              <a:rPr lang="en-US" dirty="0">
                <a:solidFill>
                  <a:srgbClr val="FF0000"/>
                </a:solidFill>
              </a:rPr>
              <a:t>(Separate Means Model)</a:t>
            </a:r>
          </a:p>
        </p:txBody>
      </p:sp>
      <p:pic>
        <p:nvPicPr>
          <p:cNvPr id="10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0" y="2360490"/>
            <a:ext cx="2731015" cy="7858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304800" y="1247778"/>
            <a:ext cx="381000" cy="369332"/>
          </a:xfrm>
          <a:prstGeom prst="rect">
            <a:avLst/>
          </a:prstGeom>
          <a:noFill/>
        </p:spPr>
        <p:txBody>
          <a:bodyPr wrap="square" rtlCol="0">
            <a:spAutoFit/>
          </a:bodyPr>
          <a:lstStyle/>
          <a:p>
            <a:r>
              <a:rPr lang="en-US" b="1" dirty="0">
                <a:solidFill>
                  <a:srgbClr val="FF0000"/>
                </a:solidFill>
              </a:rPr>
              <a:t>1.</a:t>
            </a:r>
          </a:p>
        </p:txBody>
      </p:sp>
      <p:sp>
        <p:nvSpPr>
          <p:cNvPr id="9" name="TextBox 8"/>
          <p:cNvSpPr txBox="1"/>
          <p:nvPr/>
        </p:nvSpPr>
        <p:spPr>
          <a:xfrm>
            <a:off x="304800" y="1841631"/>
            <a:ext cx="381000" cy="369332"/>
          </a:xfrm>
          <a:prstGeom prst="rect">
            <a:avLst/>
          </a:prstGeom>
          <a:noFill/>
        </p:spPr>
        <p:txBody>
          <a:bodyPr wrap="square" rtlCol="0">
            <a:spAutoFit/>
          </a:bodyPr>
          <a:lstStyle/>
          <a:p>
            <a:r>
              <a:rPr lang="en-US" b="1" dirty="0">
                <a:solidFill>
                  <a:srgbClr val="FF0000"/>
                </a:solidFill>
              </a:rPr>
              <a:t>2.</a:t>
            </a:r>
          </a:p>
        </p:txBody>
      </p:sp>
      <p:sp>
        <p:nvSpPr>
          <p:cNvPr id="10" name="TextBox 9"/>
          <p:cNvSpPr txBox="1"/>
          <p:nvPr/>
        </p:nvSpPr>
        <p:spPr>
          <a:xfrm>
            <a:off x="304800" y="2346844"/>
            <a:ext cx="381000" cy="369332"/>
          </a:xfrm>
          <a:prstGeom prst="rect">
            <a:avLst/>
          </a:prstGeom>
          <a:noFill/>
        </p:spPr>
        <p:txBody>
          <a:bodyPr wrap="square" rtlCol="0">
            <a:spAutoFit/>
          </a:bodyPr>
          <a:lstStyle/>
          <a:p>
            <a:r>
              <a:rPr lang="en-US" b="1" dirty="0">
                <a:solidFill>
                  <a:srgbClr val="FF0000"/>
                </a:solidFill>
              </a:rPr>
              <a:t>3.</a:t>
            </a:r>
          </a:p>
        </p:txBody>
      </p:sp>
      <p:sp>
        <p:nvSpPr>
          <p:cNvPr id="11" name="TextBox 10"/>
          <p:cNvSpPr txBox="1"/>
          <p:nvPr/>
        </p:nvSpPr>
        <p:spPr>
          <a:xfrm>
            <a:off x="266700" y="2851428"/>
            <a:ext cx="381000" cy="369332"/>
          </a:xfrm>
          <a:prstGeom prst="rect">
            <a:avLst/>
          </a:prstGeom>
          <a:noFill/>
        </p:spPr>
        <p:txBody>
          <a:bodyPr wrap="square" rtlCol="0">
            <a:spAutoFit/>
          </a:bodyPr>
          <a:lstStyle/>
          <a:p>
            <a:r>
              <a:rPr lang="en-US" b="1" dirty="0">
                <a:solidFill>
                  <a:srgbClr val="FF0000"/>
                </a:solidFill>
              </a:rPr>
              <a:t>4.</a:t>
            </a:r>
          </a:p>
        </p:txBody>
      </p:sp>
      <p:sp>
        <p:nvSpPr>
          <p:cNvPr id="12" name="TextBox 11"/>
          <p:cNvSpPr txBox="1"/>
          <p:nvPr/>
        </p:nvSpPr>
        <p:spPr>
          <a:xfrm>
            <a:off x="266700" y="3505200"/>
            <a:ext cx="381000" cy="369332"/>
          </a:xfrm>
          <a:prstGeom prst="rect">
            <a:avLst/>
          </a:prstGeom>
          <a:noFill/>
        </p:spPr>
        <p:txBody>
          <a:bodyPr wrap="square" rtlCol="0">
            <a:spAutoFit/>
          </a:bodyPr>
          <a:lstStyle/>
          <a:p>
            <a:r>
              <a:rPr lang="en-US" b="1" dirty="0">
                <a:solidFill>
                  <a:srgbClr val="FF0000"/>
                </a:solidFill>
              </a:rPr>
              <a:t>5.</a:t>
            </a:r>
          </a:p>
        </p:txBody>
      </p:sp>
      <p:sp>
        <p:nvSpPr>
          <p:cNvPr id="13" name="TextBox 12"/>
          <p:cNvSpPr txBox="1"/>
          <p:nvPr/>
        </p:nvSpPr>
        <p:spPr>
          <a:xfrm>
            <a:off x="266700" y="4267200"/>
            <a:ext cx="381000" cy="369332"/>
          </a:xfrm>
          <a:prstGeom prst="rect">
            <a:avLst/>
          </a:prstGeom>
          <a:noFill/>
        </p:spPr>
        <p:txBody>
          <a:bodyPr wrap="square" rtlCol="0">
            <a:spAutoFit/>
          </a:bodyPr>
          <a:lstStyle/>
          <a:p>
            <a:r>
              <a:rPr lang="en-US" b="1" dirty="0">
                <a:solidFill>
                  <a:srgbClr val="FF0000"/>
                </a:solidFill>
              </a:rPr>
              <a:t>6.</a:t>
            </a:r>
          </a:p>
        </p:txBody>
      </p:sp>
      <p:sp>
        <p:nvSpPr>
          <p:cNvPr id="5" name="TextBox 4"/>
          <p:cNvSpPr txBox="1"/>
          <p:nvPr/>
        </p:nvSpPr>
        <p:spPr>
          <a:xfrm>
            <a:off x="762000" y="1894109"/>
            <a:ext cx="5029200" cy="369332"/>
          </a:xfrm>
          <a:prstGeom prst="rect">
            <a:avLst/>
          </a:prstGeom>
          <a:noFill/>
        </p:spPr>
        <p:txBody>
          <a:bodyPr wrap="square" rtlCol="0">
            <a:spAutoFit/>
          </a:bodyPr>
          <a:lstStyle/>
          <a:p>
            <a:r>
              <a:rPr lang="en-US" dirty="0">
                <a:solidFill>
                  <a:srgbClr val="FF0000"/>
                </a:solidFill>
              </a:rPr>
              <a:t>Critical value: You can skip this step for ANOVA.</a:t>
            </a:r>
          </a:p>
        </p:txBody>
      </p:sp>
      <p:sp>
        <p:nvSpPr>
          <p:cNvPr id="15" name="TextBox 14"/>
          <p:cNvSpPr txBox="1"/>
          <p:nvPr/>
        </p:nvSpPr>
        <p:spPr>
          <a:xfrm>
            <a:off x="788504" y="2346844"/>
            <a:ext cx="3657600" cy="369332"/>
          </a:xfrm>
          <a:prstGeom prst="rect">
            <a:avLst/>
          </a:prstGeom>
          <a:noFill/>
        </p:spPr>
        <p:txBody>
          <a:bodyPr wrap="square" rtlCol="0">
            <a:spAutoFit/>
          </a:bodyPr>
          <a:lstStyle/>
          <a:p>
            <a:r>
              <a:rPr lang="en-US" dirty="0">
                <a:solidFill>
                  <a:srgbClr val="FF0000"/>
                </a:solidFill>
              </a:rPr>
              <a:t>F statistic = 54.75  </a:t>
            </a:r>
          </a:p>
        </p:txBody>
      </p:sp>
      <p:sp>
        <p:nvSpPr>
          <p:cNvPr id="16" name="TextBox 15"/>
          <p:cNvSpPr txBox="1"/>
          <p:nvPr/>
        </p:nvSpPr>
        <p:spPr>
          <a:xfrm>
            <a:off x="788504" y="2860265"/>
            <a:ext cx="3657600" cy="369332"/>
          </a:xfrm>
          <a:prstGeom prst="rect">
            <a:avLst/>
          </a:prstGeom>
          <a:noFill/>
        </p:spPr>
        <p:txBody>
          <a:bodyPr wrap="square" rtlCol="0">
            <a:spAutoFit/>
          </a:bodyPr>
          <a:lstStyle/>
          <a:p>
            <a:r>
              <a:rPr lang="en-US" dirty="0">
                <a:solidFill>
                  <a:srgbClr val="FF0000"/>
                </a:solidFill>
              </a:rPr>
              <a:t>P-value = .0001</a:t>
            </a:r>
          </a:p>
        </p:txBody>
      </p:sp>
      <p:sp>
        <p:nvSpPr>
          <p:cNvPr id="17" name="TextBox 16"/>
          <p:cNvSpPr txBox="1"/>
          <p:nvPr/>
        </p:nvSpPr>
        <p:spPr>
          <a:xfrm>
            <a:off x="762000" y="3505200"/>
            <a:ext cx="3657600" cy="369332"/>
          </a:xfrm>
          <a:prstGeom prst="rect">
            <a:avLst/>
          </a:prstGeom>
          <a:noFill/>
        </p:spPr>
        <p:txBody>
          <a:bodyPr wrap="square" rtlCol="0">
            <a:spAutoFit/>
          </a:bodyPr>
          <a:lstStyle/>
          <a:p>
            <a:r>
              <a:rPr lang="en-US" dirty="0">
                <a:solidFill>
                  <a:srgbClr val="FF0000"/>
                </a:solidFill>
              </a:rPr>
              <a:t>Reject H</a:t>
            </a:r>
            <a:r>
              <a:rPr lang="en-US" baseline="-25000" dirty="0">
                <a:solidFill>
                  <a:srgbClr val="FF0000"/>
                </a:solidFill>
              </a:rPr>
              <a:t>0</a:t>
            </a:r>
            <a:r>
              <a:rPr lang="en-US" dirty="0">
                <a:solidFill>
                  <a:srgbClr val="FF0000"/>
                </a:solidFill>
              </a:rPr>
              <a:t>.</a:t>
            </a:r>
          </a:p>
        </p:txBody>
      </p:sp>
      <p:sp>
        <p:nvSpPr>
          <p:cNvPr id="18" name="TextBox 17"/>
          <p:cNvSpPr txBox="1"/>
          <p:nvPr/>
        </p:nvSpPr>
        <p:spPr>
          <a:xfrm>
            <a:off x="707571" y="4267200"/>
            <a:ext cx="4093030" cy="923330"/>
          </a:xfrm>
          <a:prstGeom prst="rect">
            <a:avLst/>
          </a:prstGeom>
          <a:noFill/>
        </p:spPr>
        <p:txBody>
          <a:bodyPr wrap="square" rtlCol="0">
            <a:spAutoFit/>
          </a:bodyPr>
          <a:lstStyle/>
          <a:p>
            <a:r>
              <a:rPr lang="en-US" dirty="0">
                <a:solidFill>
                  <a:srgbClr val="FF0000"/>
                </a:solidFill>
              </a:rPr>
              <a:t>The evidence suggests that at least 1 pair of the group means are different. (P-value &lt; .0001 from an ANOVA.) </a:t>
            </a:r>
          </a:p>
        </p:txBody>
      </p:sp>
      <p:sp>
        <p:nvSpPr>
          <p:cNvPr id="6" name="Rectangle 5">
            <a:extLst>
              <a:ext uri="{FF2B5EF4-FFF2-40B4-BE49-F238E27FC236}">
                <a16:creationId xmlns:a16="http://schemas.microsoft.com/office/drawing/2014/main" id="{9CBF9252-398F-4841-B339-FDE0EAF10A58}"/>
              </a:ext>
            </a:extLst>
          </p:cNvPr>
          <p:cNvSpPr/>
          <p:nvPr/>
        </p:nvSpPr>
        <p:spPr>
          <a:xfrm>
            <a:off x="7620000" y="4038600"/>
            <a:ext cx="762000" cy="228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 name="Straight Arrow Connector 7">
            <a:extLst>
              <a:ext uri="{FF2B5EF4-FFF2-40B4-BE49-F238E27FC236}">
                <a16:creationId xmlns:a16="http://schemas.microsoft.com/office/drawing/2014/main" id="{FC161DEE-9251-498C-A910-A52F80BF6926}"/>
              </a:ext>
            </a:extLst>
          </p:cNvPr>
          <p:cNvCxnSpPr>
            <a:cxnSpLocks/>
          </p:cNvCxnSpPr>
          <p:nvPr/>
        </p:nvCxnSpPr>
        <p:spPr>
          <a:xfrm flipH="1" flipV="1">
            <a:off x="2590800" y="2514600"/>
            <a:ext cx="5029200" cy="1524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D38C5754-2295-4B97-9B10-5353B4D0FD95}"/>
              </a:ext>
            </a:extLst>
          </p:cNvPr>
          <p:cNvCxnSpPr>
            <a:cxnSpLocks/>
          </p:cNvCxnSpPr>
          <p:nvPr/>
        </p:nvCxnSpPr>
        <p:spPr>
          <a:xfrm flipH="1" flipV="1">
            <a:off x="2359271" y="3061496"/>
            <a:ext cx="5788270" cy="9771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354229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2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2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3"/>
                                        </p:tgtEl>
                                        <p:attrNameLst>
                                          <p:attrName>style.visibility</p:attrName>
                                        </p:attrNameLst>
                                      </p:cBhvr>
                                      <p:to>
                                        <p:strVal val="visible"/>
                                      </p:to>
                                    </p:set>
                                  </p:childTnLst>
                                </p:cTn>
                              </p:par>
                              <p:par>
                                <p:cTn id="31" presetID="1" presetClass="exit" presetSubtype="0" fill="hold" nodeType="withEffect">
                                  <p:stCondLst>
                                    <p:cond delay="0"/>
                                  </p:stCondLst>
                                  <p:childTnLst>
                                    <p:set>
                                      <p:cBhvr>
                                        <p:cTn id="32" dur="1" fill="hold">
                                          <p:stCondLst>
                                            <p:cond delay="0"/>
                                          </p:stCondLst>
                                        </p:cTn>
                                        <p:tgtEl>
                                          <p:spTgt spid="8"/>
                                        </p:tgtEl>
                                        <p:attrNameLst>
                                          <p:attrName>style.visibility</p:attrName>
                                        </p:attrNameLst>
                                      </p:cBhvr>
                                      <p:to>
                                        <p:strVal val="hidden"/>
                                      </p:to>
                                    </p:set>
                                  </p:childTnLst>
                                </p:cTn>
                              </p:par>
                              <p:par>
                                <p:cTn id="33" presetID="1" presetClass="entr" presetSubtype="0" fill="hold" grpId="0" nodeType="with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2"/>
                                        </p:tgtEl>
                                        <p:attrNameLst>
                                          <p:attrName>style.visibility</p:attrName>
                                        </p:attrNameLst>
                                      </p:cBhvr>
                                      <p:to>
                                        <p:strVal val="visible"/>
                                      </p:to>
                                    </p:set>
                                  </p:childTnLst>
                                </p:cTn>
                              </p:par>
                              <p:par>
                                <p:cTn id="43" presetID="1" presetClass="exit" presetSubtype="0" fill="hold" nodeType="withEffect">
                                  <p:stCondLst>
                                    <p:cond delay="0"/>
                                  </p:stCondLst>
                                  <p:childTnLst>
                                    <p:set>
                                      <p:cBhvr>
                                        <p:cTn id="44" dur="1" fill="hold">
                                          <p:stCondLst>
                                            <p:cond delay="0"/>
                                          </p:stCondLst>
                                        </p:cTn>
                                        <p:tgtEl>
                                          <p:spTgt spid="23"/>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3"/>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2" grpId="0"/>
      <p:bldP spid="13" grpId="0"/>
      <p:bldP spid="5" grpId="0"/>
      <p:bldP spid="15" grpId="0"/>
      <p:bldP spid="16" grpId="0"/>
      <p:bldP spid="17" grpId="0"/>
      <p:bldP spid="18" grpId="0"/>
      <p:bldP spid="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a:t>F-Distribution</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19345" y="1143000"/>
            <a:ext cx="4442749" cy="3733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xmlns:a14="http://schemas.microsoft.com/office/drawing/2010/main">
        <mc:Choice Requires="a14">
          <p:sp>
            <p:nvSpPr>
              <p:cNvPr id="4" name="TextBox 3"/>
              <p:cNvSpPr txBox="1"/>
              <p:nvPr/>
            </p:nvSpPr>
            <p:spPr>
              <a:xfrm>
                <a:off x="152400" y="5181600"/>
                <a:ext cx="8896372" cy="11801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US" b="0" i="0" smtClean="0">
                          <a:latin typeface="Cambria Math"/>
                        </a:rPr>
                        <m:t>F</m:t>
                      </m:r>
                      <m:r>
                        <a:rPr lang="en-US" b="0" i="0" smtClean="0">
                          <a:latin typeface="Cambria Math"/>
                        </a:rPr>
                        <m:t>−</m:t>
                      </m:r>
                      <m:r>
                        <m:rPr>
                          <m:sty m:val="p"/>
                        </m:rPr>
                        <a:rPr lang="en-US" b="0" i="0" smtClean="0">
                          <a:latin typeface="Cambria Math"/>
                        </a:rPr>
                        <m:t>Statistic</m:t>
                      </m:r>
                      <m:r>
                        <a:rPr lang="en-US" b="0" i="0" smtClean="0">
                          <a:latin typeface="Cambria Math"/>
                        </a:rPr>
                        <m:t>= </m:t>
                      </m:r>
                    </m:oMath>
                  </m:oMathPara>
                </a14:m>
                <a:endParaRPr lang="en-US" b="0" i="0" dirty="0">
                  <a:latin typeface="Cambria Math"/>
                </a:endParaRPr>
              </a:p>
              <a:p>
                <a:pPr/>
                <a14:m>
                  <m:oMathPara xmlns:m="http://schemas.openxmlformats.org/officeDocument/2006/math">
                    <m:oMathParaPr>
                      <m:jc m:val="centerGroup"/>
                    </m:oMathParaPr>
                    <m:oMath xmlns:m="http://schemas.openxmlformats.org/officeDocument/2006/math">
                      <m:r>
                        <a:rPr lang="en-US" b="0" i="1" smtClean="0">
                          <a:latin typeface="Cambria Math"/>
                        </a:rPr>
                        <m:t>=</m:t>
                      </m:r>
                      <m:f>
                        <m:fPr>
                          <m:ctrlPr>
                            <a:rPr lang="en-US" b="0" i="1" smtClean="0">
                              <a:latin typeface="Cambria Math" panose="02040503050406030204" pitchFamily="18" charset="0"/>
                            </a:rPr>
                          </m:ctrlPr>
                        </m:fPr>
                        <m:num>
                          <m:f>
                            <m:fPr>
                              <m:ctrlPr>
                                <a:rPr lang="en-US" b="0" i="1" smtClean="0">
                                  <a:latin typeface="Cambria Math" panose="02040503050406030204" pitchFamily="18" charset="0"/>
                                </a:rPr>
                              </m:ctrlPr>
                            </m:fPr>
                            <m:num>
                              <m:r>
                                <a:rPr lang="en-US" b="0" i="1" smtClean="0">
                                  <a:latin typeface="Cambria Math"/>
                                </a:rPr>
                                <m:t>𝐸𝑥𝑡𝑟𝑎</m:t>
                              </m:r>
                              <m:r>
                                <a:rPr lang="en-US" b="0" i="1" smtClean="0">
                                  <a:latin typeface="Cambria Math"/>
                                </a:rPr>
                                <m:t> </m:t>
                              </m:r>
                              <m:r>
                                <a:rPr lang="en-US" b="0" i="1" smtClean="0">
                                  <a:latin typeface="Cambria Math"/>
                                </a:rPr>
                                <m:t>𝑆𝑢𝑚</m:t>
                              </m:r>
                              <m:r>
                                <a:rPr lang="en-US" b="0" i="1" smtClean="0">
                                  <a:latin typeface="Cambria Math"/>
                                </a:rPr>
                                <m:t> </m:t>
                              </m:r>
                              <m:r>
                                <a:rPr lang="en-US" b="0" i="1" smtClean="0">
                                  <a:latin typeface="Cambria Math"/>
                                </a:rPr>
                                <m:t>𝑜𝑓</m:t>
                              </m:r>
                              <m:r>
                                <a:rPr lang="en-US" b="0" i="1" smtClean="0">
                                  <a:latin typeface="Cambria Math"/>
                                </a:rPr>
                                <m:t> </m:t>
                              </m:r>
                              <m:r>
                                <a:rPr lang="en-US" b="0" i="1" smtClean="0">
                                  <a:latin typeface="Cambria Math"/>
                                </a:rPr>
                                <m:t>𝑆𝑞𝑢𝑎𝑟𝑒𝑠</m:t>
                              </m:r>
                            </m:num>
                            <m:den>
                              <m:r>
                                <a:rPr lang="en-US" b="0" i="1" smtClean="0">
                                  <a:latin typeface="Cambria Math"/>
                                </a:rPr>
                                <m:t>𝐸𝑥𝑡𝑟𝑎</m:t>
                              </m:r>
                              <m:r>
                                <a:rPr lang="en-US" b="0" i="1" smtClean="0">
                                  <a:latin typeface="Cambria Math" panose="02040503050406030204" pitchFamily="18" charset="0"/>
                                </a:rPr>
                                <m:t> </m:t>
                              </m:r>
                              <m:r>
                                <a:rPr lang="en-US" b="0" i="1" smtClean="0">
                                  <a:latin typeface="Cambria Math"/>
                                </a:rPr>
                                <m:t>𝐷𝑒𝑔𝑟𝑒𝑠𝑠</m:t>
                              </m:r>
                              <m:r>
                                <a:rPr lang="en-US" b="0" i="1" smtClean="0">
                                  <a:latin typeface="Cambria Math"/>
                                </a:rPr>
                                <m:t> </m:t>
                              </m:r>
                              <m:r>
                                <a:rPr lang="en-US" b="0" i="1" smtClean="0">
                                  <a:latin typeface="Cambria Math"/>
                                </a:rPr>
                                <m:t>𝑜𝑓</m:t>
                              </m:r>
                              <m:r>
                                <a:rPr lang="en-US" b="0" i="1" smtClean="0">
                                  <a:latin typeface="Cambria Math"/>
                                </a:rPr>
                                <m:t> </m:t>
                              </m:r>
                              <m:r>
                                <a:rPr lang="en-US" b="0" i="1" smtClean="0">
                                  <a:latin typeface="Cambria Math"/>
                                </a:rPr>
                                <m:t>𝐹𝑟𝑒𝑒𝑑𝑜𝑚</m:t>
                              </m:r>
                            </m:den>
                          </m:f>
                        </m:num>
                        <m:den>
                          <m:sSub>
                            <m:sSubPr>
                              <m:ctrlPr>
                                <a:rPr lang="en-US" b="0" i="1" smtClean="0">
                                  <a:latin typeface="Cambria Math" panose="02040503050406030204" pitchFamily="18" charset="0"/>
                                </a:rPr>
                              </m:ctrlPr>
                            </m:sSubPr>
                            <m:e>
                              <m:sSup>
                                <m:sSupPr>
                                  <m:ctrlPr>
                                    <a:rPr lang="en-US" b="0" i="1" smtClean="0">
                                      <a:latin typeface="Cambria Math" panose="02040503050406030204" pitchFamily="18" charset="0"/>
                                    </a:rPr>
                                  </m:ctrlPr>
                                </m:sSupPr>
                                <m:e>
                                  <m:acc>
                                    <m:accPr>
                                      <m:chr m:val="̂"/>
                                      <m:ctrlPr>
                                        <a:rPr lang="en-US" b="0" i="1" smtClean="0">
                                          <a:latin typeface="Cambria Math" panose="02040503050406030204" pitchFamily="18" charset="0"/>
                                        </a:rPr>
                                      </m:ctrlPr>
                                    </m:accPr>
                                    <m:e>
                                      <m:r>
                                        <a:rPr lang="en-US" b="0" i="1" smtClean="0">
                                          <a:latin typeface="Cambria Math"/>
                                          <a:ea typeface="Cambria Math"/>
                                        </a:rPr>
                                        <m:t>𝜎</m:t>
                                      </m:r>
                                    </m:e>
                                  </m:acc>
                                </m:e>
                                <m:sup>
                                  <m:r>
                                    <a:rPr lang="en-US" b="0" i="1" smtClean="0">
                                      <a:latin typeface="Cambria Math"/>
                                    </a:rPr>
                                    <m:t>2</m:t>
                                  </m:r>
                                </m:sup>
                              </m:sSup>
                            </m:e>
                            <m:sub>
                              <m:r>
                                <a:rPr lang="en-US" b="0" i="1" smtClean="0">
                                  <a:latin typeface="Cambria Math"/>
                                </a:rPr>
                                <m:t>𝐹𝑢𝑙𝑙</m:t>
                              </m:r>
                            </m:sub>
                          </m:sSub>
                        </m:den>
                      </m:f>
                      <m:r>
                        <a:rPr lang="en-US" b="0" i="1" smtClean="0">
                          <a:latin typeface="Cambria Math"/>
                        </a:rPr>
                        <m:t>=</m:t>
                      </m:r>
                      <m:f>
                        <m:fPr>
                          <m:ctrlPr>
                            <a:rPr lang="en-US" b="0" i="1" smtClean="0">
                              <a:latin typeface="Cambria Math" panose="02040503050406030204" pitchFamily="18" charset="0"/>
                            </a:rPr>
                          </m:ctrlPr>
                        </m:fPr>
                        <m:num>
                          <m:r>
                            <a:rPr lang="en-US" b="0" i="1" smtClean="0">
                              <a:latin typeface="Cambria Math"/>
                            </a:rPr>
                            <m:t>𝑀𝑆</m:t>
                          </m:r>
                          <m:r>
                            <a:rPr lang="en-US" b="0" i="1" smtClean="0">
                              <a:latin typeface="Cambria Math"/>
                            </a:rPr>
                            <m:t> </m:t>
                          </m:r>
                          <m:r>
                            <a:rPr lang="en-US" b="0" i="1" smtClean="0">
                              <a:latin typeface="Cambria Math"/>
                            </a:rPr>
                            <m:t>𝐵𝑒𝑡𝑤𝑒𝑒𝑛</m:t>
                          </m:r>
                        </m:num>
                        <m:den>
                          <m:r>
                            <a:rPr lang="en-US" b="0" i="1" smtClean="0">
                              <a:latin typeface="Cambria Math"/>
                            </a:rPr>
                            <m:t>𝑀𝑆</m:t>
                          </m:r>
                          <m:r>
                            <a:rPr lang="en-US" b="0" i="1" smtClean="0">
                              <a:latin typeface="Cambria Math"/>
                            </a:rPr>
                            <m:t> </m:t>
                          </m:r>
                          <m:r>
                            <a:rPr lang="en-US" b="0" i="1" smtClean="0">
                              <a:latin typeface="Cambria Math"/>
                            </a:rPr>
                            <m:t>𝑊𝑖𝑡h𝑖𝑛</m:t>
                          </m:r>
                        </m:den>
                      </m:f>
                      <m:r>
                        <a:rPr lang="en-US" b="0" i="1" smtClean="0">
                          <a:latin typeface="Cambria Math"/>
                        </a:rPr>
                        <m:t>=</m:t>
                      </m:r>
                      <m:f>
                        <m:fPr>
                          <m:ctrlPr>
                            <a:rPr lang="en-US" b="0" i="1" smtClean="0">
                              <a:latin typeface="Cambria Math" panose="02040503050406030204" pitchFamily="18" charset="0"/>
                            </a:rPr>
                          </m:ctrlPr>
                        </m:fPr>
                        <m:num>
                          <m:r>
                            <a:rPr lang="en-US" b="0" i="1" smtClean="0">
                              <a:latin typeface="Cambria Math"/>
                            </a:rPr>
                            <m:t>𝑉𝑎𝑟𝑖𝑎𝑡𝑖𝑜𝑛</m:t>
                          </m:r>
                          <m:r>
                            <a:rPr lang="en-US" b="0" i="1" smtClean="0">
                              <a:latin typeface="Cambria Math"/>
                            </a:rPr>
                            <m:t> </m:t>
                          </m:r>
                          <m:r>
                            <a:rPr lang="en-US" b="0" i="1" smtClean="0">
                              <a:latin typeface="Cambria Math"/>
                            </a:rPr>
                            <m:t>𝐸𝑥𝑝𝑙𝑎𝑖𝑛𝑒𝑑</m:t>
                          </m:r>
                          <m:r>
                            <a:rPr lang="en-US" b="0" i="1" smtClean="0">
                              <a:latin typeface="Cambria Math"/>
                            </a:rPr>
                            <m:t> </m:t>
                          </m:r>
                          <m:r>
                            <a:rPr lang="en-US" b="0" i="1" smtClean="0">
                              <a:latin typeface="Cambria Math"/>
                            </a:rPr>
                            <m:t>𝑏𝑦</m:t>
                          </m:r>
                          <m:r>
                            <a:rPr lang="en-US" b="0" i="1" smtClean="0">
                              <a:latin typeface="Cambria Math"/>
                            </a:rPr>
                            <m:t> </m:t>
                          </m:r>
                          <m:r>
                            <a:rPr lang="en-US" b="0" i="1" smtClean="0">
                              <a:latin typeface="Cambria Math"/>
                            </a:rPr>
                            <m:t>𝐹𝑢𝑙𝑙</m:t>
                          </m:r>
                          <m:r>
                            <a:rPr lang="en-US" b="0" i="1" smtClean="0">
                              <a:latin typeface="Cambria Math"/>
                            </a:rPr>
                            <m:t>  </m:t>
                          </m:r>
                          <m:r>
                            <a:rPr lang="en-US" b="0" i="1" smtClean="0">
                              <a:latin typeface="Cambria Math"/>
                            </a:rPr>
                            <m:t>𝑀𝑜𝑑𝑒𝑙</m:t>
                          </m:r>
                        </m:num>
                        <m:den>
                          <m:r>
                            <a:rPr lang="en-US" b="0" i="1" smtClean="0">
                              <a:latin typeface="Cambria Math"/>
                            </a:rPr>
                            <m:t>𝑉𝑎𝑟𝑖𝑎𝑡𝑖𝑜𝑛</m:t>
                          </m:r>
                          <m:r>
                            <a:rPr lang="en-US" b="0" i="1" smtClean="0">
                              <a:latin typeface="Cambria Math"/>
                            </a:rPr>
                            <m:t> </m:t>
                          </m:r>
                          <m:r>
                            <a:rPr lang="en-US" b="0" i="1" smtClean="0">
                              <a:latin typeface="Cambria Math"/>
                            </a:rPr>
                            <m:t>𝐿𝑒𝑓𝑡</m:t>
                          </m:r>
                          <m:r>
                            <a:rPr lang="en-US" b="0" i="1" smtClean="0">
                              <a:latin typeface="Cambria Math"/>
                            </a:rPr>
                            <m:t> </m:t>
                          </m:r>
                          <m:r>
                            <a:rPr lang="en-US" b="0" i="1" smtClean="0">
                              <a:latin typeface="Cambria Math"/>
                            </a:rPr>
                            <m:t>𝑡𝑜</m:t>
                          </m:r>
                          <m:r>
                            <a:rPr lang="en-US" b="0" i="1" smtClean="0">
                              <a:latin typeface="Cambria Math"/>
                            </a:rPr>
                            <m:t> </m:t>
                          </m:r>
                          <m:r>
                            <a:rPr lang="en-US" b="0" i="1" smtClean="0">
                              <a:latin typeface="Cambria Math"/>
                            </a:rPr>
                            <m:t>𝑏𝑒</m:t>
                          </m:r>
                          <m:r>
                            <a:rPr lang="en-US" b="0" i="1" smtClean="0">
                              <a:latin typeface="Cambria Math"/>
                            </a:rPr>
                            <m:t> </m:t>
                          </m:r>
                          <m:r>
                            <a:rPr lang="en-US" b="0" i="1" smtClean="0">
                              <a:latin typeface="Cambria Math"/>
                            </a:rPr>
                            <m:t>𝐸𝑥𝑝𝑙𝑎𝑖𝑛𝑒𝑑</m:t>
                          </m:r>
                        </m:den>
                      </m:f>
                    </m:oMath>
                  </m:oMathPara>
                </a14:m>
                <a:endParaRPr lang="en-US" dirty="0"/>
              </a:p>
            </p:txBody>
          </p:sp>
        </mc:Choice>
        <mc:Fallback xmlns="">
          <p:sp>
            <p:nvSpPr>
              <p:cNvPr id="4" name="TextBox 3"/>
              <p:cNvSpPr txBox="1">
                <a:spLocks noRot="1" noChangeAspect="1" noMove="1" noResize="1" noEditPoints="1" noAdjustHandles="1" noChangeArrowheads="1" noChangeShapeType="1" noTextEdit="1"/>
              </p:cNvSpPr>
              <p:nvPr/>
            </p:nvSpPr>
            <p:spPr>
              <a:xfrm>
                <a:off x="152400" y="5181600"/>
                <a:ext cx="8896372" cy="1180131"/>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172547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R-Squared!</a:t>
            </a:r>
          </a:p>
        </p:txBody>
      </p:sp>
      <mc:AlternateContent xmlns:mc="http://schemas.openxmlformats.org/markup-compatibility/2006" xmlns:a14="http://schemas.microsoft.com/office/drawing/2010/main">
        <mc:Choice Requires="a14">
          <p:sp>
            <p:nvSpPr>
              <p:cNvPr id="6" name="TextBox 5"/>
              <p:cNvSpPr txBox="1"/>
              <p:nvPr/>
            </p:nvSpPr>
            <p:spPr>
              <a:xfrm>
                <a:off x="600978" y="1873605"/>
                <a:ext cx="7987764" cy="66749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n-US" b="0" i="0" smtClean="0">
                          <a:latin typeface="Cambria Math"/>
                        </a:rPr>
                        <m:t>R</m:t>
                      </m:r>
                      <m:r>
                        <a:rPr lang="en-US" b="0" i="0" smtClean="0">
                          <a:latin typeface="Cambria Math"/>
                        </a:rPr>
                        <m:t>−</m:t>
                      </m:r>
                      <m:r>
                        <m:rPr>
                          <m:sty m:val="p"/>
                        </m:rPr>
                        <a:rPr lang="en-US" b="0" i="0" smtClean="0">
                          <a:latin typeface="Cambria Math"/>
                        </a:rPr>
                        <m:t>Squared</m:t>
                      </m:r>
                      <m:r>
                        <a:rPr lang="en-US" b="0" i="0" smtClean="0">
                          <a:latin typeface="Cambria Math"/>
                        </a:rPr>
                        <m:t>=</m:t>
                      </m:r>
                      <m:f>
                        <m:fPr>
                          <m:ctrlPr>
                            <a:rPr lang="en-US" b="0" i="1" smtClean="0">
                              <a:latin typeface="Cambria Math" panose="02040503050406030204" pitchFamily="18" charset="0"/>
                            </a:rPr>
                          </m:ctrlPr>
                        </m:fPr>
                        <m:num>
                          <m:r>
                            <a:rPr lang="en-US" b="0" i="1" smtClean="0">
                              <a:latin typeface="Cambria Math"/>
                            </a:rPr>
                            <m:t>𝑉𝑎𝑟𝑖𝑎𝑡𝑖𝑜𝑛</m:t>
                          </m:r>
                          <m:r>
                            <a:rPr lang="en-US" b="0" i="1" smtClean="0">
                              <a:latin typeface="Cambria Math"/>
                            </a:rPr>
                            <m:t> </m:t>
                          </m:r>
                          <m:r>
                            <a:rPr lang="en-US" b="0" i="1" smtClean="0">
                              <a:latin typeface="Cambria Math"/>
                            </a:rPr>
                            <m:t>𝐸𝑥𝑝𝑙𝑎𝑖𝑛𝑒𝑑</m:t>
                          </m:r>
                          <m:r>
                            <a:rPr lang="en-US" b="0" i="1" smtClean="0">
                              <a:latin typeface="Cambria Math"/>
                            </a:rPr>
                            <m:t> </m:t>
                          </m:r>
                          <m:r>
                            <a:rPr lang="en-US" b="0" i="1" smtClean="0">
                              <a:latin typeface="Cambria Math"/>
                            </a:rPr>
                            <m:t>𝑏𝑦</m:t>
                          </m:r>
                          <m:r>
                            <a:rPr lang="en-US" b="0" i="1" smtClean="0">
                              <a:latin typeface="Cambria Math"/>
                            </a:rPr>
                            <m:t> </m:t>
                          </m:r>
                          <m:r>
                            <a:rPr lang="en-US" b="0" i="1" smtClean="0">
                              <a:latin typeface="Cambria Math"/>
                            </a:rPr>
                            <m:t>𝐹𝑢𝑙𝑙</m:t>
                          </m:r>
                          <m:r>
                            <a:rPr lang="en-US" b="0" i="1" smtClean="0">
                              <a:latin typeface="Cambria Math"/>
                            </a:rPr>
                            <m:t> </m:t>
                          </m:r>
                          <m:r>
                            <a:rPr lang="en-US" b="0" i="1" smtClean="0">
                              <a:latin typeface="Cambria Math"/>
                            </a:rPr>
                            <m:t>𝑀𝑜𝑑𝑒𝑙</m:t>
                          </m:r>
                        </m:num>
                        <m:den>
                          <m:r>
                            <a:rPr lang="en-US" b="0" i="1" smtClean="0">
                              <a:latin typeface="Cambria Math"/>
                            </a:rPr>
                            <m:t>𝑇𝑜𝑡𝑎𝑙</m:t>
                          </m:r>
                          <m:r>
                            <a:rPr lang="en-US" b="0" i="1" smtClean="0">
                              <a:latin typeface="Cambria Math"/>
                            </a:rPr>
                            <m:t> </m:t>
                          </m:r>
                          <m:r>
                            <a:rPr lang="en-US" b="0" i="1" smtClean="0">
                              <a:latin typeface="Cambria Math"/>
                            </a:rPr>
                            <m:t>𝑉𝑎𝑟𝑖𝑎𝑡𝑖𝑜𝑛</m:t>
                          </m:r>
                          <m:r>
                            <a:rPr lang="en-US" b="0" i="1" smtClean="0">
                              <a:latin typeface="Cambria Math"/>
                            </a:rPr>
                            <m:t> </m:t>
                          </m:r>
                        </m:den>
                      </m:f>
                      <m:r>
                        <a:rPr lang="en-US" b="0" i="1" smtClean="0">
                          <a:latin typeface="Cambria Math"/>
                        </a:rPr>
                        <m:t>=</m:t>
                      </m:r>
                      <m:f>
                        <m:fPr>
                          <m:ctrlPr>
                            <a:rPr lang="en-US" b="0" i="1" smtClean="0">
                              <a:latin typeface="Cambria Math" panose="02040503050406030204" pitchFamily="18" charset="0"/>
                            </a:rPr>
                          </m:ctrlPr>
                        </m:fPr>
                        <m:num>
                          <m:r>
                            <a:rPr lang="en-US" b="0" i="1" smtClean="0">
                              <a:latin typeface="Cambria Math"/>
                            </a:rPr>
                            <m:t>𝐸𝑥𝑡𝑟𝑎</m:t>
                          </m:r>
                          <m:r>
                            <a:rPr lang="en-US" b="0" i="1" smtClean="0">
                              <a:latin typeface="Cambria Math"/>
                            </a:rPr>
                            <m:t> </m:t>
                          </m:r>
                          <m:r>
                            <a:rPr lang="en-US" b="0" i="1" smtClean="0">
                              <a:latin typeface="Cambria Math"/>
                            </a:rPr>
                            <m:t>𝑆𝑢𝑚</m:t>
                          </m:r>
                          <m:r>
                            <a:rPr lang="en-US" b="0" i="1" smtClean="0">
                              <a:latin typeface="Cambria Math"/>
                            </a:rPr>
                            <m:t> </m:t>
                          </m:r>
                          <m:r>
                            <a:rPr lang="en-US" b="0" i="1" smtClean="0">
                              <a:latin typeface="Cambria Math"/>
                            </a:rPr>
                            <m:t>𝑜𝑓</m:t>
                          </m:r>
                          <m:r>
                            <a:rPr lang="en-US" b="0" i="1" smtClean="0">
                              <a:latin typeface="Cambria Math"/>
                            </a:rPr>
                            <m:t> </m:t>
                          </m:r>
                          <m:r>
                            <a:rPr lang="en-US" b="0" i="1" smtClean="0">
                              <a:latin typeface="Cambria Math"/>
                            </a:rPr>
                            <m:t>𝑆𝑞𝑢𝑎𝑟𝑒𝑠</m:t>
                          </m:r>
                        </m:num>
                        <m:den>
                          <m:r>
                            <a:rPr lang="en-US" b="0" i="1" smtClean="0">
                              <a:latin typeface="Cambria Math"/>
                            </a:rPr>
                            <m:t>𝑇𝑜𝑡𝑎𝑙</m:t>
                          </m:r>
                          <m:r>
                            <a:rPr lang="en-US" b="0" i="1" smtClean="0">
                              <a:latin typeface="Cambria Math"/>
                            </a:rPr>
                            <m:t> </m:t>
                          </m:r>
                          <m:r>
                            <a:rPr lang="en-US" b="0" i="1" smtClean="0">
                              <a:latin typeface="Cambria Math"/>
                            </a:rPr>
                            <m:t>𝑆𝑢𝑚</m:t>
                          </m:r>
                          <m:r>
                            <a:rPr lang="en-US" b="0" i="1" smtClean="0">
                              <a:latin typeface="Cambria Math"/>
                            </a:rPr>
                            <m:t> </m:t>
                          </m:r>
                          <m:r>
                            <a:rPr lang="en-US" b="0" i="1" smtClean="0">
                              <a:latin typeface="Cambria Math"/>
                            </a:rPr>
                            <m:t>𝑜𝑓</m:t>
                          </m:r>
                          <m:r>
                            <a:rPr lang="en-US" b="0" i="1" smtClean="0">
                              <a:latin typeface="Cambria Math"/>
                            </a:rPr>
                            <m:t> </m:t>
                          </m:r>
                          <m:r>
                            <a:rPr lang="en-US" b="0" i="1" smtClean="0">
                              <a:latin typeface="Cambria Math"/>
                            </a:rPr>
                            <m:t>𝑆𝑞𝑢𝑎𝑟𝑒𝑠</m:t>
                          </m:r>
                        </m:den>
                      </m:f>
                    </m:oMath>
                  </m:oMathPara>
                </a14:m>
                <a:endParaRPr lang="en-US" dirty="0"/>
              </a:p>
            </p:txBody>
          </p:sp>
        </mc:Choice>
        <mc:Fallback xmlns="">
          <p:sp>
            <p:nvSpPr>
              <p:cNvPr id="6" name="TextBox 5"/>
              <p:cNvSpPr txBox="1">
                <a:spLocks noRot="1" noChangeAspect="1" noMove="1" noResize="1" noEditPoints="1" noAdjustHandles="1" noChangeArrowheads="1" noChangeShapeType="1" noTextEdit="1"/>
              </p:cNvSpPr>
              <p:nvPr/>
            </p:nvSpPr>
            <p:spPr>
              <a:xfrm>
                <a:off x="600978" y="1873605"/>
                <a:ext cx="7987764" cy="667490"/>
              </a:xfrm>
              <a:prstGeom prst="rect">
                <a:avLst/>
              </a:prstGeom>
              <a:blipFill>
                <a:blip r:embed="rId2"/>
                <a:stretch>
                  <a:fillRect/>
                </a:stretch>
              </a:blipFill>
            </p:spPr>
            <p:txBody>
              <a:bodyPr/>
              <a:lstStyle/>
              <a:p>
                <a:r>
                  <a:rPr lang="en-US">
                    <a:noFill/>
                  </a:rPr>
                  <a:t> </a:t>
                </a:r>
              </a:p>
            </p:txBody>
          </p:sp>
        </mc:Fallback>
      </mc:AlternateContent>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2727757"/>
            <a:ext cx="6324600" cy="26484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ectangle 2"/>
          <p:cNvSpPr/>
          <p:nvPr/>
        </p:nvSpPr>
        <p:spPr>
          <a:xfrm>
            <a:off x="2514600" y="4495800"/>
            <a:ext cx="1066800" cy="990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7" name="TextBox 6"/>
              <p:cNvSpPr txBox="1"/>
              <p:nvPr/>
            </p:nvSpPr>
            <p:spPr>
              <a:xfrm>
                <a:off x="381000" y="5562845"/>
                <a:ext cx="3453189" cy="6127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n-US" b="0" i="0" smtClean="0">
                          <a:latin typeface="Cambria Math"/>
                        </a:rPr>
                        <m:t>R</m:t>
                      </m:r>
                      <m:r>
                        <a:rPr lang="en-US" b="0" i="0" smtClean="0">
                          <a:latin typeface="Cambria Math"/>
                        </a:rPr>
                        <m:t>−</m:t>
                      </m:r>
                      <m:r>
                        <m:rPr>
                          <m:sty m:val="p"/>
                        </m:rPr>
                        <a:rPr lang="en-US" b="0" i="0" smtClean="0">
                          <a:latin typeface="Cambria Math"/>
                        </a:rPr>
                        <m:t>Squared</m:t>
                      </m:r>
                      <m:r>
                        <a:rPr lang="en-US" b="0" i="0" smtClean="0">
                          <a:latin typeface="Cambria Math"/>
                        </a:rPr>
                        <m:t>=</m:t>
                      </m:r>
                      <m:f>
                        <m:fPr>
                          <m:ctrlPr>
                            <a:rPr lang="en-US" b="0" i="1" smtClean="0">
                              <a:latin typeface="Cambria Math" panose="02040503050406030204" pitchFamily="18" charset="0"/>
                            </a:rPr>
                          </m:ctrlPr>
                        </m:fPr>
                        <m:num>
                          <m:r>
                            <a:rPr lang="en-US" b="0" i="1" smtClean="0">
                              <a:latin typeface="Cambria Math" panose="02040503050406030204" pitchFamily="18" charset="0"/>
                            </a:rPr>
                            <m:t>438</m:t>
                          </m:r>
                        </m:num>
                        <m:den>
                          <m:r>
                            <a:rPr lang="en-US" b="0" i="1" smtClean="0">
                              <a:latin typeface="Cambria Math" panose="02040503050406030204" pitchFamily="18" charset="0"/>
                            </a:rPr>
                            <m:t>462</m:t>
                          </m:r>
                          <m:r>
                            <a:rPr lang="en-US" b="0" i="1" smtClean="0">
                              <a:latin typeface="Cambria Math"/>
                            </a:rPr>
                            <m:t> </m:t>
                          </m:r>
                        </m:den>
                      </m:f>
                      <m:r>
                        <a:rPr lang="en-US" b="0" i="1" smtClean="0">
                          <a:latin typeface="Cambria Math" panose="02040503050406030204" pitchFamily="18" charset="0"/>
                        </a:rPr>
                        <m:t>=0.948052</m:t>
                      </m:r>
                    </m:oMath>
                  </m:oMathPara>
                </a14:m>
                <a:endParaRPr lang="en-US" dirty="0"/>
              </a:p>
            </p:txBody>
          </p:sp>
        </mc:Choice>
        <mc:Fallback xmlns="">
          <p:sp>
            <p:nvSpPr>
              <p:cNvPr id="7" name="TextBox 6"/>
              <p:cNvSpPr txBox="1">
                <a:spLocks noRot="1" noChangeAspect="1" noMove="1" noResize="1" noEditPoints="1" noAdjustHandles="1" noChangeArrowheads="1" noChangeShapeType="1" noTextEdit="1"/>
              </p:cNvSpPr>
              <p:nvPr/>
            </p:nvSpPr>
            <p:spPr>
              <a:xfrm>
                <a:off x="381000" y="5562845"/>
                <a:ext cx="3453189" cy="612732"/>
              </a:xfrm>
              <a:prstGeom prst="rect">
                <a:avLst/>
              </a:prstGeom>
              <a:blipFill>
                <a:blip r:embed="rId4"/>
                <a:stretch>
                  <a:fillRect/>
                </a:stretch>
              </a:blipFill>
            </p:spPr>
            <p:txBody>
              <a:bodyPr/>
              <a:lstStyle/>
              <a:p>
                <a:r>
                  <a:rPr lang="en-US">
                    <a:noFill/>
                  </a:rPr>
                  <a:t> </a:t>
                </a:r>
              </a:p>
            </p:txBody>
          </p:sp>
        </mc:Fallback>
      </mc:AlternateContent>
      <p:cxnSp>
        <p:nvCxnSpPr>
          <p:cNvPr id="5" name="Straight Arrow Connector 4"/>
          <p:cNvCxnSpPr>
            <a:endCxn id="3" idx="1"/>
          </p:cNvCxnSpPr>
          <p:nvPr/>
        </p:nvCxnSpPr>
        <p:spPr>
          <a:xfrm flipV="1">
            <a:off x="1219200" y="4991100"/>
            <a:ext cx="1295400" cy="8001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Oval 7"/>
          <p:cNvSpPr/>
          <p:nvPr/>
        </p:nvSpPr>
        <p:spPr>
          <a:xfrm>
            <a:off x="3581400" y="3962400"/>
            <a:ext cx="1295400" cy="457200"/>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p:cNvSpPr/>
          <p:nvPr/>
        </p:nvSpPr>
        <p:spPr>
          <a:xfrm>
            <a:off x="3581400" y="3200400"/>
            <a:ext cx="1295400" cy="457200"/>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1" name="Straight Arrow Connector 10"/>
          <p:cNvCxnSpPr>
            <a:stCxn id="10" idx="6"/>
          </p:cNvCxnSpPr>
          <p:nvPr/>
        </p:nvCxnSpPr>
        <p:spPr>
          <a:xfrm flipV="1">
            <a:off x="4876800" y="2057400"/>
            <a:ext cx="1219200" cy="1371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8" idx="6"/>
          </p:cNvCxnSpPr>
          <p:nvPr/>
        </p:nvCxnSpPr>
        <p:spPr>
          <a:xfrm flipV="1">
            <a:off x="4876800" y="2541095"/>
            <a:ext cx="1447800" cy="16499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 name="TextBox 14"/>
              <p:cNvSpPr txBox="1"/>
              <p:nvPr/>
            </p:nvSpPr>
            <p:spPr>
              <a:xfrm>
                <a:off x="3886200" y="5486400"/>
                <a:ext cx="5029200" cy="1224759"/>
              </a:xfrm>
              <a:prstGeom prst="rect">
                <a:avLst/>
              </a:prstGeom>
              <a:noFill/>
            </p:spPr>
            <p:txBody>
              <a:bodyPr wrap="square" rtlCol="0">
                <a:spAutoFit/>
              </a:bodyPr>
              <a:lstStyle/>
              <a:p>
                <a:r>
                  <a:rPr lang="en-US" dirty="0"/>
                  <a:t>*Rho (</a:t>
                </a:r>
                <a:r>
                  <a:rPr lang="el-GR" dirty="0"/>
                  <a:t>ρ</a:t>
                </a:r>
                <a:r>
                  <a:rPr lang="en-US" dirty="0"/>
                  <a:t>) is the parameter for which r is an estimate (just like μ and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𝑥</m:t>
                        </m:r>
                      </m:e>
                    </m:acc>
                  </m:oMath>
                </a14:m>
                <a:r>
                  <a:rPr lang="en-US" dirty="0"/>
                  <a:t> or </a:t>
                </a:r>
                <a:r>
                  <a:rPr lang="el-GR" dirty="0"/>
                  <a:t>σ</a:t>
                </a:r>
                <a:r>
                  <a:rPr lang="en-US" dirty="0"/>
                  <a:t> and s). A hypothesis test of whether </a:t>
                </a:r>
                <a:r>
                  <a:rPr lang="el-GR" dirty="0"/>
                  <a:t>ρ </a:t>
                </a:r>
                <a:r>
                  <a:rPr lang="en-US" dirty="0"/>
                  <a:t>=0 is equivalent to the basic ANOVA test of whether all the means are the same (try it!). </a:t>
                </a:r>
              </a:p>
            </p:txBody>
          </p:sp>
        </mc:Choice>
        <mc:Fallback xmlns="">
          <p:sp>
            <p:nvSpPr>
              <p:cNvPr id="15" name="TextBox 14"/>
              <p:cNvSpPr txBox="1">
                <a:spLocks noRot="1" noChangeAspect="1" noMove="1" noResize="1" noEditPoints="1" noAdjustHandles="1" noChangeArrowheads="1" noChangeShapeType="1" noTextEdit="1"/>
              </p:cNvSpPr>
              <p:nvPr/>
            </p:nvSpPr>
            <p:spPr>
              <a:xfrm>
                <a:off x="3886200" y="5486400"/>
                <a:ext cx="5029200" cy="1224759"/>
              </a:xfrm>
              <a:prstGeom prst="rect">
                <a:avLst/>
              </a:prstGeom>
              <a:blipFill>
                <a:blip r:embed="rId5"/>
                <a:stretch>
                  <a:fillRect l="-1091" t="-2488" r="-364" b="-4975"/>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A88CBBC6-46CA-48D0-B98E-8E0DEDAEE28B}"/>
              </a:ext>
            </a:extLst>
          </p:cNvPr>
          <p:cNvSpPr txBox="1"/>
          <p:nvPr/>
        </p:nvSpPr>
        <p:spPr>
          <a:xfrm>
            <a:off x="1143000" y="877619"/>
            <a:ext cx="6477000" cy="923330"/>
          </a:xfrm>
          <a:prstGeom prst="rect">
            <a:avLst/>
          </a:prstGeom>
          <a:noFill/>
        </p:spPr>
        <p:txBody>
          <a:bodyPr wrap="square" rtlCol="0">
            <a:spAutoFit/>
          </a:bodyPr>
          <a:lstStyle/>
          <a:p>
            <a:pPr algn="ctr"/>
            <a:br>
              <a:rPr lang="en-US" dirty="0"/>
            </a:br>
            <a:r>
              <a:rPr lang="en-US" dirty="0"/>
              <a:t>R =correlation coefficient</a:t>
            </a:r>
            <a:br>
              <a:rPr lang="en-US" dirty="0"/>
            </a:br>
            <a:r>
              <a:rPr lang="en-US" dirty="0"/>
              <a:t>R</a:t>
            </a:r>
            <a:r>
              <a:rPr lang="en-US" baseline="30000" dirty="0"/>
              <a:t>2</a:t>
            </a:r>
            <a:r>
              <a:rPr lang="en-US" dirty="0"/>
              <a:t> = coefficient of determination</a:t>
            </a:r>
          </a:p>
        </p:txBody>
      </p:sp>
    </p:spTree>
    <p:extLst>
      <p:ext uri="{BB962C8B-B14F-4D97-AF65-F5344CB8AC3E}">
        <p14:creationId xmlns:p14="http://schemas.microsoft.com/office/powerpoint/2010/main" val="2206034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7" grpId="0"/>
      <p:bldP spid="8" grpId="0" animBg="1"/>
      <p:bldP spid="10" grpId="0" animBg="1"/>
      <p:bldP spid="1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Coefficient of Variation</a:t>
            </a:r>
          </a:p>
        </p:txBody>
      </p:sp>
      <mc:AlternateContent xmlns:mc="http://schemas.openxmlformats.org/markup-compatibility/2006" xmlns:a14="http://schemas.microsoft.com/office/drawing/2010/main">
        <mc:Choice Requires="a14">
          <p:sp>
            <p:nvSpPr>
              <p:cNvPr id="6" name="TextBox 5"/>
              <p:cNvSpPr txBox="1"/>
              <p:nvPr/>
            </p:nvSpPr>
            <p:spPr>
              <a:xfrm>
                <a:off x="600978" y="1873605"/>
                <a:ext cx="7908640" cy="66749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n-US" b="0" i="0" smtClean="0">
                          <a:latin typeface="Cambria Math" panose="02040503050406030204" pitchFamily="18" charset="0"/>
                        </a:rPr>
                        <m:t>Coefficient</m:t>
                      </m:r>
                      <m:r>
                        <a:rPr lang="en-US" b="0" i="0" smtClean="0">
                          <a:latin typeface="Cambria Math" panose="02040503050406030204" pitchFamily="18" charset="0"/>
                        </a:rPr>
                        <m:t> </m:t>
                      </m:r>
                      <m:r>
                        <m:rPr>
                          <m:sty m:val="p"/>
                        </m:rPr>
                        <a:rPr lang="en-US" b="0" i="0" smtClean="0">
                          <a:latin typeface="Cambria Math" panose="02040503050406030204" pitchFamily="18" charset="0"/>
                        </a:rPr>
                        <m:t>of</m:t>
                      </m:r>
                      <m:r>
                        <a:rPr lang="en-US" b="0" i="0" smtClean="0">
                          <a:latin typeface="Cambria Math" panose="02040503050406030204" pitchFamily="18" charset="0"/>
                        </a:rPr>
                        <m:t> </m:t>
                      </m:r>
                      <m:r>
                        <m:rPr>
                          <m:sty m:val="p"/>
                        </m:rPr>
                        <a:rPr lang="en-US" b="0" i="0" smtClean="0">
                          <a:latin typeface="Cambria Math" panose="02040503050406030204" pitchFamily="18" charset="0"/>
                        </a:rPr>
                        <m:t>Variation</m:t>
                      </m:r>
                      <m:r>
                        <a:rPr lang="en-US" b="0" i="0" smtClean="0">
                          <a:latin typeface="Cambria Math"/>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𝑠𝑞𝑢𝑎𝑟𝑒</m:t>
                          </m:r>
                          <m:r>
                            <a:rPr lang="en-US" b="0" i="1" smtClean="0">
                              <a:latin typeface="Cambria Math" panose="02040503050406030204" pitchFamily="18" charset="0"/>
                            </a:rPr>
                            <m:t> </m:t>
                          </m:r>
                          <m:r>
                            <a:rPr lang="en-US" b="0" i="1" smtClean="0">
                              <a:latin typeface="Cambria Math" panose="02040503050406030204" pitchFamily="18" charset="0"/>
                            </a:rPr>
                            <m:t>𝑟𝑜𝑜𝑡</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𝑡h𝑒</m:t>
                          </m:r>
                          <m:r>
                            <a:rPr lang="en-US" b="0" i="1" smtClean="0">
                              <a:latin typeface="Cambria Math" panose="02040503050406030204" pitchFamily="18" charset="0"/>
                            </a:rPr>
                            <m:t> </m:t>
                          </m:r>
                          <m:r>
                            <a:rPr lang="en-US" b="0" i="1" smtClean="0">
                              <a:latin typeface="Cambria Math" panose="02040503050406030204" pitchFamily="18" charset="0"/>
                            </a:rPr>
                            <m:t>𝑢𝑛𝑒𝑥𝑝𝑙𝑎𝑖𝑛𝑒𝑑</m:t>
                          </m:r>
                          <m:r>
                            <a:rPr lang="en-US" b="0" i="1" smtClean="0">
                              <a:latin typeface="Cambria Math" panose="02040503050406030204" pitchFamily="18" charset="0"/>
                            </a:rPr>
                            <m:t> </m:t>
                          </m:r>
                          <m:r>
                            <a:rPr lang="en-US" b="0" i="1" smtClean="0">
                              <a:latin typeface="Cambria Math" panose="02040503050406030204" pitchFamily="18" charset="0"/>
                            </a:rPr>
                            <m:t>𝑣𝑎𝑟𝑖𝑎𝑡𝑖𝑜𝑛</m:t>
                          </m:r>
                        </m:num>
                        <m:den>
                          <m:r>
                            <a:rPr lang="en-US" b="0" i="1" smtClean="0">
                              <a:latin typeface="Cambria Math" panose="02040503050406030204" pitchFamily="18" charset="0"/>
                            </a:rPr>
                            <m:t>𝑔𝑟𝑎𝑛𝑑</m:t>
                          </m:r>
                          <m:r>
                            <a:rPr lang="en-US" b="0" i="1" smtClean="0">
                              <a:latin typeface="Cambria Math" panose="02040503050406030204" pitchFamily="18" charset="0"/>
                            </a:rPr>
                            <m:t> </m:t>
                          </m:r>
                          <m:r>
                            <a:rPr lang="en-US" b="0" i="1" smtClean="0">
                              <a:latin typeface="Cambria Math" panose="02040503050406030204" pitchFamily="18" charset="0"/>
                            </a:rPr>
                            <m:t>𝑚𝑒𝑎𝑛</m:t>
                          </m:r>
                          <m:r>
                            <a:rPr lang="en-US" b="0" i="1" smtClean="0">
                              <a:latin typeface="Cambria Math"/>
                            </a:rPr>
                            <m:t> </m:t>
                          </m:r>
                        </m:den>
                      </m:f>
                      <m:r>
                        <a:rPr lang="en-US" b="0" i="1" smtClean="0">
                          <a:latin typeface="Cambria Math" panose="02040503050406030204" pitchFamily="18" charset="0"/>
                        </a:rPr>
                        <m:t>𝑥</m:t>
                      </m:r>
                      <m:r>
                        <a:rPr lang="en-US" b="0" i="1" smtClean="0">
                          <a:latin typeface="Cambria Math" panose="02040503050406030204" pitchFamily="18" charset="0"/>
                        </a:rPr>
                        <m:t> 100%</m:t>
                      </m:r>
                    </m:oMath>
                  </m:oMathPara>
                </a14:m>
                <a:endParaRPr lang="en-US" dirty="0"/>
              </a:p>
            </p:txBody>
          </p:sp>
        </mc:Choice>
        <mc:Fallback xmlns="">
          <p:sp>
            <p:nvSpPr>
              <p:cNvPr id="6" name="TextBox 5"/>
              <p:cNvSpPr txBox="1">
                <a:spLocks noRot="1" noChangeAspect="1" noMove="1" noResize="1" noEditPoints="1" noAdjustHandles="1" noChangeArrowheads="1" noChangeShapeType="1" noTextEdit="1"/>
              </p:cNvSpPr>
              <p:nvPr/>
            </p:nvSpPr>
            <p:spPr>
              <a:xfrm>
                <a:off x="600978" y="1873605"/>
                <a:ext cx="7908640" cy="667490"/>
              </a:xfrm>
              <a:prstGeom prst="rect">
                <a:avLst/>
              </a:prstGeom>
              <a:blipFill rotWithShape="0">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381000" y="5562845"/>
                <a:ext cx="6586996" cy="98174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n-US" smtClean="0">
                          <a:latin typeface="Cambria Math" panose="02040503050406030204" pitchFamily="18" charset="0"/>
                        </a:rPr>
                        <m:t>Coefficient</m:t>
                      </m:r>
                      <m:r>
                        <a:rPr lang="en-US" smtClean="0">
                          <a:latin typeface="Cambria Math" panose="02040503050406030204" pitchFamily="18" charset="0"/>
                        </a:rPr>
                        <m:t> </m:t>
                      </m:r>
                      <m:r>
                        <m:rPr>
                          <m:sty m:val="p"/>
                        </m:rPr>
                        <a:rPr lang="en-US" smtClean="0">
                          <a:latin typeface="Cambria Math" panose="02040503050406030204" pitchFamily="18" charset="0"/>
                        </a:rPr>
                        <m:t>of</m:t>
                      </m:r>
                      <m:r>
                        <a:rPr lang="en-US" smtClean="0">
                          <a:latin typeface="Cambria Math" panose="02040503050406030204" pitchFamily="18" charset="0"/>
                        </a:rPr>
                        <m:t> </m:t>
                      </m:r>
                      <m:r>
                        <m:rPr>
                          <m:sty m:val="p"/>
                        </m:rPr>
                        <a:rPr lang="en-US" smtClean="0">
                          <a:latin typeface="Cambria Math" panose="02040503050406030204" pitchFamily="18" charset="0"/>
                        </a:rPr>
                        <m:t>Variation</m:t>
                      </m:r>
                      <m:r>
                        <a:rPr lang="en-US" b="0" i="0" smtClean="0">
                          <a:latin typeface="Cambria Math"/>
                        </a:rPr>
                        <m:t>=</m:t>
                      </m:r>
                      <m:f>
                        <m:fPr>
                          <m:ctrlPr>
                            <a:rPr lang="en-US" b="0" i="1" smtClean="0">
                              <a:latin typeface="Cambria Math" panose="02040503050406030204" pitchFamily="18" charset="0"/>
                            </a:rPr>
                          </m:ctrlPr>
                        </m:fPr>
                        <m:num>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𝑀𝑆𝐸</m:t>
                              </m:r>
                            </m:e>
                          </m:rad>
                        </m:num>
                        <m:den>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𝑋</m:t>
                              </m:r>
                            </m:e>
                          </m:acc>
                        </m:den>
                      </m:f>
                      <m:r>
                        <a:rPr lang="en-US" b="0" i="1" smtClean="0">
                          <a:latin typeface="Cambria Math" panose="02040503050406030204" pitchFamily="18" charset="0"/>
                        </a:rPr>
                        <m:t>𝑥</m:t>
                      </m:r>
                      <m:r>
                        <a:rPr lang="en-US" b="0" i="1" smtClean="0">
                          <a:latin typeface="Cambria Math" panose="02040503050406030204" pitchFamily="18" charset="0"/>
                        </a:rPr>
                        <m:t> 100=</m:t>
                      </m:r>
                      <m:f>
                        <m:fPr>
                          <m:ctrlPr>
                            <a:rPr lang="en-US" b="0" i="1" smtClean="0">
                              <a:latin typeface="Cambria Math" panose="02040503050406030204" pitchFamily="18" charset="0"/>
                            </a:rPr>
                          </m:ctrlPr>
                        </m:fPr>
                        <m:num>
                          <m:r>
                            <a:rPr lang="en-US" b="0" i="1" smtClean="0">
                              <a:latin typeface="Cambria Math" panose="02040503050406030204" pitchFamily="18" charset="0"/>
                            </a:rPr>
                            <m:t>2</m:t>
                          </m:r>
                        </m:num>
                        <m:den>
                          <m:r>
                            <a:rPr lang="en-US" b="0" i="1" smtClean="0">
                              <a:latin typeface="Cambria Math" panose="02040503050406030204" pitchFamily="18" charset="0"/>
                            </a:rPr>
                            <m:t>13</m:t>
                          </m:r>
                          <m:r>
                            <a:rPr lang="en-US" b="0" i="1" smtClean="0">
                              <a:latin typeface="Cambria Math"/>
                            </a:rPr>
                            <m:t> </m:t>
                          </m:r>
                        </m:den>
                      </m:f>
                      <m:r>
                        <a:rPr lang="en-US" b="0" i="1" smtClean="0">
                          <a:latin typeface="Cambria Math" panose="02040503050406030204" pitchFamily="18" charset="0"/>
                        </a:rPr>
                        <m:t>𝑥</m:t>
                      </m:r>
                      <m:r>
                        <a:rPr lang="en-US" b="0" i="1" smtClean="0">
                          <a:latin typeface="Cambria Math" panose="02040503050406030204" pitchFamily="18" charset="0"/>
                        </a:rPr>
                        <m:t> 100=15.38462</m:t>
                      </m:r>
                    </m:oMath>
                  </m:oMathPara>
                </a14:m>
                <a:endParaRPr lang="en-US" dirty="0"/>
              </a:p>
              <a:p>
                <a14:m>
                  <m:oMath xmlns:m="http://schemas.openxmlformats.org/officeDocument/2006/math">
                    <m:r>
                      <m:rPr>
                        <m:sty m:val="p"/>
                      </m:rPr>
                      <a:rPr lang="en-US">
                        <a:latin typeface="Cambria Math" panose="02040503050406030204" pitchFamily="18" charset="0"/>
                      </a:rPr>
                      <m:t>Coefficient</m:t>
                    </m:r>
                    <m:r>
                      <a:rPr lang="en-US">
                        <a:latin typeface="Cambria Math" panose="02040503050406030204" pitchFamily="18" charset="0"/>
                      </a:rPr>
                      <m:t> </m:t>
                    </m:r>
                    <m:r>
                      <m:rPr>
                        <m:sty m:val="p"/>
                      </m:rPr>
                      <a:rPr lang="en-US">
                        <a:latin typeface="Cambria Math" panose="02040503050406030204" pitchFamily="18" charset="0"/>
                      </a:rPr>
                      <m:t>of</m:t>
                    </m:r>
                    <m:r>
                      <a:rPr lang="en-US">
                        <a:latin typeface="Cambria Math" panose="02040503050406030204" pitchFamily="18" charset="0"/>
                      </a:rPr>
                      <m:t> </m:t>
                    </m:r>
                    <m:r>
                      <m:rPr>
                        <m:sty m:val="p"/>
                      </m:rPr>
                      <a:rPr lang="en-US">
                        <a:latin typeface="Cambria Math" panose="02040503050406030204" pitchFamily="18" charset="0"/>
                      </a:rPr>
                      <m:t>Variation</m:t>
                    </m:r>
                  </m:oMath>
                </a14:m>
                <a:r>
                  <a:rPr lang="en-US" dirty="0"/>
                  <a:t> is also called the relative standard deviation.</a:t>
                </a:r>
              </a:p>
            </p:txBody>
          </p:sp>
        </mc:Choice>
        <mc:Fallback xmlns="">
          <p:sp>
            <p:nvSpPr>
              <p:cNvPr id="7" name="TextBox 6"/>
              <p:cNvSpPr txBox="1">
                <a:spLocks noRot="1" noChangeAspect="1" noMove="1" noResize="1" noEditPoints="1" noAdjustHandles="1" noChangeArrowheads="1" noChangeShapeType="1" noTextEdit="1"/>
              </p:cNvSpPr>
              <p:nvPr/>
            </p:nvSpPr>
            <p:spPr>
              <a:xfrm>
                <a:off x="381000" y="5562845"/>
                <a:ext cx="6586996" cy="981744"/>
              </a:xfrm>
              <a:prstGeom prst="rect">
                <a:avLst/>
              </a:prstGeom>
              <a:blipFill>
                <a:blip r:embed="rId3"/>
                <a:stretch>
                  <a:fillRect r="-1204" b="-9317"/>
                </a:stretch>
              </a:blipFill>
            </p:spPr>
            <p:txBody>
              <a:bodyPr/>
              <a:lstStyle/>
              <a:p>
                <a:r>
                  <a:rPr lang="en-US">
                    <a:noFill/>
                  </a:rPr>
                  <a:t> </a:t>
                </a:r>
              </a:p>
            </p:txBody>
          </p:sp>
        </mc:Fallback>
      </mc:AlternateContent>
      <p:grpSp>
        <p:nvGrpSpPr>
          <p:cNvPr id="4" name="Group 3">
            <a:extLst>
              <a:ext uri="{FF2B5EF4-FFF2-40B4-BE49-F238E27FC236}">
                <a16:creationId xmlns:a16="http://schemas.microsoft.com/office/drawing/2014/main" id="{19583B44-45CD-40AC-9FD4-479B8AD40AB8}"/>
              </a:ext>
            </a:extLst>
          </p:cNvPr>
          <p:cNvGrpSpPr/>
          <p:nvPr/>
        </p:nvGrpSpPr>
        <p:grpSpPr>
          <a:xfrm>
            <a:off x="990600" y="2575064"/>
            <a:ext cx="6324600" cy="2682640"/>
            <a:chOff x="990600" y="2575064"/>
            <a:chExt cx="6324600" cy="2682640"/>
          </a:xfrm>
        </p:grpSpPr>
        <p:pic>
          <p:nvPicPr>
            <p:cNvPr id="8" name="Picture 2">
              <a:extLst>
                <a:ext uri="{FF2B5EF4-FFF2-40B4-BE49-F238E27FC236}">
                  <a16:creationId xmlns:a16="http://schemas.microsoft.com/office/drawing/2014/main" id="{3E398A1E-D13B-4273-88BF-B4245E7CB6C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0600" y="2575064"/>
              <a:ext cx="6324600" cy="26484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ectangle 2"/>
            <p:cNvSpPr/>
            <p:nvPr/>
          </p:nvSpPr>
          <p:spPr>
            <a:xfrm>
              <a:off x="3108678" y="4267104"/>
              <a:ext cx="1066800" cy="990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4076797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ANOVA: Assumptions and Robustness</a:t>
            </a:r>
          </a:p>
        </p:txBody>
      </p:sp>
      <p:sp>
        <p:nvSpPr>
          <p:cNvPr id="3" name="Content Placeholder 2"/>
          <p:cNvSpPr>
            <a:spLocks noGrp="1"/>
          </p:cNvSpPr>
          <p:nvPr>
            <p:ph idx="1"/>
          </p:nvPr>
        </p:nvSpPr>
        <p:spPr/>
        <p:txBody>
          <a:bodyPr>
            <a:normAutofit fontScale="85000" lnSpcReduction="10000"/>
          </a:bodyPr>
          <a:lstStyle/>
          <a:p>
            <a:pPr marL="514350" indent="-514350">
              <a:buAutoNum type="arabicPeriod"/>
            </a:pPr>
            <a:r>
              <a:rPr lang="en-US" dirty="0"/>
              <a:t>Normality: Similar to t-tools hypothesis testing, ANOVA is robust to this assumption.  Extremely long-tailed distributions (outliers) or skewed distributions, coupled with different sample sizes (especially when the sample sizes are small) present the only serious distributional problems.</a:t>
            </a:r>
          </a:p>
          <a:p>
            <a:pPr marL="514350" indent="-514350">
              <a:buAutoNum type="arabicPeriod"/>
            </a:pPr>
            <a:r>
              <a:rPr lang="en-US" dirty="0"/>
              <a:t>Equal Standard Deviations: This assumption is crucial, paramount, and VERY important.  </a:t>
            </a:r>
          </a:p>
          <a:p>
            <a:pPr marL="514350" indent="-514350">
              <a:buAutoNum type="arabicPeriod"/>
            </a:pPr>
            <a:r>
              <a:rPr lang="en-US" dirty="0"/>
              <a:t>The assumptions of independence within and across groups are critical.  If lacking, different analysis should be attempted.    </a:t>
            </a:r>
          </a:p>
        </p:txBody>
      </p:sp>
    </p:spTree>
    <p:extLst>
      <p:ext uri="{BB962C8B-B14F-4D97-AF65-F5344CB8AC3E}">
        <p14:creationId xmlns:p14="http://schemas.microsoft.com/office/powerpoint/2010/main" val="3266806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39762"/>
          </a:xfrm>
        </p:spPr>
        <p:txBody>
          <a:bodyPr>
            <a:normAutofit fontScale="90000"/>
          </a:bodyPr>
          <a:lstStyle/>
          <a:p>
            <a:r>
              <a:rPr lang="en-US" dirty="0"/>
              <a:t>ANOVA</a:t>
            </a:r>
          </a:p>
        </p:txBody>
      </p:sp>
      <mc:AlternateContent xmlns:mc="http://schemas.openxmlformats.org/markup-compatibility/2006" xmlns:a14="http://schemas.microsoft.com/office/drawing/2010/main">
        <mc:Choice Requires="a14">
          <p:graphicFrame>
            <p:nvGraphicFramePr>
              <p:cNvPr id="4" name="Table 3"/>
              <p:cNvGraphicFramePr>
                <a:graphicFrameLocks noGrp="1"/>
              </p:cNvGraphicFramePr>
              <p:nvPr>
                <p:extLst>
                  <p:ext uri="{D42A27DB-BD31-4B8C-83A1-F6EECF244321}">
                    <p14:modId xmlns:p14="http://schemas.microsoft.com/office/powerpoint/2010/main" val="2639728359"/>
                  </p:ext>
                </p:extLst>
              </p:nvPr>
            </p:nvGraphicFramePr>
            <p:xfrm>
              <a:off x="1371600" y="2209800"/>
              <a:ext cx="6096000" cy="1943782"/>
            </p:xfrm>
            <a:graphic>
              <a:graphicData uri="http://schemas.openxmlformats.org/drawingml/2006/table">
                <a:tbl>
                  <a:tblPr firstRow="1" bandRow="1">
                    <a:tableStyleId>{5C22544A-7EE6-4342-B048-85BDC9FD1C3A}</a:tableStyleId>
                  </a:tblPr>
                  <a:tblGrid>
                    <a:gridCol w="15240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524000">
                      <a:extLst>
                        <a:ext uri="{9D8B030D-6E8A-4147-A177-3AD203B41FA5}">
                          <a16:colId xmlns:a16="http://schemas.microsoft.com/office/drawing/2014/main" val="20002"/>
                        </a:ext>
                      </a:extLst>
                    </a:gridCol>
                    <a:gridCol w="1524000">
                      <a:extLst>
                        <a:ext uri="{9D8B030D-6E8A-4147-A177-3AD203B41FA5}">
                          <a16:colId xmlns:a16="http://schemas.microsoft.com/office/drawing/2014/main" val="20003"/>
                        </a:ext>
                      </a:extLst>
                    </a:gridCol>
                  </a:tblGrid>
                  <a:tr h="388346">
                    <a:tc>
                      <a:txBody>
                        <a:bodyPr/>
                        <a:lstStyle/>
                        <a:p>
                          <a:endParaRPr lang="en-US" dirty="0"/>
                        </a:p>
                      </a:txBody>
                      <a:tcPr/>
                    </a:tc>
                    <a:tc>
                      <a:txBody>
                        <a:bodyPr/>
                        <a:lstStyle/>
                        <a:p>
                          <a:pPr algn="ctr"/>
                          <a:r>
                            <a:rPr lang="en-US" dirty="0"/>
                            <a:t>Level i=1</a:t>
                          </a:r>
                        </a:p>
                      </a:txBody>
                      <a:tcPr/>
                    </a:tc>
                    <a:tc>
                      <a:txBody>
                        <a:bodyPr/>
                        <a:lstStyle/>
                        <a:p>
                          <a:pPr algn="ctr"/>
                          <a:r>
                            <a:rPr lang="en-US" dirty="0"/>
                            <a:t>Level i=2</a:t>
                          </a:r>
                        </a:p>
                      </a:txBody>
                      <a:tcPr/>
                    </a:tc>
                    <a:tc>
                      <a:txBody>
                        <a:bodyPr/>
                        <a:lstStyle/>
                        <a:p>
                          <a:pPr algn="ctr"/>
                          <a:r>
                            <a:rPr lang="en-US" baseline="0" dirty="0"/>
                            <a:t>Level i=3</a:t>
                          </a:r>
                          <a:endParaRPr lang="en-US" dirty="0"/>
                        </a:p>
                      </a:txBody>
                      <a:tcPr/>
                    </a:tc>
                    <a:extLst>
                      <a:ext uri="{0D108BD9-81ED-4DB2-BD59-A6C34878D82A}">
                        <a16:rowId xmlns:a16="http://schemas.microsoft.com/office/drawing/2014/main" val="10000"/>
                      </a:ext>
                    </a:extLst>
                  </a:tr>
                  <a:tr h="388346">
                    <a:tc>
                      <a:txBody>
                        <a:bodyPr/>
                        <a:lstStyle/>
                        <a:p>
                          <a:pPr algn="ctr"/>
                          <a:r>
                            <a:rPr lang="en-US" dirty="0"/>
                            <a:t>Y</a:t>
                          </a:r>
                          <a:r>
                            <a:rPr lang="en-US" baseline="-25000" dirty="0"/>
                            <a:t>1</a:t>
                          </a:r>
                          <a:r>
                            <a:rPr lang="en-US" dirty="0"/>
                            <a:t>|X=i</a:t>
                          </a:r>
                          <a:endParaRPr lang="en-US" baseline="-25000" dirty="0"/>
                        </a:p>
                      </a:txBody>
                      <a:tcPr/>
                    </a:tc>
                    <a:tc>
                      <a:txBody>
                        <a:bodyPr/>
                        <a:lstStyle/>
                        <a:p>
                          <a:pPr algn="ctr"/>
                          <a:r>
                            <a:rPr lang="en-US" dirty="0"/>
                            <a:t>3</a:t>
                          </a:r>
                        </a:p>
                      </a:txBody>
                      <a:tcPr/>
                    </a:tc>
                    <a:tc>
                      <a:txBody>
                        <a:bodyPr/>
                        <a:lstStyle/>
                        <a:p>
                          <a:pPr algn="ctr"/>
                          <a:r>
                            <a:rPr lang="en-US" dirty="0"/>
                            <a:t>10</a:t>
                          </a:r>
                        </a:p>
                      </a:txBody>
                      <a:tcPr/>
                    </a:tc>
                    <a:tc>
                      <a:txBody>
                        <a:bodyPr/>
                        <a:lstStyle/>
                        <a:p>
                          <a:pPr algn="ctr"/>
                          <a:r>
                            <a:rPr lang="en-US" dirty="0"/>
                            <a:t>20</a:t>
                          </a:r>
                        </a:p>
                      </a:txBody>
                      <a:tcPr/>
                    </a:tc>
                    <a:extLst>
                      <a:ext uri="{0D108BD9-81ED-4DB2-BD59-A6C34878D82A}">
                        <a16:rowId xmlns:a16="http://schemas.microsoft.com/office/drawing/2014/main" val="10001"/>
                      </a:ext>
                    </a:extLst>
                  </a:tr>
                  <a:tr h="38834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Y</a:t>
                          </a:r>
                          <a:r>
                            <a:rPr lang="en-US" baseline="-25000" dirty="0"/>
                            <a:t>2</a:t>
                          </a:r>
                          <a:r>
                            <a:rPr lang="en-US" dirty="0"/>
                            <a:t>|X=i</a:t>
                          </a:r>
                          <a:endParaRPr lang="en-US" baseline="-25000" dirty="0"/>
                        </a:p>
                      </a:txBody>
                      <a:tcPr/>
                    </a:tc>
                    <a:tc>
                      <a:txBody>
                        <a:bodyPr/>
                        <a:lstStyle/>
                        <a:p>
                          <a:pPr algn="ctr"/>
                          <a:r>
                            <a:rPr lang="en-US" dirty="0"/>
                            <a:t>5</a:t>
                          </a:r>
                        </a:p>
                      </a:txBody>
                      <a:tcPr/>
                    </a:tc>
                    <a:tc>
                      <a:txBody>
                        <a:bodyPr/>
                        <a:lstStyle/>
                        <a:p>
                          <a:pPr algn="ctr"/>
                          <a:r>
                            <a:rPr lang="en-US" dirty="0"/>
                            <a:t>12</a:t>
                          </a:r>
                        </a:p>
                      </a:txBody>
                      <a:tcPr/>
                    </a:tc>
                    <a:tc>
                      <a:txBody>
                        <a:bodyPr/>
                        <a:lstStyle/>
                        <a:p>
                          <a:pPr algn="ctr"/>
                          <a:r>
                            <a:rPr lang="en-US" dirty="0"/>
                            <a:t>22</a:t>
                          </a:r>
                        </a:p>
                      </a:txBody>
                      <a:tcPr/>
                    </a:tc>
                    <a:extLst>
                      <a:ext uri="{0D108BD9-81ED-4DB2-BD59-A6C34878D82A}">
                        <a16:rowId xmlns:a16="http://schemas.microsoft.com/office/drawing/2014/main" val="10002"/>
                      </a:ext>
                    </a:extLst>
                  </a:tr>
                  <a:tr h="38834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Y</a:t>
                          </a:r>
                          <a:r>
                            <a:rPr lang="en-US" baseline="-25000" dirty="0"/>
                            <a:t>3</a:t>
                          </a:r>
                          <a:r>
                            <a:rPr lang="en-US" dirty="0"/>
                            <a:t>|X=i</a:t>
                          </a:r>
                          <a:endParaRPr lang="en-US" baseline="-25000" dirty="0"/>
                        </a:p>
                      </a:txBody>
                      <a:tcPr/>
                    </a:tc>
                    <a:tc>
                      <a:txBody>
                        <a:bodyPr/>
                        <a:lstStyle/>
                        <a:p>
                          <a:pPr algn="ctr"/>
                          <a:r>
                            <a:rPr lang="en-US" dirty="0"/>
                            <a:t>7</a:t>
                          </a:r>
                        </a:p>
                      </a:txBody>
                      <a:tcPr/>
                    </a:tc>
                    <a:tc>
                      <a:txBody>
                        <a:bodyPr/>
                        <a:lstStyle/>
                        <a:p>
                          <a:pPr algn="ctr"/>
                          <a:r>
                            <a:rPr lang="en-US" dirty="0"/>
                            <a:t>14</a:t>
                          </a:r>
                        </a:p>
                      </a:txBody>
                      <a:tcPr/>
                    </a:tc>
                    <a:tc>
                      <a:txBody>
                        <a:bodyPr/>
                        <a:lstStyle/>
                        <a:p>
                          <a:pPr algn="ctr"/>
                          <a:r>
                            <a:rPr lang="en-US" dirty="0"/>
                            <a:t>24</a:t>
                          </a:r>
                        </a:p>
                      </a:txBody>
                      <a:tcPr/>
                    </a:tc>
                    <a:extLst>
                      <a:ext uri="{0D108BD9-81ED-4DB2-BD59-A6C34878D82A}">
                        <a16:rowId xmlns:a16="http://schemas.microsoft.com/office/drawing/2014/main" val="10003"/>
                      </a:ext>
                    </a:extLst>
                  </a:tr>
                  <a:tr h="388346">
                    <a:tc>
                      <a:txBody>
                        <a:bodyP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ea typeface="Cambria Math"/>
                                      </a:rPr>
                                    </m:ctrlPr>
                                  </m:sSubPr>
                                  <m:e>
                                    <m:acc>
                                      <m:accPr>
                                        <m:chr m:val="̂"/>
                                        <m:ctrlPr>
                                          <a:rPr lang="en-US" i="1" smtClean="0">
                                            <a:latin typeface="Cambria Math" panose="02040503050406030204" pitchFamily="18" charset="0"/>
                                          </a:rPr>
                                        </m:ctrlPr>
                                      </m:accPr>
                                      <m:e>
                                        <m:r>
                                          <a:rPr lang="en-US" i="1" smtClean="0">
                                            <a:latin typeface="Cambria Math"/>
                                            <a:ea typeface="Cambria Math"/>
                                          </a:rPr>
                                          <m:t>𝜇</m:t>
                                        </m:r>
                                      </m:e>
                                    </m:acc>
                                  </m:e>
                                  <m:sub>
                                    <m:r>
                                      <a:rPr lang="en-US" i="1" smtClean="0">
                                        <a:latin typeface="Cambria Math" panose="02040503050406030204" pitchFamily="18" charset="0"/>
                                        <a:ea typeface="Cambria Math"/>
                                      </a:rPr>
                                      <m:t>𝑌</m:t>
                                    </m:r>
                                    <m:r>
                                      <a:rPr lang="en-US" b="0" i="1" smtClean="0">
                                        <a:latin typeface="Cambria Math" panose="02040503050406030204" pitchFamily="18" charset="0"/>
                                        <a:ea typeface="Cambria Math"/>
                                      </a:rPr>
                                      <m:t>|</m:t>
                                    </m:r>
                                    <m:r>
                                      <a:rPr lang="en-US" b="0" i="1" smtClean="0">
                                        <a:latin typeface="Cambria Math" panose="02040503050406030204" pitchFamily="18" charset="0"/>
                                        <a:ea typeface="Cambria Math"/>
                                      </a:rPr>
                                      <m:t>𝑋</m:t>
                                    </m:r>
                                    <m:r>
                                      <a:rPr lang="en-US" b="0" i="1" smtClean="0">
                                        <a:latin typeface="Cambria Math" panose="02040503050406030204" pitchFamily="18" charset="0"/>
                                        <a:ea typeface="Cambria Math"/>
                                      </a:rPr>
                                      <m:t>=</m:t>
                                    </m:r>
                                    <m:r>
                                      <a:rPr lang="en-US" b="0" i="1" smtClean="0">
                                        <a:latin typeface="Cambria Math" panose="02040503050406030204" pitchFamily="18" charset="0"/>
                                        <a:ea typeface="Cambria Math"/>
                                      </a:rPr>
                                      <m:t>𝑖</m:t>
                                    </m:r>
                                  </m:sub>
                                </m:sSub>
                              </m:oMath>
                            </m:oMathPara>
                          </a14:m>
                          <a:endParaRPr lang="en-US" baseline="-25000"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10004"/>
                      </a:ext>
                    </a:extLst>
                  </a:tr>
                </a:tbl>
              </a:graphicData>
            </a:graphic>
          </p:graphicFrame>
        </mc:Choice>
        <mc:Fallback xmlns="">
          <p:graphicFrame>
            <p:nvGraphicFramePr>
              <p:cNvPr id="4" name="Table 3"/>
              <p:cNvGraphicFramePr>
                <a:graphicFrameLocks noGrp="1"/>
              </p:cNvGraphicFramePr>
              <p:nvPr>
                <p:extLst>
                  <p:ext uri="{D42A27DB-BD31-4B8C-83A1-F6EECF244321}">
                    <p14:modId xmlns:p14="http://schemas.microsoft.com/office/powerpoint/2010/main" val="2639728359"/>
                  </p:ext>
                </p:extLst>
              </p:nvPr>
            </p:nvGraphicFramePr>
            <p:xfrm>
              <a:off x="1371600" y="2209800"/>
              <a:ext cx="6096000" cy="1943782"/>
            </p:xfrm>
            <a:graphic>
              <a:graphicData uri="http://schemas.openxmlformats.org/drawingml/2006/table">
                <a:tbl>
                  <a:tblPr firstRow="1" bandRow="1">
                    <a:tableStyleId>{5C22544A-7EE6-4342-B048-85BDC9FD1C3A}</a:tableStyleId>
                  </a:tblPr>
                  <a:tblGrid>
                    <a:gridCol w="1524000"/>
                    <a:gridCol w="1524000"/>
                    <a:gridCol w="1524000"/>
                    <a:gridCol w="1524000"/>
                  </a:tblGrid>
                  <a:tr h="388346">
                    <a:tc>
                      <a:txBody>
                        <a:bodyPr/>
                        <a:lstStyle/>
                        <a:p>
                          <a:endParaRPr lang="en-US" dirty="0"/>
                        </a:p>
                      </a:txBody>
                      <a:tcPr/>
                    </a:tc>
                    <a:tc>
                      <a:txBody>
                        <a:bodyPr/>
                        <a:lstStyle/>
                        <a:p>
                          <a:pPr algn="ctr"/>
                          <a:r>
                            <a:rPr lang="en-US" dirty="0" smtClean="0"/>
                            <a:t>Level </a:t>
                          </a:r>
                          <a:r>
                            <a:rPr lang="en-US" dirty="0" err="1" smtClean="0"/>
                            <a:t>i</a:t>
                          </a:r>
                          <a:r>
                            <a:rPr lang="en-US" dirty="0" smtClean="0"/>
                            <a:t>=1</a:t>
                          </a:r>
                          <a:endParaRPr lang="en-US" dirty="0"/>
                        </a:p>
                      </a:txBody>
                      <a:tcPr/>
                    </a:tc>
                    <a:tc>
                      <a:txBody>
                        <a:bodyPr/>
                        <a:lstStyle/>
                        <a:p>
                          <a:pPr algn="ctr"/>
                          <a:r>
                            <a:rPr lang="en-US" dirty="0" smtClean="0"/>
                            <a:t>Level </a:t>
                          </a:r>
                          <a:r>
                            <a:rPr lang="en-US" dirty="0" err="1" smtClean="0"/>
                            <a:t>i</a:t>
                          </a:r>
                          <a:r>
                            <a:rPr lang="en-US" dirty="0" smtClean="0"/>
                            <a:t>=2</a:t>
                          </a:r>
                          <a:endParaRPr lang="en-US" dirty="0"/>
                        </a:p>
                      </a:txBody>
                      <a:tcPr/>
                    </a:tc>
                    <a:tc>
                      <a:txBody>
                        <a:bodyPr/>
                        <a:lstStyle/>
                        <a:p>
                          <a:pPr algn="ctr"/>
                          <a:r>
                            <a:rPr lang="en-US" baseline="0" dirty="0" smtClean="0"/>
                            <a:t>Level </a:t>
                          </a:r>
                          <a:r>
                            <a:rPr lang="en-US" baseline="0" dirty="0" err="1" smtClean="0"/>
                            <a:t>i</a:t>
                          </a:r>
                          <a:r>
                            <a:rPr lang="en-US" baseline="0" dirty="0" smtClean="0"/>
                            <a:t>=3</a:t>
                          </a:r>
                          <a:endParaRPr lang="en-US" dirty="0"/>
                        </a:p>
                      </a:txBody>
                      <a:tcPr/>
                    </a:tc>
                  </a:tr>
                  <a:tr h="388346">
                    <a:tc>
                      <a:txBody>
                        <a:bodyPr/>
                        <a:lstStyle/>
                        <a:p>
                          <a:pPr algn="ctr"/>
                          <a:r>
                            <a:rPr lang="en-US" dirty="0" smtClean="0"/>
                            <a:t>Y</a:t>
                          </a:r>
                          <a:r>
                            <a:rPr lang="en-US" baseline="-25000" dirty="0" smtClean="0"/>
                            <a:t>1</a:t>
                          </a:r>
                          <a:r>
                            <a:rPr lang="en-US" dirty="0" smtClean="0"/>
                            <a:t>|X=</a:t>
                          </a:r>
                          <a:r>
                            <a:rPr lang="en-US" dirty="0" err="1" smtClean="0"/>
                            <a:t>i</a:t>
                          </a:r>
                          <a:endParaRPr lang="en-US" baseline="-25000" dirty="0"/>
                        </a:p>
                      </a:txBody>
                      <a:tcPr/>
                    </a:tc>
                    <a:tc>
                      <a:txBody>
                        <a:bodyPr/>
                        <a:lstStyle/>
                        <a:p>
                          <a:pPr algn="ctr"/>
                          <a:r>
                            <a:rPr lang="en-US" dirty="0" smtClean="0"/>
                            <a:t>3</a:t>
                          </a:r>
                          <a:endParaRPr lang="en-US" dirty="0"/>
                        </a:p>
                      </a:txBody>
                      <a:tcPr/>
                    </a:tc>
                    <a:tc>
                      <a:txBody>
                        <a:bodyPr/>
                        <a:lstStyle/>
                        <a:p>
                          <a:pPr algn="ctr"/>
                          <a:r>
                            <a:rPr lang="en-US" dirty="0" smtClean="0"/>
                            <a:t>10</a:t>
                          </a:r>
                          <a:endParaRPr lang="en-US" dirty="0"/>
                        </a:p>
                      </a:txBody>
                      <a:tcPr/>
                    </a:tc>
                    <a:tc>
                      <a:txBody>
                        <a:bodyPr/>
                        <a:lstStyle/>
                        <a:p>
                          <a:pPr algn="ctr"/>
                          <a:r>
                            <a:rPr lang="en-US" dirty="0" smtClean="0"/>
                            <a:t>20</a:t>
                          </a:r>
                          <a:endParaRPr lang="en-US" dirty="0"/>
                        </a:p>
                      </a:txBody>
                      <a:tcPr/>
                    </a:tc>
                  </a:tr>
                  <a:tr h="38834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Y</a:t>
                          </a:r>
                          <a:r>
                            <a:rPr lang="en-US" baseline="-25000" dirty="0" smtClean="0"/>
                            <a:t>2</a:t>
                          </a:r>
                          <a:r>
                            <a:rPr lang="en-US" dirty="0" smtClean="0"/>
                            <a:t>|X=</a:t>
                          </a:r>
                          <a:r>
                            <a:rPr lang="en-US" dirty="0" err="1" smtClean="0"/>
                            <a:t>i</a:t>
                          </a:r>
                          <a:endParaRPr lang="en-US" baseline="-25000" dirty="0" smtClean="0"/>
                        </a:p>
                      </a:txBody>
                      <a:tcPr/>
                    </a:tc>
                    <a:tc>
                      <a:txBody>
                        <a:bodyPr/>
                        <a:lstStyle/>
                        <a:p>
                          <a:pPr algn="ctr"/>
                          <a:r>
                            <a:rPr lang="en-US" dirty="0" smtClean="0"/>
                            <a:t>5</a:t>
                          </a:r>
                          <a:endParaRPr lang="en-US" dirty="0"/>
                        </a:p>
                      </a:txBody>
                      <a:tcPr/>
                    </a:tc>
                    <a:tc>
                      <a:txBody>
                        <a:bodyPr/>
                        <a:lstStyle/>
                        <a:p>
                          <a:pPr algn="ctr"/>
                          <a:r>
                            <a:rPr lang="en-US" dirty="0" smtClean="0"/>
                            <a:t>12</a:t>
                          </a:r>
                          <a:endParaRPr lang="en-US" dirty="0"/>
                        </a:p>
                      </a:txBody>
                      <a:tcPr/>
                    </a:tc>
                    <a:tc>
                      <a:txBody>
                        <a:bodyPr/>
                        <a:lstStyle/>
                        <a:p>
                          <a:pPr algn="ctr"/>
                          <a:r>
                            <a:rPr lang="en-US" dirty="0" smtClean="0"/>
                            <a:t>22</a:t>
                          </a:r>
                          <a:endParaRPr lang="en-US" dirty="0"/>
                        </a:p>
                      </a:txBody>
                      <a:tcPr/>
                    </a:tc>
                  </a:tr>
                  <a:tr h="38834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Y</a:t>
                          </a:r>
                          <a:r>
                            <a:rPr lang="en-US" baseline="-25000" dirty="0" smtClean="0"/>
                            <a:t>3</a:t>
                          </a:r>
                          <a:r>
                            <a:rPr lang="en-US" dirty="0" smtClean="0"/>
                            <a:t>|X=</a:t>
                          </a:r>
                          <a:r>
                            <a:rPr lang="en-US" dirty="0" err="1" smtClean="0"/>
                            <a:t>i</a:t>
                          </a:r>
                          <a:endParaRPr lang="en-US" baseline="-25000" dirty="0" smtClean="0"/>
                        </a:p>
                      </a:txBody>
                      <a:tcPr/>
                    </a:tc>
                    <a:tc>
                      <a:txBody>
                        <a:bodyPr/>
                        <a:lstStyle/>
                        <a:p>
                          <a:pPr algn="ctr"/>
                          <a:r>
                            <a:rPr lang="en-US" dirty="0" smtClean="0"/>
                            <a:t>7</a:t>
                          </a:r>
                          <a:endParaRPr lang="en-US" dirty="0"/>
                        </a:p>
                      </a:txBody>
                      <a:tcPr/>
                    </a:tc>
                    <a:tc>
                      <a:txBody>
                        <a:bodyPr/>
                        <a:lstStyle/>
                        <a:p>
                          <a:pPr algn="ctr"/>
                          <a:r>
                            <a:rPr lang="en-US" dirty="0" smtClean="0"/>
                            <a:t>14</a:t>
                          </a:r>
                          <a:endParaRPr lang="en-US" dirty="0"/>
                        </a:p>
                      </a:txBody>
                      <a:tcPr/>
                    </a:tc>
                    <a:tc>
                      <a:txBody>
                        <a:bodyPr/>
                        <a:lstStyle/>
                        <a:p>
                          <a:pPr algn="ctr"/>
                          <a:r>
                            <a:rPr lang="en-US" dirty="0" smtClean="0"/>
                            <a:t>24</a:t>
                          </a:r>
                          <a:endParaRPr lang="en-US" dirty="0"/>
                        </a:p>
                      </a:txBody>
                      <a:tcPr/>
                    </a:tc>
                  </a:tr>
                  <a:tr h="390398">
                    <a:tc>
                      <a:txBody>
                        <a:bodyPr/>
                        <a:lstStyle/>
                        <a:p>
                          <a:endParaRPr lang="en-US"/>
                        </a:p>
                      </a:txBody>
                      <a:tcPr>
                        <a:blipFill rotWithShape="0">
                          <a:blip r:embed="rId2"/>
                          <a:stretch>
                            <a:fillRect l="-800" t="-407813" r="-302000" b="-9375"/>
                          </a:stretch>
                        </a:blipFill>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r>
                </a:tbl>
              </a:graphicData>
            </a:graphic>
          </p:graphicFrame>
        </mc:Fallback>
      </mc:AlternateContent>
      <p:sp>
        <p:nvSpPr>
          <p:cNvPr id="6" name="TextBox 5"/>
          <p:cNvSpPr txBox="1"/>
          <p:nvPr/>
        </p:nvSpPr>
        <p:spPr>
          <a:xfrm>
            <a:off x="1524000" y="1295400"/>
            <a:ext cx="6096000" cy="646331"/>
          </a:xfrm>
          <a:prstGeom prst="rect">
            <a:avLst/>
          </a:prstGeom>
          <a:noFill/>
        </p:spPr>
        <p:txBody>
          <a:bodyPr wrap="square" rtlCol="0">
            <a:spAutoFit/>
          </a:bodyPr>
          <a:lstStyle/>
          <a:p>
            <a:r>
              <a:rPr lang="en-US" dirty="0"/>
              <a:t>1. Make a Scatterplot of the data in the table below.  “Level” is     </a:t>
            </a:r>
          </a:p>
          <a:p>
            <a:r>
              <a:rPr lang="en-US" dirty="0"/>
              <a:t>     the Explanatory Variable (X=1, 2, or 3). </a:t>
            </a:r>
          </a:p>
        </p:txBody>
      </p:sp>
      <p:sp>
        <p:nvSpPr>
          <p:cNvPr id="9" name="TextBox 8"/>
          <p:cNvSpPr txBox="1"/>
          <p:nvPr/>
        </p:nvSpPr>
        <p:spPr>
          <a:xfrm>
            <a:off x="1502229" y="4419600"/>
            <a:ext cx="4474029" cy="646331"/>
          </a:xfrm>
          <a:prstGeom prst="rect">
            <a:avLst/>
          </a:prstGeom>
          <a:noFill/>
        </p:spPr>
        <p:txBody>
          <a:bodyPr wrap="square" rtlCol="0">
            <a:spAutoFit/>
          </a:bodyPr>
          <a:lstStyle/>
          <a:p>
            <a:r>
              <a:rPr lang="en-US" dirty="0"/>
              <a:t>2. Find the Grand Mean … this is the mean of all the Ys together … regardless of Level.  </a:t>
            </a:r>
          </a:p>
        </p:txBody>
      </p:sp>
      <mc:AlternateContent xmlns:mc="http://schemas.openxmlformats.org/markup-compatibility/2006" xmlns:a14="http://schemas.microsoft.com/office/drawing/2010/main">
        <mc:Choice Requires="a14">
          <p:sp>
            <p:nvSpPr>
              <p:cNvPr id="10" name="TextBox 9"/>
              <p:cNvSpPr txBox="1"/>
              <p:nvPr/>
            </p:nvSpPr>
            <p:spPr>
              <a:xfrm>
                <a:off x="6242951" y="4481155"/>
                <a:ext cx="1588127"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US" sz="2800" i="1" smtClean="0">
                              <a:latin typeface="Cambria Math" panose="02040503050406030204" pitchFamily="18" charset="0"/>
                              <a:ea typeface="Cambria Math"/>
                            </a:rPr>
                          </m:ctrlPr>
                        </m:accPr>
                        <m:e>
                          <m:r>
                            <a:rPr lang="en-US" sz="2800" i="1" smtClean="0">
                              <a:latin typeface="Cambria Math"/>
                              <a:ea typeface="Cambria Math"/>
                            </a:rPr>
                            <m:t>𝜇</m:t>
                          </m:r>
                        </m:e>
                      </m:acc>
                      <m:r>
                        <a:rPr lang="en-US" sz="2800" b="0" i="1" smtClean="0">
                          <a:latin typeface="Cambria Math"/>
                          <a:ea typeface="Cambria Math"/>
                        </a:rPr>
                        <m:t>=</m:t>
                      </m:r>
                      <m:acc>
                        <m:accPr>
                          <m:chr m:val="̿"/>
                          <m:ctrlPr>
                            <a:rPr lang="en-US" sz="2800" i="1" smtClean="0">
                              <a:latin typeface="Cambria Math" panose="02040503050406030204" pitchFamily="18" charset="0"/>
                            </a:rPr>
                          </m:ctrlPr>
                        </m:accPr>
                        <m:e>
                          <m:r>
                            <a:rPr lang="en-US" sz="2800" b="0" i="1" smtClean="0">
                              <a:latin typeface="Cambria Math"/>
                            </a:rPr>
                            <m:t>𝑥</m:t>
                          </m:r>
                        </m:e>
                      </m:acc>
                      <m:r>
                        <a:rPr lang="en-US" sz="2800" b="0" i="0" smtClean="0">
                          <a:latin typeface="Cambria Math"/>
                        </a:rPr>
                        <m:t>= </m:t>
                      </m:r>
                    </m:oMath>
                  </m:oMathPara>
                </a14:m>
                <a:endParaRPr lang="en-US" dirty="0"/>
              </a:p>
            </p:txBody>
          </p:sp>
        </mc:Choice>
        <mc:Fallback xmlns="">
          <p:sp>
            <p:nvSpPr>
              <p:cNvPr id="10" name="TextBox 9"/>
              <p:cNvSpPr txBox="1">
                <a:spLocks noRot="1" noChangeAspect="1" noMove="1" noResize="1" noEditPoints="1" noAdjustHandles="1" noChangeArrowheads="1" noChangeShapeType="1" noTextEdit="1"/>
              </p:cNvSpPr>
              <p:nvPr/>
            </p:nvSpPr>
            <p:spPr>
              <a:xfrm>
                <a:off x="6242951" y="4481155"/>
                <a:ext cx="1588127" cy="523220"/>
              </a:xfrm>
              <a:prstGeom prst="rect">
                <a:avLst/>
              </a:prstGeom>
              <a:blipFill rotWithShape="1">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1502228" y="5334000"/>
                <a:ext cx="4474029" cy="1200329"/>
              </a:xfrm>
              <a:prstGeom prst="rect">
                <a:avLst/>
              </a:prstGeom>
              <a:noFill/>
            </p:spPr>
            <p:txBody>
              <a:bodyPr wrap="square" rtlCol="0">
                <a:spAutoFit/>
              </a:bodyPr>
              <a:lstStyle/>
              <a:p>
                <a:r>
                  <a:rPr lang="en-US" dirty="0"/>
                  <a:t>3. Find the Conditional (Level) Means … this is the mean of the Ys per Level. Example: The Conditional mean  </a:t>
                </a:r>
                <a14:m>
                  <m:oMath xmlns:m="http://schemas.openxmlformats.org/officeDocument/2006/math">
                    <m:acc>
                      <m:accPr>
                        <m:chr m:val="̂"/>
                        <m:ctrlPr>
                          <a:rPr lang="en-US" i="1">
                            <a:latin typeface="Cambria Math" panose="02040503050406030204" pitchFamily="18" charset="0"/>
                          </a:rPr>
                        </m:ctrlPr>
                      </m:accPr>
                      <m:e>
                        <m:r>
                          <a:rPr lang="en-US" i="1">
                            <a:latin typeface="Cambria Math"/>
                            <a:ea typeface="Cambria Math"/>
                          </a:rPr>
                          <m:t>𝜇</m:t>
                        </m:r>
                      </m:e>
                    </m:acc>
                    <m:d>
                      <m:dPr>
                        <m:ctrlPr>
                          <a:rPr lang="en-US" i="1">
                            <a:latin typeface="Cambria Math" panose="02040503050406030204" pitchFamily="18" charset="0"/>
                            <a:ea typeface="Cambria Math"/>
                          </a:rPr>
                        </m:ctrlPr>
                      </m:dPr>
                      <m:e>
                        <m:r>
                          <a:rPr lang="en-US" i="1">
                            <a:latin typeface="Cambria Math"/>
                          </a:rPr>
                          <m:t>𝑌</m:t>
                        </m:r>
                      </m:e>
                      <m:e>
                        <m:r>
                          <a:rPr lang="en-US" i="1">
                            <a:latin typeface="Cambria Math"/>
                          </a:rPr>
                          <m:t>𝑋</m:t>
                        </m:r>
                        <m:r>
                          <a:rPr lang="en-US" b="0" i="1" smtClean="0">
                            <a:latin typeface="Cambria Math" panose="02040503050406030204" pitchFamily="18" charset="0"/>
                          </a:rPr>
                          <m:t>=1</m:t>
                        </m:r>
                      </m:e>
                    </m:d>
                    <m:r>
                      <a:rPr lang="en-US" b="0" i="1" smtClean="0">
                        <a:latin typeface="Cambria Math" panose="02040503050406030204" pitchFamily="18" charset="0"/>
                      </a:rPr>
                      <m:t>=5.  </m:t>
                    </m:r>
                  </m:oMath>
                </a14:m>
                <a:endParaRPr lang="en-US" dirty="0"/>
              </a:p>
              <a:p>
                <a:endParaRPr lang="en-US" dirty="0"/>
              </a:p>
            </p:txBody>
          </p:sp>
        </mc:Choice>
        <mc:Fallback xmlns="">
          <p:sp>
            <p:nvSpPr>
              <p:cNvPr id="8" name="TextBox 7"/>
              <p:cNvSpPr txBox="1">
                <a:spLocks noRot="1" noChangeAspect="1" noMove="1" noResize="1" noEditPoints="1" noAdjustHandles="1" noChangeArrowheads="1" noChangeShapeType="1" noTextEdit="1"/>
              </p:cNvSpPr>
              <p:nvPr/>
            </p:nvSpPr>
            <p:spPr>
              <a:xfrm>
                <a:off x="1502228" y="5334000"/>
                <a:ext cx="4474029" cy="1200329"/>
              </a:xfrm>
              <a:prstGeom prst="rect">
                <a:avLst/>
              </a:prstGeom>
              <a:blipFill>
                <a:blip r:embed="rId4"/>
                <a:stretch>
                  <a:fillRect l="-1090" t="-2538" r="-1499"/>
                </a:stretch>
              </a:blipFill>
            </p:spPr>
            <p:txBody>
              <a:bodyPr/>
              <a:lstStyle/>
              <a:p>
                <a:r>
                  <a:rPr lang="en-US">
                    <a:noFill/>
                  </a:rPr>
                  <a:t> </a:t>
                </a:r>
              </a:p>
            </p:txBody>
          </p:sp>
        </mc:Fallback>
      </mc:AlternateContent>
    </p:spTree>
    <p:extLst>
      <p:ext uri="{BB962C8B-B14F-4D97-AF65-F5344CB8AC3E}">
        <p14:creationId xmlns:p14="http://schemas.microsoft.com/office/powerpoint/2010/main" val="32733691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Samples drawn from </a:t>
            </a:r>
            <a:br>
              <a:rPr lang="en-US" dirty="0"/>
            </a:br>
            <a:r>
              <a:rPr lang="en-US" dirty="0"/>
              <a:t>Normal Distributions</a:t>
            </a:r>
          </a:p>
        </p:txBody>
      </p:sp>
      <p:sp>
        <p:nvSpPr>
          <p:cNvPr id="3" name="Content Placeholder 2"/>
          <p:cNvSpPr>
            <a:spLocks noGrp="1"/>
          </p:cNvSpPr>
          <p:nvPr>
            <p:ph idx="1"/>
          </p:nvPr>
        </p:nvSpPr>
        <p:spPr/>
        <p:txBody>
          <a:bodyPr/>
          <a:lstStyle/>
          <a:p>
            <a:r>
              <a:rPr lang="en-US" dirty="0"/>
              <a:t>Same visual checks as with t-tools, just for more groups.</a:t>
            </a:r>
          </a:p>
          <a:p>
            <a:pPr lvl="1"/>
            <a:r>
              <a:rPr lang="en-US" dirty="0"/>
              <a:t>Histograms</a:t>
            </a:r>
          </a:p>
          <a:p>
            <a:pPr lvl="1"/>
            <a:r>
              <a:rPr lang="en-US" dirty="0"/>
              <a:t>Q-Q plots</a:t>
            </a:r>
          </a:p>
        </p:txBody>
      </p:sp>
    </p:spTree>
    <p:extLst>
      <p:ext uri="{BB962C8B-B14F-4D97-AF65-F5344CB8AC3E}">
        <p14:creationId xmlns:p14="http://schemas.microsoft.com/office/powerpoint/2010/main" val="40843140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on Constant SD</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514600"/>
            <a:ext cx="7376859" cy="1704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2743200" y="3268980"/>
            <a:ext cx="381000" cy="92202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Content Placeholder 2"/>
          <p:cNvSpPr>
            <a:spLocks noGrp="1"/>
          </p:cNvSpPr>
          <p:nvPr>
            <p:ph idx="1"/>
          </p:nvPr>
        </p:nvSpPr>
        <p:spPr>
          <a:xfrm>
            <a:off x="457200" y="1600201"/>
            <a:ext cx="8229600" cy="1066800"/>
          </a:xfrm>
        </p:spPr>
        <p:txBody>
          <a:bodyPr>
            <a:normAutofit fontScale="85000" lnSpcReduction="10000"/>
          </a:bodyPr>
          <a:lstStyle/>
          <a:p>
            <a:pPr marL="0" indent="0">
              <a:buNone/>
            </a:pPr>
            <a:r>
              <a:rPr lang="en-US" dirty="0"/>
              <a:t>95% confidence interval accuracy with different sample sizes and standard deviations for three groups.</a:t>
            </a:r>
          </a:p>
        </p:txBody>
      </p:sp>
    </p:spTree>
    <p:extLst>
      <p:ext uri="{BB962C8B-B14F-4D97-AF65-F5344CB8AC3E}">
        <p14:creationId xmlns:p14="http://schemas.microsoft.com/office/powerpoint/2010/main" val="2201220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a:t>Levene’s Test (Median)</a:t>
            </a:r>
          </a:p>
        </p:txBody>
      </p:sp>
      <p:pic>
        <p:nvPicPr>
          <p:cNvPr id="184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990600"/>
            <a:ext cx="8534400" cy="403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5" name="Straight Connector 4"/>
          <p:cNvCxnSpPr/>
          <p:nvPr/>
        </p:nvCxnSpPr>
        <p:spPr>
          <a:xfrm>
            <a:off x="1600200" y="2971800"/>
            <a:ext cx="31242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5867400" y="2209800"/>
            <a:ext cx="27432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1219200" y="2514600"/>
            <a:ext cx="23622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5410200" y="3733800"/>
            <a:ext cx="13716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219200" y="4191000"/>
            <a:ext cx="12954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4267200" y="4419600"/>
            <a:ext cx="42672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219200" y="4724400"/>
            <a:ext cx="31242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2133600" y="6467886"/>
            <a:ext cx="4953000" cy="369332"/>
          </a:xfrm>
          <a:prstGeom prst="rect">
            <a:avLst/>
          </a:prstGeom>
          <a:noFill/>
        </p:spPr>
        <p:txBody>
          <a:bodyPr wrap="square" rtlCol="0">
            <a:spAutoFit/>
          </a:bodyPr>
          <a:lstStyle/>
          <a:p>
            <a:pPr algn="ctr"/>
            <a:r>
              <a:rPr lang="en-US" b="1" dirty="0"/>
              <a:t>But … proc ttest does not have Levene’s Test!!!</a:t>
            </a:r>
          </a:p>
        </p:txBody>
      </p:sp>
      <p:pic>
        <p:nvPicPr>
          <p:cNvPr id="26625"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5032126"/>
            <a:ext cx="1724025" cy="1352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6628" name="Picture 4"/>
          <p:cNvPicPr>
            <a:picLocks noChangeAspect="1" noChangeArrowheads="1"/>
          </p:cNvPicPr>
          <p:nvPr/>
        </p:nvPicPr>
        <p:blipFill rotWithShape="1">
          <a:blip r:embed="rId4">
            <a:extLst>
              <a:ext uri="{28A0092B-C50C-407E-A947-70E740481C1C}">
                <a14:useLocalDpi xmlns:a14="http://schemas.microsoft.com/office/drawing/2010/main" val="0"/>
              </a:ext>
            </a:extLst>
          </a:blip>
          <a:srcRect t="1679"/>
          <a:stretch/>
        </p:blipFill>
        <p:spPr bwMode="auto">
          <a:xfrm>
            <a:off x="2743200" y="5017378"/>
            <a:ext cx="1828800" cy="136729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662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80686" y="5100264"/>
            <a:ext cx="4058514" cy="121627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TextBox 11"/>
          <p:cNvSpPr txBox="1"/>
          <p:nvPr/>
        </p:nvSpPr>
        <p:spPr>
          <a:xfrm>
            <a:off x="7239000" y="228600"/>
            <a:ext cx="1600200" cy="830997"/>
          </a:xfrm>
          <a:prstGeom prst="rect">
            <a:avLst/>
          </a:prstGeom>
          <a:noFill/>
        </p:spPr>
        <p:txBody>
          <a:bodyPr wrap="square" rtlCol="0">
            <a:spAutoFit/>
          </a:bodyPr>
          <a:lstStyle/>
          <a:p>
            <a:r>
              <a:rPr lang="en-US" sz="2400" dirty="0"/>
              <a:t>H</a:t>
            </a:r>
            <a:r>
              <a:rPr lang="en-US" sz="2400" baseline="-25000" dirty="0"/>
              <a:t>0</a:t>
            </a:r>
            <a:r>
              <a:rPr lang="en-US" sz="2400" dirty="0"/>
              <a:t>: </a:t>
            </a:r>
            <a:r>
              <a:rPr lang="el-GR" sz="2400" dirty="0"/>
              <a:t>σ</a:t>
            </a:r>
            <a:r>
              <a:rPr lang="en-US" sz="2400" baseline="-25000" dirty="0"/>
              <a:t>1</a:t>
            </a:r>
            <a:r>
              <a:rPr lang="en-US" sz="2400" dirty="0"/>
              <a:t>=</a:t>
            </a:r>
            <a:r>
              <a:rPr lang="el-GR" sz="2400" dirty="0"/>
              <a:t> σ</a:t>
            </a:r>
            <a:r>
              <a:rPr lang="en-US" sz="2400" baseline="-25000" dirty="0"/>
              <a:t>2</a:t>
            </a:r>
          </a:p>
          <a:p>
            <a:r>
              <a:rPr lang="en-US" sz="2400" dirty="0"/>
              <a:t>H</a:t>
            </a:r>
            <a:r>
              <a:rPr lang="en-US" sz="2400" baseline="-25000" dirty="0"/>
              <a:t>a</a:t>
            </a:r>
            <a:r>
              <a:rPr lang="en-US" sz="2400" dirty="0"/>
              <a:t>: </a:t>
            </a:r>
            <a:r>
              <a:rPr lang="el-GR" sz="2400" dirty="0"/>
              <a:t>σ</a:t>
            </a:r>
            <a:r>
              <a:rPr lang="en-US" sz="2400" baseline="-25000" dirty="0"/>
              <a:t>1</a:t>
            </a:r>
            <a:r>
              <a:rPr lang="en-US" sz="2400" dirty="0"/>
              <a:t>≠</a:t>
            </a:r>
            <a:r>
              <a:rPr lang="el-GR" sz="2400" dirty="0"/>
              <a:t> σ</a:t>
            </a:r>
            <a:r>
              <a:rPr lang="en-US" sz="2400" baseline="-25000" dirty="0"/>
              <a:t>2</a:t>
            </a:r>
          </a:p>
        </p:txBody>
      </p:sp>
    </p:spTree>
    <p:extLst>
      <p:ext uri="{BB962C8B-B14F-4D97-AF65-F5344CB8AC3E}">
        <p14:creationId xmlns:p14="http://schemas.microsoft.com/office/powerpoint/2010/main" val="7876339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 GLM Has Levene’s Test</a:t>
            </a:r>
          </a:p>
        </p:txBody>
      </p:sp>
      <p:pic>
        <p:nvPicPr>
          <p:cNvPr id="2150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1371600"/>
            <a:ext cx="3632886" cy="1066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8286" y="2989289"/>
            <a:ext cx="8001000" cy="10493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150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95600" y="4724400"/>
            <a:ext cx="3569918"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Oval 2">
            <a:extLst>
              <a:ext uri="{FF2B5EF4-FFF2-40B4-BE49-F238E27FC236}">
                <a16:creationId xmlns:a16="http://schemas.microsoft.com/office/drawing/2014/main" id="{34ADD998-CDA0-444E-81C4-5F47AA9538F8}"/>
              </a:ext>
            </a:extLst>
          </p:cNvPr>
          <p:cNvSpPr/>
          <p:nvPr/>
        </p:nvSpPr>
        <p:spPr>
          <a:xfrm>
            <a:off x="4419600" y="1905000"/>
            <a:ext cx="2286000" cy="322289"/>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a:extLst>
              <a:ext uri="{FF2B5EF4-FFF2-40B4-BE49-F238E27FC236}">
                <a16:creationId xmlns:a16="http://schemas.microsoft.com/office/drawing/2014/main" id="{E9BBF0FE-5791-4EFD-8DEF-43B28A243BF3}"/>
              </a:ext>
            </a:extLst>
          </p:cNvPr>
          <p:cNvSpPr/>
          <p:nvPr/>
        </p:nvSpPr>
        <p:spPr>
          <a:xfrm>
            <a:off x="4495800" y="5392711"/>
            <a:ext cx="2286000" cy="322289"/>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0545049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15962"/>
          </a:xfrm>
        </p:spPr>
        <p:txBody>
          <a:bodyPr>
            <a:normAutofit fontScale="90000"/>
          </a:bodyPr>
          <a:lstStyle/>
          <a:p>
            <a:r>
              <a:rPr lang="en-US" dirty="0"/>
              <a:t>Check of Assumptions: Constant SD</a:t>
            </a: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914400"/>
            <a:ext cx="3609892" cy="2743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3733800"/>
            <a:ext cx="2966962" cy="838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76800" y="936171"/>
            <a:ext cx="3586337" cy="27214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06092" y="3905250"/>
            <a:ext cx="4095750" cy="1333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34001" y="5470253"/>
            <a:ext cx="2388480" cy="7781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228600" y="4800600"/>
            <a:ext cx="4038600" cy="1754326"/>
          </a:xfrm>
          <a:prstGeom prst="rect">
            <a:avLst/>
          </a:prstGeom>
          <a:noFill/>
        </p:spPr>
        <p:txBody>
          <a:bodyPr wrap="square" rtlCol="0">
            <a:spAutoFit/>
          </a:bodyPr>
          <a:lstStyle/>
          <a:p>
            <a:r>
              <a:rPr lang="en-US" dirty="0"/>
              <a:t>There is some visual evidence against equal standard deviations.  The Brown-Forsythe test was used as secondary evidence and does not provide significant evidence against equal standard deviations. (p-value = .2558)</a:t>
            </a:r>
          </a:p>
        </p:txBody>
      </p:sp>
    </p:spTree>
    <p:extLst>
      <p:ext uri="{BB962C8B-B14F-4D97-AF65-F5344CB8AC3E}">
        <p14:creationId xmlns:p14="http://schemas.microsoft.com/office/powerpoint/2010/main" val="32638758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Archeology in New Mexico</a:t>
            </a:r>
          </a:p>
        </p:txBody>
      </p:sp>
      <p:sp>
        <p:nvSpPr>
          <p:cNvPr id="3" name="Content Placeholder 2"/>
          <p:cNvSpPr>
            <a:spLocks noGrp="1"/>
          </p:cNvSpPr>
          <p:nvPr>
            <p:ph idx="1"/>
          </p:nvPr>
        </p:nvSpPr>
        <p:spPr>
          <a:xfrm>
            <a:off x="457200" y="1600200"/>
            <a:ext cx="8229600" cy="4983162"/>
          </a:xfrm>
        </p:spPr>
        <p:txBody>
          <a:bodyPr>
            <a:normAutofit fontScale="92500" lnSpcReduction="20000"/>
          </a:bodyPr>
          <a:lstStyle/>
          <a:p>
            <a:pPr marL="0" indent="0">
              <a:buNone/>
            </a:pPr>
            <a:r>
              <a:rPr lang="en-US" dirty="0"/>
              <a:t>An archeological dig in New Mexico yielded four sites with lots of artifacts.  The depth (cm) that each artifact was found was recorded along with which site it was found in.  </a:t>
            </a:r>
          </a:p>
          <a:p>
            <a:pPr marL="0" indent="0">
              <a:buNone/>
            </a:pPr>
            <a:endParaRPr lang="en-US" dirty="0"/>
          </a:p>
          <a:p>
            <a:pPr marL="0" indent="0">
              <a:buNone/>
            </a:pPr>
            <a:r>
              <a:rPr lang="en-US" dirty="0"/>
              <a:t>The researcher has reason to believe that sites 1 and 4 and sites 2 and 3 may be similar in age.  In theory, the deeper the find, the older the village.  </a:t>
            </a:r>
          </a:p>
          <a:p>
            <a:pPr marL="0" indent="0">
              <a:buNone/>
            </a:pPr>
            <a:endParaRPr lang="en-US" dirty="0"/>
          </a:p>
          <a:p>
            <a:pPr marL="0" indent="0">
              <a:buNone/>
            </a:pPr>
            <a:r>
              <a:rPr lang="en-US" dirty="0"/>
              <a:t>Is there any evidence that sites 1 and 4 have a mean depth that is different than the mean depth of artifacts from sites 2 and 3? </a:t>
            </a:r>
          </a:p>
        </p:txBody>
      </p:sp>
    </p:spTree>
    <p:extLst>
      <p:ext uri="{BB962C8B-B14F-4D97-AF65-F5344CB8AC3E}">
        <p14:creationId xmlns:p14="http://schemas.microsoft.com/office/powerpoint/2010/main" val="11500133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Archaeology Example</a:t>
            </a:r>
          </a:p>
        </p:txBody>
      </p:sp>
      <p:graphicFrame>
        <p:nvGraphicFramePr>
          <p:cNvPr id="4" name="Content Placeholder 3"/>
          <p:cNvGraphicFramePr>
            <a:graphicFrameLocks noGrp="1"/>
          </p:cNvGraphicFramePr>
          <p:nvPr>
            <p:ph idx="1"/>
          </p:nvPr>
        </p:nvGraphicFramePr>
        <p:xfrm>
          <a:off x="1219200" y="2339181"/>
          <a:ext cx="6705600" cy="3048000"/>
        </p:xfrm>
        <a:graphic>
          <a:graphicData uri="http://schemas.openxmlformats.org/drawingml/2006/table">
            <a:tbl>
              <a:tblPr>
                <a:tableStyleId>{5C22544A-7EE6-4342-B048-85BDC9FD1C3A}</a:tableStyleId>
              </a:tblPr>
              <a:tblGrid>
                <a:gridCol w="6096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gridCol w="609600">
                  <a:extLst>
                    <a:ext uri="{9D8B030D-6E8A-4147-A177-3AD203B41FA5}">
                      <a16:colId xmlns:a16="http://schemas.microsoft.com/office/drawing/2014/main" val="20003"/>
                    </a:ext>
                  </a:extLst>
                </a:gridCol>
                <a:gridCol w="609600">
                  <a:extLst>
                    <a:ext uri="{9D8B030D-6E8A-4147-A177-3AD203B41FA5}">
                      <a16:colId xmlns:a16="http://schemas.microsoft.com/office/drawing/2014/main" val="20004"/>
                    </a:ext>
                  </a:extLst>
                </a:gridCol>
                <a:gridCol w="609600">
                  <a:extLst>
                    <a:ext uri="{9D8B030D-6E8A-4147-A177-3AD203B41FA5}">
                      <a16:colId xmlns:a16="http://schemas.microsoft.com/office/drawing/2014/main" val="20005"/>
                    </a:ext>
                  </a:extLst>
                </a:gridCol>
                <a:gridCol w="609600">
                  <a:extLst>
                    <a:ext uri="{9D8B030D-6E8A-4147-A177-3AD203B41FA5}">
                      <a16:colId xmlns:a16="http://schemas.microsoft.com/office/drawing/2014/main" val="20006"/>
                    </a:ext>
                  </a:extLst>
                </a:gridCol>
                <a:gridCol w="609600">
                  <a:extLst>
                    <a:ext uri="{9D8B030D-6E8A-4147-A177-3AD203B41FA5}">
                      <a16:colId xmlns:a16="http://schemas.microsoft.com/office/drawing/2014/main" val="20007"/>
                    </a:ext>
                  </a:extLst>
                </a:gridCol>
                <a:gridCol w="609600">
                  <a:extLst>
                    <a:ext uri="{9D8B030D-6E8A-4147-A177-3AD203B41FA5}">
                      <a16:colId xmlns:a16="http://schemas.microsoft.com/office/drawing/2014/main" val="20008"/>
                    </a:ext>
                  </a:extLst>
                </a:gridCol>
                <a:gridCol w="609600">
                  <a:extLst>
                    <a:ext uri="{9D8B030D-6E8A-4147-A177-3AD203B41FA5}">
                      <a16:colId xmlns:a16="http://schemas.microsoft.com/office/drawing/2014/main" val="20009"/>
                    </a:ext>
                  </a:extLst>
                </a:gridCol>
                <a:gridCol w="609600">
                  <a:extLst>
                    <a:ext uri="{9D8B030D-6E8A-4147-A177-3AD203B41FA5}">
                      <a16:colId xmlns:a16="http://schemas.microsoft.com/office/drawing/2014/main" val="20010"/>
                    </a:ext>
                  </a:extLst>
                </a:gridCol>
              </a:tblGrid>
              <a:tr h="190500">
                <a:tc>
                  <a:txBody>
                    <a:bodyPr/>
                    <a:lstStyle/>
                    <a:p>
                      <a:pPr algn="ctr" fontAlgn="b"/>
                      <a:r>
                        <a:rPr lang="en-US" sz="1100" u="none" strike="noStrike" dirty="0">
                          <a:effectLst/>
                        </a:rPr>
                        <a:t>Depth</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Site</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Depth</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Site</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Depth</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Site</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Depth</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Site</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0"/>
                  </a:ext>
                </a:extLst>
              </a:tr>
              <a:tr h="190500">
                <a:tc>
                  <a:txBody>
                    <a:bodyPr/>
                    <a:lstStyle/>
                    <a:p>
                      <a:pPr algn="ctr" fontAlgn="b"/>
                      <a:r>
                        <a:rPr lang="en-US" sz="1100" u="none" strike="noStrike" dirty="0">
                          <a:effectLst/>
                        </a:rPr>
                        <a:t>93</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1</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85</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2</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100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3</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96</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4</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1"/>
                  </a:ext>
                </a:extLst>
              </a:tr>
              <a:tr h="190500">
                <a:tc>
                  <a:txBody>
                    <a:bodyPr/>
                    <a:lstStyle/>
                    <a:p>
                      <a:pPr algn="ctr" fontAlgn="b"/>
                      <a:r>
                        <a:rPr lang="en-US" sz="1100" u="none" strike="noStrike" dirty="0">
                          <a:effectLst/>
                        </a:rPr>
                        <a:t>120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1</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45</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2</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75</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3</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58</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4</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2"/>
                  </a:ext>
                </a:extLst>
              </a:tr>
              <a:tr h="190500">
                <a:tc>
                  <a:txBody>
                    <a:bodyPr/>
                    <a:lstStyle/>
                    <a:p>
                      <a:pPr algn="ctr" fontAlgn="b"/>
                      <a:r>
                        <a:rPr lang="en-US" sz="1100" u="none" strike="noStrike" dirty="0">
                          <a:effectLst/>
                        </a:rPr>
                        <a:t>65</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1</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80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2</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65</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3</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95</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4</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3"/>
                  </a:ext>
                </a:extLst>
              </a:tr>
              <a:tr h="190500">
                <a:tc>
                  <a:txBody>
                    <a:bodyPr/>
                    <a:lstStyle/>
                    <a:p>
                      <a:pPr algn="ctr" fontAlgn="b"/>
                      <a:r>
                        <a:rPr lang="en-US" sz="1100" u="none" strike="noStrike" dirty="0">
                          <a:effectLst/>
                        </a:rPr>
                        <a:t>105</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1</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28</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2</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40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3</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90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4</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4"/>
                  </a:ext>
                </a:extLst>
              </a:tr>
              <a:tr h="190500">
                <a:tc>
                  <a:txBody>
                    <a:bodyPr/>
                    <a:lstStyle/>
                    <a:p>
                      <a:pPr algn="ctr" fontAlgn="b"/>
                      <a:r>
                        <a:rPr lang="en-US" sz="1100" u="none" strike="noStrike" dirty="0">
                          <a:effectLst/>
                        </a:rPr>
                        <a:t>115</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1</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75</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2</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73</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3</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65</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4</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5"/>
                  </a:ext>
                </a:extLst>
              </a:tr>
              <a:tr h="190500">
                <a:tc>
                  <a:txBody>
                    <a:bodyPr/>
                    <a:lstStyle/>
                    <a:p>
                      <a:pPr algn="ctr" fontAlgn="b"/>
                      <a:r>
                        <a:rPr lang="en-US" sz="1100" u="none" strike="noStrike" dirty="0">
                          <a:effectLst/>
                        </a:rPr>
                        <a:t>82</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1</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70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2</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65</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3</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80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4</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6"/>
                  </a:ext>
                </a:extLst>
              </a:tr>
              <a:tr h="190500">
                <a:tc>
                  <a:txBody>
                    <a:bodyPr/>
                    <a:lstStyle/>
                    <a:p>
                      <a:pPr algn="ctr" fontAlgn="b"/>
                      <a:r>
                        <a:rPr lang="en-US" sz="1100" u="none" strike="noStrike" dirty="0">
                          <a:effectLst/>
                        </a:rPr>
                        <a:t>99</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1</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65</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2</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50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3</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85</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4</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7"/>
                  </a:ext>
                </a:extLst>
              </a:tr>
              <a:tr h="190500">
                <a:tc>
                  <a:txBody>
                    <a:bodyPr/>
                    <a:lstStyle/>
                    <a:p>
                      <a:pPr algn="ctr" fontAlgn="b"/>
                      <a:r>
                        <a:rPr lang="en-US" sz="1100" u="none" strike="noStrike" dirty="0">
                          <a:effectLst/>
                        </a:rPr>
                        <a:t>87</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1</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55</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2</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30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3</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95</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4</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8"/>
                  </a:ext>
                </a:extLst>
              </a:tr>
              <a:tr h="190500">
                <a:tc>
                  <a:txBody>
                    <a:bodyPr/>
                    <a:lstStyle/>
                    <a:p>
                      <a:pPr algn="ctr" fontAlgn="b"/>
                      <a:r>
                        <a:rPr lang="en-US" sz="1100" u="none" strike="noStrike" dirty="0">
                          <a:effectLst/>
                        </a:rPr>
                        <a:t>100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1</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50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2</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45</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3</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82</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4</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9"/>
                  </a:ext>
                </a:extLst>
              </a:tr>
              <a:tr h="190500">
                <a:tc>
                  <a:txBody>
                    <a:bodyPr/>
                    <a:lstStyle/>
                    <a:p>
                      <a:pPr algn="ctr" fontAlgn="b"/>
                      <a:r>
                        <a:rPr lang="en-US" sz="1100" u="none" strike="noStrike" dirty="0">
                          <a:effectLst/>
                        </a:rPr>
                        <a:t>90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1</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40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2</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50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3</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10"/>
                  </a:ext>
                </a:extLst>
              </a:tr>
              <a:tr h="190500">
                <a:tc>
                  <a:txBody>
                    <a:bodyPr/>
                    <a:lstStyle/>
                    <a:p>
                      <a:pPr algn="ctr" fontAlgn="b"/>
                      <a:r>
                        <a:rPr lang="en-US" sz="1100" u="none" strike="noStrike" dirty="0">
                          <a:effectLst/>
                        </a:rPr>
                        <a:t>78</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1</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45</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3</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11"/>
                  </a:ext>
                </a:extLst>
              </a:tr>
              <a:tr h="190500">
                <a:tc>
                  <a:txBody>
                    <a:bodyPr/>
                    <a:lstStyle/>
                    <a:p>
                      <a:pPr algn="ctr" fontAlgn="b"/>
                      <a:r>
                        <a:rPr lang="en-US" sz="1100" u="none" strike="noStrike" dirty="0">
                          <a:effectLst/>
                        </a:rPr>
                        <a:t>95</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1</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55</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3</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12"/>
                  </a:ext>
                </a:extLst>
              </a:tr>
              <a:tr h="190500">
                <a:tc>
                  <a:txBody>
                    <a:bodyPr/>
                    <a:lstStyle/>
                    <a:p>
                      <a:pPr algn="ctr" fontAlgn="b"/>
                      <a:r>
                        <a:rPr lang="en-US" sz="1100" u="none" strike="noStrike" dirty="0">
                          <a:effectLst/>
                        </a:rPr>
                        <a:t>93</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1</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13"/>
                  </a:ext>
                </a:extLst>
              </a:tr>
              <a:tr h="190500">
                <a:tc>
                  <a:txBody>
                    <a:bodyPr/>
                    <a:lstStyle/>
                    <a:p>
                      <a:pPr algn="ctr" fontAlgn="b"/>
                      <a:r>
                        <a:rPr lang="en-US" sz="1100" u="none" strike="noStrike" dirty="0">
                          <a:effectLst/>
                        </a:rPr>
                        <a:t>88</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1</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14"/>
                  </a:ext>
                </a:extLst>
              </a:tr>
              <a:tr h="190500">
                <a:tc>
                  <a:txBody>
                    <a:bodyPr/>
                    <a:lstStyle/>
                    <a:p>
                      <a:pPr algn="ctr" fontAlgn="b"/>
                      <a:r>
                        <a:rPr lang="en-US" sz="1100" u="none" strike="noStrike" dirty="0">
                          <a:effectLst/>
                        </a:rPr>
                        <a:t>110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1</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15"/>
                  </a:ext>
                </a:extLst>
              </a:tr>
            </a:tbl>
          </a:graphicData>
        </a:graphic>
      </p:graphicFrame>
    </p:spTree>
    <p:extLst>
      <p:ext uri="{BB962C8B-B14F-4D97-AF65-F5344CB8AC3E}">
        <p14:creationId xmlns:p14="http://schemas.microsoft.com/office/powerpoint/2010/main" val="20355403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Archeology Example</a:t>
            </a:r>
            <a:br>
              <a:rPr lang="en-US" dirty="0"/>
            </a:br>
            <a:r>
              <a:rPr lang="en-US" dirty="0"/>
              <a:t>Assumptions: Normality</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1524000"/>
            <a:ext cx="2714625" cy="20338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24401" y="1524000"/>
            <a:ext cx="2688368" cy="20338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24401" y="3557881"/>
            <a:ext cx="2867025" cy="216904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73614" y="3657600"/>
            <a:ext cx="2793611" cy="21145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2781300" y="6019800"/>
            <a:ext cx="3581400" cy="369332"/>
          </a:xfrm>
          <a:prstGeom prst="rect">
            <a:avLst/>
          </a:prstGeom>
          <a:noFill/>
        </p:spPr>
        <p:txBody>
          <a:bodyPr wrap="square" rtlCol="0">
            <a:spAutoFit/>
          </a:bodyPr>
          <a:lstStyle/>
          <a:p>
            <a:r>
              <a:rPr lang="en-US" dirty="0"/>
              <a:t>Histograms will be helpful as well!</a:t>
            </a:r>
          </a:p>
        </p:txBody>
      </p:sp>
    </p:spTree>
    <p:extLst>
      <p:ext uri="{BB962C8B-B14F-4D97-AF65-F5344CB8AC3E}">
        <p14:creationId xmlns:p14="http://schemas.microsoft.com/office/powerpoint/2010/main" val="11240347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Archeology Example</a:t>
            </a:r>
            <a:br>
              <a:rPr lang="en-US" dirty="0"/>
            </a:br>
            <a:r>
              <a:rPr lang="en-US" dirty="0"/>
              <a:t>Assumptions: Homogeneity (Equal SD)</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5807" y="1828799"/>
            <a:ext cx="3835193" cy="2895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20052" y="4876800"/>
            <a:ext cx="4285534" cy="1524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76774" y="1828800"/>
            <a:ext cx="3857625" cy="29184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926587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Archeology Example</a:t>
            </a:r>
            <a:br>
              <a:rPr lang="en-US" dirty="0"/>
            </a:br>
            <a:r>
              <a:rPr lang="en-US" dirty="0"/>
              <a:t>Assumption: Independence </a:t>
            </a:r>
          </a:p>
        </p:txBody>
      </p:sp>
      <p:sp>
        <p:nvSpPr>
          <p:cNvPr id="3" name="Content Placeholder 2"/>
          <p:cNvSpPr>
            <a:spLocks noGrp="1"/>
          </p:cNvSpPr>
          <p:nvPr>
            <p:ph idx="1"/>
          </p:nvPr>
        </p:nvSpPr>
        <p:spPr/>
        <p:txBody>
          <a:bodyPr/>
          <a:lstStyle/>
          <a:p>
            <a:pPr marL="0" indent="0">
              <a:buNone/>
            </a:pPr>
            <a:r>
              <a:rPr lang="en-US" dirty="0"/>
              <a:t>The discovered artifacts associated with the depths were randomly selected from the log (book of recordings … not logarithms!) of  discoveries.  </a:t>
            </a:r>
          </a:p>
          <a:p>
            <a:pPr marL="0" indent="0">
              <a:buNone/>
            </a:pPr>
            <a:r>
              <a:rPr lang="en-US" dirty="0"/>
              <a:t>Since the artifacts and, thus, the depths are associated with completely different sites, it is assumed that the data are independent between sites.  </a:t>
            </a:r>
          </a:p>
        </p:txBody>
      </p:sp>
    </p:spTree>
    <p:extLst>
      <p:ext uri="{BB962C8B-B14F-4D97-AF65-F5344CB8AC3E}">
        <p14:creationId xmlns:p14="http://schemas.microsoft.com/office/powerpoint/2010/main" val="38461441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39762"/>
          </a:xfrm>
        </p:spPr>
        <p:txBody>
          <a:bodyPr>
            <a:normAutofit fontScale="90000"/>
          </a:bodyPr>
          <a:lstStyle/>
          <a:p>
            <a:r>
              <a:rPr lang="en-US" dirty="0"/>
              <a:t>ANOVA</a:t>
            </a:r>
          </a:p>
        </p:txBody>
      </p:sp>
      <mc:AlternateContent xmlns:mc="http://schemas.openxmlformats.org/markup-compatibility/2006" xmlns:a14="http://schemas.microsoft.com/office/drawing/2010/main">
        <mc:Choice Requires="a14">
          <p:graphicFrame>
            <p:nvGraphicFramePr>
              <p:cNvPr id="4" name="Table 3"/>
              <p:cNvGraphicFramePr>
                <a:graphicFrameLocks noGrp="1"/>
              </p:cNvGraphicFramePr>
              <p:nvPr>
                <p:extLst>
                  <p:ext uri="{D42A27DB-BD31-4B8C-83A1-F6EECF244321}">
                    <p14:modId xmlns:p14="http://schemas.microsoft.com/office/powerpoint/2010/main" val="1081326703"/>
                  </p:ext>
                </p:extLst>
              </p:nvPr>
            </p:nvGraphicFramePr>
            <p:xfrm>
              <a:off x="1371600" y="2209800"/>
              <a:ext cx="6096000" cy="1943782"/>
            </p:xfrm>
            <a:graphic>
              <a:graphicData uri="http://schemas.openxmlformats.org/drawingml/2006/table">
                <a:tbl>
                  <a:tblPr firstRow="1" bandRow="1">
                    <a:tableStyleId>{5C22544A-7EE6-4342-B048-85BDC9FD1C3A}</a:tableStyleId>
                  </a:tblPr>
                  <a:tblGrid>
                    <a:gridCol w="15240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524000">
                      <a:extLst>
                        <a:ext uri="{9D8B030D-6E8A-4147-A177-3AD203B41FA5}">
                          <a16:colId xmlns:a16="http://schemas.microsoft.com/office/drawing/2014/main" val="20002"/>
                        </a:ext>
                      </a:extLst>
                    </a:gridCol>
                    <a:gridCol w="1524000">
                      <a:extLst>
                        <a:ext uri="{9D8B030D-6E8A-4147-A177-3AD203B41FA5}">
                          <a16:colId xmlns:a16="http://schemas.microsoft.com/office/drawing/2014/main" val="20003"/>
                        </a:ext>
                      </a:extLst>
                    </a:gridCol>
                  </a:tblGrid>
                  <a:tr h="388346">
                    <a:tc>
                      <a:txBody>
                        <a:bodyPr/>
                        <a:lstStyle/>
                        <a:p>
                          <a:endParaRPr lang="en-US" dirty="0"/>
                        </a:p>
                      </a:txBody>
                      <a:tcPr/>
                    </a:tc>
                    <a:tc>
                      <a:txBody>
                        <a:bodyPr/>
                        <a:lstStyle/>
                        <a:p>
                          <a:pPr algn="ctr"/>
                          <a:r>
                            <a:rPr lang="en-US" dirty="0"/>
                            <a:t>Level i=1</a:t>
                          </a:r>
                        </a:p>
                      </a:txBody>
                      <a:tcPr/>
                    </a:tc>
                    <a:tc>
                      <a:txBody>
                        <a:bodyPr/>
                        <a:lstStyle/>
                        <a:p>
                          <a:pPr algn="ctr"/>
                          <a:r>
                            <a:rPr lang="en-US" dirty="0"/>
                            <a:t>Level i=2</a:t>
                          </a:r>
                        </a:p>
                      </a:txBody>
                      <a:tcPr/>
                    </a:tc>
                    <a:tc>
                      <a:txBody>
                        <a:bodyPr/>
                        <a:lstStyle/>
                        <a:p>
                          <a:pPr algn="ctr"/>
                          <a:r>
                            <a:rPr lang="en-US" baseline="0" dirty="0"/>
                            <a:t>Level i=3</a:t>
                          </a:r>
                          <a:endParaRPr lang="en-US" dirty="0"/>
                        </a:p>
                      </a:txBody>
                      <a:tcPr/>
                    </a:tc>
                    <a:extLst>
                      <a:ext uri="{0D108BD9-81ED-4DB2-BD59-A6C34878D82A}">
                        <a16:rowId xmlns:a16="http://schemas.microsoft.com/office/drawing/2014/main" val="10000"/>
                      </a:ext>
                    </a:extLst>
                  </a:tr>
                  <a:tr h="388346">
                    <a:tc>
                      <a:txBody>
                        <a:bodyPr/>
                        <a:lstStyle/>
                        <a:p>
                          <a:pPr algn="ctr"/>
                          <a:r>
                            <a:rPr lang="en-US" dirty="0"/>
                            <a:t>Y</a:t>
                          </a:r>
                          <a:r>
                            <a:rPr lang="en-US" baseline="-25000" dirty="0"/>
                            <a:t>1</a:t>
                          </a:r>
                          <a:r>
                            <a:rPr lang="en-US" dirty="0"/>
                            <a:t>|X=i</a:t>
                          </a:r>
                          <a:endParaRPr lang="en-US" baseline="-25000" dirty="0"/>
                        </a:p>
                      </a:txBody>
                      <a:tcPr/>
                    </a:tc>
                    <a:tc>
                      <a:txBody>
                        <a:bodyPr/>
                        <a:lstStyle/>
                        <a:p>
                          <a:pPr algn="ctr"/>
                          <a:r>
                            <a:rPr lang="en-US" dirty="0"/>
                            <a:t>3</a:t>
                          </a:r>
                        </a:p>
                      </a:txBody>
                      <a:tcPr/>
                    </a:tc>
                    <a:tc>
                      <a:txBody>
                        <a:bodyPr/>
                        <a:lstStyle/>
                        <a:p>
                          <a:pPr algn="ctr"/>
                          <a:r>
                            <a:rPr lang="en-US" dirty="0"/>
                            <a:t>10</a:t>
                          </a:r>
                        </a:p>
                      </a:txBody>
                      <a:tcPr/>
                    </a:tc>
                    <a:tc>
                      <a:txBody>
                        <a:bodyPr/>
                        <a:lstStyle/>
                        <a:p>
                          <a:pPr algn="ctr"/>
                          <a:r>
                            <a:rPr lang="en-US" dirty="0"/>
                            <a:t>20</a:t>
                          </a:r>
                        </a:p>
                      </a:txBody>
                      <a:tcPr/>
                    </a:tc>
                    <a:extLst>
                      <a:ext uri="{0D108BD9-81ED-4DB2-BD59-A6C34878D82A}">
                        <a16:rowId xmlns:a16="http://schemas.microsoft.com/office/drawing/2014/main" val="10001"/>
                      </a:ext>
                    </a:extLst>
                  </a:tr>
                  <a:tr h="38834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Y</a:t>
                          </a:r>
                          <a:r>
                            <a:rPr lang="en-US" baseline="-25000" dirty="0"/>
                            <a:t>2</a:t>
                          </a:r>
                          <a:r>
                            <a:rPr lang="en-US" dirty="0"/>
                            <a:t>|X=i</a:t>
                          </a:r>
                          <a:endParaRPr lang="en-US" baseline="-25000" dirty="0"/>
                        </a:p>
                      </a:txBody>
                      <a:tcPr/>
                    </a:tc>
                    <a:tc>
                      <a:txBody>
                        <a:bodyPr/>
                        <a:lstStyle/>
                        <a:p>
                          <a:pPr algn="ctr"/>
                          <a:r>
                            <a:rPr lang="en-US" dirty="0"/>
                            <a:t>5</a:t>
                          </a:r>
                        </a:p>
                      </a:txBody>
                      <a:tcPr/>
                    </a:tc>
                    <a:tc>
                      <a:txBody>
                        <a:bodyPr/>
                        <a:lstStyle/>
                        <a:p>
                          <a:pPr algn="ctr"/>
                          <a:r>
                            <a:rPr lang="en-US" dirty="0"/>
                            <a:t>12</a:t>
                          </a:r>
                        </a:p>
                      </a:txBody>
                      <a:tcPr/>
                    </a:tc>
                    <a:tc>
                      <a:txBody>
                        <a:bodyPr/>
                        <a:lstStyle/>
                        <a:p>
                          <a:pPr algn="ctr"/>
                          <a:r>
                            <a:rPr lang="en-US" dirty="0"/>
                            <a:t>22</a:t>
                          </a:r>
                        </a:p>
                      </a:txBody>
                      <a:tcPr/>
                    </a:tc>
                    <a:extLst>
                      <a:ext uri="{0D108BD9-81ED-4DB2-BD59-A6C34878D82A}">
                        <a16:rowId xmlns:a16="http://schemas.microsoft.com/office/drawing/2014/main" val="10002"/>
                      </a:ext>
                    </a:extLst>
                  </a:tr>
                  <a:tr h="38834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Y</a:t>
                          </a:r>
                          <a:r>
                            <a:rPr lang="en-US" baseline="-25000" dirty="0"/>
                            <a:t>3</a:t>
                          </a:r>
                          <a:r>
                            <a:rPr lang="en-US" dirty="0"/>
                            <a:t>|X=i</a:t>
                          </a:r>
                          <a:endParaRPr lang="en-US" baseline="-25000" dirty="0"/>
                        </a:p>
                      </a:txBody>
                      <a:tcPr/>
                    </a:tc>
                    <a:tc>
                      <a:txBody>
                        <a:bodyPr/>
                        <a:lstStyle/>
                        <a:p>
                          <a:pPr algn="ctr"/>
                          <a:r>
                            <a:rPr lang="en-US" dirty="0"/>
                            <a:t>7</a:t>
                          </a:r>
                        </a:p>
                      </a:txBody>
                      <a:tcPr/>
                    </a:tc>
                    <a:tc>
                      <a:txBody>
                        <a:bodyPr/>
                        <a:lstStyle/>
                        <a:p>
                          <a:pPr algn="ctr"/>
                          <a:r>
                            <a:rPr lang="en-US" dirty="0"/>
                            <a:t>14</a:t>
                          </a:r>
                        </a:p>
                      </a:txBody>
                      <a:tcPr/>
                    </a:tc>
                    <a:tc>
                      <a:txBody>
                        <a:bodyPr/>
                        <a:lstStyle/>
                        <a:p>
                          <a:pPr algn="ctr"/>
                          <a:r>
                            <a:rPr lang="en-US" dirty="0"/>
                            <a:t>24</a:t>
                          </a:r>
                        </a:p>
                      </a:txBody>
                      <a:tcPr/>
                    </a:tc>
                    <a:extLst>
                      <a:ext uri="{0D108BD9-81ED-4DB2-BD59-A6C34878D82A}">
                        <a16:rowId xmlns:a16="http://schemas.microsoft.com/office/drawing/2014/main" val="10003"/>
                      </a:ext>
                    </a:extLst>
                  </a:tr>
                  <a:tr h="388346">
                    <a:tc>
                      <a:txBody>
                        <a:bodyP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ea typeface="Cambria Math"/>
                                      </a:rPr>
                                    </m:ctrlPr>
                                  </m:sSubPr>
                                  <m:e>
                                    <m:acc>
                                      <m:accPr>
                                        <m:chr m:val="̂"/>
                                        <m:ctrlPr>
                                          <a:rPr lang="en-US" i="1" smtClean="0">
                                            <a:latin typeface="Cambria Math" panose="02040503050406030204" pitchFamily="18" charset="0"/>
                                          </a:rPr>
                                        </m:ctrlPr>
                                      </m:accPr>
                                      <m:e>
                                        <m:r>
                                          <a:rPr lang="en-US" i="1" smtClean="0">
                                            <a:latin typeface="Cambria Math"/>
                                            <a:ea typeface="Cambria Math"/>
                                          </a:rPr>
                                          <m:t>𝜇</m:t>
                                        </m:r>
                                      </m:e>
                                    </m:acc>
                                  </m:e>
                                  <m:sub>
                                    <m:r>
                                      <a:rPr lang="en-US" i="1" smtClean="0">
                                        <a:latin typeface="Cambria Math" panose="02040503050406030204" pitchFamily="18" charset="0"/>
                                        <a:ea typeface="Cambria Math"/>
                                      </a:rPr>
                                      <m:t>𝑌</m:t>
                                    </m:r>
                                    <m:r>
                                      <a:rPr lang="en-US" b="0" i="1" smtClean="0">
                                        <a:latin typeface="Cambria Math" panose="02040503050406030204" pitchFamily="18" charset="0"/>
                                        <a:ea typeface="Cambria Math"/>
                                      </a:rPr>
                                      <m:t>|</m:t>
                                    </m:r>
                                    <m:r>
                                      <a:rPr lang="en-US" b="0" i="1" smtClean="0">
                                        <a:latin typeface="Cambria Math" panose="02040503050406030204" pitchFamily="18" charset="0"/>
                                        <a:ea typeface="Cambria Math"/>
                                      </a:rPr>
                                      <m:t>𝑋</m:t>
                                    </m:r>
                                    <m:r>
                                      <a:rPr lang="en-US" b="0" i="1" smtClean="0">
                                        <a:latin typeface="Cambria Math" panose="02040503050406030204" pitchFamily="18" charset="0"/>
                                        <a:ea typeface="Cambria Math"/>
                                      </a:rPr>
                                      <m:t>=</m:t>
                                    </m:r>
                                    <m:r>
                                      <a:rPr lang="en-US" b="0" i="1" smtClean="0">
                                        <a:latin typeface="Cambria Math" panose="02040503050406030204" pitchFamily="18" charset="0"/>
                                        <a:ea typeface="Cambria Math"/>
                                      </a:rPr>
                                      <m:t>𝑖</m:t>
                                    </m:r>
                                  </m:sub>
                                </m:sSub>
                              </m:oMath>
                            </m:oMathPara>
                          </a14:m>
                          <a:endParaRPr lang="en-US" baseline="-25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solidFill>
                                <a:srgbClr val="FF0000"/>
                              </a:solidFill>
                            </a:rPr>
                            <a:t>5</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solidFill>
                                <a:srgbClr val="FF0000"/>
                              </a:solidFill>
                            </a:rPr>
                            <a:t>12</a:t>
                          </a:r>
                        </a:p>
                      </a:txBody>
                      <a:tcPr/>
                    </a:tc>
                    <a:tc>
                      <a:txBody>
                        <a:bodyPr/>
                        <a:lstStyle/>
                        <a:p>
                          <a:pPr algn="ctr"/>
                          <a:r>
                            <a:rPr lang="en-US" b="1" dirty="0">
                              <a:solidFill>
                                <a:srgbClr val="FF0000"/>
                              </a:solidFill>
                            </a:rPr>
                            <a:t>22</a:t>
                          </a:r>
                          <a:endParaRPr lang="en-US" dirty="0"/>
                        </a:p>
                      </a:txBody>
                      <a:tcPr/>
                    </a:tc>
                    <a:extLst>
                      <a:ext uri="{0D108BD9-81ED-4DB2-BD59-A6C34878D82A}">
                        <a16:rowId xmlns:a16="http://schemas.microsoft.com/office/drawing/2014/main" val="10004"/>
                      </a:ext>
                    </a:extLst>
                  </a:tr>
                </a:tbl>
              </a:graphicData>
            </a:graphic>
          </p:graphicFrame>
        </mc:Choice>
        <mc:Fallback xmlns="">
          <p:graphicFrame>
            <p:nvGraphicFramePr>
              <p:cNvPr id="4" name="Table 3"/>
              <p:cNvGraphicFramePr>
                <a:graphicFrameLocks noGrp="1"/>
              </p:cNvGraphicFramePr>
              <p:nvPr>
                <p:extLst>
                  <p:ext uri="{D42A27DB-BD31-4B8C-83A1-F6EECF244321}">
                    <p14:modId xmlns:p14="http://schemas.microsoft.com/office/powerpoint/2010/main" val="1081326703"/>
                  </p:ext>
                </p:extLst>
              </p:nvPr>
            </p:nvGraphicFramePr>
            <p:xfrm>
              <a:off x="1371600" y="2209800"/>
              <a:ext cx="6096000" cy="1943782"/>
            </p:xfrm>
            <a:graphic>
              <a:graphicData uri="http://schemas.openxmlformats.org/drawingml/2006/table">
                <a:tbl>
                  <a:tblPr firstRow="1" bandRow="1">
                    <a:tableStyleId>{5C22544A-7EE6-4342-B048-85BDC9FD1C3A}</a:tableStyleId>
                  </a:tblPr>
                  <a:tblGrid>
                    <a:gridCol w="1524000"/>
                    <a:gridCol w="1524000"/>
                    <a:gridCol w="1524000"/>
                    <a:gridCol w="1524000"/>
                  </a:tblGrid>
                  <a:tr h="388346">
                    <a:tc>
                      <a:txBody>
                        <a:bodyPr/>
                        <a:lstStyle/>
                        <a:p>
                          <a:endParaRPr lang="en-US" dirty="0"/>
                        </a:p>
                      </a:txBody>
                      <a:tcPr/>
                    </a:tc>
                    <a:tc>
                      <a:txBody>
                        <a:bodyPr/>
                        <a:lstStyle/>
                        <a:p>
                          <a:pPr algn="ctr"/>
                          <a:r>
                            <a:rPr lang="en-US" dirty="0" smtClean="0"/>
                            <a:t>Level </a:t>
                          </a:r>
                          <a:r>
                            <a:rPr lang="en-US" dirty="0" err="1" smtClean="0"/>
                            <a:t>i</a:t>
                          </a:r>
                          <a:r>
                            <a:rPr lang="en-US" dirty="0" smtClean="0"/>
                            <a:t>=1</a:t>
                          </a:r>
                          <a:endParaRPr lang="en-US" dirty="0"/>
                        </a:p>
                      </a:txBody>
                      <a:tcPr/>
                    </a:tc>
                    <a:tc>
                      <a:txBody>
                        <a:bodyPr/>
                        <a:lstStyle/>
                        <a:p>
                          <a:pPr algn="ctr"/>
                          <a:r>
                            <a:rPr lang="en-US" dirty="0" smtClean="0"/>
                            <a:t>Level </a:t>
                          </a:r>
                          <a:r>
                            <a:rPr lang="en-US" dirty="0" err="1" smtClean="0"/>
                            <a:t>i</a:t>
                          </a:r>
                          <a:r>
                            <a:rPr lang="en-US" dirty="0" smtClean="0"/>
                            <a:t>=2</a:t>
                          </a:r>
                          <a:endParaRPr lang="en-US" dirty="0"/>
                        </a:p>
                      </a:txBody>
                      <a:tcPr/>
                    </a:tc>
                    <a:tc>
                      <a:txBody>
                        <a:bodyPr/>
                        <a:lstStyle/>
                        <a:p>
                          <a:pPr algn="ctr"/>
                          <a:r>
                            <a:rPr lang="en-US" baseline="0" dirty="0" smtClean="0"/>
                            <a:t>Level </a:t>
                          </a:r>
                          <a:r>
                            <a:rPr lang="en-US" baseline="0" dirty="0" err="1" smtClean="0"/>
                            <a:t>i</a:t>
                          </a:r>
                          <a:r>
                            <a:rPr lang="en-US" baseline="0" dirty="0" smtClean="0"/>
                            <a:t>=3</a:t>
                          </a:r>
                          <a:endParaRPr lang="en-US" dirty="0"/>
                        </a:p>
                      </a:txBody>
                      <a:tcPr/>
                    </a:tc>
                  </a:tr>
                  <a:tr h="388346">
                    <a:tc>
                      <a:txBody>
                        <a:bodyPr/>
                        <a:lstStyle/>
                        <a:p>
                          <a:pPr algn="ctr"/>
                          <a:r>
                            <a:rPr lang="en-US" dirty="0" smtClean="0"/>
                            <a:t>Y</a:t>
                          </a:r>
                          <a:r>
                            <a:rPr lang="en-US" baseline="-25000" dirty="0" smtClean="0"/>
                            <a:t>1</a:t>
                          </a:r>
                          <a:r>
                            <a:rPr lang="en-US" dirty="0" smtClean="0"/>
                            <a:t>|X=</a:t>
                          </a:r>
                          <a:r>
                            <a:rPr lang="en-US" dirty="0" err="1" smtClean="0"/>
                            <a:t>i</a:t>
                          </a:r>
                          <a:endParaRPr lang="en-US" baseline="-25000" dirty="0"/>
                        </a:p>
                      </a:txBody>
                      <a:tcPr/>
                    </a:tc>
                    <a:tc>
                      <a:txBody>
                        <a:bodyPr/>
                        <a:lstStyle/>
                        <a:p>
                          <a:pPr algn="ctr"/>
                          <a:r>
                            <a:rPr lang="en-US" dirty="0" smtClean="0"/>
                            <a:t>3</a:t>
                          </a:r>
                          <a:endParaRPr lang="en-US" dirty="0"/>
                        </a:p>
                      </a:txBody>
                      <a:tcPr/>
                    </a:tc>
                    <a:tc>
                      <a:txBody>
                        <a:bodyPr/>
                        <a:lstStyle/>
                        <a:p>
                          <a:pPr algn="ctr"/>
                          <a:r>
                            <a:rPr lang="en-US" dirty="0" smtClean="0"/>
                            <a:t>10</a:t>
                          </a:r>
                          <a:endParaRPr lang="en-US" dirty="0"/>
                        </a:p>
                      </a:txBody>
                      <a:tcPr/>
                    </a:tc>
                    <a:tc>
                      <a:txBody>
                        <a:bodyPr/>
                        <a:lstStyle/>
                        <a:p>
                          <a:pPr algn="ctr"/>
                          <a:r>
                            <a:rPr lang="en-US" dirty="0" smtClean="0"/>
                            <a:t>20</a:t>
                          </a:r>
                          <a:endParaRPr lang="en-US" dirty="0"/>
                        </a:p>
                      </a:txBody>
                      <a:tcPr/>
                    </a:tc>
                  </a:tr>
                  <a:tr h="38834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Y</a:t>
                          </a:r>
                          <a:r>
                            <a:rPr lang="en-US" baseline="-25000" dirty="0" smtClean="0"/>
                            <a:t>2</a:t>
                          </a:r>
                          <a:r>
                            <a:rPr lang="en-US" dirty="0" smtClean="0"/>
                            <a:t>|X=</a:t>
                          </a:r>
                          <a:r>
                            <a:rPr lang="en-US" dirty="0" err="1" smtClean="0"/>
                            <a:t>i</a:t>
                          </a:r>
                          <a:endParaRPr lang="en-US" baseline="-25000" dirty="0" smtClean="0"/>
                        </a:p>
                      </a:txBody>
                      <a:tcPr/>
                    </a:tc>
                    <a:tc>
                      <a:txBody>
                        <a:bodyPr/>
                        <a:lstStyle/>
                        <a:p>
                          <a:pPr algn="ctr"/>
                          <a:r>
                            <a:rPr lang="en-US" dirty="0" smtClean="0"/>
                            <a:t>5</a:t>
                          </a:r>
                          <a:endParaRPr lang="en-US" dirty="0"/>
                        </a:p>
                      </a:txBody>
                      <a:tcPr/>
                    </a:tc>
                    <a:tc>
                      <a:txBody>
                        <a:bodyPr/>
                        <a:lstStyle/>
                        <a:p>
                          <a:pPr algn="ctr"/>
                          <a:r>
                            <a:rPr lang="en-US" dirty="0" smtClean="0"/>
                            <a:t>12</a:t>
                          </a:r>
                          <a:endParaRPr lang="en-US" dirty="0"/>
                        </a:p>
                      </a:txBody>
                      <a:tcPr/>
                    </a:tc>
                    <a:tc>
                      <a:txBody>
                        <a:bodyPr/>
                        <a:lstStyle/>
                        <a:p>
                          <a:pPr algn="ctr"/>
                          <a:r>
                            <a:rPr lang="en-US" dirty="0" smtClean="0"/>
                            <a:t>22</a:t>
                          </a:r>
                          <a:endParaRPr lang="en-US" dirty="0"/>
                        </a:p>
                      </a:txBody>
                      <a:tcPr/>
                    </a:tc>
                  </a:tr>
                  <a:tr h="38834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Y</a:t>
                          </a:r>
                          <a:r>
                            <a:rPr lang="en-US" baseline="-25000" dirty="0" smtClean="0"/>
                            <a:t>3</a:t>
                          </a:r>
                          <a:r>
                            <a:rPr lang="en-US" dirty="0" smtClean="0"/>
                            <a:t>|X=</a:t>
                          </a:r>
                          <a:r>
                            <a:rPr lang="en-US" dirty="0" err="1" smtClean="0"/>
                            <a:t>i</a:t>
                          </a:r>
                          <a:endParaRPr lang="en-US" baseline="-25000" dirty="0" smtClean="0"/>
                        </a:p>
                      </a:txBody>
                      <a:tcPr/>
                    </a:tc>
                    <a:tc>
                      <a:txBody>
                        <a:bodyPr/>
                        <a:lstStyle/>
                        <a:p>
                          <a:pPr algn="ctr"/>
                          <a:r>
                            <a:rPr lang="en-US" dirty="0" smtClean="0"/>
                            <a:t>7</a:t>
                          </a:r>
                          <a:endParaRPr lang="en-US" dirty="0"/>
                        </a:p>
                      </a:txBody>
                      <a:tcPr/>
                    </a:tc>
                    <a:tc>
                      <a:txBody>
                        <a:bodyPr/>
                        <a:lstStyle/>
                        <a:p>
                          <a:pPr algn="ctr"/>
                          <a:r>
                            <a:rPr lang="en-US" dirty="0" smtClean="0"/>
                            <a:t>14</a:t>
                          </a:r>
                          <a:endParaRPr lang="en-US" dirty="0"/>
                        </a:p>
                      </a:txBody>
                      <a:tcPr/>
                    </a:tc>
                    <a:tc>
                      <a:txBody>
                        <a:bodyPr/>
                        <a:lstStyle/>
                        <a:p>
                          <a:pPr algn="ctr"/>
                          <a:r>
                            <a:rPr lang="en-US" dirty="0" smtClean="0"/>
                            <a:t>24</a:t>
                          </a:r>
                          <a:endParaRPr lang="en-US" dirty="0"/>
                        </a:p>
                      </a:txBody>
                      <a:tcPr/>
                    </a:tc>
                  </a:tr>
                  <a:tr h="390398">
                    <a:tc>
                      <a:txBody>
                        <a:bodyPr/>
                        <a:lstStyle/>
                        <a:p>
                          <a:endParaRPr lang="en-US"/>
                        </a:p>
                      </a:txBody>
                      <a:tcPr>
                        <a:blipFill rotWithShape="0">
                          <a:blip r:embed="rId2"/>
                          <a:stretch>
                            <a:fillRect l="-800" t="-407813" r="-302000" b="-17188"/>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smtClean="0">
                              <a:solidFill>
                                <a:srgbClr val="FF0000"/>
                              </a:solidFill>
                            </a:rPr>
                            <a:t>5</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smtClean="0">
                              <a:solidFill>
                                <a:srgbClr val="FF0000"/>
                              </a:solidFill>
                            </a:rPr>
                            <a:t>12</a:t>
                          </a:r>
                        </a:p>
                      </a:txBody>
                      <a:tcPr/>
                    </a:tc>
                    <a:tc>
                      <a:txBody>
                        <a:bodyPr/>
                        <a:lstStyle/>
                        <a:p>
                          <a:pPr algn="ctr"/>
                          <a:r>
                            <a:rPr lang="en-US" b="1" dirty="0" smtClean="0">
                              <a:solidFill>
                                <a:srgbClr val="FF0000"/>
                              </a:solidFill>
                            </a:rPr>
                            <a:t>22</a:t>
                          </a:r>
                          <a:endParaRPr lang="en-US" dirty="0"/>
                        </a:p>
                      </a:txBody>
                      <a:tcPr/>
                    </a:tc>
                  </a:tr>
                </a:tbl>
              </a:graphicData>
            </a:graphic>
          </p:graphicFrame>
        </mc:Fallback>
      </mc:AlternateContent>
      <p:sp>
        <p:nvSpPr>
          <p:cNvPr id="6" name="TextBox 5"/>
          <p:cNvSpPr txBox="1"/>
          <p:nvPr/>
        </p:nvSpPr>
        <p:spPr>
          <a:xfrm>
            <a:off x="1524000" y="1295400"/>
            <a:ext cx="6096000" cy="646331"/>
          </a:xfrm>
          <a:prstGeom prst="rect">
            <a:avLst/>
          </a:prstGeom>
          <a:noFill/>
        </p:spPr>
        <p:txBody>
          <a:bodyPr wrap="square" rtlCol="0">
            <a:spAutoFit/>
          </a:bodyPr>
          <a:lstStyle/>
          <a:p>
            <a:r>
              <a:rPr lang="en-US" dirty="0"/>
              <a:t>1. Make a Scatterplot of the data in the table below.  “Level” is     </a:t>
            </a:r>
          </a:p>
          <a:p>
            <a:r>
              <a:rPr lang="en-US" dirty="0"/>
              <a:t>     the Explanatory Variable (X=1, 2, or 3). </a:t>
            </a:r>
          </a:p>
        </p:txBody>
      </p:sp>
      <p:sp>
        <p:nvSpPr>
          <p:cNvPr id="9" name="TextBox 8"/>
          <p:cNvSpPr txBox="1"/>
          <p:nvPr/>
        </p:nvSpPr>
        <p:spPr>
          <a:xfrm>
            <a:off x="1502229" y="4419600"/>
            <a:ext cx="4474029" cy="1200329"/>
          </a:xfrm>
          <a:prstGeom prst="rect">
            <a:avLst/>
          </a:prstGeom>
          <a:noFill/>
        </p:spPr>
        <p:txBody>
          <a:bodyPr wrap="square" rtlCol="0">
            <a:spAutoFit/>
          </a:bodyPr>
          <a:lstStyle/>
          <a:p>
            <a:r>
              <a:rPr lang="en-US" dirty="0"/>
              <a:t>2. Find the Grand Mean … this is the mean of the sample means. If the sample size is the same in each group, then this is the mean of all the Ys together … regardless of Level.  </a:t>
            </a:r>
          </a:p>
        </p:txBody>
      </p:sp>
      <mc:AlternateContent xmlns:mc="http://schemas.openxmlformats.org/markup-compatibility/2006" xmlns:a14="http://schemas.microsoft.com/office/drawing/2010/main">
        <mc:Choice Requires="a14">
          <p:sp>
            <p:nvSpPr>
              <p:cNvPr id="10" name="TextBox 9"/>
              <p:cNvSpPr txBox="1"/>
              <p:nvPr/>
            </p:nvSpPr>
            <p:spPr>
              <a:xfrm>
                <a:off x="6242951" y="4481155"/>
                <a:ext cx="1593513"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US" sz="2000" i="1" smtClean="0">
                              <a:latin typeface="Cambria Math" panose="02040503050406030204" pitchFamily="18" charset="0"/>
                              <a:ea typeface="Cambria Math"/>
                            </a:rPr>
                          </m:ctrlPr>
                        </m:accPr>
                        <m:e>
                          <m:r>
                            <a:rPr lang="en-US" sz="2000" i="1" smtClean="0">
                              <a:latin typeface="Cambria Math"/>
                              <a:ea typeface="Cambria Math"/>
                            </a:rPr>
                            <m:t>𝜇</m:t>
                          </m:r>
                        </m:e>
                      </m:acc>
                      <m:r>
                        <a:rPr lang="en-US" sz="2000" b="0" i="1" smtClean="0">
                          <a:latin typeface="Cambria Math"/>
                          <a:ea typeface="Cambria Math"/>
                        </a:rPr>
                        <m:t>=</m:t>
                      </m:r>
                      <m:acc>
                        <m:accPr>
                          <m:chr m:val="̿"/>
                          <m:ctrlPr>
                            <a:rPr lang="en-US" sz="2000" i="1" smtClean="0">
                              <a:latin typeface="Cambria Math" panose="02040503050406030204" pitchFamily="18" charset="0"/>
                            </a:rPr>
                          </m:ctrlPr>
                        </m:accPr>
                        <m:e>
                          <m:r>
                            <a:rPr lang="en-US" sz="2000" b="0" i="1" smtClean="0">
                              <a:latin typeface="Cambria Math"/>
                            </a:rPr>
                            <m:t>𝑥</m:t>
                          </m:r>
                        </m:e>
                      </m:acc>
                      <m:r>
                        <a:rPr lang="en-US" sz="2000" b="0" i="0" smtClean="0">
                          <a:latin typeface="Cambria Math"/>
                        </a:rPr>
                        <m:t>=</m:t>
                      </m:r>
                      <m:r>
                        <m:rPr>
                          <m:nor/>
                        </m:rPr>
                        <a:rPr lang="en-US" sz="2800" b="1" dirty="0">
                          <a:solidFill>
                            <a:srgbClr val="FF0000"/>
                          </a:solidFill>
                        </a:rPr>
                        <m:t>13</m:t>
                      </m:r>
                    </m:oMath>
                  </m:oMathPara>
                </a14:m>
                <a:endParaRPr lang="en-US" dirty="0"/>
              </a:p>
            </p:txBody>
          </p:sp>
        </mc:Choice>
        <mc:Fallback xmlns="">
          <p:sp>
            <p:nvSpPr>
              <p:cNvPr id="10" name="TextBox 9"/>
              <p:cNvSpPr txBox="1">
                <a:spLocks noRot="1" noChangeAspect="1" noMove="1" noResize="1" noEditPoints="1" noAdjustHandles="1" noChangeArrowheads="1" noChangeShapeType="1" noTextEdit="1"/>
              </p:cNvSpPr>
              <p:nvPr/>
            </p:nvSpPr>
            <p:spPr>
              <a:xfrm>
                <a:off x="6242951" y="4481155"/>
                <a:ext cx="1593513" cy="523220"/>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1502229" y="5619929"/>
                <a:ext cx="4474029" cy="1200329"/>
              </a:xfrm>
              <a:prstGeom prst="rect">
                <a:avLst/>
              </a:prstGeom>
              <a:noFill/>
            </p:spPr>
            <p:txBody>
              <a:bodyPr wrap="square" rtlCol="0">
                <a:spAutoFit/>
              </a:bodyPr>
              <a:lstStyle/>
              <a:p>
                <a:r>
                  <a:rPr lang="en-US" dirty="0"/>
                  <a:t>3. Find the Conditional (Level) Means … this is the mean of the Ys per Level. Example: The Conditional mean  </a:t>
                </a:r>
                <a14:m>
                  <m:oMath xmlns:m="http://schemas.openxmlformats.org/officeDocument/2006/math">
                    <m:acc>
                      <m:accPr>
                        <m:chr m:val="̂"/>
                        <m:ctrlPr>
                          <a:rPr lang="en-US" i="1">
                            <a:latin typeface="Cambria Math" panose="02040503050406030204" pitchFamily="18" charset="0"/>
                          </a:rPr>
                        </m:ctrlPr>
                      </m:accPr>
                      <m:e>
                        <m:r>
                          <a:rPr lang="en-US" i="1">
                            <a:latin typeface="Cambria Math"/>
                            <a:ea typeface="Cambria Math"/>
                          </a:rPr>
                          <m:t>𝜇</m:t>
                        </m:r>
                      </m:e>
                    </m:acc>
                    <m:d>
                      <m:dPr>
                        <m:ctrlPr>
                          <a:rPr lang="en-US" i="1">
                            <a:latin typeface="Cambria Math" panose="02040503050406030204" pitchFamily="18" charset="0"/>
                            <a:ea typeface="Cambria Math"/>
                          </a:rPr>
                        </m:ctrlPr>
                      </m:dPr>
                      <m:e>
                        <m:r>
                          <a:rPr lang="en-US" i="1">
                            <a:latin typeface="Cambria Math"/>
                          </a:rPr>
                          <m:t>𝑌</m:t>
                        </m:r>
                      </m:e>
                      <m:e>
                        <m:r>
                          <a:rPr lang="en-US" i="1">
                            <a:latin typeface="Cambria Math"/>
                          </a:rPr>
                          <m:t>𝑋</m:t>
                        </m:r>
                        <m:r>
                          <a:rPr lang="en-US" b="0" i="1" smtClean="0">
                            <a:latin typeface="Cambria Math" panose="02040503050406030204" pitchFamily="18" charset="0"/>
                          </a:rPr>
                          <m:t>=1</m:t>
                        </m:r>
                      </m:e>
                    </m:d>
                    <m:r>
                      <a:rPr lang="en-US" b="0" i="1" smtClean="0">
                        <a:latin typeface="Cambria Math" panose="02040503050406030204" pitchFamily="18" charset="0"/>
                      </a:rPr>
                      <m:t>=5.  </m:t>
                    </m:r>
                  </m:oMath>
                </a14:m>
                <a:endParaRPr lang="en-US" dirty="0"/>
              </a:p>
              <a:p>
                <a:endParaRPr lang="en-US" dirty="0"/>
              </a:p>
            </p:txBody>
          </p:sp>
        </mc:Choice>
        <mc:Fallback xmlns="">
          <p:sp>
            <p:nvSpPr>
              <p:cNvPr id="8" name="TextBox 7"/>
              <p:cNvSpPr txBox="1">
                <a:spLocks noRot="1" noChangeAspect="1" noMove="1" noResize="1" noEditPoints="1" noAdjustHandles="1" noChangeArrowheads="1" noChangeShapeType="1" noTextEdit="1"/>
              </p:cNvSpPr>
              <p:nvPr/>
            </p:nvSpPr>
            <p:spPr>
              <a:xfrm>
                <a:off x="1502229" y="5619929"/>
                <a:ext cx="4474029" cy="1200329"/>
              </a:xfrm>
              <a:prstGeom prst="rect">
                <a:avLst/>
              </a:prstGeom>
              <a:blipFill>
                <a:blip r:embed="rId4"/>
                <a:stretch>
                  <a:fillRect l="-1090" t="-3046" r="-1499"/>
                </a:stretch>
              </a:blipFill>
            </p:spPr>
            <p:txBody>
              <a:bodyPr/>
              <a:lstStyle/>
              <a:p>
                <a:r>
                  <a:rPr lang="en-US">
                    <a:noFill/>
                  </a:rPr>
                  <a:t> </a:t>
                </a:r>
              </a:p>
            </p:txBody>
          </p:sp>
        </mc:Fallback>
      </mc:AlternateContent>
    </p:spTree>
    <p:extLst>
      <p:ext uri="{BB962C8B-B14F-4D97-AF65-F5344CB8AC3E}">
        <p14:creationId xmlns:p14="http://schemas.microsoft.com/office/powerpoint/2010/main" val="252348057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of Interest:</a:t>
            </a:r>
          </a:p>
        </p:txBody>
      </p:sp>
      <p:sp>
        <p:nvSpPr>
          <p:cNvPr id="4" name="Title 1"/>
          <p:cNvSpPr>
            <a:spLocks noGrp="1"/>
          </p:cNvSpPr>
          <p:nvPr>
            <p:ph idx="1"/>
          </p:nvPr>
        </p:nvSpPr>
        <p:spPr>
          <a:xfrm>
            <a:off x="76200" y="1447800"/>
            <a:ext cx="8915400" cy="4191000"/>
          </a:xfrm>
        </p:spPr>
        <p:txBody>
          <a:bodyPr>
            <a:normAutofit fontScale="67500" lnSpcReduction="20000"/>
          </a:bodyPr>
          <a:lstStyle/>
          <a:p>
            <a:pPr marL="0" indent="0">
              <a:buNone/>
            </a:pPr>
            <a:br>
              <a:rPr lang="en-US" sz="4000" dirty="0"/>
            </a:br>
            <a:r>
              <a:rPr lang="en-US" sz="4000" dirty="0"/>
              <a:t>1. Are any of the means different?</a:t>
            </a:r>
          </a:p>
          <a:p>
            <a:pPr marL="0" indent="0">
              <a:buNone/>
            </a:pPr>
            <a:endParaRPr lang="en-US" sz="4000" dirty="0"/>
          </a:p>
          <a:p>
            <a:pPr marL="0" indent="0">
              <a:buNone/>
            </a:pPr>
            <a:r>
              <a:rPr lang="en-US" sz="4000" dirty="0"/>
              <a:t>2. Are the means of sites 1 and 4 different? </a:t>
            </a:r>
            <a:br>
              <a:rPr lang="en-US" sz="4000" dirty="0"/>
            </a:br>
            <a:endParaRPr lang="en-US" sz="4000" dirty="0"/>
          </a:p>
          <a:p>
            <a:pPr marL="0" indent="0">
              <a:buNone/>
            </a:pPr>
            <a:r>
              <a:rPr lang="en-US" sz="4000" dirty="0"/>
              <a:t>3. Are the means of sites 2 and 3 different?</a:t>
            </a:r>
          </a:p>
          <a:p>
            <a:pPr marL="0" indent="0">
              <a:buNone/>
            </a:pPr>
            <a:endParaRPr lang="en-US" sz="4000" dirty="0"/>
          </a:p>
          <a:p>
            <a:pPr marL="0" indent="0">
              <a:buNone/>
            </a:pPr>
            <a:r>
              <a:rPr lang="en-US" sz="4000" dirty="0"/>
              <a:t>4. Satisfactory results of questions 1 and 2 will allow us to ask the third question: are sites 1 and 4 different than 2 and 3? </a:t>
            </a:r>
            <a:br>
              <a:rPr lang="en-US" dirty="0"/>
            </a:br>
            <a:endParaRPr lang="en-US" dirty="0"/>
          </a:p>
        </p:txBody>
      </p:sp>
    </p:spTree>
    <p:extLst>
      <p:ext uri="{BB962C8B-B14F-4D97-AF65-F5344CB8AC3E}">
        <p14:creationId xmlns:p14="http://schemas.microsoft.com/office/powerpoint/2010/main" val="11609335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sz="2800" dirty="0"/>
              <a:t>Are sites 1 and 4 different from 2 and 3?</a:t>
            </a:r>
            <a:r>
              <a:rPr lang="en-US" sz="1100" dirty="0"/>
              <a:t> *Assumes ANOVA assumptions are met</a:t>
            </a:r>
          </a:p>
        </p:txBody>
      </p:sp>
      <p:sp>
        <p:nvSpPr>
          <p:cNvPr id="7" name="Flowchart: Process 6">
            <a:extLst>
              <a:ext uri="{FF2B5EF4-FFF2-40B4-BE49-F238E27FC236}">
                <a16:creationId xmlns:a16="http://schemas.microsoft.com/office/drawing/2014/main" id="{79AD8F91-E850-4B26-8D10-F689A09D1510}"/>
              </a:ext>
            </a:extLst>
          </p:cNvPr>
          <p:cNvSpPr/>
          <p:nvPr/>
        </p:nvSpPr>
        <p:spPr>
          <a:xfrm>
            <a:off x="1594402" y="839856"/>
            <a:ext cx="1905000" cy="1219200"/>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ln w="0"/>
              <a:solidFill>
                <a:schemeClr val="tx1"/>
              </a:solidFill>
              <a:effectLst>
                <a:outerShdw blurRad="38100" dist="19050" dir="2700000" algn="tl" rotWithShape="0">
                  <a:schemeClr val="dk1">
                    <a:alpha val="40000"/>
                  </a:schemeClr>
                </a:outerShdw>
              </a:effectLst>
            </a:endParaRPr>
          </a:p>
          <a:p>
            <a:pPr algn="ctr"/>
            <a:endParaRPr lang="en-US" sz="1200" dirty="0">
              <a:ln w="0"/>
              <a:solidFill>
                <a:schemeClr val="tx1"/>
              </a:solidFill>
              <a:effectLst>
                <a:outerShdw blurRad="38100" dist="19050" dir="2700000" algn="tl" rotWithShape="0">
                  <a:schemeClr val="dk1">
                    <a:alpha val="40000"/>
                  </a:schemeClr>
                </a:outerShdw>
              </a:effectLst>
            </a:endParaRPr>
          </a:p>
          <a:p>
            <a:pPr algn="ctr"/>
            <a:r>
              <a:rPr lang="en-US" sz="1200" dirty="0">
                <a:ln w="0"/>
                <a:solidFill>
                  <a:schemeClr val="tx1"/>
                </a:solidFill>
                <a:effectLst>
                  <a:outerShdw blurRad="38100" dist="19050" dir="2700000" algn="tl" rotWithShape="0">
                    <a:schemeClr val="dk1">
                      <a:alpha val="40000"/>
                    </a:schemeClr>
                  </a:outerShdw>
                </a:effectLst>
              </a:rPr>
              <a:t>Perform regular ANOVA to test if any of the means are different from the rest.</a:t>
            </a:r>
          </a:p>
          <a:p>
            <a:pPr algn="ctr"/>
            <a:r>
              <a:rPr lang="en-US" sz="1200" dirty="0">
                <a:ln w="0"/>
                <a:solidFill>
                  <a:schemeClr val="tx1"/>
                </a:solidFill>
                <a:effectLst>
                  <a:outerShdw blurRad="38100" dist="19050" dir="2700000" algn="tl" rotWithShape="0">
                    <a:schemeClr val="dk1">
                      <a:alpha val="40000"/>
                    </a:schemeClr>
                  </a:outerShdw>
                </a:effectLst>
              </a:rPr>
              <a:t>Reduced Model H</a:t>
            </a:r>
            <a:r>
              <a:rPr lang="en-US" sz="1200" baseline="-25000" dirty="0">
                <a:ln w="0"/>
                <a:solidFill>
                  <a:schemeClr val="tx1"/>
                </a:solidFill>
                <a:effectLst>
                  <a:outerShdw blurRad="38100" dist="19050" dir="2700000" algn="tl" rotWithShape="0">
                    <a:schemeClr val="dk1">
                      <a:alpha val="40000"/>
                    </a:schemeClr>
                  </a:outerShdw>
                </a:effectLst>
              </a:rPr>
              <a:t>0</a:t>
            </a:r>
            <a:r>
              <a:rPr lang="en-US" sz="1200" dirty="0">
                <a:ln w="0"/>
                <a:solidFill>
                  <a:schemeClr val="tx1"/>
                </a:solidFill>
                <a:effectLst>
                  <a:outerShdw blurRad="38100" dist="19050" dir="2700000" algn="tl" rotWithShape="0">
                    <a:schemeClr val="dk1">
                      <a:alpha val="40000"/>
                    </a:schemeClr>
                  </a:outerShdw>
                </a:effectLst>
              </a:rPr>
              <a:t>: µ µ</a:t>
            </a:r>
            <a:r>
              <a:rPr lang="en-US" sz="1200" baseline="-25000" dirty="0">
                <a:ln w="0"/>
                <a:solidFill>
                  <a:schemeClr val="tx1"/>
                </a:solidFill>
                <a:effectLst>
                  <a:outerShdw blurRad="38100" dist="19050" dir="2700000" algn="tl" rotWithShape="0">
                    <a:schemeClr val="dk1">
                      <a:alpha val="40000"/>
                    </a:schemeClr>
                  </a:outerShdw>
                </a:effectLst>
              </a:rPr>
              <a:t> </a:t>
            </a:r>
            <a:r>
              <a:rPr lang="en-US" sz="1200" dirty="0">
                <a:ln w="0"/>
                <a:solidFill>
                  <a:schemeClr val="tx1"/>
                </a:solidFill>
                <a:effectLst>
                  <a:outerShdw blurRad="38100" dist="19050" dir="2700000" algn="tl" rotWithShape="0">
                    <a:schemeClr val="dk1">
                      <a:alpha val="40000"/>
                    </a:schemeClr>
                  </a:outerShdw>
                </a:effectLst>
              </a:rPr>
              <a:t>µ µ</a:t>
            </a:r>
          </a:p>
          <a:p>
            <a:pPr algn="ctr"/>
            <a:r>
              <a:rPr lang="en-US" sz="1200" dirty="0">
                <a:ln w="0"/>
                <a:solidFill>
                  <a:schemeClr val="tx1"/>
                </a:solidFill>
                <a:effectLst>
                  <a:outerShdw blurRad="38100" dist="19050" dir="2700000" algn="tl" rotWithShape="0">
                    <a:schemeClr val="dk1">
                      <a:alpha val="40000"/>
                    </a:schemeClr>
                  </a:outerShdw>
                </a:effectLst>
              </a:rPr>
              <a:t>Full Model H</a:t>
            </a:r>
            <a:r>
              <a:rPr lang="en-US" sz="1200" baseline="-25000" dirty="0">
                <a:ln w="0"/>
                <a:solidFill>
                  <a:schemeClr val="tx1"/>
                </a:solidFill>
                <a:effectLst>
                  <a:outerShdw blurRad="38100" dist="19050" dir="2700000" algn="tl" rotWithShape="0">
                    <a:schemeClr val="dk1">
                      <a:alpha val="40000"/>
                    </a:schemeClr>
                  </a:outerShdw>
                </a:effectLst>
              </a:rPr>
              <a:t>a</a:t>
            </a:r>
            <a:r>
              <a:rPr lang="en-US" sz="1200" dirty="0">
                <a:ln w="0"/>
                <a:solidFill>
                  <a:schemeClr val="tx1"/>
                </a:solidFill>
                <a:effectLst>
                  <a:outerShdw blurRad="38100" dist="19050" dir="2700000" algn="tl" rotWithShape="0">
                    <a:schemeClr val="dk1">
                      <a:alpha val="40000"/>
                    </a:schemeClr>
                  </a:outerShdw>
                </a:effectLst>
              </a:rPr>
              <a:t>: µ</a:t>
            </a:r>
            <a:r>
              <a:rPr lang="en-US" sz="1200" baseline="-25000" dirty="0">
                <a:ln w="0"/>
                <a:solidFill>
                  <a:schemeClr val="tx1"/>
                </a:solidFill>
                <a:effectLst>
                  <a:outerShdw blurRad="38100" dist="19050" dir="2700000" algn="tl" rotWithShape="0">
                    <a:schemeClr val="dk1">
                      <a:alpha val="40000"/>
                    </a:schemeClr>
                  </a:outerShdw>
                </a:effectLst>
              </a:rPr>
              <a:t>1</a:t>
            </a:r>
            <a:r>
              <a:rPr lang="en-US" sz="1200" dirty="0">
                <a:ln w="0"/>
                <a:solidFill>
                  <a:schemeClr val="tx1"/>
                </a:solidFill>
                <a:effectLst>
                  <a:outerShdw blurRad="38100" dist="19050" dir="2700000" algn="tl" rotWithShape="0">
                    <a:schemeClr val="dk1">
                      <a:alpha val="40000"/>
                    </a:schemeClr>
                  </a:outerShdw>
                </a:effectLst>
              </a:rPr>
              <a:t> µ</a:t>
            </a:r>
            <a:r>
              <a:rPr lang="en-US" sz="1200" baseline="-25000" dirty="0">
                <a:ln w="0"/>
                <a:solidFill>
                  <a:schemeClr val="tx1"/>
                </a:solidFill>
                <a:effectLst>
                  <a:outerShdw blurRad="38100" dist="19050" dir="2700000" algn="tl" rotWithShape="0">
                    <a:schemeClr val="dk1">
                      <a:alpha val="40000"/>
                    </a:schemeClr>
                  </a:outerShdw>
                </a:effectLst>
              </a:rPr>
              <a:t>2 </a:t>
            </a:r>
            <a:r>
              <a:rPr lang="en-US" sz="1200" dirty="0">
                <a:ln w="0"/>
                <a:solidFill>
                  <a:schemeClr val="tx1"/>
                </a:solidFill>
                <a:effectLst>
                  <a:outerShdw blurRad="38100" dist="19050" dir="2700000" algn="tl" rotWithShape="0">
                    <a:schemeClr val="dk1">
                      <a:alpha val="40000"/>
                    </a:schemeClr>
                  </a:outerShdw>
                </a:effectLst>
              </a:rPr>
              <a:t>µ</a:t>
            </a:r>
            <a:r>
              <a:rPr lang="en-US" sz="1200" baseline="-25000" dirty="0">
                <a:ln w="0"/>
                <a:solidFill>
                  <a:schemeClr val="tx1"/>
                </a:solidFill>
                <a:effectLst>
                  <a:outerShdw blurRad="38100" dist="19050" dir="2700000" algn="tl" rotWithShape="0">
                    <a:schemeClr val="dk1">
                      <a:alpha val="40000"/>
                    </a:schemeClr>
                  </a:outerShdw>
                </a:effectLst>
              </a:rPr>
              <a:t>3</a:t>
            </a:r>
            <a:r>
              <a:rPr lang="en-US" sz="1200" dirty="0">
                <a:ln w="0"/>
                <a:solidFill>
                  <a:schemeClr val="tx1"/>
                </a:solidFill>
                <a:effectLst>
                  <a:outerShdw blurRad="38100" dist="19050" dir="2700000" algn="tl" rotWithShape="0">
                    <a:schemeClr val="dk1">
                      <a:alpha val="40000"/>
                    </a:schemeClr>
                  </a:outerShdw>
                </a:effectLst>
              </a:rPr>
              <a:t> µ</a:t>
            </a:r>
            <a:r>
              <a:rPr lang="en-US" sz="1200" baseline="-25000" dirty="0">
                <a:ln w="0"/>
                <a:solidFill>
                  <a:schemeClr val="tx1"/>
                </a:solidFill>
                <a:effectLst>
                  <a:outerShdw blurRad="38100" dist="19050" dir="2700000" algn="tl" rotWithShape="0">
                    <a:schemeClr val="dk1">
                      <a:alpha val="40000"/>
                    </a:schemeClr>
                  </a:outerShdw>
                </a:effectLst>
              </a:rPr>
              <a:t>4</a:t>
            </a:r>
          </a:p>
          <a:p>
            <a:pPr algn="ctr"/>
            <a:endParaRPr lang="en-US" sz="1200" dirty="0">
              <a:ln w="0"/>
              <a:solidFill>
                <a:schemeClr val="tx1"/>
              </a:solidFill>
              <a:effectLst>
                <a:outerShdw blurRad="38100" dist="19050" dir="2700000" algn="tl" rotWithShape="0">
                  <a:schemeClr val="dk1">
                    <a:alpha val="40000"/>
                  </a:schemeClr>
                </a:outerShdw>
              </a:effectLst>
            </a:endParaRPr>
          </a:p>
          <a:p>
            <a:pPr algn="ctr"/>
            <a:endParaRPr lang="en-US" sz="1200" dirty="0">
              <a:ln w="0"/>
              <a:solidFill>
                <a:schemeClr val="tx1"/>
              </a:solidFill>
              <a:effectLst>
                <a:outerShdw blurRad="38100" dist="19050" dir="2700000" algn="tl" rotWithShape="0">
                  <a:schemeClr val="dk1">
                    <a:alpha val="40000"/>
                  </a:schemeClr>
                </a:outerShdw>
              </a:effectLst>
            </a:endParaRPr>
          </a:p>
          <a:p>
            <a:pPr algn="ctr"/>
            <a:endParaRPr lang="en-US" sz="1200" dirty="0">
              <a:ln w="0"/>
              <a:solidFill>
                <a:schemeClr val="tx1"/>
              </a:solidFill>
              <a:effectLst>
                <a:outerShdw blurRad="38100" dist="19050" dir="2700000" algn="tl" rotWithShape="0">
                  <a:schemeClr val="dk1">
                    <a:alpha val="40000"/>
                  </a:schemeClr>
                </a:outerShdw>
              </a:effectLst>
            </a:endParaRPr>
          </a:p>
        </p:txBody>
      </p:sp>
      <p:sp>
        <p:nvSpPr>
          <p:cNvPr id="8" name="Flowchart: Process 7">
            <a:extLst>
              <a:ext uri="{FF2B5EF4-FFF2-40B4-BE49-F238E27FC236}">
                <a16:creationId xmlns:a16="http://schemas.microsoft.com/office/drawing/2014/main" id="{C31C292C-84D2-40D1-B874-CD8696307060}"/>
              </a:ext>
            </a:extLst>
          </p:cNvPr>
          <p:cNvSpPr/>
          <p:nvPr/>
        </p:nvSpPr>
        <p:spPr>
          <a:xfrm>
            <a:off x="1478860" y="3833191"/>
            <a:ext cx="2136085" cy="1219200"/>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ln w="0"/>
              <a:solidFill>
                <a:schemeClr val="tx1"/>
              </a:solidFill>
              <a:effectLst>
                <a:outerShdw blurRad="38100" dist="19050" dir="2700000" algn="tl" rotWithShape="0">
                  <a:schemeClr val="dk1">
                    <a:alpha val="40000"/>
                  </a:schemeClr>
                </a:outerShdw>
              </a:effectLst>
            </a:endParaRPr>
          </a:p>
          <a:p>
            <a:pPr algn="ctr"/>
            <a:endParaRPr lang="en-US" sz="1200" dirty="0">
              <a:ln w="0"/>
              <a:solidFill>
                <a:schemeClr val="tx1"/>
              </a:solidFill>
              <a:effectLst>
                <a:outerShdw blurRad="38100" dist="19050" dir="2700000" algn="tl" rotWithShape="0">
                  <a:schemeClr val="dk1">
                    <a:alpha val="40000"/>
                  </a:schemeClr>
                </a:outerShdw>
              </a:effectLst>
            </a:endParaRPr>
          </a:p>
          <a:p>
            <a:pPr algn="ctr"/>
            <a:endParaRPr lang="en-US" sz="1200" dirty="0">
              <a:ln w="0"/>
              <a:solidFill>
                <a:schemeClr val="tx1"/>
              </a:solidFill>
              <a:effectLst>
                <a:outerShdw blurRad="38100" dist="19050" dir="2700000" algn="tl" rotWithShape="0">
                  <a:schemeClr val="dk1">
                    <a:alpha val="40000"/>
                  </a:schemeClr>
                </a:outerShdw>
              </a:effectLst>
            </a:endParaRPr>
          </a:p>
          <a:p>
            <a:pPr algn="ctr"/>
            <a:r>
              <a:rPr lang="en-US" sz="1200" dirty="0">
                <a:ln w="0"/>
                <a:solidFill>
                  <a:schemeClr val="tx1"/>
                </a:solidFill>
                <a:effectLst>
                  <a:outerShdw blurRad="38100" dist="19050" dir="2700000" algn="tl" rotWithShape="0">
                    <a:schemeClr val="dk1">
                      <a:alpha val="40000"/>
                    </a:schemeClr>
                  </a:outerShdw>
                </a:effectLst>
              </a:rPr>
              <a:t>BYO ANOVA to test if the means of 1 and 4 are different, given at least one pair is different.</a:t>
            </a:r>
          </a:p>
          <a:p>
            <a:pPr algn="ctr"/>
            <a:r>
              <a:rPr lang="en-US" sz="1200" dirty="0">
                <a:ln w="0"/>
                <a:solidFill>
                  <a:schemeClr val="tx1"/>
                </a:solidFill>
                <a:effectLst>
                  <a:outerShdw blurRad="38100" dist="19050" dir="2700000" algn="tl" rotWithShape="0">
                    <a:schemeClr val="dk1">
                      <a:alpha val="40000"/>
                    </a:schemeClr>
                  </a:outerShdw>
                </a:effectLst>
              </a:rPr>
              <a:t>Reduced Model H</a:t>
            </a:r>
            <a:r>
              <a:rPr lang="en-US" sz="1200" baseline="-25000" dirty="0">
                <a:ln w="0"/>
                <a:solidFill>
                  <a:schemeClr val="tx1"/>
                </a:solidFill>
                <a:effectLst>
                  <a:outerShdw blurRad="38100" dist="19050" dir="2700000" algn="tl" rotWithShape="0">
                    <a:schemeClr val="dk1">
                      <a:alpha val="40000"/>
                    </a:schemeClr>
                  </a:outerShdw>
                </a:effectLst>
              </a:rPr>
              <a:t>0</a:t>
            </a:r>
            <a:r>
              <a:rPr lang="en-US" sz="1200" dirty="0">
                <a:ln w="0"/>
                <a:solidFill>
                  <a:schemeClr val="tx1"/>
                </a:solidFill>
                <a:effectLst>
                  <a:outerShdw blurRad="38100" dist="19050" dir="2700000" algn="tl" rotWithShape="0">
                    <a:schemeClr val="dk1">
                      <a:alpha val="40000"/>
                    </a:schemeClr>
                  </a:outerShdw>
                </a:effectLst>
              </a:rPr>
              <a:t>: µ</a:t>
            </a:r>
            <a:r>
              <a:rPr lang="en-US" sz="1200" baseline="-25000" dirty="0">
                <a:ln w="0"/>
                <a:solidFill>
                  <a:schemeClr val="tx1"/>
                </a:solidFill>
                <a:effectLst>
                  <a:outerShdw blurRad="38100" dist="19050" dir="2700000" algn="tl" rotWithShape="0">
                    <a:schemeClr val="dk1">
                      <a:alpha val="40000"/>
                    </a:schemeClr>
                  </a:outerShdw>
                </a:effectLst>
              </a:rPr>
              <a:t>0</a:t>
            </a:r>
            <a:r>
              <a:rPr lang="en-US" sz="1200" dirty="0">
                <a:ln w="0"/>
                <a:solidFill>
                  <a:schemeClr val="tx1"/>
                </a:solidFill>
                <a:effectLst>
                  <a:outerShdw blurRad="38100" dist="19050" dir="2700000" algn="tl" rotWithShape="0">
                    <a:schemeClr val="dk1">
                      <a:alpha val="40000"/>
                    </a:schemeClr>
                  </a:outerShdw>
                </a:effectLst>
              </a:rPr>
              <a:t> µ</a:t>
            </a:r>
            <a:r>
              <a:rPr lang="en-US" sz="1200" baseline="-25000" dirty="0">
                <a:ln w="0"/>
                <a:solidFill>
                  <a:schemeClr val="tx1"/>
                </a:solidFill>
                <a:effectLst>
                  <a:outerShdw blurRad="38100" dist="19050" dir="2700000" algn="tl" rotWithShape="0">
                    <a:schemeClr val="dk1">
                      <a:alpha val="40000"/>
                    </a:schemeClr>
                  </a:outerShdw>
                </a:effectLst>
              </a:rPr>
              <a:t>2 </a:t>
            </a:r>
            <a:r>
              <a:rPr lang="en-US" sz="1200" dirty="0">
                <a:ln w="0"/>
                <a:solidFill>
                  <a:schemeClr val="tx1"/>
                </a:solidFill>
                <a:effectLst>
                  <a:outerShdw blurRad="38100" dist="19050" dir="2700000" algn="tl" rotWithShape="0">
                    <a:schemeClr val="dk1">
                      <a:alpha val="40000"/>
                    </a:schemeClr>
                  </a:outerShdw>
                </a:effectLst>
              </a:rPr>
              <a:t>µ</a:t>
            </a:r>
            <a:r>
              <a:rPr lang="en-US" sz="1200" baseline="-25000" dirty="0">
                <a:ln w="0"/>
                <a:solidFill>
                  <a:schemeClr val="tx1"/>
                </a:solidFill>
                <a:effectLst>
                  <a:outerShdw blurRad="38100" dist="19050" dir="2700000" algn="tl" rotWithShape="0">
                    <a:schemeClr val="dk1">
                      <a:alpha val="40000"/>
                    </a:schemeClr>
                  </a:outerShdw>
                </a:effectLst>
              </a:rPr>
              <a:t>3</a:t>
            </a:r>
            <a:r>
              <a:rPr lang="en-US" sz="1200" dirty="0">
                <a:ln w="0"/>
                <a:solidFill>
                  <a:schemeClr val="tx1"/>
                </a:solidFill>
                <a:effectLst>
                  <a:outerShdw blurRad="38100" dist="19050" dir="2700000" algn="tl" rotWithShape="0">
                    <a:schemeClr val="dk1">
                      <a:alpha val="40000"/>
                    </a:schemeClr>
                  </a:outerShdw>
                </a:effectLst>
              </a:rPr>
              <a:t> µ</a:t>
            </a:r>
            <a:r>
              <a:rPr lang="en-US" sz="1200" baseline="-25000" dirty="0">
                <a:ln w="0"/>
                <a:solidFill>
                  <a:schemeClr val="tx1"/>
                </a:solidFill>
                <a:effectLst>
                  <a:outerShdw blurRad="38100" dist="19050" dir="2700000" algn="tl" rotWithShape="0">
                    <a:schemeClr val="dk1">
                      <a:alpha val="40000"/>
                    </a:schemeClr>
                  </a:outerShdw>
                </a:effectLst>
              </a:rPr>
              <a:t>0</a:t>
            </a:r>
            <a:endParaRPr lang="en-US" sz="1200" dirty="0">
              <a:ln w="0"/>
              <a:solidFill>
                <a:schemeClr val="tx1"/>
              </a:solidFill>
              <a:effectLst>
                <a:outerShdw blurRad="38100" dist="19050" dir="2700000" algn="tl" rotWithShape="0">
                  <a:schemeClr val="dk1">
                    <a:alpha val="40000"/>
                  </a:schemeClr>
                </a:outerShdw>
              </a:effectLst>
            </a:endParaRPr>
          </a:p>
          <a:p>
            <a:pPr algn="ctr"/>
            <a:r>
              <a:rPr lang="en-US" sz="1200" dirty="0">
                <a:ln w="0"/>
                <a:solidFill>
                  <a:schemeClr val="tx1"/>
                </a:solidFill>
                <a:effectLst>
                  <a:outerShdw blurRad="38100" dist="19050" dir="2700000" algn="tl" rotWithShape="0">
                    <a:schemeClr val="dk1">
                      <a:alpha val="40000"/>
                    </a:schemeClr>
                  </a:outerShdw>
                </a:effectLst>
              </a:rPr>
              <a:t>Full Model H</a:t>
            </a:r>
            <a:r>
              <a:rPr lang="en-US" sz="1200" baseline="-25000" dirty="0">
                <a:ln w="0"/>
                <a:solidFill>
                  <a:schemeClr val="tx1"/>
                </a:solidFill>
                <a:effectLst>
                  <a:outerShdw blurRad="38100" dist="19050" dir="2700000" algn="tl" rotWithShape="0">
                    <a:schemeClr val="dk1">
                      <a:alpha val="40000"/>
                    </a:schemeClr>
                  </a:outerShdw>
                </a:effectLst>
              </a:rPr>
              <a:t>a</a:t>
            </a:r>
            <a:r>
              <a:rPr lang="en-US" sz="1200" dirty="0">
                <a:ln w="0"/>
                <a:solidFill>
                  <a:schemeClr val="tx1"/>
                </a:solidFill>
                <a:effectLst>
                  <a:outerShdw blurRad="38100" dist="19050" dir="2700000" algn="tl" rotWithShape="0">
                    <a:schemeClr val="dk1">
                      <a:alpha val="40000"/>
                    </a:schemeClr>
                  </a:outerShdw>
                </a:effectLst>
              </a:rPr>
              <a:t>: µ</a:t>
            </a:r>
            <a:r>
              <a:rPr lang="en-US" sz="1200" baseline="-25000" dirty="0">
                <a:ln w="0"/>
                <a:solidFill>
                  <a:schemeClr val="tx1"/>
                </a:solidFill>
                <a:effectLst>
                  <a:outerShdw blurRad="38100" dist="19050" dir="2700000" algn="tl" rotWithShape="0">
                    <a:schemeClr val="dk1">
                      <a:alpha val="40000"/>
                    </a:schemeClr>
                  </a:outerShdw>
                </a:effectLst>
              </a:rPr>
              <a:t>1</a:t>
            </a:r>
            <a:r>
              <a:rPr lang="en-US" sz="1200" dirty="0">
                <a:ln w="0"/>
                <a:solidFill>
                  <a:schemeClr val="tx1"/>
                </a:solidFill>
                <a:effectLst>
                  <a:outerShdw blurRad="38100" dist="19050" dir="2700000" algn="tl" rotWithShape="0">
                    <a:schemeClr val="dk1">
                      <a:alpha val="40000"/>
                    </a:schemeClr>
                  </a:outerShdw>
                </a:effectLst>
              </a:rPr>
              <a:t> µ</a:t>
            </a:r>
            <a:r>
              <a:rPr lang="en-US" sz="1200" baseline="-25000" dirty="0">
                <a:ln w="0"/>
                <a:solidFill>
                  <a:schemeClr val="tx1"/>
                </a:solidFill>
                <a:effectLst>
                  <a:outerShdw blurRad="38100" dist="19050" dir="2700000" algn="tl" rotWithShape="0">
                    <a:schemeClr val="dk1">
                      <a:alpha val="40000"/>
                    </a:schemeClr>
                  </a:outerShdw>
                </a:effectLst>
              </a:rPr>
              <a:t>2 </a:t>
            </a:r>
            <a:r>
              <a:rPr lang="en-US" sz="1200" dirty="0">
                <a:ln w="0"/>
                <a:solidFill>
                  <a:schemeClr val="tx1"/>
                </a:solidFill>
                <a:effectLst>
                  <a:outerShdw blurRad="38100" dist="19050" dir="2700000" algn="tl" rotWithShape="0">
                    <a:schemeClr val="dk1">
                      <a:alpha val="40000"/>
                    </a:schemeClr>
                  </a:outerShdw>
                </a:effectLst>
              </a:rPr>
              <a:t>µ</a:t>
            </a:r>
            <a:r>
              <a:rPr lang="en-US" sz="1200" baseline="-25000" dirty="0">
                <a:ln w="0"/>
                <a:solidFill>
                  <a:schemeClr val="tx1"/>
                </a:solidFill>
                <a:effectLst>
                  <a:outerShdw blurRad="38100" dist="19050" dir="2700000" algn="tl" rotWithShape="0">
                    <a:schemeClr val="dk1">
                      <a:alpha val="40000"/>
                    </a:schemeClr>
                  </a:outerShdw>
                </a:effectLst>
              </a:rPr>
              <a:t>3</a:t>
            </a:r>
            <a:r>
              <a:rPr lang="en-US" sz="1200" dirty="0">
                <a:ln w="0"/>
                <a:solidFill>
                  <a:schemeClr val="tx1"/>
                </a:solidFill>
                <a:effectLst>
                  <a:outerShdw blurRad="38100" dist="19050" dir="2700000" algn="tl" rotWithShape="0">
                    <a:schemeClr val="dk1">
                      <a:alpha val="40000"/>
                    </a:schemeClr>
                  </a:outerShdw>
                </a:effectLst>
              </a:rPr>
              <a:t> µ</a:t>
            </a:r>
            <a:r>
              <a:rPr lang="en-US" sz="1200" baseline="-25000" dirty="0">
                <a:ln w="0"/>
                <a:solidFill>
                  <a:schemeClr val="tx1"/>
                </a:solidFill>
                <a:effectLst>
                  <a:outerShdw blurRad="38100" dist="19050" dir="2700000" algn="tl" rotWithShape="0">
                    <a:schemeClr val="dk1">
                      <a:alpha val="40000"/>
                    </a:schemeClr>
                  </a:outerShdw>
                </a:effectLst>
              </a:rPr>
              <a:t>4</a:t>
            </a:r>
          </a:p>
          <a:p>
            <a:pPr algn="ctr"/>
            <a:endParaRPr lang="en-US" sz="1200" dirty="0">
              <a:ln w="0"/>
              <a:solidFill>
                <a:schemeClr val="tx1"/>
              </a:solidFill>
              <a:effectLst>
                <a:outerShdw blurRad="38100" dist="19050" dir="2700000" algn="tl" rotWithShape="0">
                  <a:schemeClr val="dk1">
                    <a:alpha val="40000"/>
                  </a:schemeClr>
                </a:outerShdw>
              </a:effectLst>
            </a:endParaRPr>
          </a:p>
          <a:p>
            <a:pPr algn="ctr"/>
            <a:endParaRPr lang="en-US" sz="1200" dirty="0">
              <a:ln w="0"/>
              <a:solidFill>
                <a:schemeClr val="tx1"/>
              </a:solidFill>
              <a:effectLst>
                <a:outerShdw blurRad="38100" dist="19050" dir="2700000" algn="tl" rotWithShape="0">
                  <a:schemeClr val="dk1">
                    <a:alpha val="40000"/>
                  </a:schemeClr>
                </a:outerShdw>
              </a:effectLst>
            </a:endParaRPr>
          </a:p>
          <a:p>
            <a:pPr algn="ctr"/>
            <a:endParaRPr lang="en-US" sz="1200" dirty="0">
              <a:ln w="0"/>
              <a:solidFill>
                <a:schemeClr val="tx1"/>
              </a:solidFill>
              <a:effectLst>
                <a:outerShdw blurRad="38100" dist="19050" dir="2700000" algn="tl" rotWithShape="0">
                  <a:schemeClr val="dk1">
                    <a:alpha val="40000"/>
                  </a:schemeClr>
                </a:outerShdw>
              </a:effectLst>
            </a:endParaRPr>
          </a:p>
        </p:txBody>
      </p:sp>
      <p:sp>
        <p:nvSpPr>
          <p:cNvPr id="9" name="Flowchart: Decision 8">
            <a:extLst>
              <a:ext uri="{FF2B5EF4-FFF2-40B4-BE49-F238E27FC236}">
                <a16:creationId xmlns:a16="http://schemas.microsoft.com/office/drawing/2014/main" id="{6EE2A52D-F48C-4299-AEB9-400B75C90DDA}"/>
              </a:ext>
            </a:extLst>
          </p:cNvPr>
          <p:cNvSpPr/>
          <p:nvPr/>
        </p:nvSpPr>
        <p:spPr>
          <a:xfrm>
            <a:off x="1442002" y="2209800"/>
            <a:ext cx="2209800" cy="1371600"/>
          </a:xfrm>
          <a:prstGeom prst="flowChartDecision">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ln w="0"/>
                <a:solidFill>
                  <a:schemeClr val="tx1"/>
                </a:solidFill>
                <a:effectLst>
                  <a:outerShdw blurRad="38100" dist="19050" dir="2700000" algn="tl" rotWithShape="0">
                    <a:schemeClr val="dk1">
                      <a:alpha val="40000"/>
                    </a:schemeClr>
                  </a:outerShdw>
                </a:effectLst>
              </a:rPr>
              <a:t>Reject H</a:t>
            </a:r>
            <a:r>
              <a:rPr lang="en-US" sz="1400" baseline="-25000" dirty="0">
                <a:ln w="0"/>
                <a:solidFill>
                  <a:schemeClr val="tx1"/>
                </a:solidFill>
                <a:effectLst>
                  <a:outerShdw blurRad="38100" dist="19050" dir="2700000" algn="tl" rotWithShape="0">
                    <a:schemeClr val="dk1">
                      <a:alpha val="40000"/>
                    </a:schemeClr>
                  </a:outerShdw>
                </a:effectLst>
              </a:rPr>
              <a:t>0</a:t>
            </a:r>
            <a:r>
              <a:rPr lang="en-US" sz="1400" dirty="0">
                <a:ln w="0"/>
                <a:solidFill>
                  <a:schemeClr val="tx1"/>
                </a:solidFill>
                <a:effectLst>
                  <a:outerShdw blurRad="38100" dist="19050" dir="2700000" algn="tl" rotWithShape="0">
                    <a:schemeClr val="dk1">
                      <a:alpha val="40000"/>
                    </a:schemeClr>
                  </a:outerShdw>
                </a:effectLst>
              </a:rPr>
              <a:t> in favor of H</a:t>
            </a:r>
            <a:r>
              <a:rPr lang="en-US" sz="1400" baseline="-25000" dirty="0">
                <a:ln w="0"/>
                <a:solidFill>
                  <a:schemeClr val="tx1"/>
                </a:solidFill>
                <a:effectLst>
                  <a:outerShdw blurRad="38100" dist="19050" dir="2700000" algn="tl" rotWithShape="0">
                    <a:schemeClr val="dk1">
                      <a:alpha val="40000"/>
                    </a:schemeClr>
                  </a:outerShdw>
                </a:effectLst>
              </a:rPr>
              <a:t>a</a:t>
            </a:r>
            <a:r>
              <a:rPr lang="en-US" sz="1400" dirty="0">
                <a:ln w="0"/>
                <a:solidFill>
                  <a:schemeClr val="tx1"/>
                </a:solidFill>
                <a:effectLst>
                  <a:outerShdw blurRad="38100" dist="19050" dir="2700000" algn="tl" rotWithShape="0">
                    <a:schemeClr val="dk1">
                      <a:alpha val="40000"/>
                    </a:schemeClr>
                  </a:outerShdw>
                </a:effectLst>
              </a:rPr>
              <a:t>: µ</a:t>
            </a:r>
            <a:r>
              <a:rPr lang="en-US" sz="1400" baseline="-25000" dirty="0">
                <a:ln w="0"/>
                <a:solidFill>
                  <a:schemeClr val="tx1"/>
                </a:solidFill>
                <a:effectLst>
                  <a:outerShdw blurRad="38100" dist="19050" dir="2700000" algn="tl" rotWithShape="0">
                    <a:schemeClr val="dk1">
                      <a:alpha val="40000"/>
                    </a:schemeClr>
                  </a:outerShdw>
                </a:effectLst>
              </a:rPr>
              <a:t>1</a:t>
            </a:r>
            <a:r>
              <a:rPr lang="en-US" sz="1400" dirty="0">
                <a:ln w="0"/>
                <a:solidFill>
                  <a:schemeClr val="tx1"/>
                </a:solidFill>
                <a:effectLst>
                  <a:outerShdw blurRad="38100" dist="19050" dir="2700000" algn="tl" rotWithShape="0">
                    <a:schemeClr val="dk1">
                      <a:alpha val="40000"/>
                    </a:schemeClr>
                  </a:outerShdw>
                </a:effectLst>
              </a:rPr>
              <a:t> µ</a:t>
            </a:r>
            <a:r>
              <a:rPr lang="en-US" sz="1400" baseline="-25000" dirty="0">
                <a:ln w="0"/>
                <a:solidFill>
                  <a:schemeClr val="tx1"/>
                </a:solidFill>
                <a:effectLst>
                  <a:outerShdw blurRad="38100" dist="19050" dir="2700000" algn="tl" rotWithShape="0">
                    <a:schemeClr val="dk1">
                      <a:alpha val="40000"/>
                    </a:schemeClr>
                  </a:outerShdw>
                </a:effectLst>
              </a:rPr>
              <a:t>2 </a:t>
            </a:r>
            <a:r>
              <a:rPr lang="en-US" sz="1400" dirty="0">
                <a:ln w="0"/>
                <a:solidFill>
                  <a:schemeClr val="tx1"/>
                </a:solidFill>
                <a:effectLst>
                  <a:outerShdw blurRad="38100" dist="19050" dir="2700000" algn="tl" rotWithShape="0">
                    <a:schemeClr val="dk1">
                      <a:alpha val="40000"/>
                    </a:schemeClr>
                  </a:outerShdw>
                </a:effectLst>
              </a:rPr>
              <a:t>µ</a:t>
            </a:r>
            <a:r>
              <a:rPr lang="en-US" sz="1400" baseline="-25000" dirty="0">
                <a:ln w="0"/>
                <a:solidFill>
                  <a:schemeClr val="tx1"/>
                </a:solidFill>
                <a:effectLst>
                  <a:outerShdw blurRad="38100" dist="19050" dir="2700000" algn="tl" rotWithShape="0">
                    <a:schemeClr val="dk1">
                      <a:alpha val="40000"/>
                    </a:schemeClr>
                  </a:outerShdw>
                </a:effectLst>
              </a:rPr>
              <a:t>3</a:t>
            </a:r>
            <a:r>
              <a:rPr lang="en-US" sz="1400" dirty="0">
                <a:ln w="0"/>
                <a:solidFill>
                  <a:schemeClr val="tx1"/>
                </a:solidFill>
                <a:effectLst>
                  <a:outerShdw blurRad="38100" dist="19050" dir="2700000" algn="tl" rotWithShape="0">
                    <a:schemeClr val="dk1">
                      <a:alpha val="40000"/>
                    </a:schemeClr>
                  </a:outerShdw>
                </a:effectLst>
              </a:rPr>
              <a:t> µ</a:t>
            </a:r>
            <a:r>
              <a:rPr lang="en-US" sz="1400" baseline="-25000" dirty="0">
                <a:ln w="0"/>
                <a:solidFill>
                  <a:schemeClr val="tx1"/>
                </a:solidFill>
                <a:effectLst>
                  <a:outerShdw blurRad="38100" dist="19050" dir="2700000" algn="tl" rotWithShape="0">
                    <a:schemeClr val="dk1">
                      <a:alpha val="40000"/>
                    </a:schemeClr>
                  </a:outerShdw>
                </a:effectLst>
              </a:rPr>
              <a:t>4</a:t>
            </a:r>
            <a:r>
              <a:rPr lang="en-US" sz="1400" dirty="0">
                <a:ln w="0"/>
                <a:solidFill>
                  <a:schemeClr val="tx1"/>
                </a:solidFill>
                <a:effectLst>
                  <a:outerShdw blurRad="38100" dist="19050" dir="2700000" algn="tl" rotWithShape="0">
                    <a:schemeClr val="dk1">
                      <a:alpha val="40000"/>
                    </a:schemeClr>
                  </a:outerShdw>
                </a:effectLst>
              </a:rPr>
              <a:t>? </a:t>
            </a:r>
          </a:p>
        </p:txBody>
      </p:sp>
      <p:sp>
        <p:nvSpPr>
          <p:cNvPr id="10" name="Flowchart: Decision 9">
            <a:extLst>
              <a:ext uri="{FF2B5EF4-FFF2-40B4-BE49-F238E27FC236}">
                <a16:creationId xmlns:a16="http://schemas.microsoft.com/office/drawing/2014/main" id="{84BE4A3F-E7F9-4EED-B56C-3199D3885D02}"/>
              </a:ext>
            </a:extLst>
          </p:cNvPr>
          <p:cNvSpPr/>
          <p:nvPr/>
        </p:nvSpPr>
        <p:spPr>
          <a:xfrm>
            <a:off x="1442002" y="5257800"/>
            <a:ext cx="2209800" cy="1371600"/>
          </a:xfrm>
          <a:prstGeom prst="flowChartDecision">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ln w="0"/>
                <a:solidFill>
                  <a:schemeClr val="tx1"/>
                </a:solidFill>
                <a:effectLst>
                  <a:outerShdw blurRad="38100" dist="19050" dir="2700000" algn="tl" rotWithShape="0">
                    <a:schemeClr val="dk1">
                      <a:alpha val="40000"/>
                    </a:schemeClr>
                  </a:outerShdw>
                </a:effectLst>
              </a:rPr>
              <a:t>Reject H</a:t>
            </a:r>
            <a:r>
              <a:rPr lang="en-US" sz="1400" baseline="-25000" dirty="0">
                <a:ln w="0"/>
                <a:solidFill>
                  <a:schemeClr val="tx1"/>
                </a:solidFill>
                <a:effectLst>
                  <a:outerShdw blurRad="38100" dist="19050" dir="2700000" algn="tl" rotWithShape="0">
                    <a:schemeClr val="dk1">
                      <a:alpha val="40000"/>
                    </a:schemeClr>
                  </a:outerShdw>
                </a:effectLst>
              </a:rPr>
              <a:t>0</a:t>
            </a:r>
            <a:r>
              <a:rPr lang="en-US" sz="1400" dirty="0">
                <a:ln w="0"/>
                <a:solidFill>
                  <a:schemeClr val="tx1"/>
                </a:solidFill>
                <a:effectLst>
                  <a:outerShdw blurRad="38100" dist="19050" dir="2700000" algn="tl" rotWithShape="0">
                    <a:schemeClr val="dk1">
                      <a:alpha val="40000"/>
                    </a:schemeClr>
                  </a:outerShdw>
                </a:effectLst>
              </a:rPr>
              <a:t> in favor of H</a:t>
            </a:r>
            <a:r>
              <a:rPr lang="en-US" sz="1400" baseline="-25000" dirty="0">
                <a:ln w="0"/>
                <a:solidFill>
                  <a:schemeClr val="tx1"/>
                </a:solidFill>
                <a:effectLst>
                  <a:outerShdw blurRad="38100" dist="19050" dir="2700000" algn="tl" rotWithShape="0">
                    <a:schemeClr val="dk1">
                      <a:alpha val="40000"/>
                    </a:schemeClr>
                  </a:outerShdw>
                </a:effectLst>
              </a:rPr>
              <a:t>a</a:t>
            </a:r>
            <a:r>
              <a:rPr lang="en-US" sz="1400" dirty="0">
                <a:ln w="0"/>
                <a:solidFill>
                  <a:schemeClr val="tx1"/>
                </a:solidFill>
                <a:effectLst>
                  <a:outerShdw blurRad="38100" dist="19050" dir="2700000" algn="tl" rotWithShape="0">
                    <a:schemeClr val="dk1">
                      <a:alpha val="40000"/>
                    </a:schemeClr>
                  </a:outerShdw>
                </a:effectLst>
              </a:rPr>
              <a:t>: µ</a:t>
            </a:r>
            <a:r>
              <a:rPr lang="en-US" sz="1400" baseline="-25000" dirty="0">
                <a:ln w="0"/>
                <a:solidFill>
                  <a:schemeClr val="tx1"/>
                </a:solidFill>
                <a:effectLst>
                  <a:outerShdw blurRad="38100" dist="19050" dir="2700000" algn="tl" rotWithShape="0">
                    <a:schemeClr val="dk1">
                      <a:alpha val="40000"/>
                    </a:schemeClr>
                  </a:outerShdw>
                </a:effectLst>
              </a:rPr>
              <a:t>1</a:t>
            </a:r>
            <a:r>
              <a:rPr lang="en-US" sz="1400" dirty="0">
                <a:ln w="0"/>
                <a:solidFill>
                  <a:schemeClr val="tx1"/>
                </a:solidFill>
                <a:effectLst>
                  <a:outerShdw blurRad="38100" dist="19050" dir="2700000" algn="tl" rotWithShape="0">
                    <a:schemeClr val="dk1">
                      <a:alpha val="40000"/>
                    </a:schemeClr>
                  </a:outerShdw>
                </a:effectLst>
              </a:rPr>
              <a:t> µ</a:t>
            </a:r>
            <a:r>
              <a:rPr lang="en-US" sz="1400" baseline="-25000" dirty="0">
                <a:ln w="0"/>
                <a:solidFill>
                  <a:schemeClr val="tx1"/>
                </a:solidFill>
                <a:effectLst>
                  <a:outerShdw blurRad="38100" dist="19050" dir="2700000" algn="tl" rotWithShape="0">
                    <a:schemeClr val="dk1">
                      <a:alpha val="40000"/>
                    </a:schemeClr>
                  </a:outerShdw>
                </a:effectLst>
              </a:rPr>
              <a:t>2 </a:t>
            </a:r>
            <a:r>
              <a:rPr lang="en-US" sz="1400" dirty="0">
                <a:ln w="0"/>
                <a:solidFill>
                  <a:schemeClr val="tx1"/>
                </a:solidFill>
                <a:effectLst>
                  <a:outerShdw blurRad="38100" dist="19050" dir="2700000" algn="tl" rotWithShape="0">
                    <a:schemeClr val="dk1">
                      <a:alpha val="40000"/>
                    </a:schemeClr>
                  </a:outerShdw>
                </a:effectLst>
              </a:rPr>
              <a:t>µ</a:t>
            </a:r>
            <a:r>
              <a:rPr lang="en-US" sz="1400" baseline="-25000" dirty="0">
                <a:ln w="0"/>
                <a:solidFill>
                  <a:schemeClr val="tx1"/>
                </a:solidFill>
                <a:effectLst>
                  <a:outerShdw blurRad="38100" dist="19050" dir="2700000" algn="tl" rotWithShape="0">
                    <a:schemeClr val="dk1">
                      <a:alpha val="40000"/>
                    </a:schemeClr>
                  </a:outerShdw>
                </a:effectLst>
              </a:rPr>
              <a:t>3</a:t>
            </a:r>
            <a:r>
              <a:rPr lang="en-US" sz="1400" dirty="0">
                <a:ln w="0"/>
                <a:solidFill>
                  <a:schemeClr val="tx1"/>
                </a:solidFill>
                <a:effectLst>
                  <a:outerShdw blurRad="38100" dist="19050" dir="2700000" algn="tl" rotWithShape="0">
                    <a:schemeClr val="dk1">
                      <a:alpha val="40000"/>
                    </a:schemeClr>
                  </a:outerShdw>
                </a:effectLst>
              </a:rPr>
              <a:t> µ</a:t>
            </a:r>
            <a:r>
              <a:rPr lang="en-US" sz="1400" baseline="-25000" dirty="0">
                <a:ln w="0"/>
                <a:solidFill>
                  <a:schemeClr val="tx1"/>
                </a:solidFill>
                <a:effectLst>
                  <a:outerShdw blurRad="38100" dist="19050" dir="2700000" algn="tl" rotWithShape="0">
                    <a:schemeClr val="dk1">
                      <a:alpha val="40000"/>
                    </a:schemeClr>
                  </a:outerShdw>
                </a:effectLst>
              </a:rPr>
              <a:t>4</a:t>
            </a:r>
            <a:r>
              <a:rPr lang="en-US" sz="1400" dirty="0">
                <a:ln w="0"/>
                <a:solidFill>
                  <a:schemeClr val="tx1"/>
                </a:solidFill>
                <a:effectLst>
                  <a:outerShdw blurRad="38100" dist="19050" dir="2700000" algn="tl" rotWithShape="0">
                    <a:schemeClr val="dk1">
                      <a:alpha val="40000"/>
                    </a:schemeClr>
                  </a:outerShdw>
                </a:effectLst>
              </a:rPr>
              <a:t>? </a:t>
            </a:r>
          </a:p>
        </p:txBody>
      </p:sp>
      <p:sp>
        <p:nvSpPr>
          <p:cNvPr id="11" name="Flowchart: Terminator 10">
            <a:extLst>
              <a:ext uri="{FF2B5EF4-FFF2-40B4-BE49-F238E27FC236}">
                <a16:creationId xmlns:a16="http://schemas.microsoft.com/office/drawing/2014/main" id="{1111E9B8-5F2F-43C5-B86A-E0DC688E671E}"/>
              </a:ext>
            </a:extLst>
          </p:cNvPr>
          <p:cNvSpPr/>
          <p:nvPr/>
        </p:nvSpPr>
        <p:spPr>
          <a:xfrm>
            <a:off x="152400" y="2362200"/>
            <a:ext cx="914400" cy="1219200"/>
          </a:xfrm>
          <a:prstGeom prst="flowChartTerminator">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00" dirty="0">
                <a:ln w="0"/>
                <a:solidFill>
                  <a:schemeClr val="tx1"/>
                </a:solidFill>
                <a:effectLst>
                  <a:outerShdw blurRad="38100" dist="19050" dir="2700000" algn="tl" rotWithShape="0">
                    <a:schemeClr val="dk1">
                      <a:alpha val="40000"/>
                    </a:schemeClr>
                  </a:outerShdw>
                </a:effectLst>
              </a:rPr>
              <a:t>Stop: Insufficient evidence that any means are different</a:t>
            </a:r>
          </a:p>
        </p:txBody>
      </p:sp>
      <p:sp>
        <p:nvSpPr>
          <p:cNvPr id="12" name="Flowchart: Terminator 11">
            <a:extLst>
              <a:ext uri="{FF2B5EF4-FFF2-40B4-BE49-F238E27FC236}">
                <a16:creationId xmlns:a16="http://schemas.microsoft.com/office/drawing/2014/main" id="{189B1832-2C20-4C9B-A387-00C273712318}"/>
              </a:ext>
            </a:extLst>
          </p:cNvPr>
          <p:cNvSpPr/>
          <p:nvPr/>
        </p:nvSpPr>
        <p:spPr>
          <a:xfrm>
            <a:off x="178904" y="4495800"/>
            <a:ext cx="914400" cy="2087562"/>
          </a:xfrm>
          <a:prstGeom prst="flowChartTerminator">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00" dirty="0">
                <a:ln w="0"/>
                <a:solidFill>
                  <a:schemeClr val="tx1"/>
                </a:solidFill>
                <a:effectLst>
                  <a:outerShdw blurRad="38100" dist="19050" dir="2700000" algn="tl" rotWithShape="0">
                    <a:schemeClr val="dk1">
                      <a:alpha val="40000"/>
                    </a:schemeClr>
                  </a:outerShdw>
                </a:effectLst>
              </a:rPr>
              <a:t>Stop: Groups 1 and 4 are different and should not be treated as having the same means, as the QoI suggests.</a:t>
            </a:r>
          </a:p>
        </p:txBody>
      </p:sp>
      <p:sp>
        <p:nvSpPr>
          <p:cNvPr id="13" name="Flowchart: Process 12">
            <a:extLst>
              <a:ext uri="{FF2B5EF4-FFF2-40B4-BE49-F238E27FC236}">
                <a16:creationId xmlns:a16="http://schemas.microsoft.com/office/drawing/2014/main" id="{256883C9-1390-426C-8235-85FD171B0079}"/>
              </a:ext>
            </a:extLst>
          </p:cNvPr>
          <p:cNvSpPr/>
          <p:nvPr/>
        </p:nvSpPr>
        <p:spPr>
          <a:xfrm>
            <a:off x="4307784" y="838200"/>
            <a:ext cx="2128632" cy="1219200"/>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ln w="0"/>
              <a:solidFill>
                <a:schemeClr val="tx1"/>
              </a:solidFill>
              <a:effectLst>
                <a:outerShdw blurRad="38100" dist="19050" dir="2700000" algn="tl" rotWithShape="0">
                  <a:schemeClr val="dk1">
                    <a:alpha val="40000"/>
                  </a:schemeClr>
                </a:outerShdw>
              </a:effectLst>
            </a:endParaRPr>
          </a:p>
          <a:p>
            <a:pPr algn="ctr"/>
            <a:endParaRPr lang="en-US" sz="1200" dirty="0">
              <a:ln w="0"/>
              <a:solidFill>
                <a:schemeClr val="tx1"/>
              </a:solidFill>
              <a:effectLst>
                <a:outerShdw blurRad="38100" dist="19050" dir="2700000" algn="tl" rotWithShape="0">
                  <a:schemeClr val="dk1">
                    <a:alpha val="40000"/>
                  </a:schemeClr>
                </a:outerShdw>
              </a:effectLst>
            </a:endParaRPr>
          </a:p>
          <a:p>
            <a:pPr algn="ctr"/>
            <a:endParaRPr lang="en-US" sz="1200" dirty="0">
              <a:ln w="0"/>
              <a:solidFill>
                <a:schemeClr val="tx1"/>
              </a:solidFill>
              <a:effectLst>
                <a:outerShdw blurRad="38100" dist="19050" dir="2700000" algn="tl" rotWithShape="0">
                  <a:schemeClr val="dk1">
                    <a:alpha val="40000"/>
                  </a:schemeClr>
                </a:outerShdw>
              </a:effectLst>
            </a:endParaRPr>
          </a:p>
          <a:p>
            <a:pPr algn="ctr"/>
            <a:r>
              <a:rPr lang="en-US" sz="1200" dirty="0">
                <a:ln w="0"/>
                <a:solidFill>
                  <a:schemeClr val="tx1"/>
                </a:solidFill>
                <a:effectLst>
                  <a:outerShdw blurRad="38100" dist="19050" dir="2700000" algn="tl" rotWithShape="0">
                    <a:schemeClr val="dk1">
                      <a:alpha val="40000"/>
                    </a:schemeClr>
                  </a:outerShdw>
                </a:effectLst>
              </a:rPr>
              <a:t>BYO ANOVA to test if the means of 2 and 3 are different, given at least one pair is different.</a:t>
            </a:r>
          </a:p>
          <a:p>
            <a:pPr algn="ctr"/>
            <a:r>
              <a:rPr lang="en-US" sz="1200" dirty="0">
                <a:ln w="0"/>
                <a:solidFill>
                  <a:schemeClr val="tx1"/>
                </a:solidFill>
                <a:effectLst>
                  <a:outerShdw blurRad="38100" dist="19050" dir="2700000" algn="tl" rotWithShape="0">
                    <a:schemeClr val="dk1">
                      <a:alpha val="40000"/>
                    </a:schemeClr>
                  </a:outerShdw>
                </a:effectLst>
              </a:rPr>
              <a:t>Reduced Model H</a:t>
            </a:r>
            <a:r>
              <a:rPr lang="en-US" sz="1200" baseline="-25000" dirty="0">
                <a:ln w="0"/>
                <a:solidFill>
                  <a:schemeClr val="tx1"/>
                </a:solidFill>
                <a:effectLst>
                  <a:outerShdw blurRad="38100" dist="19050" dir="2700000" algn="tl" rotWithShape="0">
                    <a:schemeClr val="dk1">
                      <a:alpha val="40000"/>
                    </a:schemeClr>
                  </a:outerShdw>
                </a:effectLst>
              </a:rPr>
              <a:t>0</a:t>
            </a:r>
            <a:r>
              <a:rPr lang="en-US" sz="1200" dirty="0">
                <a:ln w="0"/>
                <a:solidFill>
                  <a:schemeClr val="tx1"/>
                </a:solidFill>
                <a:effectLst>
                  <a:outerShdw blurRad="38100" dist="19050" dir="2700000" algn="tl" rotWithShape="0">
                    <a:schemeClr val="dk1">
                      <a:alpha val="40000"/>
                    </a:schemeClr>
                  </a:outerShdw>
                </a:effectLst>
              </a:rPr>
              <a:t>: µ</a:t>
            </a:r>
            <a:r>
              <a:rPr lang="en-US" sz="1200" baseline="-25000" dirty="0">
                <a:ln w="0"/>
                <a:solidFill>
                  <a:schemeClr val="tx1"/>
                </a:solidFill>
                <a:effectLst>
                  <a:outerShdw blurRad="38100" dist="19050" dir="2700000" algn="tl" rotWithShape="0">
                    <a:schemeClr val="dk1">
                      <a:alpha val="40000"/>
                    </a:schemeClr>
                  </a:outerShdw>
                </a:effectLst>
              </a:rPr>
              <a:t>1</a:t>
            </a:r>
            <a:r>
              <a:rPr lang="en-US" sz="1200" dirty="0">
                <a:ln w="0"/>
                <a:solidFill>
                  <a:schemeClr val="tx1"/>
                </a:solidFill>
                <a:effectLst>
                  <a:outerShdw blurRad="38100" dist="19050" dir="2700000" algn="tl" rotWithShape="0">
                    <a:schemeClr val="dk1">
                      <a:alpha val="40000"/>
                    </a:schemeClr>
                  </a:outerShdw>
                </a:effectLst>
              </a:rPr>
              <a:t> µ</a:t>
            </a:r>
            <a:r>
              <a:rPr lang="en-US" sz="1200" baseline="-25000" dirty="0">
                <a:ln w="0"/>
                <a:solidFill>
                  <a:schemeClr val="tx1"/>
                </a:solidFill>
                <a:effectLst>
                  <a:outerShdw blurRad="38100" dist="19050" dir="2700000" algn="tl" rotWithShape="0">
                    <a:schemeClr val="dk1">
                      <a:alpha val="40000"/>
                    </a:schemeClr>
                  </a:outerShdw>
                </a:effectLst>
              </a:rPr>
              <a:t>0 </a:t>
            </a:r>
            <a:r>
              <a:rPr lang="en-US" sz="1200" dirty="0">
                <a:ln w="0"/>
                <a:solidFill>
                  <a:schemeClr val="tx1"/>
                </a:solidFill>
                <a:effectLst>
                  <a:outerShdw blurRad="38100" dist="19050" dir="2700000" algn="tl" rotWithShape="0">
                    <a:schemeClr val="dk1">
                      <a:alpha val="40000"/>
                    </a:schemeClr>
                  </a:outerShdw>
                </a:effectLst>
              </a:rPr>
              <a:t>µ</a:t>
            </a:r>
            <a:r>
              <a:rPr lang="en-US" sz="1200" baseline="-25000" dirty="0">
                <a:ln w="0"/>
                <a:solidFill>
                  <a:schemeClr val="tx1"/>
                </a:solidFill>
                <a:effectLst>
                  <a:outerShdw blurRad="38100" dist="19050" dir="2700000" algn="tl" rotWithShape="0">
                    <a:schemeClr val="dk1">
                      <a:alpha val="40000"/>
                    </a:schemeClr>
                  </a:outerShdw>
                </a:effectLst>
              </a:rPr>
              <a:t>0</a:t>
            </a:r>
            <a:r>
              <a:rPr lang="en-US" sz="1200" dirty="0">
                <a:ln w="0"/>
                <a:solidFill>
                  <a:schemeClr val="tx1"/>
                </a:solidFill>
                <a:effectLst>
                  <a:outerShdw blurRad="38100" dist="19050" dir="2700000" algn="tl" rotWithShape="0">
                    <a:schemeClr val="dk1">
                      <a:alpha val="40000"/>
                    </a:schemeClr>
                  </a:outerShdw>
                </a:effectLst>
              </a:rPr>
              <a:t> µ</a:t>
            </a:r>
            <a:r>
              <a:rPr lang="en-US" sz="1200" baseline="-25000" dirty="0">
                <a:ln w="0"/>
                <a:solidFill>
                  <a:schemeClr val="tx1"/>
                </a:solidFill>
                <a:effectLst>
                  <a:outerShdw blurRad="38100" dist="19050" dir="2700000" algn="tl" rotWithShape="0">
                    <a:schemeClr val="dk1">
                      <a:alpha val="40000"/>
                    </a:schemeClr>
                  </a:outerShdw>
                </a:effectLst>
              </a:rPr>
              <a:t>4</a:t>
            </a:r>
            <a:endParaRPr lang="en-US" sz="1200" dirty="0">
              <a:ln w="0"/>
              <a:solidFill>
                <a:schemeClr val="tx1"/>
              </a:solidFill>
              <a:effectLst>
                <a:outerShdw blurRad="38100" dist="19050" dir="2700000" algn="tl" rotWithShape="0">
                  <a:schemeClr val="dk1">
                    <a:alpha val="40000"/>
                  </a:schemeClr>
                </a:outerShdw>
              </a:effectLst>
            </a:endParaRPr>
          </a:p>
          <a:p>
            <a:pPr algn="ctr"/>
            <a:r>
              <a:rPr lang="en-US" sz="1200" dirty="0">
                <a:ln w="0"/>
                <a:solidFill>
                  <a:schemeClr val="tx1"/>
                </a:solidFill>
                <a:effectLst>
                  <a:outerShdw blurRad="38100" dist="19050" dir="2700000" algn="tl" rotWithShape="0">
                    <a:schemeClr val="dk1">
                      <a:alpha val="40000"/>
                    </a:schemeClr>
                  </a:outerShdw>
                </a:effectLst>
              </a:rPr>
              <a:t>Full Model H</a:t>
            </a:r>
            <a:r>
              <a:rPr lang="en-US" sz="1200" baseline="-25000" dirty="0">
                <a:ln w="0"/>
                <a:solidFill>
                  <a:schemeClr val="tx1"/>
                </a:solidFill>
                <a:effectLst>
                  <a:outerShdw blurRad="38100" dist="19050" dir="2700000" algn="tl" rotWithShape="0">
                    <a:schemeClr val="dk1">
                      <a:alpha val="40000"/>
                    </a:schemeClr>
                  </a:outerShdw>
                </a:effectLst>
              </a:rPr>
              <a:t>a</a:t>
            </a:r>
            <a:r>
              <a:rPr lang="en-US" sz="1200" dirty="0">
                <a:ln w="0"/>
                <a:solidFill>
                  <a:schemeClr val="tx1"/>
                </a:solidFill>
                <a:effectLst>
                  <a:outerShdw blurRad="38100" dist="19050" dir="2700000" algn="tl" rotWithShape="0">
                    <a:schemeClr val="dk1">
                      <a:alpha val="40000"/>
                    </a:schemeClr>
                  </a:outerShdw>
                </a:effectLst>
              </a:rPr>
              <a:t>: µ</a:t>
            </a:r>
            <a:r>
              <a:rPr lang="en-US" sz="1200" baseline="-25000" dirty="0">
                <a:ln w="0"/>
                <a:solidFill>
                  <a:schemeClr val="tx1"/>
                </a:solidFill>
                <a:effectLst>
                  <a:outerShdw blurRad="38100" dist="19050" dir="2700000" algn="tl" rotWithShape="0">
                    <a:schemeClr val="dk1">
                      <a:alpha val="40000"/>
                    </a:schemeClr>
                  </a:outerShdw>
                </a:effectLst>
              </a:rPr>
              <a:t>1</a:t>
            </a:r>
            <a:r>
              <a:rPr lang="en-US" sz="1200" dirty="0">
                <a:ln w="0"/>
                <a:solidFill>
                  <a:schemeClr val="tx1"/>
                </a:solidFill>
                <a:effectLst>
                  <a:outerShdw blurRad="38100" dist="19050" dir="2700000" algn="tl" rotWithShape="0">
                    <a:schemeClr val="dk1">
                      <a:alpha val="40000"/>
                    </a:schemeClr>
                  </a:outerShdw>
                </a:effectLst>
              </a:rPr>
              <a:t> µ</a:t>
            </a:r>
            <a:r>
              <a:rPr lang="en-US" sz="1200" baseline="-25000" dirty="0">
                <a:ln w="0"/>
                <a:solidFill>
                  <a:schemeClr val="tx1"/>
                </a:solidFill>
                <a:effectLst>
                  <a:outerShdw blurRad="38100" dist="19050" dir="2700000" algn="tl" rotWithShape="0">
                    <a:schemeClr val="dk1">
                      <a:alpha val="40000"/>
                    </a:schemeClr>
                  </a:outerShdw>
                </a:effectLst>
              </a:rPr>
              <a:t>2 </a:t>
            </a:r>
            <a:r>
              <a:rPr lang="en-US" sz="1200" dirty="0">
                <a:ln w="0"/>
                <a:solidFill>
                  <a:schemeClr val="tx1"/>
                </a:solidFill>
                <a:effectLst>
                  <a:outerShdw blurRad="38100" dist="19050" dir="2700000" algn="tl" rotWithShape="0">
                    <a:schemeClr val="dk1">
                      <a:alpha val="40000"/>
                    </a:schemeClr>
                  </a:outerShdw>
                </a:effectLst>
              </a:rPr>
              <a:t>µ</a:t>
            </a:r>
            <a:r>
              <a:rPr lang="en-US" sz="1200" baseline="-25000" dirty="0">
                <a:ln w="0"/>
                <a:solidFill>
                  <a:schemeClr val="tx1"/>
                </a:solidFill>
                <a:effectLst>
                  <a:outerShdw blurRad="38100" dist="19050" dir="2700000" algn="tl" rotWithShape="0">
                    <a:schemeClr val="dk1">
                      <a:alpha val="40000"/>
                    </a:schemeClr>
                  </a:outerShdw>
                </a:effectLst>
              </a:rPr>
              <a:t>3</a:t>
            </a:r>
            <a:r>
              <a:rPr lang="en-US" sz="1200" dirty="0">
                <a:ln w="0"/>
                <a:solidFill>
                  <a:schemeClr val="tx1"/>
                </a:solidFill>
                <a:effectLst>
                  <a:outerShdw blurRad="38100" dist="19050" dir="2700000" algn="tl" rotWithShape="0">
                    <a:schemeClr val="dk1">
                      <a:alpha val="40000"/>
                    </a:schemeClr>
                  </a:outerShdw>
                </a:effectLst>
              </a:rPr>
              <a:t> µ</a:t>
            </a:r>
            <a:r>
              <a:rPr lang="en-US" sz="1200" baseline="-25000" dirty="0">
                <a:ln w="0"/>
                <a:solidFill>
                  <a:schemeClr val="tx1"/>
                </a:solidFill>
                <a:effectLst>
                  <a:outerShdw blurRad="38100" dist="19050" dir="2700000" algn="tl" rotWithShape="0">
                    <a:schemeClr val="dk1">
                      <a:alpha val="40000"/>
                    </a:schemeClr>
                  </a:outerShdw>
                </a:effectLst>
              </a:rPr>
              <a:t>4</a:t>
            </a:r>
          </a:p>
          <a:p>
            <a:pPr algn="ctr"/>
            <a:endParaRPr lang="en-US" sz="1200" dirty="0">
              <a:ln w="0"/>
              <a:solidFill>
                <a:schemeClr val="tx1"/>
              </a:solidFill>
              <a:effectLst>
                <a:outerShdw blurRad="38100" dist="19050" dir="2700000" algn="tl" rotWithShape="0">
                  <a:schemeClr val="dk1">
                    <a:alpha val="40000"/>
                  </a:schemeClr>
                </a:outerShdw>
              </a:effectLst>
            </a:endParaRPr>
          </a:p>
          <a:p>
            <a:pPr algn="ctr"/>
            <a:endParaRPr lang="en-US" sz="1200" dirty="0">
              <a:ln w="0"/>
              <a:solidFill>
                <a:schemeClr val="tx1"/>
              </a:solidFill>
              <a:effectLst>
                <a:outerShdw blurRad="38100" dist="19050" dir="2700000" algn="tl" rotWithShape="0">
                  <a:schemeClr val="dk1">
                    <a:alpha val="40000"/>
                  </a:schemeClr>
                </a:outerShdw>
              </a:effectLst>
            </a:endParaRPr>
          </a:p>
          <a:p>
            <a:pPr algn="ctr"/>
            <a:endParaRPr lang="en-US" sz="1200" dirty="0">
              <a:ln w="0"/>
              <a:solidFill>
                <a:schemeClr val="tx1"/>
              </a:solidFill>
              <a:effectLst>
                <a:outerShdw blurRad="38100" dist="19050" dir="2700000" algn="tl" rotWithShape="0">
                  <a:schemeClr val="dk1">
                    <a:alpha val="40000"/>
                  </a:schemeClr>
                </a:outerShdw>
              </a:effectLst>
            </a:endParaRPr>
          </a:p>
        </p:txBody>
      </p:sp>
      <p:sp>
        <p:nvSpPr>
          <p:cNvPr id="14" name="Flowchart: Decision 13">
            <a:extLst>
              <a:ext uri="{FF2B5EF4-FFF2-40B4-BE49-F238E27FC236}">
                <a16:creationId xmlns:a16="http://schemas.microsoft.com/office/drawing/2014/main" id="{6B6869CF-F498-4067-BEC1-5F4B6F99A158}"/>
              </a:ext>
            </a:extLst>
          </p:cNvPr>
          <p:cNvSpPr/>
          <p:nvPr/>
        </p:nvSpPr>
        <p:spPr>
          <a:xfrm>
            <a:off x="4267200" y="2209800"/>
            <a:ext cx="2209800" cy="1371600"/>
          </a:xfrm>
          <a:prstGeom prst="flowChartDecision">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ln w="0"/>
                <a:solidFill>
                  <a:schemeClr val="tx1"/>
                </a:solidFill>
                <a:effectLst>
                  <a:outerShdw blurRad="38100" dist="19050" dir="2700000" algn="tl" rotWithShape="0">
                    <a:schemeClr val="dk1">
                      <a:alpha val="40000"/>
                    </a:schemeClr>
                  </a:outerShdw>
                </a:effectLst>
              </a:rPr>
              <a:t>Reject H</a:t>
            </a:r>
            <a:r>
              <a:rPr lang="en-US" sz="1400" baseline="-25000" dirty="0">
                <a:ln w="0"/>
                <a:solidFill>
                  <a:schemeClr val="tx1"/>
                </a:solidFill>
                <a:effectLst>
                  <a:outerShdw blurRad="38100" dist="19050" dir="2700000" algn="tl" rotWithShape="0">
                    <a:schemeClr val="dk1">
                      <a:alpha val="40000"/>
                    </a:schemeClr>
                  </a:outerShdw>
                </a:effectLst>
              </a:rPr>
              <a:t>0</a:t>
            </a:r>
            <a:r>
              <a:rPr lang="en-US" sz="1400" dirty="0">
                <a:ln w="0"/>
                <a:solidFill>
                  <a:schemeClr val="tx1"/>
                </a:solidFill>
                <a:effectLst>
                  <a:outerShdw blurRad="38100" dist="19050" dir="2700000" algn="tl" rotWithShape="0">
                    <a:schemeClr val="dk1">
                      <a:alpha val="40000"/>
                    </a:schemeClr>
                  </a:outerShdw>
                </a:effectLst>
              </a:rPr>
              <a:t> in favor of H</a:t>
            </a:r>
            <a:r>
              <a:rPr lang="en-US" sz="1400" baseline="-25000" dirty="0">
                <a:ln w="0"/>
                <a:solidFill>
                  <a:schemeClr val="tx1"/>
                </a:solidFill>
                <a:effectLst>
                  <a:outerShdw blurRad="38100" dist="19050" dir="2700000" algn="tl" rotWithShape="0">
                    <a:schemeClr val="dk1">
                      <a:alpha val="40000"/>
                    </a:schemeClr>
                  </a:outerShdw>
                </a:effectLst>
              </a:rPr>
              <a:t>a</a:t>
            </a:r>
            <a:r>
              <a:rPr lang="en-US" sz="1400" dirty="0">
                <a:ln w="0"/>
                <a:solidFill>
                  <a:schemeClr val="tx1"/>
                </a:solidFill>
                <a:effectLst>
                  <a:outerShdw blurRad="38100" dist="19050" dir="2700000" algn="tl" rotWithShape="0">
                    <a:schemeClr val="dk1">
                      <a:alpha val="40000"/>
                    </a:schemeClr>
                  </a:outerShdw>
                </a:effectLst>
              </a:rPr>
              <a:t>: µ</a:t>
            </a:r>
            <a:r>
              <a:rPr lang="en-US" sz="1400" baseline="-25000" dirty="0">
                <a:ln w="0"/>
                <a:solidFill>
                  <a:schemeClr val="tx1"/>
                </a:solidFill>
                <a:effectLst>
                  <a:outerShdw blurRad="38100" dist="19050" dir="2700000" algn="tl" rotWithShape="0">
                    <a:schemeClr val="dk1">
                      <a:alpha val="40000"/>
                    </a:schemeClr>
                  </a:outerShdw>
                </a:effectLst>
              </a:rPr>
              <a:t>1</a:t>
            </a:r>
            <a:r>
              <a:rPr lang="en-US" sz="1400" dirty="0">
                <a:ln w="0"/>
                <a:solidFill>
                  <a:schemeClr val="tx1"/>
                </a:solidFill>
                <a:effectLst>
                  <a:outerShdw blurRad="38100" dist="19050" dir="2700000" algn="tl" rotWithShape="0">
                    <a:schemeClr val="dk1">
                      <a:alpha val="40000"/>
                    </a:schemeClr>
                  </a:outerShdw>
                </a:effectLst>
              </a:rPr>
              <a:t> µ</a:t>
            </a:r>
            <a:r>
              <a:rPr lang="en-US" sz="1400" baseline="-25000" dirty="0">
                <a:ln w="0"/>
                <a:solidFill>
                  <a:schemeClr val="tx1"/>
                </a:solidFill>
                <a:effectLst>
                  <a:outerShdw blurRad="38100" dist="19050" dir="2700000" algn="tl" rotWithShape="0">
                    <a:schemeClr val="dk1">
                      <a:alpha val="40000"/>
                    </a:schemeClr>
                  </a:outerShdw>
                </a:effectLst>
              </a:rPr>
              <a:t>2 </a:t>
            </a:r>
            <a:r>
              <a:rPr lang="en-US" sz="1400" dirty="0">
                <a:ln w="0"/>
                <a:solidFill>
                  <a:schemeClr val="tx1"/>
                </a:solidFill>
                <a:effectLst>
                  <a:outerShdw blurRad="38100" dist="19050" dir="2700000" algn="tl" rotWithShape="0">
                    <a:schemeClr val="dk1">
                      <a:alpha val="40000"/>
                    </a:schemeClr>
                  </a:outerShdw>
                </a:effectLst>
              </a:rPr>
              <a:t>µ</a:t>
            </a:r>
            <a:r>
              <a:rPr lang="en-US" sz="1400" baseline="-25000" dirty="0">
                <a:ln w="0"/>
                <a:solidFill>
                  <a:schemeClr val="tx1"/>
                </a:solidFill>
                <a:effectLst>
                  <a:outerShdw blurRad="38100" dist="19050" dir="2700000" algn="tl" rotWithShape="0">
                    <a:schemeClr val="dk1">
                      <a:alpha val="40000"/>
                    </a:schemeClr>
                  </a:outerShdw>
                </a:effectLst>
              </a:rPr>
              <a:t>3</a:t>
            </a:r>
            <a:r>
              <a:rPr lang="en-US" sz="1400" dirty="0">
                <a:ln w="0"/>
                <a:solidFill>
                  <a:schemeClr val="tx1"/>
                </a:solidFill>
                <a:effectLst>
                  <a:outerShdw blurRad="38100" dist="19050" dir="2700000" algn="tl" rotWithShape="0">
                    <a:schemeClr val="dk1">
                      <a:alpha val="40000"/>
                    </a:schemeClr>
                  </a:outerShdw>
                </a:effectLst>
              </a:rPr>
              <a:t> µ</a:t>
            </a:r>
            <a:r>
              <a:rPr lang="en-US" sz="1400" baseline="-25000" dirty="0">
                <a:ln w="0"/>
                <a:solidFill>
                  <a:schemeClr val="tx1"/>
                </a:solidFill>
                <a:effectLst>
                  <a:outerShdw blurRad="38100" dist="19050" dir="2700000" algn="tl" rotWithShape="0">
                    <a:schemeClr val="dk1">
                      <a:alpha val="40000"/>
                    </a:schemeClr>
                  </a:outerShdw>
                </a:effectLst>
              </a:rPr>
              <a:t>4</a:t>
            </a:r>
            <a:r>
              <a:rPr lang="en-US" sz="1400" dirty="0">
                <a:ln w="0"/>
                <a:solidFill>
                  <a:schemeClr val="tx1"/>
                </a:solidFill>
                <a:effectLst>
                  <a:outerShdw blurRad="38100" dist="19050" dir="2700000" algn="tl" rotWithShape="0">
                    <a:schemeClr val="dk1">
                      <a:alpha val="40000"/>
                    </a:schemeClr>
                  </a:outerShdw>
                </a:effectLst>
              </a:rPr>
              <a:t>? </a:t>
            </a:r>
          </a:p>
        </p:txBody>
      </p:sp>
      <p:sp>
        <p:nvSpPr>
          <p:cNvPr id="15" name="Flowchart: Terminator 14">
            <a:extLst>
              <a:ext uri="{FF2B5EF4-FFF2-40B4-BE49-F238E27FC236}">
                <a16:creationId xmlns:a16="http://schemas.microsoft.com/office/drawing/2014/main" id="{EBDCA06C-8274-450F-9B8A-1E6B68937FEB}"/>
              </a:ext>
            </a:extLst>
          </p:cNvPr>
          <p:cNvSpPr/>
          <p:nvPr/>
        </p:nvSpPr>
        <p:spPr>
          <a:xfrm>
            <a:off x="7222435" y="1851819"/>
            <a:ext cx="914400" cy="2087562"/>
          </a:xfrm>
          <a:prstGeom prst="flowChartTerminator">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00" dirty="0">
                <a:ln w="0"/>
                <a:solidFill>
                  <a:schemeClr val="tx1"/>
                </a:solidFill>
                <a:effectLst>
                  <a:outerShdw blurRad="38100" dist="19050" dir="2700000" algn="tl" rotWithShape="0">
                    <a:schemeClr val="dk1">
                      <a:alpha val="40000"/>
                    </a:schemeClr>
                  </a:outerShdw>
                </a:effectLst>
              </a:rPr>
              <a:t>Stop: Groups 2 and 3 are different and should not be treated as having the same means, as the QoI suggests.</a:t>
            </a:r>
          </a:p>
        </p:txBody>
      </p:sp>
      <p:sp>
        <p:nvSpPr>
          <p:cNvPr id="16" name="Flowchart: Process 15">
            <a:extLst>
              <a:ext uri="{FF2B5EF4-FFF2-40B4-BE49-F238E27FC236}">
                <a16:creationId xmlns:a16="http://schemas.microsoft.com/office/drawing/2014/main" id="{53F254F4-FD4D-46B8-B6AF-138E8639D8D2}"/>
              </a:ext>
            </a:extLst>
          </p:cNvPr>
          <p:cNvSpPr/>
          <p:nvPr/>
        </p:nvSpPr>
        <p:spPr>
          <a:xfrm>
            <a:off x="3810000" y="3826564"/>
            <a:ext cx="3124200" cy="1121451"/>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ln w="0"/>
              <a:solidFill>
                <a:schemeClr val="tx1"/>
              </a:solidFill>
              <a:effectLst>
                <a:outerShdw blurRad="38100" dist="19050" dir="2700000" algn="tl" rotWithShape="0">
                  <a:schemeClr val="dk1">
                    <a:alpha val="40000"/>
                  </a:schemeClr>
                </a:outerShdw>
              </a:effectLst>
            </a:endParaRPr>
          </a:p>
          <a:p>
            <a:pPr algn="ctr"/>
            <a:endParaRPr lang="en-US" sz="1200" dirty="0">
              <a:ln w="0"/>
              <a:solidFill>
                <a:schemeClr val="tx1"/>
              </a:solidFill>
              <a:effectLst>
                <a:outerShdw blurRad="38100" dist="19050" dir="2700000" algn="tl" rotWithShape="0">
                  <a:schemeClr val="dk1">
                    <a:alpha val="40000"/>
                  </a:schemeClr>
                </a:outerShdw>
              </a:effectLst>
            </a:endParaRPr>
          </a:p>
          <a:p>
            <a:pPr algn="ctr"/>
            <a:endParaRPr lang="en-US" sz="1200" dirty="0">
              <a:ln w="0"/>
              <a:solidFill>
                <a:schemeClr val="tx1"/>
              </a:solidFill>
              <a:effectLst>
                <a:outerShdw blurRad="38100" dist="19050" dir="2700000" algn="tl" rotWithShape="0">
                  <a:schemeClr val="dk1">
                    <a:alpha val="40000"/>
                  </a:schemeClr>
                </a:outerShdw>
              </a:effectLst>
            </a:endParaRPr>
          </a:p>
          <a:p>
            <a:pPr algn="ctr"/>
            <a:r>
              <a:rPr lang="en-US" sz="1200" dirty="0">
                <a:ln w="0"/>
                <a:solidFill>
                  <a:schemeClr val="tx1"/>
                </a:solidFill>
                <a:effectLst>
                  <a:outerShdw blurRad="38100" dist="19050" dir="2700000" algn="tl" rotWithShape="0">
                    <a:schemeClr val="dk1">
                      <a:alpha val="40000"/>
                    </a:schemeClr>
                  </a:outerShdw>
                </a:effectLst>
              </a:rPr>
              <a:t>Perform ANOVA to test if the means of 1 and 4, when taken together are different than means 2 and 3, when also taken together.</a:t>
            </a:r>
          </a:p>
          <a:p>
            <a:pPr algn="ctr"/>
            <a:r>
              <a:rPr lang="en-US" sz="1200" dirty="0">
                <a:ln w="0"/>
                <a:solidFill>
                  <a:schemeClr val="tx1"/>
                </a:solidFill>
                <a:effectLst>
                  <a:outerShdw blurRad="38100" dist="19050" dir="2700000" algn="tl" rotWithShape="0">
                    <a:schemeClr val="dk1">
                      <a:alpha val="40000"/>
                    </a:schemeClr>
                  </a:outerShdw>
                </a:effectLst>
              </a:rPr>
              <a:t>Reduced Model H</a:t>
            </a:r>
            <a:r>
              <a:rPr lang="en-US" sz="1200" baseline="-25000" dirty="0">
                <a:ln w="0"/>
                <a:solidFill>
                  <a:schemeClr val="tx1"/>
                </a:solidFill>
                <a:effectLst>
                  <a:outerShdw blurRad="38100" dist="19050" dir="2700000" algn="tl" rotWithShape="0">
                    <a:schemeClr val="dk1">
                      <a:alpha val="40000"/>
                    </a:schemeClr>
                  </a:outerShdw>
                </a:effectLst>
              </a:rPr>
              <a:t>0</a:t>
            </a:r>
            <a:r>
              <a:rPr lang="en-US" sz="1200" dirty="0">
                <a:ln w="0"/>
                <a:solidFill>
                  <a:schemeClr val="tx1"/>
                </a:solidFill>
                <a:effectLst>
                  <a:outerShdw blurRad="38100" dist="19050" dir="2700000" algn="tl" rotWithShape="0">
                    <a:schemeClr val="dk1">
                      <a:alpha val="40000"/>
                    </a:schemeClr>
                  </a:outerShdw>
                </a:effectLst>
              </a:rPr>
              <a:t>: µ µ</a:t>
            </a:r>
            <a:r>
              <a:rPr lang="en-US" sz="1200" baseline="-25000" dirty="0">
                <a:ln w="0"/>
                <a:solidFill>
                  <a:schemeClr val="tx1"/>
                </a:solidFill>
                <a:effectLst>
                  <a:outerShdw blurRad="38100" dist="19050" dir="2700000" algn="tl" rotWithShape="0">
                    <a:schemeClr val="dk1">
                      <a:alpha val="40000"/>
                    </a:schemeClr>
                  </a:outerShdw>
                </a:effectLst>
              </a:rPr>
              <a:t> </a:t>
            </a:r>
            <a:r>
              <a:rPr lang="en-US" sz="1200" dirty="0">
                <a:ln w="0"/>
                <a:solidFill>
                  <a:schemeClr val="tx1"/>
                </a:solidFill>
                <a:effectLst>
                  <a:outerShdw blurRad="38100" dist="19050" dir="2700000" algn="tl" rotWithShape="0">
                    <a:schemeClr val="dk1">
                      <a:alpha val="40000"/>
                    </a:schemeClr>
                  </a:outerShdw>
                </a:effectLst>
              </a:rPr>
              <a:t>µ µ</a:t>
            </a:r>
          </a:p>
          <a:p>
            <a:pPr algn="ctr"/>
            <a:r>
              <a:rPr lang="en-US" sz="1200" dirty="0">
                <a:ln w="0"/>
                <a:solidFill>
                  <a:schemeClr val="tx1"/>
                </a:solidFill>
                <a:effectLst>
                  <a:outerShdw blurRad="38100" dist="19050" dir="2700000" algn="tl" rotWithShape="0">
                    <a:schemeClr val="dk1">
                      <a:alpha val="40000"/>
                    </a:schemeClr>
                  </a:outerShdw>
                </a:effectLst>
              </a:rPr>
              <a:t>Full Model H</a:t>
            </a:r>
            <a:r>
              <a:rPr lang="en-US" sz="1200" baseline="-25000" dirty="0">
                <a:ln w="0"/>
                <a:solidFill>
                  <a:schemeClr val="tx1"/>
                </a:solidFill>
                <a:effectLst>
                  <a:outerShdw blurRad="38100" dist="19050" dir="2700000" algn="tl" rotWithShape="0">
                    <a:schemeClr val="dk1">
                      <a:alpha val="40000"/>
                    </a:schemeClr>
                  </a:outerShdw>
                </a:effectLst>
              </a:rPr>
              <a:t>a</a:t>
            </a:r>
            <a:r>
              <a:rPr lang="en-US" sz="1200" dirty="0">
                <a:ln w="0"/>
                <a:solidFill>
                  <a:schemeClr val="tx1"/>
                </a:solidFill>
                <a:effectLst>
                  <a:outerShdw blurRad="38100" dist="19050" dir="2700000" algn="tl" rotWithShape="0">
                    <a:schemeClr val="dk1">
                      <a:alpha val="40000"/>
                    </a:schemeClr>
                  </a:outerShdw>
                </a:effectLst>
              </a:rPr>
              <a:t>: µ</a:t>
            </a:r>
            <a:r>
              <a:rPr lang="en-US" sz="1200" baseline="-25000" dirty="0">
                <a:ln w="0"/>
                <a:solidFill>
                  <a:schemeClr val="tx1"/>
                </a:solidFill>
                <a:effectLst>
                  <a:outerShdw blurRad="38100" dist="19050" dir="2700000" algn="tl" rotWithShape="0">
                    <a:schemeClr val="dk1">
                      <a:alpha val="40000"/>
                    </a:schemeClr>
                  </a:outerShdw>
                </a:effectLst>
              </a:rPr>
              <a:t>a</a:t>
            </a:r>
            <a:r>
              <a:rPr lang="en-US" sz="1200" dirty="0">
                <a:ln w="0"/>
                <a:solidFill>
                  <a:schemeClr val="tx1"/>
                </a:solidFill>
                <a:effectLst>
                  <a:outerShdw blurRad="38100" dist="19050" dir="2700000" algn="tl" rotWithShape="0">
                    <a:schemeClr val="dk1">
                      <a:alpha val="40000"/>
                    </a:schemeClr>
                  </a:outerShdw>
                </a:effectLst>
              </a:rPr>
              <a:t> µ</a:t>
            </a:r>
            <a:r>
              <a:rPr lang="en-US" sz="1200" baseline="-25000" dirty="0">
                <a:ln w="0"/>
                <a:solidFill>
                  <a:schemeClr val="tx1"/>
                </a:solidFill>
                <a:effectLst>
                  <a:outerShdw blurRad="38100" dist="19050" dir="2700000" algn="tl" rotWithShape="0">
                    <a:schemeClr val="dk1">
                      <a:alpha val="40000"/>
                    </a:schemeClr>
                  </a:outerShdw>
                </a:effectLst>
              </a:rPr>
              <a:t>b </a:t>
            </a:r>
            <a:r>
              <a:rPr lang="en-US" sz="1200" dirty="0">
                <a:ln w="0"/>
                <a:solidFill>
                  <a:schemeClr val="tx1"/>
                </a:solidFill>
                <a:effectLst>
                  <a:outerShdw blurRad="38100" dist="19050" dir="2700000" algn="tl" rotWithShape="0">
                    <a:schemeClr val="dk1">
                      <a:alpha val="40000"/>
                    </a:schemeClr>
                  </a:outerShdw>
                </a:effectLst>
              </a:rPr>
              <a:t>µ</a:t>
            </a:r>
            <a:r>
              <a:rPr lang="en-US" sz="1200" baseline="-25000" dirty="0">
                <a:ln w="0"/>
                <a:solidFill>
                  <a:schemeClr val="tx1"/>
                </a:solidFill>
                <a:effectLst>
                  <a:outerShdw blurRad="38100" dist="19050" dir="2700000" algn="tl" rotWithShape="0">
                    <a:schemeClr val="dk1">
                      <a:alpha val="40000"/>
                    </a:schemeClr>
                  </a:outerShdw>
                </a:effectLst>
              </a:rPr>
              <a:t>b</a:t>
            </a:r>
            <a:r>
              <a:rPr lang="en-US" sz="1200" dirty="0">
                <a:ln w="0"/>
                <a:solidFill>
                  <a:schemeClr val="tx1"/>
                </a:solidFill>
                <a:effectLst>
                  <a:outerShdw blurRad="38100" dist="19050" dir="2700000" algn="tl" rotWithShape="0">
                    <a:schemeClr val="dk1">
                      <a:alpha val="40000"/>
                    </a:schemeClr>
                  </a:outerShdw>
                </a:effectLst>
              </a:rPr>
              <a:t> µ</a:t>
            </a:r>
            <a:r>
              <a:rPr lang="en-US" sz="1200" baseline="-25000" dirty="0">
                <a:ln w="0"/>
                <a:solidFill>
                  <a:schemeClr val="tx1"/>
                </a:solidFill>
                <a:effectLst>
                  <a:outerShdw blurRad="38100" dist="19050" dir="2700000" algn="tl" rotWithShape="0">
                    <a:schemeClr val="dk1">
                      <a:alpha val="40000"/>
                    </a:schemeClr>
                  </a:outerShdw>
                </a:effectLst>
              </a:rPr>
              <a:t>a</a:t>
            </a:r>
          </a:p>
          <a:p>
            <a:pPr algn="ctr"/>
            <a:endParaRPr lang="en-US" sz="1200" dirty="0">
              <a:ln w="0"/>
              <a:solidFill>
                <a:schemeClr val="tx1"/>
              </a:solidFill>
              <a:effectLst>
                <a:outerShdw blurRad="38100" dist="19050" dir="2700000" algn="tl" rotWithShape="0">
                  <a:schemeClr val="dk1">
                    <a:alpha val="40000"/>
                  </a:schemeClr>
                </a:outerShdw>
              </a:effectLst>
            </a:endParaRPr>
          </a:p>
          <a:p>
            <a:pPr algn="ctr"/>
            <a:endParaRPr lang="en-US" sz="1200" dirty="0">
              <a:ln w="0"/>
              <a:solidFill>
                <a:schemeClr val="tx1"/>
              </a:solidFill>
              <a:effectLst>
                <a:outerShdw blurRad="38100" dist="19050" dir="2700000" algn="tl" rotWithShape="0">
                  <a:schemeClr val="dk1">
                    <a:alpha val="40000"/>
                  </a:schemeClr>
                </a:outerShdw>
              </a:effectLst>
            </a:endParaRPr>
          </a:p>
          <a:p>
            <a:pPr algn="ctr"/>
            <a:endParaRPr lang="en-US" sz="1200" dirty="0">
              <a:ln w="0"/>
              <a:solidFill>
                <a:schemeClr val="tx1"/>
              </a:solidFill>
              <a:effectLst>
                <a:outerShdw blurRad="38100" dist="19050" dir="2700000" algn="tl" rotWithShape="0">
                  <a:schemeClr val="dk1">
                    <a:alpha val="40000"/>
                  </a:schemeClr>
                </a:outerShdw>
              </a:effectLst>
            </a:endParaRPr>
          </a:p>
        </p:txBody>
      </p:sp>
      <p:sp>
        <p:nvSpPr>
          <p:cNvPr id="17" name="Flowchart: Decision 16">
            <a:extLst>
              <a:ext uri="{FF2B5EF4-FFF2-40B4-BE49-F238E27FC236}">
                <a16:creationId xmlns:a16="http://schemas.microsoft.com/office/drawing/2014/main" id="{478DC46C-8F6A-4EEF-8B75-3F4A1B511F40}"/>
              </a:ext>
            </a:extLst>
          </p:cNvPr>
          <p:cNvSpPr/>
          <p:nvPr/>
        </p:nvSpPr>
        <p:spPr>
          <a:xfrm>
            <a:off x="4267200" y="5257800"/>
            <a:ext cx="2209800" cy="1371600"/>
          </a:xfrm>
          <a:prstGeom prst="flowChartDecision">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ln w="0"/>
                <a:solidFill>
                  <a:schemeClr val="tx1"/>
                </a:solidFill>
                <a:effectLst>
                  <a:outerShdw blurRad="38100" dist="19050" dir="2700000" algn="tl" rotWithShape="0">
                    <a:schemeClr val="dk1">
                      <a:alpha val="40000"/>
                    </a:schemeClr>
                  </a:outerShdw>
                </a:effectLst>
              </a:rPr>
              <a:t>Reject H</a:t>
            </a:r>
            <a:r>
              <a:rPr lang="en-US" sz="1400" baseline="-25000" dirty="0">
                <a:ln w="0"/>
                <a:solidFill>
                  <a:schemeClr val="tx1"/>
                </a:solidFill>
                <a:effectLst>
                  <a:outerShdw blurRad="38100" dist="19050" dir="2700000" algn="tl" rotWithShape="0">
                    <a:schemeClr val="dk1">
                      <a:alpha val="40000"/>
                    </a:schemeClr>
                  </a:outerShdw>
                </a:effectLst>
              </a:rPr>
              <a:t>0</a:t>
            </a:r>
            <a:r>
              <a:rPr lang="en-US" sz="1400" dirty="0">
                <a:ln w="0"/>
                <a:solidFill>
                  <a:schemeClr val="tx1"/>
                </a:solidFill>
                <a:effectLst>
                  <a:outerShdw blurRad="38100" dist="19050" dir="2700000" algn="tl" rotWithShape="0">
                    <a:schemeClr val="dk1">
                      <a:alpha val="40000"/>
                    </a:schemeClr>
                  </a:outerShdw>
                </a:effectLst>
              </a:rPr>
              <a:t> in favor of H</a:t>
            </a:r>
            <a:r>
              <a:rPr lang="en-US" sz="1400" baseline="-25000" dirty="0">
                <a:ln w="0"/>
                <a:solidFill>
                  <a:schemeClr val="tx1"/>
                </a:solidFill>
                <a:effectLst>
                  <a:outerShdw blurRad="38100" dist="19050" dir="2700000" algn="tl" rotWithShape="0">
                    <a:schemeClr val="dk1">
                      <a:alpha val="40000"/>
                    </a:schemeClr>
                  </a:outerShdw>
                </a:effectLst>
              </a:rPr>
              <a:t>a</a:t>
            </a:r>
            <a:r>
              <a:rPr lang="en-US" sz="1400" dirty="0">
                <a:ln w="0"/>
                <a:solidFill>
                  <a:schemeClr val="tx1"/>
                </a:solidFill>
                <a:effectLst>
                  <a:outerShdw blurRad="38100" dist="19050" dir="2700000" algn="tl" rotWithShape="0">
                    <a:schemeClr val="dk1">
                      <a:alpha val="40000"/>
                    </a:schemeClr>
                  </a:outerShdw>
                </a:effectLst>
              </a:rPr>
              <a:t>: µ</a:t>
            </a:r>
            <a:r>
              <a:rPr lang="en-US" sz="1400" baseline="-25000" dirty="0">
                <a:ln w="0"/>
                <a:solidFill>
                  <a:schemeClr val="tx1"/>
                </a:solidFill>
                <a:effectLst>
                  <a:outerShdw blurRad="38100" dist="19050" dir="2700000" algn="tl" rotWithShape="0">
                    <a:schemeClr val="dk1">
                      <a:alpha val="40000"/>
                    </a:schemeClr>
                  </a:outerShdw>
                </a:effectLst>
              </a:rPr>
              <a:t>a</a:t>
            </a:r>
            <a:r>
              <a:rPr lang="en-US" sz="1400" dirty="0">
                <a:ln w="0"/>
                <a:solidFill>
                  <a:schemeClr val="tx1"/>
                </a:solidFill>
                <a:effectLst>
                  <a:outerShdw blurRad="38100" dist="19050" dir="2700000" algn="tl" rotWithShape="0">
                    <a:schemeClr val="dk1">
                      <a:alpha val="40000"/>
                    </a:schemeClr>
                  </a:outerShdw>
                </a:effectLst>
              </a:rPr>
              <a:t> µ</a:t>
            </a:r>
            <a:r>
              <a:rPr lang="en-US" sz="1400" baseline="-25000" dirty="0">
                <a:ln w="0"/>
                <a:solidFill>
                  <a:schemeClr val="tx1"/>
                </a:solidFill>
                <a:effectLst>
                  <a:outerShdw blurRad="38100" dist="19050" dir="2700000" algn="tl" rotWithShape="0">
                    <a:schemeClr val="dk1">
                      <a:alpha val="40000"/>
                    </a:schemeClr>
                  </a:outerShdw>
                </a:effectLst>
              </a:rPr>
              <a:t>b </a:t>
            </a:r>
            <a:r>
              <a:rPr lang="en-US" sz="1400" dirty="0">
                <a:ln w="0"/>
                <a:solidFill>
                  <a:schemeClr val="tx1"/>
                </a:solidFill>
                <a:effectLst>
                  <a:outerShdw blurRad="38100" dist="19050" dir="2700000" algn="tl" rotWithShape="0">
                    <a:schemeClr val="dk1">
                      <a:alpha val="40000"/>
                    </a:schemeClr>
                  </a:outerShdw>
                </a:effectLst>
              </a:rPr>
              <a:t>µ</a:t>
            </a:r>
            <a:r>
              <a:rPr lang="en-US" sz="1400" baseline="-25000" dirty="0">
                <a:ln w="0"/>
                <a:solidFill>
                  <a:schemeClr val="tx1"/>
                </a:solidFill>
                <a:effectLst>
                  <a:outerShdw blurRad="38100" dist="19050" dir="2700000" algn="tl" rotWithShape="0">
                    <a:schemeClr val="dk1">
                      <a:alpha val="40000"/>
                    </a:schemeClr>
                  </a:outerShdw>
                </a:effectLst>
              </a:rPr>
              <a:t>b</a:t>
            </a:r>
            <a:r>
              <a:rPr lang="en-US" sz="1400" dirty="0">
                <a:ln w="0"/>
                <a:solidFill>
                  <a:schemeClr val="tx1"/>
                </a:solidFill>
                <a:effectLst>
                  <a:outerShdw blurRad="38100" dist="19050" dir="2700000" algn="tl" rotWithShape="0">
                    <a:schemeClr val="dk1">
                      <a:alpha val="40000"/>
                    </a:schemeClr>
                  </a:outerShdw>
                </a:effectLst>
              </a:rPr>
              <a:t> µ</a:t>
            </a:r>
            <a:r>
              <a:rPr lang="en-US" sz="1400" baseline="-25000" dirty="0">
                <a:ln w="0"/>
                <a:solidFill>
                  <a:schemeClr val="tx1"/>
                </a:solidFill>
                <a:effectLst>
                  <a:outerShdw blurRad="38100" dist="19050" dir="2700000" algn="tl" rotWithShape="0">
                    <a:schemeClr val="dk1">
                      <a:alpha val="40000"/>
                    </a:schemeClr>
                  </a:outerShdw>
                </a:effectLst>
              </a:rPr>
              <a:t>a</a:t>
            </a:r>
            <a:r>
              <a:rPr lang="en-US" sz="1400" dirty="0">
                <a:ln w="0"/>
                <a:solidFill>
                  <a:schemeClr val="tx1"/>
                </a:solidFill>
                <a:effectLst>
                  <a:outerShdw blurRad="38100" dist="19050" dir="2700000" algn="tl" rotWithShape="0">
                    <a:schemeClr val="dk1">
                      <a:alpha val="40000"/>
                    </a:schemeClr>
                  </a:outerShdw>
                </a:effectLst>
              </a:rPr>
              <a:t>? </a:t>
            </a:r>
          </a:p>
        </p:txBody>
      </p:sp>
      <p:sp>
        <p:nvSpPr>
          <p:cNvPr id="18" name="Flowchart: Terminator 17">
            <a:extLst>
              <a:ext uri="{FF2B5EF4-FFF2-40B4-BE49-F238E27FC236}">
                <a16:creationId xmlns:a16="http://schemas.microsoft.com/office/drawing/2014/main" id="{290D031D-DA40-4FCA-ACC3-B5929DA2A248}"/>
              </a:ext>
            </a:extLst>
          </p:cNvPr>
          <p:cNvSpPr/>
          <p:nvPr/>
        </p:nvSpPr>
        <p:spPr>
          <a:xfrm>
            <a:off x="7222435" y="4861719"/>
            <a:ext cx="914400" cy="792162"/>
          </a:xfrm>
          <a:prstGeom prst="flowChartTerminator">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00" dirty="0">
                <a:ln w="0"/>
                <a:solidFill>
                  <a:schemeClr val="tx1"/>
                </a:solidFill>
                <a:effectLst>
                  <a:outerShdw blurRad="38100" dist="19050" dir="2700000" algn="tl" rotWithShape="0">
                    <a:schemeClr val="dk1">
                      <a:alpha val="40000"/>
                    </a:schemeClr>
                  </a:outerShdw>
                </a:effectLst>
              </a:rPr>
              <a:t>Stop: Evidence does NOT support the claim in QoI </a:t>
            </a:r>
          </a:p>
        </p:txBody>
      </p:sp>
      <p:sp>
        <p:nvSpPr>
          <p:cNvPr id="19" name="Flowchart: Terminator 18">
            <a:extLst>
              <a:ext uri="{FF2B5EF4-FFF2-40B4-BE49-F238E27FC236}">
                <a16:creationId xmlns:a16="http://schemas.microsoft.com/office/drawing/2014/main" id="{DEC9780D-80AB-47B6-989A-2BE9D763492B}"/>
              </a:ext>
            </a:extLst>
          </p:cNvPr>
          <p:cNvSpPr/>
          <p:nvPr/>
        </p:nvSpPr>
        <p:spPr>
          <a:xfrm>
            <a:off x="7222435" y="5863742"/>
            <a:ext cx="914400" cy="792162"/>
          </a:xfrm>
          <a:prstGeom prst="flowChartTerminator">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00" dirty="0">
                <a:ln w="0"/>
                <a:solidFill>
                  <a:schemeClr val="tx1"/>
                </a:solidFill>
                <a:effectLst>
                  <a:outerShdw blurRad="38100" dist="19050" dir="2700000" algn="tl" rotWithShape="0">
                    <a:schemeClr val="dk1">
                      <a:alpha val="40000"/>
                    </a:schemeClr>
                  </a:outerShdw>
                </a:effectLst>
              </a:rPr>
              <a:t>Stop: Evidence does support the claim in QoI </a:t>
            </a:r>
          </a:p>
        </p:txBody>
      </p:sp>
      <p:cxnSp>
        <p:nvCxnSpPr>
          <p:cNvPr id="24" name="Connector: Elbow 23">
            <a:extLst>
              <a:ext uri="{FF2B5EF4-FFF2-40B4-BE49-F238E27FC236}">
                <a16:creationId xmlns:a16="http://schemas.microsoft.com/office/drawing/2014/main" id="{D23995E9-30AE-4971-BBFD-B97C9FEA24E6}"/>
              </a:ext>
            </a:extLst>
          </p:cNvPr>
          <p:cNvCxnSpPr>
            <a:cxnSpLocks/>
            <a:stCxn id="7" idx="2"/>
            <a:endCxn id="9" idx="0"/>
          </p:cNvCxnSpPr>
          <p:nvPr/>
        </p:nvCxnSpPr>
        <p:spPr>
          <a:xfrm rot="5400000">
            <a:off x="2471530" y="2134428"/>
            <a:ext cx="150744" cy="12700"/>
          </a:xfrm>
          <a:prstGeom prst="bentConnector3">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Connector: Elbow 30">
            <a:extLst>
              <a:ext uri="{FF2B5EF4-FFF2-40B4-BE49-F238E27FC236}">
                <a16:creationId xmlns:a16="http://schemas.microsoft.com/office/drawing/2014/main" id="{CE0002AF-469A-47AA-B55F-664EB3590A02}"/>
              </a:ext>
            </a:extLst>
          </p:cNvPr>
          <p:cNvCxnSpPr>
            <a:cxnSpLocks/>
            <a:stCxn id="9" idx="2"/>
            <a:endCxn id="8" idx="0"/>
          </p:cNvCxnSpPr>
          <p:nvPr/>
        </p:nvCxnSpPr>
        <p:spPr>
          <a:xfrm rot="16200000" flipH="1">
            <a:off x="2421007" y="3707294"/>
            <a:ext cx="251791" cy="1"/>
          </a:xfrm>
          <a:prstGeom prst="bentConnector3">
            <a:avLst>
              <a:gd name="adj1" fmla="val 50000"/>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Connector: Elbow 33">
            <a:extLst>
              <a:ext uri="{FF2B5EF4-FFF2-40B4-BE49-F238E27FC236}">
                <a16:creationId xmlns:a16="http://schemas.microsoft.com/office/drawing/2014/main" id="{0CA3D987-061F-4807-85C0-CF3D63D54181}"/>
              </a:ext>
            </a:extLst>
          </p:cNvPr>
          <p:cNvCxnSpPr>
            <a:cxnSpLocks/>
            <a:stCxn id="8" idx="2"/>
            <a:endCxn id="10" idx="0"/>
          </p:cNvCxnSpPr>
          <p:nvPr/>
        </p:nvCxnSpPr>
        <p:spPr>
          <a:xfrm rot="5400000">
            <a:off x="2444199" y="5155095"/>
            <a:ext cx="205409" cy="1"/>
          </a:xfrm>
          <a:prstGeom prst="bentConnector3">
            <a:avLst>
              <a:gd name="adj1" fmla="val 50000"/>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Connector: Elbow 36">
            <a:extLst>
              <a:ext uri="{FF2B5EF4-FFF2-40B4-BE49-F238E27FC236}">
                <a16:creationId xmlns:a16="http://schemas.microsoft.com/office/drawing/2014/main" id="{0F8EAEA0-D484-419A-91F3-EC233E165DB9}"/>
              </a:ext>
            </a:extLst>
          </p:cNvPr>
          <p:cNvCxnSpPr>
            <a:cxnSpLocks/>
            <a:endCxn id="14" idx="0"/>
          </p:cNvCxnSpPr>
          <p:nvPr/>
        </p:nvCxnSpPr>
        <p:spPr>
          <a:xfrm rot="5400000">
            <a:off x="5297280" y="2128630"/>
            <a:ext cx="155990" cy="6350"/>
          </a:xfrm>
          <a:prstGeom prst="bentConnector3">
            <a:avLst>
              <a:gd name="adj1" fmla="val 50000"/>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53" name="Connector: Elbow 52">
            <a:extLst>
              <a:ext uri="{FF2B5EF4-FFF2-40B4-BE49-F238E27FC236}">
                <a16:creationId xmlns:a16="http://schemas.microsoft.com/office/drawing/2014/main" id="{549B13DF-9E70-4CD8-A9E2-33E890FCC2EF}"/>
              </a:ext>
            </a:extLst>
          </p:cNvPr>
          <p:cNvCxnSpPr>
            <a:cxnSpLocks/>
            <a:stCxn id="10" idx="1"/>
            <a:endCxn id="12" idx="3"/>
          </p:cNvCxnSpPr>
          <p:nvPr/>
        </p:nvCxnSpPr>
        <p:spPr>
          <a:xfrm rot="10800000">
            <a:off x="1093304" y="5539582"/>
            <a:ext cx="348698" cy="404019"/>
          </a:xfrm>
          <a:prstGeom prst="bentConnector3">
            <a:avLst>
              <a:gd name="adj1" fmla="val 50000"/>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56" name="Connector: Elbow 55">
            <a:extLst>
              <a:ext uri="{FF2B5EF4-FFF2-40B4-BE49-F238E27FC236}">
                <a16:creationId xmlns:a16="http://schemas.microsoft.com/office/drawing/2014/main" id="{80CFF6B2-EBF0-445F-A62C-2DA5808CC036}"/>
              </a:ext>
            </a:extLst>
          </p:cNvPr>
          <p:cNvCxnSpPr>
            <a:cxnSpLocks/>
            <a:stCxn id="10" idx="2"/>
            <a:endCxn id="13" idx="1"/>
          </p:cNvCxnSpPr>
          <p:nvPr/>
        </p:nvCxnSpPr>
        <p:spPr>
          <a:xfrm rot="5400000" flipH="1" flipV="1">
            <a:off x="836543" y="3158159"/>
            <a:ext cx="5181600" cy="1760882"/>
          </a:xfrm>
          <a:prstGeom prst="bentConnector4">
            <a:avLst>
              <a:gd name="adj1" fmla="val -2302"/>
              <a:gd name="adj2" fmla="val 66133"/>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65" name="Connector: Elbow 64">
            <a:extLst>
              <a:ext uri="{FF2B5EF4-FFF2-40B4-BE49-F238E27FC236}">
                <a16:creationId xmlns:a16="http://schemas.microsoft.com/office/drawing/2014/main" id="{959C1EF9-2321-4FC7-B2B2-5A64568AD128}"/>
              </a:ext>
            </a:extLst>
          </p:cNvPr>
          <p:cNvCxnSpPr>
            <a:cxnSpLocks/>
            <a:stCxn id="17" idx="3"/>
            <a:endCxn id="18" idx="1"/>
          </p:cNvCxnSpPr>
          <p:nvPr/>
        </p:nvCxnSpPr>
        <p:spPr>
          <a:xfrm flipV="1">
            <a:off x="6477000" y="5257800"/>
            <a:ext cx="745435" cy="685800"/>
          </a:xfrm>
          <a:prstGeom prst="bentConnector3">
            <a:avLst>
              <a:gd name="adj1" fmla="val 50000"/>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68" name="Connector: Elbow 67">
            <a:extLst>
              <a:ext uri="{FF2B5EF4-FFF2-40B4-BE49-F238E27FC236}">
                <a16:creationId xmlns:a16="http://schemas.microsoft.com/office/drawing/2014/main" id="{9E348222-779F-423D-BC43-45A13B3A0C0C}"/>
              </a:ext>
            </a:extLst>
          </p:cNvPr>
          <p:cNvCxnSpPr>
            <a:cxnSpLocks/>
            <a:stCxn id="17" idx="2"/>
            <a:endCxn id="19" idx="1"/>
          </p:cNvCxnSpPr>
          <p:nvPr/>
        </p:nvCxnSpPr>
        <p:spPr>
          <a:xfrm rot="5400000" flipH="1" flipV="1">
            <a:off x="6112478" y="5519444"/>
            <a:ext cx="369577" cy="1850335"/>
          </a:xfrm>
          <a:prstGeom prst="bentConnector4">
            <a:avLst>
              <a:gd name="adj1" fmla="val -29582"/>
              <a:gd name="adj2" fmla="val 79857"/>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72" name="TextBox 71">
            <a:extLst>
              <a:ext uri="{FF2B5EF4-FFF2-40B4-BE49-F238E27FC236}">
                <a16:creationId xmlns:a16="http://schemas.microsoft.com/office/drawing/2014/main" id="{5EF4AC16-E656-40F5-855A-02F01BBE498B}"/>
              </a:ext>
            </a:extLst>
          </p:cNvPr>
          <p:cNvSpPr txBox="1"/>
          <p:nvPr/>
        </p:nvSpPr>
        <p:spPr>
          <a:xfrm>
            <a:off x="2604260" y="3500399"/>
            <a:ext cx="476664" cy="307777"/>
          </a:xfrm>
          <a:prstGeom prst="rect">
            <a:avLst/>
          </a:prstGeom>
          <a:noFill/>
        </p:spPr>
        <p:txBody>
          <a:bodyPr wrap="square" rtlCol="0">
            <a:spAutoFit/>
          </a:bodyPr>
          <a:lstStyle/>
          <a:p>
            <a:r>
              <a:rPr lang="en-US" sz="1400" dirty="0"/>
              <a:t>yes</a:t>
            </a:r>
          </a:p>
        </p:txBody>
      </p:sp>
      <p:sp>
        <p:nvSpPr>
          <p:cNvPr id="73" name="TextBox 72">
            <a:extLst>
              <a:ext uri="{FF2B5EF4-FFF2-40B4-BE49-F238E27FC236}">
                <a16:creationId xmlns:a16="http://schemas.microsoft.com/office/drawing/2014/main" id="{982DB716-779C-44C9-ACB0-0BD1E9FB503E}"/>
              </a:ext>
            </a:extLst>
          </p:cNvPr>
          <p:cNvSpPr txBox="1"/>
          <p:nvPr/>
        </p:nvSpPr>
        <p:spPr>
          <a:xfrm>
            <a:off x="1275936" y="5483423"/>
            <a:ext cx="476664" cy="307777"/>
          </a:xfrm>
          <a:prstGeom prst="rect">
            <a:avLst/>
          </a:prstGeom>
          <a:noFill/>
        </p:spPr>
        <p:txBody>
          <a:bodyPr wrap="square" rtlCol="0">
            <a:spAutoFit/>
          </a:bodyPr>
          <a:lstStyle/>
          <a:p>
            <a:r>
              <a:rPr lang="en-US" sz="1400" dirty="0"/>
              <a:t>yes</a:t>
            </a:r>
          </a:p>
        </p:txBody>
      </p:sp>
      <p:sp>
        <p:nvSpPr>
          <p:cNvPr id="74" name="TextBox 73">
            <a:extLst>
              <a:ext uri="{FF2B5EF4-FFF2-40B4-BE49-F238E27FC236}">
                <a16:creationId xmlns:a16="http://schemas.microsoft.com/office/drawing/2014/main" id="{27756BF2-484B-48F3-8A89-02AC31079E2A}"/>
              </a:ext>
            </a:extLst>
          </p:cNvPr>
          <p:cNvSpPr txBox="1"/>
          <p:nvPr/>
        </p:nvSpPr>
        <p:spPr>
          <a:xfrm>
            <a:off x="6583639" y="2585614"/>
            <a:ext cx="476664" cy="307777"/>
          </a:xfrm>
          <a:prstGeom prst="rect">
            <a:avLst/>
          </a:prstGeom>
          <a:noFill/>
        </p:spPr>
        <p:txBody>
          <a:bodyPr wrap="square" rtlCol="0">
            <a:spAutoFit/>
          </a:bodyPr>
          <a:lstStyle/>
          <a:p>
            <a:r>
              <a:rPr lang="en-US" sz="1400" dirty="0"/>
              <a:t>yes</a:t>
            </a:r>
          </a:p>
        </p:txBody>
      </p:sp>
      <p:sp>
        <p:nvSpPr>
          <p:cNvPr id="75" name="TextBox 74">
            <a:extLst>
              <a:ext uri="{FF2B5EF4-FFF2-40B4-BE49-F238E27FC236}">
                <a16:creationId xmlns:a16="http://schemas.microsoft.com/office/drawing/2014/main" id="{F9707B4A-C804-462F-AEB2-E7AD69460B47}"/>
              </a:ext>
            </a:extLst>
          </p:cNvPr>
          <p:cNvSpPr txBox="1"/>
          <p:nvPr/>
        </p:nvSpPr>
        <p:spPr>
          <a:xfrm>
            <a:off x="5762005" y="6429473"/>
            <a:ext cx="476664" cy="307777"/>
          </a:xfrm>
          <a:prstGeom prst="rect">
            <a:avLst/>
          </a:prstGeom>
          <a:noFill/>
        </p:spPr>
        <p:txBody>
          <a:bodyPr wrap="square" rtlCol="0">
            <a:spAutoFit/>
          </a:bodyPr>
          <a:lstStyle/>
          <a:p>
            <a:r>
              <a:rPr lang="en-US" sz="1400" dirty="0"/>
              <a:t>yes</a:t>
            </a:r>
          </a:p>
        </p:txBody>
      </p:sp>
      <p:sp>
        <p:nvSpPr>
          <p:cNvPr id="76" name="TextBox 75">
            <a:extLst>
              <a:ext uri="{FF2B5EF4-FFF2-40B4-BE49-F238E27FC236}">
                <a16:creationId xmlns:a16="http://schemas.microsoft.com/office/drawing/2014/main" id="{7A2D7E6E-CF93-4F1C-8E81-BBBC5309BC56}"/>
              </a:ext>
            </a:extLst>
          </p:cNvPr>
          <p:cNvSpPr txBox="1"/>
          <p:nvPr/>
        </p:nvSpPr>
        <p:spPr>
          <a:xfrm>
            <a:off x="5425934" y="3481437"/>
            <a:ext cx="476664" cy="307777"/>
          </a:xfrm>
          <a:prstGeom prst="rect">
            <a:avLst/>
          </a:prstGeom>
          <a:noFill/>
        </p:spPr>
        <p:txBody>
          <a:bodyPr wrap="square" rtlCol="0">
            <a:spAutoFit/>
          </a:bodyPr>
          <a:lstStyle/>
          <a:p>
            <a:r>
              <a:rPr lang="en-US" sz="1400" dirty="0"/>
              <a:t>no</a:t>
            </a:r>
          </a:p>
        </p:txBody>
      </p:sp>
      <p:sp>
        <p:nvSpPr>
          <p:cNvPr id="77" name="TextBox 76">
            <a:extLst>
              <a:ext uri="{FF2B5EF4-FFF2-40B4-BE49-F238E27FC236}">
                <a16:creationId xmlns:a16="http://schemas.microsoft.com/office/drawing/2014/main" id="{CBB4C1D3-1228-47E2-BC66-41528CDD27F6}"/>
              </a:ext>
            </a:extLst>
          </p:cNvPr>
          <p:cNvSpPr txBox="1"/>
          <p:nvPr/>
        </p:nvSpPr>
        <p:spPr>
          <a:xfrm>
            <a:off x="1102622" y="2536302"/>
            <a:ext cx="476664" cy="307777"/>
          </a:xfrm>
          <a:prstGeom prst="rect">
            <a:avLst/>
          </a:prstGeom>
          <a:noFill/>
        </p:spPr>
        <p:txBody>
          <a:bodyPr wrap="square" rtlCol="0">
            <a:spAutoFit/>
          </a:bodyPr>
          <a:lstStyle/>
          <a:p>
            <a:r>
              <a:rPr lang="en-US" sz="1400" dirty="0"/>
              <a:t>no</a:t>
            </a:r>
          </a:p>
        </p:txBody>
      </p:sp>
      <p:sp>
        <p:nvSpPr>
          <p:cNvPr id="78" name="TextBox 77">
            <a:extLst>
              <a:ext uri="{FF2B5EF4-FFF2-40B4-BE49-F238E27FC236}">
                <a16:creationId xmlns:a16="http://schemas.microsoft.com/office/drawing/2014/main" id="{688D1D99-F4F2-4D3F-87AF-CCB24B92FD66}"/>
              </a:ext>
            </a:extLst>
          </p:cNvPr>
          <p:cNvSpPr txBox="1"/>
          <p:nvPr/>
        </p:nvSpPr>
        <p:spPr>
          <a:xfrm>
            <a:off x="2790791" y="6472367"/>
            <a:ext cx="476664" cy="307777"/>
          </a:xfrm>
          <a:prstGeom prst="rect">
            <a:avLst/>
          </a:prstGeom>
          <a:noFill/>
        </p:spPr>
        <p:txBody>
          <a:bodyPr wrap="square" rtlCol="0">
            <a:spAutoFit/>
          </a:bodyPr>
          <a:lstStyle/>
          <a:p>
            <a:r>
              <a:rPr lang="en-US" sz="1400" dirty="0"/>
              <a:t>no</a:t>
            </a:r>
          </a:p>
        </p:txBody>
      </p:sp>
      <p:sp>
        <p:nvSpPr>
          <p:cNvPr id="79" name="TextBox 78">
            <a:extLst>
              <a:ext uri="{FF2B5EF4-FFF2-40B4-BE49-F238E27FC236}">
                <a16:creationId xmlns:a16="http://schemas.microsoft.com/office/drawing/2014/main" id="{146A823E-5005-4E76-BE4D-EE8A57872216}"/>
              </a:ext>
            </a:extLst>
          </p:cNvPr>
          <p:cNvSpPr txBox="1"/>
          <p:nvPr/>
        </p:nvSpPr>
        <p:spPr>
          <a:xfrm>
            <a:off x="6457536" y="5654960"/>
            <a:ext cx="476664" cy="307777"/>
          </a:xfrm>
          <a:prstGeom prst="rect">
            <a:avLst/>
          </a:prstGeom>
          <a:noFill/>
        </p:spPr>
        <p:txBody>
          <a:bodyPr wrap="square" rtlCol="0">
            <a:spAutoFit/>
          </a:bodyPr>
          <a:lstStyle/>
          <a:p>
            <a:r>
              <a:rPr lang="en-US" sz="1400" dirty="0"/>
              <a:t>no</a:t>
            </a:r>
          </a:p>
        </p:txBody>
      </p:sp>
      <p:cxnSp>
        <p:nvCxnSpPr>
          <p:cNvPr id="38" name="Straight Arrow Connector 37">
            <a:extLst>
              <a:ext uri="{FF2B5EF4-FFF2-40B4-BE49-F238E27FC236}">
                <a16:creationId xmlns:a16="http://schemas.microsoft.com/office/drawing/2014/main" id="{2698FC94-68B4-479B-84A4-D8D6AC9F8F88}"/>
              </a:ext>
            </a:extLst>
          </p:cNvPr>
          <p:cNvCxnSpPr>
            <a:cxnSpLocks/>
            <a:endCxn id="16" idx="0"/>
          </p:cNvCxnSpPr>
          <p:nvPr/>
        </p:nvCxnSpPr>
        <p:spPr>
          <a:xfrm flipH="1">
            <a:off x="5372100" y="3581399"/>
            <a:ext cx="6350" cy="245165"/>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CA744291-C213-407E-A032-CA1954B7F9A6}"/>
              </a:ext>
            </a:extLst>
          </p:cNvPr>
          <p:cNvCxnSpPr>
            <a:cxnSpLocks/>
            <a:stCxn id="16" idx="2"/>
            <a:endCxn id="17" idx="0"/>
          </p:cNvCxnSpPr>
          <p:nvPr/>
        </p:nvCxnSpPr>
        <p:spPr>
          <a:xfrm>
            <a:off x="5372100" y="4948015"/>
            <a:ext cx="0" cy="309785"/>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46EFA1BB-3D1C-449A-A8D5-685D336B8FA0}"/>
              </a:ext>
            </a:extLst>
          </p:cNvPr>
          <p:cNvCxnSpPr>
            <a:cxnSpLocks/>
            <a:stCxn id="9" idx="1"/>
          </p:cNvCxnSpPr>
          <p:nvPr/>
        </p:nvCxnSpPr>
        <p:spPr>
          <a:xfrm flipH="1" flipV="1">
            <a:off x="1093303" y="2893391"/>
            <a:ext cx="348699" cy="2209"/>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2236A3B4-3089-4EBF-8960-3656ECC8A905}"/>
              </a:ext>
            </a:extLst>
          </p:cNvPr>
          <p:cNvCxnSpPr>
            <a:cxnSpLocks/>
            <a:stCxn id="14" idx="3"/>
            <a:endCxn id="15" idx="1"/>
          </p:cNvCxnSpPr>
          <p:nvPr/>
        </p:nvCxnSpPr>
        <p:spPr>
          <a:xfrm>
            <a:off x="6477000" y="2895600"/>
            <a:ext cx="745435" cy="0"/>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4914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3"/>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78"/>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56"/>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3"/>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7"/>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4"/>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74"/>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5"/>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62"/>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76"/>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16"/>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38"/>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55"/>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17"/>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18"/>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65"/>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79"/>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19"/>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68"/>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72" grpId="0"/>
      <p:bldP spid="73" grpId="0"/>
      <p:bldP spid="74" grpId="0"/>
      <p:bldP spid="75" grpId="0"/>
      <p:bldP spid="76" grpId="0"/>
      <p:bldP spid="77" grpId="0"/>
      <p:bldP spid="78" grpId="0"/>
      <p:bldP spid="79"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First Ask: Is there reason to believe any of them are different?</a:t>
            </a:r>
          </a:p>
        </p:txBody>
      </p:sp>
      <p:sp>
        <p:nvSpPr>
          <p:cNvPr id="4" name="Rectangle 3"/>
          <p:cNvSpPr/>
          <p:nvPr/>
        </p:nvSpPr>
        <p:spPr>
          <a:xfrm>
            <a:off x="1811455" y="2516200"/>
            <a:ext cx="4665060" cy="584775"/>
          </a:xfrm>
          <a:prstGeom prst="rect">
            <a:avLst/>
          </a:prstGeom>
        </p:spPr>
        <p:txBody>
          <a:bodyPr wrap="none">
            <a:spAutoFit/>
          </a:bodyPr>
          <a:lstStyle/>
          <a:p>
            <a:pPr algn="ctr"/>
            <a:r>
              <a:rPr lang="en-US" sz="3200" dirty="0"/>
              <a:t>(H</a:t>
            </a:r>
            <a:r>
              <a:rPr lang="en-US" sz="3200" baseline="-25000" dirty="0"/>
              <a:t>a</a:t>
            </a:r>
            <a:r>
              <a:rPr lang="en-US" sz="3200" dirty="0"/>
              <a:t>) Full Model: µ</a:t>
            </a:r>
            <a:r>
              <a:rPr lang="en-US" sz="3200" baseline="-25000" dirty="0"/>
              <a:t>1</a:t>
            </a:r>
            <a:r>
              <a:rPr lang="en-US" sz="3200" dirty="0"/>
              <a:t> µ</a:t>
            </a:r>
            <a:r>
              <a:rPr lang="en-US" sz="3200" baseline="-25000" dirty="0"/>
              <a:t>2 </a:t>
            </a:r>
            <a:r>
              <a:rPr lang="en-US" sz="3200" dirty="0"/>
              <a:t>µ</a:t>
            </a:r>
            <a:r>
              <a:rPr lang="en-US" sz="3200" baseline="-25000" dirty="0"/>
              <a:t>3</a:t>
            </a:r>
            <a:r>
              <a:rPr lang="en-US" sz="3200" dirty="0"/>
              <a:t> µ</a:t>
            </a:r>
            <a:r>
              <a:rPr lang="en-US" sz="3200" baseline="-25000" dirty="0"/>
              <a:t>4</a:t>
            </a:r>
          </a:p>
        </p:txBody>
      </p:sp>
      <p:sp>
        <p:nvSpPr>
          <p:cNvPr id="5" name="Rectangle 4"/>
          <p:cNvSpPr/>
          <p:nvPr/>
        </p:nvSpPr>
        <p:spPr>
          <a:xfrm>
            <a:off x="1721572" y="1931425"/>
            <a:ext cx="4976812" cy="584775"/>
          </a:xfrm>
          <a:prstGeom prst="rect">
            <a:avLst/>
          </a:prstGeom>
        </p:spPr>
        <p:txBody>
          <a:bodyPr wrap="none">
            <a:spAutoFit/>
          </a:bodyPr>
          <a:lstStyle/>
          <a:p>
            <a:pPr algn="ctr"/>
            <a:r>
              <a:rPr lang="en-US" sz="3200" dirty="0"/>
              <a:t>(H</a:t>
            </a:r>
            <a:r>
              <a:rPr lang="en-US" sz="3200" baseline="-25000" dirty="0"/>
              <a:t>0</a:t>
            </a:r>
            <a:r>
              <a:rPr lang="en-US" sz="3200" dirty="0"/>
              <a:t>) Reduced Model: µ µ</a:t>
            </a:r>
            <a:r>
              <a:rPr lang="en-US" sz="3200" baseline="-25000" dirty="0"/>
              <a:t> </a:t>
            </a:r>
            <a:r>
              <a:rPr lang="en-US" sz="3200" dirty="0"/>
              <a:t>µ µ</a:t>
            </a:r>
            <a:endParaRPr lang="en-US" sz="3200" baseline="-25000"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1999" y="3276600"/>
            <a:ext cx="7641349" cy="2095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914400" y="5562600"/>
            <a:ext cx="7488948" cy="646331"/>
          </a:xfrm>
          <a:prstGeom prst="rect">
            <a:avLst/>
          </a:prstGeom>
          <a:noFill/>
        </p:spPr>
        <p:txBody>
          <a:bodyPr wrap="square" rtlCol="0">
            <a:spAutoFit/>
          </a:bodyPr>
          <a:lstStyle/>
          <a:p>
            <a:pPr algn="ctr"/>
            <a:r>
              <a:rPr lang="en-US" dirty="0"/>
              <a:t>There is evidence to suggest that at the alpha = .05 level of significance (p-value &lt; .0001) that at least 2 of the sites have different mean depths.  </a:t>
            </a:r>
          </a:p>
        </p:txBody>
      </p:sp>
      <p:sp>
        <p:nvSpPr>
          <p:cNvPr id="3" name="Rectangle 2">
            <a:extLst>
              <a:ext uri="{FF2B5EF4-FFF2-40B4-BE49-F238E27FC236}">
                <a16:creationId xmlns:a16="http://schemas.microsoft.com/office/drawing/2014/main" id="{C77D051C-8C66-466D-B679-C329B919A345}"/>
              </a:ext>
            </a:extLst>
          </p:cNvPr>
          <p:cNvSpPr/>
          <p:nvPr/>
        </p:nvSpPr>
        <p:spPr>
          <a:xfrm>
            <a:off x="7467600" y="3886200"/>
            <a:ext cx="838200" cy="4572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C51F6FEF-832C-47B0-8F2B-23744B999BC3}"/>
              </a:ext>
            </a:extLst>
          </p:cNvPr>
          <p:cNvSpPr txBox="1"/>
          <p:nvPr/>
        </p:nvSpPr>
        <p:spPr>
          <a:xfrm>
            <a:off x="143728" y="827112"/>
            <a:ext cx="1752600" cy="2585323"/>
          </a:xfrm>
          <a:prstGeom prst="rect">
            <a:avLst/>
          </a:prstGeom>
          <a:noFill/>
        </p:spPr>
        <p:txBody>
          <a:bodyPr wrap="square" rtlCol="0">
            <a:spAutoFit/>
          </a:bodyPr>
          <a:lstStyle/>
          <a:p>
            <a:r>
              <a:rPr lang="en-US" dirty="0"/>
              <a:t>The reduced and full models are associated with H</a:t>
            </a:r>
            <a:r>
              <a:rPr lang="en-US" baseline="-25000" dirty="0"/>
              <a:t>0</a:t>
            </a:r>
            <a:r>
              <a:rPr lang="en-US" dirty="0"/>
              <a:t> and H</a:t>
            </a:r>
            <a:r>
              <a:rPr lang="en-US" baseline="-25000" dirty="0"/>
              <a:t>a</a:t>
            </a:r>
            <a:r>
              <a:rPr lang="en-US" dirty="0"/>
              <a:t>, respectively, although they are not exactly equal to the hypotheses.</a:t>
            </a:r>
          </a:p>
        </p:txBody>
      </p:sp>
    </p:spTree>
    <p:extLst>
      <p:ext uri="{BB962C8B-B14F-4D97-AF65-F5344CB8AC3E}">
        <p14:creationId xmlns:p14="http://schemas.microsoft.com/office/powerpoint/2010/main" val="123389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 grpId="0" animBg="1"/>
      <p:bldP spid="7"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838200"/>
            <a:ext cx="8229600" cy="1143000"/>
          </a:xfrm>
        </p:spPr>
        <p:txBody>
          <a:bodyPr>
            <a:normAutofit fontScale="90000"/>
          </a:bodyPr>
          <a:lstStyle/>
          <a:p>
            <a:r>
              <a:rPr lang="en-US" sz="4000" dirty="0"/>
              <a:t>Question of Interest:</a:t>
            </a:r>
            <a:br>
              <a:rPr lang="en-US" sz="4000" dirty="0"/>
            </a:br>
            <a:r>
              <a:rPr lang="en-US" sz="4000" dirty="0"/>
              <a:t>2. Are the means of sites 1 and 4 different? </a:t>
            </a:r>
            <a:br>
              <a:rPr lang="en-US" sz="4000" dirty="0"/>
            </a:br>
            <a:br>
              <a:rPr lang="en-US" dirty="0"/>
            </a:br>
            <a:endParaRPr lang="en-US" dirty="0"/>
          </a:p>
        </p:txBody>
      </p:sp>
      <p:sp>
        <p:nvSpPr>
          <p:cNvPr id="4" name="Rectangle 3"/>
          <p:cNvSpPr/>
          <p:nvPr/>
        </p:nvSpPr>
        <p:spPr>
          <a:xfrm>
            <a:off x="2345160" y="2274550"/>
            <a:ext cx="4665060" cy="584775"/>
          </a:xfrm>
          <a:prstGeom prst="rect">
            <a:avLst/>
          </a:prstGeom>
        </p:spPr>
        <p:txBody>
          <a:bodyPr wrap="none">
            <a:spAutoFit/>
          </a:bodyPr>
          <a:lstStyle/>
          <a:p>
            <a:pPr algn="ctr"/>
            <a:r>
              <a:rPr lang="en-US" sz="3200" dirty="0"/>
              <a:t>(H</a:t>
            </a:r>
            <a:r>
              <a:rPr lang="en-US" sz="3200" baseline="-25000" dirty="0"/>
              <a:t>a</a:t>
            </a:r>
            <a:r>
              <a:rPr lang="en-US" sz="3200" dirty="0"/>
              <a:t>) Full Model: µ</a:t>
            </a:r>
            <a:r>
              <a:rPr lang="en-US" sz="3200" baseline="-25000" dirty="0"/>
              <a:t>1</a:t>
            </a:r>
            <a:r>
              <a:rPr lang="en-US" sz="3200" dirty="0"/>
              <a:t> µ</a:t>
            </a:r>
            <a:r>
              <a:rPr lang="en-US" sz="3200" baseline="-25000" dirty="0"/>
              <a:t>2 </a:t>
            </a:r>
            <a:r>
              <a:rPr lang="en-US" sz="3200" dirty="0"/>
              <a:t>µ</a:t>
            </a:r>
            <a:r>
              <a:rPr lang="en-US" sz="3200" baseline="-25000" dirty="0"/>
              <a:t>3</a:t>
            </a:r>
            <a:r>
              <a:rPr lang="en-US" sz="3200" dirty="0"/>
              <a:t> µ</a:t>
            </a:r>
            <a:r>
              <a:rPr lang="en-US" sz="3200" baseline="-25000" dirty="0"/>
              <a:t>4</a:t>
            </a:r>
          </a:p>
        </p:txBody>
      </p:sp>
      <p:sp>
        <p:nvSpPr>
          <p:cNvPr id="5" name="Rectangle 4"/>
          <p:cNvSpPr/>
          <p:nvPr/>
        </p:nvSpPr>
        <p:spPr>
          <a:xfrm>
            <a:off x="1430402" y="1819047"/>
            <a:ext cx="5544275" cy="584775"/>
          </a:xfrm>
          <a:prstGeom prst="rect">
            <a:avLst/>
          </a:prstGeom>
        </p:spPr>
        <p:txBody>
          <a:bodyPr wrap="none">
            <a:spAutoFit/>
          </a:bodyPr>
          <a:lstStyle/>
          <a:p>
            <a:pPr algn="ctr"/>
            <a:r>
              <a:rPr lang="en-US" sz="3200" dirty="0"/>
              <a:t>(H</a:t>
            </a:r>
            <a:r>
              <a:rPr lang="en-US" sz="3200" baseline="-25000" dirty="0"/>
              <a:t>0</a:t>
            </a:r>
            <a:r>
              <a:rPr lang="en-US" sz="3200" dirty="0"/>
              <a:t>) Reduced Model: µ</a:t>
            </a:r>
            <a:r>
              <a:rPr lang="en-US" sz="3200" baseline="-25000" dirty="0"/>
              <a:t>0</a:t>
            </a:r>
            <a:r>
              <a:rPr lang="en-US" sz="3200" dirty="0"/>
              <a:t> µ</a:t>
            </a:r>
            <a:r>
              <a:rPr lang="en-US" sz="3200" baseline="-25000" dirty="0"/>
              <a:t>2 </a:t>
            </a:r>
            <a:r>
              <a:rPr lang="en-US" sz="3200" dirty="0"/>
              <a:t>µ</a:t>
            </a:r>
            <a:r>
              <a:rPr lang="en-US" sz="3200" baseline="-25000" dirty="0"/>
              <a:t>3</a:t>
            </a:r>
            <a:r>
              <a:rPr lang="en-US" sz="3200" dirty="0"/>
              <a:t> µ</a:t>
            </a:r>
            <a:r>
              <a:rPr lang="en-US" sz="3200" baseline="-25000" dirty="0"/>
              <a:t>0</a:t>
            </a:r>
          </a:p>
        </p:txBody>
      </p:sp>
      <p:sp>
        <p:nvSpPr>
          <p:cNvPr id="6" name="Rectangle 5"/>
          <p:cNvSpPr/>
          <p:nvPr/>
        </p:nvSpPr>
        <p:spPr>
          <a:xfrm>
            <a:off x="1482191" y="3028890"/>
            <a:ext cx="2443619" cy="400110"/>
          </a:xfrm>
          <a:prstGeom prst="rect">
            <a:avLst/>
          </a:prstGeom>
        </p:spPr>
        <p:txBody>
          <a:bodyPr wrap="none">
            <a:spAutoFit/>
          </a:bodyPr>
          <a:lstStyle/>
          <a:p>
            <a:pPr algn="ctr"/>
            <a:r>
              <a:rPr lang="en-US" sz="2000" dirty="0"/>
              <a:t>(H</a:t>
            </a:r>
            <a:r>
              <a:rPr lang="en-US" sz="2000" baseline="-25000" dirty="0"/>
              <a:t>0</a:t>
            </a:r>
            <a:r>
              <a:rPr lang="en-US" sz="2000" dirty="0"/>
              <a:t>) Reduced: µ µ</a:t>
            </a:r>
            <a:r>
              <a:rPr lang="en-US" sz="2000" baseline="-25000" dirty="0"/>
              <a:t> </a:t>
            </a:r>
            <a:r>
              <a:rPr lang="en-US" sz="2000" dirty="0"/>
              <a:t>µ µ</a:t>
            </a:r>
            <a:endParaRPr lang="en-US" sz="2000" baseline="-25000" dirty="0"/>
          </a:p>
        </p:txBody>
      </p:sp>
      <p:sp>
        <p:nvSpPr>
          <p:cNvPr id="7" name="Rectangle 6"/>
          <p:cNvSpPr/>
          <p:nvPr/>
        </p:nvSpPr>
        <p:spPr>
          <a:xfrm>
            <a:off x="4889133" y="3331310"/>
            <a:ext cx="2246129" cy="400110"/>
          </a:xfrm>
          <a:prstGeom prst="rect">
            <a:avLst/>
          </a:prstGeom>
        </p:spPr>
        <p:txBody>
          <a:bodyPr wrap="none">
            <a:spAutoFit/>
          </a:bodyPr>
          <a:lstStyle/>
          <a:p>
            <a:pPr algn="ctr"/>
            <a:r>
              <a:rPr lang="en-US" sz="2000" dirty="0"/>
              <a:t>(H</a:t>
            </a:r>
            <a:r>
              <a:rPr lang="en-US" sz="2000" baseline="-25000" dirty="0"/>
              <a:t>a</a:t>
            </a:r>
            <a:r>
              <a:rPr lang="en-US" sz="2000" dirty="0"/>
              <a:t>) Full: µ</a:t>
            </a:r>
            <a:r>
              <a:rPr lang="en-US" sz="2000" baseline="-25000" dirty="0"/>
              <a:t>1</a:t>
            </a:r>
            <a:r>
              <a:rPr lang="en-US" sz="2000" dirty="0"/>
              <a:t> µ</a:t>
            </a:r>
            <a:r>
              <a:rPr lang="en-US" sz="2000" baseline="-25000" dirty="0"/>
              <a:t>2 </a:t>
            </a:r>
            <a:r>
              <a:rPr lang="en-US" sz="2000" dirty="0"/>
              <a:t>µ</a:t>
            </a:r>
            <a:r>
              <a:rPr lang="en-US" sz="2000" baseline="-25000" dirty="0"/>
              <a:t>3</a:t>
            </a:r>
            <a:r>
              <a:rPr lang="en-US" sz="2000" dirty="0"/>
              <a:t> µ</a:t>
            </a:r>
            <a:r>
              <a:rPr lang="en-US" sz="2000" baseline="-25000" dirty="0"/>
              <a:t>4</a:t>
            </a:r>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74452" y="3839634"/>
            <a:ext cx="4059948" cy="11133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480" y="3828748"/>
            <a:ext cx="4010025" cy="1104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Rectangle 9"/>
          <p:cNvSpPr/>
          <p:nvPr/>
        </p:nvSpPr>
        <p:spPr>
          <a:xfrm>
            <a:off x="1306869" y="3384669"/>
            <a:ext cx="2380781" cy="400110"/>
          </a:xfrm>
          <a:prstGeom prst="rect">
            <a:avLst/>
          </a:prstGeom>
        </p:spPr>
        <p:txBody>
          <a:bodyPr wrap="none">
            <a:spAutoFit/>
          </a:bodyPr>
          <a:lstStyle/>
          <a:p>
            <a:pPr algn="ctr"/>
            <a:r>
              <a:rPr lang="en-US" sz="2000" dirty="0"/>
              <a:t>(H</a:t>
            </a:r>
            <a:r>
              <a:rPr lang="en-US" sz="2000" baseline="-25000" dirty="0"/>
              <a:t>a</a:t>
            </a:r>
            <a:r>
              <a:rPr lang="en-US" sz="2000" dirty="0"/>
              <a:t>) Full*: µ</a:t>
            </a:r>
            <a:r>
              <a:rPr lang="en-US" sz="2000" baseline="-25000" dirty="0"/>
              <a:t>0</a:t>
            </a:r>
            <a:r>
              <a:rPr lang="en-US" sz="2000" dirty="0"/>
              <a:t> µ</a:t>
            </a:r>
            <a:r>
              <a:rPr lang="en-US" sz="2000" baseline="-25000" dirty="0"/>
              <a:t>2 </a:t>
            </a:r>
            <a:r>
              <a:rPr lang="en-US" sz="2000" dirty="0"/>
              <a:t>µ</a:t>
            </a:r>
            <a:r>
              <a:rPr lang="en-US" sz="2000" baseline="-25000" dirty="0"/>
              <a:t>3</a:t>
            </a:r>
            <a:r>
              <a:rPr lang="en-US" sz="2000" dirty="0"/>
              <a:t> µ</a:t>
            </a:r>
            <a:r>
              <a:rPr lang="en-US" sz="2000" baseline="-25000" dirty="0"/>
              <a:t>0</a:t>
            </a:r>
          </a:p>
        </p:txBody>
      </p:sp>
      <p:sp>
        <p:nvSpPr>
          <p:cNvPr id="11" name="Rectangle 10"/>
          <p:cNvSpPr/>
          <p:nvPr/>
        </p:nvSpPr>
        <p:spPr>
          <a:xfrm>
            <a:off x="4879378" y="3028890"/>
            <a:ext cx="2443619" cy="400110"/>
          </a:xfrm>
          <a:prstGeom prst="rect">
            <a:avLst/>
          </a:prstGeom>
        </p:spPr>
        <p:txBody>
          <a:bodyPr wrap="none">
            <a:spAutoFit/>
          </a:bodyPr>
          <a:lstStyle/>
          <a:p>
            <a:pPr algn="ctr"/>
            <a:r>
              <a:rPr lang="en-US" sz="2000" dirty="0"/>
              <a:t>(H</a:t>
            </a:r>
            <a:r>
              <a:rPr lang="en-US" sz="2000" baseline="-25000" dirty="0"/>
              <a:t>0</a:t>
            </a:r>
            <a:r>
              <a:rPr lang="en-US" sz="2000" dirty="0"/>
              <a:t>) Reduced: µ µ</a:t>
            </a:r>
            <a:r>
              <a:rPr lang="en-US" sz="2000" baseline="-25000" dirty="0"/>
              <a:t> </a:t>
            </a:r>
            <a:r>
              <a:rPr lang="en-US" sz="2000" dirty="0"/>
              <a:t>µ µ</a:t>
            </a:r>
            <a:endParaRPr lang="en-US" sz="2000" baseline="-25000" dirty="0"/>
          </a:p>
        </p:txBody>
      </p:sp>
      <p:sp>
        <p:nvSpPr>
          <p:cNvPr id="9" name="Rectangle 8"/>
          <p:cNvSpPr/>
          <p:nvPr/>
        </p:nvSpPr>
        <p:spPr>
          <a:xfrm>
            <a:off x="1143000" y="4396317"/>
            <a:ext cx="1180397" cy="251883"/>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5486399" y="4396317"/>
            <a:ext cx="2057401" cy="25188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12" name="Table 11"/>
          <p:cNvGraphicFramePr>
            <a:graphicFrameLocks noGrp="1"/>
          </p:cNvGraphicFramePr>
          <p:nvPr>
            <p:extLst>
              <p:ext uri="{D42A27DB-BD31-4B8C-83A1-F6EECF244321}">
                <p14:modId xmlns:p14="http://schemas.microsoft.com/office/powerpoint/2010/main" val="2214154360"/>
              </p:ext>
            </p:extLst>
          </p:nvPr>
        </p:nvGraphicFramePr>
        <p:xfrm>
          <a:off x="228600" y="5105400"/>
          <a:ext cx="6096000" cy="1483360"/>
        </p:xfrm>
        <a:graphic>
          <a:graphicData uri="http://schemas.openxmlformats.org/drawingml/2006/table">
            <a:tbl>
              <a:tblPr firstRow="1" bandRow="1">
                <a:tableStyleId>{5C22544A-7EE6-4342-B048-85BDC9FD1C3A}</a:tableStyleId>
              </a:tblPr>
              <a:tblGrid>
                <a:gridCol w="2407149">
                  <a:extLst>
                    <a:ext uri="{9D8B030D-6E8A-4147-A177-3AD203B41FA5}">
                      <a16:colId xmlns:a16="http://schemas.microsoft.com/office/drawing/2014/main" val="20000"/>
                    </a:ext>
                  </a:extLst>
                </a:gridCol>
                <a:gridCol w="457200">
                  <a:extLst>
                    <a:ext uri="{9D8B030D-6E8A-4147-A177-3AD203B41FA5}">
                      <a16:colId xmlns:a16="http://schemas.microsoft.com/office/drawing/2014/main" val="20001"/>
                    </a:ext>
                  </a:extLst>
                </a:gridCol>
                <a:gridCol w="990600">
                  <a:extLst>
                    <a:ext uri="{9D8B030D-6E8A-4147-A177-3AD203B41FA5}">
                      <a16:colId xmlns:a16="http://schemas.microsoft.com/office/drawing/2014/main" val="20002"/>
                    </a:ext>
                  </a:extLst>
                </a:gridCol>
                <a:gridCol w="914400">
                  <a:extLst>
                    <a:ext uri="{9D8B030D-6E8A-4147-A177-3AD203B41FA5}">
                      <a16:colId xmlns:a16="http://schemas.microsoft.com/office/drawing/2014/main" val="20003"/>
                    </a:ext>
                  </a:extLst>
                </a:gridCol>
                <a:gridCol w="685800">
                  <a:extLst>
                    <a:ext uri="{9D8B030D-6E8A-4147-A177-3AD203B41FA5}">
                      <a16:colId xmlns:a16="http://schemas.microsoft.com/office/drawing/2014/main" val="20004"/>
                    </a:ext>
                  </a:extLst>
                </a:gridCol>
                <a:gridCol w="640851">
                  <a:extLst>
                    <a:ext uri="{9D8B030D-6E8A-4147-A177-3AD203B41FA5}">
                      <a16:colId xmlns:a16="http://schemas.microsoft.com/office/drawing/2014/main" val="20005"/>
                    </a:ext>
                  </a:extLst>
                </a:gridCol>
              </a:tblGrid>
              <a:tr h="370840">
                <a:tc>
                  <a:txBody>
                    <a:bodyPr/>
                    <a:lstStyle/>
                    <a:p>
                      <a:r>
                        <a:rPr lang="en-US" dirty="0"/>
                        <a:t>Source</a:t>
                      </a:r>
                    </a:p>
                  </a:txBody>
                  <a:tcPr/>
                </a:tc>
                <a:tc>
                  <a:txBody>
                    <a:bodyPr/>
                    <a:lstStyle/>
                    <a:p>
                      <a:r>
                        <a:rPr lang="en-US" dirty="0"/>
                        <a:t>DF</a:t>
                      </a:r>
                    </a:p>
                  </a:txBody>
                  <a:tcPr/>
                </a:tc>
                <a:tc>
                  <a:txBody>
                    <a:bodyPr/>
                    <a:lstStyle/>
                    <a:p>
                      <a:r>
                        <a:rPr lang="en-US" dirty="0"/>
                        <a:t>SS</a:t>
                      </a:r>
                    </a:p>
                  </a:txBody>
                  <a:tcPr/>
                </a:tc>
                <a:tc>
                  <a:txBody>
                    <a:bodyPr/>
                    <a:lstStyle/>
                    <a:p>
                      <a:r>
                        <a:rPr lang="en-US" dirty="0"/>
                        <a:t>MS</a:t>
                      </a:r>
                    </a:p>
                  </a:txBody>
                  <a:tcPr/>
                </a:tc>
                <a:tc>
                  <a:txBody>
                    <a:bodyPr/>
                    <a:lstStyle/>
                    <a:p>
                      <a:r>
                        <a:rPr lang="en-US" dirty="0"/>
                        <a:t>F</a:t>
                      </a:r>
                    </a:p>
                  </a:txBody>
                  <a:tcPr/>
                </a:tc>
                <a:tc>
                  <a:txBody>
                    <a:bodyPr/>
                    <a:lstStyle/>
                    <a:p>
                      <a:r>
                        <a:rPr lang="en-US" dirty="0"/>
                        <a:t>Pr&gt;F</a:t>
                      </a:r>
                    </a:p>
                  </a:txBody>
                  <a:tcPr/>
                </a:tc>
                <a:extLst>
                  <a:ext uri="{0D108BD9-81ED-4DB2-BD59-A6C34878D82A}">
                    <a16:rowId xmlns:a16="http://schemas.microsoft.com/office/drawing/2014/main" val="10000"/>
                  </a:ext>
                </a:extLst>
              </a:tr>
              <a:tr h="370840">
                <a:tc>
                  <a:txBody>
                    <a:bodyPr/>
                    <a:lstStyle/>
                    <a:p>
                      <a:r>
                        <a:rPr lang="en-US" dirty="0"/>
                        <a:t>Model (Full)</a:t>
                      </a:r>
                    </a:p>
                  </a:txBody>
                  <a:tcPr/>
                </a:tc>
                <a:tc>
                  <a:txBody>
                    <a:bodyPr/>
                    <a:lstStyle/>
                    <a:p>
                      <a:r>
                        <a:rPr lang="en-US" dirty="0"/>
                        <a:t>1</a:t>
                      </a:r>
                    </a:p>
                  </a:txBody>
                  <a:tcPr/>
                </a:tc>
                <a:tc>
                  <a:txBody>
                    <a:bodyPr/>
                    <a:lstStyle/>
                    <a:p>
                      <a:r>
                        <a:rPr lang="en-US" dirty="0"/>
                        <a:t>780.3</a:t>
                      </a:r>
                    </a:p>
                  </a:txBody>
                  <a:tcPr/>
                </a:tc>
                <a:tc>
                  <a:txBody>
                    <a:bodyPr/>
                    <a:lstStyle/>
                    <a:p>
                      <a:r>
                        <a:rPr lang="en-US" dirty="0"/>
                        <a:t>780.3</a:t>
                      </a:r>
                    </a:p>
                  </a:txBody>
                  <a:tcPr/>
                </a:tc>
                <a:tc>
                  <a:txBody>
                    <a:bodyPr/>
                    <a:lstStyle/>
                    <a:p>
                      <a:r>
                        <a:rPr lang="en-US" dirty="0"/>
                        <a:t>2.86</a:t>
                      </a:r>
                    </a:p>
                  </a:txBody>
                  <a:tcPr/>
                </a:tc>
                <a:tc>
                  <a:txBody>
                    <a:bodyPr/>
                    <a:lstStyle/>
                    <a:p>
                      <a:r>
                        <a:rPr lang="en-US" dirty="0"/>
                        <a:t>.098</a:t>
                      </a:r>
                    </a:p>
                  </a:txBody>
                  <a:tcPr/>
                </a:tc>
                <a:extLst>
                  <a:ext uri="{0D108BD9-81ED-4DB2-BD59-A6C34878D82A}">
                    <a16:rowId xmlns:a16="http://schemas.microsoft.com/office/drawing/2014/main" val="10001"/>
                  </a:ext>
                </a:extLst>
              </a:tr>
              <a:tr h="370840">
                <a:tc>
                  <a:txBody>
                    <a:bodyPr/>
                    <a:lstStyle/>
                    <a:p>
                      <a:r>
                        <a:rPr lang="en-US" dirty="0"/>
                        <a:t>Error (From Full)</a:t>
                      </a:r>
                    </a:p>
                  </a:txBody>
                  <a:tcPr/>
                </a:tc>
                <a:tc>
                  <a:txBody>
                    <a:bodyPr/>
                    <a:lstStyle/>
                    <a:p>
                      <a:r>
                        <a:rPr lang="en-US" dirty="0"/>
                        <a:t>42</a:t>
                      </a:r>
                    </a:p>
                  </a:txBody>
                  <a:tcPr/>
                </a:tc>
                <a:tc>
                  <a:txBody>
                    <a:bodyPr/>
                    <a:lstStyle/>
                    <a:p>
                      <a:r>
                        <a:rPr lang="en-US" dirty="0"/>
                        <a:t>11464.6</a:t>
                      </a:r>
                    </a:p>
                  </a:txBody>
                  <a:tcPr/>
                </a:tc>
                <a:tc>
                  <a:txBody>
                    <a:bodyPr/>
                    <a:lstStyle/>
                    <a:p>
                      <a:r>
                        <a:rPr lang="en-US" dirty="0"/>
                        <a:t>273.0</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2"/>
                  </a:ext>
                </a:extLst>
              </a:tr>
              <a:tr h="370840">
                <a:tc>
                  <a:txBody>
                    <a:bodyPr/>
                    <a:lstStyle/>
                    <a:p>
                      <a:r>
                        <a:rPr lang="en-US" dirty="0"/>
                        <a:t>Total (From Reduced*)</a:t>
                      </a:r>
                    </a:p>
                  </a:txBody>
                  <a:tcPr/>
                </a:tc>
                <a:tc>
                  <a:txBody>
                    <a:bodyPr/>
                    <a:lstStyle/>
                    <a:p>
                      <a:r>
                        <a:rPr lang="en-US" dirty="0"/>
                        <a:t>43</a:t>
                      </a:r>
                    </a:p>
                  </a:txBody>
                  <a:tcPr/>
                </a:tc>
                <a:tc>
                  <a:txBody>
                    <a:bodyPr/>
                    <a:lstStyle/>
                    <a:p>
                      <a:r>
                        <a:rPr lang="en-US" dirty="0"/>
                        <a:t>12244.9</a:t>
                      </a:r>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3"/>
                  </a:ext>
                </a:extLst>
              </a:tr>
            </a:tbl>
          </a:graphicData>
        </a:graphic>
      </p:graphicFrame>
      <p:cxnSp>
        <p:nvCxnSpPr>
          <p:cNvPr id="15" name="Straight Arrow Connector 14"/>
          <p:cNvCxnSpPr/>
          <p:nvPr/>
        </p:nvCxnSpPr>
        <p:spPr>
          <a:xfrm>
            <a:off x="4343400" y="2858437"/>
            <a:ext cx="0" cy="2075211"/>
          </a:xfrm>
          <a:prstGeom prst="straightConnector1">
            <a:avLst/>
          </a:prstGeom>
          <a:ln w="57150">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6504426" y="5029200"/>
            <a:ext cx="2410974" cy="1754326"/>
          </a:xfrm>
          <a:prstGeom prst="rect">
            <a:avLst/>
          </a:prstGeom>
          <a:noFill/>
        </p:spPr>
        <p:txBody>
          <a:bodyPr wrap="square" rtlCol="0">
            <a:spAutoFit/>
          </a:bodyPr>
          <a:lstStyle/>
          <a:p>
            <a:r>
              <a:rPr lang="en-US" dirty="0"/>
              <a:t>There is not enough evidence to suggest (alpha = .05, p-value = .098) that site 1 and site 4 have different mean depths.</a:t>
            </a:r>
          </a:p>
        </p:txBody>
      </p:sp>
      <p:sp>
        <p:nvSpPr>
          <p:cNvPr id="3" name="TextBox 2"/>
          <p:cNvSpPr txBox="1"/>
          <p:nvPr/>
        </p:nvSpPr>
        <p:spPr>
          <a:xfrm>
            <a:off x="-4740" y="1409700"/>
            <a:ext cx="1828800" cy="2308324"/>
          </a:xfrm>
          <a:prstGeom prst="rect">
            <a:avLst/>
          </a:prstGeom>
          <a:noFill/>
        </p:spPr>
        <p:txBody>
          <a:bodyPr wrap="square" rtlCol="0">
            <a:spAutoFit/>
          </a:bodyPr>
          <a:lstStyle/>
          <a:p>
            <a:r>
              <a:rPr lang="en-US" dirty="0"/>
              <a:t>*Recode the variables into three groups: 2, 3, and 1/4 combined and perform ANOVA to get the first table.</a:t>
            </a:r>
          </a:p>
        </p:txBody>
      </p:sp>
      <p:sp>
        <p:nvSpPr>
          <p:cNvPr id="17" name="Rectangle 16">
            <a:extLst>
              <a:ext uri="{FF2B5EF4-FFF2-40B4-BE49-F238E27FC236}">
                <a16:creationId xmlns:a16="http://schemas.microsoft.com/office/drawing/2014/main" id="{078FE3B7-AB35-4A40-A809-C820BDF66D00}"/>
              </a:ext>
            </a:extLst>
          </p:cNvPr>
          <p:cNvSpPr/>
          <p:nvPr/>
        </p:nvSpPr>
        <p:spPr>
          <a:xfrm>
            <a:off x="2667000" y="6259286"/>
            <a:ext cx="1483505" cy="240997"/>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56776BA9-E038-44C6-ADE4-CF5899A57234}"/>
              </a:ext>
            </a:extLst>
          </p:cNvPr>
          <p:cNvSpPr/>
          <p:nvPr/>
        </p:nvSpPr>
        <p:spPr>
          <a:xfrm>
            <a:off x="2675135" y="5914845"/>
            <a:ext cx="2201665" cy="24099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AA773566-7096-450C-B6A9-72BEBF7244A5}"/>
              </a:ext>
            </a:extLst>
          </p:cNvPr>
          <p:cNvSpPr/>
          <p:nvPr/>
        </p:nvSpPr>
        <p:spPr>
          <a:xfrm>
            <a:off x="4876800" y="1905000"/>
            <a:ext cx="2120425" cy="584775"/>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Box 18">
            <a:extLst>
              <a:ext uri="{FF2B5EF4-FFF2-40B4-BE49-F238E27FC236}">
                <a16:creationId xmlns:a16="http://schemas.microsoft.com/office/drawing/2014/main" id="{AD027B64-C191-4FAB-B0ED-60C50F7B6088}"/>
              </a:ext>
            </a:extLst>
          </p:cNvPr>
          <p:cNvSpPr txBox="1"/>
          <p:nvPr/>
        </p:nvSpPr>
        <p:spPr>
          <a:xfrm>
            <a:off x="6739862" y="1257217"/>
            <a:ext cx="2334774" cy="954107"/>
          </a:xfrm>
          <a:prstGeom prst="rect">
            <a:avLst/>
          </a:prstGeom>
          <a:noFill/>
        </p:spPr>
        <p:txBody>
          <a:bodyPr wrap="square" rtlCol="0">
            <a:spAutoFit/>
          </a:bodyPr>
          <a:lstStyle/>
          <a:p>
            <a:r>
              <a:rPr lang="en-US" dirty="0"/>
              <a:t>Compare this model against equal means model (µ µ</a:t>
            </a:r>
            <a:r>
              <a:rPr lang="en-US" baseline="-25000" dirty="0"/>
              <a:t> </a:t>
            </a:r>
            <a:r>
              <a:rPr lang="en-US" dirty="0"/>
              <a:t>µ µ)</a:t>
            </a:r>
          </a:p>
        </p:txBody>
      </p:sp>
      <p:sp>
        <p:nvSpPr>
          <p:cNvPr id="21" name="Oval 20">
            <a:extLst>
              <a:ext uri="{FF2B5EF4-FFF2-40B4-BE49-F238E27FC236}">
                <a16:creationId xmlns:a16="http://schemas.microsoft.com/office/drawing/2014/main" id="{09CABF54-A9C2-4935-92E4-9BD0A5DB1F4C}"/>
              </a:ext>
            </a:extLst>
          </p:cNvPr>
          <p:cNvSpPr/>
          <p:nvPr/>
        </p:nvSpPr>
        <p:spPr>
          <a:xfrm>
            <a:off x="4874704" y="2366166"/>
            <a:ext cx="2120425" cy="58477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TextBox 21">
            <a:extLst>
              <a:ext uri="{FF2B5EF4-FFF2-40B4-BE49-F238E27FC236}">
                <a16:creationId xmlns:a16="http://schemas.microsoft.com/office/drawing/2014/main" id="{F27D9CFF-A24A-482C-B8C2-19D053EF61DE}"/>
              </a:ext>
            </a:extLst>
          </p:cNvPr>
          <p:cNvSpPr txBox="1"/>
          <p:nvPr/>
        </p:nvSpPr>
        <p:spPr>
          <a:xfrm>
            <a:off x="6975725" y="2166796"/>
            <a:ext cx="2334774" cy="954107"/>
          </a:xfrm>
          <a:prstGeom prst="rect">
            <a:avLst/>
          </a:prstGeom>
          <a:noFill/>
        </p:spPr>
        <p:txBody>
          <a:bodyPr wrap="square" rtlCol="0">
            <a:spAutoFit/>
          </a:bodyPr>
          <a:lstStyle/>
          <a:p>
            <a:r>
              <a:rPr lang="en-US" dirty="0"/>
              <a:t>Compare this model against equal means model (µ µ</a:t>
            </a:r>
            <a:r>
              <a:rPr lang="en-US" baseline="-25000" dirty="0"/>
              <a:t> </a:t>
            </a:r>
            <a:r>
              <a:rPr lang="en-US" dirty="0"/>
              <a:t>µ µ)</a:t>
            </a:r>
          </a:p>
        </p:txBody>
      </p:sp>
      <p:sp>
        <p:nvSpPr>
          <p:cNvPr id="23" name="Oval 22">
            <a:extLst>
              <a:ext uri="{FF2B5EF4-FFF2-40B4-BE49-F238E27FC236}">
                <a16:creationId xmlns:a16="http://schemas.microsoft.com/office/drawing/2014/main" id="{CFBF7CA0-346E-415C-B2A5-784BD7B05465}"/>
              </a:ext>
            </a:extLst>
          </p:cNvPr>
          <p:cNvSpPr/>
          <p:nvPr/>
        </p:nvSpPr>
        <p:spPr>
          <a:xfrm>
            <a:off x="2453158" y="3375495"/>
            <a:ext cx="1354265" cy="400110"/>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4" name="Straight Arrow Connector 23">
            <a:extLst>
              <a:ext uri="{FF2B5EF4-FFF2-40B4-BE49-F238E27FC236}">
                <a16:creationId xmlns:a16="http://schemas.microsoft.com/office/drawing/2014/main" id="{91BB55D5-E06D-40A4-A48A-98E1FCD2D07C}"/>
              </a:ext>
            </a:extLst>
          </p:cNvPr>
          <p:cNvCxnSpPr>
            <a:cxnSpLocks/>
            <a:stCxn id="14" idx="2"/>
            <a:endCxn id="23" idx="7"/>
          </p:cNvCxnSpPr>
          <p:nvPr/>
        </p:nvCxnSpPr>
        <p:spPr>
          <a:xfrm flipH="1">
            <a:off x="3609095" y="2197388"/>
            <a:ext cx="1267705" cy="1236702"/>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6" name="Oval 25">
            <a:extLst>
              <a:ext uri="{FF2B5EF4-FFF2-40B4-BE49-F238E27FC236}">
                <a16:creationId xmlns:a16="http://schemas.microsoft.com/office/drawing/2014/main" id="{D9BA9698-2F36-45CA-839C-18A68172B5A4}"/>
              </a:ext>
            </a:extLst>
          </p:cNvPr>
          <p:cNvSpPr/>
          <p:nvPr/>
        </p:nvSpPr>
        <p:spPr>
          <a:xfrm>
            <a:off x="5947250" y="3341930"/>
            <a:ext cx="1322014" cy="43367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7" name="Straight Arrow Connector 26">
            <a:extLst>
              <a:ext uri="{FF2B5EF4-FFF2-40B4-BE49-F238E27FC236}">
                <a16:creationId xmlns:a16="http://schemas.microsoft.com/office/drawing/2014/main" id="{BEC5AC9D-2F60-40AB-A4CF-44B6536586B2}"/>
              </a:ext>
            </a:extLst>
          </p:cNvPr>
          <p:cNvCxnSpPr>
            <a:cxnSpLocks/>
            <a:stCxn id="21" idx="4"/>
          </p:cNvCxnSpPr>
          <p:nvPr/>
        </p:nvCxnSpPr>
        <p:spPr>
          <a:xfrm>
            <a:off x="5934917" y="2950941"/>
            <a:ext cx="278809" cy="478059"/>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175CDC7E-BE66-4361-8B36-B9CF44CD16C2}"/>
              </a:ext>
            </a:extLst>
          </p:cNvPr>
          <p:cNvCxnSpPr>
            <a:cxnSpLocks/>
            <a:stCxn id="9" idx="2"/>
            <a:endCxn id="17" idx="1"/>
          </p:cNvCxnSpPr>
          <p:nvPr/>
        </p:nvCxnSpPr>
        <p:spPr>
          <a:xfrm>
            <a:off x="1733199" y="4648200"/>
            <a:ext cx="933801" cy="1731585"/>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C4D5500A-850B-4C18-BDB1-43C74B82063B}"/>
              </a:ext>
            </a:extLst>
          </p:cNvPr>
          <p:cNvCxnSpPr>
            <a:cxnSpLocks/>
            <a:endCxn id="18" idx="3"/>
          </p:cNvCxnSpPr>
          <p:nvPr/>
        </p:nvCxnSpPr>
        <p:spPr>
          <a:xfrm flipH="1">
            <a:off x="4876800" y="4648200"/>
            <a:ext cx="1224388" cy="1387144"/>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59747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09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par>
                                <p:cTn id="35" presetID="1" presetClass="exit" presetSubtype="0" fill="hold" grpId="1" nodeType="withEffect">
                                  <p:stCondLst>
                                    <p:cond delay="0"/>
                                  </p:stCondLst>
                                  <p:childTnLst>
                                    <p:set>
                                      <p:cBhvr>
                                        <p:cTn id="36" dur="1" fill="hold">
                                          <p:stCondLst>
                                            <p:cond delay="0"/>
                                          </p:stCondLst>
                                        </p:cTn>
                                        <p:tgtEl>
                                          <p:spTgt spid="19"/>
                                        </p:tgtEl>
                                        <p:attrNameLst>
                                          <p:attrName>style.visibility</p:attrName>
                                        </p:attrNameLst>
                                      </p:cBhvr>
                                      <p:to>
                                        <p:strVal val="hidden"/>
                                      </p:to>
                                    </p:set>
                                  </p:childTnLst>
                                </p:cTn>
                              </p:par>
                              <p:par>
                                <p:cTn id="37" presetID="1" presetClass="exit" presetSubtype="0" fill="hold" grpId="1" nodeType="withEffect">
                                  <p:stCondLst>
                                    <p:cond delay="0"/>
                                  </p:stCondLst>
                                  <p:childTnLst>
                                    <p:set>
                                      <p:cBhvr>
                                        <p:cTn id="38" dur="1" fill="hold">
                                          <p:stCondLst>
                                            <p:cond delay="0"/>
                                          </p:stCondLst>
                                        </p:cTn>
                                        <p:tgtEl>
                                          <p:spTgt spid="14"/>
                                        </p:tgtEl>
                                        <p:attrNameLst>
                                          <p:attrName>style.visibility</p:attrName>
                                        </p:attrNameLst>
                                      </p:cBhvr>
                                      <p:to>
                                        <p:strVal val="hidden"/>
                                      </p:to>
                                    </p:set>
                                  </p:childTnLst>
                                </p:cTn>
                              </p:par>
                              <p:par>
                                <p:cTn id="39" presetID="1" presetClass="exit" presetSubtype="0" fill="hold" grpId="1" nodeType="withEffect">
                                  <p:stCondLst>
                                    <p:cond delay="0"/>
                                  </p:stCondLst>
                                  <p:childTnLst>
                                    <p:set>
                                      <p:cBhvr>
                                        <p:cTn id="40" dur="1" fill="hold">
                                          <p:stCondLst>
                                            <p:cond delay="0"/>
                                          </p:stCondLst>
                                        </p:cTn>
                                        <p:tgtEl>
                                          <p:spTgt spid="23"/>
                                        </p:tgtEl>
                                        <p:attrNameLst>
                                          <p:attrName>style.visibility</p:attrName>
                                        </p:attrNameLst>
                                      </p:cBhvr>
                                      <p:to>
                                        <p:strVal val="hidden"/>
                                      </p:to>
                                    </p:set>
                                  </p:childTnLst>
                                </p:cTn>
                              </p:par>
                              <p:par>
                                <p:cTn id="41" presetID="1" presetClass="exit" presetSubtype="0" fill="hold" nodeType="withEffect">
                                  <p:stCondLst>
                                    <p:cond delay="0"/>
                                  </p:stCondLst>
                                  <p:childTnLst>
                                    <p:set>
                                      <p:cBhvr>
                                        <p:cTn id="42" dur="1" fill="hold">
                                          <p:stCondLst>
                                            <p:cond delay="0"/>
                                          </p:stCondLst>
                                        </p:cTn>
                                        <p:tgtEl>
                                          <p:spTgt spid="24"/>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1"/>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6"/>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7"/>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8"/>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3"/>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xit" presetSubtype="0" fill="hold" grpId="1" nodeType="clickEffect">
                                  <p:stCondLst>
                                    <p:cond delay="0"/>
                                  </p:stCondLst>
                                  <p:childTnLst>
                                    <p:set>
                                      <p:cBhvr>
                                        <p:cTn id="62" dur="1" fill="hold">
                                          <p:stCondLst>
                                            <p:cond delay="0"/>
                                          </p:stCondLst>
                                        </p:cTn>
                                        <p:tgtEl>
                                          <p:spTgt spid="22"/>
                                        </p:tgtEl>
                                        <p:attrNameLst>
                                          <p:attrName>style.visibility</p:attrName>
                                        </p:attrNameLst>
                                      </p:cBhvr>
                                      <p:to>
                                        <p:strVal val="hidden"/>
                                      </p:to>
                                    </p:set>
                                  </p:childTnLst>
                                </p:cTn>
                              </p:par>
                              <p:par>
                                <p:cTn id="63" presetID="1" presetClass="exit" presetSubtype="0" fill="hold" grpId="1" nodeType="withEffect">
                                  <p:stCondLst>
                                    <p:cond delay="0"/>
                                  </p:stCondLst>
                                  <p:childTnLst>
                                    <p:set>
                                      <p:cBhvr>
                                        <p:cTn id="64" dur="1" fill="hold">
                                          <p:stCondLst>
                                            <p:cond delay="0"/>
                                          </p:stCondLst>
                                        </p:cTn>
                                        <p:tgtEl>
                                          <p:spTgt spid="26"/>
                                        </p:tgtEl>
                                        <p:attrNameLst>
                                          <p:attrName>style.visibility</p:attrName>
                                        </p:attrNameLst>
                                      </p:cBhvr>
                                      <p:to>
                                        <p:strVal val="hidden"/>
                                      </p:to>
                                    </p:set>
                                  </p:childTnLst>
                                </p:cTn>
                              </p:par>
                              <p:par>
                                <p:cTn id="65" presetID="1" presetClass="exit" presetSubtype="0" fill="hold" nodeType="withEffect">
                                  <p:stCondLst>
                                    <p:cond delay="0"/>
                                  </p:stCondLst>
                                  <p:childTnLst>
                                    <p:set>
                                      <p:cBhvr>
                                        <p:cTn id="66" dur="1" fill="hold">
                                          <p:stCondLst>
                                            <p:cond delay="0"/>
                                          </p:stCondLst>
                                        </p:cTn>
                                        <p:tgtEl>
                                          <p:spTgt spid="27"/>
                                        </p:tgtEl>
                                        <p:attrNameLst>
                                          <p:attrName>style.visibility</p:attrName>
                                        </p:attrNameLst>
                                      </p:cBhvr>
                                      <p:to>
                                        <p:strVal val="hidden"/>
                                      </p:to>
                                    </p:set>
                                  </p:childTnLst>
                                </p:cTn>
                              </p:par>
                              <p:par>
                                <p:cTn id="67" presetID="1" presetClass="exit" presetSubtype="0" fill="hold" grpId="1" nodeType="withEffect">
                                  <p:stCondLst>
                                    <p:cond delay="0"/>
                                  </p:stCondLst>
                                  <p:childTnLst>
                                    <p:set>
                                      <p:cBhvr>
                                        <p:cTn id="68" dur="1" fill="hold">
                                          <p:stCondLst>
                                            <p:cond delay="0"/>
                                          </p:stCondLst>
                                        </p:cTn>
                                        <p:tgtEl>
                                          <p:spTgt spid="21"/>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12"/>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15"/>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17"/>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30"/>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18"/>
                                        </p:tgtEl>
                                        <p:attrNameLst>
                                          <p:attrName>style.visibility</p:attrName>
                                        </p:attrNameLst>
                                      </p:cBhvr>
                                      <p:to>
                                        <p:strVal val="visible"/>
                                      </p:to>
                                    </p:set>
                                  </p:childTnLst>
                                </p:cTn>
                              </p:par>
                              <p:par>
                                <p:cTn id="85" presetID="1" presetClass="exit" presetSubtype="0" fill="hold" nodeType="withEffect">
                                  <p:stCondLst>
                                    <p:cond delay="0"/>
                                  </p:stCondLst>
                                  <p:childTnLst>
                                    <p:set>
                                      <p:cBhvr>
                                        <p:cTn id="86" dur="1" fill="hold">
                                          <p:stCondLst>
                                            <p:cond delay="0"/>
                                          </p:stCondLst>
                                        </p:cTn>
                                        <p:tgtEl>
                                          <p:spTgt spid="30"/>
                                        </p:tgtEl>
                                        <p:attrNameLst>
                                          <p:attrName>style.visibility</p:attrName>
                                        </p:attrNameLst>
                                      </p:cBhvr>
                                      <p:to>
                                        <p:strVal val="hidden"/>
                                      </p:to>
                                    </p:set>
                                  </p:childTnLst>
                                </p:cTn>
                              </p:par>
                              <p:par>
                                <p:cTn id="87" presetID="1" presetClass="entr" presetSubtype="0" fill="hold" nodeType="withEffect">
                                  <p:stCondLst>
                                    <p:cond delay="0"/>
                                  </p:stCondLst>
                                  <p:childTnLst>
                                    <p:set>
                                      <p:cBhvr>
                                        <p:cTn id="88" dur="1" fill="hold">
                                          <p:stCondLst>
                                            <p:cond delay="0"/>
                                          </p:stCondLst>
                                        </p:cTn>
                                        <p:tgtEl>
                                          <p:spTgt spid="33"/>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16"/>
                                        </p:tgtEl>
                                        <p:attrNameLst>
                                          <p:attrName>style.visibility</p:attrName>
                                        </p:attrNameLst>
                                      </p:cBhvr>
                                      <p:to>
                                        <p:strVal val="visible"/>
                                      </p:to>
                                    </p:set>
                                  </p:childTnLst>
                                </p:cTn>
                              </p:par>
                              <p:par>
                                <p:cTn id="93" presetID="1" presetClass="exit" presetSubtype="0" fill="hold" nodeType="withEffect">
                                  <p:stCondLst>
                                    <p:cond delay="0"/>
                                  </p:stCondLst>
                                  <p:childTnLst>
                                    <p:set>
                                      <p:cBhvr>
                                        <p:cTn id="94" dur="1" fill="hold">
                                          <p:stCondLst>
                                            <p:cond delay="0"/>
                                          </p:stCondLst>
                                        </p:cTn>
                                        <p:tgtEl>
                                          <p:spTgt spid="3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10" grpId="0"/>
      <p:bldP spid="11" grpId="0"/>
      <p:bldP spid="9" grpId="0" animBg="1"/>
      <p:bldP spid="13" grpId="0" animBg="1"/>
      <p:bldP spid="16" grpId="0"/>
      <p:bldP spid="3" grpId="0"/>
      <p:bldP spid="17" grpId="0" animBg="1"/>
      <p:bldP spid="18" grpId="0" animBg="1"/>
      <p:bldP spid="14" grpId="0" animBg="1"/>
      <p:bldP spid="14" grpId="1" animBg="1"/>
      <p:bldP spid="19" grpId="0"/>
      <p:bldP spid="19" grpId="1"/>
      <p:bldP spid="21" grpId="0" animBg="1"/>
      <p:bldP spid="21" grpId="1" animBg="1"/>
      <p:bldP spid="22" grpId="0"/>
      <p:bldP spid="22" grpId="1"/>
      <p:bldP spid="23" grpId="0" animBg="1"/>
      <p:bldP spid="23" grpId="1" animBg="1"/>
      <p:bldP spid="26" grpId="0" animBg="1"/>
      <p:bldP spid="26" grpId="1"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838200"/>
            <a:ext cx="8229600" cy="1143000"/>
          </a:xfrm>
        </p:spPr>
        <p:txBody>
          <a:bodyPr>
            <a:normAutofit fontScale="90000"/>
          </a:bodyPr>
          <a:lstStyle/>
          <a:p>
            <a:r>
              <a:rPr lang="en-US" sz="4000" dirty="0"/>
              <a:t>Question of Interest: (try it!)</a:t>
            </a:r>
            <a:br>
              <a:rPr lang="en-US" sz="4000" dirty="0"/>
            </a:br>
            <a:r>
              <a:rPr lang="en-US" sz="4000" dirty="0"/>
              <a:t>3. Are the means of sites 2 and 3 different? </a:t>
            </a:r>
            <a:br>
              <a:rPr lang="en-US" sz="4000" dirty="0"/>
            </a:br>
            <a:br>
              <a:rPr lang="en-US" dirty="0"/>
            </a:br>
            <a:endParaRPr lang="en-US" dirty="0"/>
          </a:p>
        </p:txBody>
      </p:sp>
      <p:sp>
        <p:nvSpPr>
          <p:cNvPr id="4" name="Rectangle 3"/>
          <p:cNvSpPr/>
          <p:nvPr/>
        </p:nvSpPr>
        <p:spPr>
          <a:xfrm>
            <a:off x="5207295" y="1767751"/>
            <a:ext cx="1967205" cy="1077218"/>
          </a:xfrm>
          <a:prstGeom prst="rect">
            <a:avLst/>
          </a:prstGeom>
        </p:spPr>
        <p:txBody>
          <a:bodyPr wrap="none">
            <a:spAutoFit/>
          </a:bodyPr>
          <a:lstStyle/>
          <a:p>
            <a:pPr algn="ctr"/>
            <a:r>
              <a:rPr lang="en-US" sz="3200" dirty="0"/>
              <a:t>µ</a:t>
            </a:r>
            <a:r>
              <a:rPr lang="en-US" sz="3200" baseline="-25000" dirty="0"/>
              <a:t>1</a:t>
            </a:r>
            <a:r>
              <a:rPr lang="en-US" sz="3200" dirty="0"/>
              <a:t> µ</a:t>
            </a:r>
            <a:r>
              <a:rPr lang="en-US" sz="3200" baseline="-25000" dirty="0"/>
              <a:t>0 </a:t>
            </a:r>
            <a:r>
              <a:rPr lang="en-US" sz="3200" dirty="0"/>
              <a:t>µ</a:t>
            </a:r>
            <a:r>
              <a:rPr lang="en-US" sz="3200" baseline="-25000" dirty="0"/>
              <a:t>0</a:t>
            </a:r>
            <a:r>
              <a:rPr lang="en-US" sz="3200" dirty="0"/>
              <a:t> µ</a:t>
            </a:r>
            <a:r>
              <a:rPr lang="en-US" sz="3200" baseline="-25000" dirty="0"/>
              <a:t>4 </a:t>
            </a:r>
          </a:p>
          <a:p>
            <a:pPr algn="ctr"/>
            <a:r>
              <a:rPr lang="en-US" sz="3200" dirty="0"/>
              <a:t>µ</a:t>
            </a:r>
            <a:r>
              <a:rPr lang="en-US" sz="3200" baseline="-25000" dirty="0"/>
              <a:t>1</a:t>
            </a:r>
            <a:r>
              <a:rPr lang="en-US" sz="3200" dirty="0"/>
              <a:t> µ</a:t>
            </a:r>
            <a:r>
              <a:rPr lang="en-US" sz="3200" baseline="-25000" dirty="0"/>
              <a:t>2 </a:t>
            </a:r>
            <a:r>
              <a:rPr lang="en-US" sz="3200" dirty="0"/>
              <a:t>µ</a:t>
            </a:r>
            <a:r>
              <a:rPr lang="en-US" sz="3200" baseline="-25000" dirty="0"/>
              <a:t>3</a:t>
            </a:r>
            <a:r>
              <a:rPr lang="en-US" sz="3200" dirty="0"/>
              <a:t> µ</a:t>
            </a:r>
            <a:r>
              <a:rPr lang="en-US" sz="3200" baseline="-25000" dirty="0"/>
              <a:t>4</a:t>
            </a:r>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74452" y="3839634"/>
            <a:ext cx="4059948" cy="11133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Rectangle 9"/>
          <p:cNvSpPr/>
          <p:nvPr/>
        </p:nvSpPr>
        <p:spPr>
          <a:xfrm>
            <a:off x="3011728" y="3015390"/>
            <a:ext cx="1255472" cy="707886"/>
          </a:xfrm>
          <a:prstGeom prst="rect">
            <a:avLst/>
          </a:prstGeom>
        </p:spPr>
        <p:txBody>
          <a:bodyPr wrap="none">
            <a:spAutoFit/>
          </a:bodyPr>
          <a:lstStyle/>
          <a:p>
            <a:pPr algn="ctr"/>
            <a:r>
              <a:rPr lang="en-US" sz="2000" dirty="0"/>
              <a:t>µ µ</a:t>
            </a:r>
            <a:r>
              <a:rPr lang="en-US" sz="2000" baseline="-25000" dirty="0"/>
              <a:t> </a:t>
            </a:r>
            <a:r>
              <a:rPr lang="en-US" sz="2000" dirty="0"/>
              <a:t>µ µ</a:t>
            </a:r>
          </a:p>
          <a:p>
            <a:pPr algn="ctr"/>
            <a:r>
              <a:rPr lang="en-US" sz="2000" dirty="0"/>
              <a:t>µ</a:t>
            </a:r>
            <a:r>
              <a:rPr lang="en-US" sz="2000" baseline="-25000" dirty="0"/>
              <a:t>1</a:t>
            </a:r>
            <a:r>
              <a:rPr lang="en-US" sz="2000" dirty="0"/>
              <a:t> µ</a:t>
            </a:r>
            <a:r>
              <a:rPr lang="en-US" sz="2000" baseline="-25000" dirty="0"/>
              <a:t>o </a:t>
            </a:r>
            <a:r>
              <a:rPr lang="en-US" sz="2000" dirty="0"/>
              <a:t>µ</a:t>
            </a:r>
            <a:r>
              <a:rPr lang="en-US" sz="2000" baseline="-25000" dirty="0"/>
              <a:t>o</a:t>
            </a:r>
            <a:r>
              <a:rPr lang="en-US" sz="2000" dirty="0"/>
              <a:t> µ</a:t>
            </a:r>
            <a:r>
              <a:rPr lang="en-US" sz="2000" baseline="-25000" dirty="0"/>
              <a:t>4</a:t>
            </a: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3815443"/>
            <a:ext cx="4038600" cy="1104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Rectangle 8"/>
          <p:cNvSpPr/>
          <p:nvPr/>
        </p:nvSpPr>
        <p:spPr>
          <a:xfrm>
            <a:off x="1143000" y="4396317"/>
            <a:ext cx="1180397" cy="25188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5503450" y="4396317"/>
            <a:ext cx="2040350" cy="25188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12" name="Table 11"/>
          <p:cNvGraphicFramePr>
            <a:graphicFrameLocks noGrp="1"/>
          </p:cNvGraphicFramePr>
          <p:nvPr>
            <p:extLst>
              <p:ext uri="{D42A27DB-BD31-4B8C-83A1-F6EECF244321}">
                <p14:modId xmlns:p14="http://schemas.microsoft.com/office/powerpoint/2010/main" val="1825094487"/>
              </p:ext>
            </p:extLst>
          </p:nvPr>
        </p:nvGraphicFramePr>
        <p:xfrm>
          <a:off x="228600" y="5105400"/>
          <a:ext cx="6096000" cy="1483360"/>
        </p:xfrm>
        <a:graphic>
          <a:graphicData uri="http://schemas.openxmlformats.org/drawingml/2006/table">
            <a:tbl>
              <a:tblPr firstRow="1" bandRow="1">
                <a:tableStyleId>{5C22544A-7EE6-4342-B048-85BDC9FD1C3A}</a:tableStyleId>
              </a:tblPr>
              <a:tblGrid>
                <a:gridCol w="2407149">
                  <a:extLst>
                    <a:ext uri="{9D8B030D-6E8A-4147-A177-3AD203B41FA5}">
                      <a16:colId xmlns:a16="http://schemas.microsoft.com/office/drawing/2014/main" val="20000"/>
                    </a:ext>
                  </a:extLst>
                </a:gridCol>
                <a:gridCol w="457200">
                  <a:extLst>
                    <a:ext uri="{9D8B030D-6E8A-4147-A177-3AD203B41FA5}">
                      <a16:colId xmlns:a16="http://schemas.microsoft.com/office/drawing/2014/main" val="20001"/>
                    </a:ext>
                  </a:extLst>
                </a:gridCol>
                <a:gridCol w="990600">
                  <a:extLst>
                    <a:ext uri="{9D8B030D-6E8A-4147-A177-3AD203B41FA5}">
                      <a16:colId xmlns:a16="http://schemas.microsoft.com/office/drawing/2014/main" val="20002"/>
                    </a:ext>
                  </a:extLst>
                </a:gridCol>
                <a:gridCol w="914400">
                  <a:extLst>
                    <a:ext uri="{9D8B030D-6E8A-4147-A177-3AD203B41FA5}">
                      <a16:colId xmlns:a16="http://schemas.microsoft.com/office/drawing/2014/main" val="20003"/>
                    </a:ext>
                  </a:extLst>
                </a:gridCol>
                <a:gridCol w="685800">
                  <a:extLst>
                    <a:ext uri="{9D8B030D-6E8A-4147-A177-3AD203B41FA5}">
                      <a16:colId xmlns:a16="http://schemas.microsoft.com/office/drawing/2014/main" val="20004"/>
                    </a:ext>
                  </a:extLst>
                </a:gridCol>
                <a:gridCol w="640851">
                  <a:extLst>
                    <a:ext uri="{9D8B030D-6E8A-4147-A177-3AD203B41FA5}">
                      <a16:colId xmlns:a16="http://schemas.microsoft.com/office/drawing/2014/main" val="20005"/>
                    </a:ext>
                  </a:extLst>
                </a:gridCol>
              </a:tblGrid>
              <a:tr h="370840">
                <a:tc>
                  <a:txBody>
                    <a:bodyPr/>
                    <a:lstStyle/>
                    <a:p>
                      <a:r>
                        <a:rPr lang="en-US" dirty="0"/>
                        <a:t>Source</a:t>
                      </a:r>
                    </a:p>
                  </a:txBody>
                  <a:tcPr/>
                </a:tc>
                <a:tc>
                  <a:txBody>
                    <a:bodyPr/>
                    <a:lstStyle/>
                    <a:p>
                      <a:r>
                        <a:rPr lang="en-US" dirty="0"/>
                        <a:t>DF</a:t>
                      </a:r>
                    </a:p>
                  </a:txBody>
                  <a:tcPr/>
                </a:tc>
                <a:tc>
                  <a:txBody>
                    <a:bodyPr/>
                    <a:lstStyle/>
                    <a:p>
                      <a:r>
                        <a:rPr lang="en-US" dirty="0"/>
                        <a:t>SS</a:t>
                      </a:r>
                    </a:p>
                  </a:txBody>
                  <a:tcPr/>
                </a:tc>
                <a:tc>
                  <a:txBody>
                    <a:bodyPr/>
                    <a:lstStyle/>
                    <a:p>
                      <a:r>
                        <a:rPr lang="en-US" dirty="0"/>
                        <a:t>MS</a:t>
                      </a:r>
                    </a:p>
                  </a:txBody>
                  <a:tcPr/>
                </a:tc>
                <a:tc>
                  <a:txBody>
                    <a:bodyPr/>
                    <a:lstStyle/>
                    <a:p>
                      <a:r>
                        <a:rPr lang="en-US" dirty="0"/>
                        <a:t>F</a:t>
                      </a:r>
                    </a:p>
                  </a:txBody>
                  <a:tcPr/>
                </a:tc>
                <a:tc>
                  <a:txBody>
                    <a:bodyPr/>
                    <a:lstStyle/>
                    <a:p>
                      <a:r>
                        <a:rPr lang="en-US" dirty="0"/>
                        <a:t>Pr&gt;F</a:t>
                      </a:r>
                    </a:p>
                  </a:txBody>
                  <a:tcPr/>
                </a:tc>
                <a:extLst>
                  <a:ext uri="{0D108BD9-81ED-4DB2-BD59-A6C34878D82A}">
                    <a16:rowId xmlns:a16="http://schemas.microsoft.com/office/drawing/2014/main" val="10000"/>
                  </a:ext>
                </a:extLst>
              </a:tr>
              <a:tr h="370840">
                <a:tc>
                  <a:txBody>
                    <a:bodyPr/>
                    <a:lstStyle/>
                    <a:p>
                      <a:r>
                        <a:rPr lang="en-US" dirty="0"/>
                        <a:t>Model (Full)</a:t>
                      </a:r>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1"/>
                  </a:ext>
                </a:extLst>
              </a:tr>
              <a:tr h="370840">
                <a:tc>
                  <a:txBody>
                    <a:bodyPr/>
                    <a:lstStyle/>
                    <a:p>
                      <a:r>
                        <a:rPr lang="en-US" dirty="0"/>
                        <a:t>Error (From Full)</a:t>
                      </a:r>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2"/>
                  </a:ext>
                </a:extLst>
              </a:tr>
              <a:tr h="370840">
                <a:tc>
                  <a:txBody>
                    <a:bodyPr/>
                    <a:lstStyle/>
                    <a:p>
                      <a:r>
                        <a:rPr lang="en-US" dirty="0"/>
                        <a:t>Total (From Reduced*)</a:t>
                      </a:r>
                    </a:p>
                  </a:txBody>
                  <a:tcPr/>
                </a:tc>
                <a:tc>
                  <a:txBody>
                    <a:bodyPr/>
                    <a:lstStyle/>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3"/>
                  </a:ext>
                </a:extLst>
              </a:tr>
            </a:tbl>
          </a:graphicData>
        </a:graphic>
      </p:graphicFrame>
      <p:cxnSp>
        <p:nvCxnSpPr>
          <p:cNvPr id="15" name="Straight Arrow Connector 14"/>
          <p:cNvCxnSpPr/>
          <p:nvPr/>
        </p:nvCxnSpPr>
        <p:spPr>
          <a:xfrm>
            <a:off x="4343400" y="2858437"/>
            <a:ext cx="0" cy="2075211"/>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4740" y="1409700"/>
            <a:ext cx="1790190" cy="2308324"/>
          </a:xfrm>
          <a:prstGeom prst="rect">
            <a:avLst/>
          </a:prstGeom>
          <a:noFill/>
        </p:spPr>
        <p:txBody>
          <a:bodyPr wrap="square" rtlCol="0">
            <a:spAutoFit/>
          </a:bodyPr>
          <a:lstStyle/>
          <a:p>
            <a:r>
              <a:rPr lang="en-US" dirty="0"/>
              <a:t>*Recode the variables into three groups: 1, 4, and 2/3 combined and perform ANOVA to get the first table.</a:t>
            </a:r>
          </a:p>
        </p:txBody>
      </p:sp>
      <p:sp>
        <p:nvSpPr>
          <p:cNvPr id="18" name="Rectangle 17">
            <a:extLst>
              <a:ext uri="{FF2B5EF4-FFF2-40B4-BE49-F238E27FC236}">
                <a16:creationId xmlns:a16="http://schemas.microsoft.com/office/drawing/2014/main" id="{A774C55C-09EE-4BB0-9FD4-403E57FA8B29}"/>
              </a:ext>
            </a:extLst>
          </p:cNvPr>
          <p:cNvSpPr/>
          <p:nvPr/>
        </p:nvSpPr>
        <p:spPr>
          <a:xfrm>
            <a:off x="1630734" y="1818382"/>
            <a:ext cx="3731278" cy="1077218"/>
          </a:xfrm>
          <a:prstGeom prst="rect">
            <a:avLst/>
          </a:prstGeom>
        </p:spPr>
        <p:txBody>
          <a:bodyPr wrap="none">
            <a:spAutoFit/>
          </a:bodyPr>
          <a:lstStyle/>
          <a:p>
            <a:pPr algn="ctr"/>
            <a:r>
              <a:rPr lang="en-US" sz="3200" dirty="0"/>
              <a:t>(H</a:t>
            </a:r>
            <a:r>
              <a:rPr lang="en-US" sz="3200" baseline="-25000" dirty="0"/>
              <a:t>0</a:t>
            </a:r>
            <a:r>
              <a:rPr lang="en-US" sz="3200" dirty="0"/>
              <a:t>) Reduced Model:</a:t>
            </a:r>
          </a:p>
          <a:p>
            <a:pPr algn="ctr"/>
            <a:r>
              <a:rPr lang="en-US" sz="3200" dirty="0"/>
              <a:t>(H</a:t>
            </a:r>
            <a:r>
              <a:rPr lang="en-US" sz="3200" baseline="-25000" dirty="0"/>
              <a:t>a</a:t>
            </a:r>
            <a:r>
              <a:rPr lang="en-US" sz="3200" dirty="0"/>
              <a:t>) Full Model:</a:t>
            </a:r>
            <a:endParaRPr lang="en-US" sz="3200" baseline="-25000" dirty="0"/>
          </a:p>
        </p:txBody>
      </p:sp>
      <p:sp>
        <p:nvSpPr>
          <p:cNvPr id="19" name="Rectangle 18">
            <a:extLst>
              <a:ext uri="{FF2B5EF4-FFF2-40B4-BE49-F238E27FC236}">
                <a16:creationId xmlns:a16="http://schemas.microsoft.com/office/drawing/2014/main" id="{4BCB6227-1122-4AF9-8094-BEE9C9CE3194}"/>
              </a:ext>
            </a:extLst>
          </p:cNvPr>
          <p:cNvSpPr/>
          <p:nvPr/>
        </p:nvSpPr>
        <p:spPr>
          <a:xfrm>
            <a:off x="1670379" y="3031357"/>
            <a:ext cx="1667765" cy="707886"/>
          </a:xfrm>
          <a:prstGeom prst="rect">
            <a:avLst/>
          </a:prstGeom>
        </p:spPr>
        <p:txBody>
          <a:bodyPr wrap="none">
            <a:spAutoFit/>
          </a:bodyPr>
          <a:lstStyle/>
          <a:p>
            <a:pPr algn="ctr"/>
            <a:r>
              <a:rPr lang="en-US" sz="2000" dirty="0"/>
              <a:t>(H</a:t>
            </a:r>
            <a:r>
              <a:rPr lang="en-US" sz="2000" baseline="-25000" dirty="0"/>
              <a:t>0</a:t>
            </a:r>
            <a:r>
              <a:rPr lang="en-US" sz="2000" dirty="0"/>
              <a:t>) Reduced:</a:t>
            </a:r>
          </a:p>
          <a:p>
            <a:pPr algn="ctr"/>
            <a:r>
              <a:rPr lang="en-US" sz="2000" dirty="0"/>
              <a:t>(H</a:t>
            </a:r>
            <a:r>
              <a:rPr lang="en-US" sz="2000" baseline="-25000" dirty="0"/>
              <a:t>a</a:t>
            </a:r>
            <a:r>
              <a:rPr lang="en-US" sz="2000" dirty="0"/>
              <a:t>) Full*:</a:t>
            </a:r>
            <a:endParaRPr lang="en-US" sz="2000" baseline="-25000" dirty="0"/>
          </a:p>
        </p:txBody>
      </p:sp>
      <p:sp>
        <p:nvSpPr>
          <p:cNvPr id="20" name="Rectangle 19">
            <a:extLst>
              <a:ext uri="{FF2B5EF4-FFF2-40B4-BE49-F238E27FC236}">
                <a16:creationId xmlns:a16="http://schemas.microsoft.com/office/drawing/2014/main" id="{44BC2AF3-2A0A-4493-9C5A-D1EE0C1104ED}"/>
              </a:ext>
            </a:extLst>
          </p:cNvPr>
          <p:cNvSpPr/>
          <p:nvPr/>
        </p:nvSpPr>
        <p:spPr>
          <a:xfrm>
            <a:off x="4267200" y="3005353"/>
            <a:ext cx="1667765" cy="707886"/>
          </a:xfrm>
          <a:prstGeom prst="rect">
            <a:avLst/>
          </a:prstGeom>
        </p:spPr>
        <p:txBody>
          <a:bodyPr wrap="none">
            <a:spAutoFit/>
          </a:bodyPr>
          <a:lstStyle/>
          <a:p>
            <a:pPr algn="ctr"/>
            <a:r>
              <a:rPr lang="en-US" sz="2000" dirty="0"/>
              <a:t>(H</a:t>
            </a:r>
            <a:r>
              <a:rPr lang="en-US" sz="2000" baseline="-25000" dirty="0"/>
              <a:t>0</a:t>
            </a:r>
            <a:r>
              <a:rPr lang="en-US" sz="2000" dirty="0"/>
              <a:t>) Reduced:</a:t>
            </a:r>
          </a:p>
          <a:p>
            <a:pPr algn="ctr"/>
            <a:r>
              <a:rPr lang="en-US" sz="2000" dirty="0"/>
              <a:t>(H</a:t>
            </a:r>
            <a:r>
              <a:rPr lang="en-US" sz="2000" baseline="-25000" dirty="0"/>
              <a:t>a</a:t>
            </a:r>
            <a:r>
              <a:rPr lang="en-US" sz="2000" dirty="0"/>
              <a:t>) Full:</a:t>
            </a:r>
            <a:endParaRPr lang="en-US" sz="2000" baseline="-25000" dirty="0"/>
          </a:p>
        </p:txBody>
      </p:sp>
      <p:sp>
        <p:nvSpPr>
          <p:cNvPr id="21" name="Rectangle 20">
            <a:extLst>
              <a:ext uri="{FF2B5EF4-FFF2-40B4-BE49-F238E27FC236}">
                <a16:creationId xmlns:a16="http://schemas.microsoft.com/office/drawing/2014/main" id="{570DD881-3D67-4712-A795-D635506CCA1A}"/>
              </a:ext>
            </a:extLst>
          </p:cNvPr>
          <p:cNvSpPr/>
          <p:nvPr/>
        </p:nvSpPr>
        <p:spPr>
          <a:xfrm>
            <a:off x="5612749" y="2971800"/>
            <a:ext cx="1255472" cy="707886"/>
          </a:xfrm>
          <a:prstGeom prst="rect">
            <a:avLst/>
          </a:prstGeom>
        </p:spPr>
        <p:txBody>
          <a:bodyPr wrap="none">
            <a:spAutoFit/>
          </a:bodyPr>
          <a:lstStyle/>
          <a:p>
            <a:pPr algn="ctr"/>
            <a:r>
              <a:rPr lang="en-US" sz="2000" dirty="0"/>
              <a:t>µ µ</a:t>
            </a:r>
            <a:r>
              <a:rPr lang="en-US" sz="2000" baseline="-25000" dirty="0"/>
              <a:t> </a:t>
            </a:r>
            <a:r>
              <a:rPr lang="en-US" sz="2000" dirty="0"/>
              <a:t>µ µ</a:t>
            </a:r>
          </a:p>
          <a:p>
            <a:pPr algn="ctr"/>
            <a:r>
              <a:rPr lang="en-US" sz="2000" dirty="0"/>
              <a:t>µ</a:t>
            </a:r>
            <a:r>
              <a:rPr lang="en-US" sz="2000" baseline="-25000" dirty="0"/>
              <a:t>1</a:t>
            </a:r>
            <a:r>
              <a:rPr lang="en-US" sz="2000" dirty="0"/>
              <a:t> µ</a:t>
            </a:r>
            <a:r>
              <a:rPr lang="en-US" sz="2000" baseline="-25000" dirty="0"/>
              <a:t>2 </a:t>
            </a:r>
            <a:r>
              <a:rPr lang="en-US" sz="2000" dirty="0"/>
              <a:t>µ</a:t>
            </a:r>
            <a:r>
              <a:rPr lang="en-US" sz="2000" baseline="-25000" dirty="0"/>
              <a:t>3</a:t>
            </a:r>
            <a:r>
              <a:rPr lang="en-US" sz="2000" dirty="0"/>
              <a:t> µ</a:t>
            </a:r>
            <a:r>
              <a:rPr lang="en-US" sz="2000" baseline="-25000" dirty="0"/>
              <a:t>4</a:t>
            </a:r>
          </a:p>
        </p:txBody>
      </p:sp>
    </p:spTree>
    <p:extLst>
      <p:ext uri="{BB962C8B-B14F-4D97-AF65-F5344CB8AC3E}">
        <p14:creationId xmlns:p14="http://schemas.microsoft.com/office/powerpoint/2010/main" val="16164890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122"/>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0" grpId="0"/>
      <p:bldP spid="9" grpId="0" animBg="1"/>
      <p:bldP spid="13" grpId="0" animBg="1"/>
      <p:bldP spid="17" grpId="0"/>
      <p:bldP spid="19" grpId="0"/>
      <p:bldP spid="20" grpId="0"/>
      <p:bldP spid="21"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838200"/>
            <a:ext cx="8229600" cy="1143000"/>
          </a:xfrm>
        </p:spPr>
        <p:txBody>
          <a:bodyPr>
            <a:normAutofit fontScale="90000"/>
          </a:bodyPr>
          <a:lstStyle/>
          <a:p>
            <a:r>
              <a:rPr lang="en-US" sz="4000" dirty="0"/>
              <a:t>Question of Interest: (try it!)</a:t>
            </a:r>
            <a:br>
              <a:rPr lang="en-US" sz="4000" dirty="0"/>
            </a:br>
            <a:r>
              <a:rPr lang="en-US" sz="4000" dirty="0"/>
              <a:t>3. Are the means of sites 2 and 3 different? </a:t>
            </a:r>
            <a:br>
              <a:rPr lang="en-US" sz="4000" dirty="0"/>
            </a:br>
            <a:br>
              <a:rPr lang="en-US" dirty="0"/>
            </a:br>
            <a:endParaRPr lang="en-US" dirty="0"/>
          </a:p>
        </p:txBody>
      </p:sp>
      <p:sp>
        <p:nvSpPr>
          <p:cNvPr id="4" name="Rectangle 3"/>
          <p:cNvSpPr/>
          <p:nvPr/>
        </p:nvSpPr>
        <p:spPr>
          <a:xfrm>
            <a:off x="5207295" y="1816237"/>
            <a:ext cx="1967205" cy="1077218"/>
          </a:xfrm>
          <a:prstGeom prst="rect">
            <a:avLst/>
          </a:prstGeom>
        </p:spPr>
        <p:txBody>
          <a:bodyPr wrap="none">
            <a:spAutoFit/>
          </a:bodyPr>
          <a:lstStyle/>
          <a:p>
            <a:pPr algn="ctr"/>
            <a:r>
              <a:rPr lang="en-US" sz="3200" dirty="0"/>
              <a:t>µ</a:t>
            </a:r>
            <a:r>
              <a:rPr lang="en-US" sz="3200" baseline="-25000" dirty="0"/>
              <a:t>1</a:t>
            </a:r>
            <a:r>
              <a:rPr lang="en-US" sz="3200" dirty="0"/>
              <a:t> µ</a:t>
            </a:r>
            <a:r>
              <a:rPr lang="en-US" sz="3200" baseline="-25000" dirty="0"/>
              <a:t>0 </a:t>
            </a:r>
            <a:r>
              <a:rPr lang="en-US" sz="3200" dirty="0"/>
              <a:t>µ</a:t>
            </a:r>
            <a:r>
              <a:rPr lang="en-US" sz="3200" baseline="-25000" dirty="0"/>
              <a:t>0</a:t>
            </a:r>
            <a:r>
              <a:rPr lang="en-US" sz="3200" dirty="0"/>
              <a:t> µ</a:t>
            </a:r>
            <a:r>
              <a:rPr lang="en-US" sz="3200" baseline="-25000" dirty="0"/>
              <a:t>4 </a:t>
            </a:r>
          </a:p>
          <a:p>
            <a:pPr algn="ctr"/>
            <a:r>
              <a:rPr lang="en-US" sz="3200" dirty="0"/>
              <a:t>µ</a:t>
            </a:r>
            <a:r>
              <a:rPr lang="en-US" sz="3200" baseline="-25000" dirty="0"/>
              <a:t>1</a:t>
            </a:r>
            <a:r>
              <a:rPr lang="en-US" sz="3200" dirty="0"/>
              <a:t> µ</a:t>
            </a:r>
            <a:r>
              <a:rPr lang="en-US" sz="3200" baseline="-25000" dirty="0"/>
              <a:t>2 </a:t>
            </a:r>
            <a:r>
              <a:rPr lang="en-US" sz="3200" dirty="0"/>
              <a:t>µ</a:t>
            </a:r>
            <a:r>
              <a:rPr lang="en-US" sz="3200" baseline="-25000" dirty="0"/>
              <a:t>3</a:t>
            </a:r>
            <a:r>
              <a:rPr lang="en-US" sz="3200" dirty="0"/>
              <a:t> µ</a:t>
            </a:r>
            <a:r>
              <a:rPr lang="en-US" sz="3200" baseline="-25000" dirty="0"/>
              <a:t>4</a:t>
            </a:r>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74452" y="3839634"/>
            <a:ext cx="4059948" cy="11133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Rectangle 9"/>
          <p:cNvSpPr/>
          <p:nvPr/>
        </p:nvSpPr>
        <p:spPr>
          <a:xfrm>
            <a:off x="3011728" y="3015390"/>
            <a:ext cx="1255472" cy="707886"/>
          </a:xfrm>
          <a:prstGeom prst="rect">
            <a:avLst/>
          </a:prstGeom>
        </p:spPr>
        <p:txBody>
          <a:bodyPr wrap="none">
            <a:spAutoFit/>
          </a:bodyPr>
          <a:lstStyle/>
          <a:p>
            <a:pPr algn="ctr"/>
            <a:r>
              <a:rPr lang="en-US" sz="2000" dirty="0"/>
              <a:t>µ µ</a:t>
            </a:r>
            <a:r>
              <a:rPr lang="en-US" sz="2000" baseline="-25000" dirty="0"/>
              <a:t> </a:t>
            </a:r>
            <a:r>
              <a:rPr lang="en-US" sz="2000" dirty="0"/>
              <a:t>µ µ</a:t>
            </a:r>
          </a:p>
          <a:p>
            <a:pPr algn="ctr"/>
            <a:r>
              <a:rPr lang="en-US" sz="2000" dirty="0"/>
              <a:t>µ</a:t>
            </a:r>
            <a:r>
              <a:rPr lang="en-US" sz="2000" baseline="-25000" dirty="0"/>
              <a:t>1</a:t>
            </a:r>
            <a:r>
              <a:rPr lang="en-US" sz="2000" dirty="0"/>
              <a:t> µ</a:t>
            </a:r>
            <a:r>
              <a:rPr lang="en-US" sz="2000" baseline="-25000" dirty="0"/>
              <a:t>0 </a:t>
            </a:r>
            <a:r>
              <a:rPr lang="en-US" sz="2000" dirty="0"/>
              <a:t>µ</a:t>
            </a:r>
            <a:r>
              <a:rPr lang="en-US" sz="2000" baseline="-25000" dirty="0"/>
              <a:t>0</a:t>
            </a:r>
            <a:r>
              <a:rPr lang="en-US" sz="2000" dirty="0"/>
              <a:t> µ</a:t>
            </a:r>
            <a:r>
              <a:rPr lang="en-US" sz="2000" baseline="-25000" dirty="0"/>
              <a:t>4</a:t>
            </a: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3815443"/>
            <a:ext cx="4038600" cy="1104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Rectangle 8"/>
          <p:cNvSpPr/>
          <p:nvPr/>
        </p:nvSpPr>
        <p:spPr>
          <a:xfrm>
            <a:off x="1143000" y="4396317"/>
            <a:ext cx="1180397" cy="25188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5503450" y="4396317"/>
            <a:ext cx="2040350" cy="25188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12" name="Table 11"/>
          <p:cNvGraphicFramePr>
            <a:graphicFrameLocks noGrp="1"/>
          </p:cNvGraphicFramePr>
          <p:nvPr>
            <p:extLst>
              <p:ext uri="{D42A27DB-BD31-4B8C-83A1-F6EECF244321}">
                <p14:modId xmlns:p14="http://schemas.microsoft.com/office/powerpoint/2010/main" val="1036360301"/>
              </p:ext>
            </p:extLst>
          </p:nvPr>
        </p:nvGraphicFramePr>
        <p:xfrm>
          <a:off x="228600" y="5105400"/>
          <a:ext cx="6096000" cy="1483360"/>
        </p:xfrm>
        <a:graphic>
          <a:graphicData uri="http://schemas.openxmlformats.org/drawingml/2006/table">
            <a:tbl>
              <a:tblPr firstRow="1" bandRow="1">
                <a:tableStyleId>{5C22544A-7EE6-4342-B048-85BDC9FD1C3A}</a:tableStyleId>
              </a:tblPr>
              <a:tblGrid>
                <a:gridCol w="2407149">
                  <a:extLst>
                    <a:ext uri="{9D8B030D-6E8A-4147-A177-3AD203B41FA5}">
                      <a16:colId xmlns:a16="http://schemas.microsoft.com/office/drawing/2014/main" val="20000"/>
                    </a:ext>
                  </a:extLst>
                </a:gridCol>
                <a:gridCol w="457200">
                  <a:extLst>
                    <a:ext uri="{9D8B030D-6E8A-4147-A177-3AD203B41FA5}">
                      <a16:colId xmlns:a16="http://schemas.microsoft.com/office/drawing/2014/main" val="20001"/>
                    </a:ext>
                  </a:extLst>
                </a:gridCol>
                <a:gridCol w="990600">
                  <a:extLst>
                    <a:ext uri="{9D8B030D-6E8A-4147-A177-3AD203B41FA5}">
                      <a16:colId xmlns:a16="http://schemas.microsoft.com/office/drawing/2014/main" val="20002"/>
                    </a:ext>
                  </a:extLst>
                </a:gridCol>
                <a:gridCol w="914400">
                  <a:extLst>
                    <a:ext uri="{9D8B030D-6E8A-4147-A177-3AD203B41FA5}">
                      <a16:colId xmlns:a16="http://schemas.microsoft.com/office/drawing/2014/main" val="20003"/>
                    </a:ext>
                  </a:extLst>
                </a:gridCol>
                <a:gridCol w="685800">
                  <a:extLst>
                    <a:ext uri="{9D8B030D-6E8A-4147-A177-3AD203B41FA5}">
                      <a16:colId xmlns:a16="http://schemas.microsoft.com/office/drawing/2014/main" val="20004"/>
                    </a:ext>
                  </a:extLst>
                </a:gridCol>
                <a:gridCol w="640851">
                  <a:extLst>
                    <a:ext uri="{9D8B030D-6E8A-4147-A177-3AD203B41FA5}">
                      <a16:colId xmlns:a16="http://schemas.microsoft.com/office/drawing/2014/main" val="20005"/>
                    </a:ext>
                  </a:extLst>
                </a:gridCol>
              </a:tblGrid>
              <a:tr h="370840">
                <a:tc>
                  <a:txBody>
                    <a:bodyPr/>
                    <a:lstStyle/>
                    <a:p>
                      <a:r>
                        <a:rPr lang="en-US" dirty="0"/>
                        <a:t>Source</a:t>
                      </a:r>
                    </a:p>
                  </a:txBody>
                  <a:tcPr/>
                </a:tc>
                <a:tc>
                  <a:txBody>
                    <a:bodyPr/>
                    <a:lstStyle/>
                    <a:p>
                      <a:r>
                        <a:rPr lang="en-US" dirty="0"/>
                        <a:t>DF</a:t>
                      </a:r>
                    </a:p>
                  </a:txBody>
                  <a:tcPr/>
                </a:tc>
                <a:tc>
                  <a:txBody>
                    <a:bodyPr/>
                    <a:lstStyle/>
                    <a:p>
                      <a:r>
                        <a:rPr lang="en-US" dirty="0"/>
                        <a:t>SS</a:t>
                      </a:r>
                    </a:p>
                  </a:txBody>
                  <a:tcPr/>
                </a:tc>
                <a:tc>
                  <a:txBody>
                    <a:bodyPr/>
                    <a:lstStyle/>
                    <a:p>
                      <a:r>
                        <a:rPr lang="en-US" dirty="0"/>
                        <a:t>MS</a:t>
                      </a:r>
                    </a:p>
                  </a:txBody>
                  <a:tcPr/>
                </a:tc>
                <a:tc>
                  <a:txBody>
                    <a:bodyPr/>
                    <a:lstStyle/>
                    <a:p>
                      <a:r>
                        <a:rPr lang="en-US" dirty="0"/>
                        <a:t>F</a:t>
                      </a:r>
                    </a:p>
                  </a:txBody>
                  <a:tcPr/>
                </a:tc>
                <a:tc>
                  <a:txBody>
                    <a:bodyPr/>
                    <a:lstStyle/>
                    <a:p>
                      <a:r>
                        <a:rPr lang="en-US" dirty="0"/>
                        <a:t>Pr&gt;F</a:t>
                      </a:r>
                    </a:p>
                  </a:txBody>
                  <a:tcPr/>
                </a:tc>
                <a:extLst>
                  <a:ext uri="{0D108BD9-81ED-4DB2-BD59-A6C34878D82A}">
                    <a16:rowId xmlns:a16="http://schemas.microsoft.com/office/drawing/2014/main" val="10000"/>
                  </a:ext>
                </a:extLst>
              </a:tr>
              <a:tr h="370840">
                <a:tc>
                  <a:txBody>
                    <a:bodyPr/>
                    <a:lstStyle/>
                    <a:p>
                      <a:r>
                        <a:rPr lang="en-US" dirty="0"/>
                        <a:t>Model (Full)</a:t>
                      </a:r>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1"/>
                  </a:ext>
                </a:extLst>
              </a:tr>
              <a:tr h="370840">
                <a:tc>
                  <a:txBody>
                    <a:bodyPr/>
                    <a:lstStyle/>
                    <a:p>
                      <a:r>
                        <a:rPr lang="en-US" dirty="0"/>
                        <a:t>Error (From Full)</a:t>
                      </a:r>
                    </a:p>
                  </a:txBody>
                  <a:tcPr/>
                </a:tc>
                <a:tc>
                  <a:txBody>
                    <a:bodyPr/>
                    <a:lstStyle/>
                    <a:p>
                      <a:r>
                        <a:rPr lang="en-US" dirty="0"/>
                        <a:t>42</a:t>
                      </a:r>
                    </a:p>
                  </a:txBody>
                  <a:tcPr/>
                </a:tc>
                <a:tc>
                  <a:txBody>
                    <a:bodyPr/>
                    <a:lstStyle/>
                    <a:p>
                      <a:r>
                        <a:rPr lang="en-US" dirty="0"/>
                        <a:t>11464.6</a:t>
                      </a:r>
                    </a:p>
                  </a:txBody>
                  <a:tcPr/>
                </a:tc>
                <a:tc>
                  <a:txBody>
                    <a:bodyPr/>
                    <a:lstStyle/>
                    <a:p>
                      <a:r>
                        <a:rPr lang="en-US" dirty="0"/>
                        <a:t>273</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2"/>
                  </a:ext>
                </a:extLst>
              </a:tr>
              <a:tr h="370840">
                <a:tc>
                  <a:txBody>
                    <a:bodyPr/>
                    <a:lstStyle/>
                    <a:p>
                      <a:r>
                        <a:rPr lang="en-US" dirty="0"/>
                        <a:t>Total (From Reduced)</a:t>
                      </a:r>
                    </a:p>
                  </a:txBody>
                  <a:tcPr/>
                </a:tc>
                <a:tc>
                  <a:txBody>
                    <a:bodyPr/>
                    <a:lstStyle/>
                    <a:p>
                      <a:r>
                        <a:rPr lang="en-US" dirty="0"/>
                        <a:t>43</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11477.7</a:t>
                      </a:r>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3"/>
                  </a:ext>
                </a:extLst>
              </a:tr>
            </a:tbl>
          </a:graphicData>
        </a:graphic>
      </p:graphicFrame>
      <p:cxnSp>
        <p:nvCxnSpPr>
          <p:cNvPr id="15" name="Straight Arrow Connector 14"/>
          <p:cNvCxnSpPr/>
          <p:nvPr/>
        </p:nvCxnSpPr>
        <p:spPr>
          <a:xfrm>
            <a:off x="4343400" y="2858437"/>
            <a:ext cx="0" cy="2075211"/>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4740" y="1409700"/>
            <a:ext cx="1604938" cy="2308324"/>
          </a:xfrm>
          <a:prstGeom prst="rect">
            <a:avLst/>
          </a:prstGeom>
          <a:noFill/>
        </p:spPr>
        <p:txBody>
          <a:bodyPr wrap="square" rtlCol="0">
            <a:spAutoFit/>
          </a:bodyPr>
          <a:lstStyle/>
          <a:p>
            <a:r>
              <a:rPr lang="en-US" dirty="0"/>
              <a:t>*Recode the variables into three groups: 1, 4, and 2/3 combined and perform ANOVA to get the first table.</a:t>
            </a:r>
          </a:p>
        </p:txBody>
      </p:sp>
      <p:sp>
        <p:nvSpPr>
          <p:cNvPr id="18" name="Rectangle 17">
            <a:extLst>
              <a:ext uri="{FF2B5EF4-FFF2-40B4-BE49-F238E27FC236}">
                <a16:creationId xmlns:a16="http://schemas.microsoft.com/office/drawing/2014/main" id="{A774C55C-09EE-4BB0-9FD4-403E57FA8B29}"/>
              </a:ext>
            </a:extLst>
          </p:cNvPr>
          <p:cNvSpPr/>
          <p:nvPr/>
        </p:nvSpPr>
        <p:spPr>
          <a:xfrm>
            <a:off x="1617379" y="1812137"/>
            <a:ext cx="3731278" cy="1077218"/>
          </a:xfrm>
          <a:prstGeom prst="rect">
            <a:avLst/>
          </a:prstGeom>
        </p:spPr>
        <p:txBody>
          <a:bodyPr wrap="none">
            <a:spAutoFit/>
          </a:bodyPr>
          <a:lstStyle/>
          <a:p>
            <a:pPr algn="ctr"/>
            <a:r>
              <a:rPr lang="en-US" sz="3200" dirty="0"/>
              <a:t>(H</a:t>
            </a:r>
            <a:r>
              <a:rPr lang="en-US" sz="3200" baseline="-25000" dirty="0"/>
              <a:t>0</a:t>
            </a:r>
            <a:r>
              <a:rPr lang="en-US" sz="3200" dirty="0"/>
              <a:t>) Reduced Model:</a:t>
            </a:r>
          </a:p>
          <a:p>
            <a:pPr algn="ctr"/>
            <a:r>
              <a:rPr lang="en-US" sz="3200" dirty="0"/>
              <a:t>(H</a:t>
            </a:r>
            <a:r>
              <a:rPr lang="en-US" sz="3200" baseline="-25000" dirty="0"/>
              <a:t>a</a:t>
            </a:r>
            <a:r>
              <a:rPr lang="en-US" sz="3200" dirty="0"/>
              <a:t>)Full Model:</a:t>
            </a:r>
            <a:endParaRPr lang="en-US" sz="3200" baseline="-25000" dirty="0"/>
          </a:p>
        </p:txBody>
      </p:sp>
      <p:sp>
        <p:nvSpPr>
          <p:cNvPr id="19" name="Rectangle 18">
            <a:extLst>
              <a:ext uri="{FF2B5EF4-FFF2-40B4-BE49-F238E27FC236}">
                <a16:creationId xmlns:a16="http://schemas.microsoft.com/office/drawing/2014/main" id="{4BCB6227-1122-4AF9-8094-BEE9C9CE3194}"/>
              </a:ext>
            </a:extLst>
          </p:cNvPr>
          <p:cNvSpPr/>
          <p:nvPr/>
        </p:nvSpPr>
        <p:spPr>
          <a:xfrm>
            <a:off x="1617379" y="3041755"/>
            <a:ext cx="1667764" cy="707886"/>
          </a:xfrm>
          <a:prstGeom prst="rect">
            <a:avLst/>
          </a:prstGeom>
        </p:spPr>
        <p:txBody>
          <a:bodyPr wrap="none">
            <a:spAutoFit/>
          </a:bodyPr>
          <a:lstStyle/>
          <a:p>
            <a:pPr algn="ctr"/>
            <a:r>
              <a:rPr lang="en-US" sz="2000" dirty="0"/>
              <a:t>(H</a:t>
            </a:r>
            <a:r>
              <a:rPr lang="en-US" sz="2000" baseline="-25000" dirty="0"/>
              <a:t>0</a:t>
            </a:r>
            <a:r>
              <a:rPr lang="en-US" sz="2000" dirty="0"/>
              <a:t>) Reduced:</a:t>
            </a:r>
          </a:p>
          <a:p>
            <a:pPr algn="ctr"/>
            <a:r>
              <a:rPr lang="en-US" sz="2000" dirty="0"/>
              <a:t>(H</a:t>
            </a:r>
            <a:r>
              <a:rPr lang="en-US" sz="2000" baseline="-25000" dirty="0"/>
              <a:t>a</a:t>
            </a:r>
            <a:r>
              <a:rPr lang="en-US" sz="2000" dirty="0"/>
              <a:t>) Full*:</a:t>
            </a:r>
            <a:endParaRPr lang="en-US" sz="2000" baseline="-25000" dirty="0"/>
          </a:p>
        </p:txBody>
      </p:sp>
      <p:sp>
        <p:nvSpPr>
          <p:cNvPr id="20" name="Rectangle 19">
            <a:extLst>
              <a:ext uri="{FF2B5EF4-FFF2-40B4-BE49-F238E27FC236}">
                <a16:creationId xmlns:a16="http://schemas.microsoft.com/office/drawing/2014/main" id="{44BC2AF3-2A0A-4493-9C5A-D1EE0C1104ED}"/>
              </a:ext>
            </a:extLst>
          </p:cNvPr>
          <p:cNvSpPr/>
          <p:nvPr/>
        </p:nvSpPr>
        <p:spPr>
          <a:xfrm>
            <a:off x="4328416" y="3004401"/>
            <a:ext cx="1667765" cy="707886"/>
          </a:xfrm>
          <a:prstGeom prst="rect">
            <a:avLst/>
          </a:prstGeom>
        </p:spPr>
        <p:txBody>
          <a:bodyPr wrap="none">
            <a:spAutoFit/>
          </a:bodyPr>
          <a:lstStyle/>
          <a:p>
            <a:pPr algn="ctr"/>
            <a:r>
              <a:rPr lang="en-US" sz="2000" dirty="0"/>
              <a:t>(H</a:t>
            </a:r>
            <a:r>
              <a:rPr lang="en-US" sz="2000" baseline="-25000" dirty="0"/>
              <a:t>0</a:t>
            </a:r>
            <a:r>
              <a:rPr lang="en-US" sz="2000" dirty="0"/>
              <a:t>) Reduced:</a:t>
            </a:r>
          </a:p>
          <a:p>
            <a:pPr algn="ctr"/>
            <a:r>
              <a:rPr lang="en-US" sz="2000" dirty="0"/>
              <a:t>(H</a:t>
            </a:r>
            <a:r>
              <a:rPr lang="en-US" sz="2000" baseline="-25000" dirty="0"/>
              <a:t>a</a:t>
            </a:r>
            <a:r>
              <a:rPr lang="en-US" sz="2000" dirty="0"/>
              <a:t>) Full:</a:t>
            </a:r>
            <a:endParaRPr lang="en-US" sz="2000" baseline="-25000" dirty="0"/>
          </a:p>
        </p:txBody>
      </p:sp>
      <p:sp>
        <p:nvSpPr>
          <p:cNvPr id="21" name="Rectangle 20">
            <a:extLst>
              <a:ext uri="{FF2B5EF4-FFF2-40B4-BE49-F238E27FC236}">
                <a16:creationId xmlns:a16="http://schemas.microsoft.com/office/drawing/2014/main" id="{570DD881-3D67-4712-A795-D635506CCA1A}"/>
              </a:ext>
            </a:extLst>
          </p:cNvPr>
          <p:cNvSpPr/>
          <p:nvPr/>
        </p:nvSpPr>
        <p:spPr>
          <a:xfrm>
            <a:off x="5678728" y="2997369"/>
            <a:ext cx="1255472" cy="707886"/>
          </a:xfrm>
          <a:prstGeom prst="rect">
            <a:avLst/>
          </a:prstGeom>
        </p:spPr>
        <p:txBody>
          <a:bodyPr wrap="none">
            <a:spAutoFit/>
          </a:bodyPr>
          <a:lstStyle/>
          <a:p>
            <a:pPr algn="ctr"/>
            <a:r>
              <a:rPr lang="en-US" sz="2000" dirty="0"/>
              <a:t>µ µ</a:t>
            </a:r>
            <a:r>
              <a:rPr lang="en-US" sz="2000" baseline="-25000" dirty="0"/>
              <a:t> </a:t>
            </a:r>
            <a:r>
              <a:rPr lang="en-US" sz="2000" dirty="0"/>
              <a:t>µ µ</a:t>
            </a:r>
          </a:p>
          <a:p>
            <a:pPr algn="ctr"/>
            <a:r>
              <a:rPr lang="en-US" sz="2000" dirty="0"/>
              <a:t>µ</a:t>
            </a:r>
            <a:r>
              <a:rPr lang="en-US" sz="2000" baseline="-25000" dirty="0"/>
              <a:t>1</a:t>
            </a:r>
            <a:r>
              <a:rPr lang="en-US" sz="2000" dirty="0"/>
              <a:t> µ</a:t>
            </a:r>
            <a:r>
              <a:rPr lang="en-US" sz="2000" baseline="-25000" dirty="0"/>
              <a:t>2 </a:t>
            </a:r>
            <a:r>
              <a:rPr lang="en-US" sz="2000" dirty="0"/>
              <a:t>µ</a:t>
            </a:r>
            <a:r>
              <a:rPr lang="en-US" sz="2000" baseline="-25000" dirty="0"/>
              <a:t>3</a:t>
            </a:r>
            <a:r>
              <a:rPr lang="en-US" sz="2000" dirty="0"/>
              <a:t> µ</a:t>
            </a:r>
            <a:r>
              <a:rPr lang="en-US" sz="2000" baseline="-25000" dirty="0"/>
              <a:t>4</a:t>
            </a:r>
          </a:p>
        </p:txBody>
      </p:sp>
    </p:spTree>
    <p:extLst>
      <p:ext uri="{BB962C8B-B14F-4D97-AF65-F5344CB8AC3E}">
        <p14:creationId xmlns:p14="http://schemas.microsoft.com/office/powerpoint/2010/main" val="389320620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838200"/>
            <a:ext cx="8229600" cy="1143000"/>
          </a:xfrm>
        </p:spPr>
        <p:txBody>
          <a:bodyPr>
            <a:normAutofit fontScale="90000"/>
          </a:bodyPr>
          <a:lstStyle/>
          <a:p>
            <a:r>
              <a:rPr lang="en-US" sz="4000" dirty="0"/>
              <a:t>Question of Interest: (try it!)</a:t>
            </a:r>
            <a:br>
              <a:rPr lang="en-US" sz="4000" dirty="0"/>
            </a:br>
            <a:r>
              <a:rPr lang="en-US" sz="4000" dirty="0"/>
              <a:t>3. Are the means of sites 2 and 3 different? </a:t>
            </a:r>
            <a:br>
              <a:rPr lang="en-US" sz="4000" dirty="0"/>
            </a:br>
            <a:br>
              <a:rPr lang="en-US" dirty="0"/>
            </a:br>
            <a:endParaRPr lang="en-US" dirty="0"/>
          </a:p>
        </p:txBody>
      </p:sp>
      <p:sp>
        <p:nvSpPr>
          <p:cNvPr id="4" name="Rectangle 3"/>
          <p:cNvSpPr/>
          <p:nvPr/>
        </p:nvSpPr>
        <p:spPr>
          <a:xfrm>
            <a:off x="4849404" y="1746355"/>
            <a:ext cx="1967205" cy="1077218"/>
          </a:xfrm>
          <a:prstGeom prst="rect">
            <a:avLst/>
          </a:prstGeom>
        </p:spPr>
        <p:txBody>
          <a:bodyPr wrap="none">
            <a:spAutoFit/>
          </a:bodyPr>
          <a:lstStyle/>
          <a:p>
            <a:pPr algn="ctr"/>
            <a:r>
              <a:rPr lang="en-US" sz="3200" dirty="0"/>
              <a:t>µ</a:t>
            </a:r>
            <a:r>
              <a:rPr lang="en-US" sz="3200" baseline="-25000" dirty="0"/>
              <a:t>1</a:t>
            </a:r>
            <a:r>
              <a:rPr lang="en-US" sz="3200" dirty="0"/>
              <a:t> µ</a:t>
            </a:r>
            <a:r>
              <a:rPr lang="en-US" sz="3200" baseline="-25000" dirty="0"/>
              <a:t>0 </a:t>
            </a:r>
            <a:r>
              <a:rPr lang="en-US" sz="3200" dirty="0"/>
              <a:t>µ</a:t>
            </a:r>
            <a:r>
              <a:rPr lang="en-US" sz="3200" baseline="-25000" dirty="0"/>
              <a:t>0</a:t>
            </a:r>
            <a:r>
              <a:rPr lang="en-US" sz="3200" dirty="0"/>
              <a:t> µ</a:t>
            </a:r>
            <a:r>
              <a:rPr lang="en-US" sz="3200" baseline="-25000" dirty="0"/>
              <a:t>4 </a:t>
            </a:r>
          </a:p>
          <a:p>
            <a:pPr algn="ctr"/>
            <a:r>
              <a:rPr lang="en-US" sz="3200" dirty="0"/>
              <a:t>µ</a:t>
            </a:r>
            <a:r>
              <a:rPr lang="en-US" sz="3200" baseline="-25000" dirty="0"/>
              <a:t>1</a:t>
            </a:r>
            <a:r>
              <a:rPr lang="en-US" sz="3200" dirty="0"/>
              <a:t> µ</a:t>
            </a:r>
            <a:r>
              <a:rPr lang="en-US" sz="3200" baseline="-25000" dirty="0"/>
              <a:t>2 </a:t>
            </a:r>
            <a:r>
              <a:rPr lang="en-US" sz="3200" dirty="0"/>
              <a:t>µ</a:t>
            </a:r>
            <a:r>
              <a:rPr lang="en-US" sz="3200" baseline="-25000" dirty="0"/>
              <a:t>3</a:t>
            </a:r>
            <a:r>
              <a:rPr lang="en-US" sz="3200" dirty="0"/>
              <a:t> µ</a:t>
            </a:r>
            <a:r>
              <a:rPr lang="en-US" sz="3200" baseline="-25000" dirty="0"/>
              <a:t>4</a:t>
            </a:r>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74452" y="3839634"/>
            <a:ext cx="4059948" cy="11133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Rectangle 9"/>
          <p:cNvSpPr/>
          <p:nvPr/>
        </p:nvSpPr>
        <p:spPr>
          <a:xfrm>
            <a:off x="3011728" y="3015390"/>
            <a:ext cx="1255472" cy="707886"/>
          </a:xfrm>
          <a:prstGeom prst="rect">
            <a:avLst/>
          </a:prstGeom>
        </p:spPr>
        <p:txBody>
          <a:bodyPr wrap="none">
            <a:spAutoFit/>
          </a:bodyPr>
          <a:lstStyle/>
          <a:p>
            <a:pPr algn="ctr"/>
            <a:r>
              <a:rPr lang="en-US" sz="2000" dirty="0"/>
              <a:t>µ µ</a:t>
            </a:r>
            <a:r>
              <a:rPr lang="en-US" sz="2000" baseline="-25000" dirty="0"/>
              <a:t> </a:t>
            </a:r>
            <a:r>
              <a:rPr lang="en-US" sz="2000" dirty="0"/>
              <a:t>µ µ</a:t>
            </a:r>
          </a:p>
          <a:p>
            <a:pPr algn="ctr"/>
            <a:r>
              <a:rPr lang="en-US" sz="2000" dirty="0"/>
              <a:t>µ</a:t>
            </a:r>
            <a:r>
              <a:rPr lang="en-US" sz="2000" baseline="-25000" dirty="0"/>
              <a:t>1</a:t>
            </a:r>
            <a:r>
              <a:rPr lang="en-US" sz="2000" dirty="0"/>
              <a:t> µ</a:t>
            </a:r>
            <a:r>
              <a:rPr lang="en-US" sz="2000" baseline="-25000" dirty="0"/>
              <a:t>0 </a:t>
            </a:r>
            <a:r>
              <a:rPr lang="en-US" sz="2000" dirty="0"/>
              <a:t>µ</a:t>
            </a:r>
            <a:r>
              <a:rPr lang="en-US" sz="2000" baseline="-25000" dirty="0"/>
              <a:t>0</a:t>
            </a:r>
            <a:r>
              <a:rPr lang="en-US" sz="2000" dirty="0"/>
              <a:t> µ</a:t>
            </a:r>
            <a:r>
              <a:rPr lang="en-US" sz="2000" baseline="-25000" dirty="0"/>
              <a:t>4</a:t>
            </a: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3815443"/>
            <a:ext cx="4038600" cy="1104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Rectangle 8"/>
          <p:cNvSpPr/>
          <p:nvPr/>
        </p:nvSpPr>
        <p:spPr>
          <a:xfrm>
            <a:off x="1143000" y="4396317"/>
            <a:ext cx="1180397" cy="25188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5503450" y="4396317"/>
            <a:ext cx="2040350" cy="25188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12" name="Table 11"/>
          <p:cNvGraphicFramePr>
            <a:graphicFrameLocks noGrp="1"/>
          </p:cNvGraphicFramePr>
          <p:nvPr>
            <p:extLst/>
          </p:nvPr>
        </p:nvGraphicFramePr>
        <p:xfrm>
          <a:off x="228600" y="5105400"/>
          <a:ext cx="6096000" cy="1483360"/>
        </p:xfrm>
        <a:graphic>
          <a:graphicData uri="http://schemas.openxmlformats.org/drawingml/2006/table">
            <a:tbl>
              <a:tblPr firstRow="1" bandRow="1">
                <a:tableStyleId>{5C22544A-7EE6-4342-B048-85BDC9FD1C3A}</a:tableStyleId>
              </a:tblPr>
              <a:tblGrid>
                <a:gridCol w="2407149">
                  <a:extLst>
                    <a:ext uri="{9D8B030D-6E8A-4147-A177-3AD203B41FA5}">
                      <a16:colId xmlns:a16="http://schemas.microsoft.com/office/drawing/2014/main" val="20000"/>
                    </a:ext>
                  </a:extLst>
                </a:gridCol>
                <a:gridCol w="457200">
                  <a:extLst>
                    <a:ext uri="{9D8B030D-6E8A-4147-A177-3AD203B41FA5}">
                      <a16:colId xmlns:a16="http://schemas.microsoft.com/office/drawing/2014/main" val="20001"/>
                    </a:ext>
                  </a:extLst>
                </a:gridCol>
                <a:gridCol w="990600">
                  <a:extLst>
                    <a:ext uri="{9D8B030D-6E8A-4147-A177-3AD203B41FA5}">
                      <a16:colId xmlns:a16="http://schemas.microsoft.com/office/drawing/2014/main" val="20002"/>
                    </a:ext>
                  </a:extLst>
                </a:gridCol>
                <a:gridCol w="914400">
                  <a:extLst>
                    <a:ext uri="{9D8B030D-6E8A-4147-A177-3AD203B41FA5}">
                      <a16:colId xmlns:a16="http://schemas.microsoft.com/office/drawing/2014/main" val="20003"/>
                    </a:ext>
                  </a:extLst>
                </a:gridCol>
                <a:gridCol w="685800">
                  <a:extLst>
                    <a:ext uri="{9D8B030D-6E8A-4147-A177-3AD203B41FA5}">
                      <a16:colId xmlns:a16="http://schemas.microsoft.com/office/drawing/2014/main" val="20004"/>
                    </a:ext>
                  </a:extLst>
                </a:gridCol>
                <a:gridCol w="640851">
                  <a:extLst>
                    <a:ext uri="{9D8B030D-6E8A-4147-A177-3AD203B41FA5}">
                      <a16:colId xmlns:a16="http://schemas.microsoft.com/office/drawing/2014/main" val="20005"/>
                    </a:ext>
                  </a:extLst>
                </a:gridCol>
              </a:tblGrid>
              <a:tr h="370840">
                <a:tc>
                  <a:txBody>
                    <a:bodyPr/>
                    <a:lstStyle/>
                    <a:p>
                      <a:r>
                        <a:rPr lang="en-US" dirty="0"/>
                        <a:t>Source</a:t>
                      </a:r>
                    </a:p>
                  </a:txBody>
                  <a:tcPr/>
                </a:tc>
                <a:tc>
                  <a:txBody>
                    <a:bodyPr/>
                    <a:lstStyle/>
                    <a:p>
                      <a:r>
                        <a:rPr lang="en-US" dirty="0"/>
                        <a:t>DF</a:t>
                      </a:r>
                    </a:p>
                  </a:txBody>
                  <a:tcPr/>
                </a:tc>
                <a:tc>
                  <a:txBody>
                    <a:bodyPr/>
                    <a:lstStyle/>
                    <a:p>
                      <a:r>
                        <a:rPr lang="en-US" dirty="0"/>
                        <a:t>SS</a:t>
                      </a:r>
                    </a:p>
                  </a:txBody>
                  <a:tcPr/>
                </a:tc>
                <a:tc>
                  <a:txBody>
                    <a:bodyPr/>
                    <a:lstStyle/>
                    <a:p>
                      <a:r>
                        <a:rPr lang="en-US" dirty="0"/>
                        <a:t>MS</a:t>
                      </a:r>
                    </a:p>
                  </a:txBody>
                  <a:tcPr/>
                </a:tc>
                <a:tc>
                  <a:txBody>
                    <a:bodyPr/>
                    <a:lstStyle/>
                    <a:p>
                      <a:r>
                        <a:rPr lang="en-US" dirty="0"/>
                        <a:t>F</a:t>
                      </a:r>
                    </a:p>
                  </a:txBody>
                  <a:tcPr/>
                </a:tc>
                <a:tc>
                  <a:txBody>
                    <a:bodyPr/>
                    <a:lstStyle/>
                    <a:p>
                      <a:r>
                        <a:rPr lang="en-US" dirty="0"/>
                        <a:t>Pr&gt;F</a:t>
                      </a:r>
                    </a:p>
                  </a:txBody>
                  <a:tcPr/>
                </a:tc>
                <a:extLst>
                  <a:ext uri="{0D108BD9-81ED-4DB2-BD59-A6C34878D82A}">
                    <a16:rowId xmlns:a16="http://schemas.microsoft.com/office/drawing/2014/main" val="10000"/>
                  </a:ext>
                </a:extLst>
              </a:tr>
              <a:tr h="370840">
                <a:tc>
                  <a:txBody>
                    <a:bodyPr/>
                    <a:lstStyle/>
                    <a:p>
                      <a:r>
                        <a:rPr lang="en-US" dirty="0"/>
                        <a:t>Model (Full)</a:t>
                      </a:r>
                    </a:p>
                  </a:txBody>
                  <a:tcPr/>
                </a:tc>
                <a:tc>
                  <a:txBody>
                    <a:bodyPr/>
                    <a:lstStyle/>
                    <a:p>
                      <a:r>
                        <a:rPr lang="en-US" dirty="0"/>
                        <a:t>1</a:t>
                      </a:r>
                    </a:p>
                  </a:txBody>
                  <a:tcPr/>
                </a:tc>
                <a:tc>
                  <a:txBody>
                    <a:bodyPr/>
                    <a:lstStyle/>
                    <a:p>
                      <a:r>
                        <a:rPr lang="en-US" dirty="0"/>
                        <a:t>13.1</a:t>
                      </a:r>
                    </a:p>
                  </a:txBody>
                  <a:tcPr/>
                </a:tc>
                <a:tc>
                  <a:txBody>
                    <a:bodyPr/>
                    <a:lstStyle/>
                    <a:p>
                      <a:r>
                        <a:rPr lang="en-US" dirty="0"/>
                        <a:t>13.1</a:t>
                      </a:r>
                    </a:p>
                  </a:txBody>
                  <a:tcPr/>
                </a:tc>
                <a:tc>
                  <a:txBody>
                    <a:bodyPr/>
                    <a:lstStyle/>
                    <a:p>
                      <a:r>
                        <a:rPr lang="en-US" dirty="0"/>
                        <a:t>.048</a:t>
                      </a:r>
                    </a:p>
                  </a:txBody>
                  <a:tcPr/>
                </a:tc>
                <a:tc>
                  <a:txBody>
                    <a:bodyPr/>
                    <a:lstStyle/>
                    <a:p>
                      <a:r>
                        <a:rPr lang="en-US" dirty="0"/>
                        <a:t>.828</a:t>
                      </a:r>
                    </a:p>
                  </a:txBody>
                  <a:tcPr/>
                </a:tc>
                <a:extLst>
                  <a:ext uri="{0D108BD9-81ED-4DB2-BD59-A6C34878D82A}">
                    <a16:rowId xmlns:a16="http://schemas.microsoft.com/office/drawing/2014/main" val="10001"/>
                  </a:ext>
                </a:extLst>
              </a:tr>
              <a:tr h="370840">
                <a:tc>
                  <a:txBody>
                    <a:bodyPr/>
                    <a:lstStyle/>
                    <a:p>
                      <a:r>
                        <a:rPr lang="en-US" dirty="0"/>
                        <a:t>Error (From Full)</a:t>
                      </a:r>
                    </a:p>
                  </a:txBody>
                  <a:tcPr/>
                </a:tc>
                <a:tc>
                  <a:txBody>
                    <a:bodyPr/>
                    <a:lstStyle/>
                    <a:p>
                      <a:r>
                        <a:rPr lang="en-US" dirty="0"/>
                        <a:t>42</a:t>
                      </a:r>
                    </a:p>
                  </a:txBody>
                  <a:tcPr/>
                </a:tc>
                <a:tc>
                  <a:txBody>
                    <a:bodyPr/>
                    <a:lstStyle/>
                    <a:p>
                      <a:r>
                        <a:rPr lang="en-US" dirty="0"/>
                        <a:t>11464.6</a:t>
                      </a:r>
                    </a:p>
                  </a:txBody>
                  <a:tcPr/>
                </a:tc>
                <a:tc>
                  <a:txBody>
                    <a:bodyPr/>
                    <a:lstStyle/>
                    <a:p>
                      <a:r>
                        <a:rPr lang="en-US" dirty="0"/>
                        <a:t>273</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2"/>
                  </a:ext>
                </a:extLst>
              </a:tr>
              <a:tr h="370840">
                <a:tc>
                  <a:txBody>
                    <a:bodyPr/>
                    <a:lstStyle/>
                    <a:p>
                      <a:r>
                        <a:rPr lang="en-US" dirty="0"/>
                        <a:t>Total (From Reduced)</a:t>
                      </a:r>
                    </a:p>
                  </a:txBody>
                  <a:tcPr/>
                </a:tc>
                <a:tc>
                  <a:txBody>
                    <a:bodyPr/>
                    <a:lstStyle/>
                    <a:p>
                      <a:r>
                        <a:rPr lang="en-US" dirty="0"/>
                        <a:t>43</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11477.7</a:t>
                      </a:r>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3"/>
                  </a:ext>
                </a:extLst>
              </a:tr>
            </a:tbl>
          </a:graphicData>
        </a:graphic>
      </p:graphicFrame>
      <p:cxnSp>
        <p:nvCxnSpPr>
          <p:cNvPr id="15" name="Straight Arrow Connector 14"/>
          <p:cNvCxnSpPr/>
          <p:nvPr/>
        </p:nvCxnSpPr>
        <p:spPr>
          <a:xfrm>
            <a:off x="4343400" y="2858437"/>
            <a:ext cx="0" cy="2075211"/>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6477000" y="5029200"/>
            <a:ext cx="2487174" cy="1754326"/>
          </a:xfrm>
          <a:prstGeom prst="rect">
            <a:avLst/>
          </a:prstGeom>
          <a:noFill/>
        </p:spPr>
        <p:txBody>
          <a:bodyPr wrap="square" rtlCol="0">
            <a:spAutoFit/>
          </a:bodyPr>
          <a:lstStyle/>
          <a:p>
            <a:r>
              <a:rPr lang="en-US" dirty="0"/>
              <a:t>There is not enough evidence to suggest (alpha = .05, p-value = .828) that site 2 and site 3 have different mean depths.</a:t>
            </a:r>
          </a:p>
        </p:txBody>
      </p:sp>
      <p:sp>
        <p:nvSpPr>
          <p:cNvPr id="17" name="TextBox 16"/>
          <p:cNvSpPr txBox="1"/>
          <p:nvPr/>
        </p:nvSpPr>
        <p:spPr>
          <a:xfrm>
            <a:off x="-4740" y="1409700"/>
            <a:ext cx="1604938" cy="2308324"/>
          </a:xfrm>
          <a:prstGeom prst="rect">
            <a:avLst/>
          </a:prstGeom>
          <a:noFill/>
        </p:spPr>
        <p:txBody>
          <a:bodyPr wrap="square" rtlCol="0">
            <a:spAutoFit/>
          </a:bodyPr>
          <a:lstStyle/>
          <a:p>
            <a:r>
              <a:rPr lang="en-US" dirty="0"/>
              <a:t>*Recode the variables into three groups: 1, 4, and 2/3 combined and perform ANOVA to get the first table.</a:t>
            </a:r>
          </a:p>
        </p:txBody>
      </p:sp>
      <p:sp>
        <p:nvSpPr>
          <p:cNvPr id="18" name="Rectangle 17">
            <a:extLst>
              <a:ext uri="{FF2B5EF4-FFF2-40B4-BE49-F238E27FC236}">
                <a16:creationId xmlns:a16="http://schemas.microsoft.com/office/drawing/2014/main" id="{A774C55C-09EE-4BB0-9FD4-403E57FA8B29}"/>
              </a:ext>
            </a:extLst>
          </p:cNvPr>
          <p:cNvSpPr/>
          <p:nvPr/>
        </p:nvSpPr>
        <p:spPr>
          <a:xfrm>
            <a:off x="1317712" y="1812137"/>
            <a:ext cx="3731278" cy="1077218"/>
          </a:xfrm>
          <a:prstGeom prst="rect">
            <a:avLst/>
          </a:prstGeom>
        </p:spPr>
        <p:txBody>
          <a:bodyPr wrap="none">
            <a:spAutoFit/>
          </a:bodyPr>
          <a:lstStyle/>
          <a:p>
            <a:pPr algn="ctr"/>
            <a:r>
              <a:rPr lang="en-US" sz="3200" dirty="0"/>
              <a:t>(H</a:t>
            </a:r>
            <a:r>
              <a:rPr lang="en-US" sz="3200" baseline="-25000" dirty="0"/>
              <a:t>0</a:t>
            </a:r>
            <a:r>
              <a:rPr lang="en-US" sz="3200" dirty="0"/>
              <a:t>) Reduced Model:</a:t>
            </a:r>
          </a:p>
          <a:p>
            <a:pPr algn="ctr"/>
            <a:r>
              <a:rPr lang="en-US" sz="3200" dirty="0"/>
              <a:t>(H</a:t>
            </a:r>
            <a:r>
              <a:rPr lang="en-US" sz="3200" baseline="-25000" dirty="0"/>
              <a:t>a</a:t>
            </a:r>
            <a:r>
              <a:rPr lang="en-US" sz="3200" dirty="0"/>
              <a:t>) Full Model:</a:t>
            </a:r>
            <a:endParaRPr lang="en-US" sz="3200" baseline="-25000" dirty="0"/>
          </a:p>
        </p:txBody>
      </p:sp>
      <p:sp>
        <p:nvSpPr>
          <p:cNvPr id="19" name="Rectangle 18">
            <a:extLst>
              <a:ext uri="{FF2B5EF4-FFF2-40B4-BE49-F238E27FC236}">
                <a16:creationId xmlns:a16="http://schemas.microsoft.com/office/drawing/2014/main" id="{4BCB6227-1122-4AF9-8094-BEE9C9CE3194}"/>
              </a:ext>
            </a:extLst>
          </p:cNvPr>
          <p:cNvSpPr/>
          <p:nvPr/>
        </p:nvSpPr>
        <p:spPr>
          <a:xfrm>
            <a:off x="1608835" y="3051549"/>
            <a:ext cx="1667765" cy="707886"/>
          </a:xfrm>
          <a:prstGeom prst="rect">
            <a:avLst/>
          </a:prstGeom>
        </p:spPr>
        <p:txBody>
          <a:bodyPr wrap="none">
            <a:spAutoFit/>
          </a:bodyPr>
          <a:lstStyle/>
          <a:p>
            <a:pPr algn="ctr"/>
            <a:r>
              <a:rPr lang="en-US" sz="2000" dirty="0"/>
              <a:t>(H</a:t>
            </a:r>
            <a:r>
              <a:rPr lang="en-US" sz="2000" baseline="-25000" dirty="0"/>
              <a:t>0</a:t>
            </a:r>
            <a:r>
              <a:rPr lang="en-US" sz="2000" dirty="0"/>
              <a:t>) Reduced:</a:t>
            </a:r>
          </a:p>
          <a:p>
            <a:pPr algn="ctr"/>
            <a:r>
              <a:rPr lang="en-US" sz="2000" dirty="0"/>
              <a:t>(H</a:t>
            </a:r>
            <a:r>
              <a:rPr lang="en-US" sz="2000" baseline="-25000" dirty="0"/>
              <a:t>a</a:t>
            </a:r>
            <a:r>
              <a:rPr lang="en-US" sz="2000" dirty="0"/>
              <a:t>) Full*:</a:t>
            </a:r>
            <a:endParaRPr lang="en-US" sz="2000" baseline="-25000" dirty="0"/>
          </a:p>
        </p:txBody>
      </p:sp>
      <p:sp>
        <p:nvSpPr>
          <p:cNvPr id="20" name="Rectangle 19">
            <a:extLst>
              <a:ext uri="{FF2B5EF4-FFF2-40B4-BE49-F238E27FC236}">
                <a16:creationId xmlns:a16="http://schemas.microsoft.com/office/drawing/2014/main" id="{44BC2AF3-2A0A-4493-9C5A-D1EE0C1104ED}"/>
              </a:ext>
            </a:extLst>
          </p:cNvPr>
          <p:cNvSpPr/>
          <p:nvPr/>
        </p:nvSpPr>
        <p:spPr>
          <a:xfrm>
            <a:off x="4328416" y="3004401"/>
            <a:ext cx="1667765" cy="707886"/>
          </a:xfrm>
          <a:prstGeom prst="rect">
            <a:avLst/>
          </a:prstGeom>
        </p:spPr>
        <p:txBody>
          <a:bodyPr wrap="none">
            <a:spAutoFit/>
          </a:bodyPr>
          <a:lstStyle/>
          <a:p>
            <a:pPr algn="ctr"/>
            <a:r>
              <a:rPr lang="en-US" sz="2000" dirty="0"/>
              <a:t>(H</a:t>
            </a:r>
            <a:r>
              <a:rPr lang="en-US" sz="2000" baseline="-25000" dirty="0"/>
              <a:t>0</a:t>
            </a:r>
            <a:r>
              <a:rPr lang="en-US" sz="2000" dirty="0"/>
              <a:t>) Reduced:</a:t>
            </a:r>
          </a:p>
          <a:p>
            <a:pPr algn="ctr"/>
            <a:r>
              <a:rPr lang="en-US" sz="2000" dirty="0"/>
              <a:t>(H</a:t>
            </a:r>
            <a:r>
              <a:rPr lang="en-US" sz="2000" baseline="-25000" dirty="0"/>
              <a:t>a</a:t>
            </a:r>
            <a:r>
              <a:rPr lang="en-US" sz="2000" dirty="0"/>
              <a:t>) Full:</a:t>
            </a:r>
            <a:endParaRPr lang="en-US" sz="2000" baseline="-25000" dirty="0"/>
          </a:p>
        </p:txBody>
      </p:sp>
      <p:sp>
        <p:nvSpPr>
          <p:cNvPr id="21" name="Rectangle 20">
            <a:extLst>
              <a:ext uri="{FF2B5EF4-FFF2-40B4-BE49-F238E27FC236}">
                <a16:creationId xmlns:a16="http://schemas.microsoft.com/office/drawing/2014/main" id="{570DD881-3D67-4712-A795-D635506CCA1A}"/>
              </a:ext>
            </a:extLst>
          </p:cNvPr>
          <p:cNvSpPr/>
          <p:nvPr/>
        </p:nvSpPr>
        <p:spPr>
          <a:xfrm>
            <a:off x="5670093" y="2983181"/>
            <a:ext cx="1255472" cy="707886"/>
          </a:xfrm>
          <a:prstGeom prst="rect">
            <a:avLst/>
          </a:prstGeom>
        </p:spPr>
        <p:txBody>
          <a:bodyPr wrap="none">
            <a:spAutoFit/>
          </a:bodyPr>
          <a:lstStyle/>
          <a:p>
            <a:pPr algn="ctr"/>
            <a:r>
              <a:rPr lang="en-US" sz="2000" dirty="0"/>
              <a:t>µ µ</a:t>
            </a:r>
            <a:r>
              <a:rPr lang="en-US" sz="2000" baseline="-25000" dirty="0"/>
              <a:t> </a:t>
            </a:r>
            <a:r>
              <a:rPr lang="en-US" sz="2000" dirty="0"/>
              <a:t>µ µ</a:t>
            </a:r>
          </a:p>
          <a:p>
            <a:pPr algn="ctr"/>
            <a:r>
              <a:rPr lang="en-US" sz="2000" dirty="0"/>
              <a:t>µ</a:t>
            </a:r>
            <a:r>
              <a:rPr lang="en-US" sz="2000" baseline="-25000" dirty="0"/>
              <a:t>1</a:t>
            </a:r>
            <a:r>
              <a:rPr lang="en-US" sz="2000" dirty="0"/>
              <a:t> µ</a:t>
            </a:r>
            <a:r>
              <a:rPr lang="en-US" sz="2000" baseline="-25000" dirty="0"/>
              <a:t>2 </a:t>
            </a:r>
            <a:r>
              <a:rPr lang="en-US" sz="2000" dirty="0"/>
              <a:t>µ</a:t>
            </a:r>
            <a:r>
              <a:rPr lang="en-US" sz="2000" baseline="-25000" dirty="0"/>
              <a:t>3</a:t>
            </a:r>
            <a:r>
              <a:rPr lang="en-US" sz="2000" dirty="0"/>
              <a:t> µ</a:t>
            </a:r>
            <a:r>
              <a:rPr lang="en-US" sz="2000" baseline="-25000" dirty="0"/>
              <a:t>4</a:t>
            </a:r>
          </a:p>
        </p:txBody>
      </p:sp>
    </p:spTree>
    <p:extLst>
      <p:ext uri="{BB962C8B-B14F-4D97-AF65-F5344CB8AC3E}">
        <p14:creationId xmlns:p14="http://schemas.microsoft.com/office/powerpoint/2010/main" val="2527576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838200"/>
            <a:ext cx="8229600" cy="838200"/>
          </a:xfrm>
        </p:spPr>
        <p:txBody>
          <a:bodyPr>
            <a:normAutofit fontScale="90000"/>
          </a:bodyPr>
          <a:lstStyle/>
          <a:p>
            <a:r>
              <a:rPr lang="en-US" sz="4000" dirty="0"/>
              <a:t>Question of Interest:</a:t>
            </a:r>
            <a:br>
              <a:rPr lang="en-US" sz="4000" dirty="0"/>
            </a:br>
            <a:r>
              <a:rPr lang="en-US" sz="4000" dirty="0"/>
              <a:t>4. Are sites 1 and 4 different than 2 and 3?</a:t>
            </a:r>
            <a:br>
              <a:rPr lang="en-US" sz="4000" dirty="0"/>
            </a:br>
            <a:br>
              <a:rPr lang="en-US" dirty="0"/>
            </a:br>
            <a:endParaRPr lang="en-US" dirty="0"/>
          </a:p>
        </p:txBody>
      </p:sp>
      <p:sp>
        <p:nvSpPr>
          <p:cNvPr id="6" name="Rectangle 5"/>
          <p:cNvSpPr/>
          <p:nvPr/>
        </p:nvSpPr>
        <p:spPr>
          <a:xfrm>
            <a:off x="2828683" y="1600200"/>
            <a:ext cx="3801811" cy="584775"/>
          </a:xfrm>
          <a:prstGeom prst="rect">
            <a:avLst/>
          </a:prstGeom>
        </p:spPr>
        <p:txBody>
          <a:bodyPr wrap="none">
            <a:spAutoFit/>
          </a:bodyPr>
          <a:lstStyle/>
          <a:p>
            <a:pPr algn="ctr"/>
            <a:r>
              <a:rPr lang="en-US" sz="3200" dirty="0"/>
              <a:t>(H</a:t>
            </a:r>
            <a:r>
              <a:rPr lang="en-US" sz="3200" baseline="-25000" dirty="0"/>
              <a:t>0</a:t>
            </a:r>
            <a:r>
              <a:rPr lang="en-US" sz="3200" dirty="0"/>
              <a:t>) Reduced: µ µ</a:t>
            </a:r>
            <a:r>
              <a:rPr lang="en-US" sz="3200" baseline="-25000" dirty="0"/>
              <a:t> </a:t>
            </a:r>
            <a:r>
              <a:rPr lang="en-US" sz="3200" dirty="0"/>
              <a:t>µ µ</a:t>
            </a:r>
            <a:endParaRPr lang="en-US" sz="3200" baseline="-25000" dirty="0"/>
          </a:p>
        </p:txBody>
      </p:sp>
      <p:sp>
        <p:nvSpPr>
          <p:cNvPr id="10" name="Rectangle 9"/>
          <p:cNvSpPr/>
          <p:nvPr/>
        </p:nvSpPr>
        <p:spPr>
          <a:xfrm>
            <a:off x="2987765" y="2207429"/>
            <a:ext cx="3483647" cy="584775"/>
          </a:xfrm>
          <a:prstGeom prst="rect">
            <a:avLst/>
          </a:prstGeom>
        </p:spPr>
        <p:txBody>
          <a:bodyPr wrap="none">
            <a:spAutoFit/>
          </a:bodyPr>
          <a:lstStyle/>
          <a:p>
            <a:pPr algn="ctr"/>
            <a:r>
              <a:rPr lang="en-US" sz="3200" dirty="0"/>
              <a:t>(H</a:t>
            </a:r>
            <a:r>
              <a:rPr lang="en-US" sz="3200" baseline="-25000" dirty="0"/>
              <a:t>a</a:t>
            </a:r>
            <a:r>
              <a:rPr lang="en-US" sz="3200" dirty="0"/>
              <a:t>) Full: µ</a:t>
            </a:r>
            <a:r>
              <a:rPr lang="en-US" sz="3200" baseline="-25000" dirty="0"/>
              <a:t>b</a:t>
            </a:r>
            <a:r>
              <a:rPr lang="en-US" sz="3200" dirty="0"/>
              <a:t> µ</a:t>
            </a:r>
            <a:r>
              <a:rPr lang="en-US" sz="3200" baseline="-25000" dirty="0"/>
              <a:t>a </a:t>
            </a:r>
            <a:r>
              <a:rPr lang="en-US" sz="3200" dirty="0"/>
              <a:t>µ</a:t>
            </a:r>
            <a:r>
              <a:rPr lang="en-US" sz="3200" baseline="-25000" dirty="0"/>
              <a:t>a</a:t>
            </a:r>
            <a:r>
              <a:rPr lang="en-US" sz="3200" dirty="0"/>
              <a:t> µ</a:t>
            </a:r>
            <a:r>
              <a:rPr lang="en-US" sz="3200" baseline="-25000" dirty="0"/>
              <a:t>b</a:t>
            </a: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03400" y="2895600"/>
            <a:ext cx="6052374" cy="16245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6" name="TextBox 15"/>
          <p:cNvSpPr txBox="1"/>
          <p:nvPr/>
        </p:nvSpPr>
        <p:spPr>
          <a:xfrm>
            <a:off x="609600" y="4648200"/>
            <a:ext cx="7848600" cy="1384995"/>
          </a:xfrm>
          <a:prstGeom prst="rect">
            <a:avLst/>
          </a:prstGeom>
          <a:noFill/>
        </p:spPr>
        <p:txBody>
          <a:bodyPr wrap="square" rtlCol="0">
            <a:spAutoFit/>
          </a:bodyPr>
          <a:lstStyle/>
          <a:p>
            <a:pPr algn="ctr"/>
            <a:r>
              <a:rPr lang="en-US" sz="2800" dirty="0"/>
              <a:t>There is sufficient evidence to suggest (alpha = .05, p-value &lt; .0001) that sites 1 and 4 have different mean depths than sites 2 and 3.</a:t>
            </a:r>
          </a:p>
        </p:txBody>
      </p:sp>
      <p:sp>
        <p:nvSpPr>
          <p:cNvPr id="7" name="TextBox 6"/>
          <p:cNvSpPr txBox="1"/>
          <p:nvPr/>
        </p:nvSpPr>
        <p:spPr>
          <a:xfrm>
            <a:off x="457200" y="1397170"/>
            <a:ext cx="2121370" cy="1477328"/>
          </a:xfrm>
          <a:prstGeom prst="rect">
            <a:avLst/>
          </a:prstGeom>
          <a:noFill/>
        </p:spPr>
        <p:txBody>
          <a:bodyPr wrap="square" rtlCol="0">
            <a:spAutoFit/>
          </a:bodyPr>
          <a:lstStyle/>
          <a:p>
            <a:r>
              <a:rPr lang="en-US" dirty="0"/>
              <a:t>*Recode the variables into two groups 1/4 and 2/3 and perform ANOVA to get the table.</a:t>
            </a:r>
          </a:p>
        </p:txBody>
      </p:sp>
    </p:spTree>
    <p:extLst>
      <p:ext uri="{BB962C8B-B14F-4D97-AF65-F5344CB8AC3E}">
        <p14:creationId xmlns:p14="http://schemas.microsoft.com/office/powerpoint/2010/main" val="96014484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a:t>A Small Example</a:t>
            </a:r>
          </a:p>
        </p:txBody>
      </p:sp>
      <p:pic>
        <p:nvPicPr>
          <p:cNvPr id="1229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8387" b="3838"/>
          <a:stretch/>
        </p:blipFill>
        <p:spPr bwMode="auto">
          <a:xfrm>
            <a:off x="685800" y="1995624"/>
            <a:ext cx="1832115" cy="41384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29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86200" y="2971800"/>
            <a:ext cx="3795712" cy="288474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29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05312" y="1171849"/>
            <a:ext cx="2819400" cy="16475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5800" y="1515292"/>
            <a:ext cx="1752600" cy="447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0495772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a:t>Normality Assumption</a:t>
            </a:r>
          </a:p>
        </p:txBody>
      </p:sp>
      <p:pic>
        <p:nvPicPr>
          <p:cNvPr id="1331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1000" y="984307"/>
            <a:ext cx="2590800" cy="19480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315"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52799" y="984307"/>
            <a:ext cx="2563277" cy="19480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316"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172200" y="984307"/>
            <a:ext cx="2580226" cy="19480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2998704" y="5248870"/>
            <a:ext cx="4621296" cy="923330"/>
          </a:xfrm>
          <a:prstGeom prst="rect">
            <a:avLst/>
          </a:prstGeom>
          <a:noFill/>
        </p:spPr>
        <p:txBody>
          <a:bodyPr wrap="square" rtlCol="0">
            <a:spAutoFit/>
          </a:bodyPr>
          <a:lstStyle/>
          <a:p>
            <a:pPr algn="ctr"/>
            <a:r>
              <a:rPr lang="en-US" dirty="0"/>
              <a:t>There is strong evidence against these data coming from a normal distribution and the sample size is small. ANOVA? WELCH’S ANOVA?  </a:t>
            </a:r>
          </a:p>
        </p:txBody>
      </p:sp>
      <p:pic>
        <p:nvPicPr>
          <p:cNvPr id="8"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04800" y="3008369"/>
            <a:ext cx="2667000" cy="21368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317"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45353" y="2906856"/>
            <a:ext cx="2770723" cy="2238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318" name="Picture 6"/>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100393" y="2973545"/>
            <a:ext cx="2702361" cy="21716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2"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8585" y="5377160"/>
            <a:ext cx="2839429" cy="7950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58941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6038"/>
            <a:ext cx="8229600" cy="639762"/>
          </a:xfrm>
        </p:spPr>
        <p:txBody>
          <a:bodyPr>
            <a:normAutofit fontScale="90000"/>
          </a:bodyPr>
          <a:lstStyle/>
          <a:p>
            <a:r>
              <a:rPr lang="en-US" dirty="0"/>
              <a:t>Pure ANOVA</a:t>
            </a:r>
          </a:p>
        </p:txBody>
      </p:sp>
      <mc:AlternateContent xmlns:mc="http://schemas.openxmlformats.org/markup-compatibility/2006" xmlns:a14="http://schemas.microsoft.com/office/drawing/2010/main">
        <mc:Choice Requires="a14">
          <p:graphicFrame>
            <p:nvGraphicFramePr>
              <p:cNvPr id="4" name="Table 3"/>
              <p:cNvGraphicFramePr>
                <a:graphicFrameLocks noGrp="1"/>
              </p:cNvGraphicFramePr>
              <p:nvPr>
                <p:extLst>
                  <p:ext uri="{D42A27DB-BD31-4B8C-83A1-F6EECF244321}">
                    <p14:modId xmlns:p14="http://schemas.microsoft.com/office/powerpoint/2010/main" val="3104590550"/>
                  </p:ext>
                </p:extLst>
              </p:nvPr>
            </p:nvGraphicFramePr>
            <p:xfrm>
              <a:off x="685800" y="4521200"/>
              <a:ext cx="7696201" cy="1854200"/>
            </p:xfrm>
            <a:graphic>
              <a:graphicData uri="http://schemas.openxmlformats.org/drawingml/2006/table">
                <a:tbl>
                  <a:tblPr firstRow="1" bandRow="1">
                    <a:tableStyleId>{5C22544A-7EE6-4342-B048-85BDC9FD1C3A}</a:tableStyleId>
                  </a:tblPr>
                  <a:tblGrid>
                    <a:gridCol w="2308860">
                      <a:extLst>
                        <a:ext uri="{9D8B030D-6E8A-4147-A177-3AD203B41FA5}">
                          <a16:colId xmlns:a16="http://schemas.microsoft.com/office/drawing/2014/main" val="20000"/>
                        </a:ext>
                      </a:extLst>
                    </a:gridCol>
                    <a:gridCol w="1827848">
                      <a:extLst>
                        <a:ext uri="{9D8B030D-6E8A-4147-A177-3AD203B41FA5}">
                          <a16:colId xmlns:a16="http://schemas.microsoft.com/office/drawing/2014/main" val="20001"/>
                        </a:ext>
                      </a:extLst>
                    </a:gridCol>
                    <a:gridCol w="1827848">
                      <a:extLst>
                        <a:ext uri="{9D8B030D-6E8A-4147-A177-3AD203B41FA5}">
                          <a16:colId xmlns:a16="http://schemas.microsoft.com/office/drawing/2014/main" val="20002"/>
                        </a:ext>
                      </a:extLst>
                    </a:gridCol>
                    <a:gridCol w="1731645">
                      <a:extLst>
                        <a:ext uri="{9D8B030D-6E8A-4147-A177-3AD203B41FA5}">
                          <a16:colId xmlns:a16="http://schemas.microsoft.com/office/drawing/2014/main" val="20003"/>
                        </a:ext>
                      </a:extLst>
                    </a:gridCol>
                  </a:tblGrid>
                  <a:tr h="370840">
                    <a:tc>
                      <a:txBody>
                        <a:bodyPr/>
                        <a:lstStyle/>
                        <a:p>
                          <a:endParaRPr lang="en-US" dirty="0"/>
                        </a:p>
                      </a:txBody>
                      <a:tcPr/>
                    </a:tc>
                    <a:tc>
                      <a:txBody>
                        <a:bodyPr/>
                        <a:lstStyle/>
                        <a:p>
                          <a:pPr algn="ctr"/>
                          <a:r>
                            <a:rPr lang="en-US" dirty="0"/>
                            <a:t>Level i=1</a:t>
                          </a:r>
                        </a:p>
                      </a:txBody>
                      <a:tcPr/>
                    </a:tc>
                    <a:tc>
                      <a:txBody>
                        <a:bodyPr/>
                        <a:lstStyle/>
                        <a:p>
                          <a:pPr algn="ctr"/>
                          <a:r>
                            <a:rPr lang="en-US" dirty="0"/>
                            <a:t>Level i=2</a:t>
                          </a:r>
                        </a:p>
                      </a:txBody>
                      <a:tcPr/>
                    </a:tc>
                    <a:tc>
                      <a:txBody>
                        <a:bodyPr/>
                        <a:lstStyle/>
                        <a:p>
                          <a:pPr algn="ctr"/>
                          <a:r>
                            <a:rPr lang="en-US" baseline="0" dirty="0"/>
                            <a:t>Level i=3</a:t>
                          </a:r>
                          <a:endParaRPr lang="en-US" dirty="0"/>
                        </a:p>
                      </a:txBody>
                      <a:tcPr/>
                    </a:tc>
                    <a:extLst>
                      <a:ext uri="{0D108BD9-81ED-4DB2-BD59-A6C34878D82A}">
                        <a16:rowId xmlns:a16="http://schemas.microsoft.com/office/drawing/2014/main" val="10000"/>
                      </a:ext>
                    </a:extLst>
                  </a:tr>
                  <a:tr h="370840">
                    <a:tc>
                      <a:txBody>
                        <a:bodyPr/>
                        <a:lstStyle/>
                        <a:p>
                          <a:pPr algn="ctr"/>
                          <a:r>
                            <a:rPr lang="en-US" b="0" dirty="0"/>
                            <a:t>(</a:t>
                          </a:r>
                          <a14:m>
                            <m:oMath xmlns:m="http://schemas.openxmlformats.org/officeDocument/2006/math">
                              <m:r>
                                <a:rPr lang="en-US" b="0" i="0" smtClean="0">
                                  <a:latin typeface="Cambria Math" panose="02040503050406030204" pitchFamily="18" charset="0"/>
                                </a:rPr>
                                <m:t>(</m:t>
                              </m:r>
                              <m:r>
                                <a:rPr lang="en-US" b="0" i="1" smtClean="0">
                                  <a:latin typeface="Cambria Math"/>
                                </a:rPr>
                                <m:t>𝑌</m:t>
                              </m:r>
                              <m:r>
                                <a:rPr lang="en-US" b="0" i="1" baseline="-25000" smtClean="0">
                                  <a:latin typeface="Cambria Math" panose="02040503050406030204" pitchFamily="18" charset="0"/>
                                </a:rPr>
                                <m:t>1</m:t>
                              </m:r>
                              <m:d>
                                <m:dPr>
                                  <m:begChr m:val="|"/>
                                  <m:ctrlPr>
                                    <a:rPr lang="en-US" b="0" i="1" smtClean="0">
                                      <a:latin typeface="Cambria Math" panose="02040503050406030204" pitchFamily="18" charset="0"/>
                                    </a:rPr>
                                  </m:ctrlPr>
                                </m:dPr>
                                <m:e>
                                  <m:r>
                                    <a:rPr lang="en-US" b="0" i="1" smtClean="0">
                                      <a:latin typeface="Cambria Math"/>
                                    </a:rPr>
                                    <m:t>𝑋</m:t>
                                  </m:r>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m:t>
                                  </m:r>
                                  <m:acc>
                                    <m:accPr>
                                      <m:chr m:val="̂"/>
                                      <m:ctrlPr>
                                        <a:rPr lang="en-US" i="1" smtClean="0">
                                          <a:latin typeface="Cambria Math" panose="02040503050406030204" pitchFamily="18" charset="0"/>
                                        </a:rPr>
                                      </m:ctrlPr>
                                    </m:accPr>
                                    <m:e>
                                      <m:r>
                                        <a:rPr lang="en-US" i="1" smtClean="0">
                                          <a:latin typeface="Cambria Math"/>
                                          <a:ea typeface="Cambria Math"/>
                                        </a:rPr>
                                        <m:t>𝜇</m:t>
                                      </m:r>
                                    </m:e>
                                  </m:acc>
                                  <m:r>
                                    <a:rPr lang="en-US" b="0" i="1" baseline="-25000" smtClean="0">
                                      <a:latin typeface="Cambria Math"/>
                                      <a:ea typeface="Cambria Math"/>
                                    </a:rPr>
                                    <m:t>𝑖</m:t>
                                  </m:r>
                                </m:e>
                              </m:d>
                              <m:r>
                                <a:rPr lang="en-US" b="0" i="1" baseline="30000" smtClean="0">
                                  <a:latin typeface="Cambria Math"/>
                                </a:rPr>
                                <m:t>2</m:t>
                              </m:r>
                            </m:oMath>
                          </a14:m>
                          <a:endParaRPr lang="en-US" baseline="30000"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10001"/>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0" dirty="0"/>
                            <a:t>(</a:t>
                          </a:r>
                          <a14:m>
                            <m:oMath xmlns:m="http://schemas.openxmlformats.org/officeDocument/2006/math">
                              <m:r>
                                <a:rPr lang="en-US" b="0" i="0" smtClean="0">
                                  <a:latin typeface="Cambria Math" panose="02040503050406030204" pitchFamily="18" charset="0"/>
                                </a:rPr>
                                <m:t>(</m:t>
                              </m:r>
                              <m:r>
                                <a:rPr lang="en-US" b="0" i="1" smtClean="0">
                                  <a:latin typeface="Cambria Math"/>
                                </a:rPr>
                                <m:t>𝑌</m:t>
                              </m:r>
                              <m:r>
                                <a:rPr lang="en-US" b="0" i="1" baseline="-25000" smtClean="0">
                                  <a:latin typeface="Cambria Math" panose="02040503050406030204" pitchFamily="18" charset="0"/>
                                </a:rPr>
                                <m:t>2</m:t>
                              </m:r>
                              <m:d>
                                <m:dPr>
                                  <m:begChr m:val="|"/>
                                  <m:ctrlPr>
                                    <a:rPr lang="en-US" b="0" i="1" smtClean="0">
                                      <a:latin typeface="Cambria Math" panose="02040503050406030204" pitchFamily="18" charset="0"/>
                                    </a:rPr>
                                  </m:ctrlPr>
                                </m:dPr>
                                <m:e>
                                  <m:r>
                                    <a:rPr lang="en-US" b="0" i="1" smtClean="0">
                                      <a:latin typeface="Cambria Math"/>
                                    </a:rPr>
                                    <m:t>𝑋</m:t>
                                  </m:r>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m:t>
                                  </m:r>
                                  <m:acc>
                                    <m:accPr>
                                      <m:chr m:val="̂"/>
                                      <m:ctrlPr>
                                        <a:rPr lang="en-US" i="1" smtClean="0">
                                          <a:latin typeface="Cambria Math" panose="02040503050406030204" pitchFamily="18" charset="0"/>
                                        </a:rPr>
                                      </m:ctrlPr>
                                    </m:accPr>
                                    <m:e>
                                      <m:r>
                                        <a:rPr lang="en-US" i="1" smtClean="0">
                                          <a:latin typeface="Cambria Math"/>
                                          <a:ea typeface="Cambria Math"/>
                                        </a:rPr>
                                        <m:t>𝜇</m:t>
                                      </m:r>
                                    </m:e>
                                  </m:acc>
                                  <m:r>
                                    <a:rPr lang="en-US" b="0" i="1" baseline="-25000" smtClean="0">
                                      <a:latin typeface="Cambria Math"/>
                                      <a:ea typeface="Cambria Math"/>
                                    </a:rPr>
                                    <m:t>𝑖</m:t>
                                  </m:r>
                                </m:e>
                              </m:d>
                              <m:r>
                                <a:rPr lang="en-US" b="0" i="1" baseline="30000" smtClean="0">
                                  <a:latin typeface="Cambria Math"/>
                                </a:rPr>
                                <m:t>2</m:t>
                              </m:r>
                            </m:oMath>
                          </a14:m>
                          <a:endParaRPr lang="en-US" baseline="-25000"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10002"/>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0" dirty="0"/>
                            <a:t>(</a:t>
                          </a:r>
                          <a14:m>
                            <m:oMath xmlns:m="http://schemas.openxmlformats.org/officeDocument/2006/math">
                              <m:r>
                                <a:rPr lang="en-US" b="0" i="0" smtClean="0">
                                  <a:latin typeface="Cambria Math" panose="02040503050406030204" pitchFamily="18" charset="0"/>
                                </a:rPr>
                                <m:t>(</m:t>
                              </m:r>
                              <m:r>
                                <a:rPr lang="en-US" b="0" i="1" smtClean="0">
                                  <a:latin typeface="Cambria Math"/>
                                </a:rPr>
                                <m:t>𝑌</m:t>
                              </m:r>
                              <m:r>
                                <a:rPr lang="en-US" b="0" i="1" baseline="-25000" smtClean="0">
                                  <a:latin typeface="Cambria Math" panose="02040503050406030204" pitchFamily="18" charset="0"/>
                                </a:rPr>
                                <m:t>3</m:t>
                              </m:r>
                              <m:d>
                                <m:dPr>
                                  <m:begChr m:val="|"/>
                                  <m:ctrlPr>
                                    <a:rPr lang="en-US" b="0" i="1" smtClean="0">
                                      <a:latin typeface="Cambria Math" panose="02040503050406030204" pitchFamily="18" charset="0"/>
                                    </a:rPr>
                                  </m:ctrlPr>
                                </m:dPr>
                                <m:e>
                                  <m:r>
                                    <a:rPr lang="en-US" b="0" i="1" smtClean="0">
                                      <a:latin typeface="Cambria Math"/>
                                    </a:rPr>
                                    <m:t>𝑋</m:t>
                                  </m:r>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m:t>
                                  </m:r>
                                  <m:acc>
                                    <m:accPr>
                                      <m:chr m:val="̂"/>
                                      <m:ctrlPr>
                                        <a:rPr lang="en-US" i="1" smtClean="0">
                                          <a:latin typeface="Cambria Math" panose="02040503050406030204" pitchFamily="18" charset="0"/>
                                        </a:rPr>
                                      </m:ctrlPr>
                                    </m:accPr>
                                    <m:e>
                                      <m:r>
                                        <a:rPr lang="en-US" i="1" smtClean="0">
                                          <a:latin typeface="Cambria Math"/>
                                          <a:ea typeface="Cambria Math"/>
                                        </a:rPr>
                                        <m:t>𝜇</m:t>
                                      </m:r>
                                    </m:e>
                                  </m:acc>
                                  <m:r>
                                    <a:rPr lang="en-US" b="0" i="1" baseline="-25000" smtClean="0">
                                      <a:latin typeface="Cambria Math"/>
                                      <a:ea typeface="Cambria Math"/>
                                    </a:rPr>
                                    <m:t>𝑖</m:t>
                                  </m:r>
                                </m:e>
                              </m:d>
                              <m:r>
                                <a:rPr lang="en-US" b="0" i="1" baseline="30000" smtClean="0">
                                  <a:latin typeface="Cambria Math"/>
                                </a:rPr>
                                <m:t>2</m:t>
                              </m:r>
                            </m:oMath>
                          </a14:m>
                          <a:endParaRPr lang="en-US" baseline="-25000"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10003"/>
                      </a:ext>
                    </a:extLst>
                  </a:tr>
                  <a:tr h="370840">
                    <a:tc gridSpan="4">
                      <a:txBody>
                        <a:bodyPr/>
                        <a:lstStyle/>
                        <a:p>
                          <a:pPr algn="ctr"/>
                          <a14:m>
                            <m:oMathPara xmlns:m="http://schemas.openxmlformats.org/officeDocument/2006/math">
                              <m:oMathParaPr>
                                <m:jc m:val="centerGroup"/>
                              </m:oMathParaPr>
                              <m:oMath xmlns:m="http://schemas.openxmlformats.org/officeDocument/2006/math">
                                <m:r>
                                  <a:rPr lang="en-US" b="0" i="1" smtClean="0">
                                    <a:latin typeface="Cambria Math"/>
                                  </a:rPr>
                                  <m:t>𝑇𝑜𝑡𝑎𝑙</m:t>
                                </m:r>
                                <m:r>
                                  <a:rPr lang="en-US" b="0" i="1" smtClean="0">
                                    <a:latin typeface="Cambria Math"/>
                                  </a:rPr>
                                  <m:t> </m:t>
                                </m:r>
                                <m:r>
                                  <a:rPr lang="en-US" b="0" i="1" smtClean="0">
                                    <a:latin typeface="Cambria Math"/>
                                  </a:rPr>
                                  <m:t>𝑆𝑢𝑚</m:t>
                                </m:r>
                                <m:r>
                                  <a:rPr lang="en-US" b="0" i="1" smtClean="0">
                                    <a:latin typeface="Cambria Math"/>
                                  </a:rPr>
                                  <m:t> </m:t>
                                </m:r>
                                <m:r>
                                  <a:rPr lang="en-US" b="0" i="1" smtClean="0">
                                    <a:latin typeface="Cambria Math"/>
                                  </a:rPr>
                                  <m:t>𝑜𝑓</m:t>
                                </m:r>
                                <m:r>
                                  <a:rPr lang="en-US" b="0" i="1" smtClean="0">
                                    <a:latin typeface="Cambria Math"/>
                                  </a:rPr>
                                  <m:t> </m:t>
                                </m:r>
                                <m:r>
                                  <a:rPr lang="en-US" b="0" i="1" smtClean="0">
                                    <a:latin typeface="Cambria Math"/>
                                  </a:rPr>
                                  <m:t>𝑆𝑞𝑢𝑎𝑟𝑒𝑑</m:t>
                                </m:r>
                                <m:r>
                                  <a:rPr lang="en-US" b="0" i="1" smtClean="0">
                                    <a:latin typeface="Cambria Math"/>
                                  </a:rPr>
                                  <m:t> </m:t>
                                </m:r>
                                <m:r>
                                  <a:rPr lang="en-US" b="0" i="1" smtClean="0">
                                    <a:latin typeface="Cambria Math"/>
                                  </a:rPr>
                                  <m:t>𝑅𝑒𝑠𝑖𝑑𝑢𝑎𝑙𝑠</m:t>
                                </m:r>
                                <m:r>
                                  <a:rPr lang="en-US" b="0" i="1" smtClean="0">
                                    <a:latin typeface="Cambria Math"/>
                                  </a:rPr>
                                  <m:t> </m:t>
                                </m:r>
                                <m:r>
                                  <a:rPr lang="en-US" b="0" i="1" smtClean="0">
                                    <a:latin typeface="Cambria Math"/>
                                  </a:rPr>
                                  <m:t>𝑓𝑜𝑟</m:t>
                                </m:r>
                                <m:r>
                                  <a:rPr lang="en-US" b="0" i="1" smtClean="0">
                                    <a:latin typeface="Cambria Math"/>
                                  </a:rPr>
                                  <m:t> </m:t>
                                </m:r>
                                <m:r>
                                  <a:rPr lang="en-US" b="1" i="1" smtClean="0">
                                    <a:latin typeface="Cambria Math"/>
                                  </a:rPr>
                                  <m:t>𝑺𝒆𝒑𝒂𝒓𝒂𝒕𝒆</m:t>
                                </m:r>
                                <m:r>
                                  <a:rPr lang="en-US" b="0" i="1" smtClean="0">
                                    <a:latin typeface="Cambria Math"/>
                                  </a:rPr>
                                  <m:t> </m:t>
                                </m:r>
                                <m:r>
                                  <a:rPr lang="en-US" b="0" i="1" smtClean="0">
                                    <a:latin typeface="Cambria Math"/>
                                  </a:rPr>
                                  <m:t>𝑀𝑒𝑎𝑛𝑠</m:t>
                                </m:r>
                                <m:r>
                                  <a:rPr lang="en-US" b="0" i="1" smtClean="0">
                                    <a:latin typeface="Cambria Math"/>
                                  </a:rPr>
                                  <m:t> </m:t>
                                </m:r>
                                <m:r>
                                  <a:rPr lang="en-US" b="0" i="1" smtClean="0">
                                    <a:latin typeface="Cambria Math"/>
                                  </a:rPr>
                                  <m:t>𝑀𝑜𝑑𝑒𝑙</m:t>
                                </m:r>
                                <m:r>
                                  <a:rPr lang="en-US" b="0" i="1" smtClean="0">
                                    <a:latin typeface="Cambria Math"/>
                                  </a:rPr>
                                  <m:t>:</m:t>
                                </m:r>
                              </m:oMath>
                            </m:oMathPara>
                          </a14:m>
                          <a:endParaRPr lang="en-US" dirty="0"/>
                        </a:p>
                      </a:txBody>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extLst>
                      <a:ext uri="{0D108BD9-81ED-4DB2-BD59-A6C34878D82A}">
                        <a16:rowId xmlns:a16="http://schemas.microsoft.com/office/drawing/2014/main" val="10004"/>
                      </a:ext>
                    </a:extLst>
                  </a:tr>
                </a:tbl>
              </a:graphicData>
            </a:graphic>
          </p:graphicFrame>
        </mc:Choice>
        <mc:Fallback xmlns="">
          <p:graphicFrame>
            <p:nvGraphicFramePr>
              <p:cNvPr id="4" name="Table 3"/>
              <p:cNvGraphicFramePr>
                <a:graphicFrameLocks noGrp="1"/>
              </p:cNvGraphicFramePr>
              <p:nvPr>
                <p:extLst>
                  <p:ext uri="{D42A27DB-BD31-4B8C-83A1-F6EECF244321}">
                    <p14:modId xmlns:p14="http://schemas.microsoft.com/office/powerpoint/2010/main" val="3104590550"/>
                  </p:ext>
                </p:extLst>
              </p:nvPr>
            </p:nvGraphicFramePr>
            <p:xfrm>
              <a:off x="685800" y="4521200"/>
              <a:ext cx="7696201" cy="1854200"/>
            </p:xfrm>
            <a:graphic>
              <a:graphicData uri="http://schemas.openxmlformats.org/drawingml/2006/table">
                <a:tbl>
                  <a:tblPr firstRow="1" bandRow="1">
                    <a:tableStyleId>{5C22544A-7EE6-4342-B048-85BDC9FD1C3A}</a:tableStyleId>
                  </a:tblPr>
                  <a:tblGrid>
                    <a:gridCol w="2308860"/>
                    <a:gridCol w="1827848"/>
                    <a:gridCol w="1827848"/>
                    <a:gridCol w="1731645"/>
                  </a:tblGrid>
                  <a:tr h="370840">
                    <a:tc>
                      <a:txBody>
                        <a:bodyPr/>
                        <a:lstStyle/>
                        <a:p>
                          <a:endParaRPr lang="en-US" dirty="0"/>
                        </a:p>
                      </a:txBody>
                      <a:tcPr/>
                    </a:tc>
                    <a:tc>
                      <a:txBody>
                        <a:bodyPr/>
                        <a:lstStyle/>
                        <a:p>
                          <a:pPr algn="ctr"/>
                          <a:r>
                            <a:rPr lang="en-US" dirty="0" smtClean="0"/>
                            <a:t>Level </a:t>
                          </a:r>
                          <a:r>
                            <a:rPr lang="en-US" dirty="0" err="1" smtClean="0"/>
                            <a:t>i</a:t>
                          </a:r>
                          <a:r>
                            <a:rPr lang="en-US" dirty="0" smtClean="0"/>
                            <a:t>=1</a:t>
                          </a:r>
                          <a:endParaRPr lang="en-US" dirty="0"/>
                        </a:p>
                      </a:txBody>
                      <a:tcPr/>
                    </a:tc>
                    <a:tc>
                      <a:txBody>
                        <a:bodyPr/>
                        <a:lstStyle/>
                        <a:p>
                          <a:pPr algn="ctr"/>
                          <a:r>
                            <a:rPr lang="en-US" dirty="0" smtClean="0"/>
                            <a:t>Level </a:t>
                          </a:r>
                          <a:r>
                            <a:rPr lang="en-US" dirty="0" err="1" smtClean="0"/>
                            <a:t>i</a:t>
                          </a:r>
                          <a:r>
                            <a:rPr lang="en-US" dirty="0" smtClean="0"/>
                            <a:t>=2</a:t>
                          </a:r>
                          <a:endParaRPr lang="en-US" dirty="0"/>
                        </a:p>
                      </a:txBody>
                      <a:tcPr/>
                    </a:tc>
                    <a:tc>
                      <a:txBody>
                        <a:bodyPr/>
                        <a:lstStyle/>
                        <a:p>
                          <a:pPr algn="ctr"/>
                          <a:r>
                            <a:rPr lang="en-US" baseline="0" dirty="0" smtClean="0"/>
                            <a:t>Level </a:t>
                          </a:r>
                          <a:r>
                            <a:rPr lang="en-US" baseline="0" dirty="0" err="1" smtClean="0"/>
                            <a:t>i</a:t>
                          </a:r>
                          <a:r>
                            <a:rPr lang="en-US" baseline="0" dirty="0" smtClean="0"/>
                            <a:t>=3</a:t>
                          </a:r>
                          <a:endParaRPr lang="en-US" dirty="0"/>
                        </a:p>
                      </a:txBody>
                      <a:tcPr/>
                    </a:tc>
                  </a:tr>
                  <a:tr h="370840">
                    <a:tc>
                      <a:txBody>
                        <a:bodyPr/>
                        <a:lstStyle/>
                        <a:p>
                          <a:endParaRPr lang="en-US"/>
                        </a:p>
                      </a:txBody>
                      <a:tcPr>
                        <a:blipFill rotWithShape="0">
                          <a:blip r:embed="rId2"/>
                          <a:stretch>
                            <a:fillRect l="-264" t="-108197" r="-234565" b="-311475"/>
                          </a:stretch>
                        </a:blipFill>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r>
                  <a:tr h="370840">
                    <a:tc>
                      <a:txBody>
                        <a:bodyPr/>
                        <a:lstStyle/>
                        <a:p>
                          <a:endParaRPr lang="en-US"/>
                        </a:p>
                      </a:txBody>
                      <a:tcPr>
                        <a:blipFill rotWithShape="0">
                          <a:blip r:embed="rId2"/>
                          <a:stretch>
                            <a:fillRect l="-264" t="-208197" r="-234565" b="-211475"/>
                          </a:stretch>
                        </a:blipFill>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r>
                  <a:tr h="370840">
                    <a:tc>
                      <a:txBody>
                        <a:bodyPr/>
                        <a:lstStyle/>
                        <a:p>
                          <a:endParaRPr lang="en-US"/>
                        </a:p>
                      </a:txBody>
                      <a:tcPr>
                        <a:blipFill rotWithShape="0">
                          <a:blip r:embed="rId2"/>
                          <a:stretch>
                            <a:fillRect l="-264" t="-308197" r="-234565" b="-111475"/>
                          </a:stretch>
                        </a:blipFill>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r>
                  <a:tr h="370840">
                    <a:tc gridSpan="4">
                      <a:txBody>
                        <a:bodyPr/>
                        <a:lstStyle/>
                        <a:p>
                          <a:endParaRPr lang="en-US"/>
                        </a:p>
                      </a:txBody>
                      <a:tcPr>
                        <a:blipFill rotWithShape="0">
                          <a:blip r:embed="rId2"/>
                          <a:stretch>
                            <a:fillRect l="-79" t="-408197" r="-316" b="-11475"/>
                          </a:stretch>
                        </a:blipFill>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tr>
                </a:tbl>
              </a:graphicData>
            </a:graphic>
          </p:graphicFrame>
        </mc:Fallback>
      </mc:AlternateContent>
      <mc:AlternateContent xmlns:mc="http://schemas.openxmlformats.org/markup-compatibility/2006" xmlns:a14="http://schemas.microsoft.com/office/drawing/2010/main">
        <mc:Choice Requires="a14">
          <p:sp>
            <p:nvSpPr>
              <p:cNvPr id="6" name="TextBox 5"/>
              <p:cNvSpPr txBox="1"/>
              <p:nvPr/>
            </p:nvSpPr>
            <p:spPr>
              <a:xfrm>
                <a:off x="152400" y="3733800"/>
                <a:ext cx="8686800" cy="646331"/>
              </a:xfrm>
              <a:prstGeom prst="rect">
                <a:avLst/>
              </a:prstGeom>
              <a:noFill/>
            </p:spPr>
            <p:txBody>
              <a:bodyPr wrap="square" rtlCol="0">
                <a:spAutoFit/>
              </a:bodyPr>
              <a:lstStyle/>
              <a:p>
                <a:r>
                  <a:rPr lang="en-US" dirty="0"/>
                  <a:t>5. Now we need to find the Sum of the Squared Residuals for the </a:t>
                </a:r>
                <a:r>
                  <a:rPr lang="en-US" b="1" dirty="0"/>
                  <a:t>Separate</a:t>
                </a:r>
                <a:r>
                  <a:rPr lang="en-US" dirty="0"/>
                  <a:t> Means Model, where </a:t>
                </a:r>
                <a14:m>
                  <m:oMath xmlns:m="http://schemas.openxmlformats.org/officeDocument/2006/math">
                    <m:acc>
                      <m:accPr>
                        <m:chr m:val="̂"/>
                        <m:ctrlPr>
                          <a:rPr lang="en-US" i="1">
                            <a:latin typeface="Cambria Math" panose="02040503050406030204" pitchFamily="18" charset="0"/>
                          </a:rPr>
                        </m:ctrlPr>
                      </m:accPr>
                      <m:e>
                        <m:r>
                          <a:rPr lang="en-US" i="1">
                            <a:latin typeface="Cambria Math"/>
                            <a:ea typeface="Cambria Math"/>
                          </a:rPr>
                          <m:t>𝜇</m:t>
                        </m:r>
                      </m:e>
                    </m:acc>
                    <m:r>
                      <a:rPr lang="en-US" i="1" baseline="-25000">
                        <a:latin typeface="Cambria Math"/>
                        <a:ea typeface="Cambria Math"/>
                      </a:rPr>
                      <m:t>𝑖</m:t>
                    </m:r>
                  </m:oMath>
                </a14:m>
                <a:r>
                  <a:rPr lang="en-US" dirty="0"/>
                  <a:t> = </a:t>
                </a:r>
                <a14:m>
                  <m:oMath xmlns:m="http://schemas.openxmlformats.org/officeDocument/2006/math">
                    <m:acc>
                      <m:accPr>
                        <m:chr m:val="̂"/>
                        <m:ctrlPr>
                          <a:rPr lang="en-US" i="1">
                            <a:latin typeface="Cambria Math" panose="02040503050406030204" pitchFamily="18" charset="0"/>
                          </a:rPr>
                        </m:ctrlPr>
                      </m:accPr>
                      <m:e>
                        <m:r>
                          <a:rPr lang="en-US" i="1">
                            <a:latin typeface="Cambria Math"/>
                            <a:ea typeface="Cambria Math"/>
                          </a:rPr>
                          <m:t>𝜇</m:t>
                        </m:r>
                      </m:e>
                    </m:acc>
                    <m:r>
                      <a:rPr lang="en-US" b="0" i="1" smtClean="0">
                        <a:latin typeface="Cambria Math" panose="02040503050406030204" pitchFamily="18" charset="0"/>
                        <a:ea typeface="Cambria Math"/>
                      </a:rPr>
                      <m:t>(</m:t>
                    </m:r>
                    <m:r>
                      <a:rPr lang="en-US" b="0" i="1" smtClean="0">
                        <a:latin typeface="Cambria Math" panose="02040503050406030204" pitchFamily="18" charset="0"/>
                        <a:ea typeface="Cambria Math"/>
                      </a:rPr>
                      <m:t>𝑌</m:t>
                    </m:r>
                    <m:r>
                      <a:rPr lang="en-US" b="0" i="1" smtClean="0">
                        <a:latin typeface="Cambria Math" panose="02040503050406030204" pitchFamily="18" charset="0"/>
                        <a:ea typeface="Cambria Math"/>
                      </a:rPr>
                      <m:t>|</m:t>
                    </m:r>
                    <m:r>
                      <a:rPr lang="en-US" b="0" i="1" smtClean="0">
                        <a:latin typeface="Cambria Math" panose="02040503050406030204" pitchFamily="18" charset="0"/>
                        <a:ea typeface="Cambria Math"/>
                      </a:rPr>
                      <m:t>𝑋</m:t>
                    </m:r>
                    <m:r>
                      <a:rPr lang="en-US" b="0" i="1" smtClean="0">
                        <a:latin typeface="Cambria Math" panose="02040503050406030204" pitchFamily="18" charset="0"/>
                        <a:ea typeface="Cambria Math"/>
                      </a:rPr>
                      <m:t>=</m:t>
                    </m:r>
                    <m:r>
                      <a:rPr lang="en-US" b="0" i="1" smtClean="0">
                        <a:latin typeface="Cambria Math" panose="02040503050406030204" pitchFamily="18" charset="0"/>
                        <a:ea typeface="Cambria Math"/>
                      </a:rPr>
                      <m:t>𝑖</m:t>
                    </m:r>
                    <m:r>
                      <a:rPr lang="en-US" b="0" i="1" smtClean="0">
                        <a:latin typeface="Cambria Math" panose="02040503050406030204" pitchFamily="18" charset="0"/>
                        <a:ea typeface="Cambria Math"/>
                      </a:rPr>
                      <m:t>)</m:t>
                    </m:r>
                  </m:oMath>
                </a14:m>
                <a:r>
                  <a:rPr lang="en-US" dirty="0"/>
                  <a:t>.</a:t>
                </a:r>
              </a:p>
            </p:txBody>
          </p:sp>
        </mc:Choice>
        <mc:Fallback xmlns="">
          <p:sp>
            <p:nvSpPr>
              <p:cNvPr id="6" name="TextBox 5"/>
              <p:cNvSpPr txBox="1">
                <a:spLocks noRot="1" noChangeAspect="1" noMove="1" noResize="1" noEditPoints="1" noAdjustHandles="1" noChangeArrowheads="1" noChangeShapeType="1" noTextEdit="1"/>
              </p:cNvSpPr>
              <p:nvPr/>
            </p:nvSpPr>
            <p:spPr>
              <a:xfrm>
                <a:off x="152400" y="3733800"/>
                <a:ext cx="8686800" cy="646331"/>
              </a:xfrm>
              <a:prstGeom prst="rect">
                <a:avLst/>
              </a:prstGeom>
              <a:blipFill rotWithShape="0">
                <a:blip r:embed="rId3"/>
                <a:stretch>
                  <a:fillRect l="-561" t="-5660" b="-1320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1447800" y="4114800"/>
                <a:ext cx="6096000" cy="369332"/>
              </a:xfrm>
              <a:prstGeom prst="rect">
                <a:avLst/>
              </a:prstGeom>
              <a:noFill/>
            </p:spPr>
            <p:txBody>
              <a:bodyPr wrap="square" rtlCol="0">
                <a:spAutoFit/>
              </a:bodyPr>
              <a:lstStyle/>
              <a:p>
                <a:pPr algn="ctr"/>
                <a:r>
                  <a:rPr lang="en-US" b="0" dirty="0"/>
                  <a:t>(</a:t>
                </a:r>
                <a14:m>
                  <m:oMath xmlns:m="http://schemas.openxmlformats.org/officeDocument/2006/math">
                    <m:r>
                      <a:rPr lang="en-US" b="0" i="0" smtClean="0">
                        <a:latin typeface="Cambria Math" panose="02040503050406030204" pitchFamily="18" charset="0"/>
                      </a:rPr>
                      <m:t>(</m:t>
                    </m:r>
                    <m:r>
                      <a:rPr lang="en-US" b="0" i="1" smtClean="0">
                        <a:latin typeface="Cambria Math"/>
                      </a:rPr>
                      <m:t>𝑌</m:t>
                    </m:r>
                    <m:r>
                      <a:rPr lang="en-US" b="0" i="1" baseline="-25000" smtClean="0">
                        <a:latin typeface="Cambria Math"/>
                      </a:rPr>
                      <m:t>𝑖</m:t>
                    </m:r>
                    <m:d>
                      <m:dPr>
                        <m:begChr m:val="|"/>
                        <m:ctrlPr>
                          <a:rPr lang="en-US" b="0" i="1" smtClean="0">
                            <a:latin typeface="Cambria Math" panose="02040503050406030204" pitchFamily="18" charset="0"/>
                          </a:rPr>
                        </m:ctrlPr>
                      </m:dPr>
                      <m:e>
                        <m:r>
                          <a:rPr lang="en-US" b="0" i="1" smtClean="0">
                            <a:latin typeface="Cambria Math"/>
                          </a:rPr>
                          <m:t>𝑋</m:t>
                        </m:r>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m:t>
                        </m:r>
                        <m:acc>
                          <m:accPr>
                            <m:chr m:val="̂"/>
                            <m:ctrlPr>
                              <a:rPr lang="en-US" i="1" smtClean="0">
                                <a:latin typeface="Cambria Math" panose="02040503050406030204" pitchFamily="18" charset="0"/>
                              </a:rPr>
                            </m:ctrlPr>
                          </m:accPr>
                          <m:e>
                            <m:r>
                              <a:rPr lang="en-US" i="1" smtClean="0">
                                <a:latin typeface="Cambria Math"/>
                                <a:ea typeface="Cambria Math"/>
                              </a:rPr>
                              <m:t>𝜇</m:t>
                            </m:r>
                          </m:e>
                        </m:acc>
                        <m:r>
                          <a:rPr lang="en-US" b="0" i="1" baseline="-25000" smtClean="0">
                            <a:latin typeface="Cambria Math"/>
                            <a:ea typeface="Cambria Math"/>
                          </a:rPr>
                          <m:t>𝑖</m:t>
                        </m:r>
                      </m:e>
                    </m:d>
                    <m:r>
                      <a:rPr lang="en-US" b="0" i="1" baseline="30000" smtClean="0">
                        <a:latin typeface="Cambria Math"/>
                      </a:rPr>
                      <m:t>2</m:t>
                    </m:r>
                  </m:oMath>
                </a14:m>
                <a:endParaRPr lang="en-US" dirty="0"/>
              </a:p>
            </p:txBody>
          </p:sp>
        </mc:Choice>
        <mc:Fallback xmlns="">
          <p:sp>
            <p:nvSpPr>
              <p:cNvPr id="7" name="TextBox 6"/>
              <p:cNvSpPr txBox="1">
                <a:spLocks noRot="1" noChangeAspect="1" noMove="1" noResize="1" noEditPoints="1" noAdjustHandles="1" noChangeArrowheads="1" noChangeShapeType="1" noTextEdit="1"/>
              </p:cNvSpPr>
              <p:nvPr/>
            </p:nvSpPr>
            <p:spPr>
              <a:xfrm>
                <a:off x="1447800" y="4114800"/>
                <a:ext cx="6096000" cy="369332"/>
              </a:xfrm>
              <a:prstGeom prst="rect">
                <a:avLst/>
              </a:prstGeom>
              <a:blipFill rotWithShape="0">
                <a:blip r:embed="rId4"/>
                <a:stretch>
                  <a:fillRect t="-819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8" name="Table 7"/>
              <p:cNvGraphicFramePr>
                <a:graphicFrameLocks noGrp="1"/>
              </p:cNvGraphicFramePr>
              <p:nvPr>
                <p:extLst>
                  <p:ext uri="{D42A27DB-BD31-4B8C-83A1-F6EECF244321}">
                    <p14:modId xmlns:p14="http://schemas.microsoft.com/office/powerpoint/2010/main" val="79569972"/>
                  </p:ext>
                </p:extLst>
              </p:nvPr>
            </p:nvGraphicFramePr>
            <p:xfrm>
              <a:off x="685801" y="1752600"/>
              <a:ext cx="7696200" cy="1854200"/>
            </p:xfrm>
            <a:graphic>
              <a:graphicData uri="http://schemas.openxmlformats.org/drawingml/2006/table">
                <a:tbl>
                  <a:tblPr firstRow="1" bandRow="1">
                    <a:tableStyleId>{5C22544A-7EE6-4342-B048-85BDC9FD1C3A}</a:tableStyleId>
                  </a:tblPr>
                  <a:tblGrid>
                    <a:gridCol w="2308860">
                      <a:extLst>
                        <a:ext uri="{9D8B030D-6E8A-4147-A177-3AD203B41FA5}">
                          <a16:colId xmlns:a16="http://schemas.microsoft.com/office/drawing/2014/main" val="20000"/>
                        </a:ext>
                      </a:extLst>
                    </a:gridCol>
                    <a:gridCol w="1827848">
                      <a:extLst>
                        <a:ext uri="{9D8B030D-6E8A-4147-A177-3AD203B41FA5}">
                          <a16:colId xmlns:a16="http://schemas.microsoft.com/office/drawing/2014/main" val="20001"/>
                        </a:ext>
                      </a:extLst>
                    </a:gridCol>
                    <a:gridCol w="1827848">
                      <a:extLst>
                        <a:ext uri="{9D8B030D-6E8A-4147-A177-3AD203B41FA5}">
                          <a16:colId xmlns:a16="http://schemas.microsoft.com/office/drawing/2014/main" val="20002"/>
                        </a:ext>
                      </a:extLst>
                    </a:gridCol>
                    <a:gridCol w="1731644">
                      <a:extLst>
                        <a:ext uri="{9D8B030D-6E8A-4147-A177-3AD203B41FA5}">
                          <a16:colId xmlns:a16="http://schemas.microsoft.com/office/drawing/2014/main" val="20003"/>
                        </a:ext>
                      </a:extLst>
                    </a:gridCol>
                  </a:tblGrid>
                  <a:tr h="370840">
                    <a:tc>
                      <a:txBody>
                        <a:bodyPr/>
                        <a:lstStyle/>
                        <a:p>
                          <a:endParaRPr lang="en-US" dirty="0"/>
                        </a:p>
                      </a:txBody>
                      <a:tcPr/>
                    </a:tc>
                    <a:tc>
                      <a:txBody>
                        <a:bodyPr/>
                        <a:lstStyle/>
                        <a:p>
                          <a:pPr algn="ctr"/>
                          <a:r>
                            <a:rPr lang="en-US" dirty="0"/>
                            <a:t>Level i=1</a:t>
                          </a:r>
                        </a:p>
                      </a:txBody>
                      <a:tcPr/>
                    </a:tc>
                    <a:tc>
                      <a:txBody>
                        <a:bodyPr/>
                        <a:lstStyle/>
                        <a:p>
                          <a:pPr algn="ctr"/>
                          <a:r>
                            <a:rPr lang="en-US" dirty="0"/>
                            <a:t>Level i=2</a:t>
                          </a:r>
                        </a:p>
                      </a:txBody>
                      <a:tcPr/>
                    </a:tc>
                    <a:tc>
                      <a:txBody>
                        <a:bodyPr/>
                        <a:lstStyle/>
                        <a:p>
                          <a:pPr algn="ctr"/>
                          <a:r>
                            <a:rPr lang="en-US" baseline="0" dirty="0"/>
                            <a:t>Level i=3</a:t>
                          </a:r>
                          <a:endParaRPr lang="en-US" dirty="0"/>
                        </a:p>
                      </a:txBody>
                      <a:tcPr/>
                    </a:tc>
                    <a:extLst>
                      <a:ext uri="{0D108BD9-81ED-4DB2-BD59-A6C34878D82A}">
                        <a16:rowId xmlns:a16="http://schemas.microsoft.com/office/drawing/2014/main" val="10000"/>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t>((</a:t>
                          </a:r>
                          <a14:m>
                            <m:oMath xmlns:m="http://schemas.openxmlformats.org/officeDocument/2006/math">
                              <m:r>
                                <a:rPr lang="en-US" b="0" i="1" smtClean="0">
                                  <a:latin typeface="Cambria Math"/>
                                </a:rPr>
                                <m:t>𝑌</m:t>
                              </m:r>
                              <m:r>
                                <a:rPr lang="en-US" b="0" i="1" baseline="-25000" smtClean="0">
                                  <a:latin typeface="Cambria Math" panose="02040503050406030204" pitchFamily="18" charset="0"/>
                                </a:rPr>
                                <m:t>1</m:t>
                              </m:r>
                              <m:d>
                                <m:dPr>
                                  <m:begChr m:val="|"/>
                                  <m:ctrlPr>
                                    <a:rPr lang="en-US" b="0" i="1" smtClean="0">
                                      <a:latin typeface="Cambria Math" panose="02040503050406030204" pitchFamily="18" charset="0"/>
                                    </a:rPr>
                                  </m:ctrlPr>
                                </m:dPr>
                                <m:e>
                                  <m:r>
                                    <a:rPr lang="en-US" b="0" i="1" smtClean="0">
                                      <a:latin typeface="Cambria Math"/>
                                    </a:rPr>
                                    <m:t>𝑋</m:t>
                                  </m:r>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i="1" smtClean="0">
                                          <a:latin typeface="Cambria Math"/>
                                          <a:ea typeface="Cambria Math"/>
                                        </a:rPr>
                                        <m:t>𝜇</m:t>
                                      </m:r>
                                    </m:e>
                                  </m:acc>
                                </m:e>
                              </m:d>
                              <m:r>
                                <a:rPr lang="en-US" b="0" i="1" baseline="30000" smtClean="0">
                                  <a:latin typeface="Cambria Math"/>
                                </a:rPr>
                                <m:t>2</m:t>
                              </m:r>
                              <m:r>
                                <a:rPr lang="en-US" b="0" i="1" baseline="-25000" smtClean="0">
                                  <a:latin typeface="Cambria Math" panose="02040503050406030204" pitchFamily="18" charset="0"/>
                                </a:rPr>
                                <m:t> </m:t>
                              </m:r>
                            </m:oMath>
                          </a14:m>
                          <a:endParaRPr lang="en-US" baseline="30000"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10001"/>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0" dirty="0"/>
                            <a:t>((</a:t>
                          </a:r>
                          <a14:m>
                            <m:oMath xmlns:m="http://schemas.openxmlformats.org/officeDocument/2006/math">
                              <m:r>
                                <a:rPr lang="en-US" b="0" i="1" smtClean="0">
                                  <a:latin typeface="Cambria Math"/>
                                </a:rPr>
                                <m:t>𝑌</m:t>
                              </m:r>
                              <m:r>
                                <a:rPr lang="en-US" b="0" i="1" baseline="-25000" smtClean="0">
                                  <a:latin typeface="Cambria Math"/>
                                </a:rPr>
                                <m:t>2</m:t>
                              </m:r>
                              <m:d>
                                <m:dPr>
                                  <m:begChr m:val="|"/>
                                  <m:ctrlPr>
                                    <a:rPr lang="en-US" b="0" i="1" smtClean="0">
                                      <a:latin typeface="Cambria Math" panose="02040503050406030204" pitchFamily="18" charset="0"/>
                                    </a:rPr>
                                  </m:ctrlPr>
                                </m:dPr>
                                <m:e>
                                  <m:r>
                                    <a:rPr lang="en-US" b="0" i="1" smtClean="0">
                                      <a:latin typeface="Cambria Math"/>
                                    </a:rPr>
                                    <m:t>𝑋</m:t>
                                  </m:r>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i="1" smtClean="0">
                                          <a:latin typeface="Cambria Math"/>
                                          <a:ea typeface="Cambria Math"/>
                                        </a:rPr>
                                        <m:t>𝜇</m:t>
                                      </m:r>
                                    </m:e>
                                  </m:acc>
                                </m:e>
                              </m:d>
                              <m:r>
                                <a:rPr lang="en-US" b="0" i="1" baseline="30000" smtClean="0">
                                  <a:latin typeface="Cambria Math"/>
                                </a:rPr>
                                <m:t>2</m:t>
                              </m:r>
                            </m:oMath>
                          </a14:m>
                          <a:endParaRPr lang="en-US" baseline="-25000"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10002"/>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t>((</a:t>
                          </a:r>
                          <a14:m>
                            <m:oMath xmlns:m="http://schemas.openxmlformats.org/officeDocument/2006/math">
                              <m:r>
                                <a:rPr lang="en-US" b="0" i="1" smtClean="0">
                                  <a:latin typeface="Cambria Math"/>
                                </a:rPr>
                                <m:t>𝑌</m:t>
                              </m:r>
                              <m:r>
                                <a:rPr lang="en-US" b="0" i="1" baseline="-25000" smtClean="0">
                                  <a:latin typeface="Cambria Math" panose="02040503050406030204" pitchFamily="18" charset="0"/>
                                </a:rPr>
                                <m:t>3</m:t>
                              </m:r>
                              <m:d>
                                <m:dPr>
                                  <m:begChr m:val="|"/>
                                  <m:ctrlPr>
                                    <a:rPr lang="en-US" b="0" i="1" smtClean="0">
                                      <a:latin typeface="Cambria Math" panose="02040503050406030204" pitchFamily="18" charset="0"/>
                                    </a:rPr>
                                  </m:ctrlPr>
                                </m:dPr>
                                <m:e>
                                  <m:r>
                                    <a:rPr lang="en-US" b="0" i="1" smtClean="0">
                                      <a:latin typeface="Cambria Math"/>
                                    </a:rPr>
                                    <m:t>𝑋</m:t>
                                  </m:r>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i="1" smtClean="0">
                                          <a:latin typeface="Cambria Math"/>
                                          <a:ea typeface="Cambria Math"/>
                                        </a:rPr>
                                        <m:t>𝜇</m:t>
                                      </m:r>
                                    </m:e>
                                  </m:acc>
                                </m:e>
                              </m:d>
                              <m:r>
                                <a:rPr lang="en-US" b="0" i="1" baseline="30000" smtClean="0">
                                  <a:latin typeface="Cambria Math"/>
                                </a:rPr>
                                <m:t>2</m:t>
                              </m:r>
                            </m:oMath>
                          </a14:m>
                          <a:endParaRPr lang="en-US" baseline="-25000"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10003"/>
                      </a:ext>
                    </a:extLst>
                  </a:tr>
                  <a:tr h="370840">
                    <a:tc gridSpan="4">
                      <a:txBody>
                        <a:bodyPr/>
                        <a:lstStyle/>
                        <a:p>
                          <a:pPr algn="ctr"/>
                          <a14:m>
                            <m:oMathPara xmlns:m="http://schemas.openxmlformats.org/officeDocument/2006/math">
                              <m:oMathParaPr>
                                <m:jc m:val="centerGroup"/>
                              </m:oMathParaPr>
                              <m:oMath xmlns:m="http://schemas.openxmlformats.org/officeDocument/2006/math">
                                <m:r>
                                  <a:rPr lang="en-US" b="0" i="1" smtClean="0">
                                    <a:latin typeface="Cambria Math"/>
                                  </a:rPr>
                                  <m:t>𝑇𝑜𝑡𝑎𝑙</m:t>
                                </m:r>
                                <m:r>
                                  <a:rPr lang="en-US" b="0" i="1" smtClean="0">
                                    <a:latin typeface="Cambria Math"/>
                                  </a:rPr>
                                  <m:t> </m:t>
                                </m:r>
                                <m:r>
                                  <a:rPr lang="en-US" b="0" i="1" smtClean="0">
                                    <a:latin typeface="Cambria Math"/>
                                  </a:rPr>
                                  <m:t>𝑆𝑢𝑚</m:t>
                                </m:r>
                                <m:r>
                                  <a:rPr lang="en-US" b="0" i="1" smtClean="0">
                                    <a:latin typeface="Cambria Math"/>
                                  </a:rPr>
                                  <m:t> </m:t>
                                </m:r>
                                <m:r>
                                  <a:rPr lang="en-US" b="0" i="1" smtClean="0">
                                    <a:latin typeface="Cambria Math"/>
                                  </a:rPr>
                                  <m:t>𝑜𝑓</m:t>
                                </m:r>
                                <m:r>
                                  <a:rPr lang="en-US" b="0" i="1" smtClean="0">
                                    <a:latin typeface="Cambria Math"/>
                                  </a:rPr>
                                  <m:t> </m:t>
                                </m:r>
                                <m:r>
                                  <a:rPr lang="en-US" b="0" i="1" smtClean="0">
                                    <a:latin typeface="Cambria Math"/>
                                  </a:rPr>
                                  <m:t>𝑆𝑞𝑢𝑎𝑟𝑒𝑑</m:t>
                                </m:r>
                                <m:r>
                                  <a:rPr lang="en-US" b="0" i="1" smtClean="0">
                                    <a:latin typeface="Cambria Math"/>
                                  </a:rPr>
                                  <m:t> </m:t>
                                </m:r>
                                <m:r>
                                  <a:rPr lang="en-US" b="0" i="1" smtClean="0">
                                    <a:latin typeface="Cambria Math"/>
                                  </a:rPr>
                                  <m:t>𝑅𝑒𝑠𝑖𝑑𝑢𝑎𝑙𝑠</m:t>
                                </m:r>
                                <m:r>
                                  <a:rPr lang="en-US" b="0" i="1" smtClean="0">
                                    <a:latin typeface="Cambria Math"/>
                                  </a:rPr>
                                  <m:t> </m:t>
                                </m:r>
                                <m:r>
                                  <a:rPr lang="en-US" b="0" i="1" smtClean="0">
                                    <a:latin typeface="Cambria Math"/>
                                  </a:rPr>
                                  <m:t>𝑓𝑜𝑟</m:t>
                                </m:r>
                                <m:r>
                                  <a:rPr lang="en-US" b="0" i="1" smtClean="0">
                                    <a:latin typeface="Cambria Math"/>
                                  </a:rPr>
                                  <m:t> </m:t>
                                </m:r>
                                <m:r>
                                  <a:rPr lang="en-US" b="1" i="1" smtClean="0">
                                    <a:latin typeface="Cambria Math"/>
                                  </a:rPr>
                                  <m:t>𝑬𝒒𝒖𝒂𝒍</m:t>
                                </m:r>
                                <m:r>
                                  <a:rPr lang="en-US" b="0" i="1" smtClean="0">
                                    <a:latin typeface="Cambria Math"/>
                                  </a:rPr>
                                  <m:t> </m:t>
                                </m:r>
                                <m:r>
                                  <a:rPr lang="en-US" b="0" i="1" smtClean="0">
                                    <a:latin typeface="Cambria Math"/>
                                  </a:rPr>
                                  <m:t>𝑀𝑒𝑎𝑛𝑠</m:t>
                                </m:r>
                                <m:r>
                                  <a:rPr lang="en-US" b="0" i="1" smtClean="0">
                                    <a:latin typeface="Cambria Math"/>
                                  </a:rPr>
                                  <m:t> </m:t>
                                </m:r>
                                <m:r>
                                  <a:rPr lang="en-US" b="0" i="1" smtClean="0">
                                    <a:latin typeface="Cambria Math"/>
                                  </a:rPr>
                                  <m:t>𝑀𝑜𝑑𝑒𝑙</m:t>
                                </m:r>
                                <m:r>
                                  <a:rPr lang="en-US" b="0" i="1" smtClean="0">
                                    <a:latin typeface="Cambria Math"/>
                                  </a:rPr>
                                  <m:t>:</m:t>
                                </m:r>
                              </m:oMath>
                            </m:oMathPara>
                          </a14:m>
                          <a:endParaRPr lang="en-US" dirty="0"/>
                        </a:p>
                      </a:txBody>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extLst>
                      <a:ext uri="{0D108BD9-81ED-4DB2-BD59-A6C34878D82A}">
                        <a16:rowId xmlns:a16="http://schemas.microsoft.com/office/drawing/2014/main" val="10004"/>
                      </a:ext>
                    </a:extLst>
                  </a:tr>
                </a:tbl>
              </a:graphicData>
            </a:graphic>
          </p:graphicFrame>
        </mc:Choice>
        <mc:Fallback xmlns="">
          <p:graphicFrame>
            <p:nvGraphicFramePr>
              <p:cNvPr id="8" name="Table 7"/>
              <p:cNvGraphicFramePr>
                <a:graphicFrameLocks noGrp="1"/>
              </p:cNvGraphicFramePr>
              <p:nvPr>
                <p:extLst>
                  <p:ext uri="{D42A27DB-BD31-4B8C-83A1-F6EECF244321}">
                    <p14:modId xmlns:p14="http://schemas.microsoft.com/office/powerpoint/2010/main" val="79569972"/>
                  </p:ext>
                </p:extLst>
              </p:nvPr>
            </p:nvGraphicFramePr>
            <p:xfrm>
              <a:off x="685801" y="1752600"/>
              <a:ext cx="7696200" cy="1854200"/>
            </p:xfrm>
            <a:graphic>
              <a:graphicData uri="http://schemas.openxmlformats.org/drawingml/2006/table">
                <a:tbl>
                  <a:tblPr firstRow="1" bandRow="1">
                    <a:tableStyleId>{5C22544A-7EE6-4342-B048-85BDC9FD1C3A}</a:tableStyleId>
                  </a:tblPr>
                  <a:tblGrid>
                    <a:gridCol w="2308860"/>
                    <a:gridCol w="1827848"/>
                    <a:gridCol w="1827848"/>
                    <a:gridCol w="1731644"/>
                  </a:tblGrid>
                  <a:tr h="370840">
                    <a:tc>
                      <a:txBody>
                        <a:bodyPr/>
                        <a:lstStyle/>
                        <a:p>
                          <a:endParaRPr lang="en-US" dirty="0"/>
                        </a:p>
                      </a:txBody>
                      <a:tcPr/>
                    </a:tc>
                    <a:tc>
                      <a:txBody>
                        <a:bodyPr/>
                        <a:lstStyle/>
                        <a:p>
                          <a:pPr algn="ctr"/>
                          <a:r>
                            <a:rPr lang="en-US" dirty="0" smtClean="0"/>
                            <a:t>Level </a:t>
                          </a:r>
                          <a:r>
                            <a:rPr lang="en-US" dirty="0" err="1" smtClean="0"/>
                            <a:t>i</a:t>
                          </a:r>
                          <a:r>
                            <a:rPr lang="en-US" dirty="0" smtClean="0"/>
                            <a:t>=1</a:t>
                          </a:r>
                          <a:endParaRPr lang="en-US" dirty="0"/>
                        </a:p>
                      </a:txBody>
                      <a:tcPr/>
                    </a:tc>
                    <a:tc>
                      <a:txBody>
                        <a:bodyPr/>
                        <a:lstStyle/>
                        <a:p>
                          <a:pPr algn="ctr"/>
                          <a:r>
                            <a:rPr lang="en-US" dirty="0" smtClean="0"/>
                            <a:t>Level </a:t>
                          </a:r>
                          <a:r>
                            <a:rPr lang="en-US" dirty="0" err="1" smtClean="0"/>
                            <a:t>i</a:t>
                          </a:r>
                          <a:r>
                            <a:rPr lang="en-US" dirty="0" smtClean="0"/>
                            <a:t>=2</a:t>
                          </a:r>
                          <a:endParaRPr lang="en-US" dirty="0"/>
                        </a:p>
                      </a:txBody>
                      <a:tcPr/>
                    </a:tc>
                    <a:tc>
                      <a:txBody>
                        <a:bodyPr/>
                        <a:lstStyle/>
                        <a:p>
                          <a:pPr algn="ctr"/>
                          <a:r>
                            <a:rPr lang="en-US" baseline="0" dirty="0" smtClean="0"/>
                            <a:t>Level </a:t>
                          </a:r>
                          <a:r>
                            <a:rPr lang="en-US" baseline="0" dirty="0" err="1" smtClean="0"/>
                            <a:t>i</a:t>
                          </a:r>
                          <a:r>
                            <a:rPr lang="en-US" baseline="0" dirty="0" smtClean="0"/>
                            <a:t>=3</a:t>
                          </a:r>
                          <a:endParaRPr lang="en-US" dirty="0"/>
                        </a:p>
                      </a:txBody>
                      <a:tcPr/>
                    </a:tc>
                  </a:tr>
                  <a:tr h="370840">
                    <a:tc>
                      <a:txBody>
                        <a:bodyPr/>
                        <a:lstStyle/>
                        <a:p>
                          <a:endParaRPr lang="en-US"/>
                        </a:p>
                      </a:txBody>
                      <a:tcPr>
                        <a:blipFill rotWithShape="0">
                          <a:blip r:embed="rId5"/>
                          <a:stretch>
                            <a:fillRect l="-264" t="-108197" r="-234565" b="-313115"/>
                          </a:stretch>
                        </a:blipFill>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r>
                  <a:tr h="370840">
                    <a:tc>
                      <a:txBody>
                        <a:bodyPr/>
                        <a:lstStyle/>
                        <a:p>
                          <a:endParaRPr lang="en-US"/>
                        </a:p>
                      </a:txBody>
                      <a:tcPr>
                        <a:blipFill rotWithShape="0">
                          <a:blip r:embed="rId5"/>
                          <a:stretch>
                            <a:fillRect l="-264" t="-208197" r="-234565" b="-213115"/>
                          </a:stretch>
                        </a:blipFill>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r>
                  <a:tr h="370840">
                    <a:tc>
                      <a:txBody>
                        <a:bodyPr/>
                        <a:lstStyle/>
                        <a:p>
                          <a:endParaRPr lang="en-US"/>
                        </a:p>
                      </a:txBody>
                      <a:tcPr>
                        <a:blipFill rotWithShape="0">
                          <a:blip r:embed="rId5"/>
                          <a:stretch>
                            <a:fillRect l="-264" t="-308197" r="-234565" b="-113115"/>
                          </a:stretch>
                        </a:blipFill>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r>
                  <a:tr h="370840">
                    <a:tc gridSpan="4">
                      <a:txBody>
                        <a:bodyPr/>
                        <a:lstStyle/>
                        <a:p>
                          <a:endParaRPr lang="en-US"/>
                        </a:p>
                      </a:txBody>
                      <a:tcPr>
                        <a:blipFill rotWithShape="0">
                          <a:blip r:embed="rId5"/>
                          <a:stretch>
                            <a:fillRect l="-79" t="-408197" r="-316" b="-13115"/>
                          </a:stretch>
                        </a:blipFill>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tr>
                </a:tbl>
              </a:graphicData>
            </a:graphic>
          </p:graphicFrame>
        </mc:Fallback>
      </mc:AlternateContent>
      <p:sp>
        <p:nvSpPr>
          <p:cNvPr id="9" name="TextBox 8"/>
          <p:cNvSpPr txBox="1"/>
          <p:nvPr/>
        </p:nvSpPr>
        <p:spPr>
          <a:xfrm>
            <a:off x="145774" y="743634"/>
            <a:ext cx="5181600" cy="646331"/>
          </a:xfrm>
          <a:prstGeom prst="rect">
            <a:avLst/>
          </a:prstGeom>
          <a:noFill/>
        </p:spPr>
        <p:txBody>
          <a:bodyPr wrap="square" rtlCol="0">
            <a:spAutoFit/>
          </a:bodyPr>
          <a:lstStyle/>
          <a:p>
            <a:r>
              <a:rPr lang="en-US" dirty="0"/>
              <a:t>4. Now we need to find the Sum of the Squared Residuals for the </a:t>
            </a:r>
            <a:r>
              <a:rPr lang="en-US" b="1" dirty="0"/>
              <a:t>Equal</a:t>
            </a:r>
            <a:r>
              <a:rPr lang="en-US" dirty="0"/>
              <a:t> Means Model.</a:t>
            </a:r>
          </a:p>
        </p:txBody>
      </p:sp>
      <mc:AlternateContent xmlns:mc="http://schemas.openxmlformats.org/markup-compatibility/2006" xmlns:a14="http://schemas.microsoft.com/office/drawing/2010/main">
        <mc:Choice Requires="a14">
          <p:sp>
            <p:nvSpPr>
              <p:cNvPr id="10" name="TextBox 9"/>
              <p:cNvSpPr txBox="1"/>
              <p:nvPr/>
            </p:nvSpPr>
            <p:spPr>
              <a:xfrm>
                <a:off x="-990600" y="1371600"/>
                <a:ext cx="6096000" cy="369332"/>
              </a:xfrm>
              <a:prstGeom prst="rect">
                <a:avLst/>
              </a:prstGeom>
              <a:noFill/>
            </p:spPr>
            <p:txBody>
              <a:bodyPr wrap="square" rtlCol="0">
                <a:spAutoFit/>
              </a:bodyPr>
              <a:lstStyle/>
              <a:p>
                <a:pPr algn="ctr"/>
                <a:r>
                  <a:rPr lang="en-US" b="0" dirty="0"/>
                  <a:t>(</a:t>
                </a:r>
                <a14:m>
                  <m:oMath xmlns:m="http://schemas.openxmlformats.org/officeDocument/2006/math">
                    <m:r>
                      <a:rPr lang="en-US" b="0" i="0" smtClean="0">
                        <a:latin typeface="Cambria Math" panose="02040503050406030204" pitchFamily="18" charset="0"/>
                      </a:rPr>
                      <m:t>(</m:t>
                    </m:r>
                    <m:r>
                      <a:rPr lang="en-US" b="0" i="1" smtClean="0">
                        <a:latin typeface="Cambria Math"/>
                      </a:rPr>
                      <m:t>𝑌</m:t>
                    </m:r>
                    <m:r>
                      <a:rPr lang="en-US" b="0" i="1" baseline="-25000" smtClean="0">
                        <a:latin typeface="Cambria Math"/>
                      </a:rPr>
                      <m:t>𝑖</m:t>
                    </m:r>
                    <m:d>
                      <m:dPr>
                        <m:begChr m:val="|"/>
                        <m:ctrlPr>
                          <a:rPr lang="en-US" b="0" i="1" smtClean="0">
                            <a:latin typeface="Cambria Math" panose="02040503050406030204" pitchFamily="18" charset="0"/>
                          </a:rPr>
                        </m:ctrlPr>
                      </m:dPr>
                      <m:e>
                        <m:r>
                          <a:rPr lang="en-US" b="0" i="1" smtClean="0">
                            <a:latin typeface="Cambria Math"/>
                          </a:rPr>
                          <m:t>𝑋</m:t>
                        </m:r>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i="1" smtClean="0">
                                <a:latin typeface="Cambria Math"/>
                                <a:ea typeface="Cambria Math"/>
                              </a:rPr>
                              <m:t>𝜇</m:t>
                            </m:r>
                          </m:e>
                        </m:acc>
                      </m:e>
                    </m:d>
                    <m:r>
                      <a:rPr lang="en-US" b="0" i="1" baseline="30000" smtClean="0">
                        <a:latin typeface="Cambria Math"/>
                      </a:rPr>
                      <m:t>2</m:t>
                    </m:r>
                  </m:oMath>
                </a14:m>
                <a:endParaRPr lang="en-US" dirty="0"/>
              </a:p>
            </p:txBody>
          </p:sp>
        </mc:Choice>
        <mc:Fallback xmlns="">
          <p:sp>
            <p:nvSpPr>
              <p:cNvPr id="10" name="TextBox 9"/>
              <p:cNvSpPr txBox="1">
                <a:spLocks noRot="1" noChangeAspect="1" noMove="1" noResize="1" noEditPoints="1" noAdjustHandles="1" noChangeArrowheads="1" noChangeShapeType="1" noTextEdit="1"/>
              </p:cNvSpPr>
              <p:nvPr/>
            </p:nvSpPr>
            <p:spPr>
              <a:xfrm>
                <a:off x="-990600" y="1371600"/>
                <a:ext cx="6096000" cy="369332"/>
              </a:xfrm>
              <a:prstGeom prst="rect">
                <a:avLst/>
              </a:prstGeom>
              <a:blipFill rotWithShape="0">
                <a:blip r:embed="rId6"/>
                <a:stretch>
                  <a:fillRect t="-8197" b="-24590"/>
                </a:stretch>
              </a:blipFill>
            </p:spPr>
            <p:txBody>
              <a:bodyPr/>
              <a:lstStyle/>
              <a:p>
                <a:r>
                  <a:rPr lang="en-US">
                    <a:noFill/>
                  </a:rPr>
                  <a:t> </a:t>
                </a:r>
              </a:p>
            </p:txBody>
          </p:sp>
        </mc:Fallback>
      </mc:AlternateContent>
      <p:sp>
        <p:nvSpPr>
          <p:cNvPr id="11" name="TextBox 10"/>
          <p:cNvSpPr txBox="1"/>
          <p:nvPr/>
        </p:nvSpPr>
        <p:spPr>
          <a:xfrm>
            <a:off x="152400" y="6412468"/>
            <a:ext cx="8686800" cy="369332"/>
          </a:xfrm>
          <a:prstGeom prst="rect">
            <a:avLst/>
          </a:prstGeom>
          <a:noFill/>
        </p:spPr>
        <p:txBody>
          <a:bodyPr wrap="square" rtlCol="0">
            <a:spAutoFit/>
          </a:bodyPr>
          <a:lstStyle/>
          <a:p>
            <a:r>
              <a:rPr lang="en-US" dirty="0"/>
              <a:t>6. Compare the Total Sum of Squares for each model.  Which do you think “fits” better?</a:t>
            </a:r>
          </a:p>
        </p:txBody>
      </p:sp>
      <mc:AlternateContent xmlns:mc="http://schemas.openxmlformats.org/markup-compatibility/2006" xmlns:a14="http://schemas.microsoft.com/office/drawing/2010/main">
        <mc:Choice Requires="a14">
          <p:graphicFrame>
            <p:nvGraphicFramePr>
              <p:cNvPr id="13" name="Table 12">
                <a:extLst>
                  <a:ext uri="{FF2B5EF4-FFF2-40B4-BE49-F238E27FC236}">
                    <a16:creationId xmlns:a16="http://schemas.microsoft.com/office/drawing/2014/main" id="{3FC57F66-98A1-4F1E-ABA5-C6CF10DB3ED0}"/>
                  </a:ext>
                </a:extLst>
              </p:cNvPr>
              <p:cNvGraphicFramePr>
                <a:graphicFrameLocks noGrp="1"/>
              </p:cNvGraphicFramePr>
              <p:nvPr>
                <p:extLst>
                  <p:ext uri="{D42A27DB-BD31-4B8C-83A1-F6EECF244321}">
                    <p14:modId xmlns:p14="http://schemas.microsoft.com/office/powerpoint/2010/main" val="2673425118"/>
                  </p:ext>
                </p:extLst>
              </p:nvPr>
            </p:nvGraphicFramePr>
            <p:xfrm>
              <a:off x="6248401" y="166890"/>
              <a:ext cx="2133600" cy="978292"/>
            </p:xfrm>
            <a:graphic>
              <a:graphicData uri="http://schemas.openxmlformats.org/drawingml/2006/table">
                <a:tbl>
                  <a:tblPr firstRow="1" bandRow="1">
                    <a:tableStyleId>{5C22544A-7EE6-4342-B048-85BDC9FD1C3A}</a:tableStyleId>
                  </a:tblPr>
                  <a:tblGrid>
                    <a:gridCol w="5334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gridCol w="533400">
                      <a:extLst>
                        <a:ext uri="{9D8B030D-6E8A-4147-A177-3AD203B41FA5}">
                          <a16:colId xmlns:a16="http://schemas.microsoft.com/office/drawing/2014/main" val="20002"/>
                        </a:ext>
                      </a:extLst>
                    </a:gridCol>
                    <a:gridCol w="533400">
                      <a:extLst>
                        <a:ext uri="{9D8B030D-6E8A-4147-A177-3AD203B41FA5}">
                          <a16:colId xmlns:a16="http://schemas.microsoft.com/office/drawing/2014/main" val="20003"/>
                        </a:ext>
                      </a:extLst>
                    </a:gridCol>
                  </a:tblGrid>
                  <a:tr h="294293">
                    <a:tc>
                      <a:txBody>
                        <a:bodyPr/>
                        <a:lstStyle/>
                        <a:p>
                          <a:endParaRPr lang="en-US" sz="800" dirty="0"/>
                        </a:p>
                      </a:txBody>
                      <a:tcPr marL="38793" marR="38793" marT="19396" marB="19396"/>
                    </a:tc>
                    <a:tc>
                      <a:txBody>
                        <a:bodyPr/>
                        <a:lstStyle/>
                        <a:p>
                          <a:pPr algn="ctr"/>
                          <a:r>
                            <a:rPr lang="en-US" sz="800" dirty="0"/>
                            <a:t>Level i=1</a:t>
                          </a:r>
                        </a:p>
                      </a:txBody>
                      <a:tcPr marL="38793" marR="38793" marT="19396" marB="19396"/>
                    </a:tc>
                    <a:tc>
                      <a:txBody>
                        <a:bodyPr/>
                        <a:lstStyle/>
                        <a:p>
                          <a:pPr algn="ctr"/>
                          <a:r>
                            <a:rPr lang="en-US" sz="800" dirty="0"/>
                            <a:t>Level i=2</a:t>
                          </a:r>
                        </a:p>
                      </a:txBody>
                      <a:tcPr marL="38793" marR="38793" marT="19396" marB="19396"/>
                    </a:tc>
                    <a:tc>
                      <a:txBody>
                        <a:bodyPr/>
                        <a:lstStyle/>
                        <a:p>
                          <a:pPr algn="ctr"/>
                          <a:r>
                            <a:rPr lang="en-US" sz="800" baseline="0" dirty="0"/>
                            <a:t>Level i=3</a:t>
                          </a:r>
                          <a:endParaRPr lang="en-US" sz="800" dirty="0"/>
                        </a:p>
                      </a:txBody>
                      <a:tcPr marL="38793" marR="38793" marT="19396" marB="19396"/>
                    </a:tc>
                    <a:extLst>
                      <a:ext uri="{0D108BD9-81ED-4DB2-BD59-A6C34878D82A}">
                        <a16:rowId xmlns:a16="http://schemas.microsoft.com/office/drawing/2014/main" val="10000"/>
                      </a:ext>
                    </a:extLst>
                  </a:tr>
                  <a:tr h="168168">
                    <a:tc>
                      <a:txBody>
                        <a:bodyPr/>
                        <a:lstStyle/>
                        <a:p>
                          <a:pPr algn="ctr"/>
                          <a:r>
                            <a:rPr lang="en-US" sz="800" dirty="0"/>
                            <a:t>Y</a:t>
                          </a:r>
                          <a:r>
                            <a:rPr lang="en-US" sz="800" baseline="-25000" dirty="0"/>
                            <a:t>1</a:t>
                          </a:r>
                          <a:r>
                            <a:rPr lang="en-US" sz="800" dirty="0"/>
                            <a:t>|X=i</a:t>
                          </a:r>
                          <a:endParaRPr lang="en-US" sz="800" baseline="-25000" dirty="0"/>
                        </a:p>
                      </a:txBody>
                      <a:tcPr marL="38793" marR="38793" marT="19396" marB="19396"/>
                    </a:tc>
                    <a:tc>
                      <a:txBody>
                        <a:bodyPr/>
                        <a:lstStyle/>
                        <a:p>
                          <a:pPr algn="ctr"/>
                          <a:r>
                            <a:rPr lang="en-US" sz="800" dirty="0"/>
                            <a:t>3</a:t>
                          </a:r>
                        </a:p>
                      </a:txBody>
                      <a:tcPr marL="38793" marR="38793" marT="19396" marB="19396"/>
                    </a:tc>
                    <a:tc>
                      <a:txBody>
                        <a:bodyPr/>
                        <a:lstStyle/>
                        <a:p>
                          <a:pPr algn="ctr"/>
                          <a:r>
                            <a:rPr lang="en-US" sz="800" dirty="0"/>
                            <a:t>10</a:t>
                          </a:r>
                        </a:p>
                      </a:txBody>
                      <a:tcPr marL="38793" marR="38793" marT="19396" marB="19396"/>
                    </a:tc>
                    <a:tc>
                      <a:txBody>
                        <a:bodyPr/>
                        <a:lstStyle/>
                        <a:p>
                          <a:pPr algn="ctr"/>
                          <a:r>
                            <a:rPr lang="en-US" sz="800" dirty="0"/>
                            <a:t>20</a:t>
                          </a:r>
                        </a:p>
                      </a:txBody>
                      <a:tcPr marL="38793" marR="38793" marT="19396" marB="19396"/>
                    </a:tc>
                    <a:extLst>
                      <a:ext uri="{0D108BD9-81ED-4DB2-BD59-A6C34878D82A}">
                        <a16:rowId xmlns:a16="http://schemas.microsoft.com/office/drawing/2014/main" val="10001"/>
                      </a:ext>
                    </a:extLst>
                  </a:tr>
                  <a:tr h="16816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800" dirty="0"/>
                            <a:t>Y</a:t>
                          </a:r>
                          <a:r>
                            <a:rPr lang="en-US" sz="800" baseline="-25000" dirty="0"/>
                            <a:t>2</a:t>
                          </a:r>
                          <a:r>
                            <a:rPr lang="en-US" sz="800" dirty="0"/>
                            <a:t>|X=i</a:t>
                          </a:r>
                          <a:endParaRPr lang="en-US" sz="800" baseline="-25000" dirty="0"/>
                        </a:p>
                      </a:txBody>
                      <a:tcPr marL="38793" marR="38793" marT="19396" marB="19396"/>
                    </a:tc>
                    <a:tc>
                      <a:txBody>
                        <a:bodyPr/>
                        <a:lstStyle/>
                        <a:p>
                          <a:pPr algn="ctr"/>
                          <a:r>
                            <a:rPr lang="en-US" sz="800" dirty="0"/>
                            <a:t>5</a:t>
                          </a:r>
                        </a:p>
                      </a:txBody>
                      <a:tcPr marL="38793" marR="38793" marT="19396" marB="19396"/>
                    </a:tc>
                    <a:tc>
                      <a:txBody>
                        <a:bodyPr/>
                        <a:lstStyle/>
                        <a:p>
                          <a:pPr algn="ctr"/>
                          <a:r>
                            <a:rPr lang="en-US" sz="800" dirty="0"/>
                            <a:t>12</a:t>
                          </a:r>
                        </a:p>
                      </a:txBody>
                      <a:tcPr marL="38793" marR="38793" marT="19396" marB="19396"/>
                    </a:tc>
                    <a:tc>
                      <a:txBody>
                        <a:bodyPr/>
                        <a:lstStyle/>
                        <a:p>
                          <a:pPr algn="ctr"/>
                          <a:r>
                            <a:rPr lang="en-US" sz="800" dirty="0"/>
                            <a:t>22</a:t>
                          </a:r>
                        </a:p>
                      </a:txBody>
                      <a:tcPr marL="38793" marR="38793" marT="19396" marB="19396"/>
                    </a:tc>
                    <a:extLst>
                      <a:ext uri="{0D108BD9-81ED-4DB2-BD59-A6C34878D82A}">
                        <a16:rowId xmlns:a16="http://schemas.microsoft.com/office/drawing/2014/main" val="10002"/>
                      </a:ext>
                    </a:extLst>
                  </a:tr>
                  <a:tr h="16816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800" dirty="0"/>
                            <a:t>Y</a:t>
                          </a:r>
                          <a:r>
                            <a:rPr lang="en-US" sz="800" baseline="-25000" dirty="0"/>
                            <a:t>3</a:t>
                          </a:r>
                          <a:r>
                            <a:rPr lang="en-US" sz="800" dirty="0"/>
                            <a:t>|X=i</a:t>
                          </a:r>
                          <a:endParaRPr lang="en-US" sz="800" baseline="-25000" dirty="0"/>
                        </a:p>
                      </a:txBody>
                      <a:tcPr marL="38793" marR="38793" marT="19396" marB="19396"/>
                    </a:tc>
                    <a:tc>
                      <a:txBody>
                        <a:bodyPr/>
                        <a:lstStyle/>
                        <a:p>
                          <a:pPr algn="ctr"/>
                          <a:r>
                            <a:rPr lang="en-US" sz="800" dirty="0"/>
                            <a:t>7</a:t>
                          </a:r>
                        </a:p>
                      </a:txBody>
                      <a:tcPr marL="38793" marR="38793" marT="19396" marB="19396"/>
                    </a:tc>
                    <a:tc>
                      <a:txBody>
                        <a:bodyPr/>
                        <a:lstStyle/>
                        <a:p>
                          <a:pPr algn="ctr"/>
                          <a:r>
                            <a:rPr lang="en-US" sz="800" dirty="0"/>
                            <a:t>14</a:t>
                          </a:r>
                        </a:p>
                      </a:txBody>
                      <a:tcPr marL="38793" marR="38793" marT="19396" marB="19396"/>
                    </a:tc>
                    <a:tc>
                      <a:txBody>
                        <a:bodyPr/>
                        <a:lstStyle/>
                        <a:p>
                          <a:pPr algn="ctr"/>
                          <a:r>
                            <a:rPr lang="en-US" sz="800" dirty="0"/>
                            <a:t>24</a:t>
                          </a:r>
                        </a:p>
                      </a:txBody>
                      <a:tcPr marL="38793" marR="38793" marT="19396" marB="19396"/>
                    </a:tc>
                    <a:extLst>
                      <a:ext uri="{0D108BD9-81ED-4DB2-BD59-A6C34878D82A}">
                        <a16:rowId xmlns:a16="http://schemas.microsoft.com/office/drawing/2014/main" val="10003"/>
                      </a:ext>
                    </a:extLst>
                  </a:tr>
                  <a:tr h="179495">
                    <a:tc>
                      <a:txBody>
                        <a:bodyPr/>
                        <a:lstStyle/>
                        <a:p>
                          <a:pPr algn="ctr"/>
                          <a14:m>
                            <m:oMathPara xmlns:m="http://schemas.openxmlformats.org/officeDocument/2006/math">
                              <m:oMathParaPr>
                                <m:jc m:val="centerGroup"/>
                              </m:oMathParaPr>
                              <m:oMath xmlns:m="http://schemas.openxmlformats.org/officeDocument/2006/math">
                                <m:sSub>
                                  <m:sSubPr>
                                    <m:ctrlPr>
                                      <a:rPr lang="en-US" sz="800" i="1" smtClean="0">
                                        <a:latin typeface="Cambria Math" panose="02040503050406030204" pitchFamily="18" charset="0"/>
                                        <a:ea typeface="Cambria Math"/>
                                      </a:rPr>
                                    </m:ctrlPr>
                                  </m:sSubPr>
                                  <m:e>
                                    <m:acc>
                                      <m:accPr>
                                        <m:chr m:val="̂"/>
                                        <m:ctrlPr>
                                          <a:rPr lang="en-US" sz="800" i="1" smtClean="0">
                                            <a:latin typeface="Cambria Math" panose="02040503050406030204" pitchFamily="18" charset="0"/>
                                          </a:rPr>
                                        </m:ctrlPr>
                                      </m:accPr>
                                      <m:e>
                                        <m:r>
                                          <a:rPr lang="en-US" sz="800" i="1" smtClean="0">
                                            <a:latin typeface="Cambria Math"/>
                                            <a:ea typeface="Cambria Math"/>
                                          </a:rPr>
                                          <m:t>𝜇</m:t>
                                        </m:r>
                                      </m:e>
                                    </m:acc>
                                  </m:e>
                                  <m:sub>
                                    <m:r>
                                      <a:rPr lang="en-US" sz="800" i="1" smtClean="0">
                                        <a:latin typeface="Cambria Math" panose="02040503050406030204" pitchFamily="18" charset="0"/>
                                        <a:ea typeface="Cambria Math"/>
                                      </a:rPr>
                                      <m:t>𝑌</m:t>
                                    </m:r>
                                    <m:r>
                                      <a:rPr lang="en-US" sz="800" b="0" i="1" smtClean="0">
                                        <a:latin typeface="Cambria Math" panose="02040503050406030204" pitchFamily="18" charset="0"/>
                                        <a:ea typeface="Cambria Math"/>
                                      </a:rPr>
                                      <m:t>|</m:t>
                                    </m:r>
                                    <m:r>
                                      <a:rPr lang="en-US" sz="800" b="0" i="1" smtClean="0">
                                        <a:latin typeface="Cambria Math" panose="02040503050406030204" pitchFamily="18" charset="0"/>
                                        <a:ea typeface="Cambria Math"/>
                                      </a:rPr>
                                      <m:t>𝑋</m:t>
                                    </m:r>
                                    <m:r>
                                      <a:rPr lang="en-US" sz="800" b="0" i="1" smtClean="0">
                                        <a:latin typeface="Cambria Math" panose="02040503050406030204" pitchFamily="18" charset="0"/>
                                        <a:ea typeface="Cambria Math"/>
                                      </a:rPr>
                                      <m:t>=</m:t>
                                    </m:r>
                                    <m:r>
                                      <a:rPr lang="en-US" sz="800" b="0" i="1" smtClean="0">
                                        <a:latin typeface="Cambria Math" panose="02040503050406030204" pitchFamily="18" charset="0"/>
                                        <a:ea typeface="Cambria Math"/>
                                      </a:rPr>
                                      <m:t>𝑖</m:t>
                                    </m:r>
                                  </m:sub>
                                </m:sSub>
                              </m:oMath>
                            </m:oMathPara>
                          </a14:m>
                          <a:endParaRPr lang="en-US" sz="800" baseline="-25000" dirty="0"/>
                        </a:p>
                      </a:txBody>
                      <a:tcPr marL="38793" marR="38793" marT="19396" marB="19396"/>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dirty="0">
                              <a:solidFill>
                                <a:srgbClr val="FF0000"/>
                              </a:solidFill>
                            </a:rPr>
                            <a:t>5</a:t>
                          </a:r>
                        </a:p>
                      </a:txBody>
                      <a:tcPr marL="38793" marR="38793" marT="19396" marB="19396"/>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dirty="0">
                              <a:solidFill>
                                <a:srgbClr val="FF0000"/>
                              </a:solidFill>
                            </a:rPr>
                            <a:t>12</a:t>
                          </a:r>
                        </a:p>
                      </a:txBody>
                      <a:tcPr marL="38793" marR="38793" marT="19396" marB="19396"/>
                    </a:tc>
                    <a:tc>
                      <a:txBody>
                        <a:bodyPr/>
                        <a:lstStyle/>
                        <a:p>
                          <a:pPr algn="ctr"/>
                          <a:r>
                            <a:rPr lang="en-US" sz="800" b="1" dirty="0">
                              <a:solidFill>
                                <a:srgbClr val="FF0000"/>
                              </a:solidFill>
                            </a:rPr>
                            <a:t>22</a:t>
                          </a:r>
                          <a:endParaRPr lang="en-US" sz="800" dirty="0"/>
                        </a:p>
                      </a:txBody>
                      <a:tcPr marL="38793" marR="38793" marT="19396" marB="19396"/>
                    </a:tc>
                    <a:extLst>
                      <a:ext uri="{0D108BD9-81ED-4DB2-BD59-A6C34878D82A}">
                        <a16:rowId xmlns:a16="http://schemas.microsoft.com/office/drawing/2014/main" val="10004"/>
                      </a:ext>
                    </a:extLst>
                  </a:tr>
                </a:tbl>
              </a:graphicData>
            </a:graphic>
          </p:graphicFrame>
        </mc:Choice>
        <mc:Fallback xmlns="">
          <p:graphicFrame>
            <p:nvGraphicFramePr>
              <p:cNvPr id="13" name="Table 12">
                <a:extLst>
                  <a:ext uri="{FF2B5EF4-FFF2-40B4-BE49-F238E27FC236}">
                    <a16:creationId xmlns:a16="http://schemas.microsoft.com/office/drawing/2014/main" id="{3FC57F66-98A1-4F1E-ABA5-C6CF10DB3ED0}"/>
                  </a:ext>
                </a:extLst>
              </p:cNvPr>
              <p:cNvGraphicFramePr>
                <a:graphicFrameLocks noGrp="1"/>
              </p:cNvGraphicFramePr>
              <p:nvPr>
                <p:extLst>
                  <p:ext uri="{D42A27DB-BD31-4B8C-83A1-F6EECF244321}">
                    <p14:modId xmlns:p14="http://schemas.microsoft.com/office/powerpoint/2010/main" val="2673425118"/>
                  </p:ext>
                </p:extLst>
              </p:nvPr>
            </p:nvGraphicFramePr>
            <p:xfrm>
              <a:off x="6248401" y="166890"/>
              <a:ext cx="2133600" cy="978292"/>
            </p:xfrm>
            <a:graphic>
              <a:graphicData uri="http://schemas.openxmlformats.org/drawingml/2006/table">
                <a:tbl>
                  <a:tblPr firstRow="1" bandRow="1">
                    <a:tableStyleId>{5C22544A-7EE6-4342-B048-85BDC9FD1C3A}</a:tableStyleId>
                  </a:tblPr>
                  <a:tblGrid>
                    <a:gridCol w="5334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gridCol w="533400">
                      <a:extLst>
                        <a:ext uri="{9D8B030D-6E8A-4147-A177-3AD203B41FA5}">
                          <a16:colId xmlns:a16="http://schemas.microsoft.com/office/drawing/2014/main" val="20002"/>
                        </a:ext>
                      </a:extLst>
                    </a:gridCol>
                    <a:gridCol w="533400">
                      <a:extLst>
                        <a:ext uri="{9D8B030D-6E8A-4147-A177-3AD203B41FA5}">
                          <a16:colId xmlns:a16="http://schemas.microsoft.com/office/drawing/2014/main" val="20003"/>
                        </a:ext>
                      </a:extLst>
                    </a:gridCol>
                  </a:tblGrid>
                  <a:tr h="294293">
                    <a:tc>
                      <a:txBody>
                        <a:bodyPr/>
                        <a:lstStyle/>
                        <a:p>
                          <a:endParaRPr lang="en-US" sz="800" dirty="0"/>
                        </a:p>
                      </a:txBody>
                      <a:tcPr marL="38793" marR="38793" marT="19396" marB="19396"/>
                    </a:tc>
                    <a:tc>
                      <a:txBody>
                        <a:bodyPr/>
                        <a:lstStyle/>
                        <a:p>
                          <a:pPr algn="ctr"/>
                          <a:r>
                            <a:rPr lang="en-US" sz="800" dirty="0"/>
                            <a:t>Level </a:t>
                          </a:r>
                          <a:r>
                            <a:rPr lang="en-US" sz="800" dirty="0" err="1"/>
                            <a:t>i</a:t>
                          </a:r>
                          <a:r>
                            <a:rPr lang="en-US" sz="800" dirty="0"/>
                            <a:t>=1</a:t>
                          </a:r>
                        </a:p>
                      </a:txBody>
                      <a:tcPr marL="38793" marR="38793" marT="19396" marB="19396"/>
                    </a:tc>
                    <a:tc>
                      <a:txBody>
                        <a:bodyPr/>
                        <a:lstStyle/>
                        <a:p>
                          <a:pPr algn="ctr"/>
                          <a:r>
                            <a:rPr lang="en-US" sz="800" dirty="0"/>
                            <a:t>Level </a:t>
                          </a:r>
                          <a:r>
                            <a:rPr lang="en-US" sz="800" dirty="0" err="1"/>
                            <a:t>i</a:t>
                          </a:r>
                          <a:r>
                            <a:rPr lang="en-US" sz="800" dirty="0"/>
                            <a:t>=2</a:t>
                          </a:r>
                        </a:p>
                      </a:txBody>
                      <a:tcPr marL="38793" marR="38793" marT="19396" marB="19396"/>
                    </a:tc>
                    <a:tc>
                      <a:txBody>
                        <a:bodyPr/>
                        <a:lstStyle/>
                        <a:p>
                          <a:pPr algn="ctr"/>
                          <a:r>
                            <a:rPr lang="en-US" sz="800" baseline="0" dirty="0"/>
                            <a:t>Level </a:t>
                          </a:r>
                          <a:r>
                            <a:rPr lang="en-US" sz="800" baseline="0" dirty="0" err="1"/>
                            <a:t>i</a:t>
                          </a:r>
                          <a:r>
                            <a:rPr lang="en-US" sz="800" baseline="0" dirty="0"/>
                            <a:t>=3</a:t>
                          </a:r>
                          <a:endParaRPr lang="en-US" sz="800" dirty="0"/>
                        </a:p>
                      </a:txBody>
                      <a:tcPr marL="38793" marR="38793" marT="19396" marB="19396"/>
                    </a:tc>
                    <a:extLst>
                      <a:ext uri="{0D108BD9-81ED-4DB2-BD59-A6C34878D82A}">
                        <a16:rowId xmlns:a16="http://schemas.microsoft.com/office/drawing/2014/main" val="10000"/>
                      </a:ext>
                    </a:extLst>
                  </a:tr>
                  <a:tr h="168168">
                    <a:tc>
                      <a:txBody>
                        <a:bodyPr/>
                        <a:lstStyle/>
                        <a:p>
                          <a:pPr algn="ctr"/>
                          <a:r>
                            <a:rPr lang="en-US" sz="800" dirty="0"/>
                            <a:t>Y</a:t>
                          </a:r>
                          <a:r>
                            <a:rPr lang="en-US" sz="800" baseline="-25000" dirty="0"/>
                            <a:t>1</a:t>
                          </a:r>
                          <a:r>
                            <a:rPr lang="en-US" sz="800" dirty="0"/>
                            <a:t>|X=</a:t>
                          </a:r>
                          <a:r>
                            <a:rPr lang="en-US" sz="800" dirty="0" err="1"/>
                            <a:t>i</a:t>
                          </a:r>
                          <a:endParaRPr lang="en-US" sz="800" baseline="-25000" dirty="0"/>
                        </a:p>
                      </a:txBody>
                      <a:tcPr marL="38793" marR="38793" marT="19396" marB="19396"/>
                    </a:tc>
                    <a:tc>
                      <a:txBody>
                        <a:bodyPr/>
                        <a:lstStyle/>
                        <a:p>
                          <a:pPr algn="ctr"/>
                          <a:r>
                            <a:rPr lang="en-US" sz="800" dirty="0"/>
                            <a:t>3</a:t>
                          </a:r>
                        </a:p>
                      </a:txBody>
                      <a:tcPr marL="38793" marR="38793" marT="19396" marB="19396"/>
                    </a:tc>
                    <a:tc>
                      <a:txBody>
                        <a:bodyPr/>
                        <a:lstStyle/>
                        <a:p>
                          <a:pPr algn="ctr"/>
                          <a:r>
                            <a:rPr lang="en-US" sz="800" dirty="0"/>
                            <a:t>10</a:t>
                          </a:r>
                        </a:p>
                      </a:txBody>
                      <a:tcPr marL="38793" marR="38793" marT="19396" marB="19396"/>
                    </a:tc>
                    <a:tc>
                      <a:txBody>
                        <a:bodyPr/>
                        <a:lstStyle/>
                        <a:p>
                          <a:pPr algn="ctr"/>
                          <a:r>
                            <a:rPr lang="en-US" sz="800" dirty="0"/>
                            <a:t>20</a:t>
                          </a:r>
                        </a:p>
                      </a:txBody>
                      <a:tcPr marL="38793" marR="38793" marT="19396" marB="19396"/>
                    </a:tc>
                    <a:extLst>
                      <a:ext uri="{0D108BD9-81ED-4DB2-BD59-A6C34878D82A}">
                        <a16:rowId xmlns:a16="http://schemas.microsoft.com/office/drawing/2014/main" val="10001"/>
                      </a:ext>
                    </a:extLst>
                  </a:tr>
                  <a:tr h="16816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800" dirty="0"/>
                            <a:t>Y</a:t>
                          </a:r>
                          <a:r>
                            <a:rPr lang="en-US" sz="800" baseline="-25000" dirty="0"/>
                            <a:t>2</a:t>
                          </a:r>
                          <a:r>
                            <a:rPr lang="en-US" sz="800" dirty="0"/>
                            <a:t>|X=</a:t>
                          </a:r>
                          <a:r>
                            <a:rPr lang="en-US" sz="800" dirty="0" err="1"/>
                            <a:t>i</a:t>
                          </a:r>
                          <a:endParaRPr lang="en-US" sz="800" baseline="-25000" dirty="0"/>
                        </a:p>
                      </a:txBody>
                      <a:tcPr marL="38793" marR="38793" marT="19396" marB="19396"/>
                    </a:tc>
                    <a:tc>
                      <a:txBody>
                        <a:bodyPr/>
                        <a:lstStyle/>
                        <a:p>
                          <a:pPr algn="ctr"/>
                          <a:r>
                            <a:rPr lang="en-US" sz="800" dirty="0"/>
                            <a:t>5</a:t>
                          </a:r>
                        </a:p>
                      </a:txBody>
                      <a:tcPr marL="38793" marR="38793" marT="19396" marB="19396"/>
                    </a:tc>
                    <a:tc>
                      <a:txBody>
                        <a:bodyPr/>
                        <a:lstStyle/>
                        <a:p>
                          <a:pPr algn="ctr"/>
                          <a:r>
                            <a:rPr lang="en-US" sz="800" dirty="0"/>
                            <a:t>12</a:t>
                          </a:r>
                        </a:p>
                      </a:txBody>
                      <a:tcPr marL="38793" marR="38793" marT="19396" marB="19396"/>
                    </a:tc>
                    <a:tc>
                      <a:txBody>
                        <a:bodyPr/>
                        <a:lstStyle/>
                        <a:p>
                          <a:pPr algn="ctr"/>
                          <a:r>
                            <a:rPr lang="en-US" sz="800" dirty="0"/>
                            <a:t>22</a:t>
                          </a:r>
                        </a:p>
                      </a:txBody>
                      <a:tcPr marL="38793" marR="38793" marT="19396" marB="19396"/>
                    </a:tc>
                    <a:extLst>
                      <a:ext uri="{0D108BD9-81ED-4DB2-BD59-A6C34878D82A}">
                        <a16:rowId xmlns:a16="http://schemas.microsoft.com/office/drawing/2014/main" val="10002"/>
                      </a:ext>
                    </a:extLst>
                  </a:tr>
                  <a:tr h="16816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800" dirty="0"/>
                            <a:t>Y</a:t>
                          </a:r>
                          <a:r>
                            <a:rPr lang="en-US" sz="800" baseline="-25000" dirty="0"/>
                            <a:t>3</a:t>
                          </a:r>
                          <a:r>
                            <a:rPr lang="en-US" sz="800" dirty="0"/>
                            <a:t>|X=</a:t>
                          </a:r>
                          <a:r>
                            <a:rPr lang="en-US" sz="800" dirty="0" err="1"/>
                            <a:t>i</a:t>
                          </a:r>
                          <a:endParaRPr lang="en-US" sz="800" baseline="-25000" dirty="0"/>
                        </a:p>
                      </a:txBody>
                      <a:tcPr marL="38793" marR="38793" marT="19396" marB="19396"/>
                    </a:tc>
                    <a:tc>
                      <a:txBody>
                        <a:bodyPr/>
                        <a:lstStyle/>
                        <a:p>
                          <a:pPr algn="ctr"/>
                          <a:r>
                            <a:rPr lang="en-US" sz="800" dirty="0"/>
                            <a:t>7</a:t>
                          </a:r>
                        </a:p>
                      </a:txBody>
                      <a:tcPr marL="38793" marR="38793" marT="19396" marB="19396"/>
                    </a:tc>
                    <a:tc>
                      <a:txBody>
                        <a:bodyPr/>
                        <a:lstStyle/>
                        <a:p>
                          <a:pPr algn="ctr"/>
                          <a:r>
                            <a:rPr lang="en-US" sz="800" dirty="0"/>
                            <a:t>14</a:t>
                          </a:r>
                        </a:p>
                      </a:txBody>
                      <a:tcPr marL="38793" marR="38793" marT="19396" marB="19396"/>
                    </a:tc>
                    <a:tc>
                      <a:txBody>
                        <a:bodyPr/>
                        <a:lstStyle/>
                        <a:p>
                          <a:pPr algn="ctr"/>
                          <a:r>
                            <a:rPr lang="en-US" sz="800" dirty="0"/>
                            <a:t>24</a:t>
                          </a:r>
                        </a:p>
                      </a:txBody>
                      <a:tcPr marL="38793" marR="38793" marT="19396" marB="19396"/>
                    </a:tc>
                    <a:extLst>
                      <a:ext uri="{0D108BD9-81ED-4DB2-BD59-A6C34878D82A}">
                        <a16:rowId xmlns:a16="http://schemas.microsoft.com/office/drawing/2014/main" val="10003"/>
                      </a:ext>
                    </a:extLst>
                  </a:tr>
                  <a:tr h="179495">
                    <a:tc>
                      <a:txBody>
                        <a:bodyPr/>
                        <a:lstStyle/>
                        <a:p>
                          <a:endParaRPr lang="en-US"/>
                        </a:p>
                      </a:txBody>
                      <a:tcPr marL="38793" marR="38793" marT="19396" marB="19396">
                        <a:blipFill>
                          <a:blip r:embed="rId7"/>
                          <a:stretch>
                            <a:fillRect l="-2273" t="-440000" r="-303409" b="-16667"/>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dirty="0">
                              <a:solidFill>
                                <a:srgbClr val="FF0000"/>
                              </a:solidFill>
                            </a:rPr>
                            <a:t>5</a:t>
                          </a:r>
                        </a:p>
                      </a:txBody>
                      <a:tcPr marL="38793" marR="38793" marT="19396" marB="19396"/>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dirty="0">
                              <a:solidFill>
                                <a:srgbClr val="FF0000"/>
                              </a:solidFill>
                            </a:rPr>
                            <a:t>12</a:t>
                          </a:r>
                        </a:p>
                      </a:txBody>
                      <a:tcPr marL="38793" marR="38793" marT="19396" marB="19396"/>
                    </a:tc>
                    <a:tc>
                      <a:txBody>
                        <a:bodyPr/>
                        <a:lstStyle/>
                        <a:p>
                          <a:pPr algn="ctr"/>
                          <a:r>
                            <a:rPr lang="en-US" sz="800" b="1" dirty="0">
                              <a:solidFill>
                                <a:srgbClr val="FF0000"/>
                              </a:solidFill>
                            </a:rPr>
                            <a:t>22</a:t>
                          </a:r>
                          <a:endParaRPr lang="en-US" sz="800" dirty="0"/>
                        </a:p>
                      </a:txBody>
                      <a:tcPr marL="38793" marR="38793" marT="19396" marB="19396"/>
                    </a:tc>
                    <a:extLst>
                      <a:ext uri="{0D108BD9-81ED-4DB2-BD59-A6C34878D82A}">
                        <a16:rowId xmlns:a16="http://schemas.microsoft.com/office/drawing/2014/main" val="10004"/>
                      </a:ext>
                    </a:extLst>
                  </a:tr>
                </a:tbl>
              </a:graphicData>
            </a:graphic>
          </p:graphicFrame>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B7FD2FD3-1460-47B2-9726-118C60CAF034}"/>
                  </a:ext>
                </a:extLst>
              </p:cNvPr>
              <p:cNvSpPr txBox="1"/>
              <p:nvPr/>
            </p:nvSpPr>
            <p:spPr>
              <a:xfrm>
                <a:off x="6400800" y="1195982"/>
                <a:ext cx="1593513"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US" sz="2000" i="1" smtClean="0">
                              <a:latin typeface="Cambria Math" panose="02040503050406030204" pitchFamily="18" charset="0"/>
                              <a:ea typeface="Cambria Math"/>
                            </a:rPr>
                          </m:ctrlPr>
                        </m:accPr>
                        <m:e>
                          <m:r>
                            <a:rPr lang="en-US" sz="2000" i="1" smtClean="0">
                              <a:latin typeface="Cambria Math"/>
                              <a:ea typeface="Cambria Math"/>
                            </a:rPr>
                            <m:t>𝜇</m:t>
                          </m:r>
                        </m:e>
                      </m:acc>
                      <m:r>
                        <a:rPr lang="en-US" sz="2000" b="0" i="1" smtClean="0">
                          <a:latin typeface="Cambria Math"/>
                          <a:ea typeface="Cambria Math"/>
                        </a:rPr>
                        <m:t>=</m:t>
                      </m:r>
                      <m:acc>
                        <m:accPr>
                          <m:chr m:val="̿"/>
                          <m:ctrlPr>
                            <a:rPr lang="en-US" sz="2000" i="1" smtClean="0">
                              <a:latin typeface="Cambria Math" panose="02040503050406030204" pitchFamily="18" charset="0"/>
                            </a:rPr>
                          </m:ctrlPr>
                        </m:accPr>
                        <m:e>
                          <m:r>
                            <a:rPr lang="en-US" sz="2000" b="0" i="1" smtClean="0">
                              <a:latin typeface="Cambria Math"/>
                            </a:rPr>
                            <m:t>𝑥</m:t>
                          </m:r>
                        </m:e>
                      </m:acc>
                      <m:r>
                        <a:rPr lang="en-US" sz="2000" b="0" i="0" smtClean="0">
                          <a:latin typeface="Cambria Math"/>
                        </a:rPr>
                        <m:t>=</m:t>
                      </m:r>
                      <m:r>
                        <m:rPr>
                          <m:nor/>
                        </m:rPr>
                        <a:rPr lang="en-US" sz="2800" b="1" dirty="0">
                          <a:solidFill>
                            <a:srgbClr val="FF0000"/>
                          </a:solidFill>
                        </a:rPr>
                        <m:t>13</m:t>
                      </m:r>
                    </m:oMath>
                  </m:oMathPara>
                </a14:m>
                <a:endParaRPr lang="en-US" dirty="0"/>
              </a:p>
            </p:txBody>
          </p:sp>
        </mc:Choice>
        <mc:Fallback xmlns="">
          <p:sp>
            <p:nvSpPr>
              <p:cNvPr id="14" name="TextBox 13">
                <a:extLst>
                  <a:ext uri="{FF2B5EF4-FFF2-40B4-BE49-F238E27FC236}">
                    <a16:creationId xmlns:a16="http://schemas.microsoft.com/office/drawing/2014/main" id="{B7FD2FD3-1460-47B2-9726-118C60CAF034}"/>
                  </a:ext>
                </a:extLst>
              </p:cNvPr>
              <p:cNvSpPr txBox="1">
                <a:spLocks noRot="1" noChangeAspect="1" noMove="1" noResize="1" noEditPoints="1" noAdjustHandles="1" noChangeArrowheads="1" noChangeShapeType="1" noTextEdit="1"/>
              </p:cNvSpPr>
              <p:nvPr/>
            </p:nvSpPr>
            <p:spPr>
              <a:xfrm>
                <a:off x="6400800" y="1195982"/>
                <a:ext cx="1593513" cy="523220"/>
              </a:xfrm>
              <a:prstGeom prst="rect">
                <a:avLst/>
              </a:prstGeom>
              <a:blipFill>
                <a:blip r:embed="rId8"/>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2962115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normAutofit fontScale="90000"/>
          </a:bodyPr>
          <a:lstStyle/>
          <a:p>
            <a:r>
              <a:rPr lang="en-US" dirty="0"/>
              <a:t>Homogeneity of Variance Assumption</a:t>
            </a:r>
          </a:p>
        </p:txBody>
      </p:sp>
      <p:pic>
        <p:nvPicPr>
          <p:cNvPr id="1433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524000"/>
            <a:ext cx="4185634" cy="3200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34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12203" y="1752600"/>
            <a:ext cx="3609975" cy="1247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4823089" y="3276600"/>
            <a:ext cx="3717395" cy="2031325"/>
          </a:xfrm>
          <a:prstGeom prst="rect">
            <a:avLst/>
          </a:prstGeom>
          <a:noFill/>
        </p:spPr>
        <p:txBody>
          <a:bodyPr wrap="square" rtlCol="0">
            <a:spAutoFit/>
          </a:bodyPr>
          <a:lstStyle/>
          <a:p>
            <a:r>
              <a:rPr lang="en-US" dirty="0"/>
              <a:t>There is some evidence in support of these data coming from distributions with different standard deviations.  If the standard deviation assumption and normality assumption are both violated, what should we do?</a:t>
            </a:r>
          </a:p>
          <a:p>
            <a:r>
              <a:rPr lang="en-US" dirty="0"/>
              <a:t>.</a:t>
            </a:r>
          </a:p>
        </p:txBody>
      </p:sp>
      <p:pic>
        <p:nvPicPr>
          <p:cNvPr id="409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5400" y="5064019"/>
            <a:ext cx="3068187" cy="942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8465192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dirty="0"/>
              <a:t>So …. NONPARAMETRIC!!!!</a:t>
            </a:r>
          </a:p>
        </p:txBody>
      </p:sp>
      <p:pic>
        <p:nvPicPr>
          <p:cNvPr id="2253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8700" y="762000"/>
            <a:ext cx="7086600" cy="34407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669725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205168"/>
            <a:ext cx="8229600" cy="792162"/>
          </a:xfrm>
        </p:spPr>
        <p:txBody>
          <a:bodyPr/>
          <a:lstStyle/>
          <a:p>
            <a:r>
              <a:rPr lang="en-US" dirty="0"/>
              <a:t>Kruskal-Wallis Test </a:t>
            </a:r>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143000"/>
            <a:ext cx="4349078" cy="2895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536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78835" y="2133600"/>
            <a:ext cx="2498365" cy="183424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696686" y="4049486"/>
            <a:ext cx="7772400" cy="923330"/>
          </a:xfrm>
          <a:prstGeom prst="rect">
            <a:avLst/>
          </a:prstGeom>
          <a:noFill/>
        </p:spPr>
        <p:txBody>
          <a:bodyPr wrap="square" rtlCol="0">
            <a:spAutoFit/>
          </a:bodyPr>
          <a:lstStyle/>
          <a:p>
            <a:pPr algn="ctr"/>
            <a:r>
              <a:rPr lang="en-US" dirty="0"/>
              <a:t>There is not sufficient evidence at the alpha = .05 level of significance (p-value = .3766 from Kruskal-Wallis Test) to suggest that at least two of the medians are different.   </a:t>
            </a:r>
          </a:p>
        </p:txBody>
      </p:sp>
      <p:sp>
        <p:nvSpPr>
          <p:cNvPr id="7" name="TextBox 6"/>
          <p:cNvSpPr txBox="1"/>
          <p:nvPr/>
        </p:nvSpPr>
        <p:spPr>
          <a:xfrm>
            <a:off x="685800" y="4830454"/>
            <a:ext cx="7772400" cy="1477328"/>
          </a:xfrm>
          <a:prstGeom prst="rect">
            <a:avLst/>
          </a:prstGeom>
          <a:noFill/>
        </p:spPr>
        <p:txBody>
          <a:bodyPr wrap="square" rtlCol="0">
            <a:spAutoFit/>
          </a:bodyPr>
          <a:lstStyle/>
          <a:p>
            <a:pPr algn="ctr"/>
            <a:r>
              <a:rPr lang="en-US" dirty="0"/>
              <a:t>Notice that each test failed to reject their respective H</a:t>
            </a:r>
            <a:r>
              <a:rPr lang="en-US" baseline="-25000" dirty="0"/>
              <a:t>o</a:t>
            </a:r>
            <a:r>
              <a:rPr lang="en-US" dirty="0"/>
              <a:t>.  The point isn’t so much that one test will reject when the other will fail to reject. We must remember that as statisticians, we don’t personally favor one outcome over the other.  We just want the appropriate test: the one with the most power. Kruskal-Wallis Test is the </a:t>
            </a:r>
            <a:r>
              <a:rPr lang="en-US" b="1" i="1" dirty="0"/>
              <a:t>appropriate</a:t>
            </a:r>
            <a:r>
              <a:rPr lang="en-US" dirty="0"/>
              <a:t> test.  </a:t>
            </a:r>
          </a:p>
        </p:txBody>
      </p:sp>
      <p:pic>
        <p:nvPicPr>
          <p:cNvPr id="30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35713" y="1087931"/>
            <a:ext cx="3779687" cy="7408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 name="Picture 2"/>
          <p:cNvPicPr>
            <a:picLocks noChangeAspect="1"/>
          </p:cNvPicPr>
          <p:nvPr/>
        </p:nvPicPr>
        <p:blipFill>
          <a:blip r:embed="rId5"/>
          <a:stretch>
            <a:fillRect/>
          </a:stretch>
        </p:blipFill>
        <p:spPr>
          <a:xfrm>
            <a:off x="3520613" y="264741"/>
            <a:ext cx="7009886" cy="673016"/>
          </a:xfrm>
          <a:prstGeom prst="rect">
            <a:avLst/>
          </a:prstGeom>
        </p:spPr>
      </p:pic>
    </p:spTree>
    <p:extLst>
      <p:ext uri="{BB962C8B-B14F-4D97-AF65-F5344CB8AC3E}">
        <p14:creationId xmlns:p14="http://schemas.microsoft.com/office/powerpoint/2010/main" val="204445994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a:t>Another Analysis!!!!</a:t>
            </a:r>
          </a:p>
        </p:txBody>
      </p:sp>
      <p:pic>
        <p:nvPicPr>
          <p:cNvPr id="717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24672"/>
          <a:stretch/>
        </p:blipFill>
        <p:spPr bwMode="auto">
          <a:xfrm>
            <a:off x="4005217" y="1720962"/>
            <a:ext cx="4537348" cy="35269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1886" y="4384901"/>
            <a:ext cx="3377030" cy="19396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1066800"/>
            <a:ext cx="642004" cy="3019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3"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36789" y="1066799"/>
            <a:ext cx="657077" cy="3019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4"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19400" y="1066799"/>
            <a:ext cx="643072" cy="30194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rot="5400000">
            <a:off x="2873030" y="4027698"/>
            <a:ext cx="566872" cy="369332"/>
          </a:xfrm>
          <a:prstGeom prst="rect">
            <a:avLst/>
          </a:prstGeom>
          <a:noFill/>
        </p:spPr>
        <p:txBody>
          <a:bodyPr wrap="square" rtlCol="0">
            <a:spAutoFit/>
          </a:bodyPr>
          <a:lstStyle/>
          <a:p>
            <a:pPr algn="ctr"/>
            <a:r>
              <a:rPr lang="en-US" dirty="0"/>
              <a:t>…</a:t>
            </a:r>
          </a:p>
        </p:txBody>
      </p:sp>
    </p:spTree>
    <p:extLst>
      <p:ext uri="{BB962C8B-B14F-4D97-AF65-F5344CB8AC3E}">
        <p14:creationId xmlns:p14="http://schemas.microsoft.com/office/powerpoint/2010/main" val="51578916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a:t>Normality Assumption</a:t>
            </a:r>
          </a:p>
        </p:txBody>
      </p:sp>
      <p:pic>
        <p:nvPicPr>
          <p:cNvPr id="1024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990600"/>
            <a:ext cx="3429000" cy="27896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4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22650" y="990600"/>
            <a:ext cx="3483150" cy="27896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45"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7000" y="3962400"/>
            <a:ext cx="3276600" cy="26412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6096000" y="4217075"/>
            <a:ext cx="2743200" cy="1477328"/>
          </a:xfrm>
          <a:prstGeom prst="rect">
            <a:avLst/>
          </a:prstGeom>
          <a:noFill/>
        </p:spPr>
        <p:txBody>
          <a:bodyPr wrap="square" rtlCol="0">
            <a:spAutoFit/>
          </a:bodyPr>
          <a:lstStyle/>
          <a:p>
            <a:pPr algn="ctr"/>
            <a:r>
              <a:rPr lang="en-US" dirty="0"/>
              <a:t>There is strong evidence in favor of these data coming from a normal distribution.  We will proceed under this assumption.</a:t>
            </a:r>
          </a:p>
        </p:txBody>
      </p:sp>
    </p:spTree>
    <p:extLst>
      <p:ext uri="{BB962C8B-B14F-4D97-AF65-F5344CB8AC3E}">
        <p14:creationId xmlns:p14="http://schemas.microsoft.com/office/powerpoint/2010/main" val="3727559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a:t>Assumptions and Analysis: </a:t>
            </a: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08081" y="961685"/>
            <a:ext cx="4370734" cy="15365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4161574"/>
            <a:ext cx="2944906" cy="1600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27909" y="3962400"/>
            <a:ext cx="4086225" cy="1085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Multiply 3"/>
          <p:cNvSpPr/>
          <p:nvPr/>
        </p:nvSpPr>
        <p:spPr>
          <a:xfrm>
            <a:off x="5435894" y="3429000"/>
            <a:ext cx="2590800" cy="2209800"/>
          </a:xfrm>
          <a:prstGeom prst="mathMultiply">
            <a:avLst/>
          </a:prstGeom>
          <a:solidFill>
            <a:srgbClr val="FF0000">
              <a:alpha val="37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 name="Straight Arrow Connector 5"/>
          <p:cNvCxnSpPr/>
          <p:nvPr/>
        </p:nvCxnSpPr>
        <p:spPr>
          <a:xfrm>
            <a:off x="4419600" y="3733800"/>
            <a:ext cx="1" cy="775526"/>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pic>
        <p:nvPicPr>
          <p:cNvPr id="8197"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7226" y="1060037"/>
            <a:ext cx="4033774" cy="30547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7" name="Straight Arrow Connector 16"/>
          <p:cNvCxnSpPr/>
          <p:nvPr/>
        </p:nvCxnSpPr>
        <p:spPr>
          <a:xfrm flipH="1">
            <a:off x="3429000" y="4495800"/>
            <a:ext cx="762002" cy="0"/>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581400" y="5553670"/>
            <a:ext cx="5132734" cy="923330"/>
          </a:xfrm>
          <a:prstGeom prst="rect">
            <a:avLst/>
          </a:prstGeom>
          <a:noFill/>
        </p:spPr>
        <p:txBody>
          <a:bodyPr wrap="square" rtlCol="0">
            <a:spAutoFit/>
          </a:bodyPr>
          <a:lstStyle/>
          <a:p>
            <a:r>
              <a:rPr lang="en-US" dirty="0"/>
              <a:t>There is sufficient evidence at the alpha = .05 level of significance (p-value = .0201 from Welch’s ANOVA) to suggest that at least two of the means are different.   </a:t>
            </a:r>
          </a:p>
        </p:txBody>
      </p:sp>
      <p:sp>
        <p:nvSpPr>
          <p:cNvPr id="21" name="TextBox 20"/>
          <p:cNvSpPr txBox="1"/>
          <p:nvPr/>
        </p:nvSpPr>
        <p:spPr>
          <a:xfrm>
            <a:off x="4300096" y="2513749"/>
            <a:ext cx="4378719" cy="1077218"/>
          </a:xfrm>
          <a:prstGeom prst="rect">
            <a:avLst/>
          </a:prstGeom>
          <a:noFill/>
        </p:spPr>
        <p:txBody>
          <a:bodyPr wrap="square" rtlCol="0">
            <a:spAutoFit/>
          </a:bodyPr>
          <a:lstStyle/>
          <a:p>
            <a:r>
              <a:rPr lang="en-US" sz="1600" dirty="0"/>
              <a:t>There is strong evidence in support of these data coming from distributions with different standard deviations.  We will proceed under this assumption and run the Welch’s ANOVA.</a:t>
            </a:r>
          </a:p>
        </p:txBody>
      </p:sp>
      <p:pic>
        <p:nvPicPr>
          <p:cNvPr id="4098"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5665" y="5762625"/>
            <a:ext cx="2543175" cy="714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a:extLst>
              <a:ext uri="{FF2B5EF4-FFF2-40B4-BE49-F238E27FC236}">
                <a16:creationId xmlns:a16="http://schemas.microsoft.com/office/drawing/2014/main" id="{B647643E-C868-44B8-BD7B-57E2ED21AB16}"/>
              </a:ext>
            </a:extLst>
          </p:cNvPr>
          <p:cNvSpPr txBox="1"/>
          <p:nvPr/>
        </p:nvSpPr>
        <p:spPr>
          <a:xfrm>
            <a:off x="4393913" y="3714078"/>
            <a:ext cx="1854487" cy="369332"/>
          </a:xfrm>
          <a:prstGeom prst="rect">
            <a:avLst/>
          </a:prstGeom>
          <a:noFill/>
        </p:spPr>
        <p:txBody>
          <a:bodyPr wrap="square" rtlCol="0">
            <a:spAutoFit/>
          </a:bodyPr>
          <a:lstStyle/>
          <a:p>
            <a:r>
              <a:rPr lang="en-US" dirty="0"/>
              <a:t>Regular ANOVA:</a:t>
            </a:r>
          </a:p>
        </p:txBody>
      </p:sp>
    </p:spTree>
    <p:extLst>
      <p:ext uri="{BB962C8B-B14F-4D97-AF65-F5344CB8AC3E}">
        <p14:creationId xmlns:p14="http://schemas.microsoft.com/office/powerpoint/2010/main" val="11320590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48894" y="228600"/>
            <a:ext cx="8229600" cy="792162"/>
          </a:xfrm>
        </p:spPr>
        <p:txBody>
          <a:bodyPr/>
          <a:lstStyle/>
          <a:p>
            <a:r>
              <a:rPr lang="en-US" dirty="0"/>
              <a:t>Performance of Welch’s Test</a:t>
            </a: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3237" y="3352800"/>
            <a:ext cx="8624291" cy="31630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3237" y="1066800"/>
            <a:ext cx="8780914" cy="2133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7" name="Straight Connector 6"/>
          <p:cNvCxnSpPr/>
          <p:nvPr/>
        </p:nvCxnSpPr>
        <p:spPr>
          <a:xfrm>
            <a:off x="1752600" y="2590800"/>
            <a:ext cx="762000" cy="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1981200" y="2362200"/>
            <a:ext cx="3810000" cy="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7620000" y="2362200"/>
            <a:ext cx="381000" cy="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048000" y="3124200"/>
            <a:ext cx="381000" cy="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57200" y="2895600"/>
            <a:ext cx="1371600" cy="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457200" y="5486400"/>
            <a:ext cx="4267200" cy="457200"/>
          </a:xfrm>
          <a:prstGeom prst="rect">
            <a:avLst/>
          </a:prstGeom>
          <a:solidFill>
            <a:srgbClr val="00B050">
              <a:alpha val="2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632038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fade">
                                      <p:cBhvr>
                                        <p:cTn id="18" dur="500"/>
                                        <p:tgtEl>
                                          <p:spTgt spid="13"/>
                                        </p:tgtEl>
                                      </p:cBhvr>
                                    </p:animEffect>
                                  </p:childTnLst>
                                </p:cTn>
                              </p:par>
                              <p:par>
                                <p:cTn id="19" presetID="10" presetClass="entr" presetSubtype="0" fill="hold" nodeType="with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500"/>
                                        <p:tgtEl>
                                          <p:spTgt spid="12"/>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fade">
                                      <p:cBhvr>
                                        <p:cTn id="26"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Fixed Effects vs. Random Effects</a:t>
            </a:r>
          </a:p>
        </p:txBody>
      </p:sp>
      <p:sp>
        <p:nvSpPr>
          <p:cNvPr id="3" name="Content Placeholder 2"/>
          <p:cNvSpPr>
            <a:spLocks noGrp="1"/>
          </p:cNvSpPr>
          <p:nvPr>
            <p:ph idx="1"/>
          </p:nvPr>
        </p:nvSpPr>
        <p:spPr/>
        <p:txBody>
          <a:bodyPr>
            <a:normAutofit fontScale="92500" lnSpcReduction="10000"/>
          </a:bodyPr>
          <a:lstStyle/>
          <a:p>
            <a:pPr marL="0" indent="0">
              <a:buNone/>
            </a:pPr>
            <a:r>
              <a:rPr lang="en-US" dirty="0"/>
              <a:t>Quick answer: </a:t>
            </a:r>
          </a:p>
          <a:p>
            <a:r>
              <a:rPr lang="en-US" dirty="0"/>
              <a:t>Do your groupings exhaust the data (e.g., data on four different machines and there are only four machines)? Fixed Effects! Use Proc GLM in SAS.</a:t>
            </a:r>
          </a:p>
          <a:p>
            <a:r>
              <a:rPr lang="en-US" dirty="0"/>
              <a:t>Are your groupings a random sample of a larger population that could have been chosen to be a group (e.g., data on four different machines that were chosen from a random sample of 100 machines)? Random Effects! Use Proc Mixed in SAS.</a:t>
            </a:r>
          </a:p>
          <a:p>
            <a:endParaRPr lang="en-US" dirty="0"/>
          </a:p>
        </p:txBody>
      </p:sp>
    </p:spTree>
    <p:extLst>
      <p:ext uri="{BB962C8B-B14F-4D97-AF65-F5344CB8AC3E}">
        <p14:creationId xmlns:p14="http://schemas.microsoft.com/office/powerpoint/2010/main" val="416222982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06AA76-C8B4-4CEB-830A-33A431B8CD08}"/>
              </a:ext>
            </a:extLst>
          </p:cNvPr>
          <p:cNvSpPr>
            <a:spLocks noGrp="1"/>
          </p:cNvSpPr>
          <p:nvPr>
            <p:ph type="title"/>
          </p:nvPr>
        </p:nvSpPr>
        <p:spPr/>
        <p:txBody>
          <a:bodyPr/>
          <a:lstStyle/>
          <a:p>
            <a:r>
              <a:rPr lang="en-US" dirty="0"/>
              <a:t>Fixed or random effects</a:t>
            </a:r>
          </a:p>
        </p:txBody>
      </p:sp>
      <p:sp>
        <p:nvSpPr>
          <p:cNvPr id="3" name="Content Placeholder 2">
            <a:extLst>
              <a:ext uri="{FF2B5EF4-FFF2-40B4-BE49-F238E27FC236}">
                <a16:creationId xmlns:a16="http://schemas.microsoft.com/office/drawing/2014/main" id="{F19E07A2-6AA3-4182-84D1-0444A549E85C}"/>
              </a:ext>
            </a:extLst>
          </p:cNvPr>
          <p:cNvSpPr>
            <a:spLocks noGrp="1"/>
          </p:cNvSpPr>
          <p:nvPr>
            <p:ph idx="1"/>
          </p:nvPr>
        </p:nvSpPr>
        <p:spPr>
          <a:xfrm>
            <a:off x="265289" y="3344361"/>
            <a:ext cx="8229600" cy="668867"/>
          </a:xfrm>
        </p:spPr>
        <p:txBody>
          <a:bodyPr/>
          <a:lstStyle/>
          <a:p>
            <a:pPr marL="0" indent="0">
              <a:buNone/>
            </a:pPr>
            <a:r>
              <a:rPr lang="en-US" dirty="0"/>
              <a:t>	Fixed Effects</a:t>
            </a:r>
          </a:p>
          <a:p>
            <a:pPr marL="0" indent="0">
              <a:buNone/>
            </a:pPr>
            <a:endParaRPr lang="en-US" dirty="0"/>
          </a:p>
          <a:p>
            <a:endParaRPr lang="en-US" dirty="0"/>
          </a:p>
          <a:p>
            <a:endParaRPr lang="en-US" dirty="0"/>
          </a:p>
        </p:txBody>
      </p:sp>
      <p:sp>
        <p:nvSpPr>
          <p:cNvPr id="4" name="Content Placeholder 2">
            <a:extLst>
              <a:ext uri="{FF2B5EF4-FFF2-40B4-BE49-F238E27FC236}">
                <a16:creationId xmlns:a16="http://schemas.microsoft.com/office/drawing/2014/main" id="{7D87A021-BFA9-4BCF-82CE-846CE21F4D27}"/>
              </a:ext>
            </a:extLst>
          </p:cNvPr>
          <p:cNvSpPr txBox="1">
            <a:spLocks/>
          </p:cNvSpPr>
          <p:nvPr/>
        </p:nvSpPr>
        <p:spPr>
          <a:xfrm>
            <a:off x="180622" y="2743200"/>
            <a:ext cx="8810978" cy="158242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dirty="0"/>
              <a:t>Scenario 1: There is only one machine of each type.</a:t>
            </a:r>
          </a:p>
        </p:txBody>
      </p:sp>
      <p:sp>
        <p:nvSpPr>
          <p:cNvPr id="5" name="Content Placeholder 2">
            <a:extLst>
              <a:ext uri="{FF2B5EF4-FFF2-40B4-BE49-F238E27FC236}">
                <a16:creationId xmlns:a16="http://schemas.microsoft.com/office/drawing/2014/main" id="{F2D6DE66-074A-42CB-B6F8-86AA84ABE214}"/>
              </a:ext>
            </a:extLst>
          </p:cNvPr>
          <p:cNvSpPr txBox="1">
            <a:spLocks/>
          </p:cNvSpPr>
          <p:nvPr/>
        </p:nvSpPr>
        <p:spPr>
          <a:xfrm>
            <a:off x="180622" y="4032273"/>
            <a:ext cx="8658578" cy="1861784"/>
          </a:xfrm>
          <a:prstGeom prst="rect">
            <a:avLst/>
          </a:prstGeom>
        </p:spPr>
        <p:txBody>
          <a:bodyPr vert="horz" lIns="91440" tIns="45720" rIns="91440" bIns="45720" rtlCol="0">
            <a:normAutofit fontScale="92500" lnSpcReduction="1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dirty="0"/>
              <a:t>Scenario 2: There are several of each type of machine. The Coke samples all came from the same Coke bottling machine, and the Diet Coke samples all came from the same Diet Coke machine.</a:t>
            </a:r>
          </a:p>
          <a:p>
            <a:endParaRPr lang="en-US" dirty="0"/>
          </a:p>
          <a:p>
            <a:endParaRPr lang="en-US" dirty="0"/>
          </a:p>
          <a:p>
            <a:endParaRPr lang="en-US" dirty="0"/>
          </a:p>
        </p:txBody>
      </p:sp>
      <p:sp>
        <p:nvSpPr>
          <p:cNvPr id="6" name="Content Placeholder 2">
            <a:extLst>
              <a:ext uri="{FF2B5EF4-FFF2-40B4-BE49-F238E27FC236}">
                <a16:creationId xmlns:a16="http://schemas.microsoft.com/office/drawing/2014/main" id="{E8A8A283-928F-4DD1-BBE0-B472CB0C9A48}"/>
              </a:ext>
            </a:extLst>
          </p:cNvPr>
          <p:cNvSpPr txBox="1">
            <a:spLocks/>
          </p:cNvSpPr>
          <p:nvPr/>
        </p:nvSpPr>
        <p:spPr>
          <a:xfrm>
            <a:off x="293511" y="5894057"/>
            <a:ext cx="7450667" cy="1066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dirty="0"/>
              <a:t>	Random effects</a:t>
            </a:r>
          </a:p>
          <a:p>
            <a:pPr marL="0" indent="0">
              <a:buFont typeface="Arial" panose="020B0604020202020204" pitchFamily="34" charset="0"/>
              <a:buNone/>
            </a:pPr>
            <a:endParaRPr lang="en-US" dirty="0"/>
          </a:p>
          <a:p>
            <a:endParaRPr lang="en-US" dirty="0"/>
          </a:p>
          <a:p>
            <a:endParaRPr lang="en-US" dirty="0"/>
          </a:p>
        </p:txBody>
      </p:sp>
      <p:sp>
        <p:nvSpPr>
          <p:cNvPr id="8" name="TextBox 7">
            <a:extLst>
              <a:ext uri="{FF2B5EF4-FFF2-40B4-BE49-F238E27FC236}">
                <a16:creationId xmlns:a16="http://schemas.microsoft.com/office/drawing/2014/main" id="{97FCD5E2-6B73-40F6-ACD5-A82788E55AB4}"/>
              </a:ext>
            </a:extLst>
          </p:cNvPr>
          <p:cNvSpPr txBox="1"/>
          <p:nvPr/>
        </p:nvSpPr>
        <p:spPr>
          <a:xfrm>
            <a:off x="304800" y="1349587"/>
            <a:ext cx="7620000" cy="1323439"/>
          </a:xfrm>
          <a:prstGeom prst="rect">
            <a:avLst/>
          </a:prstGeom>
          <a:noFill/>
        </p:spPr>
        <p:txBody>
          <a:bodyPr wrap="square" rtlCol="0">
            <a:spAutoFit/>
          </a:bodyPr>
          <a:lstStyle/>
          <a:p>
            <a:r>
              <a:rPr lang="en-US" sz="2000" dirty="0"/>
              <a:t>Measured the amount of liquid in twenty randomly selected cans of Coke and twenty randomly selected cans of Diet Coke at a regional bottling company. Coke and Diet Coke are bottled using different types of machines.</a:t>
            </a:r>
          </a:p>
        </p:txBody>
      </p:sp>
    </p:spTree>
    <p:extLst>
      <p:ext uri="{BB962C8B-B14F-4D97-AF65-F5344CB8AC3E}">
        <p14:creationId xmlns:p14="http://schemas.microsoft.com/office/powerpoint/2010/main" val="1974892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APPENDIX</a:t>
            </a:r>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37478160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6038"/>
            <a:ext cx="8229600" cy="639762"/>
          </a:xfrm>
        </p:spPr>
        <p:txBody>
          <a:bodyPr>
            <a:normAutofit fontScale="90000"/>
          </a:bodyPr>
          <a:lstStyle/>
          <a:p>
            <a:r>
              <a:rPr lang="en-US" dirty="0"/>
              <a:t>Pure ANOVA</a:t>
            </a:r>
          </a:p>
        </p:txBody>
      </p:sp>
      <mc:AlternateContent xmlns:mc="http://schemas.openxmlformats.org/markup-compatibility/2006" xmlns:a14="http://schemas.microsoft.com/office/drawing/2010/main">
        <mc:Choice Requires="a14">
          <p:graphicFrame>
            <p:nvGraphicFramePr>
              <p:cNvPr id="4" name="Table 3"/>
              <p:cNvGraphicFramePr>
                <a:graphicFrameLocks noGrp="1"/>
              </p:cNvGraphicFramePr>
              <p:nvPr>
                <p:extLst>
                  <p:ext uri="{D42A27DB-BD31-4B8C-83A1-F6EECF244321}">
                    <p14:modId xmlns:p14="http://schemas.microsoft.com/office/powerpoint/2010/main" val="2980366418"/>
                  </p:ext>
                </p:extLst>
              </p:nvPr>
            </p:nvGraphicFramePr>
            <p:xfrm>
              <a:off x="685800" y="4521200"/>
              <a:ext cx="7696201" cy="1854200"/>
            </p:xfrm>
            <a:graphic>
              <a:graphicData uri="http://schemas.openxmlformats.org/drawingml/2006/table">
                <a:tbl>
                  <a:tblPr firstRow="1" bandRow="1">
                    <a:tableStyleId>{5C22544A-7EE6-4342-B048-85BDC9FD1C3A}</a:tableStyleId>
                  </a:tblPr>
                  <a:tblGrid>
                    <a:gridCol w="2308860">
                      <a:extLst>
                        <a:ext uri="{9D8B030D-6E8A-4147-A177-3AD203B41FA5}">
                          <a16:colId xmlns:a16="http://schemas.microsoft.com/office/drawing/2014/main" val="20000"/>
                        </a:ext>
                      </a:extLst>
                    </a:gridCol>
                    <a:gridCol w="1827848">
                      <a:extLst>
                        <a:ext uri="{9D8B030D-6E8A-4147-A177-3AD203B41FA5}">
                          <a16:colId xmlns:a16="http://schemas.microsoft.com/office/drawing/2014/main" val="20001"/>
                        </a:ext>
                      </a:extLst>
                    </a:gridCol>
                    <a:gridCol w="1827848">
                      <a:extLst>
                        <a:ext uri="{9D8B030D-6E8A-4147-A177-3AD203B41FA5}">
                          <a16:colId xmlns:a16="http://schemas.microsoft.com/office/drawing/2014/main" val="20002"/>
                        </a:ext>
                      </a:extLst>
                    </a:gridCol>
                    <a:gridCol w="1731645">
                      <a:extLst>
                        <a:ext uri="{9D8B030D-6E8A-4147-A177-3AD203B41FA5}">
                          <a16:colId xmlns:a16="http://schemas.microsoft.com/office/drawing/2014/main" val="20003"/>
                        </a:ext>
                      </a:extLst>
                    </a:gridCol>
                  </a:tblGrid>
                  <a:tr h="370840">
                    <a:tc>
                      <a:txBody>
                        <a:bodyPr/>
                        <a:lstStyle/>
                        <a:p>
                          <a:endParaRPr lang="en-US" dirty="0"/>
                        </a:p>
                      </a:txBody>
                      <a:tcPr/>
                    </a:tc>
                    <a:tc>
                      <a:txBody>
                        <a:bodyPr/>
                        <a:lstStyle/>
                        <a:p>
                          <a:pPr algn="ctr"/>
                          <a:r>
                            <a:rPr lang="en-US" dirty="0"/>
                            <a:t>Level i=1</a:t>
                          </a:r>
                        </a:p>
                      </a:txBody>
                      <a:tcPr/>
                    </a:tc>
                    <a:tc>
                      <a:txBody>
                        <a:bodyPr/>
                        <a:lstStyle/>
                        <a:p>
                          <a:pPr algn="ctr"/>
                          <a:r>
                            <a:rPr lang="en-US" dirty="0"/>
                            <a:t>Level i=2</a:t>
                          </a:r>
                        </a:p>
                      </a:txBody>
                      <a:tcPr/>
                    </a:tc>
                    <a:tc>
                      <a:txBody>
                        <a:bodyPr/>
                        <a:lstStyle/>
                        <a:p>
                          <a:pPr algn="ctr"/>
                          <a:r>
                            <a:rPr lang="en-US" baseline="0" dirty="0"/>
                            <a:t>Level i=3</a:t>
                          </a:r>
                          <a:endParaRPr lang="en-US" dirty="0"/>
                        </a:p>
                      </a:txBody>
                      <a:tcPr/>
                    </a:tc>
                    <a:extLst>
                      <a:ext uri="{0D108BD9-81ED-4DB2-BD59-A6C34878D82A}">
                        <a16:rowId xmlns:a16="http://schemas.microsoft.com/office/drawing/2014/main" val="10000"/>
                      </a:ext>
                    </a:extLst>
                  </a:tr>
                  <a:tr h="370840">
                    <a:tc>
                      <a:txBody>
                        <a:bodyPr/>
                        <a:lstStyle/>
                        <a:p>
                          <a:pPr algn="ctr"/>
                          <a:r>
                            <a:rPr lang="en-US" b="0" dirty="0"/>
                            <a:t>(</a:t>
                          </a:r>
                          <a14:m>
                            <m:oMath xmlns:m="http://schemas.openxmlformats.org/officeDocument/2006/math">
                              <m:r>
                                <a:rPr lang="en-US" b="0" i="0" smtClean="0">
                                  <a:latin typeface="Cambria Math" panose="02040503050406030204" pitchFamily="18" charset="0"/>
                                </a:rPr>
                                <m:t>(</m:t>
                              </m:r>
                              <m:r>
                                <a:rPr lang="en-US" b="0" i="1" smtClean="0">
                                  <a:latin typeface="Cambria Math"/>
                                </a:rPr>
                                <m:t>𝑌</m:t>
                              </m:r>
                              <m:r>
                                <a:rPr lang="en-US" b="0" i="1" baseline="-25000" smtClean="0">
                                  <a:latin typeface="Cambria Math" panose="02040503050406030204" pitchFamily="18" charset="0"/>
                                </a:rPr>
                                <m:t>1</m:t>
                              </m:r>
                              <m:d>
                                <m:dPr>
                                  <m:begChr m:val="|"/>
                                  <m:ctrlPr>
                                    <a:rPr lang="en-US" b="0" i="1" smtClean="0">
                                      <a:latin typeface="Cambria Math" panose="02040503050406030204" pitchFamily="18" charset="0"/>
                                    </a:rPr>
                                  </m:ctrlPr>
                                </m:dPr>
                                <m:e>
                                  <m:r>
                                    <a:rPr lang="en-US" b="0" i="1" smtClean="0">
                                      <a:latin typeface="Cambria Math"/>
                                    </a:rPr>
                                    <m:t>𝑋</m:t>
                                  </m:r>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m:t>
                                  </m:r>
                                  <m:acc>
                                    <m:accPr>
                                      <m:chr m:val="̂"/>
                                      <m:ctrlPr>
                                        <a:rPr lang="en-US" i="1" smtClean="0">
                                          <a:latin typeface="Cambria Math" panose="02040503050406030204" pitchFamily="18" charset="0"/>
                                        </a:rPr>
                                      </m:ctrlPr>
                                    </m:accPr>
                                    <m:e>
                                      <m:r>
                                        <a:rPr lang="en-US" i="1" smtClean="0">
                                          <a:latin typeface="Cambria Math"/>
                                          <a:ea typeface="Cambria Math"/>
                                        </a:rPr>
                                        <m:t>𝜇</m:t>
                                      </m:r>
                                    </m:e>
                                  </m:acc>
                                  <m:r>
                                    <a:rPr lang="en-US" b="0" i="1" baseline="-25000" smtClean="0">
                                      <a:latin typeface="Cambria Math"/>
                                      <a:ea typeface="Cambria Math"/>
                                    </a:rPr>
                                    <m:t>𝑖</m:t>
                                  </m:r>
                                </m:e>
                              </m:d>
                              <m:r>
                                <a:rPr lang="en-US" b="0" i="1" baseline="30000" smtClean="0">
                                  <a:latin typeface="Cambria Math"/>
                                </a:rPr>
                                <m:t>2</m:t>
                              </m:r>
                            </m:oMath>
                          </a14:m>
                          <a:endParaRPr lang="en-US" baseline="30000" dirty="0"/>
                        </a:p>
                      </a:txBody>
                      <a:tcPr/>
                    </a:tc>
                    <a:tc>
                      <a:txBody>
                        <a:bodyPr/>
                        <a:lstStyle/>
                        <a:p>
                          <a:pPr algn="ctr"/>
                          <a:endParaRPr lang="en-US" b="1" dirty="0">
                            <a:solidFill>
                              <a:srgbClr val="FF0000"/>
                            </a:solidFill>
                          </a:endParaRPr>
                        </a:p>
                      </a:txBody>
                      <a:tcPr/>
                    </a:tc>
                    <a:tc>
                      <a:txBody>
                        <a:bodyPr/>
                        <a:lstStyle/>
                        <a:p>
                          <a:pPr algn="ctr"/>
                          <a:endParaRPr lang="en-US" b="1" dirty="0">
                            <a:solidFill>
                              <a:srgbClr val="FF0000"/>
                            </a:solidFill>
                          </a:endParaRPr>
                        </a:p>
                      </a:txBody>
                      <a:tcPr/>
                    </a:tc>
                    <a:tc>
                      <a:txBody>
                        <a:bodyPr/>
                        <a:lstStyle/>
                        <a:p>
                          <a:pPr algn="ctr"/>
                          <a:endParaRPr lang="en-US" b="1" dirty="0">
                            <a:solidFill>
                              <a:srgbClr val="FF0000"/>
                            </a:solidFill>
                          </a:endParaRPr>
                        </a:p>
                      </a:txBody>
                      <a:tcPr/>
                    </a:tc>
                    <a:extLst>
                      <a:ext uri="{0D108BD9-81ED-4DB2-BD59-A6C34878D82A}">
                        <a16:rowId xmlns:a16="http://schemas.microsoft.com/office/drawing/2014/main" val="10001"/>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0" dirty="0"/>
                            <a:t>(</a:t>
                          </a:r>
                          <a14:m>
                            <m:oMath xmlns:m="http://schemas.openxmlformats.org/officeDocument/2006/math">
                              <m:r>
                                <a:rPr lang="en-US" b="0" i="0" smtClean="0">
                                  <a:latin typeface="Cambria Math" panose="02040503050406030204" pitchFamily="18" charset="0"/>
                                </a:rPr>
                                <m:t>(</m:t>
                              </m:r>
                              <m:r>
                                <a:rPr lang="en-US" b="0" i="1" smtClean="0">
                                  <a:latin typeface="Cambria Math"/>
                                </a:rPr>
                                <m:t>𝑌</m:t>
                              </m:r>
                              <m:r>
                                <a:rPr lang="en-US" b="0" i="1" baseline="-25000" smtClean="0">
                                  <a:latin typeface="Cambria Math" panose="02040503050406030204" pitchFamily="18" charset="0"/>
                                </a:rPr>
                                <m:t>2</m:t>
                              </m:r>
                              <m:d>
                                <m:dPr>
                                  <m:begChr m:val="|"/>
                                  <m:ctrlPr>
                                    <a:rPr lang="en-US" b="0" i="1" smtClean="0">
                                      <a:latin typeface="Cambria Math" panose="02040503050406030204" pitchFamily="18" charset="0"/>
                                    </a:rPr>
                                  </m:ctrlPr>
                                </m:dPr>
                                <m:e>
                                  <m:r>
                                    <a:rPr lang="en-US" b="0" i="1" smtClean="0">
                                      <a:latin typeface="Cambria Math"/>
                                    </a:rPr>
                                    <m:t>𝑋</m:t>
                                  </m:r>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m:t>
                                  </m:r>
                                  <m:acc>
                                    <m:accPr>
                                      <m:chr m:val="̂"/>
                                      <m:ctrlPr>
                                        <a:rPr lang="en-US" i="1" smtClean="0">
                                          <a:latin typeface="Cambria Math" panose="02040503050406030204" pitchFamily="18" charset="0"/>
                                        </a:rPr>
                                      </m:ctrlPr>
                                    </m:accPr>
                                    <m:e>
                                      <m:r>
                                        <a:rPr lang="en-US" i="1" smtClean="0">
                                          <a:latin typeface="Cambria Math"/>
                                          <a:ea typeface="Cambria Math"/>
                                        </a:rPr>
                                        <m:t>𝜇</m:t>
                                      </m:r>
                                    </m:e>
                                  </m:acc>
                                  <m:r>
                                    <a:rPr lang="en-US" b="0" i="1" baseline="-25000" smtClean="0">
                                      <a:latin typeface="Cambria Math"/>
                                      <a:ea typeface="Cambria Math"/>
                                    </a:rPr>
                                    <m:t>𝑖</m:t>
                                  </m:r>
                                </m:e>
                              </m:d>
                              <m:r>
                                <a:rPr lang="en-US" b="0" i="1" baseline="30000" smtClean="0">
                                  <a:latin typeface="Cambria Math"/>
                                </a:rPr>
                                <m:t>2</m:t>
                              </m:r>
                            </m:oMath>
                          </a14:m>
                          <a:endParaRPr lang="en-US" baseline="-25000" dirty="0"/>
                        </a:p>
                      </a:txBody>
                      <a:tcPr/>
                    </a:tc>
                    <a:tc>
                      <a:txBody>
                        <a:bodyPr/>
                        <a:lstStyle/>
                        <a:p>
                          <a:pPr algn="ctr"/>
                          <a:endParaRPr lang="en-US" b="1" dirty="0">
                            <a:solidFill>
                              <a:srgbClr val="FF0000"/>
                            </a:solidFill>
                          </a:endParaRPr>
                        </a:p>
                      </a:txBody>
                      <a:tcPr/>
                    </a:tc>
                    <a:tc>
                      <a:txBody>
                        <a:bodyPr/>
                        <a:lstStyle/>
                        <a:p>
                          <a:pPr algn="ctr"/>
                          <a:endParaRPr lang="en-US" b="1" dirty="0">
                            <a:solidFill>
                              <a:srgbClr val="FF0000"/>
                            </a:solidFill>
                          </a:endParaRPr>
                        </a:p>
                      </a:txBody>
                      <a:tcPr/>
                    </a:tc>
                    <a:tc>
                      <a:txBody>
                        <a:bodyPr/>
                        <a:lstStyle/>
                        <a:p>
                          <a:pPr algn="ctr"/>
                          <a:endParaRPr lang="en-US" b="1" dirty="0">
                            <a:solidFill>
                              <a:srgbClr val="FF0000"/>
                            </a:solidFill>
                          </a:endParaRPr>
                        </a:p>
                      </a:txBody>
                      <a:tcPr/>
                    </a:tc>
                    <a:extLst>
                      <a:ext uri="{0D108BD9-81ED-4DB2-BD59-A6C34878D82A}">
                        <a16:rowId xmlns:a16="http://schemas.microsoft.com/office/drawing/2014/main" val="10002"/>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0" dirty="0"/>
                            <a:t>(</a:t>
                          </a:r>
                          <a14:m>
                            <m:oMath xmlns:m="http://schemas.openxmlformats.org/officeDocument/2006/math">
                              <m:r>
                                <a:rPr lang="en-US" b="0" i="0" smtClean="0">
                                  <a:latin typeface="Cambria Math" panose="02040503050406030204" pitchFamily="18" charset="0"/>
                                </a:rPr>
                                <m:t>(</m:t>
                              </m:r>
                              <m:r>
                                <a:rPr lang="en-US" b="0" i="1" smtClean="0">
                                  <a:latin typeface="Cambria Math"/>
                                </a:rPr>
                                <m:t>𝑌</m:t>
                              </m:r>
                              <m:r>
                                <a:rPr lang="en-US" b="0" i="1" baseline="-25000" smtClean="0">
                                  <a:latin typeface="Cambria Math" panose="02040503050406030204" pitchFamily="18" charset="0"/>
                                </a:rPr>
                                <m:t>3</m:t>
                              </m:r>
                              <m:d>
                                <m:dPr>
                                  <m:begChr m:val="|"/>
                                  <m:ctrlPr>
                                    <a:rPr lang="en-US" b="0" i="1" smtClean="0">
                                      <a:latin typeface="Cambria Math" panose="02040503050406030204" pitchFamily="18" charset="0"/>
                                    </a:rPr>
                                  </m:ctrlPr>
                                </m:dPr>
                                <m:e>
                                  <m:r>
                                    <a:rPr lang="en-US" b="0" i="1" smtClean="0">
                                      <a:latin typeface="Cambria Math"/>
                                    </a:rPr>
                                    <m:t>𝑋</m:t>
                                  </m:r>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m:t>
                                  </m:r>
                                  <m:acc>
                                    <m:accPr>
                                      <m:chr m:val="̂"/>
                                      <m:ctrlPr>
                                        <a:rPr lang="en-US" i="1" smtClean="0">
                                          <a:latin typeface="Cambria Math" panose="02040503050406030204" pitchFamily="18" charset="0"/>
                                        </a:rPr>
                                      </m:ctrlPr>
                                    </m:accPr>
                                    <m:e>
                                      <m:r>
                                        <a:rPr lang="en-US" i="1" smtClean="0">
                                          <a:latin typeface="Cambria Math"/>
                                          <a:ea typeface="Cambria Math"/>
                                        </a:rPr>
                                        <m:t>𝜇</m:t>
                                      </m:r>
                                    </m:e>
                                  </m:acc>
                                  <m:r>
                                    <a:rPr lang="en-US" b="0" i="1" baseline="-25000" smtClean="0">
                                      <a:latin typeface="Cambria Math"/>
                                      <a:ea typeface="Cambria Math"/>
                                    </a:rPr>
                                    <m:t>𝑖</m:t>
                                  </m:r>
                                </m:e>
                              </m:d>
                              <m:r>
                                <a:rPr lang="en-US" b="0" i="1" baseline="30000" smtClean="0">
                                  <a:latin typeface="Cambria Math"/>
                                </a:rPr>
                                <m:t>2</m:t>
                              </m:r>
                            </m:oMath>
                          </a14:m>
                          <a:endParaRPr lang="en-US" baseline="-25000" dirty="0"/>
                        </a:p>
                      </a:txBody>
                      <a:tcPr/>
                    </a:tc>
                    <a:tc>
                      <a:txBody>
                        <a:bodyPr/>
                        <a:lstStyle/>
                        <a:p>
                          <a:pPr algn="ctr"/>
                          <a:endParaRPr lang="en-US" b="1" dirty="0">
                            <a:solidFill>
                              <a:srgbClr val="FF0000"/>
                            </a:solidFill>
                          </a:endParaRPr>
                        </a:p>
                      </a:txBody>
                      <a:tcPr/>
                    </a:tc>
                    <a:tc>
                      <a:txBody>
                        <a:bodyPr/>
                        <a:lstStyle/>
                        <a:p>
                          <a:pPr algn="ctr"/>
                          <a:endParaRPr lang="en-US" b="1" dirty="0">
                            <a:solidFill>
                              <a:srgbClr val="FF0000"/>
                            </a:solidFill>
                          </a:endParaRPr>
                        </a:p>
                      </a:txBody>
                      <a:tcPr/>
                    </a:tc>
                    <a:tc>
                      <a:txBody>
                        <a:bodyPr/>
                        <a:lstStyle/>
                        <a:p>
                          <a:pPr algn="ctr"/>
                          <a:endParaRPr lang="en-US" b="1" dirty="0">
                            <a:solidFill>
                              <a:srgbClr val="FF0000"/>
                            </a:solidFill>
                          </a:endParaRPr>
                        </a:p>
                      </a:txBody>
                      <a:tcPr/>
                    </a:tc>
                    <a:extLst>
                      <a:ext uri="{0D108BD9-81ED-4DB2-BD59-A6C34878D82A}">
                        <a16:rowId xmlns:a16="http://schemas.microsoft.com/office/drawing/2014/main" val="10003"/>
                      </a:ext>
                    </a:extLst>
                  </a:tr>
                  <a:tr h="370840">
                    <a:tc gridSpan="4">
                      <a:txBody>
                        <a:bodyPr/>
                        <a:lstStyle/>
                        <a:p>
                          <a:pPr algn="ctr"/>
                          <a14:m>
                            <m:oMath xmlns:m="http://schemas.openxmlformats.org/officeDocument/2006/math">
                              <m:r>
                                <a:rPr lang="en-US" b="0" i="1" smtClean="0">
                                  <a:latin typeface="Cambria Math"/>
                                </a:rPr>
                                <m:t>𝑇𝑜𝑡𝑎𝑙</m:t>
                              </m:r>
                              <m:r>
                                <a:rPr lang="en-US" b="0" i="1" smtClean="0">
                                  <a:latin typeface="Cambria Math"/>
                                </a:rPr>
                                <m:t> </m:t>
                              </m:r>
                              <m:r>
                                <a:rPr lang="en-US" b="0" i="1" smtClean="0">
                                  <a:latin typeface="Cambria Math"/>
                                </a:rPr>
                                <m:t>𝑆𝑢𝑚</m:t>
                              </m:r>
                              <m:r>
                                <a:rPr lang="en-US" b="0" i="1" smtClean="0">
                                  <a:latin typeface="Cambria Math"/>
                                </a:rPr>
                                <m:t> </m:t>
                              </m:r>
                              <m:r>
                                <a:rPr lang="en-US" b="0" i="1" smtClean="0">
                                  <a:latin typeface="Cambria Math"/>
                                </a:rPr>
                                <m:t>𝑜𝑓</m:t>
                              </m:r>
                              <m:r>
                                <a:rPr lang="en-US" b="0" i="1" smtClean="0">
                                  <a:latin typeface="Cambria Math"/>
                                </a:rPr>
                                <m:t> </m:t>
                              </m:r>
                              <m:r>
                                <a:rPr lang="en-US" b="0" i="1" smtClean="0">
                                  <a:latin typeface="Cambria Math"/>
                                </a:rPr>
                                <m:t>𝑆𝑞𝑢𝑎𝑟𝑒𝑑</m:t>
                              </m:r>
                              <m:r>
                                <a:rPr lang="en-US" b="0" i="1" smtClean="0">
                                  <a:latin typeface="Cambria Math"/>
                                </a:rPr>
                                <m:t> </m:t>
                              </m:r>
                              <m:r>
                                <a:rPr lang="en-US" b="0" i="1" smtClean="0">
                                  <a:latin typeface="Cambria Math"/>
                                </a:rPr>
                                <m:t>𝑅𝑒𝑠𝑖𝑑𝑢𝑎𝑙𝑠</m:t>
                              </m:r>
                              <m:r>
                                <a:rPr lang="en-US" b="0" i="1" smtClean="0">
                                  <a:latin typeface="Cambria Math"/>
                                </a:rPr>
                                <m:t> </m:t>
                              </m:r>
                              <m:r>
                                <a:rPr lang="en-US" b="0" i="1" smtClean="0">
                                  <a:latin typeface="Cambria Math"/>
                                </a:rPr>
                                <m:t>𝑓𝑜𝑟</m:t>
                              </m:r>
                              <m:r>
                                <a:rPr lang="en-US" b="0" i="1" smtClean="0">
                                  <a:latin typeface="Cambria Math"/>
                                </a:rPr>
                                <m:t> </m:t>
                              </m:r>
                              <m:r>
                                <a:rPr lang="en-US" b="1" i="1" smtClean="0">
                                  <a:latin typeface="Cambria Math"/>
                                </a:rPr>
                                <m:t>𝑺𝒆𝒑𝒂𝒓𝒂𝒕𝒆</m:t>
                              </m:r>
                              <m:r>
                                <a:rPr lang="en-US" b="0" i="1" smtClean="0">
                                  <a:latin typeface="Cambria Math"/>
                                </a:rPr>
                                <m:t> </m:t>
                              </m:r>
                              <m:r>
                                <a:rPr lang="en-US" b="0" i="1" smtClean="0">
                                  <a:latin typeface="Cambria Math"/>
                                </a:rPr>
                                <m:t>𝑀𝑒𝑎𝑛𝑠</m:t>
                              </m:r>
                              <m:r>
                                <a:rPr lang="en-US" b="0" i="1" smtClean="0">
                                  <a:latin typeface="Cambria Math"/>
                                </a:rPr>
                                <m:t> </m:t>
                              </m:r>
                              <m:r>
                                <a:rPr lang="en-US" b="0" i="1" smtClean="0">
                                  <a:latin typeface="Cambria Math"/>
                                </a:rPr>
                                <m:t>𝑀𝑜𝑑𝑒𝑙</m:t>
                              </m:r>
                              <m:r>
                                <a:rPr lang="en-US" b="0" i="1" smtClean="0">
                                  <a:latin typeface="Cambria Math"/>
                                </a:rPr>
                                <m:t>:</m:t>
                              </m:r>
                            </m:oMath>
                          </a14:m>
                          <a:r>
                            <a:rPr lang="en-US" dirty="0"/>
                            <a:t> </a:t>
                          </a:r>
                        </a:p>
                      </a:txBody>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extLst>
                      <a:ext uri="{0D108BD9-81ED-4DB2-BD59-A6C34878D82A}">
                        <a16:rowId xmlns:a16="http://schemas.microsoft.com/office/drawing/2014/main" val="10004"/>
                      </a:ext>
                    </a:extLst>
                  </a:tr>
                </a:tbl>
              </a:graphicData>
            </a:graphic>
          </p:graphicFrame>
        </mc:Choice>
        <mc:Fallback xmlns="">
          <p:graphicFrame>
            <p:nvGraphicFramePr>
              <p:cNvPr id="4" name="Table 3"/>
              <p:cNvGraphicFramePr>
                <a:graphicFrameLocks noGrp="1"/>
              </p:cNvGraphicFramePr>
              <p:nvPr>
                <p:extLst>
                  <p:ext uri="{D42A27DB-BD31-4B8C-83A1-F6EECF244321}">
                    <p14:modId xmlns:p14="http://schemas.microsoft.com/office/powerpoint/2010/main" val="2980366418"/>
                  </p:ext>
                </p:extLst>
              </p:nvPr>
            </p:nvGraphicFramePr>
            <p:xfrm>
              <a:off x="685800" y="4521200"/>
              <a:ext cx="7696201" cy="1854200"/>
            </p:xfrm>
            <a:graphic>
              <a:graphicData uri="http://schemas.openxmlformats.org/drawingml/2006/table">
                <a:tbl>
                  <a:tblPr firstRow="1" bandRow="1">
                    <a:tableStyleId>{5C22544A-7EE6-4342-B048-85BDC9FD1C3A}</a:tableStyleId>
                  </a:tblPr>
                  <a:tblGrid>
                    <a:gridCol w="2308860">
                      <a:extLst>
                        <a:ext uri="{9D8B030D-6E8A-4147-A177-3AD203B41FA5}">
                          <a16:colId xmlns:a16="http://schemas.microsoft.com/office/drawing/2014/main" val="20000"/>
                        </a:ext>
                      </a:extLst>
                    </a:gridCol>
                    <a:gridCol w="1827848">
                      <a:extLst>
                        <a:ext uri="{9D8B030D-6E8A-4147-A177-3AD203B41FA5}">
                          <a16:colId xmlns:a16="http://schemas.microsoft.com/office/drawing/2014/main" val="20001"/>
                        </a:ext>
                      </a:extLst>
                    </a:gridCol>
                    <a:gridCol w="1827848">
                      <a:extLst>
                        <a:ext uri="{9D8B030D-6E8A-4147-A177-3AD203B41FA5}">
                          <a16:colId xmlns:a16="http://schemas.microsoft.com/office/drawing/2014/main" val="20002"/>
                        </a:ext>
                      </a:extLst>
                    </a:gridCol>
                    <a:gridCol w="1731645">
                      <a:extLst>
                        <a:ext uri="{9D8B030D-6E8A-4147-A177-3AD203B41FA5}">
                          <a16:colId xmlns:a16="http://schemas.microsoft.com/office/drawing/2014/main" val="20003"/>
                        </a:ext>
                      </a:extLst>
                    </a:gridCol>
                  </a:tblGrid>
                  <a:tr h="370840">
                    <a:tc>
                      <a:txBody>
                        <a:bodyPr/>
                        <a:lstStyle/>
                        <a:p>
                          <a:endParaRPr lang="en-US" dirty="0"/>
                        </a:p>
                      </a:txBody>
                      <a:tcPr/>
                    </a:tc>
                    <a:tc>
                      <a:txBody>
                        <a:bodyPr/>
                        <a:lstStyle/>
                        <a:p>
                          <a:pPr algn="ctr"/>
                          <a:r>
                            <a:rPr lang="en-US" dirty="0"/>
                            <a:t>Level </a:t>
                          </a:r>
                          <a:r>
                            <a:rPr lang="en-US" dirty="0" err="1"/>
                            <a:t>i</a:t>
                          </a:r>
                          <a:r>
                            <a:rPr lang="en-US" dirty="0"/>
                            <a:t>=1</a:t>
                          </a:r>
                        </a:p>
                      </a:txBody>
                      <a:tcPr/>
                    </a:tc>
                    <a:tc>
                      <a:txBody>
                        <a:bodyPr/>
                        <a:lstStyle/>
                        <a:p>
                          <a:pPr algn="ctr"/>
                          <a:r>
                            <a:rPr lang="en-US" dirty="0"/>
                            <a:t>Level </a:t>
                          </a:r>
                          <a:r>
                            <a:rPr lang="en-US" dirty="0" err="1"/>
                            <a:t>i</a:t>
                          </a:r>
                          <a:r>
                            <a:rPr lang="en-US" dirty="0"/>
                            <a:t>=2</a:t>
                          </a:r>
                        </a:p>
                      </a:txBody>
                      <a:tcPr/>
                    </a:tc>
                    <a:tc>
                      <a:txBody>
                        <a:bodyPr/>
                        <a:lstStyle/>
                        <a:p>
                          <a:pPr algn="ctr"/>
                          <a:r>
                            <a:rPr lang="en-US" baseline="0" dirty="0"/>
                            <a:t>Level </a:t>
                          </a:r>
                          <a:r>
                            <a:rPr lang="en-US" baseline="0" dirty="0" err="1"/>
                            <a:t>i</a:t>
                          </a:r>
                          <a:r>
                            <a:rPr lang="en-US" baseline="0" dirty="0"/>
                            <a:t>=3</a:t>
                          </a:r>
                          <a:endParaRPr lang="en-US" dirty="0"/>
                        </a:p>
                      </a:txBody>
                      <a:tcPr/>
                    </a:tc>
                    <a:extLst>
                      <a:ext uri="{0D108BD9-81ED-4DB2-BD59-A6C34878D82A}">
                        <a16:rowId xmlns:a16="http://schemas.microsoft.com/office/drawing/2014/main" val="10000"/>
                      </a:ext>
                    </a:extLst>
                  </a:tr>
                  <a:tr h="370840">
                    <a:tc>
                      <a:txBody>
                        <a:bodyPr/>
                        <a:lstStyle/>
                        <a:p>
                          <a:endParaRPr lang="en-US"/>
                        </a:p>
                      </a:txBody>
                      <a:tcPr>
                        <a:blipFill>
                          <a:blip r:embed="rId2"/>
                          <a:stretch>
                            <a:fillRect l="-264" t="-108197" r="-234565" b="-311475"/>
                          </a:stretch>
                        </a:blipFill>
                      </a:tcPr>
                    </a:tc>
                    <a:tc>
                      <a:txBody>
                        <a:bodyPr/>
                        <a:lstStyle/>
                        <a:p>
                          <a:pPr algn="ctr"/>
                          <a:endParaRPr lang="en-US" b="1" dirty="0">
                            <a:solidFill>
                              <a:srgbClr val="FF0000"/>
                            </a:solidFill>
                          </a:endParaRPr>
                        </a:p>
                      </a:txBody>
                      <a:tcPr/>
                    </a:tc>
                    <a:tc>
                      <a:txBody>
                        <a:bodyPr/>
                        <a:lstStyle/>
                        <a:p>
                          <a:pPr algn="ctr"/>
                          <a:endParaRPr lang="en-US" b="1" dirty="0">
                            <a:solidFill>
                              <a:srgbClr val="FF0000"/>
                            </a:solidFill>
                          </a:endParaRPr>
                        </a:p>
                      </a:txBody>
                      <a:tcPr/>
                    </a:tc>
                    <a:tc>
                      <a:txBody>
                        <a:bodyPr/>
                        <a:lstStyle/>
                        <a:p>
                          <a:pPr algn="ctr"/>
                          <a:endParaRPr lang="en-US" b="1" dirty="0">
                            <a:solidFill>
                              <a:srgbClr val="FF0000"/>
                            </a:solidFill>
                          </a:endParaRPr>
                        </a:p>
                      </a:txBody>
                      <a:tcPr/>
                    </a:tc>
                    <a:extLst>
                      <a:ext uri="{0D108BD9-81ED-4DB2-BD59-A6C34878D82A}">
                        <a16:rowId xmlns:a16="http://schemas.microsoft.com/office/drawing/2014/main" val="10001"/>
                      </a:ext>
                    </a:extLst>
                  </a:tr>
                  <a:tr h="370840">
                    <a:tc>
                      <a:txBody>
                        <a:bodyPr/>
                        <a:lstStyle/>
                        <a:p>
                          <a:endParaRPr lang="en-US"/>
                        </a:p>
                      </a:txBody>
                      <a:tcPr>
                        <a:blipFill>
                          <a:blip r:embed="rId2"/>
                          <a:stretch>
                            <a:fillRect l="-264" t="-208197" r="-234565" b="-211475"/>
                          </a:stretch>
                        </a:blipFill>
                      </a:tcPr>
                    </a:tc>
                    <a:tc>
                      <a:txBody>
                        <a:bodyPr/>
                        <a:lstStyle/>
                        <a:p>
                          <a:pPr algn="ctr"/>
                          <a:endParaRPr lang="en-US" b="1" dirty="0">
                            <a:solidFill>
                              <a:srgbClr val="FF0000"/>
                            </a:solidFill>
                          </a:endParaRPr>
                        </a:p>
                      </a:txBody>
                      <a:tcPr/>
                    </a:tc>
                    <a:tc>
                      <a:txBody>
                        <a:bodyPr/>
                        <a:lstStyle/>
                        <a:p>
                          <a:pPr algn="ctr"/>
                          <a:endParaRPr lang="en-US" b="1" dirty="0">
                            <a:solidFill>
                              <a:srgbClr val="FF0000"/>
                            </a:solidFill>
                          </a:endParaRPr>
                        </a:p>
                      </a:txBody>
                      <a:tcPr/>
                    </a:tc>
                    <a:tc>
                      <a:txBody>
                        <a:bodyPr/>
                        <a:lstStyle/>
                        <a:p>
                          <a:pPr algn="ctr"/>
                          <a:endParaRPr lang="en-US" b="1" dirty="0">
                            <a:solidFill>
                              <a:srgbClr val="FF0000"/>
                            </a:solidFill>
                          </a:endParaRPr>
                        </a:p>
                      </a:txBody>
                      <a:tcPr/>
                    </a:tc>
                    <a:extLst>
                      <a:ext uri="{0D108BD9-81ED-4DB2-BD59-A6C34878D82A}">
                        <a16:rowId xmlns:a16="http://schemas.microsoft.com/office/drawing/2014/main" val="10002"/>
                      </a:ext>
                    </a:extLst>
                  </a:tr>
                  <a:tr h="370840">
                    <a:tc>
                      <a:txBody>
                        <a:bodyPr/>
                        <a:lstStyle/>
                        <a:p>
                          <a:endParaRPr lang="en-US"/>
                        </a:p>
                      </a:txBody>
                      <a:tcPr>
                        <a:blipFill>
                          <a:blip r:embed="rId2"/>
                          <a:stretch>
                            <a:fillRect l="-264" t="-308197" r="-234565" b="-111475"/>
                          </a:stretch>
                        </a:blipFill>
                      </a:tcPr>
                    </a:tc>
                    <a:tc>
                      <a:txBody>
                        <a:bodyPr/>
                        <a:lstStyle/>
                        <a:p>
                          <a:pPr algn="ctr"/>
                          <a:endParaRPr lang="en-US" b="1" dirty="0">
                            <a:solidFill>
                              <a:srgbClr val="FF0000"/>
                            </a:solidFill>
                          </a:endParaRPr>
                        </a:p>
                      </a:txBody>
                      <a:tcPr/>
                    </a:tc>
                    <a:tc>
                      <a:txBody>
                        <a:bodyPr/>
                        <a:lstStyle/>
                        <a:p>
                          <a:pPr algn="ctr"/>
                          <a:endParaRPr lang="en-US" b="1" dirty="0">
                            <a:solidFill>
                              <a:srgbClr val="FF0000"/>
                            </a:solidFill>
                          </a:endParaRPr>
                        </a:p>
                      </a:txBody>
                      <a:tcPr/>
                    </a:tc>
                    <a:tc>
                      <a:txBody>
                        <a:bodyPr/>
                        <a:lstStyle/>
                        <a:p>
                          <a:pPr algn="ctr"/>
                          <a:endParaRPr lang="en-US" b="1" dirty="0">
                            <a:solidFill>
                              <a:srgbClr val="FF0000"/>
                            </a:solidFill>
                          </a:endParaRPr>
                        </a:p>
                      </a:txBody>
                      <a:tcPr/>
                    </a:tc>
                    <a:extLst>
                      <a:ext uri="{0D108BD9-81ED-4DB2-BD59-A6C34878D82A}">
                        <a16:rowId xmlns:a16="http://schemas.microsoft.com/office/drawing/2014/main" val="10003"/>
                      </a:ext>
                    </a:extLst>
                  </a:tr>
                  <a:tr h="370840">
                    <a:tc gridSpan="4">
                      <a:txBody>
                        <a:bodyPr/>
                        <a:lstStyle/>
                        <a:p>
                          <a:endParaRPr lang="en-US"/>
                        </a:p>
                      </a:txBody>
                      <a:tcPr>
                        <a:blipFill>
                          <a:blip r:embed="rId2"/>
                          <a:stretch>
                            <a:fillRect l="-79" t="-408197" r="-316" b="-11475"/>
                          </a:stretch>
                        </a:blipFill>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extLst>
                      <a:ext uri="{0D108BD9-81ED-4DB2-BD59-A6C34878D82A}">
                        <a16:rowId xmlns:a16="http://schemas.microsoft.com/office/drawing/2014/main" val="10004"/>
                      </a:ext>
                    </a:extLst>
                  </a:tr>
                </a:tbl>
              </a:graphicData>
            </a:graphic>
          </p:graphicFrame>
        </mc:Fallback>
      </mc:AlternateContent>
      <mc:AlternateContent xmlns:mc="http://schemas.openxmlformats.org/markup-compatibility/2006" xmlns:a14="http://schemas.microsoft.com/office/drawing/2010/main">
        <mc:Choice Requires="a14">
          <p:sp>
            <p:nvSpPr>
              <p:cNvPr id="6" name="TextBox 5"/>
              <p:cNvSpPr txBox="1"/>
              <p:nvPr/>
            </p:nvSpPr>
            <p:spPr>
              <a:xfrm>
                <a:off x="152400" y="3733800"/>
                <a:ext cx="8686800" cy="646331"/>
              </a:xfrm>
              <a:prstGeom prst="rect">
                <a:avLst/>
              </a:prstGeom>
              <a:noFill/>
            </p:spPr>
            <p:txBody>
              <a:bodyPr wrap="square" rtlCol="0">
                <a:spAutoFit/>
              </a:bodyPr>
              <a:lstStyle/>
              <a:p>
                <a:r>
                  <a:rPr lang="en-US" dirty="0"/>
                  <a:t>5. Now we need to find the Sum of the Squared Residuals for the </a:t>
                </a:r>
                <a:r>
                  <a:rPr lang="en-US" b="1" dirty="0"/>
                  <a:t>Separate</a:t>
                </a:r>
                <a:r>
                  <a:rPr lang="en-US" dirty="0"/>
                  <a:t> Means Model, where </a:t>
                </a:r>
                <a14:m>
                  <m:oMath xmlns:m="http://schemas.openxmlformats.org/officeDocument/2006/math">
                    <m:acc>
                      <m:accPr>
                        <m:chr m:val="̂"/>
                        <m:ctrlPr>
                          <a:rPr lang="en-US" i="1">
                            <a:latin typeface="Cambria Math" panose="02040503050406030204" pitchFamily="18" charset="0"/>
                          </a:rPr>
                        </m:ctrlPr>
                      </m:accPr>
                      <m:e>
                        <m:r>
                          <a:rPr lang="en-US" i="1">
                            <a:latin typeface="Cambria Math"/>
                            <a:ea typeface="Cambria Math"/>
                          </a:rPr>
                          <m:t>𝜇</m:t>
                        </m:r>
                      </m:e>
                    </m:acc>
                    <m:r>
                      <a:rPr lang="en-US" i="1" baseline="-25000">
                        <a:latin typeface="Cambria Math"/>
                        <a:ea typeface="Cambria Math"/>
                      </a:rPr>
                      <m:t>𝑖</m:t>
                    </m:r>
                  </m:oMath>
                </a14:m>
                <a:r>
                  <a:rPr lang="en-US" dirty="0"/>
                  <a:t> = </a:t>
                </a:r>
                <a14:m>
                  <m:oMath xmlns:m="http://schemas.openxmlformats.org/officeDocument/2006/math">
                    <m:acc>
                      <m:accPr>
                        <m:chr m:val="̂"/>
                        <m:ctrlPr>
                          <a:rPr lang="en-US" i="1">
                            <a:latin typeface="Cambria Math" panose="02040503050406030204" pitchFamily="18" charset="0"/>
                          </a:rPr>
                        </m:ctrlPr>
                      </m:accPr>
                      <m:e>
                        <m:r>
                          <a:rPr lang="en-US" i="1">
                            <a:latin typeface="Cambria Math"/>
                            <a:ea typeface="Cambria Math"/>
                          </a:rPr>
                          <m:t>𝜇</m:t>
                        </m:r>
                      </m:e>
                    </m:acc>
                    <m:r>
                      <a:rPr lang="en-US" b="0" i="1" smtClean="0">
                        <a:latin typeface="Cambria Math" panose="02040503050406030204" pitchFamily="18" charset="0"/>
                        <a:ea typeface="Cambria Math"/>
                      </a:rPr>
                      <m:t>(</m:t>
                    </m:r>
                    <m:r>
                      <a:rPr lang="en-US" b="0" i="1" smtClean="0">
                        <a:latin typeface="Cambria Math" panose="02040503050406030204" pitchFamily="18" charset="0"/>
                        <a:ea typeface="Cambria Math"/>
                      </a:rPr>
                      <m:t>𝑌</m:t>
                    </m:r>
                    <m:r>
                      <a:rPr lang="en-US" b="0" i="1" smtClean="0">
                        <a:latin typeface="Cambria Math" panose="02040503050406030204" pitchFamily="18" charset="0"/>
                        <a:ea typeface="Cambria Math"/>
                      </a:rPr>
                      <m:t>|</m:t>
                    </m:r>
                    <m:r>
                      <a:rPr lang="en-US" b="0" i="1" smtClean="0">
                        <a:latin typeface="Cambria Math" panose="02040503050406030204" pitchFamily="18" charset="0"/>
                        <a:ea typeface="Cambria Math"/>
                      </a:rPr>
                      <m:t>𝑋</m:t>
                    </m:r>
                    <m:r>
                      <a:rPr lang="en-US" b="0" i="1" smtClean="0">
                        <a:latin typeface="Cambria Math" panose="02040503050406030204" pitchFamily="18" charset="0"/>
                        <a:ea typeface="Cambria Math"/>
                      </a:rPr>
                      <m:t>=</m:t>
                    </m:r>
                    <m:r>
                      <a:rPr lang="en-US" b="0" i="1" smtClean="0">
                        <a:latin typeface="Cambria Math" panose="02040503050406030204" pitchFamily="18" charset="0"/>
                        <a:ea typeface="Cambria Math"/>
                      </a:rPr>
                      <m:t>𝑖</m:t>
                    </m:r>
                    <m:r>
                      <a:rPr lang="en-US" b="0" i="1" smtClean="0">
                        <a:latin typeface="Cambria Math" panose="02040503050406030204" pitchFamily="18" charset="0"/>
                        <a:ea typeface="Cambria Math"/>
                      </a:rPr>
                      <m:t>)</m:t>
                    </m:r>
                  </m:oMath>
                </a14:m>
                <a:r>
                  <a:rPr lang="en-US" dirty="0"/>
                  <a:t>.</a:t>
                </a:r>
              </a:p>
            </p:txBody>
          </p:sp>
        </mc:Choice>
        <mc:Fallback xmlns="">
          <p:sp>
            <p:nvSpPr>
              <p:cNvPr id="6" name="TextBox 5"/>
              <p:cNvSpPr txBox="1">
                <a:spLocks noRot="1" noChangeAspect="1" noMove="1" noResize="1" noEditPoints="1" noAdjustHandles="1" noChangeArrowheads="1" noChangeShapeType="1" noTextEdit="1"/>
              </p:cNvSpPr>
              <p:nvPr/>
            </p:nvSpPr>
            <p:spPr>
              <a:xfrm>
                <a:off x="152400" y="3733800"/>
                <a:ext cx="8686800" cy="646331"/>
              </a:xfrm>
              <a:prstGeom prst="rect">
                <a:avLst/>
              </a:prstGeom>
              <a:blipFill rotWithShape="0">
                <a:blip r:embed="rId3"/>
                <a:stretch>
                  <a:fillRect l="-561" t="-5660" b="-1320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1447800" y="4114800"/>
                <a:ext cx="6096000" cy="369332"/>
              </a:xfrm>
              <a:prstGeom prst="rect">
                <a:avLst/>
              </a:prstGeom>
              <a:noFill/>
            </p:spPr>
            <p:txBody>
              <a:bodyPr wrap="square" rtlCol="0">
                <a:spAutoFit/>
              </a:bodyPr>
              <a:lstStyle/>
              <a:p>
                <a:pPr algn="ctr"/>
                <a:r>
                  <a:rPr lang="en-US" b="0" dirty="0"/>
                  <a:t>(</a:t>
                </a:r>
                <a14:m>
                  <m:oMath xmlns:m="http://schemas.openxmlformats.org/officeDocument/2006/math">
                    <m:r>
                      <a:rPr lang="en-US" b="0" i="0" smtClean="0">
                        <a:latin typeface="Cambria Math" panose="02040503050406030204" pitchFamily="18" charset="0"/>
                      </a:rPr>
                      <m:t>(</m:t>
                    </m:r>
                    <m:r>
                      <a:rPr lang="en-US" b="0" i="1" smtClean="0">
                        <a:latin typeface="Cambria Math"/>
                      </a:rPr>
                      <m:t>𝑌</m:t>
                    </m:r>
                    <m:r>
                      <a:rPr lang="en-US" b="0" i="1" baseline="-25000" smtClean="0">
                        <a:latin typeface="Cambria Math"/>
                      </a:rPr>
                      <m:t>𝑖</m:t>
                    </m:r>
                    <m:d>
                      <m:dPr>
                        <m:begChr m:val="|"/>
                        <m:ctrlPr>
                          <a:rPr lang="en-US" b="0" i="1" smtClean="0">
                            <a:latin typeface="Cambria Math" panose="02040503050406030204" pitchFamily="18" charset="0"/>
                          </a:rPr>
                        </m:ctrlPr>
                      </m:dPr>
                      <m:e>
                        <m:r>
                          <a:rPr lang="en-US" b="0" i="1" smtClean="0">
                            <a:latin typeface="Cambria Math"/>
                          </a:rPr>
                          <m:t>𝑋</m:t>
                        </m:r>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m:t>
                        </m:r>
                        <m:acc>
                          <m:accPr>
                            <m:chr m:val="̂"/>
                            <m:ctrlPr>
                              <a:rPr lang="en-US" i="1" smtClean="0">
                                <a:latin typeface="Cambria Math" panose="02040503050406030204" pitchFamily="18" charset="0"/>
                              </a:rPr>
                            </m:ctrlPr>
                          </m:accPr>
                          <m:e>
                            <m:r>
                              <a:rPr lang="en-US" i="1" smtClean="0">
                                <a:latin typeface="Cambria Math"/>
                                <a:ea typeface="Cambria Math"/>
                              </a:rPr>
                              <m:t>𝜇</m:t>
                            </m:r>
                          </m:e>
                        </m:acc>
                        <m:r>
                          <a:rPr lang="en-US" b="0" i="1" baseline="-25000" smtClean="0">
                            <a:latin typeface="Cambria Math"/>
                            <a:ea typeface="Cambria Math"/>
                          </a:rPr>
                          <m:t>𝑖</m:t>
                        </m:r>
                      </m:e>
                    </m:d>
                    <m:r>
                      <a:rPr lang="en-US" b="0" i="1" baseline="30000" smtClean="0">
                        <a:latin typeface="Cambria Math"/>
                      </a:rPr>
                      <m:t>2</m:t>
                    </m:r>
                  </m:oMath>
                </a14:m>
                <a:endParaRPr lang="en-US" dirty="0"/>
              </a:p>
            </p:txBody>
          </p:sp>
        </mc:Choice>
        <mc:Fallback xmlns="">
          <p:sp>
            <p:nvSpPr>
              <p:cNvPr id="7" name="TextBox 6"/>
              <p:cNvSpPr txBox="1">
                <a:spLocks noRot="1" noChangeAspect="1" noMove="1" noResize="1" noEditPoints="1" noAdjustHandles="1" noChangeArrowheads="1" noChangeShapeType="1" noTextEdit="1"/>
              </p:cNvSpPr>
              <p:nvPr/>
            </p:nvSpPr>
            <p:spPr>
              <a:xfrm>
                <a:off x="1447800" y="4114800"/>
                <a:ext cx="6096000" cy="369332"/>
              </a:xfrm>
              <a:prstGeom prst="rect">
                <a:avLst/>
              </a:prstGeom>
              <a:blipFill rotWithShape="0">
                <a:blip r:embed="rId4"/>
                <a:stretch>
                  <a:fillRect t="-819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8" name="Table 7"/>
              <p:cNvGraphicFramePr>
                <a:graphicFrameLocks noGrp="1"/>
              </p:cNvGraphicFramePr>
              <p:nvPr>
                <p:extLst>
                  <p:ext uri="{D42A27DB-BD31-4B8C-83A1-F6EECF244321}">
                    <p14:modId xmlns:p14="http://schemas.microsoft.com/office/powerpoint/2010/main" val="1522575949"/>
                  </p:ext>
                </p:extLst>
              </p:nvPr>
            </p:nvGraphicFramePr>
            <p:xfrm>
              <a:off x="685801" y="1752600"/>
              <a:ext cx="7696200" cy="1854200"/>
            </p:xfrm>
            <a:graphic>
              <a:graphicData uri="http://schemas.openxmlformats.org/drawingml/2006/table">
                <a:tbl>
                  <a:tblPr firstRow="1" bandRow="1">
                    <a:tableStyleId>{5C22544A-7EE6-4342-B048-85BDC9FD1C3A}</a:tableStyleId>
                  </a:tblPr>
                  <a:tblGrid>
                    <a:gridCol w="2308860">
                      <a:extLst>
                        <a:ext uri="{9D8B030D-6E8A-4147-A177-3AD203B41FA5}">
                          <a16:colId xmlns:a16="http://schemas.microsoft.com/office/drawing/2014/main" val="20000"/>
                        </a:ext>
                      </a:extLst>
                    </a:gridCol>
                    <a:gridCol w="1827848">
                      <a:extLst>
                        <a:ext uri="{9D8B030D-6E8A-4147-A177-3AD203B41FA5}">
                          <a16:colId xmlns:a16="http://schemas.microsoft.com/office/drawing/2014/main" val="20001"/>
                        </a:ext>
                      </a:extLst>
                    </a:gridCol>
                    <a:gridCol w="1827848">
                      <a:extLst>
                        <a:ext uri="{9D8B030D-6E8A-4147-A177-3AD203B41FA5}">
                          <a16:colId xmlns:a16="http://schemas.microsoft.com/office/drawing/2014/main" val="20002"/>
                        </a:ext>
                      </a:extLst>
                    </a:gridCol>
                    <a:gridCol w="1731644">
                      <a:extLst>
                        <a:ext uri="{9D8B030D-6E8A-4147-A177-3AD203B41FA5}">
                          <a16:colId xmlns:a16="http://schemas.microsoft.com/office/drawing/2014/main" val="20003"/>
                        </a:ext>
                      </a:extLst>
                    </a:gridCol>
                  </a:tblGrid>
                  <a:tr h="370840">
                    <a:tc>
                      <a:txBody>
                        <a:bodyPr/>
                        <a:lstStyle/>
                        <a:p>
                          <a:endParaRPr lang="en-US" dirty="0"/>
                        </a:p>
                      </a:txBody>
                      <a:tcPr/>
                    </a:tc>
                    <a:tc>
                      <a:txBody>
                        <a:bodyPr/>
                        <a:lstStyle/>
                        <a:p>
                          <a:pPr algn="ctr"/>
                          <a:r>
                            <a:rPr lang="en-US" dirty="0"/>
                            <a:t>Level i=1</a:t>
                          </a:r>
                        </a:p>
                      </a:txBody>
                      <a:tcPr/>
                    </a:tc>
                    <a:tc>
                      <a:txBody>
                        <a:bodyPr/>
                        <a:lstStyle/>
                        <a:p>
                          <a:pPr algn="ctr"/>
                          <a:r>
                            <a:rPr lang="en-US" dirty="0"/>
                            <a:t>Level i=2</a:t>
                          </a:r>
                        </a:p>
                      </a:txBody>
                      <a:tcPr/>
                    </a:tc>
                    <a:tc>
                      <a:txBody>
                        <a:bodyPr/>
                        <a:lstStyle/>
                        <a:p>
                          <a:pPr algn="ctr"/>
                          <a:r>
                            <a:rPr lang="en-US" baseline="0" dirty="0"/>
                            <a:t>Level i=3</a:t>
                          </a:r>
                          <a:endParaRPr lang="en-US" dirty="0"/>
                        </a:p>
                      </a:txBody>
                      <a:tcPr/>
                    </a:tc>
                    <a:extLst>
                      <a:ext uri="{0D108BD9-81ED-4DB2-BD59-A6C34878D82A}">
                        <a16:rowId xmlns:a16="http://schemas.microsoft.com/office/drawing/2014/main" val="10000"/>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t>((</a:t>
                          </a:r>
                          <a14:m>
                            <m:oMath xmlns:m="http://schemas.openxmlformats.org/officeDocument/2006/math">
                              <m:r>
                                <a:rPr lang="en-US" b="0" i="1" smtClean="0">
                                  <a:latin typeface="Cambria Math"/>
                                </a:rPr>
                                <m:t>𝑌</m:t>
                              </m:r>
                              <m:r>
                                <a:rPr lang="en-US" b="0" i="1" baseline="-25000" smtClean="0">
                                  <a:latin typeface="Cambria Math" panose="02040503050406030204" pitchFamily="18" charset="0"/>
                                </a:rPr>
                                <m:t>1</m:t>
                              </m:r>
                              <m:d>
                                <m:dPr>
                                  <m:begChr m:val="|"/>
                                  <m:ctrlPr>
                                    <a:rPr lang="en-US" b="0" i="1" smtClean="0">
                                      <a:latin typeface="Cambria Math" panose="02040503050406030204" pitchFamily="18" charset="0"/>
                                    </a:rPr>
                                  </m:ctrlPr>
                                </m:dPr>
                                <m:e>
                                  <m:r>
                                    <a:rPr lang="en-US" b="0" i="1" smtClean="0">
                                      <a:latin typeface="Cambria Math"/>
                                    </a:rPr>
                                    <m:t>𝑋</m:t>
                                  </m:r>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i="1" smtClean="0">
                                          <a:latin typeface="Cambria Math"/>
                                          <a:ea typeface="Cambria Math"/>
                                        </a:rPr>
                                        <m:t>𝜇</m:t>
                                      </m:r>
                                    </m:e>
                                  </m:acc>
                                </m:e>
                              </m:d>
                              <m:r>
                                <a:rPr lang="en-US" b="0" i="1" baseline="30000" smtClean="0">
                                  <a:latin typeface="Cambria Math"/>
                                </a:rPr>
                                <m:t>2</m:t>
                              </m:r>
                              <m:r>
                                <a:rPr lang="en-US" b="0" i="1" baseline="-25000" smtClean="0">
                                  <a:latin typeface="Cambria Math" panose="02040503050406030204" pitchFamily="18" charset="0"/>
                                </a:rPr>
                                <m:t> </m:t>
                              </m:r>
                            </m:oMath>
                          </a14:m>
                          <a:endParaRPr lang="en-US" baseline="30000" dirty="0"/>
                        </a:p>
                      </a:txBody>
                      <a:tcPr/>
                    </a:tc>
                    <a:tc>
                      <a:txBody>
                        <a:bodyPr/>
                        <a:lstStyle/>
                        <a:p>
                          <a:pPr algn="ctr"/>
                          <a:r>
                            <a:rPr lang="en-US" b="1" dirty="0">
                              <a:solidFill>
                                <a:srgbClr val="FF0000"/>
                              </a:solidFill>
                            </a:rPr>
                            <a:t>(3-13)</a:t>
                          </a:r>
                          <a:r>
                            <a:rPr lang="en-US" b="1" baseline="30000" dirty="0">
                              <a:solidFill>
                                <a:srgbClr val="FF0000"/>
                              </a:solidFill>
                            </a:rPr>
                            <a:t>2</a:t>
                          </a:r>
                          <a:r>
                            <a:rPr lang="en-US" b="1" dirty="0">
                              <a:solidFill>
                                <a:srgbClr val="FF0000"/>
                              </a:solidFill>
                            </a:rPr>
                            <a:t> = 100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solidFill>
                                <a:srgbClr val="FF0000"/>
                              </a:solidFill>
                            </a:rPr>
                            <a:t>(10-13)</a:t>
                          </a:r>
                          <a:r>
                            <a:rPr lang="en-US" b="1" baseline="30000" dirty="0">
                              <a:solidFill>
                                <a:srgbClr val="FF0000"/>
                              </a:solidFill>
                            </a:rPr>
                            <a:t>2</a:t>
                          </a:r>
                          <a:r>
                            <a:rPr lang="en-US" b="1" dirty="0">
                              <a:solidFill>
                                <a:srgbClr val="FF0000"/>
                              </a:solidFill>
                            </a:rPr>
                            <a:t> = 9</a:t>
                          </a:r>
                        </a:p>
                      </a:txBody>
                      <a:tcPr/>
                    </a:tc>
                    <a:tc>
                      <a:txBody>
                        <a:bodyPr/>
                        <a:lstStyle/>
                        <a:p>
                          <a:pPr algn="ctr"/>
                          <a:r>
                            <a:rPr lang="en-US" b="1" dirty="0">
                              <a:solidFill>
                                <a:srgbClr val="FF0000"/>
                              </a:solidFill>
                            </a:rPr>
                            <a:t>49</a:t>
                          </a:r>
                        </a:p>
                      </a:txBody>
                      <a:tcPr/>
                    </a:tc>
                    <a:extLst>
                      <a:ext uri="{0D108BD9-81ED-4DB2-BD59-A6C34878D82A}">
                        <a16:rowId xmlns:a16="http://schemas.microsoft.com/office/drawing/2014/main" val="10001"/>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0" dirty="0"/>
                            <a:t>((</a:t>
                          </a:r>
                          <a14:m>
                            <m:oMath xmlns:m="http://schemas.openxmlformats.org/officeDocument/2006/math">
                              <m:r>
                                <a:rPr lang="en-US" b="0" i="1" smtClean="0">
                                  <a:latin typeface="Cambria Math"/>
                                </a:rPr>
                                <m:t>𝑌</m:t>
                              </m:r>
                              <m:r>
                                <a:rPr lang="en-US" b="0" i="1" baseline="-25000" smtClean="0">
                                  <a:latin typeface="Cambria Math"/>
                                </a:rPr>
                                <m:t>2</m:t>
                              </m:r>
                              <m:d>
                                <m:dPr>
                                  <m:begChr m:val="|"/>
                                  <m:ctrlPr>
                                    <a:rPr lang="en-US" b="0" i="1" smtClean="0">
                                      <a:latin typeface="Cambria Math" panose="02040503050406030204" pitchFamily="18" charset="0"/>
                                    </a:rPr>
                                  </m:ctrlPr>
                                </m:dPr>
                                <m:e>
                                  <m:r>
                                    <a:rPr lang="en-US" b="0" i="1" smtClean="0">
                                      <a:latin typeface="Cambria Math"/>
                                    </a:rPr>
                                    <m:t>𝑋</m:t>
                                  </m:r>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i="1" smtClean="0">
                                          <a:latin typeface="Cambria Math"/>
                                          <a:ea typeface="Cambria Math"/>
                                        </a:rPr>
                                        <m:t>𝜇</m:t>
                                      </m:r>
                                    </m:e>
                                  </m:acc>
                                </m:e>
                              </m:d>
                              <m:r>
                                <a:rPr lang="en-US" b="0" i="1" baseline="30000" smtClean="0">
                                  <a:latin typeface="Cambria Math"/>
                                </a:rPr>
                                <m:t>2</m:t>
                              </m:r>
                            </m:oMath>
                          </a14:m>
                          <a:endParaRPr lang="en-US" baseline="-25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solidFill>
                                <a:srgbClr val="FF0000"/>
                              </a:solidFill>
                            </a:rPr>
                            <a:t>(5-13)</a:t>
                          </a:r>
                          <a:r>
                            <a:rPr lang="en-US" b="1" baseline="30000" dirty="0">
                              <a:solidFill>
                                <a:srgbClr val="FF0000"/>
                              </a:solidFill>
                            </a:rPr>
                            <a:t>2</a:t>
                          </a:r>
                          <a:r>
                            <a:rPr lang="en-US" b="1" dirty="0">
                              <a:solidFill>
                                <a:srgbClr val="FF0000"/>
                              </a:solidFill>
                            </a:rPr>
                            <a:t> = 64</a:t>
                          </a:r>
                        </a:p>
                      </a:txBody>
                      <a:tcPr/>
                    </a:tc>
                    <a:tc>
                      <a:txBody>
                        <a:bodyPr/>
                        <a:lstStyle/>
                        <a:p>
                          <a:pPr algn="ctr"/>
                          <a:r>
                            <a:rPr lang="en-US" b="1" dirty="0">
                              <a:solidFill>
                                <a:srgbClr val="FF0000"/>
                              </a:solidFill>
                            </a:rPr>
                            <a:t>1</a:t>
                          </a:r>
                        </a:p>
                      </a:txBody>
                      <a:tcPr/>
                    </a:tc>
                    <a:tc>
                      <a:txBody>
                        <a:bodyPr/>
                        <a:lstStyle/>
                        <a:p>
                          <a:pPr algn="ctr"/>
                          <a:r>
                            <a:rPr lang="en-US" b="1" dirty="0">
                              <a:solidFill>
                                <a:srgbClr val="FF0000"/>
                              </a:solidFill>
                            </a:rPr>
                            <a:t>81</a:t>
                          </a:r>
                        </a:p>
                      </a:txBody>
                      <a:tcPr/>
                    </a:tc>
                    <a:extLst>
                      <a:ext uri="{0D108BD9-81ED-4DB2-BD59-A6C34878D82A}">
                        <a16:rowId xmlns:a16="http://schemas.microsoft.com/office/drawing/2014/main" val="10002"/>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t>((</a:t>
                          </a:r>
                          <a14:m>
                            <m:oMath xmlns:m="http://schemas.openxmlformats.org/officeDocument/2006/math">
                              <m:r>
                                <a:rPr lang="en-US" b="0" i="1" smtClean="0">
                                  <a:latin typeface="Cambria Math"/>
                                </a:rPr>
                                <m:t>𝑌</m:t>
                              </m:r>
                              <m:r>
                                <a:rPr lang="en-US" b="0" i="1" baseline="-25000" smtClean="0">
                                  <a:latin typeface="Cambria Math" panose="02040503050406030204" pitchFamily="18" charset="0"/>
                                </a:rPr>
                                <m:t>3</m:t>
                              </m:r>
                              <m:d>
                                <m:dPr>
                                  <m:begChr m:val="|"/>
                                  <m:ctrlPr>
                                    <a:rPr lang="en-US" b="0" i="1" smtClean="0">
                                      <a:latin typeface="Cambria Math" panose="02040503050406030204" pitchFamily="18" charset="0"/>
                                    </a:rPr>
                                  </m:ctrlPr>
                                </m:dPr>
                                <m:e>
                                  <m:r>
                                    <a:rPr lang="en-US" b="0" i="1" smtClean="0">
                                      <a:latin typeface="Cambria Math"/>
                                    </a:rPr>
                                    <m:t>𝑋</m:t>
                                  </m:r>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i="1" smtClean="0">
                                          <a:latin typeface="Cambria Math"/>
                                          <a:ea typeface="Cambria Math"/>
                                        </a:rPr>
                                        <m:t>𝜇</m:t>
                                      </m:r>
                                    </m:e>
                                  </m:acc>
                                </m:e>
                              </m:d>
                              <m:r>
                                <a:rPr lang="en-US" b="0" i="1" baseline="30000" smtClean="0">
                                  <a:latin typeface="Cambria Math"/>
                                </a:rPr>
                                <m:t>2</m:t>
                              </m:r>
                            </m:oMath>
                          </a14:m>
                          <a:endParaRPr lang="en-US" baseline="-25000" dirty="0"/>
                        </a:p>
                      </a:txBody>
                      <a:tcPr/>
                    </a:tc>
                    <a:tc>
                      <a:txBody>
                        <a:bodyPr/>
                        <a:lstStyle/>
                        <a:p>
                          <a:pPr algn="ctr"/>
                          <a:r>
                            <a:rPr lang="en-US" b="1" dirty="0">
                              <a:solidFill>
                                <a:srgbClr val="FF0000"/>
                              </a:solidFill>
                            </a:rPr>
                            <a:t>36</a:t>
                          </a:r>
                        </a:p>
                      </a:txBody>
                      <a:tcPr/>
                    </a:tc>
                    <a:tc>
                      <a:txBody>
                        <a:bodyPr/>
                        <a:lstStyle/>
                        <a:p>
                          <a:pPr algn="ctr"/>
                          <a:r>
                            <a:rPr lang="en-US" b="1" dirty="0">
                              <a:solidFill>
                                <a:srgbClr val="FF0000"/>
                              </a:solidFill>
                            </a:rPr>
                            <a:t>1</a:t>
                          </a:r>
                        </a:p>
                      </a:txBody>
                      <a:tcPr/>
                    </a:tc>
                    <a:tc>
                      <a:txBody>
                        <a:bodyPr/>
                        <a:lstStyle/>
                        <a:p>
                          <a:pPr algn="ctr"/>
                          <a:r>
                            <a:rPr lang="en-US" b="1" dirty="0">
                              <a:solidFill>
                                <a:srgbClr val="FF0000"/>
                              </a:solidFill>
                            </a:rPr>
                            <a:t>121</a:t>
                          </a:r>
                        </a:p>
                      </a:txBody>
                      <a:tcPr/>
                    </a:tc>
                    <a:extLst>
                      <a:ext uri="{0D108BD9-81ED-4DB2-BD59-A6C34878D82A}">
                        <a16:rowId xmlns:a16="http://schemas.microsoft.com/office/drawing/2014/main" val="10003"/>
                      </a:ext>
                    </a:extLst>
                  </a:tr>
                  <a:tr h="370840">
                    <a:tc gridSpan="4">
                      <a:txBody>
                        <a:bodyPr/>
                        <a:lstStyle/>
                        <a:p>
                          <a:pPr algn="ctr"/>
                          <a14:m>
                            <m:oMath xmlns:m="http://schemas.openxmlformats.org/officeDocument/2006/math">
                              <m:r>
                                <a:rPr lang="en-US" b="0" i="1" smtClean="0">
                                  <a:latin typeface="Cambria Math"/>
                                </a:rPr>
                                <m:t>𝑇𝑜𝑡𝑎𝑙</m:t>
                              </m:r>
                              <m:r>
                                <a:rPr lang="en-US" b="0" i="1" smtClean="0">
                                  <a:latin typeface="Cambria Math"/>
                                </a:rPr>
                                <m:t> </m:t>
                              </m:r>
                              <m:r>
                                <a:rPr lang="en-US" b="0" i="1" smtClean="0">
                                  <a:latin typeface="Cambria Math"/>
                                </a:rPr>
                                <m:t>𝑆𝑢𝑚</m:t>
                              </m:r>
                              <m:r>
                                <a:rPr lang="en-US" b="0" i="1" smtClean="0">
                                  <a:latin typeface="Cambria Math"/>
                                </a:rPr>
                                <m:t> </m:t>
                              </m:r>
                              <m:r>
                                <a:rPr lang="en-US" b="0" i="1" smtClean="0">
                                  <a:latin typeface="Cambria Math"/>
                                </a:rPr>
                                <m:t>𝑜𝑓</m:t>
                              </m:r>
                              <m:r>
                                <a:rPr lang="en-US" b="0" i="1" smtClean="0">
                                  <a:latin typeface="Cambria Math"/>
                                </a:rPr>
                                <m:t> </m:t>
                              </m:r>
                              <m:r>
                                <a:rPr lang="en-US" b="0" i="1" smtClean="0">
                                  <a:latin typeface="Cambria Math"/>
                                </a:rPr>
                                <m:t>𝑆𝑞𝑢𝑎𝑟𝑒𝑑</m:t>
                              </m:r>
                              <m:r>
                                <a:rPr lang="en-US" b="0" i="1" smtClean="0">
                                  <a:latin typeface="Cambria Math"/>
                                </a:rPr>
                                <m:t> </m:t>
                              </m:r>
                              <m:r>
                                <a:rPr lang="en-US" b="0" i="1" smtClean="0">
                                  <a:latin typeface="Cambria Math"/>
                                </a:rPr>
                                <m:t>𝑅𝑒𝑠𝑖𝑑𝑢𝑎𝑙𝑠</m:t>
                              </m:r>
                              <m:r>
                                <a:rPr lang="en-US" b="0" i="1" smtClean="0">
                                  <a:latin typeface="Cambria Math"/>
                                </a:rPr>
                                <m:t> </m:t>
                              </m:r>
                              <m:r>
                                <a:rPr lang="en-US" b="0" i="1" smtClean="0">
                                  <a:latin typeface="Cambria Math"/>
                                </a:rPr>
                                <m:t>𝑓𝑜𝑟</m:t>
                              </m:r>
                              <m:r>
                                <a:rPr lang="en-US" b="0" i="1" smtClean="0">
                                  <a:latin typeface="Cambria Math"/>
                                </a:rPr>
                                <m:t> </m:t>
                              </m:r>
                              <m:r>
                                <a:rPr lang="en-US" b="1" i="1" smtClean="0">
                                  <a:latin typeface="Cambria Math"/>
                                </a:rPr>
                                <m:t>𝑬𝒒𝒖𝒂𝒍</m:t>
                              </m:r>
                              <m:r>
                                <a:rPr lang="en-US" b="0" i="1" smtClean="0">
                                  <a:latin typeface="Cambria Math"/>
                                </a:rPr>
                                <m:t> </m:t>
                              </m:r>
                              <m:r>
                                <a:rPr lang="en-US" b="0" i="1" smtClean="0">
                                  <a:latin typeface="Cambria Math"/>
                                </a:rPr>
                                <m:t>𝑀𝑒𝑎𝑛𝑠</m:t>
                              </m:r>
                              <m:r>
                                <a:rPr lang="en-US" b="0" i="1" smtClean="0">
                                  <a:latin typeface="Cambria Math"/>
                                </a:rPr>
                                <m:t> </m:t>
                              </m:r>
                              <m:r>
                                <a:rPr lang="en-US" b="0" i="1" smtClean="0">
                                  <a:latin typeface="Cambria Math"/>
                                </a:rPr>
                                <m:t>𝑀𝑜𝑑𝑒𝑙</m:t>
                              </m:r>
                              <m:r>
                                <a:rPr lang="en-US" b="0" i="1" smtClean="0">
                                  <a:latin typeface="Cambria Math"/>
                                </a:rPr>
                                <m:t>:</m:t>
                              </m:r>
                            </m:oMath>
                          </a14:m>
                          <a:r>
                            <a:rPr lang="en-US" sz="1800" b="1" dirty="0">
                              <a:solidFill>
                                <a:srgbClr val="FF0000"/>
                              </a:solidFill>
                            </a:rPr>
                            <a:t> 462</a:t>
                          </a:r>
                          <a:endParaRPr lang="en-US" dirty="0"/>
                        </a:p>
                      </a:txBody>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extLst>
                      <a:ext uri="{0D108BD9-81ED-4DB2-BD59-A6C34878D82A}">
                        <a16:rowId xmlns:a16="http://schemas.microsoft.com/office/drawing/2014/main" val="10004"/>
                      </a:ext>
                    </a:extLst>
                  </a:tr>
                </a:tbl>
              </a:graphicData>
            </a:graphic>
          </p:graphicFrame>
        </mc:Choice>
        <mc:Fallback xmlns="">
          <p:graphicFrame>
            <p:nvGraphicFramePr>
              <p:cNvPr id="8" name="Table 7"/>
              <p:cNvGraphicFramePr>
                <a:graphicFrameLocks noGrp="1"/>
              </p:cNvGraphicFramePr>
              <p:nvPr>
                <p:extLst>
                  <p:ext uri="{D42A27DB-BD31-4B8C-83A1-F6EECF244321}">
                    <p14:modId xmlns:p14="http://schemas.microsoft.com/office/powerpoint/2010/main" val="1522575949"/>
                  </p:ext>
                </p:extLst>
              </p:nvPr>
            </p:nvGraphicFramePr>
            <p:xfrm>
              <a:off x="685801" y="1752600"/>
              <a:ext cx="7696200" cy="1854200"/>
            </p:xfrm>
            <a:graphic>
              <a:graphicData uri="http://schemas.openxmlformats.org/drawingml/2006/table">
                <a:tbl>
                  <a:tblPr firstRow="1" bandRow="1">
                    <a:tableStyleId>{5C22544A-7EE6-4342-B048-85BDC9FD1C3A}</a:tableStyleId>
                  </a:tblPr>
                  <a:tblGrid>
                    <a:gridCol w="2308860">
                      <a:extLst>
                        <a:ext uri="{9D8B030D-6E8A-4147-A177-3AD203B41FA5}">
                          <a16:colId xmlns:a16="http://schemas.microsoft.com/office/drawing/2014/main" val="20000"/>
                        </a:ext>
                      </a:extLst>
                    </a:gridCol>
                    <a:gridCol w="1827848">
                      <a:extLst>
                        <a:ext uri="{9D8B030D-6E8A-4147-A177-3AD203B41FA5}">
                          <a16:colId xmlns:a16="http://schemas.microsoft.com/office/drawing/2014/main" val="20001"/>
                        </a:ext>
                      </a:extLst>
                    </a:gridCol>
                    <a:gridCol w="1827848">
                      <a:extLst>
                        <a:ext uri="{9D8B030D-6E8A-4147-A177-3AD203B41FA5}">
                          <a16:colId xmlns:a16="http://schemas.microsoft.com/office/drawing/2014/main" val="20002"/>
                        </a:ext>
                      </a:extLst>
                    </a:gridCol>
                    <a:gridCol w="1731644">
                      <a:extLst>
                        <a:ext uri="{9D8B030D-6E8A-4147-A177-3AD203B41FA5}">
                          <a16:colId xmlns:a16="http://schemas.microsoft.com/office/drawing/2014/main" val="20003"/>
                        </a:ext>
                      </a:extLst>
                    </a:gridCol>
                  </a:tblGrid>
                  <a:tr h="370840">
                    <a:tc>
                      <a:txBody>
                        <a:bodyPr/>
                        <a:lstStyle/>
                        <a:p>
                          <a:endParaRPr lang="en-US" dirty="0"/>
                        </a:p>
                      </a:txBody>
                      <a:tcPr/>
                    </a:tc>
                    <a:tc>
                      <a:txBody>
                        <a:bodyPr/>
                        <a:lstStyle/>
                        <a:p>
                          <a:pPr algn="ctr"/>
                          <a:r>
                            <a:rPr lang="en-US" dirty="0"/>
                            <a:t>Level </a:t>
                          </a:r>
                          <a:r>
                            <a:rPr lang="en-US" dirty="0" err="1"/>
                            <a:t>i</a:t>
                          </a:r>
                          <a:r>
                            <a:rPr lang="en-US" dirty="0"/>
                            <a:t>=1</a:t>
                          </a:r>
                        </a:p>
                      </a:txBody>
                      <a:tcPr/>
                    </a:tc>
                    <a:tc>
                      <a:txBody>
                        <a:bodyPr/>
                        <a:lstStyle/>
                        <a:p>
                          <a:pPr algn="ctr"/>
                          <a:r>
                            <a:rPr lang="en-US" dirty="0"/>
                            <a:t>Level </a:t>
                          </a:r>
                          <a:r>
                            <a:rPr lang="en-US" dirty="0" err="1"/>
                            <a:t>i</a:t>
                          </a:r>
                          <a:r>
                            <a:rPr lang="en-US" dirty="0"/>
                            <a:t>=2</a:t>
                          </a:r>
                        </a:p>
                      </a:txBody>
                      <a:tcPr/>
                    </a:tc>
                    <a:tc>
                      <a:txBody>
                        <a:bodyPr/>
                        <a:lstStyle/>
                        <a:p>
                          <a:pPr algn="ctr"/>
                          <a:r>
                            <a:rPr lang="en-US" baseline="0" dirty="0"/>
                            <a:t>Level </a:t>
                          </a:r>
                          <a:r>
                            <a:rPr lang="en-US" baseline="0" dirty="0" err="1"/>
                            <a:t>i</a:t>
                          </a:r>
                          <a:r>
                            <a:rPr lang="en-US" baseline="0" dirty="0"/>
                            <a:t>=3</a:t>
                          </a:r>
                          <a:endParaRPr lang="en-US" dirty="0"/>
                        </a:p>
                      </a:txBody>
                      <a:tcPr/>
                    </a:tc>
                    <a:extLst>
                      <a:ext uri="{0D108BD9-81ED-4DB2-BD59-A6C34878D82A}">
                        <a16:rowId xmlns:a16="http://schemas.microsoft.com/office/drawing/2014/main" val="10000"/>
                      </a:ext>
                    </a:extLst>
                  </a:tr>
                  <a:tr h="370840">
                    <a:tc>
                      <a:txBody>
                        <a:bodyPr/>
                        <a:lstStyle/>
                        <a:p>
                          <a:endParaRPr lang="en-US"/>
                        </a:p>
                      </a:txBody>
                      <a:tcPr>
                        <a:blipFill>
                          <a:blip r:embed="rId5"/>
                          <a:stretch>
                            <a:fillRect l="-264" t="-108197" r="-234565" b="-324590"/>
                          </a:stretch>
                        </a:blipFill>
                      </a:tcPr>
                    </a:tc>
                    <a:tc>
                      <a:txBody>
                        <a:bodyPr/>
                        <a:lstStyle/>
                        <a:p>
                          <a:pPr algn="ctr"/>
                          <a:r>
                            <a:rPr lang="en-US" b="1" dirty="0">
                              <a:solidFill>
                                <a:srgbClr val="FF0000"/>
                              </a:solidFill>
                            </a:rPr>
                            <a:t>(3-13)</a:t>
                          </a:r>
                          <a:r>
                            <a:rPr lang="en-US" b="1" baseline="30000" dirty="0">
                              <a:solidFill>
                                <a:srgbClr val="FF0000"/>
                              </a:solidFill>
                            </a:rPr>
                            <a:t>2</a:t>
                          </a:r>
                          <a:r>
                            <a:rPr lang="en-US" b="1" dirty="0">
                              <a:solidFill>
                                <a:srgbClr val="FF0000"/>
                              </a:solidFill>
                            </a:rPr>
                            <a:t> = 100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solidFill>
                                <a:srgbClr val="FF0000"/>
                              </a:solidFill>
                            </a:rPr>
                            <a:t>(10-13)</a:t>
                          </a:r>
                          <a:r>
                            <a:rPr lang="en-US" b="1" baseline="30000" dirty="0">
                              <a:solidFill>
                                <a:srgbClr val="FF0000"/>
                              </a:solidFill>
                            </a:rPr>
                            <a:t>2</a:t>
                          </a:r>
                          <a:r>
                            <a:rPr lang="en-US" b="1" dirty="0">
                              <a:solidFill>
                                <a:srgbClr val="FF0000"/>
                              </a:solidFill>
                            </a:rPr>
                            <a:t> = 9</a:t>
                          </a:r>
                        </a:p>
                      </a:txBody>
                      <a:tcPr/>
                    </a:tc>
                    <a:tc>
                      <a:txBody>
                        <a:bodyPr/>
                        <a:lstStyle/>
                        <a:p>
                          <a:pPr algn="ctr"/>
                          <a:r>
                            <a:rPr lang="en-US" b="1" dirty="0">
                              <a:solidFill>
                                <a:srgbClr val="FF0000"/>
                              </a:solidFill>
                            </a:rPr>
                            <a:t>49</a:t>
                          </a:r>
                        </a:p>
                      </a:txBody>
                      <a:tcPr/>
                    </a:tc>
                    <a:extLst>
                      <a:ext uri="{0D108BD9-81ED-4DB2-BD59-A6C34878D82A}">
                        <a16:rowId xmlns:a16="http://schemas.microsoft.com/office/drawing/2014/main" val="10001"/>
                      </a:ext>
                    </a:extLst>
                  </a:tr>
                  <a:tr h="370840">
                    <a:tc>
                      <a:txBody>
                        <a:bodyPr/>
                        <a:lstStyle/>
                        <a:p>
                          <a:endParaRPr lang="en-US"/>
                        </a:p>
                      </a:txBody>
                      <a:tcPr>
                        <a:blipFill>
                          <a:blip r:embed="rId5"/>
                          <a:stretch>
                            <a:fillRect l="-264" t="-208197" r="-234565" b="-224590"/>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solidFill>
                                <a:srgbClr val="FF0000"/>
                              </a:solidFill>
                            </a:rPr>
                            <a:t>(5-13)</a:t>
                          </a:r>
                          <a:r>
                            <a:rPr lang="en-US" b="1" baseline="30000" dirty="0">
                              <a:solidFill>
                                <a:srgbClr val="FF0000"/>
                              </a:solidFill>
                            </a:rPr>
                            <a:t>2</a:t>
                          </a:r>
                          <a:r>
                            <a:rPr lang="en-US" b="1" dirty="0">
                              <a:solidFill>
                                <a:srgbClr val="FF0000"/>
                              </a:solidFill>
                            </a:rPr>
                            <a:t> = 64</a:t>
                          </a:r>
                        </a:p>
                      </a:txBody>
                      <a:tcPr/>
                    </a:tc>
                    <a:tc>
                      <a:txBody>
                        <a:bodyPr/>
                        <a:lstStyle/>
                        <a:p>
                          <a:pPr algn="ctr"/>
                          <a:r>
                            <a:rPr lang="en-US" b="1" dirty="0">
                              <a:solidFill>
                                <a:srgbClr val="FF0000"/>
                              </a:solidFill>
                            </a:rPr>
                            <a:t>1</a:t>
                          </a:r>
                        </a:p>
                      </a:txBody>
                      <a:tcPr/>
                    </a:tc>
                    <a:tc>
                      <a:txBody>
                        <a:bodyPr/>
                        <a:lstStyle/>
                        <a:p>
                          <a:pPr algn="ctr"/>
                          <a:r>
                            <a:rPr lang="en-US" b="1" dirty="0">
                              <a:solidFill>
                                <a:srgbClr val="FF0000"/>
                              </a:solidFill>
                            </a:rPr>
                            <a:t>81</a:t>
                          </a:r>
                        </a:p>
                      </a:txBody>
                      <a:tcPr/>
                    </a:tc>
                    <a:extLst>
                      <a:ext uri="{0D108BD9-81ED-4DB2-BD59-A6C34878D82A}">
                        <a16:rowId xmlns:a16="http://schemas.microsoft.com/office/drawing/2014/main" val="10002"/>
                      </a:ext>
                    </a:extLst>
                  </a:tr>
                  <a:tr h="370840">
                    <a:tc>
                      <a:txBody>
                        <a:bodyPr/>
                        <a:lstStyle/>
                        <a:p>
                          <a:endParaRPr lang="en-US"/>
                        </a:p>
                      </a:txBody>
                      <a:tcPr>
                        <a:blipFill>
                          <a:blip r:embed="rId5"/>
                          <a:stretch>
                            <a:fillRect l="-264" t="-308197" r="-234565" b="-124590"/>
                          </a:stretch>
                        </a:blipFill>
                      </a:tcPr>
                    </a:tc>
                    <a:tc>
                      <a:txBody>
                        <a:bodyPr/>
                        <a:lstStyle/>
                        <a:p>
                          <a:pPr algn="ctr"/>
                          <a:r>
                            <a:rPr lang="en-US" b="1" dirty="0">
                              <a:solidFill>
                                <a:srgbClr val="FF0000"/>
                              </a:solidFill>
                            </a:rPr>
                            <a:t>36</a:t>
                          </a:r>
                        </a:p>
                      </a:txBody>
                      <a:tcPr/>
                    </a:tc>
                    <a:tc>
                      <a:txBody>
                        <a:bodyPr/>
                        <a:lstStyle/>
                        <a:p>
                          <a:pPr algn="ctr"/>
                          <a:r>
                            <a:rPr lang="en-US" b="1" dirty="0">
                              <a:solidFill>
                                <a:srgbClr val="FF0000"/>
                              </a:solidFill>
                            </a:rPr>
                            <a:t>1</a:t>
                          </a:r>
                        </a:p>
                      </a:txBody>
                      <a:tcPr/>
                    </a:tc>
                    <a:tc>
                      <a:txBody>
                        <a:bodyPr/>
                        <a:lstStyle/>
                        <a:p>
                          <a:pPr algn="ctr"/>
                          <a:r>
                            <a:rPr lang="en-US" b="1" dirty="0">
                              <a:solidFill>
                                <a:srgbClr val="FF0000"/>
                              </a:solidFill>
                            </a:rPr>
                            <a:t>121</a:t>
                          </a:r>
                        </a:p>
                      </a:txBody>
                      <a:tcPr/>
                    </a:tc>
                    <a:extLst>
                      <a:ext uri="{0D108BD9-81ED-4DB2-BD59-A6C34878D82A}">
                        <a16:rowId xmlns:a16="http://schemas.microsoft.com/office/drawing/2014/main" val="10003"/>
                      </a:ext>
                    </a:extLst>
                  </a:tr>
                  <a:tr h="370840">
                    <a:tc gridSpan="4">
                      <a:txBody>
                        <a:bodyPr/>
                        <a:lstStyle/>
                        <a:p>
                          <a:endParaRPr lang="en-US"/>
                        </a:p>
                      </a:txBody>
                      <a:tcPr>
                        <a:blipFill>
                          <a:blip r:embed="rId5"/>
                          <a:stretch>
                            <a:fillRect l="-79" t="-408197" r="-316" b="-24590"/>
                          </a:stretch>
                        </a:blipFill>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extLst>
                      <a:ext uri="{0D108BD9-81ED-4DB2-BD59-A6C34878D82A}">
                        <a16:rowId xmlns:a16="http://schemas.microsoft.com/office/drawing/2014/main" val="10004"/>
                      </a:ext>
                    </a:extLst>
                  </a:tr>
                </a:tbl>
              </a:graphicData>
            </a:graphic>
          </p:graphicFrame>
        </mc:Fallback>
      </mc:AlternateContent>
      <p:sp>
        <p:nvSpPr>
          <p:cNvPr id="9" name="TextBox 8"/>
          <p:cNvSpPr txBox="1"/>
          <p:nvPr/>
        </p:nvSpPr>
        <p:spPr>
          <a:xfrm>
            <a:off x="304800" y="753193"/>
            <a:ext cx="5372100" cy="646331"/>
          </a:xfrm>
          <a:prstGeom prst="rect">
            <a:avLst/>
          </a:prstGeom>
          <a:noFill/>
        </p:spPr>
        <p:txBody>
          <a:bodyPr wrap="square" rtlCol="0">
            <a:spAutoFit/>
          </a:bodyPr>
          <a:lstStyle/>
          <a:p>
            <a:r>
              <a:rPr lang="en-US" dirty="0"/>
              <a:t>4. Now we need to find the Sum of the Squared Residuals for the </a:t>
            </a:r>
            <a:r>
              <a:rPr lang="en-US" b="1" dirty="0"/>
              <a:t>Equal</a:t>
            </a:r>
            <a:r>
              <a:rPr lang="en-US" dirty="0"/>
              <a:t> Means Model.</a:t>
            </a:r>
          </a:p>
        </p:txBody>
      </p:sp>
      <mc:AlternateContent xmlns:mc="http://schemas.openxmlformats.org/markup-compatibility/2006" xmlns:a14="http://schemas.microsoft.com/office/drawing/2010/main">
        <mc:Choice Requires="a14">
          <p:sp>
            <p:nvSpPr>
              <p:cNvPr id="10" name="TextBox 9"/>
              <p:cNvSpPr txBox="1"/>
              <p:nvPr/>
            </p:nvSpPr>
            <p:spPr>
              <a:xfrm>
                <a:off x="-990600" y="1371600"/>
                <a:ext cx="6096000" cy="369332"/>
              </a:xfrm>
              <a:prstGeom prst="rect">
                <a:avLst/>
              </a:prstGeom>
              <a:noFill/>
            </p:spPr>
            <p:txBody>
              <a:bodyPr wrap="square" rtlCol="0">
                <a:spAutoFit/>
              </a:bodyPr>
              <a:lstStyle/>
              <a:p>
                <a:pPr algn="ctr"/>
                <a:r>
                  <a:rPr lang="en-US" b="0" dirty="0"/>
                  <a:t>(</a:t>
                </a:r>
                <a14:m>
                  <m:oMath xmlns:m="http://schemas.openxmlformats.org/officeDocument/2006/math">
                    <m:r>
                      <a:rPr lang="en-US" b="0" i="0" smtClean="0">
                        <a:latin typeface="Cambria Math" panose="02040503050406030204" pitchFamily="18" charset="0"/>
                      </a:rPr>
                      <m:t>(</m:t>
                    </m:r>
                    <m:r>
                      <a:rPr lang="en-US" b="0" i="1" smtClean="0">
                        <a:latin typeface="Cambria Math"/>
                      </a:rPr>
                      <m:t>𝑌</m:t>
                    </m:r>
                    <m:r>
                      <a:rPr lang="en-US" b="0" i="1" baseline="-25000" smtClean="0">
                        <a:latin typeface="Cambria Math"/>
                      </a:rPr>
                      <m:t>𝑖</m:t>
                    </m:r>
                    <m:d>
                      <m:dPr>
                        <m:begChr m:val="|"/>
                        <m:ctrlPr>
                          <a:rPr lang="en-US" b="0" i="1" smtClean="0">
                            <a:latin typeface="Cambria Math" panose="02040503050406030204" pitchFamily="18" charset="0"/>
                          </a:rPr>
                        </m:ctrlPr>
                      </m:dPr>
                      <m:e>
                        <m:r>
                          <a:rPr lang="en-US" b="0" i="1" smtClean="0">
                            <a:latin typeface="Cambria Math"/>
                          </a:rPr>
                          <m:t>𝑋</m:t>
                        </m:r>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i="1" smtClean="0">
                                <a:latin typeface="Cambria Math"/>
                                <a:ea typeface="Cambria Math"/>
                              </a:rPr>
                              <m:t>𝜇</m:t>
                            </m:r>
                          </m:e>
                        </m:acc>
                      </m:e>
                    </m:d>
                    <m:r>
                      <a:rPr lang="en-US" b="0" i="1" baseline="30000" smtClean="0">
                        <a:latin typeface="Cambria Math"/>
                      </a:rPr>
                      <m:t>2</m:t>
                    </m:r>
                  </m:oMath>
                </a14:m>
                <a:endParaRPr lang="en-US" dirty="0"/>
              </a:p>
            </p:txBody>
          </p:sp>
        </mc:Choice>
        <mc:Fallback xmlns="">
          <p:sp>
            <p:nvSpPr>
              <p:cNvPr id="10" name="TextBox 9"/>
              <p:cNvSpPr txBox="1">
                <a:spLocks noRot="1" noChangeAspect="1" noMove="1" noResize="1" noEditPoints="1" noAdjustHandles="1" noChangeArrowheads="1" noChangeShapeType="1" noTextEdit="1"/>
              </p:cNvSpPr>
              <p:nvPr/>
            </p:nvSpPr>
            <p:spPr>
              <a:xfrm>
                <a:off x="-990600" y="1371600"/>
                <a:ext cx="6096000" cy="369332"/>
              </a:xfrm>
              <a:prstGeom prst="rect">
                <a:avLst/>
              </a:prstGeom>
              <a:blipFill rotWithShape="0">
                <a:blip r:embed="rId6"/>
                <a:stretch>
                  <a:fillRect t="-8197" b="-24590"/>
                </a:stretch>
              </a:blipFill>
            </p:spPr>
            <p:txBody>
              <a:bodyPr/>
              <a:lstStyle/>
              <a:p>
                <a:r>
                  <a:rPr lang="en-US">
                    <a:noFill/>
                  </a:rPr>
                  <a:t> </a:t>
                </a:r>
              </a:p>
            </p:txBody>
          </p:sp>
        </mc:Fallback>
      </mc:AlternateContent>
      <p:sp>
        <p:nvSpPr>
          <p:cNvPr id="11" name="TextBox 10"/>
          <p:cNvSpPr txBox="1"/>
          <p:nvPr/>
        </p:nvSpPr>
        <p:spPr>
          <a:xfrm>
            <a:off x="152400" y="6412468"/>
            <a:ext cx="8686800" cy="369332"/>
          </a:xfrm>
          <a:prstGeom prst="rect">
            <a:avLst/>
          </a:prstGeom>
          <a:noFill/>
        </p:spPr>
        <p:txBody>
          <a:bodyPr wrap="square" rtlCol="0">
            <a:spAutoFit/>
          </a:bodyPr>
          <a:lstStyle/>
          <a:p>
            <a:r>
              <a:rPr lang="en-US" dirty="0"/>
              <a:t>6. Compare the Total Sum of Squares for each model.  Which do you think “fits” better?</a:t>
            </a:r>
          </a:p>
        </p:txBody>
      </p:sp>
      <mc:AlternateContent xmlns:mc="http://schemas.openxmlformats.org/markup-compatibility/2006" xmlns:a14="http://schemas.microsoft.com/office/drawing/2010/main">
        <mc:Choice Requires="a14">
          <p:graphicFrame>
            <p:nvGraphicFramePr>
              <p:cNvPr id="12" name="Table 11">
                <a:extLst>
                  <a:ext uri="{FF2B5EF4-FFF2-40B4-BE49-F238E27FC236}">
                    <a16:creationId xmlns:a16="http://schemas.microsoft.com/office/drawing/2014/main" id="{E4D2AE27-21AA-437A-9643-67F6BCA2D57A}"/>
                  </a:ext>
                </a:extLst>
              </p:cNvPr>
              <p:cNvGraphicFramePr>
                <a:graphicFrameLocks noGrp="1"/>
              </p:cNvGraphicFramePr>
              <p:nvPr>
                <p:extLst>
                  <p:ext uri="{D42A27DB-BD31-4B8C-83A1-F6EECF244321}">
                    <p14:modId xmlns:p14="http://schemas.microsoft.com/office/powerpoint/2010/main" val="2757078956"/>
                  </p:ext>
                </p:extLst>
              </p:nvPr>
            </p:nvGraphicFramePr>
            <p:xfrm>
              <a:off x="6248401" y="166890"/>
              <a:ext cx="2133600" cy="978292"/>
            </p:xfrm>
            <a:graphic>
              <a:graphicData uri="http://schemas.openxmlformats.org/drawingml/2006/table">
                <a:tbl>
                  <a:tblPr firstRow="1" bandRow="1">
                    <a:tableStyleId>{5C22544A-7EE6-4342-B048-85BDC9FD1C3A}</a:tableStyleId>
                  </a:tblPr>
                  <a:tblGrid>
                    <a:gridCol w="5334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gridCol w="533400">
                      <a:extLst>
                        <a:ext uri="{9D8B030D-6E8A-4147-A177-3AD203B41FA5}">
                          <a16:colId xmlns:a16="http://schemas.microsoft.com/office/drawing/2014/main" val="20002"/>
                        </a:ext>
                      </a:extLst>
                    </a:gridCol>
                    <a:gridCol w="533400">
                      <a:extLst>
                        <a:ext uri="{9D8B030D-6E8A-4147-A177-3AD203B41FA5}">
                          <a16:colId xmlns:a16="http://schemas.microsoft.com/office/drawing/2014/main" val="20003"/>
                        </a:ext>
                      </a:extLst>
                    </a:gridCol>
                  </a:tblGrid>
                  <a:tr h="294293">
                    <a:tc>
                      <a:txBody>
                        <a:bodyPr/>
                        <a:lstStyle/>
                        <a:p>
                          <a:endParaRPr lang="en-US" sz="800" dirty="0"/>
                        </a:p>
                      </a:txBody>
                      <a:tcPr marL="38793" marR="38793" marT="19396" marB="19396"/>
                    </a:tc>
                    <a:tc>
                      <a:txBody>
                        <a:bodyPr/>
                        <a:lstStyle/>
                        <a:p>
                          <a:pPr algn="ctr"/>
                          <a:r>
                            <a:rPr lang="en-US" sz="800" dirty="0"/>
                            <a:t>Level i=1</a:t>
                          </a:r>
                        </a:p>
                      </a:txBody>
                      <a:tcPr marL="38793" marR="38793" marT="19396" marB="19396"/>
                    </a:tc>
                    <a:tc>
                      <a:txBody>
                        <a:bodyPr/>
                        <a:lstStyle/>
                        <a:p>
                          <a:pPr algn="ctr"/>
                          <a:r>
                            <a:rPr lang="en-US" sz="800" dirty="0"/>
                            <a:t>Level i=2</a:t>
                          </a:r>
                        </a:p>
                      </a:txBody>
                      <a:tcPr marL="38793" marR="38793" marT="19396" marB="19396"/>
                    </a:tc>
                    <a:tc>
                      <a:txBody>
                        <a:bodyPr/>
                        <a:lstStyle/>
                        <a:p>
                          <a:pPr algn="ctr"/>
                          <a:r>
                            <a:rPr lang="en-US" sz="800" baseline="0" dirty="0"/>
                            <a:t>Level i=3</a:t>
                          </a:r>
                          <a:endParaRPr lang="en-US" sz="800" dirty="0"/>
                        </a:p>
                      </a:txBody>
                      <a:tcPr marL="38793" marR="38793" marT="19396" marB="19396"/>
                    </a:tc>
                    <a:extLst>
                      <a:ext uri="{0D108BD9-81ED-4DB2-BD59-A6C34878D82A}">
                        <a16:rowId xmlns:a16="http://schemas.microsoft.com/office/drawing/2014/main" val="10000"/>
                      </a:ext>
                    </a:extLst>
                  </a:tr>
                  <a:tr h="168168">
                    <a:tc>
                      <a:txBody>
                        <a:bodyPr/>
                        <a:lstStyle/>
                        <a:p>
                          <a:pPr algn="ctr"/>
                          <a:r>
                            <a:rPr lang="en-US" sz="800" dirty="0"/>
                            <a:t>Y</a:t>
                          </a:r>
                          <a:r>
                            <a:rPr lang="en-US" sz="800" baseline="-25000" dirty="0"/>
                            <a:t>1</a:t>
                          </a:r>
                          <a:r>
                            <a:rPr lang="en-US" sz="800" dirty="0"/>
                            <a:t>|X=i</a:t>
                          </a:r>
                          <a:endParaRPr lang="en-US" sz="800" baseline="-25000" dirty="0"/>
                        </a:p>
                      </a:txBody>
                      <a:tcPr marL="38793" marR="38793" marT="19396" marB="19396"/>
                    </a:tc>
                    <a:tc>
                      <a:txBody>
                        <a:bodyPr/>
                        <a:lstStyle/>
                        <a:p>
                          <a:pPr algn="ctr"/>
                          <a:r>
                            <a:rPr lang="en-US" sz="800" dirty="0"/>
                            <a:t>3</a:t>
                          </a:r>
                        </a:p>
                      </a:txBody>
                      <a:tcPr marL="38793" marR="38793" marT="19396" marB="19396"/>
                    </a:tc>
                    <a:tc>
                      <a:txBody>
                        <a:bodyPr/>
                        <a:lstStyle/>
                        <a:p>
                          <a:pPr algn="ctr"/>
                          <a:r>
                            <a:rPr lang="en-US" sz="800" dirty="0"/>
                            <a:t>10</a:t>
                          </a:r>
                        </a:p>
                      </a:txBody>
                      <a:tcPr marL="38793" marR="38793" marT="19396" marB="19396"/>
                    </a:tc>
                    <a:tc>
                      <a:txBody>
                        <a:bodyPr/>
                        <a:lstStyle/>
                        <a:p>
                          <a:pPr algn="ctr"/>
                          <a:r>
                            <a:rPr lang="en-US" sz="800" dirty="0"/>
                            <a:t>20</a:t>
                          </a:r>
                        </a:p>
                      </a:txBody>
                      <a:tcPr marL="38793" marR="38793" marT="19396" marB="19396"/>
                    </a:tc>
                    <a:extLst>
                      <a:ext uri="{0D108BD9-81ED-4DB2-BD59-A6C34878D82A}">
                        <a16:rowId xmlns:a16="http://schemas.microsoft.com/office/drawing/2014/main" val="10001"/>
                      </a:ext>
                    </a:extLst>
                  </a:tr>
                  <a:tr h="16816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800" dirty="0"/>
                            <a:t>Y</a:t>
                          </a:r>
                          <a:r>
                            <a:rPr lang="en-US" sz="800" baseline="-25000" dirty="0"/>
                            <a:t>2</a:t>
                          </a:r>
                          <a:r>
                            <a:rPr lang="en-US" sz="800" dirty="0"/>
                            <a:t>|X=i</a:t>
                          </a:r>
                          <a:endParaRPr lang="en-US" sz="800" baseline="-25000" dirty="0"/>
                        </a:p>
                      </a:txBody>
                      <a:tcPr marL="38793" marR="38793" marT="19396" marB="19396"/>
                    </a:tc>
                    <a:tc>
                      <a:txBody>
                        <a:bodyPr/>
                        <a:lstStyle/>
                        <a:p>
                          <a:pPr algn="ctr"/>
                          <a:r>
                            <a:rPr lang="en-US" sz="800" dirty="0"/>
                            <a:t>5</a:t>
                          </a:r>
                        </a:p>
                      </a:txBody>
                      <a:tcPr marL="38793" marR="38793" marT="19396" marB="19396"/>
                    </a:tc>
                    <a:tc>
                      <a:txBody>
                        <a:bodyPr/>
                        <a:lstStyle/>
                        <a:p>
                          <a:pPr algn="ctr"/>
                          <a:r>
                            <a:rPr lang="en-US" sz="800" dirty="0"/>
                            <a:t>12</a:t>
                          </a:r>
                        </a:p>
                      </a:txBody>
                      <a:tcPr marL="38793" marR="38793" marT="19396" marB="19396"/>
                    </a:tc>
                    <a:tc>
                      <a:txBody>
                        <a:bodyPr/>
                        <a:lstStyle/>
                        <a:p>
                          <a:pPr algn="ctr"/>
                          <a:r>
                            <a:rPr lang="en-US" sz="800" dirty="0"/>
                            <a:t>22</a:t>
                          </a:r>
                        </a:p>
                      </a:txBody>
                      <a:tcPr marL="38793" marR="38793" marT="19396" marB="19396"/>
                    </a:tc>
                    <a:extLst>
                      <a:ext uri="{0D108BD9-81ED-4DB2-BD59-A6C34878D82A}">
                        <a16:rowId xmlns:a16="http://schemas.microsoft.com/office/drawing/2014/main" val="10002"/>
                      </a:ext>
                    </a:extLst>
                  </a:tr>
                  <a:tr h="16816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800" dirty="0"/>
                            <a:t>Y</a:t>
                          </a:r>
                          <a:r>
                            <a:rPr lang="en-US" sz="800" baseline="-25000" dirty="0"/>
                            <a:t>3</a:t>
                          </a:r>
                          <a:r>
                            <a:rPr lang="en-US" sz="800" dirty="0"/>
                            <a:t>|X=i</a:t>
                          </a:r>
                          <a:endParaRPr lang="en-US" sz="800" baseline="-25000" dirty="0"/>
                        </a:p>
                      </a:txBody>
                      <a:tcPr marL="38793" marR="38793" marT="19396" marB="19396"/>
                    </a:tc>
                    <a:tc>
                      <a:txBody>
                        <a:bodyPr/>
                        <a:lstStyle/>
                        <a:p>
                          <a:pPr algn="ctr"/>
                          <a:r>
                            <a:rPr lang="en-US" sz="800" dirty="0"/>
                            <a:t>7</a:t>
                          </a:r>
                        </a:p>
                      </a:txBody>
                      <a:tcPr marL="38793" marR="38793" marT="19396" marB="19396"/>
                    </a:tc>
                    <a:tc>
                      <a:txBody>
                        <a:bodyPr/>
                        <a:lstStyle/>
                        <a:p>
                          <a:pPr algn="ctr"/>
                          <a:r>
                            <a:rPr lang="en-US" sz="800" dirty="0"/>
                            <a:t>14</a:t>
                          </a:r>
                        </a:p>
                      </a:txBody>
                      <a:tcPr marL="38793" marR="38793" marT="19396" marB="19396"/>
                    </a:tc>
                    <a:tc>
                      <a:txBody>
                        <a:bodyPr/>
                        <a:lstStyle/>
                        <a:p>
                          <a:pPr algn="ctr"/>
                          <a:r>
                            <a:rPr lang="en-US" sz="800" dirty="0"/>
                            <a:t>24</a:t>
                          </a:r>
                        </a:p>
                      </a:txBody>
                      <a:tcPr marL="38793" marR="38793" marT="19396" marB="19396"/>
                    </a:tc>
                    <a:extLst>
                      <a:ext uri="{0D108BD9-81ED-4DB2-BD59-A6C34878D82A}">
                        <a16:rowId xmlns:a16="http://schemas.microsoft.com/office/drawing/2014/main" val="10003"/>
                      </a:ext>
                    </a:extLst>
                  </a:tr>
                  <a:tr h="179495">
                    <a:tc>
                      <a:txBody>
                        <a:bodyPr/>
                        <a:lstStyle/>
                        <a:p>
                          <a:pPr algn="ctr"/>
                          <a14:m>
                            <m:oMathPara xmlns:m="http://schemas.openxmlformats.org/officeDocument/2006/math">
                              <m:oMathParaPr>
                                <m:jc m:val="centerGroup"/>
                              </m:oMathParaPr>
                              <m:oMath xmlns:m="http://schemas.openxmlformats.org/officeDocument/2006/math">
                                <m:sSub>
                                  <m:sSubPr>
                                    <m:ctrlPr>
                                      <a:rPr lang="en-US" sz="800" i="1" smtClean="0">
                                        <a:latin typeface="Cambria Math" panose="02040503050406030204" pitchFamily="18" charset="0"/>
                                        <a:ea typeface="Cambria Math"/>
                                      </a:rPr>
                                    </m:ctrlPr>
                                  </m:sSubPr>
                                  <m:e>
                                    <m:acc>
                                      <m:accPr>
                                        <m:chr m:val="̂"/>
                                        <m:ctrlPr>
                                          <a:rPr lang="en-US" sz="800" i="1" smtClean="0">
                                            <a:latin typeface="Cambria Math" panose="02040503050406030204" pitchFamily="18" charset="0"/>
                                          </a:rPr>
                                        </m:ctrlPr>
                                      </m:accPr>
                                      <m:e>
                                        <m:r>
                                          <a:rPr lang="en-US" sz="800" i="1" smtClean="0">
                                            <a:latin typeface="Cambria Math"/>
                                            <a:ea typeface="Cambria Math"/>
                                          </a:rPr>
                                          <m:t>𝜇</m:t>
                                        </m:r>
                                      </m:e>
                                    </m:acc>
                                  </m:e>
                                  <m:sub>
                                    <m:r>
                                      <a:rPr lang="en-US" sz="800" i="1" smtClean="0">
                                        <a:latin typeface="Cambria Math" panose="02040503050406030204" pitchFamily="18" charset="0"/>
                                        <a:ea typeface="Cambria Math"/>
                                      </a:rPr>
                                      <m:t>𝑌</m:t>
                                    </m:r>
                                    <m:r>
                                      <a:rPr lang="en-US" sz="800" b="0" i="1" smtClean="0">
                                        <a:latin typeface="Cambria Math" panose="02040503050406030204" pitchFamily="18" charset="0"/>
                                        <a:ea typeface="Cambria Math"/>
                                      </a:rPr>
                                      <m:t>|</m:t>
                                    </m:r>
                                    <m:r>
                                      <a:rPr lang="en-US" sz="800" b="0" i="1" smtClean="0">
                                        <a:latin typeface="Cambria Math" panose="02040503050406030204" pitchFamily="18" charset="0"/>
                                        <a:ea typeface="Cambria Math"/>
                                      </a:rPr>
                                      <m:t>𝑋</m:t>
                                    </m:r>
                                    <m:r>
                                      <a:rPr lang="en-US" sz="800" b="0" i="1" smtClean="0">
                                        <a:latin typeface="Cambria Math" panose="02040503050406030204" pitchFamily="18" charset="0"/>
                                        <a:ea typeface="Cambria Math"/>
                                      </a:rPr>
                                      <m:t>=</m:t>
                                    </m:r>
                                    <m:r>
                                      <a:rPr lang="en-US" sz="800" b="0" i="1" smtClean="0">
                                        <a:latin typeface="Cambria Math" panose="02040503050406030204" pitchFamily="18" charset="0"/>
                                        <a:ea typeface="Cambria Math"/>
                                      </a:rPr>
                                      <m:t>𝑖</m:t>
                                    </m:r>
                                  </m:sub>
                                </m:sSub>
                              </m:oMath>
                            </m:oMathPara>
                          </a14:m>
                          <a:endParaRPr lang="en-US" sz="800" baseline="-25000" dirty="0"/>
                        </a:p>
                      </a:txBody>
                      <a:tcPr marL="38793" marR="38793" marT="19396" marB="19396"/>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dirty="0">
                              <a:solidFill>
                                <a:srgbClr val="FF0000"/>
                              </a:solidFill>
                            </a:rPr>
                            <a:t>5</a:t>
                          </a:r>
                        </a:p>
                      </a:txBody>
                      <a:tcPr marL="38793" marR="38793" marT="19396" marB="19396"/>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dirty="0">
                              <a:solidFill>
                                <a:srgbClr val="FF0000"/>
                              </a:solidFill>
                            </a:rPr>
                            <a:t>12</a:t>
                          </a:r>
                        </a:p>
                      </a:txBody>
                      <a:tcPr marL="38793" marR="38793" marT="19396" marB="19396"/>
                    </a:tc>
                    <a:tc>
                      <a:txBody>
                        <a:bodyPr/>
                        <a:lstStyle/>
                        <a:p>
                          <a:pPr algn="ctr"/>
                          <a:r>
                            <a:rPr lang="en-US" sz="800" b="1" dirty="0">
                              <a:solidFill>
                                <a:srgbClr val="FF0000"/>
                              </a:solidFill>
                            </a:rPr>
                            <a:t>22</a:t>
                          </a:r>
                          <a:endParaRPr lang="en-US" sz="800" dirty="0"/>
                        </a:p>
                      </a:txBody>
                      <a:tcPr marL="38793" marR="38793" marT="19396" marB="19396"/>
                    </a:tc>
                    <a:extLst>
                      <a:ext uri="{0D108BD9-81ED-4DB2-BD59-A6C34878D82A}">
                        <a16:rowId xmlns:a16="http://schemas.microsoft.com/office/drawing/2014/main" val="10004"/>
                      </a:ext>
                    </a:extLst>
                  </a:tr>
                </a:tbl>
              </a:graphicData>
            </a:graphic>
          </p:graphicFrame>
        </mc:Choice>
        <mc:Fallback xmlns="">
          <p:graphicFrame>
            <p:nvGraphicFramePr>
              <p:cNvPr id="12" name="Table 11">
                <a:extLst>
                  <a:ext uri="{FF2B5EF4-FFF2-40B4-BE49-F238E27FC236}">
                    <a16:creationId xmlns:a16="http://schemas.microsoft.com/office/drawing/2014/main" id="{E4D2AE27-21AA-437A-9643-67F6BCA2D57A}"/>
                  </a:ext>
                </a:extLst>
              </p:cNvPr>
              <p:cNvGraphicFramePr>
                <a:graphicFrameLocks noGrp="1"/>
              </p:cNvGraphicFramePr>
              <p:nvPr>
                <p:extLst>
                  <p:ext uri="{D42A27DB-BD31-4B8C-83A1-F6EECF244321}">
                    <p14:modId xmlns:p14="http://schemas.microsoft.com/office/powerpoint/2010/main" val="2757078956"/>
                  </p:ext>
                </p:extLst>
              </p:nvPr>
            </p:nvGraphicFramePr>
            <p:xfrm>
              <a:off x="6248401" y="166890"/>
              <a:ext cx="2133600" cy="978292"/>
            </p:xfrm>
            <a:graphic>
              <a:graphicData uri="http://schemas.openxmlformats.org/drawingml/2006/table">
                <a:tbl>
                  <a:tblPr firstRow="1" bandRow="1">
                    <a:tableStyleId>{5C22544A-7EE6-4342-B048-85BDC9FD1C3A}</a:tableStyleId>
                  </a:tblPr>
                  <a:tblGrid>
                    <a:gridCol w="5334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gridCol w="533400">
                      <a:extLst>
                        <a:ext uri="{9D8B030D-6E8A-4147-A177-3AD203B41FA5}">
                          <a16:colId xmlns:a16="http://schemas.microsoft.com/office/drawing/2014/main" val="20002"/>
                        </a:ext>
                      </a:extLst>
                    </a:gridCol>
                    <a:gridCol w="533400">
                      <a:extLst>
                        <a:ext uri="{9D8B030D-6E8A-4147-A177-3AD203B41FA5}">
                          <a16:colId xmlns:a16="http://schemas.microsoft.com/office/drawing/2014/main" val="20003"/>
                        </a:ext>
                      </a:extLst>
                    </a:gridCol>
                  </a:tblGrid>
                  <a:tr h="294293">
                    <a:tc>
                      <a:txBody>
                        <a:bodyPr/>
                        <a:lstStyle/>
                        <a:p>
                          <a:endParaRPr lang="en-US" sz="800" dirty="0"/>
                        </a:p>
                      </a:txBody>
                      <a:tcPr marL="38793" marR="38793" marT="19396" marB="19396"/>
                    </a:tc>
                    <a:tc>
                      <a:txBody>
                        <a:bodyPr/>
                        <a:lstStyle/>
                        <a:p>
                          <a:pPr algn="ctr"/>
                          <a:r>
                            <a:rPr lang="en-US" sz="800" dirty="0"/>
                            <a:t>Level </a:t>
                          </a:r>
                          <a:r>
                            <a:rPr lang="en-US" sz="800" dirty="0" err="1"/>
                            <a:t>i</a:t>
                          </a:r>
                          <a:r>
                            <a:rPr lang="en-US" sz="800" dirty="0"/>
                            <a:t>=1</a:t>
                          </a:r>
                        </a:p>
                      </a:txBody>
                      <a:tcPr marL="38793" marR="38793" marT="19396" marB="19396"/>
                    </a:tc>
                    <a:tc>
                      <a:txBody>
                        <a:bodyPr/>
                        <a:lstStyle/>
                        <a:p>
                          <a:pPr algn="ctr"/>
                          <a:r>
                            <a:rPr lang="en-US" sz="800" dirty="0"/>
                            <a:t>Level </a:t>
                          </a:r>
                          <a:r>
                            <a:rPr lang="en-US" sz="800" dirty="0" err="1"/>
                            <a:t>i</a:t>
                          </a:r>
                          <a:r>
                            <a:rPr lang="en-US" sz="800" dirty="0"/>
                            <a:t>=2</a:t>
                          </a:r>
                        </a:p>
                      </a:txBody>
                      <a:tcPr marL="38793" marR="38793" marT="19396" marB="19396"/>
                    </a:tc>
                    <a:tc>
                      <a:txBody>
                        <a:bodyPr/>
                        <a:lstStyle/>
                        <a:p>
                          <a:pPr algn="ctr"/>
                          <a:r>
                            <a:rPr lang="en-US" sz="800" baseline="0" dirty="0"/>
                            <a:t>Level </a:t>
                          </a:r>
                          <a:r>
                            <a:rPr lang="en-US" sz="800" baseline="0" dirty="0" err="1"/>
                            <a:t>i</a:t>
                          </a:r>
                          <a:r>
                            <a:rPr lang="en-US" sz="800" baseline="0" dirty="0"/>
                            <a:t>=3</a:t>
                          </a:r>
                          <a:endParaRPr lang="en-US" sz="800" dirty="0"/>
                        </a:p>
                      </a:txBody>
                      <a:tcPr marL="38793" marR="38793" marT="19396" marB="19396"/>
                    </a:tc>
                    <a:extLst>
                      <a:ext uri="{0D108BD9-81ED-4DB2-BD59-A6C34878D82A}">
                        <a16:rowId xmlns:a16="http://schemas.microsoft.com/office/drawing/2014/main" val="10000"/>
                      </a:ext>
                    </a:extLst>
                  </a:tr>
                  <a:tr h="168168">
                    <a:tc>
                      <a:txBody>
                        <a:bodyPr/>
                        <a:lstStyle/>
                        <a:p>
                          <a:pPr algn="ctr"/>
                          <a:r>
                            <a:rPr lang="en-US" sz="800" dirty="0"/>
                            <a:t>Y</a:t>
                          </a:r>
                          <a:r>
                            <a:rPr lang="en-US" sz="800" baseline="-25000" dirty="0"/>
                            <a:t>1</a:t>
                          </a:r>
                          <a:r>
                            <a:rPr lang="en-US" sz="800" dirty="0"/>
                            <a:t>|X=</a:t>
                          </a:r>
                          <a:r>
                            <a:rPr lang="en-US" sz="800" dirty="0" err="1"/>
                            <a:t>i</a:t>
                          </a:r>
                          <a:endParaRPr lang="en-US" sz="800" baseline="-25000" dirty="0"/>
                        </a:p>
                      </a:txBody>
                      <a:tcPr marL="38793" marR="38793" marT="19396" marB="19396"/>
                    </a:tc>
                    <a:tc>
                      <a:txBody>
                        <a:bodyPr/>
                        <a:lstStyle/>
                        <a:p>
                          <a:pPr algn="ctr"/>
                          <a:r>
                            <a:rPr lang="en-US" sz="800" dirty="0"/>
                            <a:t>3</a:t>
                          </a:r>
                        </a:p>
                      </a:txBody>
                      <a:tcPr marL="38793" marR="38793" marT="19396" marB="19396"/>
                    </a:tc>
                    <a:tc>
                      <a:txBody>
                        <a:bodyPr/>
                        <a:lstStyle/>
                        <a:p>
                          <a:pPr algn="ctr"/>
                          <a:r>
                            <a:rPr lang="en-US" sz="800" dirty="0"/>
                            <a:t>10</a:t>
                          </a:r>
                        </a:p>
                      </a:txBody>
                      <a:tcPr marL="38793" marR="38793" marT="19396" marB="19396"/>
                    </a:tc>
                    <a:tc>
                      <a:txBody>
                        <a:bodyPr/>
                        <a:lstStyle/>
                        <a:p>
                          <a:pPr algn="ctr"/>
                          <a:r>
                            <a:rPr lang="en-US" sz="800" dirty="0"/>
                            <a:t>20</a:t>
                          </a:r>
                        </a:p>
                      </a:txBody>
                      <a:tcPr marL="38793" marR="38793" marT="19396" marB="19396"/>
                    </a:tc>
                    <a:extLst>
                      <a:ext uri="{0D108BD9-81ED-4DB2-BD59-A6C34878D82A}">
                        <a16:rowId xmlns:a16="http://schemas.microsoft.com/office/drawing/2014/main" val="10001"/>
                      </a:ext>
                    </a:extLst>
                  </a:tr>
                  <a:tr h="16816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800" dirty="0"/>
                            <a:t>Y</a:t>
                          </a:r>
                          <a:r>
                            <a:rPr lang="en-US" sz="800" baseline="-25000" dirty="0"/>
                            <a:t>2</a:t>
                          </a:r>
                          <a:r>
                            <a:rPr lang="en-US" sz="800" dirty="0"/>
                            <a:t>|X=</a:t>
                          </a:r>
                          <a:r>
                            <a:rPr lang="en-US" sz="800" dirty="0" err="1"/>
                            <a:t>i</a:t>
                          </a:r>
                          <a:endParaRPr lang="en-US" sz="800" baseline="-25000" dirty="0"/>
                        </a:p>
                      </a:txBody>
                      <a:tcPr marL="38793" marR="38793" marT="19396" marB="19396"/>
                    </a:tc>
                    <a:tc>
                      <a:txBody>
                        <a:bodyPr/>
                        <a:lstStyle/>
                        <a:p>
                          <a:pPr algn="ctr"/>
                          <a:r>
                            <a:rPr lang="en-US" sz="800" dirty="0"/>
                            <a:t>5</a:t>
                          </a:r>
                        </a:p>
                      </a:txBody>
                      <a:tcPr marL="38793" marR="38793" marT="19396" marB="19396"/>
                    </a:tc>
                    <a:tc>
                      <a:txBody>
                        <a:bodyPr/>
                        <a:lstStyle/>
                        <a:p>
                          <a:pPr algn="ctr"/>
                          <a:r>
                            <a:rPr lang="en-US" sz="800" dirty="0"/>
                            <a:t>12</a:t>
                          </a:r>
                        </a:p>
                      </a:txBody>
                      <a:tcPr marL="38793" marR="38793" marT="19396" marB="19396"/>
                    </a:tc>
                    <a:tc>
                      <a:txBody>
                        <a:bodyPr/>
                        <a:lstStyle/>
                        <a:p>
                          <a:pPr algn="ctr"/>
                          <a:r>
                            <a:rPr lang="en-US" sz="800" dirty="0"/>
                            <a:t>22</a:t>
                          </a:r>
                        </a:p>
                      </a:txBody>
                      <a:tcPr marL="38793" marR="38793" marT="19396" marB="19396"/>
                    </a:tc>
                    <a:extLst>
                      <a:ext uri="{0D108BD9-81ED-4DB2-BD59-A6C34878D82A}">
                        <a16:rowId xmlns:a16="http://schemas.microsoft.com/office/drawing/2014/main" val="10002"/>
                      </a:ext>
                    </a:extLst>
                  </a:tr>
                  <a:tr h="16816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800" dirty="0"/>
                            <a:t>Y</a:t>
                          </a:r>
                          <a:r>
                            <a:rPr lang="en-US" sz="800" baseline="-25000" dirty="0"/>
                            <a:t>3</a:t>
                          </a:r>
                          <a:r>
                            <a:rPr lang="en-US" sz="800" dirty="0"/>
                            <a:t>|X=</a:t>
                          </a:r>
                          <a:r>
                            <a:rPr lang="en-US" sz="800" dirty="0" err="1"/>
                            <a:t>i</a:t>
                          </a:r>
                          <a:endParaRPr lang="en-US" sz="800" baseline="-25000" dirty="0"/>
                        </a:p>
                      </a:txBody>
                      <a:tcPr marL="38793" marR="38793" marT="19396" marB="19396"/>
                    </a:tc>
                    <a:tc>
                      <a:txBody>
                        <a:bodyPr/>
                        <a:lstStyle/>
                        <a:p>
                          <a:pPr algn="ctr"/>
                          <a:r>
                            <a:rPr lang="en-US" sz="800" dirty="0"/>
                            <a:t>7</a:t>
                          </a:r>
                        </a:p>
                      </a:txBody>
                      <a:tcPr marL="38793" marR="38793" marT="19396" marB="19396"/>
                    </a:tc>
                    <a:tc>
                      <a:txBody>
                        <a:bodyPr/>
                        <a:lstStyle/>
                        <a:p>
                          <a:pPr algn="ctr"/>
                          <a:r>
                            <a:rPr lang="en-US" sz="800" dirty="0"/>
                            <a:t>14</a:t>
                          </a:r>
                        </a:p>
                      </a:txBody>
                      <a:tcPr marL="38793" marR="38793" marT="19396" marB="19396"/>
                    </a:tc>
                    <a:tc>
                      <a:txBody>
                        <a:bodyPr/>
                        <a:lstStyle/>
                        <a:p>
                          <a:pPr algn="ctr"/>
                          <a:r>
                            <a:rPr lang="en-US" sz="800" dirty="0"/>
                            <a:t>24</a:t>
                          </a:r>
                        </a:p>
                      </a:txBody>
                      <a:tcPr marL="38793" marR="38793" marT="19396" marB="19396"/>
                    </a:tc>
                    <a:extLst>
                      <a:ext uri="{0D108BD9-81ED-4DB2-BD59-A6C34878D82A}">
                        <a16:rowId xmlns:a16="http://schemas.microsoft.com/office/drawing/2014/main" val="10003"/>
                      </a:ext>
                    </a:extLst>
                  </a:tr>
                  <a:tr h="179495">
                    <a:tc>
                      <a:txBody>
                        <a:bodyPr/>
                        <a:lstStyle/>
                        <a:p>
                          <a:endParaRPr lang="en-US"/>
                        </a:p>
                      </a:txBody>
                      <a:tcPr marL="38793" marR="38793" marT="19396" marB="19396">
                        <a:blipFill>
                          <a:blip r:embed="rId7"/>
                          <a:stretch>
                            <a:fillRect l="-2273" t="-440000" r="-303409" b="-16667"/>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dirty="0">
                              <a:solidFill>
                                <a:srgbClr val="FF0000"/>
                              </a:solidFill>
                            </a:rPr>
                            <a:t>5</a:t>
                          </a:r>
                        </a:p>
                      </a:txBody>
                      <a:tcPr marL="38793" marR="38793" marT="19396" marB="19396"/>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dirty="0">
                              <a:solidFill>
                                <a:srgbClr val="FF0000"/>
                              </a:solidFill>
                            </a:rPr>
                            <a:t>12</a:t>
                          </a:r>
                        </a:p>
                      </a:txBody>
                      <a:tcPr marL="38793" marR="38793" marT="19396" marB="19396"/>
                    </a:tc>
                    <a:tc>
                      <a:txBody>
                        <a:bodyPr/>
                        <a:lstStyle/>
                        <a:p>
                          <a:pPr algn="ctr"/>
                          <a:r>
                            <a:rPr lang="en-US" sz="800" b="1" dirty="0">
                              <a:solidFill>
                                <a:srgbClr val="FF0000"/>
                              </a:solidFill>
                            </a:rPr>
                            <a:t>22</a:t>
                          </a:r>
                          <a:endParaRPr lang="en-US" sz="800" dirty="0"/>
                        </a:p>
                      </a:txBody>
                      <a:tcPr marL="38793" marR="38793" marT="19396" marB="19396"/>
                    </a:tc>
                    <a:extLst>
                      <a:ext uri="{0D108BD9-81ED-4DB2-BD59-A6C34878D82A}">
                        <a16:rowId xmlns:a16="http://schemas.microsoft.com/office/drawing/2014/main" val="10004"/>
                      </a:ext>
                    </a:extLst>
                  </a:tr>
                </a:tbl>
              </a:graphicData>
            </a:graphic>
          </p:graphicFrame>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7F4D6D3D-12A3-4A11-9E52-ABC0A5322A00}"/>
                  </a:ext>
                </a:extLst>
              </p:cNvPr>
              <p:cNvSpPr txBox="1"/>
              <p:nvPr/>
            </p:nvSpPr>
            <p:spPr>
              <a:xfrm>
                <a:off x="6400800" y="1195982"/>
                <a:ext cx="1593513"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US" sz="2000" i="1" smtClean="0">
                              <a:latin typeface="Cambria Math" panose="02040503050406030204" pitchFamily="18" charset="0"/>
                              <a:ea typeface="Cambria Math"/>
                            </a:rPr>
                          </m:ctrlPr>
                        </m:accPr>
                        <m:e>
                          <m:r>
                            <a:rPr lang="en-US" sz="2000" i="1" smtClean="0">
                              <a:latin typeface="Cambria Math"/>
                              <a:ea typeface="Cambria Math"/>
                            </a:rPr>
                            <m:t>𝜇</m:t>
                          </m:r>
                        </m:e>
                      </m:acc>
                      <m:r>
                        <a:rPr lang="en-US" sz="2000" b="0" i="1" smtClean="0">
                          <a:latin typeface="Cambria Math"/>
                          <a:ea typeface="Cambria Math"/>
                        </a:rPr>
                        <m:t>=</m:t>
                      </m:r>
                      <m:acc>
                        <m:accPr>
                          <m:chr m:val="̿"/>
                          <m:ctrlPr>
                            <a:rPr lang="en-US" sz="2000" i="1" smtClean="0">
                              <a:latin typeface="Cambria Math" panose="02040503050406030204" pitchFamily="18" charset="0"/>
                            </a:rPr>
                          </m:ctrlPr>
                        </m:accPr>
                        <m:e>
                          <m:r>
                            <a:rPr lang="en-US" sz="2000" b="0" i="1" smtClean="0">
                              <a:latin typeface="Cambria Math"/>
                            </a:rPr>
                            <m:t>𝑥</m:t>
                          </m:r>
                        </m:e>
                      </m:acc>
                      <m:r>
                        <a:rPr lang="en-US" sz="2000" b="0" i="0" smtClean="0">
                          <a:latin typeface="Cambria Math"/>
                        </a:rPr>
                        <m:t>=</m:t>
                      </m:r>
                      <m:r>
                        <m:rPr>
                          <m:nor/>
                        </m:rPr>
                        <a:rPr lang="en-US" sz="2800" b="1" dirty="0">
                          <a:solidFill>
                            <a:srgbClr val="FF0000"/>
                          </a:solidFill>
                        </a:rPr>
                        <m:t>13</m:t>
                      </m:r>
                    </m:oMath>
                  </m:oMathPara>
                </a14:m>
                <a:endParaRPr lang="en-US" dirty="0"/>
              </a:p>
            </p:txBody>
          </p:sp>
        </mc:Choice>
        <mc:Fallback xmlns="">
          <p:sp>
            <p:nvSpPr>
              <p:cNvPr id="13" name="TextBox 12">
                <a:extLst>
                  <a:ext uri="{FF2B5EF4-FFF2-40B4-BE49-F238E27FC236}">
                    <a16:creationId xmlns:a16="http://schemas.microsoft.com/office/drawing/2014/main" id="{7F4D6D3D-12A3-4A11-9E52-ABC0A5322A00}"/>
                  </a:ext>
                </a:extLst>
              </p:cNvPr>
              <p:cNvSpPr txBox="1">
                <a:spLocks noRot="1" noChangeAspect="1" noMove="1" noResize="1" noEditPoints="1" noAdjustHandles="1" noChangeArrowheads="1" noChangeShapeType="1" noTextEdit="1"/>
              </p:cNvSpPr>
              <p:nvPr/>
            </p:nvSpPr>
            <p:spPr>
              <a:xfrm>
                <a:off x="6400800" y="1195982"/>
                <a:ext cx="1593513" cy="523220"/>
              </a:xfrm>
              <a:prstGeom prst="rect">
                <a:avLst/>
              </a:prstGeom>
              <a:blipFill>
                <a:blip r:embed="rId8"/>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39772842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p:txBody>
              <a:bodyPr/>
              <a:lstStyle/>
              <a:p>
                <a:r>
                  <a:rPr lang="en-US" dirty="0"/>
                  <a:t>What does </a:t>
                </a:r>
                <a14:m>
                  <m:oMath xmlns:m="http://schemas.openxmlformats.org/officeDocument/2006/math">
                    <m:sSup>
                      <m:sSupPr>
                        <m:ctrlPr>
                          <a:rPr lang="en-US" i="1" dirty="0" smtClean="0">
                            <a:latin typeface="Cambria Math" panose="02040503050406030204" pitchFamily="18" charset="0"/>
                          </a:rPr>
                        </m:ctrlPr>
                      </m:sSupPr>
                      <m:e>
                        <m:r>
                          <a:rPr lang="en-US" b="0" i="1" dirty="0" smtClean="0">
                            <a:latin typeface="Cambria Math" panose="02040503050406030204" pitchFamily="18" charset="0"/>
                          </a:rPr>
                          <m:t>𝑟</m:t>
                        </m:r>
                      </m:e>
                      <m:sup>
                        <m:r>
                          <a:rPr lang="en-US" b="0" i="1" dirty="0" smtClean="0">
                            <a:latin typeface="Cambria Math" panose="02040503050406030204" pitchFamily="18" charset="0"/>
                          </a:rPr>
                          <m:t>2</m:t>
                        </m:r>
                      </m:sup>
                    </m:sSup>
                  </m:oMath>
                </a14:m>
                <a:r>
                  <a:rPr lang="en-US" dirty="0"/>
                  <a:t> mean?</a:t>
                </a:r>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rotWithShape="0">
                <a:blip r:embed="rId2"/>
                <a:stretch>
                  <a:fillRect b="-90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14:m>
                  <m:oMath xmlns:m="http://schemas.openxmlformats.org/officeDocument/2006/math">
                    <m:sSup>
                      <m:sSupPr>
                        <m:ctrlPr>
                          <a:rPr lang="en-US" i="1" dirty="0" smtClean="0">
                            <a:latin typeface="Cambria Math" panose="02040503050406030204" pitchFamily="18" charset="0"/>
                          </a:rPr>
                        </m:ctrlPr>
                      </m:sSupPr>
                      <m:e>
                        <m:r>
                          <a:rPr lang="en-US" i="1" dirty="0">
                            <a:latin typeface="Cambria Math" panose="02040503050406030204" pitchFamily="18" charset="0"/>
                          </a:rPr>
                          <m:t>𝑟</m:t>
                        </m:r>
                      </m:e>
                      <m:sup>
                        <m:r>
                          <a:rPr lang="en-US" i="1" dirty="0">
                            <a:latin typeface="Cambria Math" panose="02040503050406030204" pitchFamily="18" charset="0"/>
                          </a:rPr>
                          <m:t>2</m:t>
                        </m:r>
                      </m:sup>
                    </m:sSup>
                  </m:oMath>
                </a14:m>
                <a:r>
                  <a:rPr lang="en-US" dirty="0"/>
                  <a:t> is called the coefficient of determination, or square of the correlation coefficient</a:t>
                </a:r>
              </a:p>
              <a:p>
                <a14:m>
                  <m:oMath xmlns:m="http://schemas.openxmlformats.org/officeDocument/2006/math">
                    <m:sSup>
                      <m:sSupPr>
                        <m:ctrlPr>
                          <a:rPr lang="en-US" i="1" dirty="0">
                            <a:latin typeface="Cambria Math" panose="02040503050406030204" pitchFamily="18" charset="0"/>
                          </a:rPr>
                        </m:ctrlPr>
                      </m:sSupPr>
                      <m:e>
                        <m:r>
                          <a:rPr lang="en-US" i="1" dirty="0">
                            <a:latin typeface="Cambria Math" panose="02040503050406030204" pitchFamily="18" charset="0"/>
                          </a:rPr>
                          <m:t>𝑟</m:t>
                        </m:r>
                      </m:e>
                      <m:sup>
                        <m:r>
                          <a:rPr lang="en-US" i="1" dirty="0">
                            <a:latin typeface="Cambria Math" panose="02040503050406030204" pitchFamily="18" charset="0"/>
                          </a:rPr>
                          <m:t>2</m:t>
                        </m:r>
                      </m:sup>
                    </m:sSup>
                    <m:r>
                      <a:rPr lang="en-US" b="0" i="1" dirty="0" smtClean="0">
                        <a:latin typeface="Cambria Math" panose="02040503050406030204" pitchFamily="18" charset="0"/>
                      </a:rPr>
                      <m:t>=</m:t>
                    </m:r>
                    <m:f>
                      <m:fPr>
                        <m:ctrlPr>
                          <a:rPr lang="en-US" b="0" i="1" dirty="0" smtClean="0">
                            <a:latin typeface="Cambria Math" panose="02040503050406030204" pitchFamily="18" charset="0"/>
                          </a:rPr>
                        </m:ctrlPr>
                      </m:fPr>
                      <m:num>
                        <m:sSub>
                          <m:sSubPr>
                            <m:ctrlPr>
                              <a:rPr lang="en-US" i="1" dirty="0">
                                <a:latin typeface="Cambria Math" panose="02040503050406030204" pitchFamily="18" charset="0"/>
                              </a:rPr>
                            </m:ctrlPr>
                          </m:sSubPr>
                          <m:e>
                            <m:r>
                              <a:rPr lang="en-US" b="0" i="1" dirty="0" smtClean="0">
                                <a:latin typeface="Cambria Math" panose="02040503050406030204" pitchFamily="18" charset="0"/>
                              </a:rPr>
                              <m:t>𝑆</m:t>
                            </m:r>
                            <m:r>
                              <a:rPr lang="en-US" i="1" dirty="0">
                                <a:latin typeface="Cambria Math" panose="02040503050406030204" pitchFamily="18" charset="0"/>
                              </a:rPr>
                              <m:t>𝑆</m:t>
                            </m:r>
                          </m:e>
                          <m:sub>
                            <m:r>
                              <a:rPr lang="en-US" i="1" dirty="0">
                                <a:latin typeface="Cambria Math" panose="02040503050406030204" pitchFamily="18" charset="0"/>
                              </a:rPr>
                              <m:t>𝑚𝑜𝑑𝑒𝑙</m:t>
                            </m:r>
                          </m:sub>
                        </m:sSub>
                      </m:num>
                      <m:den>
                        <m:sSub>
                          <m:sSubPr>
                            <m:ctrlPr>
                              <a:rPr lang="en-US" i="1" dirty="0">
                                <a:latin typeface="Cambria Math" panose="02040503050406030204" pitchFamily="18" charset="0"/>
                              </a:rPr>
                            </m:ctrlPr>
                          </m:sSubPr>
                          <m:e>
                            <m:r>
                              <a:rPr lang="en-US" b="0" i="1" dirty="0" smtClean="0">
                                <a:latin typeface="Cambria Math" panose="02040503050406030204" pitchFamily="18" charset="0"/>
                              </a:rPr>
                              <m:t>𝑆</m:t>
                            </m:r>
                            <m:r>
                              <a:rPr lang="en-US" i="1" dirty="0">
                                <a:latin typeface="Cambria Math" panose="02040503050406030204" pitchFamily="18" charset="0"/>
                              </a:rPr>
                              <m:t>𝑆</m:t>
                            </m:r>
                          </m:e>
                          <m:sub>
                            <m:r>
                              <a:rPr lang="en-US" b="0" i="1" dirty="0" smtClean="0">
                                <a:latin typeface="Cambria Math" panose="02040503050406030204" pitchFamily="18" charset="0"/>
                              </a:rPr>
                              <m:t>𝑡𝑜𝑡𝑎𝑙</m:t>
                            </m:r>
                          </m:sub>
                        </m:sSub>
                      </m:den>
                    </m:f>
                  </m:oMath>
                </a14:m>
                <a:endParaRPr lang="en-US" dirty="0"/>
              </a:p>
              <a:p>
                <a:pPr marL="0" indent="0">
                  <a:buNone/>
                </a:pPr>
                <a:r>
                  <a:rPr lang="en-US" dirty="0"/>
                  <a:t>We can think of </a:t>
                </a:r>
                <a14:m>
                  <m:oMath xmlns:m="http://schemas.openxmlformats.org/officeDocument/2006/math">
                    <m:sSup>
                      <m:sSupPr>
                        <m:ctrlPr>
                          <a:rPr lang="en-US" i="1" dirty="0">
                            <a:latin typeface="Cambria Math" panose="02040503050406030204" pitchFamily="18" charset="0"/>
                          </a:rPr>
                        </m:ctrlPr>
                      </m:sSupPr>
                      <m:e>
                        <m:r>
                          <a:rPr lang="en-US" i="1" dirty="0">
                            <a:latin typeface="Cambria Math" panose="02040503050406030204" pitchFamily="18" charset="0"/>
                          </a:rPr>
                          <m:t>𝑟</m:t>
                        </m:r>
                      </m:e>
                      <m:sup>
                        <m:r>
                          <a:rPr lang="en-US" i="1" dirty="0">
                            <a:latin typeface="Cambria Math" panose="02040503050406030204" pitchFamily="18" charset="0"/>
                          </a:rPr>
                          <m:t>2</m:t>
                        </m:r>
                      </m:sup>
                    </m:sSup>
                  </m:oMath>
                </a14:m>
                <a:r>
                  <a:rPr lang="en-US" dirty="0"/>
                  <a:t> as the proportion of variability that is explained by the independent variables (grouping data).</a:t>
                </a:r>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852" t="-1617"/>
                </a:stretch>
              </a:blipFill>
            </p:spPr>
            <p:txBody>
              <a:bodyPr/>
              <a:lstStyle/>
              <a:p>
                <a:r>
                  <a:rPr lang="en-US">
                    <a:noFill/>
                  </a:rPr>
                  <a:t> </a:t>
                </a:r>
              </a:p>
            </p:txBody>
          </p:sp>
        </mc:Fallback>
      </mc:AlternateContent>
    </p:spTree>
    <p:extLst>
      <p:ext uri="{BB962C8B-B14F-4D97-AF65-F5344CB8AC3E}">
        <p14:creationId xmlns:p14="http://schemas.microsoft.com/office/powerpoint/2010/main" val="72497562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p:txBody>
              <a:bodyPr/>
              <a:lstStyle/>
              <a:p>
                <a:r>
                  <a:rPr lang="en-US" dirty="0"/>
                  <a:t>What does </a:t>
                </a:r>
                <a14:m>
                  <m:oMath xmlns:m="http://schemas.openxmlformats.org/officeDocument/2006/math">
                    <m:sSup>
                      <m:sSupPr>
                        <m:ctrlPr>
                          <a:rPr lang="en-US" i="1" dirty="0" smtClean="0">
                            <a:latin typeface="Cambria Math" panose="02040503050406030204" pitchFamily="18" charset="0"/>
                          </a:rPr>
                        </m:ctrlPr>
                      </m:sSupPr>
                      <m:e>
                        <m:r>
                          <a:rPr lang="en-US" b="0" i="1" dirty="0" smtClean="0">
                            <a:latin typeface="Cambria Math" panose="02040503050406030204" pitchFamily="18" charset="0"/>
                          </a:rPr>
                          <m:t>𝑟</m:t>
                        </m:r>
                      </m:e>
                      <m:sup>
                        <m:r>
                          <a:rPr lang="en-US" b="0" i="1" dirty="0" smtClean="0">
                            <a:latin typeface="Cambria Math" panose="02040503050406030204" pitchFamily="18" charset="0"/>
                          </a:rPr>
                          <m:t>2</m:t>
                        </m:r>
                      </m:sup>
                    </m:sSup>
                  </m:oMath>
                </a14:m>
                <a:r>
                  <a:rPr lang="en-US" dirty="0"/>
                  <a:t> mean?</a:t>
                </a:r>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rotWithShape="0">
                <a:blip r:embed="rId2"/>
                <a:stretch>
                  <a:fillRect b="-90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Autofit/>
              </a:bodyPr>
              <a:lstStyle/>
              <a:p>
                <a:pPr marL="0" indent="0">
                  <a:buNone/>
                </a:pPr>
                <a:r>
                  <a:rPr lang="en-US" sz="1800" dirty="0"/>
                  <a:t>While </a:t>
                </a:r>
                <a14:m>
                  <m:oMath xmlns:m="http://schemas.openxmlformats.org/officeDocument/2006/math">
                    <m:sSup>
                      <m:sSupPr>
                        <m:ctrlPr>
                          <a:rPr lang="en-US" sz="1800" i="1" dirty="0" smtClean="0">
                            <a:latin typeface="Cambria Math" panose="02040503050406030204" pitchFamily="18" charset="0"/>
                          </a:rPr>
                        </m:ctrlPr>
                      </m:sSupPr>
                      <m:e>
                        <m:r>
                          <a:rPr lang="en-US" sz="1800" i="1" dirty="0">
                            <a:latin typeface="Cambria Math" panose="02040503050406030204" pitchFamily="18" charset="0"/>
                          </a:rPr>
                          <m:t>𝑟</m:t>
                        </m:r>
                      </m:e>
                      <m:sup>
                        <m:r>
                          <a:rPr lang="en-US" sz="1800" i="1" dirty="0">
                            <a:latin typeface="Cambria Math" panose="02040503050406030204" pitchFamily="18" charset="0"/>
                          </a:rPr>
                          <m:t>2</m:t>
                        </m:r>
                      </m:sup>
                    </m:sSup>
                  </m:oMath>
                </a14:m>
                <a:r>
                  <a:rPr lang="en-US" sz="1800" dirty="0"/>
                  <a:t>is gleaned from the data, the true parameter is referred to as </a:t>
                </a:r>
                <a14:m>
                  <m:oMath xmlns:m="http://schemas.openxmlformats.org/officeDocument/2006/math">
                    <m:r>
                      <a:rPr lang="en-US" sz="1800" i="1" smtClean="0">
                        <a:latin typeface="Cambria Math" panose="02040503050406030204" pitchFamily="18" charset="0"/>
                        <a:ea typeface="Cambria Math" panose="02040503050406030204" pitchFamily="18" charset="0"/>
                      </a:rPr>
                      <m:t>𝜌</m:t>
                    </m:r>
                  </m:oMath>
                </a14:m>
                <a:r>
                  <a:rPr lang="en-US" sz="1800" dirty="0"/>
                  <a:t> (rho). </a:t>
                </a:r>
              </a:p>
              <a:p>
                <a:pPr marL="0" indent="0">
                  <a:buNone/>
                </a:pPr>
                <a:r>
                  <a:rPr lang="en-US" sz="1800" dirty="0"/>
                  <a:t>The following two hypothesis tests are equivalent:</a:t>
                </a:r>
              </a:p>
              <a:p>
                <a:r>
                  <a:rPr lang="en-US" sz="1800" dirty="0"/>
                  <a:t>1	</a:t>
                </a:r>
                <a:endParaRPr lang="en-US" sz="1800" i="1" dirty="0">
                  <a:latin typeface="Cambria Math" panose="02040503050406030204" pitchFamily="18" charset="0"/>
                </a:endParaRPr>
              </a:p>
              <a:p>
                <a:pPr marL="457200" lvl="1" indent="0">
                  <a:buNone/>
                </a:pPr>
                <a14:m>
                  <m:oMathPara xmlns:m="http://schemas.openxmlformats.org/officeDocument/2006/math">
                    <m:oMathParaPr>
                      <m:jc m:val="centerGroup"/>
                    </m:oMathParaPr>
                    <m:oMath xmlns:m="http://schemas.openxmlformats.org/officeDocument/2006/math">
                      <m:sSub>
                        <m:sSubPr>
                          <m:ctrlPr>
                            <a:rPr lang="en-US" sz="1800" i="1" dirty="0" smtClean="0">
                              <a:latin typeface="Cambria Math" panose="02040503050406030204" pitchFamily="18" charset="0"/>
                            </a:rPr>
                          </m:ctrlPr>
                        </m:sSubPr>
                        <m:e>
                          <m:r>
                            <a:rPr lang="en-US" sz="1800" b="0" i="1" dirty="0" smtClean="0">
                              <a:latin typeface="Cambria Math" panose="02040503050406030204" pitchFamily="18" charset="0"/>
                            </a:rPr>
                            <m:t>𝐻</m:t>
                          </m:r>
                        </m:e>
                        <m:sub>
                          <m:r>
                            <a:rPr lang="en-US" sz="1800" b="0" i="1" dirty="0" smtClean="0">
                              <a:latin typeface="Cambria Math" panose="02040503050406030204" pitchFamily="18" charset="0"/>
                            </a:rPr>
                            <m:t>0</m:t>
                          </m:r>
                        </m:sub>
                      </m:sSub>
                      <m:r>
                        <a:rPr lang="en-US" sz="1800" b="0" i="1" dirty="0" smtClean="0">
                          <a:latin typeface="Cambria Math" panose="02040503050406030204" pitchFamily="18" charset="0"/>
                        </a:rPr>
                        <m:t>: </m:t>
                      </m:r>
                      <m:sSub>
                        <m:sSubPr>
                          <m:ctrlPr>
                            <a:rPr lang="en-US" sz="1800" b="0" i="1" dirty="0" smtClean="0">
                              <a:latin typeface="Cambria Math" panose="02040503050406030204" pitchFamily="18" charset="0"/>
                            </a:rPr>
                          </m:ctrlPr>
                        </m:sSubPr>
                        <m:e>
                          <m:r>
                            <a:rPr lang="en-US" sz="1800" b="0" i="1" dirty="0" smtClean="0">
                              <a:latin typeface="Cambria Math" panose="02040503050406030204" pitchFamily="18" charset="0"/>
                              <a:ea typeface="Cambria Math" panose="02040503050406030204" pitchFamily="18" charset="0"/>
                            </a:rPr>
                            <m:t>𝜇</m:t>
                          </m:r>
                        </m:e>
                        <m:sub>
                          <m:r>
                            <a:rPr lang="en-US" sz="1800" b="0" i="1" dirty="0" smtClean="0">
                              <a:latin typeface="Cambria Math" panose="02040503050406030204" pitchFamily="18" charset="0"/>
                            </a:rPr>
                            <m:t>1</m:t>
                          </m:r>
                        </m:sub>
                      </m:sSub>
                      <m:r>
                        <a:rPr lang="en-US" sz="1800" b="0" i="1" dirty="0" smtClean="0">
                          <a:latin typeface="Cambria Math" panose="02040503050406030204" pitchFamily="18" charset="0"/>
                        </a:rPr>
                        <m:t>=</m:t>
                      </m:r>
                      <m:sSub>
                        <m:sSubPr>
                          <m:ctrlPr>
                            <a:rPr lang="en-US" sz="1800" i="1" dirty="0">
                              <a:latin typeface="Cambria Math" panose="02040503050406030204" pitchFamily="18" charset="0"/>
                            </a:rPr>
                          </m:ctrlPr>
                        </m:sSubPr>
                        <m:e>
                          <m:r>
                            <a:rPr lang="en-US" sz="1800" i="1" dirty="0">
                              <a:latin typeface="Cambria Math" panose="02040503050406030204" pitchFamily="18" charset="0"/>
                              <a:ea typeface="Cambria Math" panose="02040503050406030204" pitchFamily="18" charset="0"/>
                            </a:rPr>
                            <m:t>𝜇</m:t>
                          </m:r>
                        </m:e>
                        <m:sub>
                          <m:r>
                            <a:rPr lang="en-US" sz="1800" b="0" i="1" dirty="0" smtClean="0">
                              <a:latin typeface="Cambria Math" panose="02040503050406030204" pitchFamily="18" charset="0"/>
                            </a:rPr>
                            <m:t>2</m:t>
                          </m:r>
                        </m:sub>
                      </m:sSub>
                      <m:r>
                        <a:rPr lang="en-US" sz="1800" b="0" i="1" dirty="0" smtClean="0">
                          <a:latin typeface="Cambria Math" panose="02040503050406030204" pitchFamily="18" charset="0"/>
                        </a:rPr>
                        <m:t>=</m:t>
                      </m:r>
                      <m:r>
                        <a:rPr lang="en-US" sz="1800" b="0" i="1" dirty="0" smtClean="0">
                          <a:latin typeface="Cambria Math" panose="02040503050406030204" pitchFamily="18" charset="0"/>
                          <a:ea typeface="Cambria Math" panose="02040503050406030204" pitchFamily="18" charset="0"/>
                        </a:rPr>
                        <m:t>⋯=</m:t>
                      </m:r>
                      <m:sSub>
                        <m:sSubPr>
                          <m:ctrlPr>
                            <a:rPr lang="en-US" sz="1800" i="1" dirty="0">
                              <a:latin typeface="Cambria Math" panose="02040503050406030204" pitchFamily="18" charset="0"/>
                            </a:rPr>
                          </m:ctrlPr>
                        </m:sSubPr>
                        <m:e>
                          <m:r>
                            <a:rPr lang="en-US" sz="1800" i="1" dirty="0">
                              <a:latin typeface="Cambria Math" panose="02040503050406030204" pitchFamily="18" charset="0"/>
                              <a:ea typeface="Cambria Math" panose="02040503050406030204" pitchFamily="18" charset="0"/>
                            </a:rPr>
                            <m:t>𝜇</m:t>
                          </m:r>
                        </m:e>
                        <m:sub>
                          <m:r>
                            <a:rPr lang="en-US" sz="1800" b="0" i="1" dirty="0" smtClean="0">
                              <a:latin typeface="Cambria Math" panose="02040503050406030204" pitchFamily="18" charset="0"/>
                            </a:rPr>
                            <m:t>𝑘</m:t>
                          </m:r>
                        </m:sub>
                      </m:sSub>
                    </m:oMath>
                  </m:oMathPara>
                </a14:m>
                <a:endParaRPr lang="en-US" sz="180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rPr>
                            <m:t>𝐻</m:t>
                          </m:r>
                        </m:e>
                        <m:sub>
                          <m:r>
                            <a:rPr lang="en-US" sz="1800" b="0" i="1" dirty="0" smtClean="0">
                              <a:latin typeface="Cambria Math" panose="02040503050406030204" pitchFamily="18" charset="0"/>
                            </a:rPr>
                            <m:t>1</m:t>
                          </m:r>
                        </m:sub>
                      </m:sSub>
                      <m:r>
                        <a:rPr lang="en-US" sz="1800" i="1" dirty="0">
                          <a:latin typeface="Cambria Math" panose="02040503050406030204" pitchFamily="18" charset="0"/>
                        </a:rPr>
                        <m:t>:</m:t>
                      </m:r>
                      <m:r>
                        <a:rPr lang="en-US" sz="1800" b="0" i="1" dirty="0" smtClean="0">
                          <a:latin typeface="Cambria Math" panose="02040503050406030204" pitchFamily="18" charset="0"/>
                        </a:rPr>
                        <m:t>𝑎𝑡</m:t>
                      </m:r>
                      <m:r>
                        <a:rPr lang="en-US" sz="1800" b="0" i="1" dirty="0" smtClean="0">
                          <a:latin typeface="Cambria Math" panose="02040503050406030204" pitchFamily="18" charset="0"/>
                        </a:rPr>
                        <m:t> </m:t>
                      </m:r>
                      <m:r>
                        <a:rPr lang="en-US" sz="1800" b="0" i="1" dirty="0" smtClean="0">
                          <a:latin typeface="Cambria Math" panose="02040503050406030204" pitchFamily="18" charset="0"/>
                        </a:rPr>
                        <m:t>𝑙𝑒𝑎𝑠𝑡</m:t>
                      </m:r>
                      <m:r>
                        <a:rPr lang="en-US" sz="1800" b="0" i="1" dirty="0" smtClean="0">
                          <a:latin typeface="Cambria Math" panose="02040503050406030204" pitchFamily="18" charset="0"/>
                        </a:rPr>
                        <m:t> 1 </m:t>
                      </m:r>
                      <m:sSub>
                        <m:sSubPr>
                          <m:ctrlPr>
                            <a:rPr lang="en-US" sz="1800" i="1" dirty="0">
                              <a:latin typeface="Cambria Math" panose="02040503050406030204" pitchFamily="18" charset="0"/>
                            </a:rPr>
                          </m:ctrlPr>
                        </m:sSubPr>
                        <m:e>
                          <m:r>
                            <a:rPr lang="en-US" sz="1800" i="1" dirty="0">
                              <a:latin typeface="Cambria Math" panose="02040503050406030204" pitchFamily="18" charset="0"/>
                              <a:ea typeface="Cambria Math" panose="02040503050406030204" pitchFamily="18" charset="0"/>
                            </a:rPr>
                            <m:t>𝜇</m:t>
                          </m:r>
                        </m:e>
                        <m:sub>
                          <m:r>
                            <a:rPr lang="en-US" sz="1800" b="0" i="1" dirty="0" smtClean="0">
                              <a:latin typeface="Cambria Math" panose="02040503050406030204" pitchFamily="18" charset="0"/>
                            </a:rPr>
                            <m:t>𝑖</m:t>
                          </m:r>
                        </m:sub>
                      </m:sSub>
                      <m:r>
                        <a:rPr lang="en-US" sz="1800" b="0" i="1" dirty="0" smtClean="0">
                          <a:latin typeface="Cambria Math" panose="02040503050406030204" pitchFamily="18" charset="0"/>
                        </a:rPr>
                        <m:t> </m:t>
                      </m:r>
                      <m:r>
                        <a:rPr lang="en-US" sz="1800" b="0" i="1" dirty="0" smtClean="0">
                          <a:latin typeface="Cambria Math" panose="02040503050406030204" pitchFamily="18" charset="0"/>
                        </a:rPr>
                        <m:t>𝑖𝑠</m:t>
                      </m:r>
                      <m:r>
                        <a:rPr lang="en-US" sz="1800" b="0" i="1" dirty="0" smtClean="0">
                          <a:latin typeface="Cambria Math" panose="02040503050406030204" pitchFamily="18" charset="0"/>
                        </a:rPr>
                        <m:t> </m:t>
                      </m:r>
                      <m:r>
                        <a:rPr lang="en-US" sz="1800" b="0" i="1" dirty="0" smtClean="0">
                          <a:latin typeface="Cambria Math" panose="02040503050406030204" pitchFamily="18" charset="0"/>
                        </a:rPr>
                        <m:t>𝑑𝑖𝑓𝑓𝑒𝑟𝑒𝑛𝑡</m:t>
                      </m:r>
                    </m:oMath>
                  </m:oMathPara>
                </a14:m>
                <a:endParaRPr lang="en-US" sz="1800" b="0" dirty="0"/>
              </a:p>
              <a:p>
                <a:pPr marL="0" indent="0">
                  <a:buNone/>
                </a:pPr>
                <a:r>
                  <a:rPr lang="en-US" sz="1800" dirty="0"/>
                  <a:t>Test statistic: </a:t>
                </a:r>
              </a:p>
              <a:p>
                <a:pPr marL="0" indent="0">
                  <a:buNone/>
                </a:pPr>
                <a14:m>
                  <m:oMath xmlns:m="http://schemas.openxmlformats.org/officeDocument/2006/math">
                    <m:r>
                      <a:rPr lang="en-US" sz="1800" i="1" dirty="0" smtClean="0">
                        <a:latin typeface="Cambria Math" panose="02040503050406030204" pitchFamily="18" charset="0"/>
                      </a:rPr>
                      <m:t>𝐹</m:t>
                    </m:r>
                    <m:r>
                      <a:rPr lang="en-US" sz="1800" i="1" dirty="0" smtClean="0">
                        <a:latin typeface="Cambria Math" panose="02040503050406030204" pitchFamily="18" charset="0"/>
                      </a:rPr>
                      <m:t>=</m:t>
                    </m:r>
                    <m:f>
                      <m:fPr>
                        <m:ctrlPr>
                          <a:rPr lang="en-US" sz="1800" i="1" dirty="0" smtClean="0">
                            <a:latin typeface="Cambria Math" panose="02040503050406030204" pitchFamily="18" charset="0"/>
                          </a:rPr>
                        </m:ctrlPr>
                      </m:fPr>
                      <m:num>
                        <m:r>
                          <a:rPr lang="en-US" sz="1800" i="1" dirty="0">
                            <a:latin typeface="Cambria Math" panose="02040503050406030204" pitchFamily="18" charset="0"/>
                          </a:rPr>
                          <m:t>𝑀𝑆</m:t>
                        </m:r>
                        <m:r>
                          <a:rPr lang="en-US" sz="1800" i="1" dirty="0">
                            <a:latin typeface="Cambria Math" panose="02040503050406030204" pitchFamily="18" charset="0"/>
                          </a:rPr>
                          <m:t>(</m:t>
                        </m:r>
                        <m:r>
                          <a:rPr lang="en-US" sz="1800" i="1" dirty="0">
                            <a:latin typeface="Cambria Math" panose="02040503050406030204" pitchFamily="18" charset="0"/>
                          </a:rPr>
                          <m:t>𝑚𝑜𝑑𝑒𝑙</m:t>
                        </m:r>
                        <m:r>
                          <a:rPr lang="en-US" sz="1800" i="1" dirty="0">
                            <a:latin typeface="Cambria Math" panose="02040503050406030204" pitchFamily="18" charset="0"/>
                          </a:rPr>
                          <m:t>)</m:t>
                        </m:r>
                      </m:num>
                      <m:den>
                        <m:r>
                          <a:rPr lang="en-US" sz="1800" i="1" dirty="0">
                            <a:latin typeface="Cambria Math" panose="02040503050406030204" pitchFamily="18" charset="0"/>
                          </a:rPr>
                          <m:t>𝑀𝑆</m:t>
                        </m:r>
                        <m:r>
                          <a:rPr lang="en-US" sz="1800" i="1" dirty="0">
                            <a:latin typeface="Cambria Math" panose="02040503050406030204" pitchFamily="18" charset="0"/>
                          </a:rPr>
                          <m:t>(</m:t>
                        </m:r>
                        <m:r>
                          <a:rPr lang="en-US" sz="1800" b="0" i="1" dirty="0" smtClean="0">
                            <a:latin typeface="Cambria Math" panose="02040503050406030204" pitchFamily="18" charset="0"/>
                          </a:rPr>
                          <m:t>𝑒𝑟𝑟𝑜𝑟</m:t>
                        </m:r>
                        <m:r>
                          <a:rPr lang="en-US" sz="1800" i="1" dirty="0">
                            <a:latin typeface="Cambria Math" panose="02040503050406030204" pitchFamily="18" charset="0"/>
                          </a:rPr>
                          <m:t>)</m:t>
                        </m:r>
                      </m:den>
                    </m:f>
                  </m:oMath>
                </a14:m>
                <a:r>
                  <a:rPr lang="en-US" sz="1800" dirty="0"/>
                  <a:t>, where </a:t>
                </a:r>
                <a14:m>
                  <m:oMath xmlns:m="http://schemas.openxmlformats.org/officeDocument/2006/math">
                    <m:r>
                      <a:rPr lang="en-US" sz="1800" i="1" dirty="0" smtClean="0">
                        <a:latin typeface="Cambria Math" panose="02040503050406030204" pitchFamily="18" charset="0"/>
                      </a:rPr>
                      <m:t>𝐹</m:t>
                    </m:r>
                  </m:oMath>
                </a14:m>
                <a:r>
                  <a:rPr lang="en-US" sz="1800" dirty="0"/>
                  <a:t> is </a:t>
                </a:r>
                <a14:m>
                  <m:oMath xmlns:m="http://schemas.openxmlformats.org/officeDocument/2006/math">
                    <m:r>
                      <a:rPr lang="en-US" sz="1800" i="1" dirty="0" smtClean="0">
                        <a:latin typeface="Cambria Math" panose="02040503050406030204" pitchFamily="18" charset="0"/>
                      </a:rPr>
                      <m:t>𝐹</m:t>
                    </m:r>
                    <m:r>
                      <a:rPr lang="en-US" sz="1800" b="0" i="0" dirty="0" smtClean="0">
                        <a:latin typeface="Cambria Math" panose="02040503050406030204" pitchFamily="18" charset="0"/>
                      </a:rPr>
                      <m:t>−</m:t>
                    </m:r>
                  </m:oMath>
                </a14:m>
                <a:r>
                  <a:rPr lang="en-US" sz="1800" dirty="0"/>
                  <a:t>distributed with </a:t>
                </a:r>
                <a14:m>
                  <m:oMath xmlns:m="http://schemas.openxmlformats.org/officeDocument/2006/math">
                    <m:r>
                      <a:rPr lang="en-US" sz="1800" i="1" dirty="0" smtClean="0">
                        <a:latin typeface="Cambria Math" panose="02040503050406030204" pitchFamily="18" charset="0"/>
                      </a:rPr>
                      <m:t>𝑘</m:t>
                    </m:r>
                    <m:r>
                      <a:rPr lang="en-US" sz="1800" i="1" dirty="0" smtClean="0">
                        <a:latin typeface="Cambria Math" panose="02040503050406030204" pitchFamily="18" charset="0"/>
                      </a:rPr>
                      <m:t>−1</m:t>
                    </m:r>
                  </m:oMath>
                </a14:m>
                <a:r>
                  <a:rPr lang="en-US" sz="1800" dirty="0"/>
                  <a:t>, </a:t>
                </a:r>
                <a14:m>
                  <m:oMath xmlns:m="http://schemas.openxmlformats.org/officeDocument/2006/math">
                    <m:r>
                      <a:rPr lang="en-US" sz="1800" i="1" dirty="0" smtClean="0">
                        <a:latin typeface="Cambria Math" panose="02040503050406030204" pitchFamily="18" charset="0"/>
                      </a:rPr>
                      <m:t>𝑛</m:t>
                    </m:r>
                    <m:r>
                      <a:rPr lang="en-US" sz="1800" i="1" dirty="0" smtClean="0">
                        <a:latin typeface="Cambria Math" panose="02040503050406030204" pitchFamily="18" charset="0"/>
                      </a:rPr>
                      <m:t>−</m:t>
                    </m:r>
                    <m:r>
                      <a:rPr lang="en-US" sz="1800" i="1" dirty="0" smtClean="0">
                        <a:latin typeface="Cambria Math" panose="02040503050406030204" pitchFamily="18" charset="0"/>
                      </a:rPr>
                      <m:t>𝑘</m:t>
                    </m:r>
                  </m:oMath>
                </a14:m>
                <a:r>
                  <a:rPr lang="en-US" sz="1800" dirty="0"/>
                  <a:t> degrees of freedom</a:t>
                </a:r>
              </a:p>
              <a:p>
                <a:pPr marL="0" indent="0">
                  <a:buNone/>
                </a:pPr>
                <a:endParaRPr lang="en-US" sz="1800" dirty="0"/>
              </a:p>
              <a:p>
                <a:r>
                  <a:rPr lang="en-US" sz="1800" dirty="0"/>
                  <a:t>2</a:t>
                </a:r>
              </a:p>
              <a:p>
                <a:pPr marL="457200" lvl="1" indent="0">
                  <a:buNone/>
                </a:pPr>
                <a14:m>
                  <m:oMathPara xmlns:m="http://schemas.openxmlformats.org/officeDocument/2006/math">
                    <m:oMathParaPr>
                      <m:jc m:val="centerGroup"/>
                    </m:oMathParaPr>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rPr>
                            <m:t>𝐻</m:t>
                          </m:r>
                        </m:e>
                        <m:sub>
                          <m:r>
                            <a:rPr lang="en-US" sz="1800" i="1" dirty="0">
                              <a:latin typeface="Cambria Math" panose="02040503050406030204" pitchFamily="18" charset="0"/>
                            </a:rPr>
                            <m:t>0</m:t>
                          </m:r>
                        </m:sub>
                      </m:sSub>
                      <m:r>
                        <a:rPr lang="en-US" sz="1800" i="1" dirty="0">
                          <a:latin typeface="Cambria Math" panose="02040503050406030204" pitchFamily="18" charset="0"/>
                        </a:rPr>
                        <m:t>: </m:t>
                      </m:r>
                      <m:r>
                        <a:rPr lang="en-US" sz="1800" i="1" dirty="0" smtClean="0">
                          <a:latin typeface="Cambria Math" panose="02040503050406030204" pitchFamily="18" charset="0"/>
                          <a:ea typeface="Cambria Math" panose="02040503050406030204" pitchFamily="18" charset="0"/>
                        </a:rPr>
                        <m:t>𝜌</m:t>
                      </m:r>
                      <m:r>
                        <a:rPr lang="en-US" sz="1800" i="1" dirty="0">
                          <a:latin typeface="Cambria Math" panose="02040503050406030204" pitchFamily="18" charset="0"/>
                        </a:rPr>
                        <m:t>=</m:t>
                      </m:r>
                      <m:r>
                        <a:rPr lang="en-US" sz="1800" b="0" i="1" dirty="0" smtClean="0">
                          <a:latin typeface="Cambria Math" panose="02040503050406030204" pitchFamily="18" charset="0"/>
                        </a:rPr>
                        <m:t>0</m:t>
                      </m:r>
                    </m:oMath>
                  </m:oMathPara>
                </a14:m>
                <a:endParaRPr lang="en-US" sz="180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rPr>
                            <m:t>𝐻</m:t>
                          </m:r>
                        </m:e>
                        <m:sub>
                          <m:r>
                            <a:rPr lang="en-US" sz="1800" b="0" i="1" dirty="0" smtClean="0">
                              <a:latin typeface="Cambria Math" panose="02040503050406030204" pitchFamily="18" charset="0"/>
                            </a:rPr>
                            <m:t>1</m:t>
                          </m:r>
                        </m:sub>
                      </m:sSub>
                      <m:r>
                        <a:rPr lang="en-US" sz="1800" i="1" dirty="0">
                          <a:latin typeface="Cambria Math" panose="02040503050406030204" pitchFamily="18" charset="0"/>
                        </a:rPr>
                        <m:t>:</m:t>
                      </m:r>
                      <m:r>
                        <a:rPr lang="en-US" sz="1800" i="1" dirty="0" smtClean="0">
                          <a:latin typeface="Cambria Math" panose="02040503050406030204" pitchFamily="18" charset="0"/>
                          <a:ea typeface="Cambria Math" panose="02040503050406030204" pitchFamily="18" charset="0"/>
                        </a:rPr>
                        <m:t>𝜌</m:t>
                      </m:r>
                      <m:r>
                        <a:rPr lang="en-US" sz="1800" i="1" dirty="0" smtClean="0">
                          <a:latin typeface="Cambria Math" panose="02040503050406030204" pitchFamily="18" charset="0"/>
                          <a:ea typeface="Cambria Math" panose="02040503050406030204" pitchFamily="18" charset="0"/>
                        </a:rPr>
                        <m:t>≠0</m:t>
                      </m:r>
                    </m:oMath>
                  </m:oMathPara>
                </a14:m>
                <a:endParaRPr lang="en-US" sz="1800" dirty="0"/>
              </a:p>
              <a:p>
                <a:pPr marL="0" indent="0">
                  <a:buNone/>
                </a:pPr>
                <a:r>
                  <a:rPr lang="en-US" sz="1800" dirty="0"/>
                  <a:t>Test statistic: </a:t>
                </a:r>
              </a:p>
              <a:p>
                <a:pPr marL="0" indent="0">
                  <a:buNone/>
                </a:pPr>
                <a14:m>
                  <m:oMath xmlns:m="http://schemas.openxmlformats.org/officeDocument/2006/math">
                    <m:r>
                      <a:rPr lang="en-US" sz="1800" i="1" dirty="0">
                        <a:latin typeface="Cambria Math" panose="02040503050406030204" pitchFamily="18" charset="0"/>
                      </a:rPr>
                      <m:t>𝐹</m:t>
                    </m:r>
                    <m:r>
                      <a:rPr lang="en-US" sz="1800" i="1" dirty="0">
                        <a:latin typeface="Cambria Math" panose="02040503050406030204" pitchFamily="18" charset="0"/>
                      </a:rPr>
                      <m:t>=</m:t>
                    </m:r>
                    <m:f>
                      <m:fPr>
                        <m:ctrlPr>
                          <a:rPr lang="en-US" sz="1800" i="1" dirty="0">
                            <a:latin typeface="Cambria Math" panose="02040503050406030204" pitchFamily="18" charset="0"/>
                          </a:rPr>
                        </m:ctrlPr>
                      </m:fPr>
                      <m:num>
                        <m:sSup>
                          <m:sSupPr>
                            <m:ctrlPr>
                              <a:rPr lang="en-US" sz="1800" i="1" dirty="0">
                                <a:latin typeface="Cambria Math" panose="02040503050406030204" pitchFamily="18" charset="0"/>
                              </a:rPr>
                            </m:ctrlPr>
                          </m:sSupPr>
                          <m:e>
                            <m:r>
                              <a:rPr lang="en-US" sz="1800" i="1" dirty="0">
                                <a:latin typeface="Cambria Math" panose="02040503050406030204" pitchFamily="18" charset="0"/>
                              </a:rPr>
                              <m:t>𝑟</m:t>
                            </m:r>
                          </m:e>
                          <m:sup>
                            <m:r>
                              <a:rPr lang="en-US" sz="1800" i="1" dirty="0">
                                <a:latin typeface="Cambria Math" panose="02040503050406030204" pitchFamily="18" charset="0"/>
                              </a:rPr>
                              <m:t>2</m:t>
                            </m:r>
                          </m:sup>
                        </m:sSup>
                        <m:r>
                          <a:rPr lang="en-US" sz="1800" i="1" dirty="0">
                            <a:latin typeface="Cambria Math" panose="02040503050406030204" pitchFamily="18" charset="0"/>
                          </a:rPr>
                          <m:t>(</m:t>
                        </m:r>
                        <m:r>
                          <a:rPr lang="en-US" sz="1800" b="0" i="1" dirty="0" smtClean="0">
                            <a:latin typeface="Cambria Math" panose="02040503050406030204" pitchFamily="18" charset="0"/>
                          </a:rPr>
                          <m:t>𝑛</m:t>
                        </m:r>
                        <m:r>
                          <a:rPr lang="en-US" sz="1800" b="0" i="1" dirty="0" smtClean="0">
                            <a:latin typeface="Cambria Math" panose="02040503050406030204" pitchFamily="18" charset="0"/>
                          </a:rPr>
                          <m:t>−</m:t>
                        </m:r>
                        <m:r>
                          <a:rPr lang="en-US" sz="1800" b="0" i="1" dirty="0" smtClean="0">
                            <a:latin typeface="Cambria Math" panose="02040503050406030204" pitchFamily="18" charset="0"/>
                          </a:rPr>
                          <m:t>𝑘</m:t>
                        </m:r>
                        <m:r>
                          <a:rPr lang="en-US" sz="1800" i="1" dirty="0">
                            <a:latin typeface="Cambria Math" panose="02040503050406030204" pitchFamily="18" charset="0"/>
                          </a:rPr>
                          <m:t>)</m:t>
                        </m:r>
                      </m:num>
                      <m:den>
                        <m:d>
                          <m:dPr>
                            <m:ctrlPr>
                              <a:rPr lang="en-US" sz="1800" b="0" i="1" dirty="0">
                                <a:latin typeface="Cambria Math" panose="02040503050406030204" pitchFamily="18" charset="0"/>
                              </a:rPr>
                            </m:ctrlPr>
                          </m:dPr>
                          <m:e>
                            <m:r>
                              <a:rPr lang="en-US" sz="1800" b="0" i="1" dirty="0" smtClean="0">
                                <a:latin typeface="Cambria Math" panose="02040503050406030204" pitchFamily="18" charset="0"/>
                              </a:rPr>
                              <m:t>1−</m:t>
                            </m:r>
                            <m:sSup>
                              <m:sSupPr>
                                <m:ctrlPr>
                                  <a:rPr lang="en-US" sz="1800" i="1" dirty="0">
                                    <a:latin typeface="Cambria Math" panose="02040503050406030204" pitchFamily="18" charset="0"/>
                                  </a:rPr>
                                </m:ctrlPr>
                              </m:sSupPr>
                              <m:e>
                                <m:r>
                                  <a:rPr lang="en-US" sz="1800" i="1" dirty="0">
                                    <a:latin typeface="Cambria Math" panose="02040503050406030204" pitchFamily="18" charset="0"/>
                                  </a:rPr>
                                  <m:t>𝑟</m:t>
                                </m:r>
                              </m:e>
                              <m:sup>
                                <m:r>
                                  <a:rPr lang="en-US" sz="1800" i="1" dirty="0">
                                    <a:latin typeface="Cambria Math" panose="02040503050406030204" pitchFamily="18" charset="0"/>
                                  </a:rPr>
                                  <m:t>2</m:t>
                                </m:r>
                              </m:sup>
                            </m:sSup>
                          </m:e>
                        </m:d>
                        <m:d>
                          <m:dPr>
                            <m:ctrlPr>
                              <a:rPr lang="en-US" sz="1800" i="1" dirty="0" smtClean="0">
                                <a:latin typeface="Cambria Math" panose="02040503050406030204" pitchFamily="18" charset="0"/>
                              </a:rPr>
                            </m:ctrlPr>
                          </m:dPr>
                          <m:e>
                            <m:r>
                              <a:rPr lang="en-US" sz="1800" b="0" i="1" dirty="0" smtClean="0">
                                <a:latin typeface="Cambria Math" panose="02040503050406030204" pitchFamily="18" charset="0"/>
                              </a:rPr>
                              <m:t>𝑘</m:t>
                            </m:r>
                            <m:r>
                              <a:rPr lang="en-US" sz="1800" b="0" i="1" dirty="0" smtClean="0">
                                <a:latin typeface="Cambria Math" panose="02040503050406030204" pitchFamily="18" charset="0"/>
                              </a:rPr>
                              <m:t>−1</m:t>
                            </m:r>
                          </m:e>
                        </m:d>
                      </m:den>
                    </m:f>
                  </m:oMath>
                </a14:m>
                <a:r>
                  <a:rPr lang="en-US" sz="1800" dirty="0"/>
                  <a:t>, where </a:t>
                </a:r>
                <a14:m>
                  <m:oMath xmlns:m="http://schemas.openxmlformats.org/officeDocument/2006/math">
                    <m:r>
                      <a:rPr lang="en-US" sz="1800" i="1" dirty="0">
                        <a:latin typeface="Cambria Math" panose="02040503050406030204" pitchFamily="18" charset="0"/>
                      </a:rPr>
                      <m:t>𝐹</m:t>
                    </m:r>
                  </m:oMath>
                </a14:m>
                <a:r>
                  <a:rPr lang="en-US" sz="1800" dirty="0"/>
                  <a:t> is </a:t>
                </a:r>
                <a14:m>
                  <m:oMath xmlns:m="http://schemas.openxmlformats.org/officeDocument/2006/math">
                    <m:r>
                      <a:rPr lang="en-US" sz="1800" i="1" dirty="0">
                        <a:latin typeface="Cambria Math" panose="02040503050406030204" pitchFamily="18" charset="0"/>
                      </a:rPr>
                      <m:t>𝐹</m:t>
                    </m:r>
                    <m:r>
                      <a:rPr lang="en-US" sz="1800" b="0" i="0" dirty="0" smtClean="0">
                        <a:latin typeface="Cambria Math" panose="02040503050406030204" pitchFamily="18" charset="0"/>
                      </a:rPr>
                      <m:t>−</m:t>
                    </m:r>
                  </m:oMath>
                </a14:m>
                <a:r>
                  <a:rPr lang="en-US" sz="1800" dirty="0"/>
                  <a:t>distributed with </a:t>
                </a:r>
                <a14:m>
                  <m:oMath xmlns:m="http://schemas.openxmlformats.org/officeDocument/2006/math">
                    <m:r>
                      <a:rPr lang="en-US" sz="1800" i="1" dirty="0">
                        <a:latin typeface="Cambria Math" panose="02040503050406030204" pitchFamily="18" charset="0"/>
                      </a:rPr>
                      <m:t>𝑘</m:t>
                    </m:r>
                    <m:r>
                      <a:rPr lang="en-US" sz="1800" i="1" dirty="0">
                        <a:latin typeface="Cambria Math" panose="02040503050406030204" pitchFamily="18" charset="0"/>
                      </a:rPr>
                      <m:t>−1</m:t>
                    </m:r>
                  </m:oMath>
                </a14:m>
                <a:r>
                  <a:rPr lang="en-US" sz="1800" dirty="0"/>
                  <a:t>, </a:t>
                </a:r>
                <a14:m>
                  <m:oMath xmlns:m="http://schemas.openxmlformats.org/officeDocument/2006/math">
                    <m:r>
                      <a:rPr lang="en-US" sz="1800" i="1" dirty="0">
                        <a:latin typeface="Cambria Math" panose="02040503050406030204" pitchFamily="18" charset="0"/>
                      </a:rPr>
                      <m:t>𝑛</m:t>
                    </m:r>
                    <m:r>
                      <a:rPr lang="en-US" sz="1800" i="1" dirty="0">
                        <a:latin typeface="Cambria Math" panose="02040503050406030204" pitchFamily="18" charset="0"/>
                      </a:rPr>
                      <m:t>−</m:t>
                    </m:r>
                    <m:r>
                      <a:rPr lang="en-US" sz="1800" i="1" dirty="0">
                        <a:latin typeface="Cambria Math" panose="02040503050406030204" pitchFamily="18" charset="0"/>
                      </a:rPr>
                      <m:t>𝑘</m:t>
                    </m:r>
                  </m:oMath>
                </a14:m>
                <a:r>
                  <a:rPr lang="en-US" sz="1800" dirty="0"/>
                  <a:t> degrees of freedom</a:t>
                </a:r>
              </a:p>
              <a:p>
                <a:pPr marL="0" indent="0">
                  <a:buNone/>
                </a:pPr>
                <a:endParaRPr lang="en-US" sz="1800" dirty="0"/>
              </a:p>
              <a:p>
                <a:pPr marL="0" indent="0">
                  <a:buNone/>
                </a:pPr>
                <a:r>
                  <a:rPr lang="en-US" sz="1800" dirty="0"/>
                  <a:t>You can use algebra to prove the two test statistics are equivalent. Try it yourself!</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593" t="-809" b="-16307"/>
                </a:stretch>
              </a:blipFill>
            </p:spPr>
            <p:txBody>
              <a:bodyPr/>
              <a:lstStyle/>
              <a:p>
                <a:r>
                  <a:rPr lang="en-US">
                    <a:noFill/>
                  </a:rPr>
                  <a:t> </a:t>
                </a:r>
              </a:p>
            </p:txBody>
          </p:sp>
        </mc:Fallback>
      </mc:AlternateContent>
    </p:spTree>
    <p:extLst>
      <p:ext uri="{BB962C8B-B14F-4D97-AF65-F5344CB8AC3E}">
        <p14:creationId xmlns:p14="http://schemas.microsoft.com/office/powerpoint/2010/main" val="337495076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p:txBody>
              <a:bodyPr/>
              <a:lstStyle/>
              <a:p>
                <a:r>
                  <a:rPr lang="en-US" dirty="0"/>
                  <a:t>What does </a:t>
                </a:r>
                <a14:m>
                  <m:oMath xmlns:m="http://schemas.openxmlformats.org/officeDocument/2006/math">
                    <m:sSup>
                      <m:sSupPr>
                        <m:ctrlPr>
                          <a:rPr lang="en-US" i="1" dirty="0" smtClean="0">
                            <a:latin typeface="Cambria Math" panose="02040503050406030204" pitchFamily="18" charset="0"/>
                          </a:rPr>
                        </m:ctrlPr>
                      </m:sSupPr>
                      <m:e>
                        <m:r>
                          <a:rPr lang="en-US" b="0" i="1" dirty="0" smtClean="0">
                            <a:latin typeface="Cambria Math" panose="02040503050406030204" pitchFamily="18" charset="0"/>
                          </a:rPr>
                          <m:t>𝑟</m:t>
                        </m:r>
                      </m:e>
                      <m:sup>
                        <m:r>
                          <a:rPr lang="en-US" b="0" i="1" dirty="0" smtClean="0">
                            <a:latin typeface="Cambria Math" panose="02040503050406030204" pitchFamily="18" charset="0"/>
                          </a:rPr>
                          <m:t>2</m:t>
                        </m:r>
                      </m:sup>
                    </m:sSup>
                  </m:oMath>
                </a14:m>
                <a:r>
                  <a:rPr lang="en-US" dirty="0"/>
                  <a:t> mean?</a:t>
                </a:r>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rotWithShape="0">
                <a:blip r:embed="rId2"/>
                <a:stretch>
                  <a:fillRect b="-90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524000"/>
                <a:ext cx="8229600" cy="4525963"/>
              </a:xfrm>
            </p:spPr>
            <p:txBody>
              <a:bodyPr>
                <a:normAutofit fontScale="62500" lnSpcReduction="20000"/>
              </a:bodyPr>
              <a:lstStyle/>
              <a:p>
                <a:pPr marL="0" indent="0">
                  <a:buNone/>
                </a:pPr>
                <a:r>
                  <a:rPr lang="en-US" dirty="0"/>
                  <a:t>Let </a:t>
                </a:r>
                <a14:m>
                  <m:oMath xmlns:m="http://schemas.openxmlformats.org/officeDocument/2006/math">
                    <m:sSub>
                      <m:sSubPr>
                        <m:ctrlPr>
                          <a:rPr lang="en-US" i="1" dirty="0" smtClean="0">
                            <a:latin typeface="Cambria Math" panose="02040503050406030204" pitchFamily="18" charset="0"/>
                          </a:rPr>
                        </m:ctrlPr>
                      </m:sSubPr>
                      <m:e>
                        <m:r>
                          <a:rPr lang="en-US" b="0" i="1" dirty="0" smtClean="0">
                            <a:latin typeface="Cambria Math" panose="02040503050406030204" pitchFamily="18" charset="0"/>
                          </a:rPr>
                          <m:t>𝐹</m:t>
                        </m:r>
                      </m:e>
                      <m:sub>
                        <m:r>
                          <a:rPr lang="en-US" b="0" i="1" dirty="0" smtClean="0">
                            <a:latin typeface="Cambria Math" panose="02040503050406030204" pitchFamily="18" charset="0"/>
                          </a:rPr>
                          <m:t>1</m:t>
                        </m:r>
                      </m:sub>
                    </m:sSub>
                    <m:r>
                      <a:rPr lang="en-US" i="1" dirty="0">
                        <a:latin typeface="Cambria Math" panose="02040503050406030204" pitchFamily="18" charset="0"/>
                      </a:rPr>
                      <m:t>=</m:t>
                    </m:r>
                    <m:f>
                      <m:fPr>
                        <m:ctrlPr>
                          <a:rPr lang="en-US" i="1" dirty="0">
                            <a:latin typeface="Cambria Math" panose="02040503050406030204" pitchFamily="18" charset="0"/>
                          </a:rPr>
                        </m:ctrlPr>
                      </m:fPr>
                      <m:num>
                        <m:sSup>
                          <m:sSupPr>
                            <m:ctrlPr>
                              <a:rPr lang="en-US" i="1" dirty="0">
                                <a:latin typeface="Cambria Math" panose="02040503050406030204" pitchFamily="18" charset="0"/>
                              </a:rPr>
                            </m:ctrlPr>
                          </m:sSupPr>
                          <m:e>
                            <m:r>
                              <a:rPr lang="en-US" i="1" dirty="0">
                                <a:latin typeface="Cambria Math" panose="02040503050406030204" pitchFamily="18" charset="0"/>
                              </a:rPr>
                              <m:t>𝑟</m:t>
                            </m:r>
                          </m:e>
                          <m:sup>
                            <m:r>
                              <a:rPr lang="en-US" i="1" dirty="0">
                                <a:latin typeface="Cambria Math" panose="02040503050406030204" pitchFamily="18" charset="0"/>
                              </a:rPr>
                              <m:t>2</m:t>
                            </m:r>
                          </m:sup>
                        </m:sSup>
                        <m:r>
                          <a:rPr lang="en-US" i="1" dirty="0">
                            <a:latin typeface="Cambria Math" panose="02040503050406030204" pitchFamily="18" charset="0"/>
                          </a:rPr>
                          <m:t>(</m:t>
                        </m:r>
                        <m:r>
                          <a:rPr lang="en-US" i="1" dirty="0">
                            <a:latin typeface="Cambria Math" panose="02040503050406030204" pitchFamily="18" charset="0"/>
                          </a:rPr>
                          <m:t>𝑛</m:t>
                        </m:r>
                        <m:r>
                          <a:rPr lang="en-US" i="1" dirty="0">
                            <a:latin typeface="Cambria Math" panose="02040503050406030204" pitchFamily="18" charset="0"/>
                          </a:rPr>
                          <m:t>−</m:t>
                        </m:r>
                        <m:r>
                          <a:rPr lang="en-US" i="1" dirty="0">
                            <a:latin typeface="Cambria Math" panose="02040503050406030204" pitchFamily="18" charset="0"/>
                          </a:rPr>
                          <m:t>𝑘</m:t>
                        </m:r>
                        <m:r>
                          <a:rPr lang="en-US" i="1" dirty="0">
                            <a:latin typeface="Cambria Math" panose="02040503050406030204" pitchFamily="18" charset="0"/>
                          </a:rPr>
                          <m:t>)</m:t>
                        </m:r>
                      </m:num>
                      <m:den>
                        <m:d>
                          <m:dPr>
                            <m:ctrlPr>
                              <a:rPr lang="en-US" i="1" dirty="0">
                                <a:latin typeface="Cambria Math" panose="02040503050406030204" pitchFamily="18" charset="0"/>
                              </a:rPr>
                            </m:ctrlPr>
                          </m:dPr>
                          <m:e>
                            <m:r>
                              <a:rPr lang="en-US" i="1" dirty="0">
                                <a:latin typeface="Cambria Math" panose="02040503050406030204" pitchFamily="18" charset="0"/>
                              </a:rPr>
                              <m:t>1−</m:t>
                            </m:r>
                            <m:sSup>
                              <m:sSupPr>
                                <m:ctrlPr>
                                  <a:rPr lang="en-US" i="1" dirty="0">
                                    <a:latin typeface="Cambria Math" panose="02040503050406030204" pitchFamily="18" charset="0"/>
                                  </a:rPr>
                                </m:ctrlPr>
                              </m:sSupPr>
                              <m:e>
                                <m:r>
                                  <a:rPr lang="en-US" i="1" dirty="0">
                                    <a:latin typeface="Cambria Math" panose="02040503050406030204" pitchFamily="18" charset="0"/>
                                  </a:rPr>
                                  <m:t>𝑟</m:t>
                                </m:r>
                              </m:e>
                              <m:sup>
                                <m:r>
                                  <a:rPr lang="en-US" i="1" dirty="0">
                                    <a:latin typeface="Cambria Math" panose="02040503050406030204" pitchFamily="18" charset="0"/>
                                  </a:rPr>
                                  <m:t>2</m:t>
                                </m:r>
                              </m:sup>
                            </m:sSup>
                          </m:e>
                        </m:d>
                        <m:d>
                          <m:dPr>
                            <m:ctrlPr>
                              <a:rPr lang="en-US" i="1" dirty="0" smtClean="0">
                                <a:latin typeface="Cambria Math" panose="02040503050406030204" pitchFamily="18" charset="0"/>
                              </a:rPr>
                            </m:ctrlPr>
                          </m:dPr>
                          <m:e>
                            <m:r>
                              <a:rPr lang="en-US" b="0" i="1" dirty="0" smtClean="0">
                                <a:latin typeface="Cambria Math" panose="02040503050406030204" pitchFamily="18" charset="0"/>
                              </a:rPr>
                              <m:t>𝑘</m:t>
                            </m:r>
                            <m:r>
                              <a:rPr lang="en-US" b="0" i="1" dirty="0" smtClean="0">
                                <a:latin typeface="Cambria Math" panose="02040503050406030204" pitchFamily="18" charset="0"/>
                              </a:rPr>
                              <m:t>−1</m:t>
                            </m:r>
                          </m:e>
                        </m:d>
                      </m:den>
                    </m:f>
                  </m:oMath>
                </a14:m>
                <a:r>
                  <a:rPr lang="en-US" dirty="0"/>
                  <a:t> and </a:t>
                </a:r>
                <a14:m>
                  <m:oMath xmlns:m="http://schemas.openxmlformats.org/officeDocument/2006/math">
                    <m:sSub>
                      <m:sSubPr>
                        <m:ctrlPr>
                          <a:rPr lang="en-US" i="1" dirty="0" smtClean="0">
                            <a:latin typeface="Cambria Math" panose="02040503050406030204" pitchFamily="18" charset="0"/>
                          </a:rPr>
                        </m:ctrlPr>
                      </m:sSubPr>
                      <m:e>
                        <m:r>
                          <a:rPr lang="en-US" b="0" i="1" dirty="0" smtClean="0">
                            <a:latin typeface="Cambria Math" panose="02040503050406030204" pitchFamily="18" charset="0"/>
                          </a:rPr>
                          <m:t>𝐹</m:t>
                        </m:r>
                      </m:e>
                      <m:sub>
                        <m:r>
                          <a:rPr lang="en-US" b="0" i="1" dirty="0" smtClean="0">
                            <a:latin typeface="Cambria Math" panose="02040503050406030204" pitchFamily="18" charset="0"/>
                          </a:rPr>
                          <m:t>2</m:t>
                        </m:r>
                      </m:sub>
                    </m:sSub>
                    <m:r>
                      <a:rPr lang="en-US" i="1" dirty="0">
                        <a:latin typeface="Cambria Math" panose="02040503050406030204" pitchFamily="18" charset="0"/>
                      </a:rPr>
                      <m:t>=</m:t>
                    </m:r>
                    <m:f>
                      <m:fPr>
                        <m:ctrlPr>
                          <a:rPr lang="en-US" i="1" dirty="0">
                            <a:latin typeface="Cambria Math" panose="02040503050406030204" pitchFamily="18" charset="0"/>
                          </a:rPr>
                        </m:ctrlPr>
                      </m:fPr>
                      <m:num>
                        <m:r>
                          <a:rPr lang="en-US" i="1" dirty="0">
                            <a:latin typeface="Cambria Math" panose="02040503050406030204" pitchFamily="18" charset="0"/>
                          </a:rPr>
                          <m:t>𝑀𝑆</m:t>
                        </m:r>
                        <m:r>
                          <a:rPr lang="en-US" i="1" dirty="0">
                            <a:latin typeface="Cambria Math" panose="02040503050406030204" pitchFamily="18" charset="0"/>
                          </a:rPr>
                          <m:t>(</m:t>
                        </m:r>
                        <m:r>
                          <a:rPr lang="en-US" i="1" dirty="0">
                            <a:latin typeface="Cambria Math" panose="02040503050406030204" pitchFamily="18" charset="0"/>
                          </a:rPr>
                          <m:t>𝑚𝑜𝑑𝑒𝑙</m:t>
                        </m:r>
                        <m:r>
                          <a:rPr lang="en-US" i="1" dirty="0">
                            <a:latin typeface="Cambria Math" panose="02040503050406030204" pitchFamily="18" charset="0"/>
                          </a:rPr>
                          <m:t>)</m:t>
                        </m:r>
                      </m:num>
                      <m:den>
                        <m:r>
                          <a:rPr lang="en-US" i="1" dirty="0">
                            <a:latin typeface="Cambria Math" panose="02040503050406030204" pitchFamily="18" charset="0"/>
                          </a:rPr>
                          <m:t>𝑀𝑆</m:t>
                        </m:r>
                        <m:r>
                          <a:rPr lang="en-US" i="1" dirty="0">
                            <a:latin typeface="Cambria Math" panose="02040503050406030204" pitchFamily="18" charset="0"/>
                          </a:rPr>
                          <m:t>(</m:t>
                        </m:r>
                        <m:r>
                          <a:rPr lang="en-US" i="1" dirty="0">
                            <a:latin typeface="Cambria Math" panose="02040503050406030204" pitchFamily="18" charset="0"/>
                          </a:rPr>
                          <m:t>𝑒𝑟𝑟𝑜𝑟</m:t>
                        </m:r>
                        <m:r>
                          <a:rPr lang="en-US" i="1" dirty="0">
                            <a:latin typeface="Cambria Math" panose="02040503050406030204" pitchFamily="18" charset="0"/>
                          </a:rPr>
                          <m:t>)</m:t>
                        </m:r>
                      </m:den>
                    </m:f>
                  </m:oMath>
                </a14:m>
                <a:r>
                  <a:rPr lang="en-US" dirty="0"/>
                  <a:t>, where </a:t>
                </a:r>
                <a14:m>
                  <m:oMath xmlns:m="http://schemas.openxmlformats.org/officeDocument/2006/math">
                    <m:r>
                      <a:rPr lang="en-US" i="1" dirty="0" smtClean="0">
                        <a:latin typeface="Cambria Math" panose="02040503050406030204" pitchFamily="18" charset="0"/>
                      </a:rPr>
                      <m:t>𝑘</m:t>
                    </m:r>
                  </m:oMath>
                </a14:m>
                <a:r>
                  <a:rPr lang="en-US" dirty="0"/>
                  <a:t> is the number of groups and </a:t>
                </a:r>
                <a14:m>
                  <m:oMath xmlns:m="http://schemas.openxmlformats.org/officeDocument/2006/math">
                    <m:r>
                      <a:rPr lang="en-US" i="1" dirty="0" smtClean="0">
                        <a:latin typeface="Cambria Math" panose="02040503050406030204" pitchFamily="18" charset="0"/>
                      </a:rPr>
                      <m:t>𝑛</m:t>
                    </m:r>
                  </m:oMath>
                </a14:m>
                <a:r>
                  <a:rPr lang="en-US" dirty="0"/>
                  <a:t> is the total number of data points.</a:t>
                </a:r>
              </a:p>
              <a:p>
                <a:pPr marL="0" indent="0">
                  <a:buNone/>
                </a:pPr>
                <a:r>
                  <a:rPr lang="en-US" dirty="0"/>
                  <a:t>Recall that </a:t>
                </a:r>
              </a:p>
              <a:p>
                <a:pPr marL="0" indent="0">
                  <a:buNone/>
                </a:pPr>
                <a14:m>
                  <m:oMath xmlns:m="http://schemas.openxmlformats.org/officeDocument/2006/math">
                    <m:sSup>
                      <m:sSupPr>
                        <m:ctrlPr>
                          <a:rPr lang="en-US" i="1" dirty="0">
                            <a:latin typeface="Cambria Math" panose="02040503050406030204" pitchFamily="18" charset="0"/>
                          </a:rPr>
                        </m:ctrlPr>
                      </m:sSupPr>
                      <m:e>
                        <m:r>
                          <a:rPr lang="en-US" i="1" dirty="0">
                            <a:latin typeface="Cambria Math" panose="02040503050406030204" pitchFamily="18" charset="0"/>
                          </a:rPr>
                          <m:t>𝑟</m:t>
                        </m:r>
                      </m:e>
                      <m:sup>
                        <m:r>
                          <a:rPr lang="en-US" i="1" dirty="0">
                            <a:latin typeface="Cambria Math" panose="02040503050406030204" pitchFamily="18" charset="0"/>
                          </a:rPr>
                          <m:t>2</m:t>
                        </m:r>
                      </m:sup>
                    </m:sSup>
                    <m:r>
                      <a:rPr lang="en-US" b="0" i="1" dirty="0" smtClean="0">
                        <a:latin typeface="Cambria Math" panose="02040503050406030204" pitchFamily="18" charset="0"/>
                      </a:rPr>
                      <m:t>=</m:t>
                    </m:r>
                    <m:f>
                      <m:fPr>
                        <m:ctrlPr>
                          <a:rPr lang="en-US" i="1" dirty="0">
                            <a:latin typeface="Cambria Math" panose="02040503050406030204" pitchFamily="18" charset="0"/>
                          </a:rPr>
                        </m:ctrlPr>
                      </m:fPr>
                      <m:num>
                        <m:sSub>
                          <m:sSubPr>
                            <m:ctrlPr>
                              <a:rPr lang="en-US" i="1" dirty="0">
                                <a:latin typeface="Cambria Math" panose="02040503050406030204" pitchFamily="18" charset="0"/>
                              </a:rPr>
                            </m:ctrlPr>
                          </m:sSubPr>
                          <m:e>
                            <m:r>
                              <a:rPr lang="en-US" i="1" dirty="0">
                                <a:latin typeface="Cambria Math" panose="02040503050406030204" pitchFamily="18" charset="0"/>
                              </a:rPr>
                              <m:t>𝑆𝑆</m:t>
                            </m:r>
                          </m:e>
                          <m:sub>
                            <m:r>
                              <a:rPr lang="en-US" i="1" dirty="0">
                                <a:latin typeface="Cambria Math" panose="02040503050406030204" pitchFamily="18" charset="0"/>
                              </a:rPr>
                              <m:t>𝑚𝑜𝑑𝑒𝑙</m:t>
                            </m:r>
                          </m:sub>
                        </m:sSub>
                      </m:num>
                      <m:den>
                        <m:sSub>
                          <m:sSubPr>
                            <m:ctrlPr>
                              <a:rPr lang="en-US" i="1" dirty="0">
                                <a:latin typeface="Cambria Math" panose="02040503050406030204" pitchFamily="18" charset="0"/>
                              </a:rPr>
                            </m:ctrlPr>
                          </m:sSubPr>
                          <m:e>
                            <m:r>
                              <a:rPr lang="en-US" i="1" dirty="0">
                                <a:latin typeface="Cambria Math" panose="02040503050406030204" pitchFamily="18" charset="0"/>
                              </a:rPr>
                              <m:t>𝑆𝑆</m:t>
                            </m:r>
                          </m:e>
                          <m:sub>
                            <m:r>
                              <a:rPr lang="en-US" i="1" dirty="0">
                                <a:latin typeface="Cambria Math" panose="02040503050406030204" pitchFamily="18" charset="0"/>
                              </a:rPr>
                              <m:t>𝑡𝑜𝑡𝑎𝑙</m:t>
                            </m:r>
                          </m:sub>
                        </m:sSub>
                      </m:den>
                    </m:f>
                    <m:r>
                      <a:rPr lang="en-US" b="0" i="1" dirty="0" smtClean="0">
                        <a:latin typeface="Cambria Math" panose="02040503050406030204" pitchFamily="18" charset="0"/>
                      </a:rPr>
                      <m:t>=</m:t>
                    </m:r>
                    <m:f>
                      <m:fPr>
                        <m:ctrlPr>
                          <a:rPr lang="en-US" i="1" dirty="0">
                            <a:latin typeface="Cambria Math" panose="02040503050406030204" pitchFamily="18" charset="0"/>
                          </a:rPr>
                        </m:ctrlPr>
                      </m:fPr>
                      <m:num>
                        <m:sSub>
                          <m:sSubPr>
                            <m:ctrlPr>
                              <a:rPr lang="en-US" i="1" dirty="0" smtClean="0">
                                <a:latin typeface="Cambria Math" panose="02040503050406030204" pitchFamily="18" charset="0"/>
                              </a:rPr>
                            </m:ctrlPr>
                          </m:sSubPr>
                          <m:e>
                            <m:r>
                              <a:rPr lang="en-US" b="0" i="1" dirty="0" smtClean="0">
                                <a:latin typeface="Cambria Math" panose="02040503050406030204" pitchFamily="18" charset="0"/>
                              </a:rPr>
                              <m:t>𝑆𝑆</m:t>
                            </m:r>
                          </m:e>
                          <m:sub>
                            <m:r>
                              <a:rPr lang="en-US" b="0" i="1" dirty="0" smtClean="0">
                                <a:latin typeface="Cambria Math" panose="02040503050406030204" pitchFamily="18" charset="0"/>
                              </a:rPr>
                              <m:t>𝑡𝑜𝑡𝑎𝑙</m:t>
                            </m:r>
                          </m:sub>
                        </m:sSub>
                        <m:r>
                          <a:rPr lang="en-US" b="0" i="1" dirty="0" smtClean="0">
                            <a:latin typeface="Cambria Math" panose="02040503050406030204" pitchFamily="18" charset="0"/>
                          </a:rPr>
                          <m:t>−</m:t>
                        </m:r>
                        <m:sSub>
                          <m:sSubPr>
                            <m:ctrlPr>
                              <a:rPr lang="en-US" i="1" dirty="0" smtClean="0">
                                <a:latin typeface="Cambria Math" panose="02040503050406030204" pitchFamily="18" charset="0"/>
                              </a:rPr>
                            </m:ctrlPr>
                          </m:sSubPr>
                          <m:e>
                            <m:r>
                              <a:rPr lang="en-US" i="1" dirty="0">
                                <a:latin typeface="Cambria Math" panose="02040503050406030204" pitchFamily="18" charset="0"/>
                              </a:rPr>
                              <m:t>𝑆𝑆</m:t>
                            </m:r>
                          </m:e>
                          <m:sub>
                            <m:r>
                              <a:rPr lang="en-US" b="0" i="1" dirty="0" smtClean="0">
                                <a:latin typeface="Cambria Math" panose="02040503050406030204" pitchFamily="18" charset="0"/>
                              </a:rPr>
                              <m:t>𝑒𝑟𝑟𝑜𝑟</m:t>
                            </m:r>
                          </m:sub>
                        </m:sSub>
                      </m:num>
                      <m:den>
                        <m:sSub>
                          <m:sSubPr>
                            <m:ctrlPr>
                              <a:rPr lang="en-US" i="1" dirty="0">
                                <a:latin typeface="Cambria Math" panose="02040503050406030204" pitchFamily="18" charset="0"/>
                              </a:rPr>
                            </m:ctrlPr>
                          </m:sSubPr>
                          <m:e>
                            <m:r>
                              <a:rPr lang="en-US" i="1" dirty="0">
                                <a:latin typeface="Cambria Math" panose="02040503050406030204" pitchFamily="18" charset="0"/>
                              </a:rPr>
                              <m:t>𝑆𝑆</m:t>
                            </m:r>
                          </m:e>
                          <m:sub>
                            <m:r>
                              <a:rPr lang="en-US" i="1" dirty="0">
                                <a:latin typeface="Cambria Math" panose="02040503050406030204" pitchFamily="18" charset="0"/>
                              </a:rPr>
                              <m:t>𝑡𝑜𝑡𝑎𝑙</m:t>
                            </m:r>
                          </m:sub>
                        </m:sSub>
                      </m:den>
                    </m:f>
                    <m:r>
                      <a:rPr lang="en-US" b="0" i="1" dirty="0" smtClean="0">
                        <a:latin typeface="Cambria Math" panose="02040503050406030204" pitchFamily="18" charset="0"/>
                      </a:rPr>
                      <m:t>=1−</m:t>
                    </m:r>
                    <m:f>
                      <m:fPr>
                        <m:ctrlPr>
                          <a:rPr lang="en-US" i="1" dirty="0">
                            <a:latin typeface="Cambria Math" panose="02040503050406030204" pitchFamily="18" charset="0"/>
                          </a:rPr>
                        </m:ctrlPr>
                      </m:fPr>
                      <m:num>
                        <m:sSub>
                          <m:sSubPr>
                            <m:ctrlPr>
                              <a:rPr lang="en-US" i="1" dirty="0">
                                <a:latin typeface="Cambria Math" panose="02040503050406030204" pitchFamily="18" charset="0"/>
                              </a:rPr>
                            </m:ctrlPr>
                          </m:sSubPr>
                          <m:e>
                            <m:r>
                              <a:rPr lang="en-US" i="1" dirty="0">
                                <a:latin typeface="Cambria Math" panose="02040503050406030204" pitchFamily="18" charset="0"/>
                              </a:rPr>
                              <m:t>𝑆𝑆</m:t>
                            </m:r>
                          </m:e>
                          <m:sub>
                            <m:r>
                              <a:rPr lang="en-US" b="0" i="1" dirty="0" smtClean="0">
                                <a:latin typeface="Cambria Math" panose="02040503050406030204" pitchFamily="18" charset="0"/>
                              </a:rPr>
                              <m:t>𝑒𝑟𝑟𝑜𝑟</m:t>
                            </m:r>
                          </m:sub>
                        </m:sSub>
                      </m:num>
                      <m:den>
                        <m:sSub>
                          <m:sSubPr>
                            <m:ctrlPr>
                              <a:rPr lang="en-US" i="1" dirty="0">
                                <a:latin typeface="Cambria Math" panose="02040503050406030204" pitchFamily="18" charset="0"/>
                              </a:rPr>
                            </m:ctrlPr>
                          </m:sSubPr>
                          <m:e>
                            <m:r>
                              <a:rPr lang="en-US" i="1" dirty="0">
                                <a:latin typeface="Cambria Math" panose="02040503050406030204" pitchFamily="18" charset="0"/>
                              </a:rPr>
                              <m:t>𝑆𝑆</m:t>
                            </m:r>
                          </m:e>
                          <m:sub>
                            <m:r>
                              <a:rPr lang="en-US" i="1" dirty="0">
                                <a:latin typeface="Cambria Math" panose="02040503050406030204" pitchFamily="18" charset="0"/>
                              </a:rPr>
                              <m:t>𝑡𝑜𝑡𝑎𝑙</m:t>
                            </m:r>
                          </m:sub>
                        </m:sSub>
                      </m:den>
                    </m:f>
                  </m:oMath>
                </a14:m>
                <a:r>
                  <a:rPr lang="en-US" dirty="0"/>
                  <a:t>.</a:t>
                </a:r>
              </a:p>
              <a:p>
                <a:pPr marL="0" indent="0">
                  <a:buNone/>
                </a:pPr>
                <a:r>
                  <a:rPr lang="en-US" dirty="0"/>
                  <a:t>So, </a:t>
                </a:r>
                <a14:m>
                  <m:oMath xmlns:m="http://schemas.openxmlformats.org/officeDocument/2006/math">
                    <m:r>
                      <a:rPr lang="en-US" b="0" i="0" dirty="0" smtClean="0">
                        <a:latin typeface="Cambria Math" panose="02040503050406030204" pitchFamily="18" charset="0"/>
                      </a:rPr>
                      <m:t>1−</m:t>
                    </m:r>
                    <m:sSup>
                      <m:sSupPr>
                        <m:ctrlPr>
                          <a:rPr lang="en-US" i="1" dirty="0">
                            <a:latin typeface="Cambria Math" panose="02040503050406030204" pitchFamily="18" charset="0"/>
                          </a:rPr>
                        </m:ctrlPr>
                      </m:sSupPr>
                      <m:e>
                        <m:r>
                          <a:rPr lang="en-US" i="1" dirty="0">
                            <a:latin typeface="Cambria Math" panose="02040503050406030204" pitchFamily="18" charset="0"/>
                          </a:rPr>
                          <m:t>𝑟</m:t>
                        </m:r>
                      </m:e>
                      <m:sup>
                        <m:r>
                          <a:rPr lang="en-US" i="1" dirty="0">
                            <a:latin typeface="Cambria Math" panose="02040503050406030204" pitchFamily="18" charset="0"/>
                          </a:rPr>
                          <m:t>2</m:t>
                        </m:r>
                      </m:sup>
                    </m:sSup>
                    <m:r>
                      <a:rPr lang="en-US" b="0" i="1" dirty="0" smtClean="0">
                        <a:latin typeface="Cambria Math" panose="02040503050406030204" pitchFamily="18" charset="0"/>
                      </a:rPr>
                      <m:t>=</m:t>
                    </m:r>
                    <m:f>
                      <m:fPr>
                        <m:ctrlPr>
                          <a:rPr lang="en-US" i="1" dirty="0">
                            <a:latin typeface="Cambria Math" panose="02040503050406030204" pitchFamily="18" charset="0"/>
                          </a:rPr>
                        </m:ctrlPr>
                      </m:fPr>
                      <m:num>
                        <m:sSub>
                          <m:sSubPr>
                            <m:ctrlPr>
                              <a:rPr lang="en-US" i="1" dirty="0">
                                <a:latin typeface="Cambria Math" panose="02040503050406030204" pitchFamily="18" charset="0"/>
                              </a:rPr>
                            </m:ctrlPr>
                          </m:sSubPr>
                          <m:e>
                            <m:r>
                              <a:rPr lang="en-US" i="1" dirty="0">
                                <a:latin typeface="Cambria Math" panose="02040503050406030204" pitchFamily="18" charset="0"/>
                              </a:rPr>
                              <m:t>𝑆𝑆</m:t>
                            </m:r>
                          </m:e>
                          <m:sub>
                            <m:r>
                              <a:rPr lang="en-US" i="1" dirty="0">
                                <a:latin typeface="Cambria Math" panose="02040503050406030204" pitchFamily="18" charset="0"/>
                              </a:rPr>
                              <m:t>𝑒𝑟𝑟𝑜𝑟</m:t>
                            </m:r>
                          </m:sub>
                        </m:sSub>
                      </m:num>
                      <m:den>
                        <m:sSub>
                          <m:sSubPr>
                            <m:ctrlPr>
                              <a:rPr lang="en-US" i="1" dirty="0">
                                <a:latin typeface="Cambria Math" panose="02040503050406030204" pitchFamily="18" charset="0"/>
                              </a:rPr>
                            </m:ctrlPr>
                          </m:sSubPr>
                          <m:e>
                            <m:r>
                              <a:rPr lang="en-US" i="1" dirty="0">
                                <a:latin typeface="Cambria Math" panose="02040503050406030204" pitchFamily="18" charset="0"/>
                              </a:rPr>
                              <m:t>𝑆𝑆</m:t>
                            </m:r>
                          </m:e>
                          <m:sub>
                            <m:r>
                              <a:rPr lang="en-US" i="1" dirty="0">
                                <a:latin typeface="Cambria Math" panose="02040503050406030204" pitchFamily="18" charset="0"/>
                              </a:rPr>
                              <m:t>𝑡𝑜𝑡𝑎𝑙</m:t>
                            </m:r>
                          </m:sub>
                        </m:sSub>
                      </m:den>
                    </m:f>
                  </m:oMath>
                </a14:m>
                <a:r>
                  <a:rPr lang="en-US" dirty="0"/>
                  <a:t>.</a:t>
                </a:r>
              </a:p>
              <a:p>
                <a:pPr marL="0" indent="0">
                  <a:buNone/>
                </a:pPr>
                <a:r>
                  <a:rPr lang="en-US" dirty="0"/>
                  <a:t>Also remember that </a:t>
                </a:r>
                <a14:m>
                  <m:oMath xmlns:m="http://schemas.openxmlformats.org/officeDocument/2006/math">
                    <m:r>
                      <a:rPr lang="en-US" i="1" dirty="0">
                        <a:latin typeface="Cambria Math" panose="02040503050406030204" pitchFamily="18" charset="0"/>
                      </a:rPr>
                      <m:t>𝑀𝑆</m:t>
                    </m:r>
                    <m:d>
                      <m:dPr>
                        <m:ctrlPr>
                          <a:rPr lang="en-US" i="1" dirty="0">
                            <a:latin typeface="Cambria Math" panose="02040503050406030204" pitchFamily="18" charset="0"/>
                          </a:rPr>
                        </m:ctrlPr>
                      </m:dPr>
                      <m:e>
                        <m:r>
                          <a:rPr lang="en-US" i="1" dirty="0">
                            <a:latin typeface="Cambria Math" panose="02040503050406030204" pitchFamily="18" charset="0"/>
                          </a:rPr>
                          <m:t>𝑚𝑜𝑑𝑒𝑙</m:t>
                        </m:r>
                      </m:e>
                    </m:d>
                    <m:r>
                      <a:rPr lang="en-US" b="0" i="1" dirty="0" smtClean="0">
                        <a:latin typeface="Cambria Math" panose="02040503050406030204" pitchFamily="18" charset="0"/>
                      </a:rPr>
                      <m:t>=</m:t>
                    </m:r>
                    <m:f>
                      <m:fPr>
                        <m:ctrlPr>
                          <a:rPr lang="en-US" b="0" i="1" dirty="0" smtClean="0">
                            <a:latin typeface="Cambria Math" panose="02040503050406030204" pitchFamily="18" charset="0"/>
                          </a:rPr>
                        </m:ctrlPr>
                      </m:fPr>
                      <m:num>
                        <m:r>
                          <a:rPr lang="en-US" b="0" i="1" dirty="0" smtClean="0">
                            <a:latin typeface="Cambria Math" panose="02040503050406030204" pitchFamily="18" charset="0"/>
                          </a:rPr>
                          <m:t>𝑆</m:t>
                        </m:r>
                        <m:r>
                          <a:rPr lang="en-US" i="1" dirty="0">
                            <a:latin typeface="Cambria Math" panose="02040503050406030204" pitchFamily="18" charset="0"/>
                          </a:rPr>
                          <m:t>𝑆</m:t>
                        </m:r>
                        <m:r>
                          <a:rPr lang="en-US" i="1" dirty="0">
                            <a:latin typeface="Cambria Math" panose="02040503050406030204" pitchFamily="18" charset="0"/>
                          </a:rPr>
                          <m:t>(</m:t>
                        </m:r>
                        <m:r>
                          <a:rPr lang="en-US" i="1" dirty="0">
                            <a:latin typeface="Cambria Math" panose="02040503050406030204" pitchFamily="18" charset="0"/>
                          </a:rPr>
                          <m:t>𝑚𝑜𝑑𝑒𝑙</m:t>
                        </m:r>
                        <m:r>
                          <a:rPr lang="en-US" i="1" dirty="0">
                            <a:latin typeface="Cambria Math" panose="02040503050406030204" pitchFamily="18" charset="0"/>
                          </a:rPr>
                          <m:t>)</m:t>
                        </m:r>
                      </m:num>
                      <m:den>
                        <m:r>
                          <a:rPr lang="en-US" b="0" i="1" dirty="0" smtClean="0">
                            <a:latin typeface="Cambria Math" panose="02040503050406030204" pitchFamily="18" charset="0"/>
                          </a:rPr>
                          <m:t>𝑘</m:t>
                        </m:r>
                        <m:r>
                          <a:rPr lang="en-US" b="0" i="1" dirty="0" smtClean="0">
                            <a:latin typeface="Cambria Math" panose="02040503050406030204" pitchFamily="18" charset="0"/>
                          </a:rPr>
                          <m:t>−1</m:t>
                        </m:r>
                      </m:den>
                    </m:f>
                  </m:oMath>
                </a14:m>
                <a:r>
                  <a:rPr lang="en-US" dirty="0"/>
                  <a:t> and </a:t>
                </a:r>
                <a14:m>
                  <m:oMath xmlns:m="http://schemas.openxmlformats.org/officeDocument/2006/math">
                    <m:r>
                      <a:rPr lang="en-US" i="1" dirty="0">
                        <a:latin typeface="Cambria Math" panose="02040503050406030204" pitchFamily="18" charset="0"/>
                      </a:rPr>
                      <m:t>𝑀𝑆</m:t>
                    </m:r>
                    <m:d>
                      <m:dPr>
                        <m:ctrlPr>
                          <a:rPr lang="en-US" i="1" dirty="0">
                            <a:latin typeface="Cambria Math" panose="02040503050406030204" pitchFamily="18" charset="0"/>
                          </a:rPr>
                        </m:ctrlPr>
                      </m:dPr>
                      <m:e>
                        <m:r>
                          <a:rPr lang="en-US" b="0" i="1" dirty="0" smtClean="0">
                            <a:latin typeface="Cambria Math" panose="02040503050406030204" pitchFamily="18" charset="0"/>
                          </a:rPr>
                          <m:t>𝑒𝑟𝑟𝑜𝑟</m:t>
                        </m:r>
                      </m:e>
                    </m:d>
                    <m:r>
                      <a:rPr lang="en-US" i="1" dirty="0">
                        <a:latin typeface="Cambria Math" panose="02040503050406030204" pitchFamily="18" charset="0"/>
                      </a:rPr>
                      <m:t>=</m:t>
                    </m:r>
                    <m:f>
                      <m:fPr>
                        <m:ctrlPr>
                          <a:rPr lang="en-US" i="1" dirty="0">
                            <a:latin typeface="Cambria Math" panose="02040503050406030204" pitchFamily="18" charset="0"/>
                          </a:rPr>
                        </m:ctrlPr>
                      </m:fPr>
                      <m:num>
                        <m:r>
                          <a:rPr lang="en-US" i="1" dirty="0">
                            <a:latin typeface="Cambria Math" panose="02040503050406030204" pitchFamily="18" charset="0"/>
                          </a:rPr>
                          <m:t>𝑆𝑆</m:t>
                        </m:r>
                        <m:r>
                          <a:rPr lang="en-US" i="1" dirty="0">
                            <a:latin typeface="Cambria Math" panose="02040503050406030204" pitchFamily="18" charset="0"/>
                          </a:rPr>
                          <m:t>(</m:t>
                        </m:r>
                        <m:r>
                          <a:rPr lang="en-US" b="0" i="1" dirty="0" smtClean="0">
                            <a:latin typeface="Cambria Math" panose="02040503050406030204" pitchFamily="18" charset="0"/>
                          </a:rPr>
                          <m:t>𝑒𝑟𝑟𝑜𝑟</m:t>
                        </m:r>
                        <m:r>
                          <a:rPr lang="en-US" i="1" dirty="0">
                            <a:latin typeface="Cambria Math" panose="02040503050406030204" pitchFamily="18" charset="0"/>
                          </a:rPr>
                          <m:t>)</m:t>
                        </m:r>
                      </m:num>
                      <m:den>
                        <m:r>
                          <a:rPr lang="en-US" b="0" i="1" dirty="0" smtClean="0">
                            <a:latin typeface="Cambria Math" panose="02040503050406030204" pitchFamily="18" charset="0"/>
                          </a:rPr>
                          <m:t>𝑛</m:t>
                        </m:r>
                        <m:r>
                          <a:rPr lang="en-US" b="0" i="1" dirty="0" smtClean="0">
                            <a:latin typeface="Cambria Math" panose="02040503050406030204" pitchFamily="18" charset="0"/>
                          </a:rPr>
                          <m:t>−</m:t>
                        </m:r>
                        <m:r>
                          <a:rPr lang="en-US" b="0" i="1" dirty="0" smtClean="0">
                            <a:latin typeface="Cambria Math" panose="02040503050406030204" pitchFamily="18" charset="0"/>
                          </a:rPr>
                          <m:t>𝑘</m:t>
                        </m:r>
                      </m:den>
                    </m:f>
                  </m:oMath>
                </a14:m>
                <a:r>
                  <a:rPr lang="en-US" dirty="0"/>
                  <a:t>.</a:t>
                </a:r>
              </a:p>
              <a:p>
                <a:pPr marL="0" indent="0">
                  <a:buNone/>
                </a:pPr>
                <a14:m>
                  <m:oMathPara xmlns:m="http://schemas.openxmlformats.org/officeDocument/2006/math">
                    <m:oMathParaPr>
                      <m:jc m:val="centerGroup"/>
                    </m:oMathParaPr>
                    <m:oMath xmlns:m="http://schemas.openxmlformats.org/officeDocument/2006/math">
                      <m:f>
                        <m:fPr>
                          <m:ctrlPr>
                            <a:rPr lang="en-US" i="1" dirty="0">
                              <a:latin typeface="Cambria Math" panose="02040503050406030204" pitchFamily="18" charset="0"/>
                            </a:rPr>
                          </m:ctrlPr>
                        </m:fPr>
                        <m:num>
                          <m:sSup>
                            <m:sSupPr>
                              <m:ctrlPr>
                                <a:rPr lang="en-US" i="1" dirty="0">
                                  <a:latin typeface="Cambria Math" panose="02040503050406030204" pitchFamily="18" charset="0"/>
                                </a:rPr>
                              </m:ctrlPr>
                            </m:sSupPr>
                            <m:e>
                              <m:r>
                                <a:rPr lang="en-US" i="1" dirty="0">
                                  <a:latin typeface="Cambria Math" panose="02040503050406030204" pitchFamily="18" charset="0"/>
                                </a:rPr>
                                <m:t>𝑟</m:t>
                              </m:r>
                            </m:e>
                            <m:sup>
                              <m:r>
                                <a:rPr lang="en-US" i="1" dirty="0">
                                  <a:latin typeface="Cambria Math" panose="02040503050406030204" pitchFamily="18" charset="0"/>
                                </a:rPr>
                                <m:t>2</m:t>
                              </m:r>
                            </m:sup>
                          </m:sSup>
                          <m:r>
                            <a:rPr lang="en-US" i="1" dirty="0">
                              <a:latin typeface="Cambria Math" panose="02040503050406030204" pitchFamily="18" charset="0"/>
                            </a:rPr>
                            <m:t>(</m:t>
                          </m:r>
                          <m:r>
                            <a:rPr lang="en-US" i="1" dirty="0">
                              <a:latin typeface="Cambria Math" panose="02040503050406030204" pitchFamily="18" charset="0"/>
                            </a:rPr>
                            <m:t>𝑛</m:t>
                          </m:r>
                          <m:r>
                            <a:rPr lang="en-US" i="1" dirty="0">
                              <a:latin typeface="Cambria Math" panose="02040503050406030204" pitchFamily="18" charset="0"/>
                            </a:rPr>
                            <m:t>−</m:t>
                          </m:r>
                          <m:r>
                            <a:rPr lang="en-US" i="1" dirty="0">
                              <a:latin typeface="Cambria Math" panose="02040503050406030204" pitchFamily="18" charset="0"/>
                            </a:rPr>
                            <m:t>𝑘</m:t>
                          </m:r>
                          <m:r>
                            <a:rPr lang="en-US" i="1" dirty="0">
                              <a:latin typeface="Cambria Math" panose="02040503050406030204" pitchFamily="18" charset="0"/>
                            </a:rPr>
                            <m:t>)</m:t>
                          </m:r>
                        </m:num>
                        <m:den>
                          <m:d>
                            <m:dPr>
                              <m:ctrlPr>
                                <a:rPr lang="en-US" i="1" dirty="0">
                                  <a:latin typeface="Cambria Math" panose="02040503050406030204" pitchFamily="18" charset="0"/>
                                </a:rPr>
                              </m:ctrlPr>
                            </m:dPr>
                            <m:e>
                              <m:r>
                                <a:rPr lang="en-US" i="1" dirty="0">
                                  <a:latin typeface="Cambria Math" panose="02040503050406030204" pitchFamily="18" charset="0"/>
                                </a:rPr>
                                <m:t>1−</m:t>
                              </m:r>
                              <m:sSup>
                                <m:sSupPr>
                                  <m:ctrlPr>
                                    <a:rPr lang="en-US" i="1" dirty="0">
                                      <a:latin typeface="Cambria Math" panose="02040503050406030204" pitchFamily="18" charset="0"/>
                                    </a:rPr>
                                  </m:ctrlPr>
                                </m:sSupPr>
                                <m:e>
                                  <m:r>
                                    <a:rPr lang="en-US" i="1" dirty="0">
                                      <a:latin typeface="Cambria Math" panose="02040503050406030204" pitchFamily="18" charset="0"/>
                                    </a:rPr>
                                    <m:t>𝑟</m:t>
                                  </m:r>
                                </m:e>
                                <m:sup>
                                  <m:r>
                                    <a:rPr lang="en-US" i="1" dirty="0">
                                      <a:latin typeface="Cambria Math" panose="02040503050406030204" pitchFamily="18" charset="0"/>
                                    </a:rPr>
                                    <m:t>2</m:t>
                                  </m:r>
                                </m:sup>
                              </m:sSup>
                            </m:e>
                          </m:d>
                          <m:d>
                            <m:dPr>
                              <m:ctrlPr>
                                <a:rPr lang="en-US" i="1" dirty="0">
                                  <a:latin typeface="Cambria Math" panose="02040503050406030204" pitchFamily="18" charset="0"/>
                                </a:rPr>
                              </m:ctrlPr>
                            </m:dPr>
                            <m:e>
                              <m:r>
                                <a:rPr lang="en-US" i="1" dirty="0">
                                  <a:latin typeface="Cambria Math" panose="02040503050406030204" pitchFamily="18" charset="0"/>
                                </a:rPr>
                                <m:t>𝑘</m:t>
                              </m:r>
                              <m:r>
                                <a:rPr lang="en-US" i="1" dirty="0">
                                  <a:latin typeface="Cambria Math" panose="02040503050406030204" pitchFamily="18" charset="0"/>
                                </a:rPr>
                                <m:t>−1</m:t>
                              </m:r>
                            </m:e>
                          </m:d>
                        </m:den>
                      </m:f>
                      <m:r>
                        <a:rPr lang="en-US" b="0" i="1" dirty="0" smtClean="0">
                          <a:latin typeface="Cambria Math" panose="02040503050406030204" pitchFamily="18" charset="0"/>
                        </a:rPr>
                        <m:t>=</m:t>
                      </m:r>
                      <m:f>
                        <m:fPr>
                          <m:ctrlPr>
                            <a:rPr lang="en-US" b="0" i="1" dirty="0" smtClean="0">
                              <a:latin typeface="Cambria Math" panose="02040503050406030204" pitchFamily="18" charset="0"/>
                            </a:rPr>
                          </m:ctrlPr>
                        </m:fPr>
                        <m:num>
                          <m:f>
                            <m:fPr>
                              <m:ctrlPr>
                                <a:rPr lang="en-US" i="1" dirty="0">
                                  <a:latin typeface="Cambria Math" panose="02040503050406030204" pitchFamily="18" charset="0"/>
                                </a:rPr>
                              </m:ctrlPr>
                            </m:fPr>
                            <m:num>
                              <m:sSub>
                                <m:sSubPr>
                                  <m:ctrlPr>
                                    <a:rPr lang="en-US" i="1" dirty="0">
                                      <a:latin typeface="Cambria Math" panose="02040503050406030204" pitchFamily="18" charset="0"/>
                                    </a:rPr>
                                  </m:ctrlPr>
                                </m:sSubPr>
                                <m:e>
                                  <m:r>
                                    <a:rPr lang="en-US" i="1" dirty="0">
                                      <a:latin typeface="Cambria Math" panose="02040503050406030204" pitchFamily="18" charset="0"/>
                                    </a:rPr>
                                    <m:t>𝑆𝑆</m:t>
                                  </m:r>
                                </m:e>
                                <m:sub>
                                  <m:r>
                                    <a:rPr lang="en-US" i="1" dirty="0">
                                      <a:latin typeface="Cambria Math" panose="02040503050406030204" pitchFamily="18" charset="0"/>
                                    </a:rPr>
                                    <m:t>𝑚𝑜𝑑𝑒𝑙</m:t>
                                  </m:r>
                                </m:sub>
                              </m:sSub>
                            </m:num>
                            <m:den>
                              <m:sSub>
                                <m:sSubPr>
                                  <m:ctrlPr>
                                    <a:rPr lang="en-US" i="1" dirty="0">
                                      <a:latin typeface="Cambria Math" panose="02040503050406030204" pitchFamily="18" charset="0"/>
                                    </a:rPr>
                                  </m:ctrlPr>
                                </m:sSubPr>
                                <m:e>
                                  <m:r>
                                    <a:rPr lang="en-US" i="1" dirty="0">
                                      <a:latin typeface="Cambria Math" panose="02040503050406030204" pitchFamily="18" charset="0"/>
                                    </a:rPr>
                                    <m:t>𝑆𝑆</m:t>
                                  </m:r>
                                </m:e>
                                <m:sub>
                                  <m:r>
                                    <a:rPr lang="en-US" i="1" dirty="0">
                                      <a:latin typeface="Cambria Math" panose="02040503050406030204" pitchFamily="18" charset="0"/>
                                    </a:rPr>
                                    <m:t>𝑡𝑜𝑡𝑎𝑙</m:t>
                                  </m:r>
                                </m:sub>
                              </m:sSub>
                            </m:den>
                          </m:f>
                          <m:r>
                            <a:rPr lang="en-US" i="1" dirty="0">
                              <a:latin typeface="Cambria Math" panose="02040503050406030204" pitchFamily="18" charset="0"/>
                            </a:rPr>
                            <m:t>(</m:t>
                          </m:r>
                          <m:r>
                            <a:rPr lang="en-US" i="1" dirty="0">
                              <a:latin typeface="Cambria Math" panose="02040503050406030204" pitchFamily="18" charset="0"/>
                            </a:rPr>
                            <m:t>𝑛</m:t>
                          </m:r>
                          <m:r>
                            <a:rPr lang="en-US" i="1" dirty="0">
                              <a:latin typeface="Cambria Math" panose="02040503050406030204" pitchFamily="18" charset="0"/>
                            </a:rPr>
                            <m:t>−</m:t>
                          </m:r>
                          <m:r>
                            <a:rPr lang="en-US" i="1" dirty="0">
                              <a:latin typeface="Cambria Math" panose="02040503050406030204" pitchFamily="18" charset="0"/>
                            </a:rPr>
                            <m:t>𝑘</m:t>
                          </m:r>
                          <m:r>
                            <a:rPr lang="en-US" i="1" dirty="0">
                              <a:latin typeface="Cambria Math" panose="02040503050406030204" pitchFamily="18" charset="0"/>
                            </a:rPr>
                            <m:t>)</m:t>
                          </m:r>
                        </m:num>
                        <m:den>
                          <m:f>
                            <m:fPr>
                              <m:ctrlPr>
                                <a:rPr lang="en-US" i="1" dirty="0">
                                  <a:latin typeface="Cambria Math" panose="02040503050406030204" pitchFamily="18" charset="0"/>
                                </a:rPr>
                              </m:ctrlPr>
                            </m:fPr>
                            <m:num>
                              <m:sSub>
                                <m:sSubPr>
                                  <m:ctrlPr>
                                    <a:rPr lang="en-US" i="1" dirty="0">
                                      <a:latin typeface="Cambria Math" panose="02040503050406030204" pitchFamily="18" charset="0"/>
                                    </a:rPr>
                                  </m:ctrlPr>
                                </m:sSubPr>
                                <m:e>
                                  <m:r>
                                    <a:rPr lang="en-US" i="1" dirty="0">
                                      <a:latin typeface="Cambria Math" panose="02040503050406030204" pitchFamily="18" charset="0"/>
                                    </a:rPr>
                                    <m:t>𝑆𝑆</m:t>
                                  </m:r>
                                </m:e>
                                <m:sub>
                                  <m:r>
                                    <a:rPr lang="en-US" i="1" dirty="0">
                                      <a:latin typeface="Cambria Math" panose="02040503050406030204" pitchFamily="18" charset="0"/>
                                    </a:rPr>
                                    <m:t>𝑒𝑟𝑟𝑜𝑟</m:t>
                                  </m:r>
                                </m:sub>
                              </m:sSub>
                            </m:num>
                            <m:den>
                              <m:sSub>
                                <m:sSubPr>
                                  <m:ctrlPr>
                                    <a:rPr lang="en-US" i="1" dirty="0">
                                      <a:latin typeface="Cambria Math" panose="02040503050406030204" pitchFamily="18" charset="0"/>
                                    </a:rPr>
                                  </m:ctrlPr>
                                </m:sSubPr>
                                <m:e>
                                  <m:r>
                                    <a:rPr lang="en-US" i="1" dirty="0">
                                      <a:latin typeface="Cambria Math" panose="02040503050406030204" pitchFamily="18" charset="0"/>
                                    </a:rPr>
                                    <m:t>𝑆𝑆</m:t>
                                  </m:r>
                                </m:e>
                                <m:sub>
                                  <m:r>
                                    <a:rPr lang="en-US" i="1" dirty="0">
                                      <a:latin typeface="Cambria Math" panose="02040503050406030204" pitchFamily="18" charset="0"/>
                                    </a:rPr>
                                    <m:t>𝑡𝑜𝑡𝑎𝑙</m:t>
                                  </m:r>
                                </m:sub>
                              </m:sSub>
                            </m:den>
                          </m:f>
                          <m:d>
                            <m:dPr>
                              <m:ctrlPr>
                                <a:rPr lang="en-US" i="1" dirty="0">
                                  <a:latin typeface="Cambria Math" panose="02040503050406030204" pitchFamily="18" charset="0"/>
                                </a:rPr>
                              </m:ctrlPr>
                            </m:dPr>
                            <m:e>
                              <m:r>
                                <a:rPr lang="en-US" i="1" dirty="0">
                                  <a:latin typeface="Cambria Math" panose="02040503050406030204" pitchFamily="18" charset="0"/>
                                </a:rPr>
                                <m:t>𝑘</m:t>
                              </m:r>
                              <m:r>
                                <a:rPr lang="en-US" i="1" dirty="0">
                                  <a:latin typeface="Cambria Math" panose="02040503050406030204" pitchFamily="18" charset="0"/>
                                </a:rPr>
                                <m:t>−1</m:t>
                              </m:r>
                            </m:e>
                          </m:d>
                        </m:den>
                      </m:f>
                      <m:r>
                        <a:rPr lang="en-US" b="0" i="1" dirty="0" smtClean="0">
                          <a:latin typeface="Cambria Math" panose="02040503050406030204" pitchFamily="18" charset="0"/>
                        </a:rPr>
                        <m:t>=</m:t>
                      </m:r>
                      <m:f>
                        <m:fPr>
                          <m:ctrlPr>
                            <a:rPr lang="en-US" i="1" dirty="0">
                              <a:latin typeface="Cambria Math" panose="02040503050406030204" pitchFamily="18" charset="0"/>
                            </a:rPr>
                          </m:ctrlPr>
                        </m:fPr>
                        <m:num>
                          <m:sSub>
                            <m:sSubPr>
                              <m:ctrlPr>
                                <a:rPr lang="en-US" i="1" dirty="0">
                                  <a:latin typeface="Cambria Math" panose="02040503050406030204" pitchFamily="18" charset="0"/>
                                </a:rPr>
                              </m:ctrlPr>
                            </m:sSubPr>
                            <m:e>
                              <m:r>
                                <a:rPr lang="en-US" i="1" dirty="0">
                                  <a:latin typeface="Cambria Math" panose="02040503050406030204" pitchFamily="18" charset="0"/>
                                </a:rPr>
                                <m:t>𝑆𝑆</m:t>
                              </m:r>
                            </m:e>
                            <m:sub>
                              <m:r>
                                <a:rPr lang="en-US" i="1" dirty="0">
                                  <a:latin typeface="Cambria Math" panose="02040503050406030204" pitchFamily="18" charset="0"/>
                                </a:rPr>
                                <m:t>𝑚𝑜𝑑𝑒𝑙</m:t>
                              </m:r>
                            </m:sub>
                          </m:sSub>
                          <m:r>
                            <a:rPr lang="en-US" i="1" dirty="0">
                              <a:latin typeface="Cambria Math" panose="02040503050406030204" pitchFamily="18" charset="0"/>
                            </a:rPr>
                            <m:t>(</m:t>
                          </m:r>
                          <m:r>
                            <a:rPr lang="en-US" i="1" dirty="0">
                              <a:latin typeface="Cambria Math" panose="02040503050406030204" pitchFamily="18" charset="0"/>
                            </a:rPr>
                            <m:t>𝑛</m:t>
                          </m:r>
                          <m:r>
                            <a:rPr lang="en-US" i="1" dirty="0">
                              <a:latin typeface="Cambria Math" panose="02040503050406030204" pitchFamily="18" charset="0"/>
                            </a:rPr>
                            <m:t>−</m:t>
                          </m:r>
                          <m:r>
                            <a:rPr lang="en-US" i="1" dirty="0">
                              <a:latin typeface="Cambria Math" panose="02040503050406030204" pitchFamily="18" charset="0"/>
                            </a:rPr>
                            <m:t>𝑘</m:t>
                          </m:r>
                          <m:r>
                            <a:rPr lang="en-US" i="1" dirty="0">
                              <a:latin typeface="Cambria Math" panose="02040503050406030204" pitchFamily="18" charset="0"/>
                            </a:rPr>
                            <m:t>)</m:t>
                          </m:r>
                        </m:num>
                        <m:den>
                          <m:sSub>
                            <m:sSubPr>
                              <m:ctrlPr>
                                <a:rPr lang="en-US" i="1" dirty="0">
                                  <a:latin typeface="Cambria Math" panose="02040503050406030204" pitchFamily="18" charset="0"/>
                                </a:rPr>
                              </m:ctrlPr>
                            </m:sSubPr>
                            <m:e>
                              <m:r>
                                <a:rPr lang="en-US" i="1" dirty="0">
                                  <a:latin typeface="Cambria Math" panose="02040503050406030204" pitchFamily="18" charset="0"/>
                                </a:rPr>
                                <m:t>𝑆𝑆</m:t>
                              </m:r>
                            </m:e>
                            <m:sub>
                              <m:r>
                                <a:rPr lang="en-US" i="1" dirty="0">
                                  <a:latin typeface="Cambria Math" panose="02040503050406030204" pitchFamily="18" charset="0"/>
                                </a:rPr>
                                <m:t>𝑒𝑟𝑟𝑜𝑟</m:t>
                              </m:r>
                            </m:sub>
                          </m:sSub>
                          <m:d>
                            <m:dPr>
                              <m:ctrlPr>
                                <a:rPr lang="en-US" i="1" dirty="0">
                                  <a:latin typeface="Cambria Math" panose="02040503050406030204" pitchFamily="18" charset="0"/>
                                </a:rPr>
                              </m:ctrlPr>
                            </m:dPr>
                            <m:e>
                              <m:r>
                                <a:rPr lang="en-US" i="1" dirty="0">
                                  <a:latin typeface="Cambria Math" panose="02040503050406030204" pitchFamily="18" charset="0"/>
                                </a:rPr>
                                <m:t>𝑘</m:t>
                              </m:r>
                              <m:r>
                                <a:rPr lang="en-US" i="1" dirty="0">
                                  <a:latin typeface="Cambria Math" panose="02040503050406030204" pitchFamily="18" charset="0"/>
                                </a:rPr>
                                <m:t>−1</m:t>
                              </m:r>
                            </m:e>
                          </m:d>
                        </m:den>
                      </m:f>
                      <m:r>
                        <a:rPr lang="en-US" b="0" i="1" dirty="0" smtClean="0">
                          <a:latin typeface="Cambria Math" panose="02040503050406030204" pitchFamily="18" charset="0"/>
                        </a:rPr>
                        <m:t>=</m:t>
                      </m:r>
                      <m:f>
                        <m:fPr>
                          <m:ctrlPr>
                            <a:rPr lang="en-US" i="1" dirty="0">
                              <a:latin typeface="Cambria Math" panose="02040503050406030204" pitchFamily="18" charset="0"/>
                            </a:rPr>
                          </m:ctrlPr>
                        </m:fPr>
                        <m:num>
                          <m:sSub>
                            <m:sSubPr>
                              <m:ctrlPr>
                                <a:rPr lang="en-US" i="1" dirty="0">
                                  <a:latin typeface="Cambria Math" panose="02040503050406030204" pitchFamily="18" charset="0"/>
                                </a:rPr>
                              </m:ctrlPr>
                            </m:sSubPr>
                            <m:e>
                              <m:r>
                                <a:rPr lang="en-US" i="1" dirty="0">
                                  <a:latin typeface="Cambria Math" panose="02040503050406030204" pitchFamily="18" charset="0"/>
                                </a:rPr>
                                <m:t>𝑆𝑆</m:t>
                              </m:r>
                            </m:e>
                            <m:sub>
                              <m:r>
                                <a:rPr lang="en-US" i="1" dirty="0">
                                  <a:latin typeface="Cambria Math" panose="02040503050406030204" pitchFamily="18" charset="0"/>
                                </a:rPr>
                                <m:t>𝑚𝑜𝑑𝑒𝑙</m:t>
                              </m:r>
                            </m:sub>
                          </m:sSub>
                          <m:r>
                            <a:rPr lang="en-US" b="0" i="1" dirty="0" smtClean="0">
                              <a:latin typeface="Cambria Math" panose="02040503050406030204" pitchFamily="18" charset="0"/>
                            </a:rPr>
                            <m:t>/</m:t>
                          </m:r>
                          <m:r>
                            <a:rPr lang="en-US" i="1" dirty="0">
                              <a:latin typeface="Cambria Math" panose="02040503050406030204" pitchFamily="18" charset="0"/>
                            </a:rPr>
                            <m:t>(</m:t>
                          </m:r>
                          <m:r>
                            <a:rPr lang="en-US" b="0" i="1" dirty="0" smtClean="0">
                              <a:latin typeface="Cambria Math" panose="02040503050406030204" pitchFamily="18" charset="0"/>
                            </a:rPr>
                            <m:t>𝑘</m:t>
                          </m:r>
                          <m:r>
                            <a:rPr lang="en-US" b="0" i="1" dirty="0" smtClean="0">
                              <a:latin typeface="Cambria Math" panose="02040503050406030204" pitchFamily="18" charset="0"/>
                            </a:rPr>
                            <m:t>−1) </m:t>
                          </m:r>
                        </m:num>
                        <m:den>
                          <m:sSub>
                            <m:sSubPr>
                              <m:ctrlPr>
                                <a:rPr lang="en-US" i="1" dirty="0">
                                  <a:latin typeface="Cambria Math" panose="02040503050406030204" pitchFamily="18" charset="0"/>
                                </a:rPr>
                              </m:ctrlPr>
                            </m:sSubPr>
                            <m:e>
                              <m:r>
                                <a:rPr lang="en-US" i="1" dirty="0">
                                  <a:latin typeface="Cambria Math" panose="02040503050406030204" pitchFamily="18" charset="0"/>
                                </a:rPr>
                                <m:t>𝑆𝑆</m:t>
                              </m:r>
                            </m:e>
                            <m:sub>
                              <m:r>
                                <a:rPr lang="en-US" i="1" dirty="0">
                                  <a:latin typeface="Cambria Math" panose="02040503050406030204" pitchFamily="18" charset="0"/>
                                </a:rPr>
                                <m:t>𝑒𝑟𝑟𝑜𝑟</m:t>
                              </m:r>
                            </m:sub>
                          </m:sSub>
                          <m:r>
                            <a:rPr lang="en-US" b="0" i="1" dirty="0" smtClean="0">
                              <a:latin typeface="Cambria Math" panose="02040503050406030204" pitchFamily="18" charset="0"/>
                            </a:rPr>
                            <m:t>/</m:t>
                          </m:r>
                          <m:d>
                            <m:dPr>
                              <m:ctrlPr>
                                <a:rPr lang="en-US" i="1" dirty="0">
                                  <a:latin typeface="Cambria Math" panose="02040503050406030204" pitchFamily="18" charset="0"/>
                                </a:rPr>
                              </m:ctrlPr>
                            </m:dPr>
                            <m:e>
                              <m:r>
                                <a:rPr lang="en-US" b="0" i="1" dirty="0" smtClean="0">
                                  <a:latin typeface="Cambria Math" panose="02040503050406030204" pitchFamily="18" charset="0"/>
                                </a:rPr>
                                <m:t>𝑛</m:t>
                              </m:r>
                              <m:r>
                                <a:rPr lang="en-US" b="0" i="1" dirty="0" smtClean="0">
                                  <a:latin typeface="Cambria Math" panose="02040503050406030204" pitchFamily="18" charset="0"/>
                                </a:rPr>
                                <m:t>−</m:t>
                              </m:r>
                              <m:r>
                                <a:rPr lang="en-US" b="0" i="1" dirty="0" smtClean="0">
                                  <a:latin typeface="Cambria Math" panose="02040503050406030204" pitchFamily="18" charset="0"/>
                                </a:rPr>
                                <m:t>𝑘</m:t>
                              </m:r>
                            </m:e>
                          </m:d>
                        </m:den>
                      </m:f>
                      <m:r>
                        <a:rPr lang="en-US" b="0" i="1" dirty="0" smtClean="0">
                          <a:latin typeface="Cambria Math" panose="02040503050406030204" pitchFamily="18" charset="0"/>
                        </a:rPr>
                        <m:t>=</m:t>
                      </m:r>
                      <m:f>
                        <m:fPr>
                          <m:ctrlPr>
                            <a:rPr lang="en-US" i="1" dirty="0">
                              <a:latin typeface="Cambria Math" panose="02040503050406030204" pitchFamily="18" charset="0"/>
                            </a:rPr>
                          </m:ctrlPr>
                        </m:fPr>
                        <m:num>
                          <m:r>
                            <a:rPr lang="en-US" i="1" dirty="0">
                              <a:latin typeface="Cambria Math" panose="02040503050406030204" pitchFamily="18" charset="0"/>
                            </a:rPr>
                            <m:t>𝑀𝑆</m:t>
                          </m:r>
                          <m:r>
                            <a:rPr lang="en-US" i="1" dirty="0">
                              <a:latin typeface="Cambria Math" panose="02040503050406030204" pitchFamily="18" charset="0"/>
                            </a:rPr>
                            <m:t>(</m:t>
                          </m:r>
                          <m:r>
                            <a:rPr lang="en-US" i="1" dirty="0">
                              <a:latin typeface="Cambria Math" panose="02040503050406030204" pitchFamily="18" charset="0"/>
                            </a:rPr>
                            <m:t>𝑚𝑜𝑑𝑒𝑙</m:t>
                          </m:r>
                          <m:r>
                            <a:rPr lang="en-US" i="1" dirty="0">
                              <a:latin typeface="Cambria Math" panose="02040503050406030204" pitchFamily="18" charset="0"/>
                            </a:rPr>
                            <m:t>)</m:t>
                          </m:r>
                        </m:num>
                        <m:den>
                          <m:r>
                            <a:rPr lang="en-US" i="1" dirty="0">
                              <a:latin typeface="Cambria Math" panose="02040503050406030204" pitchFamily="18" charset="0"/>
                            </a:rPr>
                            <m:t>𝑀𝑆</m:t>
                          </m:r>
                          <m:r>
                            <a:rPr lang="en-US" i="1" dirty="0">
                              <a:latin typeface="Cambria Math" panose="02040503050406030204" pitchFamily="18" charset="0"/>
                            </a:rPr>
                            <m:t>(</m:t>
                          </m:r>
                          <m:r>
                            <a:rPr lang="en-US" i="1" dirty="0">
                              <a:latin typeface="Cambria Math" panose="02040503050406030204" pitchFamily="18" charset="0"/>
                            </a:rPr>
                            <m:t>𝑒𝑟𝑟𝑜𝑟</m:t>
                          </m:r>
                          <m:r>
                            <a:rPr lang="en-US" i="1" dirty="0">
                              <a:latin typeface="Cambria Math" panose="02040503050406030204" pitchFamily="18" charset="0"/>
                            </a:rPr>
                            <m:t>)</m:t>
                          </m:r>
                        </m:den>
                      </m:f>
                    </m:oMath>
                  </m:oMathPara>
                </a14:m>
                <a:endParaRPr lang="en-US" dirty="0"/>
              </a:p>
              <a:p>
                <a:pPr marL="0" indent="0">
                  <a:buNone/>
                </a:pPr>
                <a:r>
                  <a:rPr lang="en-US" dirty="0"/>
                  <a:t>Therefore,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𝐹</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𝐹</m:t>
                        </m:r>
                      </m:e>
                      <m:sub>
                        <m:r>
                          <a:rPr lang="en-US" b="0" i="1" smtClean="0">
                            <a:latin typeface="Cambria Math" panose="02040503050406030204" pitchFamily="18" charset="0"/>
                          </a:rPr>
                          <m:t>2</m:t>
                        </m:r>
                      </m:sub>
                    </m:sSub>
                  </m:oMath>
                </a14:m>
                <a:r>
                  <a:rPr lang="en-US" dirty="0"/>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524000"/>
                <a:ext cx="8229600" cy="4525963"/>
              </a:xfrm>
              <a:blipFill rotWithShape="0">
                <a:blip r:embed="rId3"/>
                <a:stretch>
                  <a:fillRect l="-741" t="-135" b="-2156"/>
                </a:stretch>
              </a:blipFill>
            </p:spPr>
            <p:txBody>
              <a:bodyPr/>
              <a:lstStyle/>
              <a:p>
                <a:r>
                  <a:rPr lang="en-US">
                    <a:noFill/>
                  </a:rPr>
                  <a:t> </a:t>
                </a:r>
              </a:p>
            </p:txBody>
          </p:sp>
        </mc:Fallback>
      </mc:AlternateContent>
    </p:spTree>
    <p:extLst>
      <p:ext uri="{BB962C8B-B14F-4D97-AF65-F5344CB8AC3E}">
        <p14:creationId xmlns:p14="http://schemas.microsoft.com/office/powerpoint/2010/main" val="388848454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MSE vs. Variance in each group </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en-US" dirty="0"/>
                  <a:t>MSE is a weighted average of the sample variances of each group. Let </a:t>
                </a:r>
                <a14:m>
                  <m:oMath xmlns:m="http://schemas.openxmlformats.org/officeDocument/2006/math">
                    <m:sSubSup>
                      <m:sSubSupPr>
                        <m:ctrlPr>
                          <a:rPr lang="en-US" i="1">
                            <a:latin typeface="Cambria Math" panose="02040503050406030204" pitchFamily="18" charset="0"/>
                          </a:rPr>
                        </m:ctrlPr>
                      </m:sSubSupPr>
                      <m:e>
                        <m:r>
                          <a:rPr lang="en-US" i="1">
                            <a:latin typeface="Cambria Math" panose="02040503050406030204" pitchFamily="18" charset="0"/>
                          </a:rPr>
                          <m:t>𝑠</m:t>
                        </m:r>
                      </m:e>
                      <m:sub>
                        <m:r>
                          <a:rPr lang="en-US" b="0" i="1" smtClean="0">
                            <a:latin typeface="Cambria Math" panose="02040503050406030204" pitchFamily="18" charset="0"/>
                          </a:rPr>
                          <m:t>𝑖</m:t>
                        </m:r>
                      </m:sub>
                      <m:sup>
                        <m:r>
                          <a:rPr lang="en-US" i="1">
                            <a:latin typeface="Cambria Math" panose="02040503050406030204" pitchFamily="18" charset="0"/>
                          </a:rPr>
                          <m:t>2</m:t>
                        </m:r>
                      </m:sup>
                    </m:sSubSup>
                  </m:oMath>
                </a14:m>
                <a:r>
                  <a:rPr lang="en-US" dirty="0"/>
                  <a:t> be the sample variance in group </a:t>
                </a:r>
                <a14:m>
                  <m:oMath xmlns:m="http://schemas.openxmlformats.org/officeDocument/2006/math">
                    <m:r>
                      <a:rPr lang="en-US" b="0" i="1" dirty="0" smtClean="0">
                        <a:latin typeface="Cambria Math" panose="02040503050406030204" pitchFamily="18" charset="0"/>
                      </a:rPr>
                      <m:t>𝑖</m:t>
                    </m:r>
                  </m:oMath>
                </a14:m>
                <a:r>
                  <a:rPr lang="en-US" dirty="0"/>
                  <a:t>.</a:t>
                </a:r>
              </a:p>
              <a:p>
                <a:pPr marL="0" indent="0">
                  <a:buNone/>
                </a:pPr>
                <a14:m>
                  <m:oMath xmlns:m="http://schemas.openxmlformats.org/officeDocument/2006/math">
                    <m:r>
                      <a:rPr lang="en-US" b="0" i="1" smtClean="0">
                        <a:latin typeface="Cambria Math" panose="02040503050406030204" pitchFamily="18" charset="0"/>
                      </a:rPr>
                      <m:t>𝑀𝑆𝐸</m:t>
                    </m:r>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𝑠</m:t>
                        </m:r>
                      </m:e>
                      <m:sub>
                        <m:r>
                          <a:rPr lang="en-US" b="0" i="1" smtClean="0">
                            <a:latin typeface="Cambria Math" panose="02040503050406030204" pitchFamily="18" charset="0"/>
                          </a:rPr>
                          <m:t>𝑝</m:t>
                        </m:r>
                      </m:sub>
                      <m:sup>
                        <m:r>
                          <a:rPr lang="en-US" b="0" i="1" smtClean="0">
                            <a:latin typeface="Cambria Math" panose="02040503050406030204" pitchFamily="18" charset="0"/>
                          </a:rPr>
                          <m:t>2</m:t>
                        </m:r>
                      </m:sup>
                    </m:sSubSup>
                    <m:r>
                      <a:rPr lang="en-US" b="0" i="1" smtClean="0">
                        <a:latin typeface="Cambria Math" panose="02040503050406030204" pitchFamily="18" charset="0"/>
                      </a:rPr>
                      <m:t>=</m:t>
                    </m:r>
                    <m:f>
                      <m:fPr>
                        <m:ctrlPr>
                          <a:rPr lang="en-US" i="1" smtClean="0">
                            <a:latin typeface="Cambria Math" panose="02040503050406030204" pitchFamily="18" charset="0"/>
                          </a:rPr>
                        </m:ctrlPr>
                      </m:fPr>
                      <m:num>
                        <m:d>
                          <m:dPr>
                            <m:ctrlPr>
                              <a:rPr lang="en-US" i="1" smtClean="0">
                                <a:latin typeface="Cambria Math" panose="02040503050406030204" pitchFamily="18" charset="0"/>
                              </a:rPr>
                            </m:ctrlPr>
                          </m:dPr>
                          <m:e>
                            <m:sSub>
                              <m:sSubPr>
                                <m:ctrlPr>
                                  <a:rPr lang="en-US"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1</m:t>
                                </m:r>
                              </m:sub>
                            </m:sSub>
                            <m:r>
                              <a:rPr lang="en-US" b="0" i="1" smtClean="0">
                                <a:latin typeface="Cambria Math" panose="02040503050406030204" pitchFamily="18" charset="0"/>
                              </a:rPr>
                              <m:t>−1</m:t>
                            </m:r>
                          </m:e>
                        </m:d>
                        <m:sSubSup>
                          <m:sSubSupPr>
                            <m:ctrlPr>
                              <a:rPr lang="en-US" i="1" smtClean="0">
                                <a:latin typeface="Cambria Math" panose="02040503050406030204" pitchFamily="18" charset="0"/>
                              </a:rPr>
                            </m:ctrlPr>
                          </m:sSubSupPr>
                          <m:e>
                            <m:r>
                              <a:rPr lang="en-US" b="0" i="1" smtClean="0">
                                <a:latin typeface="Cambria Math" panose="02040503050406030204" pitchFamily="18" charset="0"/>
                              </a:rPr>
                              <m:t>𝑠</m:t>
                            </m:r>
                          </m:e>
                          <m:sub>
                            <m:r>
                              <a:rPr lang="en-US" b="0" i="1" smtClean="0">
                                <a:latin typeface="Cambria Math" panose="02040503050406030204" pitchFamily="18" charset="0"/>
                              </a:rPr>
                              <m:t>1</m:t>
                            </m:r>
                          </m:sub>
                          <m:sup>
                            <m:r>
                              <a:rPr lang="en-US" b="0" i="1" smtClean="0">
                                <a:latin typeface="Cambria Math" panose="02040503050406030204" pitchFamily="18" charset="0"/>
                              </a:rPr>
                              <m:t>2</m:t>
                            </m:r>
                          </m:sup>
                        </m:sSubSup>
                        <m:r>
                          <a:rPr lang="en-US" b="0" i="1" smtClean="0">
                            <a:latin typeface="Cambria Math" panose="02040503050406030204" pitchFamily="18" charset="0"/>
                          </a:rPr>
                          <m:t>+</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b="0" i="1" smtClean="0">
                                    <a:latin typeface="Cambria Math" panose="02040503050406030204" pitchFamily="18" charset="0"/>
                                  </a:rPr>
                                  <m:t>2</m:t>
                                </m:r>
                              </m:sub>
                            </m:sSub>
                            <m:r>
                              <a:rPr lang="en-US" i="1">
                                <a:latin typeface="Cambria Math" panose="02040503050406030204" pitchFamily="18" charset="0"/>
                              </a:rPr>
                              <m:t>−1</m:t>
                            </m:r>
                          </m:e>
                        </m:d>
                        <m:sSubSup>
                          <m:sSubSupPr>
                            <m:ctrlPr>
                              <a:rPr lang="en-US" i="1">
                                <a:latin typeface="Cambria Math" panose="02040503050406030204" pitchFamily="18" charset="0"/>
                              </a:rPr>
                            </m:ctrlPr>
                          </m:sSubSupPr>
                          <m:e>
                            <m:r>
                              <a:rPr lang="en-US" i="1">
                                <a:latin typeface="Cambria Math" panose="02040503050406030204" pitchFamily="18" charset="0"/>
                              </a:rPr>
                              <m:t>𝑠</m:t>
                            </m:r>
                          </m:e>
                          <m:sub>
                            <m:r>
                              <a:rPr lang="en-US" b="0" i="1" smtClean="0">
                                <a:latin typeface="Cambria Math" panose="02040503050406030204" pitchFamily="18" charset="0"/>
                              </a:rPr>
                              <m:t>2</m:t>
                            </m:r>
                          </m:sub>
                          <m:sup>
                            <m:r>
                              <a:rPr lang="en-US" i="1">
                                <a:latin typeface="Cambria Math" panose="02040503050406030204" pitchFamily="18" charset="0"/>
                              </a:rPr>
                              <m:t>2</m:t>
                            </m:r>
                          </m:sup>
                        </m:sSubSup>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b="0" i="1" smtClean="0">
                                    <a:latin typeface="Cambria Math" panose="02040503050406030204" pitchFamily="18" charset="0"/>
                                  </a:rPr>
                                  <m:t>𝑘</m:t>
                                </m:r>
                              </m:sub>
                            </m:sSub>
                            <m:r>
                              <a:rPr lang="en-US" i="1">
                                <a:latin typeface="Cambria Math" panose="02040503050406030204" pitchFamily="18" charset="0"/>
                              </a:rPr>
                              <m:t>−1</m:t>
                            </m:r>
                          </m:e>
                        </m:d>
                        <m:sSubSup>
                          <m:sSubSupPr>
                            <m:ctrlPr>
                              <a:rPr lang="en-US" i="1">
                                <a:latin typeface="Cambria Math" panose="02040503050406030204" pitchFamily="18" charset="0"/>
                              </a:rPr>
                            </m:ctrlPr>
                          </m:sSubSupPr>
                          <m:e>
                            <m:r>
                              <a:rPr lang="en-US" i="1">
                                <a:latin typeface="Cambria Math" panose="02040503050406030204" pitchFamily="18" charset="0"/>
                              </a:rPr>
                              <m:t>𝑠</m:t>
                            </m:r>
                          </m:e>
                          <m:sub>
                            <m:r>
                              <a:rPr lang="en-US" b="0" i="1" smtClean="0">
                                <a:latin typeface="Cambria Math" panose="02040503050406030204" pitchFamily="18" charset="0"/>
                              </a:rPr>
                              <m:t>𝑘</m:t>
                            </m:r>
                          </m:sub>
                          <m:sup>
                            <m:r>
                              <a:rPr lang="en-US" i="1">
                                <a:latin typeface="Cambria Math" panose="02040503050406030204" pitchFamily="18" charset="0"/>
                              </a:rPr>
                              <m:t>2</m:t>
                            </m:r>
                          </m:sup>
                        </m:sSubSup>
                      </m:num>
                      <m:den>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1</m:t>
                                </m:r>
                              </m:sub>
                            </m:sSub>
                            <m:r>
                              <a:rPr lang="en-US" i="1">
                                <a:latin typeface="Cambria Math" panose="02040503050406030204" pitchFamily="18" charset="0"/>
                              </a:rPr>
                              <m:t>−1</m:t>
                            </m:r>
                          </m:e>
                        </m:d>
                        <m:r>
                          <a:rPr lang="en-US" i="1">
                            <a:latin typeface="Cambria Math" panose="02040503050406030204" pitchFamily="18" charset="0"/>
                          </a:rPr>
                          <m:t>+</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2</m:t>
                                </m:r>
                              </m:sub>
                            </m:sSub>
                            <m:r>
                              <a:rPr lang="en-US" i="1">
                                <a:latin typeface="Cambria Math" panose="02040503050406030204" pitchFamily="18" charset="0"/>
                              </a:rPr>
                              <m:t>−1</m:t>
                            </m:r>
                          </m:e>
                        </m:d>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𝑘</m:t>
                                </m:r>
                              </m:sub>
                            </m:sSub>
                            <m:r>
                              <a:rPr lang="en-US" i="1">
                                <a:latin typeface="Cambria Math" panose="02040503050406030204" pitchFamily="18" charset="0"/>
                              </a:rPr>
                              <m:t>−1</m:t>
                            </m:r>
                          </m:e>
                        </m:d>
                      </m:den>
                    </m:f>
                  </m:oMath>
                </a14:m>
                <a:r>
                  <a:rPr lang="en-US" dirty="0"/>
                  <a:t> </a:t>
                </a:r>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𝑀𝑆𝐸</m:t>
                      </m:r>
                      <m:r>
                        <a:rPr lang="en-US" sz="2400" b="0" i="1" smtClean="0">
                          <a:latin typeface="Cambria Math" panose="02040503050406030204" pitchFamily="18" charset="0"/>
                        </a:rPr>
                        <m:t>=</m:t>
                      </m:r>
                      <m:f>
                        <m:fPr>
                          <m:ctrlPr>
                            <a:rPr lang="en-US" sz="2400" i="1">
                              <a:latin typeface="Cambria Math" panose="02040503050406030204" pitchFamily="18" charset="0"/>
                            </a:rPr>
                          </m:ctrlPr>
                        </m:fPr>
                        <m:num>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𝑛</m:t>
                                  </m:r>
                                </m:e>
                                <m:sub>
                                  <m:r>
                                    <a:rPr lang="en-US" sz="2400" i="1">
                                      <a:latin typeface="Cambria Math" panose="02040503050406030204" pitchFamily="18" charset="0"/>
                                    </a:rPr>
                                    <m:t>1</m:t>
                                  </m:r>
                                </m:sub>
                              </m:sSub>
                              <m:r>
                                <a:rPr lang="en-US" sz="2400" i="1">
                                  <a:latin typeface="Cambria Math" panose="02040503050406030204" pitchFamily="18" charset="0"/>
                                </a:rPr>
                                <m:t>−1</m:t>
                              </m:r>
                            </m:e>
                          </m:d>
                          <m:sSubSup>
                            <m:sSubSupPr>
                              <m:ctrlPr>
                                <a:rPr lang="en-US" sz="2400" i="1">
                                  <a:latin typeface="Cambria Math" panose="02040503050406030204" pitchFamily="18" charset="0"/>
                                </a:rPr>
                              </m:ctrlPr>
                            </m:sSubSupPr>
                            <m:e>
                              <m:r>
                                <a:rPr lang="en-US" sz="2400" i="1">
                                  <a:latin typeface="Cambria Math" panose="02040503050406030204" pitchFamily="18" charset="0"/>
                                </a:rPr>
                                <m:t>𝑠</m:t>
                              </m:r>
                            </m:e>
                            <m:sub>
                              <m:r>
                                <a:rPr lang="en-US" sz="2400" i="1">
                                  <a:latin typeface="Cambria Math" panose="02040503050406030204" pitchFamily="18" charset="0"/>
                                </a:rPr>
                                <m:t>1</m:t>
                              </m:r>
                            </m:sub>
                            <m:sup>
                              <m:r>
                                <a:rPr lang="en-US" sz="2400" i="1">
                                  <a:latin typeface="Cambria Math" panose="02040503050406030204" pitchFamily="18" charset="0"/>
                                </a:rPr>
                                <m:t>2</m:t>
                              </m:r>
                            </m:sup>
                          </m:sSubSup>
                          <m:r>
                            <a:rPr lang="en-US" sz="2400" i="1">
                              <a:latin typeface="Cambria Math" panose="02040503050406030204" pitchFamily="18" charset="0"/>
                            </a:rPr>
                            <m:t>+</m:t>
                          </m:r>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𝑛</m:t>
                                  </m:r>
                                </m:e>
                                <m:sub>
                                  <m:r>
                                    <a:rPr lang="en-US" sz="2400" i="1">
                                      <a:latin typeface="Cambria Math" panose="02040503050406030204" pitchFamily="18" charset="0"/>
                                    </a:rPr>
                                    <m:t>2</m:t>
                                  </m:r>
                                </m:sub>
                              </m:sSub>
                              <m:r>
                                <a:rPr lang="en-US" sz="2400" i="1">
                                  <a:latin typeface="Cambria Math" panose="02040503050406030204" pitchFamily="18" charset="0"/>
                                </a:rPr>
                                <m:t>−1</m:t>
                              </m:r>
                            </m:e>
                          </m:d>
                          <m:sSubSup>
                            <m:sSubSupPr>
                              <m:ctrlPr>
                                <a:rPr lang="en-US" sz="2400" i="1">
                                  <a:latin typeface="Cambria Math" panose="02040503050406030204" pitchFamily="18" charset="0"/>
                                </a:rPr>
                              </m:ctrlPr>
                            </m:sSubSupPr>
                            <m:e>
                              <m:r>
                                <a:rPr lang="en-US" sz="2400" i="1">
                                  <a:latin typeface="Cambria Math" panose="02040503050406030204" pitchFamily="18" charset="0"/>
                                </a:rPr>
                                <m:t>𝑠</m:t>
                              </m:r>
                            </m:e>
                            <m:sub>
                              <m:r>
                                <a:rPr lang="en-US" sz="2400" i="1">
                                  <a:latin typeface="Cambria Math" panose="02040503050406030204" pitchFamily="18" charset="0"/>
                                </a:rPr>
                                <m:t>2</m:t>
                              </m:r>
                            </m:sub>
                            <m:sup>
                              <m:r>
                                <a:rPr lang="en-US" sz="2400" i="1">
                                  <a:latin typeface="Cambria Math" panose="02040503050406030204" pitchFamily="18" charset="0"/>
                                </a:rPr>
                                <m:t>2</m:t>
                              </m:r>
                            </m:sup>
                          </m:sSubSup>
                          <m:r>
                            <a:rPr lang="en-US" sz="2400" i="1">
                              <a:latin typeface="Cambria Math" panose="02040503050406030204" pitchFamily="18" charset="0"/>
                            </a:rPr>
                            <m:t>+</m:t>
                          </m:r>
                          <m:r>
                            <a:rPr lang="en-US" sz="2400" i="1">
                              <a:latin typeface="Cambria Math" panose="02040503050406030204" pitchFamily="18" charset="0"/>
                              <a:ea typeface="Cambria Math" panose="02040503050406030204" pitchFamily="18" charset="0"/>
                            </a:rPr>
                            <m:t>⋯+</m:t>
                          </m:r>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𝑛</m:t>
                                  </m:r>
                                </m:e>
                                <m:sub>
                                  <m:r>
                                    <a:rPr lang="en-US" sz="2400" i="1">
                                      <a:latin typeface="Cambria Math" panose="02040503050406030204" pitchFamily="18" charset="0"/>
                                    </a:rPr>
                                    <m:t>𝑘</m:t>
                                  </m:r>
                                </m:sub>
                              </m:sSub>
                              <m:r>
                                <a:rPr lang="en-US" sz="2400" i="1">
                                  <a:latin typeface="Cambria Math" panose="02040503050406030204" pitchFamily="18" charset="0"/>
                                </a:rPr>
                                <m:t>−1</m:t>
                              </m:r>
                            </m:e>
                          </m:d>
                          <m:sSubSup>
                            <m:sSubSupPr>
                              <m:ctrlPr>
                                <a:rPr lang="en-US" sz="2400" i="1">
                                  <a:latin typeface="Cambria Math" panose="02040503050406030204" pitchFamily="18" charset="0"/>
                                </a:rPr>
                              </m:ctrlPr>
                            </m:sSubSupPr>
                            <m:e>
                              <m:r>
                                <a:rPr lang="en-US" sz="2400" i="1">
                                  <a:latin typeface="Cambria Math" panose="02040503050406030204" pitchFamily="18" charset="0"/>
                                </a:rPr>
                                <m:t>𝑠</m:t>
                              </m:r>
                            </m:e>
                            <m:sub>
                              <m:r>
                                <a:rPr lang="en-US" sz="2400" i="1">
                                  <a:latin typeface="Cambria Math" panose="02040503050406030204" pitchFamily="18" charset="0"/>
                                </a:rPr>
                                <m:t>𝑘</m:t>
                              </m:r>
                            </m:sub>
                            <m:sup>
                              <m:r>
                                <a:rPr lang="en-US" sz="2400" i="1">
                                  <a:latin typeface="Cambria Math" panose="02040503050406030204" pitchFamily="18" charset="0"/>
                                </a:rPr>
                                <m:t>2</m:t>
                              </m:r>
                            </m:sup>
                          </m:sSubSup>
                        </m:num>
                        <m:den>
                          <m:r>
                            <a:rPr lang="en-US" sz="2400" b="0" i="1" smtClean="0">
                              <a:latin typeface="Cambria Math" panose="02040503050406030204" pitchFamily="18" charset="0"/>
                            </a:rPr>
                            <m:t>𝑛</m:t>
                          </m:r>
                          <m:r>
                            <a:rPr lang="en-US" sz="2400" b="0" i="1" smtClean="0">
                              <a:latin typeface="Cambria Math" panose="02040503050406030204" pitchFamily="18" charset="0"/>
                            </a:rPr>
                            <m:t>−</m:t>
                          </m:r>
                          <m:r>
                            <a:rPr lang="en-US" sz="2400" b="0" i="1" smtClean="0">
                              <a:latin typeface="Cambria Math" panose="02040503050406030204" pitchFamily="18" charset="0"/>
                            </a:rPr>
                            <m:t>𝑘</m:t>
                          </m:r>
                        </m:den>
                      </m:f>
                    </m:oMath>
                  </m:oMathPara>
                </a14:m>
                <a:endParaRPr lang="en-US" sz="24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852" t="-1752"/>
                </a:stretch>
              </a:blipFill>
            </p:spPr>
            <p:txBody>
              <a:bodyPr/>
              <a:lstStyle/>
              <a:p>
                <a:r>
                  <a:rPr lang="en-US">
                    <a:noFill/>
                  </a:rPr>
                  <a:t> </a:t>
                </a:r>
              </a:p>
            </p:txBody>
          </p:sp>
        </mc:Fallback>
      </mc:AlternateContent>
    </p:spTree>
    <p:extLst>
      <p:ext uri="{BB962C8B-B14F-4D97-AF65-F5344CB8AC3E}">
        <p14:creationId xmlns:p14="http://schemas.microsoft.com/office/powerpoint/2010/main" val="386835106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a:t>
            </a:r>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85729462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
            <a:ext cx="8229600" cy="792162"/>
          </a:xfrm>
        </p:spPr>
        <p:txBody>
          <a:bodyPr/>
          <a:lstStyle/>
          <a:p>
            <a:r>
              <a:rPr lang="en-US" dirty="0"/>
              <a:t>Another example!</a:t>
            </a:r>
          </a:p>
        </p:txBody>
      </p:sp>
      <p:pic>
        <p:nvPicPr>
          <p:cNvPr id="1433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609600"/>
            <a:ext cx="1078646" cy="5348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1643743" y="609600"/>
            <a:ext cx="7162800" cy="1754326"/>
          </a:xfrm>
          <a:prstGeom prst="rect">
            <a:avLst/>
          </a:prstGeom>
          <a:noFill/>
        </p:spPr>
        <p:txBody>
          <a:bodyPr wrap="square" rtlCol="0">
            <a:spAutoFit/>
          </a:bodyPr>
          <a:lstStyle/>
          <a:p>
            <a:r>
              <a:rPr lang="en-US" dirty="0"/>
              <a:t>5 different sports were analyzed to see if the average height of basketball players was greater than the average of all the other sports.  We could, of course, compare each pairwise grouping of sports, but that would result in 4 tests. This would take a lot of time, and those tests would each have less power since they don’t use all the data.  Let’s use ANOVA similarly to how we did in prior problems.  </a:t>
            </a:r>
          </a:p>
        </p:txBody>
      </p:sp>
      <p:sp>
        <p:nvSpPr>
          <p:cNvPr id="3" name="TextBox 2"/>
          <p:cNvSpPr txBox="1"/>
          <p:nvPr/>
        </p:nvSpPr>
        <p:spPr>
          <a:xfrm>
            <a:off x="1643744" y="2257485"/>
            <a:ext cx="7162800" cy="4524315"/>
          </a:xfrm>
          <a:prstGeom prst="rect">
            <a:avLst/>
          </a:prstGeom>
          <a:noFill/>
        </p:spPr>
        <p:txBody>
          <a:bodyPr wrap="square" rtlCol="0">
            <a:spAutoFit/>
          </a:bodyPr>
          <a:lstStyle/>
          <a:p>
            <a:pPr marL="342900" indent="-342900">
              <a:buAutoNum type="arabicPeriod"/>
            </a:pPr>
            <a:r>
              <a:rPr lang="en-US" dirty="0"/>
              <a:t>Make a side by side box plot of the data.</a:t>
            </a:r>
          </a:p>
          <a:p>
            <a:pPr marL="342900" indent="-342900">
              <a:buAutoNum type="arabicPeriod"/>
            </a:pPr>
            <a:r>
              <a:rPr lang="en-US" dirty="0"/>
              <a:t>Run a basic ANOVA  to test for any pairwise difference of means.  Check the assumptions here, but no need to address them after this.</a:t>
            </a:r>
          </a:p>
          <a:p>
            <a:pPr marL="342900" indent="-342900">
              <a:buAutoNum type="arabicPeriod"/>
            </a:pPr>
            <a:r>
              <a:rPr lang="en-US" dirty="0"/>
              <a:t>Test the model that keeps basketball by itself but groups the other sports as “others.”  </a:t>
            </a:r>
          </a:p>
          <a:p>
            <a:pPr marL="342900" indent="-342900">
              <a:buAutoNum type="arabicPeriod"/>
            </a:pPr>
            <a:r>
              <a:rPr lang="en-US" dirty="0"/>
              <a:t>Use the previous two models to conduct an extra sum of squares F-Test:</a:t>
            </a:r>
          </a:p>
          <a:p>
            <a:pPr marL="342900" indent="-342900">
              <a:buAutoNum type="arabicPeriod"/>
            </a:pPr>
            <a:endParaRPr lang="en-US" dirty="0"/>
          </a:p>
          <a:p>
            <a:pPr marL="342900" indent="-342900">
              <a:buAutoNum type="arabicPeriod"/>
            </a:pPr>
            <a:endParaRPr lang="en-US" dirty="0"/>
          </a:p>
          <a:p>
            <a:pPr marL="342900" indent="-342900">
              <a:buAutoNum type="arabicPeriod"/>
            </a:pPr>
            <a:r>
              <a:rPr lang="en-US" dirty="0"/>
              <a:t>Depending on the results of this test, test to see if there is evidence that basketball has a different mean than each of the sports.  (Equivalent to testing basketball versus the others.)</a:t>
            </a:r>
          </a:p>
          <a:p>
            <a:pPr marL="342900" indent="-342900">
              <a:buAutoNum type="arabicPeriod"/>
            </a:pPr>
            <a:endParaRPr lang="en-US" dirty="0"/>
          </a:p>
          <a:p>
            <a:pPr marL="342900" indent="-342900">
              <a:buAutoNum type="arabicPeriod"/>
            </a:pPr>
            <a:endParaRPr lang="en-US" dirty="0"/>
          </a:p>
          <a:p>
            <a:pPr marL="342900" indent="-342900">
              <a:buAutoNum type="arabicPeriod"/>
            </a:pPr>
            <a:endParaRPr lang="en-US" dirty="0"/>
          </a:p>
          <a:p>
            <a:pPr marL="342900" indent="-342900">
              <a:buAutoNum type="arabicPeriod"/>
            </a:pPr>
            <a:r>
              <a:rPr lang="en-US" dirty="0"/>
              <a:t>Make sure and provide written conclusions for questions 2,3,4 and 5.</a:t>
            </a:r>
          </a:p>
        </p:txBody>
      </p:sp>
      <p:sp>
        <p:nvSpPr>
          <p:cNvPr id="7" name="Rectangle 6"/>
          <p:cNvSpPr/>
          <p:nvPr/>
        </p:nvSpPr>
        <p:spPr>
          <a:xfrm>
            <a:off x="2590800" y="4050268"/>
            <a:ext cx="4745209" cy="369332"/>
          </a:xfrm>
          <a:prstGeom prst="rect">
            <a:avLst/>
          </a:prstGeom>
        </p:spPr>
        <p:txBody>
          <a:bodyPr wrap="square">
            <a:spAutoFit/>
          </a:bodyPr>
          <a:lstStyle/>
          <a:p>
            <a:r>
              <a:rPr lang="en-US" dirty="0"/>
              <a:t>H</a:t>
            </a:r>
            <a:r>
              <a:rPr lang="en-US" baseline="-25000" dirty="0"/>
              <a:t>o</a:t>
            </a:r>
            <a:r>
              <a:rPr lang="en-US" dirty="0"/>
              <a:t>: Reduced Model: µ</a:t>
            </a:r>
            <a:r>
              <a:rPr lang="en-US" baseline="-25000" dirty="0"/>
              <a:t>B</a:t>
            </a:r>
            <a:r>
              <a:rPr lang="en-US" dirty="0"/>
              <a:t>  µ</a:t>
            </a:r>
            <a:r>
              <a:rPr lang="en-US" baseline="-25000" dirty="0"/>
              <a:t>O</a:t>
            </a:r>
            <a:r>
              <a:rPr lang="en-US" dirty="0"/>
              <a:t>    µ</a:t>
            </a:r>
            <a:r>
              <a:rPr lang="en-US" baseline="-25000" dirty="0"/>
              <a:t>O</a:t>
            </a:r>
            <a:r>
              <a:rPr lang="en-US" dirty="0"/>
              <a:t>     µ</a:t>
            </a:r>
            <a:r>
              <a:rPr lang="en-US" baseline="-25000" dirty="0"/>
              <a:t>O</a:t>
            </a:r>
            <a:r>
              <a:rPr lang="en-US" dirty="0"/>
              <a:t>      µ</a:t>
            </a:r>
            <a:r>
              <a:rPr lang="en-US" baseline="-25000" dirty="0"/>
              <a:t>O</a:t>
            </a:r>
            <a:endParaRPr lang="en-US" dirty="0"/>
          </a:p>
        </p:txBody>
      </p:sp>
      <p:sp>
        <p:nvSpPr>
          <p:cNvPr id="8" name="Rectangle 7"/>
          <p:cNvSpPr/>
          <p:nvPr/>
        </p:nvSpPr>
        <p:spPr>
          <a:xfrm>
            <a:off x="2590800" y="4385650"/>
            <a:ext cx="4745209" cy="369332"/>
          </a:xfrm>
          <a:prstGeom prst="rect">
            <a:avLst/>
          </a:prstGeom>
        </p:spPr>
        <p:txBody>
          <a:bodyPr wrap="square">
            <a:spAutoFit/>
          </a:bodyPr>
          <a:lstStyle/>
          <a:p>
            <a:r>
              <a:rPr lang="en-US" dirty="0"/>
              <a:t>H</a:t>
            </a:r>
            <a:r>
              <a:rPr lang="en-US" baseline="-25000" dirty="0"/>
              <a:t>a</a:t>
            </a:r>
            <a:r>
              <a:rPr lang="en-US" dirty="0"/>
              <a:t>: Full Model: µ</a:t>
            </a:r>
            <a:r>
              <a:rPr lang="en-US" baseline="-25000" dirty="0"/>
              <a:t>B </a:t>
            </a:r>
            <a:r>
              <a:rPr lang="en-US" dirty="0"/>
              <a:t>  µ</a:t>
            </a:r>
            <a:r>
              <a:rPr lang="en-US" baseline="-25000" dirty="0"/>
              <a:t>F</a:t>
            </a:r>
            <a:r>
              <a:rPr lang="en-US" dirty="0"/>
              <a:t>    µ</a:t>
            </a:r>
            <a:r>
              <a:rPr lang="en-US" baseline="-25000" dirty="0"/>
              <a:t>Soc</a:t>
            </a:r>
            <a:r>
              <a:rPr lang="en-US" dirty="0"/>
              <a:t>   µ</a:t>
            </a:r>
            <a:r>
              <a:rPr lang="en-US" baseline="-25000" dirty="0"/>
              <a:t>Swim</a:t>
            </a:r>
            <a:r>
              <a:rPr lang="en-US" dirty="0"/>
              <a:t>  µ</a:t>
            </a:r>
            <a:r>
              <a:rPr lang="en-US" baseline="-25000" dirty="0"/>
              <a:t>T</a:t>
            </a:r>
            <a:endParaRPr lang="en-US" dirty="0"/>
          </a:p>
        </p:txBody>
      </p:sp>
      <p:sp>
        <p:nvSpPr>
          <p:cNvPr id="9" name="Rectangle 8"/>
          <p:cNvSpPr/>
          <p:nvPr/>
        </p:nvSpPr>
        <p:spPr>
          <a:xfrm>
            <a:off x="2612571" y="5653088"/>
            <a:ext cx="4745209" cy="369332"/>
          </a:xfrm>
          <a:prstGeom prst="rect">
            <a:avLst/>
          </a:prstGeom>
        </p:spPr>
        <p:txBody>
          <a:bodyPr wrap="square">
            <a:spAutoFit/>
          </a:bodyPr>
          <a:lstStyle/>
          <a:p>
            <a:r>
              <a:rPr lang="en-US" dirty="0"/>
              <a:t>H</a:t>
            </a:r>
            <a:r>
              <a:rPr lang="en-US" baseline="-25000" dirty="0"/>
              <a:t>o</a:t>
            </a:r>
            <a:r>
              <a:rPr lang="en-US" dirty="0"/>
              <a:t>: Reduced Model: µ</a:t>
            </a:r>
            <a:r>
              <a:rPr lang="en-US" baseline="-25000" dirty="0"/>
              <a:t>O</a:t>
            </a:r>
            <a:r>
              <a:rPr lang="en-US" dirty="0"/>
              <a:t>  µ</a:t>
            </a:r>
            <a:r>
              <a:rPr lang="en-US" baseline="-25000" dirty="0"/>
              <a:t>O</a:t>
            </a:r>
            <a:r>
              <a:rPr lang="en-US" dirty="0"/>
              <a:t>    µ</a:t>
            </a:r>
            <a:r>
              <a:rPr lang="en-US" baseline="-25000" dirty="0"/>
              <a:t>O</a:t>
            </a:r>
            <a:r>
              <a:rPr lang="en-US" dirty="0"/>
              <a:t>     µ</a:t>
            </a:r>
            <a:r>
              <a:rPr lang="en-US" baseline="-25000" dirty="0"/>
              <a:t>O</a:t>
            </a:r>
            <a:r>
              <a:rPr lang="en-US" dirty="0"/>
              <a:t>      µ</a:t>
            </a:r>
            <a:r>
              <a:rPr lang="en-US" baseline="-25000" dirty="0"/>
              <a:t>O</a:t>
            </a:r>
            <a:endParaRPr lang="en-US" dirty="0"/>
          </a:p>
        </p:txBody>
      </p:sp>
      <p:sp>
        <p:nvSpPr>
          <p:cNvPr id="10" name="Rectangle 9"/>
          <p:cNvSpPr/>
          <p:nvPr/>
        </p:nvSpPr>
        <p:spPr>
          <a:xfrm>
            <a:off x="2612571" y="5943600"/>
            <a:ext cx="4745209" cy="369332"/>
          </a:xfrm>
          <a:prstGeom prst="rect">
            <a:avLst/>
          </a:prstGeom>
        </p:spPr>
        <p:txBody>
          <a:bodyPr wrap="square">
            <a:spAutoFit/>
          </a:bodyPr>
          <a:lstStyle/>
          <a:p>
            <a:r>
              <a:rPr lang="en-US" dirty="0"/>
              <a:t>H</a:t>
            </a:r>
            <a:r>
              <a:rPr lang="en-US" baseline="-25000" dirty="0"/>
              <a:t>a</a:t>
            </a:r>
            <a:r>
              <a:rPr lang="en-US" dirty="0"/>
              <a:t>: Full Model: 	   µ</a:t>
            </a:r>
            <a:r>
              <a:rPr lang="en-US" baseline="-25000" dirty="0"/>
              <a:t>B</a:t>
            </a:r>
            <a:r>
              <a:rPr lang="en-US" dirty="0"/>
              <a:t>  µ</a:t>
            </a:r>
            <a:r>
              <a:rPr lang="en-US" baseline="-25000" dirty="0"/>
              <a:t>O</a:t>
            </a:r>
            <a:r>
              <a:rPr lang="en-US" dirty="0"/>
              <a:t>    µ</a:t>
            </a:r>
            <a:r>
              <a:rPr lang="en-US" baseline="-25000" dirty="0"/>
              <a:t>O</a:t>
            </a:r>
            <a:r>
              <a:rPr lang="en-US" dirty="0"/>
              <a:t>     µ</a:t>
            </a:r>
            <a:r>
              <a:rPr lang="en-US" baseline="-25000" dirty="0"/>
              <a:t>O</a:t>
            </a:r>
            <a:r>
              <a:rPr lang="en-US" dirty="0"/>
              <a:t>      µ</a:t>
            </a:r>
            <a:r>
              <a:rPr lang="en-US" baseline="-25000" dirty="0"/>
              <a:t>O</a:t>
            </a:r>
            <a:endParaRPr lang="en-US" dirty="0"/>
          </a:p>
        </p:txBody>
      </p:sp>
    </p:spTree>
    <p:extLst>
      <p:ext uri="{BB962C8B-B14F-4D97-AF65-F5344CB8AC3E}">
        <p14:creationId xmlns:p14="http://schemas.microsoft.com/office/powerpoint/2010/main" val="8577328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First … Plot the Data!</a:t>
            </a:r>
          </a:p>
        </p:txBody>
      </p:sp>
      <p:pic>
        <p:nvPicPr>
          <p:cNvPr id="21506" name="Picture 2" descr="Fit Plot for height by spor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6855" y="1371600"/>
            <a:ext cx="6477000" cy="48577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792084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6629400" cy="1143000"/>
          </a:xfrm>
        </p:spPr>
        <p:txBody>
          <a:bodyPr/>
          <a:lstStyle/>
          <a:p>
            <a:r>
              <a:rPr lang="en-US" dirty="0"/>
              <a:t>Plot the Data cont.</a:t>
            </a:r>
          </a:p>
        </p:txBody>
      </p:sp>
      <p:pic>
        <p:nvPicPr>
          <p:cNvPr id="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8110" y="2819400"/>
            <a:ext cx="1582998" cy="1295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4800" y="1371600"/>
            <a:ext cx="1629618" cy="1295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004510" y="2809875"/>
            <a:ext cx="1615152" cy="1304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004510" y="1371600"/>
            <a:ext cx="1615152" cy="13038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0" name="Picture 6"/>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757110" y="2843212"/>
            <a:ext cx="1526865" cy="1238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1" name="Picture 7"/>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670562" y="1371600"/>
            <a:ext cx="1613413" cy="1314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2" name="Picture 8"/>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372501" y="2843212"/>
            <a:ext cx="1544254" cy="1238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3" name="Picture 9"/>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334215" y="1382486"/>
            <a:ext cx="1620826" cy="1314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4" name="Picture 10"/>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6987698" y="2846234"/>
            <a:ext cx="1551572" cy="12417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5" name="Picture 11"/>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6997223" y="1371600"/>
            <a:ext cx="1607574" cy="1295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TextBox 8"/>
          <p:cNvSpPr txBox="1"/>
          <p:nvPr/>
        </p:nvSpPr>
        <p:spPr>
          <a:xfrm>
            <a:off x="386803" y="4267200"/>
            <a:ext cx="8490497" cy="923330"/>
          </a:xfrm>
          <a:prstGeom prst="rect">
            <a:avLst/>
          </a:prstGeom>
          <a:noFill/>
        </p:spPr>
        <p:txBody>
          <a:bodyPr wrap="square" rtlCol="0">
            <a:spAutoFit/>
          </a:bodyPr>
          <a:lstStyle/>
          <a:p>
            <a:r>
              <a:rPr lang="en-US" dirty="0"/>
              <a:t>Normality:  We have very small sample sizes here.  There is not a lot of evidence against normality for each group, although there is not a lot of evidence to begin with.  We will proceed with caution under the assumption of normal distributions for each sport.  </a:t>
            </a:r>
          </a:p>
        </p:txBody>
      </p:sp>
      <p:sp>
        <p:nvSpPr>
          <p:cNvPr id="20" name="TextBox 19"/>
          <p:cNvSpPr txBox="1"/>
          <p:nvPr/>
        </p:nvSpPr>
        <p:spPr>
          <a:xfrm>
            <a:off x="386803" y="5181600"/>
            <a:ext cx="8299997" cy="923330"/>
          </a:xfrm>
          <a:prstGeom prst="rect">
            <a:avLst/>
          </a:prstGeom>
          <a:noFill/>
        </p:spPr>
        <p:txBody>
          <a:bodyPr wrap="square" rtlCol="0">
            <a:spAutoFit/>
          </a:bodyPr>
          <a:lstStyle/>
          <a:p>
            <a:r>
              <a:rPr lang="en-US" dirty="0"/>
              <a:t>Homogeneity of Variance: Judging from the box plots, there is some visual evidence against equal standard deviations, although the sample size is still small.   A secondary test would be nice to lean on here.</a:t>
            </a:r>
          </a:p>
        </p:txBody>
      </p:sp>
      <p:sp>
        <p:nvSpPr>
          <p:cNvPr id="21" name="TextBox 20"/>
          <p:cNvSpPr txBox="1"/>
          <p:nvPr/>
        </p:nvSpPr>
        <p:spPr>
          <a:xfrm>
            <a:off x="463003" y="6183868"/>
            <a:ext cx="8299997" cy="369332"/>
          </a:xfrm>
          <a:prstGeom prst="rect">
            <a:avLst/>
          </a:prstGeom>
          <a:noFill/>
        </p:spPr>
        <p:txBody>
          <a:bodyPr wrap="square" rtlCol="0">
            <a:spAutoFit/>
          </a:bodyPr>
          <a:lstStyle/>
          <a:p>
            <a:r>
              <a:rPr lang="en-US" dirty="0"/>
              <a:t>We will assume the observations are independent both between and within groups. </a:t>
            </a:r>
          </a:p>
        </p:txBody>
      </p:sp>
      <p:pic>
        <p:nvPicPr>
          <p:cNvPr id="1036" name="Picture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248400" y="381000"/>
            <a:ext cx="2628900" cy="742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1619645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Brown and Forsythe Test for Equality of Variance.</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1676400"/>
            <a:ext cx="5466906" cy="1804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1143000" y="4038600"/>
            <a:ext cx="7295706" cy="1200329"/>
          </a:xfrm>
          <a:prstGeom prst="rect">
            <a:avLst/>
          </a:prstGeom>
          <a:noFill/>
        </p:spPr>
        <p:txBody>
          <a:bodyPr wrap="square" rtlCol="0">
            <a:spAutoFit/>
          </a:bodyPr>
          <a:lstStyle/>
          <a:p>
            <a:r>
              <a:rPr lang="en-US" dirty="0"/>
              <a:t>There is some visual evidence against equal standard deviations between sports.  The Brown and Forsythe test was used as secondary evidence and does not provide significant evidence against equal standard deviations. (p-value = .9672)</a:t>
            </a:r>
          </a:p>
        </p:txBody>
      </p:sp>
    </p:spTree>
    <p:extLst>
      <p:ext uri="{BB962C8B-B14F-4D97-AF65-F5344CB8AC3E}">
        <p14:creationId xmlns:p14="http://schemas.microsoft.com/office/powerpoint/2010/main" val="22370713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Way ANOVA</a:t>
            </a:r>
          </a:p>
        </p:txBody>
      </p:sp>
      <p:sp>
        <p:nvSpPr>
          <p:cNvPr id="6" name="TextBox 5"/>
          <p:cNvSpPr txBox="1"/>
          <p:nvPr/>
        </p:nvSpPr>
        <p:spPr>
          <a:xfrm>
            <a:off x="457200" y="1371600"/>
            <a:ext cx="8458200" cy="1077218"/>
          </a:xfrm>
          <a:prstGeom prst="rect">
            <a:avLst/>
          </a:prstGeom>
          <a:noFill/>
        </p:spPr>
        <p:txBody>
          <a:bodyPr wrap="square" rtlCol="0">
            <a:spAutoFit/>
          </a:bodyPr>
          <a:lstStyle/>
          <a:p>
            <a:r>
              <a:rPr lang="en-US" sz="3200" dirty="0"/>
              <a:t>H</a:t>
            </a:r>
            <a:r>
              <a:rPr lang="en-US" sz="3200" baseline="-25000" dirty="0"/>
              <a:t>0</a:t>
            </a:r>
            <a:r>
              <a:rPr lang="en-US" sz="3200" dirty="0"/>
              <a:t>: µ</a:t>
            </a:r>
            <a:r>
              <a:rPr lang="en-US" sz="3200" baseline="-25000" dirty="0"/>
              <a:t>Basketball </a:t>
            </a:r>
            <a:r>
              <a:rPr lang="en-US" sz="3200" dirty="0"/>
              <a:t>= µ</a:t>
            </a:r>
            <a:r>
              <a:rPr lang="en-US" sz="3200" baseline="-25000" dirty="0"/>
              <a:t>Football</a:t>
            </a:r>
            <a:r>
              <a:rPr lang="en-US" sz="3200" dirty="0"/>
              <a:t>= µ</a:t>
            </a:r>
            <a:r>
              <a:rPr lang="en-US" sz="3200" baseline="-25000" dirty="0"/>
              <a:t>Soccer</a:t>
            </a:r>
            <a:r>
              <a:rPr lang="en-US" sz="3200" dirty="0"/>
              <a:t> = µ</a:t>
            </a:r>
            <a:r>
              <a:rPr lang="en-US" sz="3200" baseline="-25000" dirty="0"/>
              <a:t>Swim</a:t>
            </a:r>
            <a:r>
              <a:rPr lang="en-US" sz="3200" dirty="0"/>
              <a:t> = µ</a:t>
            </a:r>
            <a:r>
              <a:rPr lang="en-US" sz="3200" baseline="-25000" dirty="0"/>
              <a:t>Tennis</a:t>
            </a:r>
            <a:r>
              <a:rPr lang="en-US" sz="3200" dirty="0"/>
              <a:t> </a:t>
            </a:r>
            <a:r>
              <a:rPr lang="en-US" sz="3200" baseline="-25000" dirty="0"/>
              <a:t>	</a:t>
            </a:r>
          </a:p>
          <a:p>
            <a:r>
              <a:rPr lang="en-US" sz="3200" dirty="0"/>
              <a:t>H</a:t>
            </a:r>
            <a:r>
              <a:rPr lang="en-US" sz="3200" baseline="-25000" dirty="0"/>
              <a:t>a</a:t>
            </a:r>
            <a:r>
              <a:rPr lang="en-US" sz="3200" dirty="0"/>
              <a:t>: At least one pair of means is different. </a:t>
            </a:r>
          </a:p>
        </p:txBody>
      </p:sp>
      <p:pic>
        <p:nvPicPr>
          <p:cNvPr id="7" name="Picture 2" descr="Fit Plot for Height by Spor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3077399"/>
            <a:ext cx="3733800" cy="2800351"/>
          </a:xfrm>
          <a:prstGeom prst="rect">
            <a:avLst/>
          </a:prstGeom>
          <a:noFill/>
          <a:extLst>
            <a:ext uri="{909E8E84-426E-40DD-AFC4-6F175D3DCCD1}">
              <a14:hiddenFill xmlns:a14="http://schemas.microsoft.com/office/drawing/2010/main">
                <a:solidFill>
                  <a:srgbClr val="FFFFFF"/>
                </a:solidFill>
              </a14:hiddenFill>
            </a:ext>
          </a:extLst>
        </p:spPr>
      </p:pic>
      <p:pic>
        <p:nvPicPr>
          <p:cNvPr id="174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3222171"/>
            <a:ext cx="4061637" cy="2286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381000" y="6019800"/>
            <a:ext cx="8382000" cy="646331"/>
          </a:xfrm>
          <a:prstGeom prst="rect">
            <a:avLst/>
          </a:prstGeom>
          <a:noFill/>
        </p:spPr>
        <p:txBody>
          <a:bodyPr wrap="square" rtlCol="0">
            <a:spAutoFit/>
          </a:bodyPr>
          <a:lstStyle/>
          <a:p>
            <a:r>
              <a:rPr lang="en-US" dirty="0"/>
              <a:t>There is strong evidence to suggest that the at least one of the sports has a mean height that is different than the others (p-value &lt; .0001 from an ANOVA).  </a:t>
            </a:r>
          </a:p>
        </p:txBody>
      </p:sp>
    </p:spTree>
    <p:extLst>
      <p:ext uri="{BB962C8B-B14F-4D97-AF65-F5344CB8AC3E}">
        <p14:creationId xmlns:p14="http://schemas.microsoft.com/office/powerpoint/2010/main" val="39803260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6038"/>
            <a:ext cx="8229600" cy="639762"/>
          </a:xfrm>
        </p:spPr>
        <p:txBody>
          <a:bodyPr>
            <a:normAutofit fontScale="90000"/>
          </a:bodyPr>
          <a:lstStyle/>
          <a:p>
            <a:r>
              <a:rPr lang="en-US" dirty="0"/>
              <a:t>Pure ANOVA</a:t>
            </a:r>
          </a:p>
        </p:txBody>
      </p:sp>
      <mc:AlternateContent xmlns:mc="http://schemas.openxmlformats.org/markup-compatibility/2006" xmlns:a14="http://schemas.microsoft.com/office/drawing/2010/main">
        <mc:Choice Requires="a14">
          <p:graphicFrame>
            <p:nvGraphicFramePr>
              <p:cNvPr id="4" name="Table 3"/>
              <p:cNvGraphicFramePr>
                <a:graphicFrameLocks noGrp="1"/>
              </p:cNvGraphicFramePr>
              <p:nvPr>
                <p:extLst>
                  <p:ext uri="{D42A27DB-BD31-4B8C-83A1-F6EECF244321}">
                    <p14:modId xmlns:p14="http://schemas.microsoft.com/office/powerpoint/2010/main" val="486332060"/>
                  </p:ext>
                </p:extLst>
              </p:nvPr>
            </p:nvGraphicFramePr>
            <p:xfrm>
              <a:off x="685800" y="4521200"/>
              <a:ext cx="7696201" cy="1854200"/>
            </p:xfrm>
            <a:graphic>
              <a:graphicData uri="http://schemas.openxmlformats.org/drawingml/2006/table">
                <a:tbl>
                  <a:tblPr firstRow="1" bandRow="1">
                    <a:tableStyleId>{5C22544A-7EE6-4342-B048-85BDC9FD1C3A}</a:tableStyleId>
                  </a:tblPr>
                  <a:tblGrid>
                    <a:gridCol w="2308860">
                      <a:extLst>
                        <a:ext uri="{9D8B030D-6E8A-4147-A177-3AD203B41FA5}">
                          <a16:colId xmlns:a16="http://schemas.microsoft.com/office/drawing/2014/main" val="20000"/>
                        </a:ext>
                      </a:extLst>
                    </a:gridCol>
                    <a:gridCol w="1827848">
                      <a:extLst>
                        <a:ext uri="{9D8B030D-6E8A-4147-A177-3AD203B41FA5}">
                          <a16:colId xmlns:a16="http://schemas.microsoft.com/office/drawing/2014/main" val="20001"/>
                        </a:ext>
                      </a:extLst>
                    </a:gridCol>
                    <a:gridCol w="1827848">
                      <a:extLst>
                        <a:ext uri="{9D8B030D-6E8A-4147-A177-3AD203B41FA5}">
                          <a16:colId xmlns:a16="http://schemas.microsoft.com/office/drawing/2014/main" val="20002"/>
                        </a:ext>
                      </a:extLst>
                    </a:gridCol>
                    <a:gridCol w="1731645">
                      <a:extLst>
                        <a:ext uri="{9D8B030D-6E8A-4147-A177-3AD203B41FA5}">
                          <a16:colId xmlns:a16="http://schemas.microsoft.com/office/drawing/2014/main" val="20003"/>
                        </a:ext>
                      </a:extLst>
                    </a:gridCol>
                  </a:tblGrid>
                  <a:tr h="370840">
                    <a:tc>
                      <a:txBody>
                        <a:bodyPr/>
                        <a:lstStyle/>
                        <a:p>
                          <a:endParaRPr lang="en-US" dirty="0"/>
                        </a:p>
                      </a:txBody>
                      <a:tcPr/>
                    </a:tc>
                    <a:tc>
                      <a:txBody>
                        <a:bodyPr/>
                        <a:lstStyle/>
                        <a:p>
                          <a:pPr algn="ctr"/>
                          <a:r>
                            <a:rPr lang="en-US" dirty="0"/>
                            <a:t>Level i=1</a:t>
                          </a:r>
                        </a:p>
                      </a:txBody>
                      <a:tcPr/>
                    </a:tc>
                    <a:tc>
                      <a:txBody>
                        <a:bodyPr/>
                        <a:lstStyle/>
                        <a:p>
                          <a:pPr algn="ctr"/>
                          <a:r>
                            <a:rPr lang="en-US" dirty="0"/>
                            <a:t>Level i=2</a:t>
                          </a:r>
                        </a:p>
                      </a:txBody>
                      <a:tcPr/>
                    </a:tc>
                    <a:tc>
                      <a:txBody>
                        <a:bodyPr/>
                        <a:lstStyle/>
                        <a:p>
                          <a:pPr algn="ctr"/>
                          <a:r>
                            <a:rPr lang="en-US" baseline="0" dirty="0"/>
                            <a:t>Level i=3</a:t>
                          </a:r>
                          <a:endParaRPr lang="en-US" dirty="0"/>
                        </a:p>
                      </a:txBody>
                      <a:tcPr/>
                    </a:tc>
                    <a:extLst>
                      <a:ext uri="{0D108BD9-81ED-4DB2-BD59-A6C34878D82A}">
                        <a16:rowId xmlns:a16="http://schemas.microsoft.com/office/drawing/2014/main" val="10000"/>
                      </a:ext>
                    </a:extLst>
                  </a:tr>
                  <a:tr h="370840">
                    <a:tc>
                      <a:txBody>
                        <a:bodyPr/>
                        <a:lstStyle/>
                        <a:p>
                          <a:pPr algn="ctr"/>
                          <a:r>
                            <a:rPr lang="en-US" b="0" dirty="0"/>
                            <a:t>(</a:t>
                          </a:r>
                          <a14:m>
                            <m:oMath xmlns:m="http://schemas.openxmlformats.org/officeDocument/2006/math">
                              <m:r>
                                <a:rPr lang="en-US" b="0" i="0" smtClean="0">
                                  <a:latin typeface="Cambria Math" panose="02040503050406030204" pitchFamily="18" charset="0"/>
                                </a:rPr>
                                <m:t>(</m:t>
                              </m:r>
                              <m:r>
                                <a:rPr lang="en-US" b="0" i="1" smtClean="0">
                                  <a:latin typeface="Cambria Math"/>
                                </a:rPr>
                                <m:t>𝑌</m:t>
                              </m:r>
                              <m:r>
                                <a:rPr lang="en-US" b="0" i="1" baseline="-25000" smtClean="0">
                                  <a:latin typeface="Cambria Math" panose="02040503050406030204" pitchFamily="18" charset="0"/>
                                </a:rPr>
                                <m:t>1</m:t>
                              </m:r>
                              <m:d>
                                <m:dPr>
                                  <m:begChr m:val="|"/>
                                  <m:ctrlPr>
                                    <a:rPr lang="en-US" b="0" i="1" smtClean="0">
                                      <a:latin typeface="Cambria Math" panose="02040503050406030204" pitchFamily="18" charset="0"/>
                                    </a:rPr>
                                  </m:ctrlPr>
                                </m:dPr>
                                <m:e>
                                  <m:r>
                                    <a:rPr lang="en-US" b="0" i="1" smtClean="0">
                                      <a:latin typeface="Cambria Math"/>
                                    </a:rPr>
                                    <m:t>𝑋</m:t>
                                  </m:r>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m:t>
                                  </m:r>
                                  <m:acc>
                                    <m:accPr>
                                      <m:chr m:val="̂"/>
                                      <m:ctrlPr>
                                        <a:rPr lang="en-US" i="1" smtClean="0">
                                          <a:latin typeface="Cambria Math" panose="02040503050406030204" pitchFamily="18" charset="0"/>
                                        </a:rPr>
                                      </m:ctrlPr>
                                    </m:accPr>
                                    <m:e>
                                      <m:r>
                                        <a:rPr lang="en-US" i="1" smtClean="0">
                                          <a:latin typeface="Cambria Math"/>
                                          <a:ea typeface="Cambria Math"/>
                                        </a:rPr>
                                        <m:t>𝜇</m:t>
                                      </m:r>
                                    </m:e>
                                  </m:acc>
                                  <m:r>
                                    <a:rPr lang="en-US" b="0" i="1" baseline="-25000" smtClean="0">
                                      <a:latin typeface="Cambria Math"/>
                                      <a:ea typeface="Cambria Math"/>
                                    </a:rPr>
                                    <m:t>𝑖</m:t>
                                  </m:r>
                                </m:e>
                              </m:d>
                              <m:r>
                                <a:rPr lang="en-US" b="0" i="1" baseline="30000" smtClean="0">
                                  <a:latin typeface="Cambria Math"/>
                                </a:rPr>
                                <m:t>2</m:t>
                              </m:r>
                            </m:oMath>
                          </a14:m>
                          <a:endParaRPr lang="en-US" baseline="30000" dirty="0"/>
                        </a:p>
                      </a:txBody>
                      <a:tcPr/>
                    </a:tc>
                    <a:tc>
                      <a:txBody>
                        <a:bodyPr/>
                        <a:lstStyle/>
                        <a:p>
                          <a:pPr algn="ctr"/>
                          <a:r>
                            <a:rPr lang="en-US" b="1" dirty="0">
                              <a:solidFill>
                                <a:srgbClr val="FF0000"/>
                              </a:solidFill>
                            </a:rPr>
                            <a:t>(3-5)</a:t>
                          </a:r>
                          <a:r>
                            <a:rPr lang="en-US" b="1" baseline="30000" dirty="0">
                              <a:solidFill>
                                <a:srgbClr val="FF0000"/>
                              </a:solidFill>
                            </a:rPr>
                            <a:t>2</a:t>
                          </a:r>
                          <a:r>
                            <a:rPr lang="en-US" b="1" dirty="0">
                              <a:solidFill>
                                <a:srgbClr val="FF0000"/>
                              </a:solidFill>
                            </a:rPr>
                            <a:t> = 4</a:t>
                          </a:r>
                        </a:p>
                      </a:txBody>
                      <a:tcPr/>
                    </a:tc>
                    <a:tc>
                      <a:txBody>
                        <a:bodyPr/>
                        <a:lstStyle/>
                        <a:p>
                          <a:pPr algn="ctr"/>
                          <a:r>
                            <a:rPr lang="en-US" b="1" dirty="0">
                              <a:solidFill>
                                <a:srgbClr val="FF0000"/>
                              </a:solidFill>
                            </a:rPr>
                            <a:t>(10-12)</a:t>
                          </a:r>
                          <a:r>
                            <a:rPr lang="en-US" b="1" baseline="30000" dirty="0">
                              <a:solidFill>
                                <a:srgbClr val="FF0000"/>
                              </a:solidFill>
                            </a:rPr>
                            <a:t>2</a:t>
                          </a:r>
                          <a:r>
                            <a:rPr lang="en-US" b="1" dirty="0">
                              <a:solidFill>
                                <a:srgbClr val="FF0000"/>
                              </a:solidFill>
                            </a:rPr>
                            <a:t> = 4</a:t>
                          </a:r>
                        </a:p>
                      </a:txBody>
                      <a:tcPr/>
                    </a:tc>
                    <a:tc>
                      <a:txBody>
                        <a:bodyPr/>
                        <a:lstStyle/>
                        <a:p>
                          <a:pPr algn="ctr"/>
                          <a:r>
                            <a:rPr lang="en-US" b="1" dirty="0">
                              <a:solidFill>
                                <a:srgbClr val="FF0000"/>
                              </a:solidFill>
                            </a:rPr>
                            <a:t>(20-22)</a:t>
                          </a:r>
                          <a:r>
                            <a:rPr lang="en-US" b="1" baseline="30000" dirty="0">
                              <a:solidFill>
                                <a:srgbClr val="FF0000"/>
                              </a:solidFill>
                            </a:rPr>
                            <a:t>2</a:t>
                          </a:r>
                          <a:r>
                            <a:rPr lang="en-US" b="1" dirty="0">
                              <a:solidFill>
                                <a:srgbClr val="FF0000"/>
                              </a:solidFill>
                            </a:rPr>
                            <a:t> = 4</a:t>
                          </a:r>
                        </a:p>
                      </a:txBody>
                      <a:tcPr/>
                    </a:tc>
                    <a:extLst>
                      <a:ext uri="{0D108BD9-81ED-4DB2-BD59-A6C34878D82A}">
                        <a16:rowId xmlns:a16="http://schemas.microsoft.com/office/drawing/2014/main" val="10001"/>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0" dirty="0"/>
                            <a:t>(</a:t>
                          </a:r>
                          <a14:m>
                            <m:oMath xmlns:m="http://schemas.openxmlformats.org/officeDocument/2006/math">
                              <m:r>
                                <a:rPr lang="en-US" b="0" i="0" smtClean="0">
                                  <a:latin typeface="Cambria Math" panose="02040503050406030204" pitchFamily="18" charset="0"/>
                                </a:rPr>
                                <m:t>(</m:t>
                              </m:r>
                              <m:r>
                                <a:rPr lang="en-US" b="0" i="1" smtClean="0">
                                  <a:latin typeface="Cambria Math"/>
                                </a:rPr>
                                <m:t>𝑌</m:t>
                              </m:r>
                              <m:r>
                                <a:rPr lang="en-US" b="0" i="1" baseline="-25000" smtClean="0">
                                  <a:latin typeface="Cambria Math" panose="02040503050406030204" pitchFamily="18" charset="0"/>
                                </a:rPr>
                                <m:t>2</m:t>
                              </m:r>
                              <m:d>
                                <m:dPr>
                                  <m:begChr m:val="|"/>
                                  <m:ctrlPr>
                                    <a:rPr lang="en-US" b="0" i="1" smtClean="0">
                                      <a:latin typeface="Cambria Math" panose="02040503050406030204" pitchFamily="18" charset="0"/>
                                    </a:rPr>
                                  </m:ctrlPr>
                                </m:dPr>
                                <m:e>
                                  <m:r>
                                    <a:rPr lang="en-US" b="0" i="1" smtClean="0">
                                      <a:latin typeface="Cambria Math"/>
                                    </a:rPr>
                                    <m:t>𝑋</m:t>
                                  </m:r>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m:t>
                                  </m:r>
                                  <m:acc>
                                    <m:accPr>
                                      <m:chr m:val="̂"/>
                                      <m:ctrlPr>
                                        <a:rPr lang="en-US" i="1" smtClean="0">
                                          <a:latin typeface="Cambria Math" panose="02040503050406030204" pitchFamily="18" charset="0"/>
                                        </a:rPr>
                                      </m:ctrlPr>
                                    </m:accPr>
                                    <m:e>
                                      <m:r>
                                        <a:rPr lang="en-US" i="1" smtClean="0">
                                          <a:latin typeface="Cambria Math"/>
                                          <a:ea typeface="Cambria Math"/>
                                        </a:rPr>
                                        <m:t>𝜇</m:t>
                                      </m:r>
                                    </m:e>
                                  </m:acc>
                                  <m:r>
                                    <a:rPr lang="en-US" b="0" i="1" baseline="-25000" smtClean="0">
                                      <a:latin typeface="Cambria Math"/>
                                      <a:ea typeface="Cambria Math"/>
                                    </a:rPr>
                                    <m:t>𝑖</m:t>
                                  </m:r>
                                </m:e>
                              </m:d>
                              <m:r>
                                <a:rPr lang="en-US" b="0" i="1" baseline="30000" smtClean="0">
                                  <a:latin typeface="Cambria Math"/>
                                </a:rPr>
                                <m:t>2</m:t>
                              </m:r>
                            </m:oMath>
                          </a14:m>
                          <a:endParaRPr lang="en-US" baseline="-25000" dirty="0"/>
                        </a:p>
                      </a:txBody>
                      <a:tcPr/>
                    </a:tc>
                    <a:tc>
                      <a:txBody>
                        <a:bodyPr/>
                        <a:lstStyle/>
                        <a:p>
                          <a:pPr algn="ctr"/>
                          <a:r>
                            <a:rPr lang="en-US" b="1" dirty="0">
                              <a:solidFill>
                                <a:srgbClr val="FF0000"/>
                              </a:solidFill>
                            </a:rPr>
                            <a:t>0</a:t>
                          </a:r>
                        </a:p>
                      </a:txBody>
                      <a:tcPr/>
                    </a:tc>
                    <a:tc>
                      <a:txBody>
                        <a:bodyPr/>
                        <a:lstStyle/>
                        <a:p>
                          <a:pPr algn="ctr"/>
                          <a:r>
                            <a:rPr lang="en-US" b="1" dirty="0">
                              <a:solidFill>
                                <a:srgbClr val="FF0000"/>
                              </a:solidFill>
                            </a:rPr>
                            <a:t>0</a:t>
                          </a:r>
                        </a:p>
                      </a:txBody>
                      <a:tcPr/>
                    </a:tc>
                    <a:tc>
                      <a:txBody>
                        <a:bodyPr/>
                        <a:lstStyle/>
                        <a:p>
                          <a:pPr algn="ctr"/>
                          <a:r>
                            <a:rPr lang="en-US" b="1" dirty="0">
                              <a:solidFill>
                                <a:srgbClr val="FF0000"/>
                              </a:solidFill>
                            </a:rPr>
                            <a:t>0</a:t>
                          </a:r>
                        </a:p>
                      </a:txBody>
                      <a:tcPr/>
                    </a:tc>
                    <a:extLst>
                      <a:ext uri="{0D108BD9-81ED-4DB2-BD59-A6C34878D82A}">
                        <a16:rowId xmlns:a16="http://schemas.microsoft.com/office/drawing/2014/main" val="10002"/>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0" dirty="0"/>
                            <a:t>(</a:t>
                          </a:r>
                          <a14:m>
                            <m:oMath xmlns:m="http://schemas.openxmlformats.org/officeDocument/2006/math">
                              <m:r>
                                <a:rPr lang="en-US" b="0" i="0" smtClean="0">
                                  <a:latin typeface="Cambria Math" panose="02040503050406030204" pitchFamily="18" charset="0"/>
                                </a:rPr>
                                <m:t>(</m:t>
                              </m:r>
                              <m:r>
                                <a:rPr lang="en-US" b="0" i="1" smtClean="0">
                                  <a:latin typeface="Cambria Math"/>
                                </a:rPr>
                                <m:t>𝑌</m:t>
                              </m:r>
                              <m:r>
                                <a:rPr lang="en-US" b="0" i="1" baseline="-25000" smtClean="0">
                                  <a:latin typeface="Cambria Math" panose="02040503050406030204" pitchFamily="18" charset="0"/>
                                </a:rPr>
                                <m:t>3</m:t>
                              </m:r>
                              <m:d>
                                <m:dPr>
                                  <m:begChr m:val="|"/>
                                  <m:ctrlPr>
                                    <a:rPr lang="en-US" b="0" i="1" smtClean="0">
                                      <a:latin typeface="Cambria Math" panose="02040503050406030204" pitchFamily="18" charset="0"/>
                                    </a:rPr>
                                  </m:ctrlPr>
                                </m:dPr>
                                <m:e>
                                  <m:r>
                                    <a:rPr lang="en-US" b="0" i="1" smtClean="0">
                                      <a:latin typeface="Cambria Math"/>
                                    </a:rPr>
                                    <m:t>𝑋</m:t>
                                  </m:r>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m:t>
                                  </m:r>
                                  <m:acc>
                                    <m:accPr>
                                      <m:chr m:val="̂"/>
                                      <m:ctrlPr>
                                        <a:rPr lang="en-US" i="1" smtClean="0">
                                          <a:latin typeface="Cambria Math" panose="02040503050406030204" pitchFamily="18" charset="0"/>
                                        </a:rPr>
                                      </m:ctrlPr>
                                    </m:accPr>
                                    <m:e>
                                      <m:r>
                                        <a:rPr lang="en-US" i="1" smtClean="0">
                                          <a:latin typeface="Cambria Math"/>
                                          <a:ea typeface="Cambria Math"/>
                                        </a:rPr>
                                        <m:t>𝜇</m:t>
                                      </m:r>
                                    </m:e>
                                  </m:acc>
                                  <m:r>
                                    <a:rPr lang="en-US" b="0" i="1" baseline="-25000" smtClean="0">
                                      <a:latin typeface="Cambria Math"/>
                                      <a:ea typeface="Cambria Math"/>
                                    </a:rPr>
                                    <m:t>𝑖</m:t>
                                  </m:r>
                                </m:e>
                              </m:d>
                              <m:r>
                                <a:rPr lang="en-US" b="0" i="1" baseline="30000" smtClean="0">
                                  <a:latin typeface="Cambria Math"/>
                                </a:rPr>
                                <m:t>2</m:t>
                              </m:r>
                            </m:oMath>
                          </a14:m>
                          <a:endParaRPr lang="en-US" baseline="-25000" dirty="0"/>
                        </a:p>
                      </a:txBody>
                      <a:tcPr/>
                    </a:tc>
                    <a:tc>
                      <a:txBody>
                        <a:bodyPr/>
                        <a:lstStyle/>
                        <a:p>
                          <a:pPr algn="ctr"/>
                          <a:r>
                            <a:rPr lang="en-US" b="1" dirty="0">
                              <a:solidFill>
                                <a:srgbClr val="FF0000"/>
                              </a:solidFill>
                            </a:rPr>
                            <a:t>4</a:t>
                          </a:r>
                        </a:p>
                      </a:txBody>
                      <a:tcPr/>
                    </a:tc>
                    <a:tc>
                      <a:txBody>
                        <a:bodyPr/>
                        <a:lstStyle/>
                        <a:p>
                          <a:pPr algn="ctr"/>
                          <a:r>
                            <a:rPr lang="en-US" b="1" dirty="0">
                              <a:solidFill>
                                <a:srgbClr val="FF0000"/>
                              </a:solidFill>
                            </a:rPr>
                            <a:t>4</a:t>
                          </a:r>
                        </a:p>
                      </a:txBody>
                      <a:tcPr/>
                    </a:tc>
                    <a:tc>
                      <a:txBody>
                        <a:bodyPr/>
                        <a:lstStyle/>
                        <a:p>
                          <a:pPr algn="ctr"/>
                          <a:r>
                            <a:rPr lang="en-US" b="1" dirty="0">
                              <a:solidFill>
                                <a:srgbClr val="FF0000"/>
                              </a:solidFill>
                            </a:rPr>
                            <a:t>4</a:t>
                          </a:r>
                        </a:p>
                      </a:txBody>
                      <a:tcPr/>
                    </a:tc>
                    <a:extLst>
                      <a:ext uri="{0D108BD9-81ED-4DB2-BD59-A6C34878D82A}">
                        <a16:rowId xmlns:a16="http://schemas.microsoft.com/office/drawing/2014/main" val="10003"/>
                      </a:ext>
                    </a:extLst>
                  </a:tr>
                  <a:tr h="370840">
                    <a:tc gridSpan="4">
                      <a:txBody>
                        <a:bodyPr/>
                        <a:lstStyle/>
                        <a:p>
                          <a:pPr algn="ctr"/>
                          <a14:m>
                            <m:oMath xmlns:m="http://schemas.openxmlformats.org/officeDocument/2006/math">
                              <m:r>
                                <a:rPr lang="en-US" b="0" i="1" smtClean="0">
                                  <a:latin typeface="Cambria Math"/>
                                </a:rPr>
                                <m:t>𝑇𝑜𝑡𝑎𝑙</m:t>
                              </m:r>
                              <m:r>
                                <a:rPr lang="en-US" b="0" i="1" smtClean="0">
                                  <a:latin typeface="Cambria Math"/>
                                </a:rPr>
                                <m:t> </m:t>
                              </m:r>
                              <m:r>
                                <a:rPr lang="en-US" b="0" i="1" smtClean="0">
                                  <a:latin typeface="Cambria Math"/>
                                </a:rPr>
                                <m:t>𝑆𝑢𝑚</m:t>
                              </m:r>
                              <m:r>
                                <a:rPr lang="en-US" b="0" i="1" smtClean="0">
                                  <a:latin typeface="Cambria Math"/>
                                </a:rPr>
                                <m:t> </m:t>
                              </m:r>
                              <m:r>
                                <a:rPr lang="en-US" b="0" i="1" smtClean="0">
                                  <a:latin typeface="Cambria Math"/>
                                </a:rPr>
                                <m:t>𝑜𝑓</m:t>
                              </m:r>
                              <m:r>
                                <a:rPr lang="en-US" b="0" i="1" smtClean="0">
                                  <a:latin typeface="Cambria Math"/>
                                </a:rPr>
                                <m:t> </m:t>
                              </m:r>
                              <m:r>
                                <a:rPr lang="en-US" b="0" i="1" smtClean="0">
                                  <a:latin typeface="Cambria Math"/>
                                </a:rPr>
                                <m:t>𝑆𝑞𝑢𝑎𝑟𝑒𝑑</m:t>
                              </m:r>
                              <m:r>
                                <a:rPr lang="en-US" b="0" i="1" smtClean="0">
                                  <a:latin typeface="Cambria Math"/>
                                </a:rPr>
                                <m:t> </m:t>
                              </m:r>
                              <m:r>
                                <a:rPr lang="en-US" b="0" i="1" smtClean="0">
                                  <a:latin typeface="Cambria Math"/>
                                </a:rPr>
                                <m:t>𝑅𝑒𝑠𝑖𝑑𝑢𝑎𝑙𝑠</m:t>
                              </m:r>
                              <m:r>
                                <a:rPr lang="en-US" b="0" i="1" smtClean="0">
                                  <a:latin typeface="Cambria Math"/>
                                </a:rPr>
                                <m:t> </m:t>
                              </m:r>
                              <m:r>
                                <a:rPr lang="en-US" b="0" i="1" smtClean="0">
                                  <a:latin typeface="Cambria Math"/>
                                </a:rPr>
                                <m:t>𝑓𝑜𝑟</m:t>
                              </m:r>
                              <m:r>
                                <a:rPr lang="en-US" b="0" i="1" smtClean="0">
                                  <a:latin typeface="Cambria Math"/>
                                </a:rPr>
                                <m:t> </m:t>
                              </m:r>
                              <m:r>
                                <a:rPr lang="en-US" b="1" i="1" smtClean="0">
                                  <a:latin typeface="Cambria Math"/>
                                </a:rPr>
                                <m:t>𝑺𝒆𝒑𝒂𝒓𝒂𝒕𝒆</m:t>
                              </m:r>
                              <m:r>
                                <a:rPr lang="en-US" b="0" i="1" smtClean="0">
                                  <a:latin typeface="Cambria Math"/>
                                </a:rPr>
                                <m:t> </m:t>
                              </m:r>
                              <m:r>
                                <a:rPr lang="en-US" b="0" i="1" smtClean="0">
                                  <a:latin typeface="Cambria Math"/>
                                </a:rPr>
                                <m:t>𝑀𝑒𝑎𝑛𝑠</m:t>
                              </m:r>
                              <m:r>
                                <a:rPr lang="en-US" b="0" i="1" smtClean="0">
                                  <a:latin typeface="Cambria Math"/>
                                </a:rPr>
                                <m:t> </m:t>
                              </m:r>
                              <m:r>
                                <a:rPr lang="en-US" b="0" i="1" smtClean="0">
                                  <a:latin typeface="Cambria Math"/>
                                </a:rPr>
                                <m:t>𝑀𝑜𝑑𝑒𝑙</m:t>
                              </m:r>
                              <m:r>
                                <a:rPr lang="en-US" b="0" i="1" smtClean="0">
                                  <a:latin typeface="Cambria Math"/>
                                </a:rPr>
                                <m:t>:</m:t>
                              </m:r>
                            </m:oMath>
                          </a14:m>
                          <a:r>
                            <a:rPr lang="en-US" dirty="0"/>
                            <a:t> </a:t>
                          </a:r>
                          <a:r>
                            <a:rPr lang="en-US" sz="1800" b="1" dirty="0">
                              <a:solidFill>
                                <a:srgbClr val="FF0000"/>
                              </a:solidFill>
                            </a:rPr>
                            <a:t>24</a:t>
                          </a:r>
                          <a:endParaRPr lang="en-US" dirty="0"/>
                        </a:p>
                      </a:txBody>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extLst>
                      <a:ext uri="{0D108BD9-81ED-4DB2-BD59-A6C34878D82A}">
                        <a16:rowId xmlns:a16="http://schemas.microsoft.com/office/drawing/2014/main" val="10004"/>
                      </a:ext>
                    </a:extLst>
                  </a:tr>
                </a:tbl>
              </a:graphicData>
            </a:graphic>
          </p:graphicFrame>
        </mc:Choice>
        <mc:Fallback xmlns="">
          <p:graphicFrame>
            <p:nvGraphicFramePr>
              <p:cNvPr id="4" name="Table 3"/>
              <p:cNvGraphicFramePr>
                <a:graphicFrameLocks noGrp="1"/>
              </p:cNvGraphicFramePr>
              <p:nvPr>
                <p:extLst>
                  <p:ext uri="{D42A27DB-BD31-4B8C-83A1-F6EECF244321}">
                    <p14:modId xmlns:p14="http://schemas.microsoft.com/office/powerpoint/2010/main" val="486332060"/>
                  </p:ext>
                </p:extLst>
              </p:nvPr>
            </p:nvGraphicFramePr>
            <p:xfrm>
              <a:off x="685800" y="4521200"/>
              <a:ext cx="7696201" cy="1854200"/>
            </p:xfrm>
            <a:graphic>
              <a:graphicData uri="http://schemas.openxmlformats.org/drawingml/2006/table">
                <a:tbl>
                  <a:tblPr firstRow="1" bandRow="1">
                    <a:tableStyleId>{5C22544A-7EE6-4342-B048-85BDC9FD1C3A}</a:tableStyleId>
                  </a:tblPr>
                  <a:tblGrid>
                    <a:gridCol w="2308860">
                      <a:extLst>
                        <a:ext uri="{9D8B030D-6E8A-4147-A177-3AD203B41FA5}">
                          <a16:colId xmlns:a16="http://schemas.microsoft.com/office/drawing/2014/main" val="20000"/>
                        </a:ext>
                      </a:extLst>
                    </a:gridCol>
                    <a:gridCol w="1827848">
                      <a:extLst>
                        <a:ext uri="{9D8B030D-6E8A-4147-A177-3AD203B41FA5}">
                          <a16:colId xmlns:a16="http://schemas.microsoft.com/office/drawing/2014/main" val="20001"/>
                        </a:ext>
                      </a:extLst>
                    </a:gridCol>
                    <a:gridCol w="1827848">
                      <a:extLst>
                        <a:ext uri="{9D8B030D-6E8A-4147-A177-3AD203B41FA5}">
                          <a16:colId xmlns:a16="http://schemas.microsoft.com/office/drawing/2014/main" val="20002"/>
                        </a:ext>
                      </a:extLst>
                    </a:gridCol>
                    <a:gridCol w="1731645">
                      <a:extLst>
                        <a:ext uri="{9D8B030D-6E8A-4147-A177-3AD203B41FA5}">
                          <a16:colId xmlns:a16="http://schemas.microsoft.com/office/drawing/2014/main" val="20003"/>
                        </a:ext>
                      </a:extLst>
                    </a:gridCol>
                  </a:tblGrid>
                  <a:tr h="370840">
                    <a:tc>
                      <a:txBody>
                        <a:bodyPr/>
                        <a:lstStyle/>
                        <a:p>
                          <a:endParaRPr lang="en-US" dirty="0"/>
                        </a:p>
                      </a:txBody>
                      <a:tcPr/>
                    </a:tc>
                    <a:tc>
                      <a:txBody>
                        <a:bodyPr/>
                        <a:lstStyle/>
                        <a:p>
                          <a:pPr algn="ctr"/>
                          <a:r>
                            <a:rPr lang="en-US" dirty="0"/>
                            <a:t>Level </a:t>
                          </a:r>
                          <a:r>
                            <a:rPr lang="en-US" dirty="0" err="1"/>
                            <a:t>i</a:t>
                          </a:r>
                          <a:r>
                            <a:rPr lang="en-US" dirty="0"/>
                            <a:t>=1</a:t>
                          </a:r>
                        </a:p>
                      </a:txBody>
                      <a:tcPr/>
                    </a:tc>
                    <a:tc>
                      <a:txBody>
                        <a:bodyPr/>
                        <a:lstStyle/>
                        <a:p>
                          <a:pPr algn="ctr"/>
                          <a:r>
                            <a:rPr lang="en-US" dirty="0"/>
                            <a:t>Level </a:t>
                          </a:r>
                          <a:r>
                            <a:rPr lang="en-US" dirty="0" err="1"/>
                            <a:t>i</a:t>
                          </a:r>
                          <a:r>
                            <a:rPr lang="en-US" dirty="0"/>
                            <a:t>=2</a:t>
                          </a:r>
                        </a:p>
                      </a:txBody>
                      <a:tcPr/>
                    </a:tc>
                    <a:tc>
                      <a:txBody>
                        <a:bodyPr/>
                        <a:lstStyle/>
                        <a:p>
                          <a:pPr algn="ctr"/>
                          <a:r>
                            <a:rPr lang="en-US" baseline="0" dirty="0"/>
                            <a:t>Level </a:t>
                          </a:r>
                          <a:r>
                            <a:rPr lang="en-US" baseline="0" dirty="0" err="1"/>
                            <a:t>i</a:t>
                          </a:r>
                          <a:r>
                            <a:rPr lang="en-US" baseline="0" dirty="0"/>
                            <a:t>=3</a:t>
                          </a:r>
                          <a:endParaRPr lang="en-US" dirty="0"/>
                        </a:p>
                      </a:txBody>
                      <a:tcPr/>
                    </a:tc>
                    <a:extLst>
                      <a:ext uri="{0D108BD9-81ED-4DB2-BD59-A6C34878D82A}">
                        <a16:rowId xmlns:a16="http://schemas.microsoft.com/office/drawing/2014/main" val="10000"/>
                      </a:ext>
                    </a:extLst>
                  </a:tr>
                  <a:tr h="370840">
                    <a:tc>
                      <a:txBody>
                        <a:bodyPr/>
                        <a:lstStyle/>
                        <a:p>
                          <a:endParaRPr lang="en-US"/>
                        </a:p>
                      </a:txBody>
                      <a:tcPr>
                        <a:blipFill>
                          <a:blip r:embed="rId2"/>
                          <a:stretch>
                            <a:fillRect l="-264" t="-108197" r="-234565" b="-324590"/>
                          </a:stretch>
                        </a:blipFill>
                      </a:tcPr>
                    </a:tc>
                    <a:tc>
                      <a:txBody>
                        <a:bodyPr/>
                        <a:lstStyle/>
                        <a:p>
                          <a:pPr algn="ctr"/>
                          <a:r>
                            <a:rPr lang="en-US" b="1" dirty="0">
                              <a:solidFill>
                                <a:srgbClr val="FF0000"/>
                              </a:solidFill>
                            </a:rPr>
                            <a:t>(3-5)</a:t>
                          </a:r>
                          <a:r>
                            <a:rPr lang="en-US" b="1" baseline="30000" dirty="0">
                              <a:solidFill>
                                <a:srgbClr val="FF0000"/>
                              </a:solidFill>
                            </a:rPr>
                            <a:t>2</a:t>
                          </a:r>
                          <a:r>
                            <a:rPr lang="en-US" b="1" dirty="0">
                              <a:solidFill>
                                <a:srgbClr val="FF0000"/>
                              </a:solidFill>
                            </a:rPr>
                            <a:t> = 4</a:t>
                          </a:r>
                        </a:p>
                      </a:txBody>
                      <a:tcPr/>
                    </a:tc>
                    <a:tc>
                      <a:txBody>
                        <a:bodyPr/>
                        <a:lstStyle/>
                        <a:p>
                          <a:pPr algn="ctr"/>
                          <a:r>
                            <a:rPr lang="en-US" b="1" dirty="0">
                              <a:solidFill>
                                <a:srgbClr val="FF0000"/>
                              </a:solidFill>
                            </a:rPr>
                            <a:t>(10-12)</a:t>
                          </a:r>
                          <a:r>
                            <a:rPr lang="en-US" b="1" baseline="30000" dirty="0">
                              <a:solidFill>
                                <a:srgbClr val="FF0000"/>
                              </a:solidFill>
                            </a:rPr>
                            <a:t>2</a:t>
                          </a:r>
                          <a:r>
                            <a:rPr lang="en-US" b="1" dirty="0">
                              <a:solidFill>
                                <a:srgbClr val="FF0000"/>
                              </a:solidFill>
                            </a:rPr>
                            <a:t> = 4</a:t>
                          </a:r>
                        </a:p>
                      </a:txBody>
                      <a:tcPr/>
                    </a:tc>
                    <a:tc>
                      <a:txBody>
                        <a:bodyPr/>
                        <a:lstStyle/>
                        <a:p>
                          <a:pPr algn="ctr"/>
                          <a:r>
                            <a:rPr lang="en-US" b="1" dirty="0">
                              <a:solidFill>
                                <a:srgbClr val="FF0000"/>
                              </a:solidFill>
                            </a:rPr>
                            <a:t>(20-22)</a:t>
                          </a:r>
                          <a:r>
                            <a:rPr lang="en-US" b="1" baseline="30000" dirty="0">
                              <a:solidFill>
                                <a:srgbClr val="FF0000"/>
                              </a:solidFill>
                            </a:rPr>
                            <a:t>2</a:t>
                          </a:r>
                          <a:r>
                            <a:rPr lang="en-US" b="1" dirty="0">
                              <a:solidFill>
                                <a:srgbClr val="FF0000"/>
                              </a:solidFill>
                            </a:rPr>
                            <a:t> = 4</a:t>
                          </a:r>
                        </a:p>
                      </a:txBody>
                      <a:tcPr/>
                    </a:tc>
                    <a:extLst>
                      <a:ext uri="{0D108BD9-81ED-4DB2-BD59-A6C34878D82A}">
                        <a16:rowId xmlns:a16="http://schemas.microsoft.com/office/drawing/2014/main" val="10001"/>
                      </a:ext>
                    </a:extLst>
                  </a:tr>
                  <a:tr h="370840">
                    <a:tc>
                      <a:txBody>
                        <a:bodyPr/>
                        <a:lstStyle/>
                        <a:p>
                          <a:endParaRPr lang="en-US"/>
                        </a:p>
                      </a:txBody>
                      <a:tcPr>
                        <a:blipFill>
                          <a:blip r:embed="rId2"/>
                          <a:stretch>
                            <a:fillRect l="-264" t="-208197" r="-234565" b="-224590"/>
                          </a:stretch>
                        </a:blipFill>
                      </a:tcPr>
                    </a:tc>
                    <a:tc>
                      <a:txBody>
                        <a:bodyPr/>
                        <a:lstStyle/>
                        <a:p>
                          <a:pPr algn="ctr"/>
                          <a:r>
                            <a:rPr lang="en-US" b="1" dirty="0">
                              <a:solidFill>
                                <a:srgbClr val="FF0000"/>
                              </a:solidFill>
                            </a:rPr>
                            <a:t>0</a:t>
                          </a:r>
                        </a:p>
                      </a:txBody>
                      <a:tcPr/>
                    </a:tc>
                    <a:tc>
                      <a:txBody>
                        <a:bodyPr/>
                        <a:lstStyle/>
                        <a:p>
                          <a:pPr algn="ctr"/>
                          <a:r>
                            <a:rPr lang="en-US" b="1" dirty="0">
                              <a:solidFill>
                                <a:srgbClr val="FF0000"/>
                              </a:solidFill>
                            </a:rPr>
                            <a:t>0</a:t>
                          </a:r>
                        </a:p>
                      </a:txBody>
                      <a:tcPr/>
                    </a:tc>
                    <a:tc>
                      <a:txBody>
                        <a:bodyPr/>
                        <a:lstStyle/>
                        <a:p>
                          <a:pPr algn="ctr"/>
                          <a:r>
                            <a:rPr lang="en-US" b="1" dirty="0">
                              <a:solidFill>
                                <a:srgbClr val="FF0000"/>
                              </a:solidFill>
                            </a:rPr>
                            <a:t>0</a:t>
                          </a:r>
                        </a:p>
                      </a:txBody>
                      <a:tcPr/>
                    </a:tc>
                    <a:extLst>
                      <a:ext uri="{0D108BD9-81ED-4DB2-BD59-A6C34878D82A}">
                        <a16:rowId xmlns:a16="http://schemas.microsoft.com/office/drawing/2014/main" val="10002"/>
                      </a:ext>
                    </a:extLst>
                  </a:tr>
                  <a:tr h="370840">
                    <a:tc>
                      <a:txBody>
                        <a:bodyPr/>
                        <a:lstStyle/>
                        <a:p>
                          <a:endParaRPr lang="en-US"/>
                        </a:p>
                      </a:txBody>
                      <a:tcPr>
                        <a:blipFill>
                          <a:blip r:embed="rId2"/>
                          <a:stretch>
                            <a:fillRect l="-264" t="-308197" r="-234565" b="-124590"/>
                          </a:stretch>
                        </a:blipFill>
                      </a:tcPr>
                    </a:tc>
                    <a:tc>
                      <a:txBody>
                        <a:bodyPr/>
                        <a:lstStyle/>
                        <a:p>
                          <a:pPr algn="ctr"/>
                          <a:r>
                            <a:rPr lang="en-US" b="1" dirty="0">
                              <a:solidFill>
                                <a:srgbClr val="FF0000"/>
                              </a:solidFill>
                            </a:rPr>
                            <a:t>4</a:t>
                          </a:r>
                        </a:p>
                      </a:txBody>
                      <a:tcPr/>
                    </a:tc>
                    <a:tc>
                      <a:txBody>
                        <a:bodyPr/>
                        <a:lstStyle/>
                        <a:p>
                          <a:pPr algn="ctr"/>
                          <a:r>
                            <a:rPr lang="en-US" b="1" dirty="0">
                              <a:solidFill>
                                <a:srgbClr val="FF0000"/>
                              </a:solidFill>
                            </a:rPr>
                            <a:t>4</a:t>
                          </a:r>
                        </a:p>
                      </a:txBody>
                      <a:tcPr/>
                    </a:tc>
                    <a:tc>
                      <a:txBody>
                        <a:bodyPr/>
                        <a:lstStyle/>
                        <a:p>
                          <a:pPr algn="ctr"/>
                          <a:r>
                            <a:rPr lang="en-US" b="1" dirty="0">
                              <a:solidFill>
                                <a:srgbClr val="FF0000"/>
                              </a:solidFill>
                            </a:rPr>
                            <a:t>4</a:t>
                          </a:r>
                        </a:p>
                      </a:txBody>
                      <a:tcPr/>
                    </a:tc>
                    <a:extLst>
                      <a:ext uri="{0D108BD9-81ED-4DB2-BD59-A6C34878D82A}">
                        <a16:rowId xmlns:a16="http://schemas.microsoft.com/office/drawing/2014/main" val="10003"/>
                      </a:ext>
                    </a:extLst>
                  </a:tr>
                  <a:tr h="370840">
                    <a:tc gridSpan="4">
                      <a:txBody>
                        <a:bodyPr/>
                        <a:lstStyle/>
                        <a:p>
                          <a:endParaRPr lang="en-US"/>
                        </a:p>
                      </a:txBody>
                      <a:tcPr>
                        <a:blipFill>
                          <a:blip r:embed="rId2"/>
                          <a:stretch>
                            <a:fillRect l="-79" t="-408197" r="-316" b="-24590"/>
                          </a:stretch>
                        </a:blipFill>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extLst>
                      <a:ext uri="{0D108BD9-81ED-4DB2-BD59-A6C34878D82A}">
                        <a16:rowId xmlns:a16="http://schemas.microsoft.com/office/drawing/2014/main" val="10004"/>
                      </a:ext>
                    </a:extLst>
                  </a:tr>
                </a:tbl>
              </a:graphicData>
            </a:graphic>
          </p:graphicFrame>
        </mc:Fallback>
      </mc:AlternateContent>
      <mc:AlternateContent xmlns:mc="http://schemas.openxmlformats.org/markup-compatibility/2006" xmlns:a14="http://schemas.microsoft.com/office/drawing/2010/main">
        <mc:Choice Requires="a14">
          <p:sp>
            <p:nvSpPr>
              <p:cNvPr id="6" name="TextBox 5"/>
              <p:cNvSpPr txBox="1"/>
              <p:nvPr/>
            </p:nvSpPr>
            <p:spPr>
              <a:xfrm>
                <a:off x="152400" y="3733800"/>
                <a:ext cx="8686800" cy="646331"/>
              </a:xfrm>
              <a:prstGeom prst="rect">
                <a:avLst/>
              </a:prstGeom>
              <a:noFill/>
            </p:spPr>
            <p:txBody>
              <a:bodyPr wrap="square" rtlCol="0">
                <a:spAutoFit/>
              </a:bodyPr>
              <a:lstStyle/>
              <a:p>
                <a:r>
                  <a:rPr lang="en-US" dirty="0"/>
                  <a:t>5. Now we need to find the Sum of the Squared Residuals for the </a:t>
                </a:r>
                <a:r>
                  <a:rPr lang="en-US" b="1" dirty="0"/>
                  <a:t>Separate</a:t>
                </a:r>
                <a:r>
                  <a:rPr lang="en-US" dirty="0"/>
                  <a:t> Means Model, where </a:t>
                </a:r>
                <a14:m>
                  <m:oMath xmlns:m="http://schemas.openxmlformats.org/officeDocument/2006/math">
                    <m:acc>
                      <m:accPr>
                        <m:chr m:val="̂"/>
                        <m:ctrlPr>
                          <a:rPr lang="en-US" i="1">
                            <a:latin typeface="Cambria Math" panose="02040503050406030204" pitchFamily="18" charset="0"/>
                          </a:rPr>
                        </m:ctrlPr>
                      </m:accPr>
                      <m:e>
                        <m:r>
                          <a:rPr lang="en-US" i="1">
                            <a:latin typeface="Cambria Math"/>
                            <a:ea typeface="Cambria Math"/>
                          </a:rPr>
                          <m:t>𝜇</m:t>
                        </m:r>
                      </m:e>
                    </m:acc>
                    <m:r>
                      <a:rPr lang="en-US" i="1" baseline="-25000">
                        <a:latin typeface="Cambria Math"/>
                        <a:ea typeface="Cambria Math"/>
                      </a:rPr>
                      <m:t>𝑖</m:t>
                    </m:r>
                  </m:oMath>
                </a14:m>
                <a:r>
                  <a:rPr lang="en-US" dirty="0"/>
                  <a:t> = </a:t>
                </a:r>
                <a14:m>
                  <m:oMath xmlns:m="http://schemas.openxmlformats.org/officeDocument/2006/math">
                    <m:acc>
                      <m:accPr>
                        <m:chr m:val="̂"/>
                        <m:ctrlPr>
                          <a:rPr lang="en-US" i="1">
                            <a:latin typeface="Cambria Math" panose="02040503050406030204" pitchFamily="18" charset="0"/>
                          </a:rPr>
                        </m:ctrlPr>
                      </m:accPr>
                      <m:e>
                        <m:r>
                          <a:rPr lang="en-US" i="1">
                            <a:latin typeface="Cambria Math"/>
                            <a:ea typeface="Cambria Math"/>
                          </a:rPr>
                          <m:t>𝜇</m:t>
                        </m:r>
                      </m:e>
                    </m:acc>
                    <m:r>
                      <a:rPr lang="en-US" b="0" i="1" smtClean="0">
                        <a:latin typeface="Cambria Math" panose="02040503050406030204" pitchFamily="18" charset="0"/>
                        <a:ea typeface="Cambria Math"/>
                      </a:rPr>
                      <m:t>(</m:t>
                    </m:r>
                    <m:r>
                      <a:rPr lang="en-US" b="0" i="1" smtClean="0">
                        <a:latin typeface="Cambria Math" panose="02040503050406030204" pitchFamily="18" charset="0"/>
                        <a:ea typeface="Cambria Math"/>
                      </a:rPr>
                      <m:t>𝑌</m:t>
                    </m:r>
                    <m:r>
                      <a:rPr lang="en-US" b="0" i="1" smtClean="0">
                        <a:latin typeface="Cambria Math" panose="02040503050406030204" pitchFamily="18" charset="0"/>
                        <a:ea typeface="Cambria Math"/>
                      </a:rPr>
                      <m:t>|</m:t>
                    </m:r>
                    <m:r>
                      <a:rPr lang="en-US" b="0" i="1" smtClean="0">
                        <a:latin typeface="Cambria Math" panose="02040503050406030204" pitchFamily="18" charset="0"/>
                        <a:ea typeface="Cambria Math"/>
                      </a:rPr>
                      <m:t>𝑋</m:t>
                    </m:r>
                    <m:r>
                      <a:rPr lang="en-US" b="0" i="1" smtClean="0">
                        <a:latin typeface="Cambria Math" panose="02040503050406030204" pitchFamily="18" charset="0"/>
                        <a:ea typeface="Cambria Math"/>
                      </a:rPr>
                      <m:t>=</m:t>
                    </m:r>
                    <m:r>
                      <a:rPr lang="en-US" b="0" i="1" smtClean="0">
                        <a:latin typeface="Cambria Math" panose="02040503050406030204" pitchFamily="18" charset="0"/>
                        <a:ea typeface="Cambria Math"/>
                      </a:rPr>
                      <m:t>𝑖</m:t>
                    </m:r>
                    <m:r>
                      <a:rPr lang="en-US" b="0" i="1" smtClean="0">
                        <a:latin typeface="Cambria Math" panose="02040503050406030204" pitchFamily="18" charset="0"/>
                        <a:ea typeface="Cambria Math"/>
                      </a:rPr>
                      <m:t>)</m:t>
                    </m:r>
                  </m:oMath>
                </a14:m>
                <a:r>
                  <a:rPr lang="en-US" dirty="0"/>
                  <a:t>.</a:t>
                </a:r>
              </a:p>
            </p:txBody>
          </p:sp>
        </mc:Choice>
        <mc:Fallback xmlns="">
          <p:sp>
            <p:nvSpPr>
              <p:cNvPr id="6" name="TextBox 5"/>
              <p:cNvSpPr txBox="1">
                <a:spLocks noRot="1" noChangeAspect="1" noMove="1" noResize="1" noEditPoints="1" noAdjustHandles="1" noChangeArrowheads="1" noChangeShapeType="1" noTextEdit="1"/>
              </p:cNvSpPr>
              <p:nvPr/>
            </p:nvSpPr>
            <p:spPr>
              <a:xfrm>
                <a:off x="152400" y="3733800"/>
                <a:ext cx="8686800" cy="646331"/>
              </a:xfrm>
              <a:prstGeom prst="rect">
                <a:avLst/>
              </a:prstGeom>
              <a:blipFill rotWithShape="0">
                <a:blip r:embed="rId3"/>
                <a:stretch>
                  <a:fillRect l="-561" t="-5660" b="-1320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1447800" y="4114800"/>
                <a:ext cx="6096000" cy="369332"/>
              </a:xfrm>
              <a:prstGeom prst="rect">
                <a:avLst/>
              </a:prstGeom>
              <a:noFill/>
            </p:spPr>
            <p:txBody>
              <a:bodyPr wrap="square" rtlCol="0">
                <a:spAutoFit/>
              </a:bodyPr>
              <a:lstStyle/>
              <a:p>
                <a:pPr algn="ctr"/>
                <a:r>
                  <a:rPr lang="en-US" b="0" dirty="0"/>
                  <a:t>(</a:t>
                </a:r>
                <a14:m>
                  <m:oMath xmlns:m="http://schemas.openxmlformats.org/officeDocument/2006/math">
                    <m:r>
                      <a:rPr lang="en-US" b="0" i="0" smtClean="0">
                        <a:latin typeface="Cambria Math" panose="02040503050406030204" pitchFamily="18" charset="0"/>
                      </a:rPr>
                      <m:t>(</m:t>
                    </m:r>
                    <m:r>
                      <a:rPr lang="en-US" b="0" i="1" smtClean="0">
                        <a:latin typeface="Cambria Math"/>
                      </a:rPr>
                      <m:t>𝑌</m:t>
                    </m:r>
                    <m:r>
                      <a:rPr lang="en-US" b="0" i="1" baseline="-25000" smtClean="0">
                        <a:latin typeface="Cambria Math"/>
                      </a:rPr>
                      <m:t>𝑖</m:t>
                    </m:r>
                    <m:d>
                      <m:dPr>
                        <m:begChr m:val="|"/>
                        <m:ctrlPr>
                          <a:rPr lang="en-US" b="0" i="1" smtClean="0">
                            <a:latin typeface="Cambria Math" panose="02040503050406030204" pitchFamily="18" charset="0"/>
                          </a:rPr>
                        </m:ctrlPr>
                      </m:dPr>
                      <m:e>
                        <m:r>
                          <a:rPr lang="en-US" b="0" i="1" smtClean="0">
                            <a:latin typeface="Cambria Math"/>
                          </a:rPr>
                          <m:t>𝑋</m:t>
                        </m:r>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m:t>
                        </m:r>
                        <m:acc>
                          <m:accPr>
                            <m:chr m:val="̂"/>
                            <m:ctrlPr>
                              <a:rPr lang="en-US" i="1" smtClean="0">
                                <a:latin typeface="Cambria Math" panose="02040503050406030204" pitchFamily="18" charset="0"/>
                              </a:rPr>
                            </m:ctrlPr>
                          </m:accPr>
                          <m:e>
                            <m:r>
                              <a:rPr lang="en-US" i="1" smtClean="0">
                                <a:latin typeface="Cambria Math"/>
                                <a:ea typeface="Cambria Math"/>
                              </a:rPr>
                              <m:t>𝜇</m:t>
                            </m:r>
                          </m:e>
                        </m:acc>
                        <m:r>
                          <a:rPr lang="en-US" b="0" i="1" baseline="-25000" smtClean="0">
                            <a:latin typeface="Cambria Math"/>
                            <a:ea typeface="Cambria Math"/>
                          </a:rPr>
                          <m:t>𝑖</m:t>
                        </m:r>
                      </m:e>
                    </m:d>
                    <m:r>
                      <a:rPr lang="en-US" b="0" i="1" baseline="30000" smtClean="0">
                        <a:latin typeface="Cambria Math"/>
                      </a:rPr>
                      <m:t>2</m:t>
                    </m:r>
                  </m:oMath>
                </a14:m>
                <a:endParaRPr lang="en-US" dirty="0"/>
              </a:p>
            </p:txBody>
          </p:sp>
        </mc:Choice>
        <mc:Fallback xmlns="">
          <p:sp>
            <p:nvSpPr>
              <p:cNvPr id="7" name="TextBox 6"/>
              <p:cNvSpPr txBox="1">
                <a:spLocks noRot="1" noChangeAspect="1" noMove="1" noResize="1" noEditPoints="1" noAdjustHandles="1" noChangeArrowheads="1" noChangeShapeType="1" noTextEdit="1"/>
              </p:cNvSpPr>
              <p:nvPr/>
            </p:nvSpPr>
            <p:spPr>
              <a:xfrm>
                <a:off x="1447800" y="4114800"/>
                <a:ext cx="6096000" cy="369332"/>
              </a:xfrm>
              <a:prstGeom prst="rect">
                <a:avLst/>
              </a:prstGeom>
              <a:blipFill rotWithShape="0">
                <a:blip r:embed="rId4"/>
                <a:stretch>
                  <a:fillRect t="-819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8" name="Table 7"/>
              <p:cNvGraphicFramePr>
                <a:graphicFrameLocks noGrp="1"/>
              </p:cNvGraphicFramePr>
              <p:nvPr>
                <p:extLst/>
              </p:nvPr>
            </p:nvGraphicFramePr>
            <p:xfrm>
              <a:off x="685801" y="1752600"/>
              <a:ext cx="7696200" cy="1854200"/>
            </p:xfrm>
            <a:graphic>
              <a:graphicData uri="http://schemas.openxmlformats.org/drawingml/2006/table">
                <a:tbl>
                  <a:tblPr firstRow="1" bandRow="1">
                    <a:tableStyleId>{5C22544A-7EE6-4342-B048-85BDC9FD1C3A}</a:tableStyleId>
                  </a:tblPr>
                  <a:tblGrid>
                    <a:gridCol w="2308860">
                      <a:extLst>
                        <a:ext uri="{9D8B030D-6E8A-4147-A177-3AD203B41FA5}">
                          <a16:colId xmlns:a16="http://schemas.microsoft.com/office/drawing/2014/main" val="20000"/>
                        </a:ext>
                      </a:extLst>
                    </a:gridCol>
                    <a:gridCol w="1827848">
                      <a:extLst>
                        <a:ext uri="{9D8B030D-6E8A-4147-A177-3AD203B41FA5}">
                          <a16:colId xmlns:a16="http://schemas.microsoft.com/office/drawing/2014/main" val="20001"/>
                        </a:ext>
                      </a:extLst>
                    </a:gridCol>
                    <a:gridCol w="1827848">
                      <a:extLst>
                        <a:ext uri="{9D8B030D-6E8A-4147-A177-3AD203B41FA5}">
                          <a16:colId xmlns:a16="http://schemas.microsoft.com/office/drawing/2014/main" val="20002"/>
                        </a:ext>
                      </a:extLst>
                    </a:gridCol>
                    <a:gridCol w="1731644">
                      <a:extLst>
                        <a:ext uri="{9D8B030D-6E8A-4147-A177-3AD203B41FA5}">
                          <a16:colId xmlns:a16="http://schemas.microsoft.com/office/drawing/2014/main" val="20003"/>
                        </a:ext>
                      </a:extLst>
                    </a:gridCol>
                  </a:tblGrid>
                  <a:tr h="370840">
                    <a:tc>
                      <a:txBody>
                        <a:bodyPr/>
                        <a:lstStyle/>
                        <a:p>
                          <a:endParaRPr lang="en-US" dirty="0"/>
                        </a:p>
                      </a:txBody>
                      <a:tcPr/>
                    </a:tc>
                    <a:tc>
                      <a:txBody>
                        <a:bodyPr/>
                        <a:lstStyle/>
                        <a:p>
                          <a:pPr algn="ctr"/>
                          <a:r>
                            <a:rPr lang="en-US" dirty="0"/>
                            <a:t>Level i=1</a:t>
                          </a:r>
                        </a:p>
                      </a:txBody>
                      <a:tcPr/>
                    </a:tc>
                    <a:tc>
                      <a:txBody>
                        <a:bodyPr/>
                        <a:lstStyle/>
                        <a:p>
                          <a:pPr algn="ctr"/>
                          <a:r>
                            <a:rPr lang="en-US" dirty="0"/>
                            <a:t>Level i=2</a:t>
                          </a:r>
                        </a:p>
                      </a:txBody>
                      <a:tcPr/>
                    </a:tc>
                    <a:tc>
                      <a:txBody>
                        <a:bodyPr/>
                        <a:lstStyle/>
                        <a:p>
                          <a:pPr algn="ctr"/>
                          <a:r>
                            <a:rPr lang="en-US" baseline="0" dirty="0"/>
                            <a:t>Level i=3</a:t>
                          </a:r>
                          <a:endParaRPr lang="en-US" dirty="0"/>
                        </a:p>
                      </a:txBody>
                      <a:tcPr/>
                    </a:tc>
                    <a:extLst>
                      <a:ext uri="{0D108BD9-81ED-4DB2-BD59-A6C34878D82A}">
                        <a16:rowId xmlns:a16="http://schemas.microsoft.com/office/drawing/2014/main" val="10000"/>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t>((</a:t>
                          </a:r>
                          <a14:m>
                            <m:oMath xmlns:m="http://schemas.openxmlformats.org/officeDocument/2006/math">
                              <m:r>
                                <a:rPr lang="en-US" b="0" i="1" smtClean="0">
                                  <a:latin typeface="Cambria Math"/>
                                </a:rPr>
                                <m:t>𝑌</m:t>
                              </m:r>
                              <m:r>
                                <a:rPr lang="en-US" b="0" i="1" baseline="-25000" smtClean="0">
                                  <a:latin typeface="Cambria Math" panose="02040503050406030204" pitchFamily="18" charset="0"/>
                                </a:rPr>
                                <m:t>1</m:t>
                              </m:r>
                              <m:d>
                                <m:dPr>
                                  <m:begChr m:val="|"/>
                                  <m:ctrlPr>
                                    <a:rPr lang="en-US" b="0" i="1" smtClean="0">
                                      <a:latin typeface="Cambria Math" panose="02040503050406030204" pitchFamily="18" charset="0"/>
                                    </a:rPr>
                                  </m:ctrlPr>
                                </m:dPr>
                                <m:e>
                                  <m:r>
                                    <a:rPr lang="en-US" b="0" i="1" smtClean="0">
                                      <a:latin typeface="Cambria Math"/>
                                    </a:rPr>
                                    <m:t>𝑋</m:t>
                                  </m:r>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i="1" smtClean="0">
                                          <a:latin typeface="Cambria Math"/>
                                          <a:ea typeface="Cambria Math"/>
                                        </a:rPr>
                                        <m:t>𝜇</m:t>
                                      </m:r>
                                    </m:e>
                                  </m:acc>
                                </m:e>
                              </m:d>
                              <m:r>
                                <a:rPr lang="en-US" b="0" i="1" baseline="30000" smtClean="0">
                                  <a:latin typeface="Cambria Math"/>
                                </a:rPr>
                                <m:t>2</m:t>
                              </m:r>
                              <m:r>
                                <a:rPr lang="en-US" b="0" i="1" baseline="-25000" smtClean="0">
                                  <a:latin typeface="Cambria Math" panose="02040503050406030204" pitchFamily="18" charset="0"/>
                                </a:rPr>
                                <m:t> </m:t>
                              </m:r>
                            </m:oMath>
                          </a14:m>
                          <a:endParaRPr lang="en-US" baseline="30000" dirty="0"/>
                        </a:p>
                      </a:txBody>
                      <a:tcPr/>
                    </a:tc>
                    <a:tc>
                      <a:txBody>
                        <a:bodyPr/>
                        <a:lstStyle/>
                        <a:p>
                          <a:pPr algn="ctr"/>
                          <a:r>
                            <a:rPr lang="en-US" b="1" dirty="0">
                              <a:solidFill>
                                <a:srgbClr val="FF0000"/>
                              </a:solidFill>
                            </a:rPr>
                            <a:t>(3-13)</a:t>
                          </a:r>
                          <a:r>
                            <a:rPr lang="en-US" b="1" baseline="30000" dirty="0">
                              <a:solidFill>
                                <a:srgbClr val="FF0000"/>
                              </a:solidFill>
                            </a:rPr>
                            <a:t>2</a:t>
                          </a:r>
                          <a:r>
                            <a:rPr lang="en-US" b="1" dirty="0">
                              <a:solidFill>
                                <a:srgbClr val="FF0000"/>
                              </a:solidFill>
                            </a:rPr>
                            <a:t> = 100</a:t>
                          </a:r>
                        </a:p>
                      </a:txBody>
                      <a:tcPr/>
                    </a:tc>
                    <a:tc>
                      <a:txBody>
                        <a:bodyPr/>
                        <a:lstStyle/>
                        <a:p>
                          <a:pPr algn="ctr"/>
                          <a:r>
                            <a:rPr lang="en-US" b="1" dirty="0">
                              <a:solidFill>
                                <a:srgbClr val="FF0000"/>
                              </a:solidFill>
                            </a:rPr>
                            <a:t>9</a:t>
                          </a:r>
                        </a:p>
                      </a:txBody>
                      <a:tcPr/>
                    </a:tc>
                    <a:tc>
                      <a:txBody>
                        <a:bodyPr/>
                        <a:lstStyle/>
                        <a:p>
                          <a:pPr algn="ctr"/>
                          <a:r>
                            <a:rPr lang="en-US" b="1" dirty="0">
                              <a:solidFill>
                                <a:srgbClr val="FF0000"/>
                              </a:solidFill>
                            </a:rPr>
                            <a:t>49</a:t>
                          </a:r>
                        </a:p>
                      </a:txBody>
                      <a:tcPr/>
                    </a:tc>
                    <a:extLst>
                      <a:ext uri="{0D108BD9-81ED-4DB2-BD59-A6C34878D82A}">
                        <a16:rowId xmlns:a16="http://schemas.microsoft.com/office/drawing/2014/main" val="10001"/>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0" dirty="0"/>
                            <a:t>((</a:t>
                          </a:r>
                          <a14:m>
                            <m:oMath xmlns:m="http://schemas.openxmlformats.org/officeDocument/2006/math">
                              <m:r>
                                <a:rPr lang="en-US" b="0" i="1" smtClean="0">
                                  <a:latin typeface="Cambria Math"/>
                                </a:rPr>
                                <m:t>𝑌</m:t>
                              </m:r>
                              <m:r>
                                <a:rPr lang="en-US" b="0" i="1" baseline="-25000" smtClean="0">
                                  <a:latin typeface="Cambria Math"/>
                                </a:rPr>
                                <m:t>2</m:t>
                              </m:r>
                              <m:d>
                                <m:dPr>
                                  <m:begChr m:val="|"/>
                                  <m:ctrlPr>
                                    <a:rPr lang="en-US" b="0" i="1" smtClean="0">
                                      <a:latin typeface="Cambria Math" panose="02040503050406030204" pitchFamily="18" charset="0"/>
                                    </a:rPr>
                                  </m:ctrlPr>
                                </m:dPr>
                                <m:e>
                                  <m:r>
                                    <a:rPr lang="en-US" b="0" i="1" smtClean="0">
                                      <a:latin typeface="Cambria Math"/>
                                    </a:rPr>
                                    <m:t>𝑋</m:t>
                                  </m:r>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i="1" smtClean="0">
                                          <a:latin typeface="Cambria Math"/>
                                          <a:ea typeface="Cambria Math"/>
                                        </a:rPr>
                                        <m:t>𝜇</m:t>
                                      </m:r>
                                    </m:e>
                                  </m:acc>
                                </m:e>
                              </m:d>
                              <m:r>
                                <a:rPr lang="en-US" b="0" i="1" baseline="30000" smtClean="0">
                                  <a:latin typeface="Cambria Math"/>
                                </a:rPr>
                                <m:t>2</m:t>
                              </m:r>
                            </m:oMath>
                          </a14:m>
                          <a:endParaRPr lang="en-US" baseline="-25000" dirty="0"/>
                        </a:p>
                      </a:txBody>
                      <a:tcPr/>
                    </a:tc>
                    <a:tc>
                      <a:txBody>
                        <a:bodyPr/>
                        <a:lstStyle/>
                        <a:p>
                          <a:pPr algn="ctr"/>
                          <a:r>
                            <a:rPr lang="en-US" b="1" dirty="0">
                              <a:solidFill>
                                <a:srgbClr val="FF0000"/>
                              </a:solidFill>
                            </a:rPr>
                            <a:t>64</a:t>
                          </a:r>
                        </a:p>
                      </a:txBody>
                      <a:tcPr/>
                    </a:tc>
                    <a:tc>
                      <a:txBody>
                        <a:bodyPr/>
                        <a:lstStyle/>
                        <a:p>
                          <a:pPr algn="ctr"/>
                          <a:r>
                            <a:rPr lang="en-US" b="1" dirty="0">
                              <a:solidFill>
                                <a:srgbClr val="FF0000"/>
                              </a:solidFill>
                            </a:rPr>
                            <a:t>1</a:t>
                          </a:r>
                        </a:p>
                      </a:txBody>
                      <a:tcPr/>
                    </a:tc>
                    <a:tc>
                      <a:txBody>
                        <a:bodyPr/>
                        <a:lstStyle/>
                        <a:p>
                          <a:pPr algn="ctr"/>
                          <a:r>
                            <a:rPr lang="en-US" b="1" dirty="0">
                              <a:solidFill>
                                <a:srgbClr val="FF0000"/>
                              </a:solidFill>
                            </a:rPr>
                            <a:t>81</a:t>
                          </a:r>
                        </a:p>
                      </a:txBody>
                      <a:tcPr/>
                    </a:tc>
                    <a:extLst>
                      <a:ext uri="{0D108BD9-81ED-4DB2-BD59-A6C34878D82A}">
                        <a16:rowId xmlns:a16="http://schemas.microsoft.com/office/drawing/2014/main" val="10002"/>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t>((</a:t>
                          </a:r>
                          <a14:m>
                            <m:oMath xmlns:m="http://schemas.openxmlformats.org/officeDocument/2006/math">
                              <m:r>
                                <a:rPr lang="en-US" b="0" i="1" smtClean="0">
                                  <a:latin typeface="Cambria Math"/>
                                </a:rPr>
                                <m:t>𝑌</m:t>
                              </m:r>
                              <m:r>
                                <a:rPr lang="en-US" b="0" i="1" baseline="-25000" smtClean="0">
                                  <a:latin typeface="Cambria Math" panose="02040503050406030204" pitchFamily="18" charset="0"/>
                                </a:rPr>
                                <m:t>3</m:t>
                              </m:r>
                              <m:d>
                                <m:dPr>
                                  <m:begChr m:val="|"/>
                                  <m:ctrlPr>
                                    <a:rPr lang="en-US" b="0" i="1" smtClean="0">
                                      <a:latin typeface="Cambria Math" panose="02040503050406030204" pitchFamily="18" charset="0"/>
                                    </a:rPr>
                                  </m:ctrlPr>
                                </m:dPr>
                                <m:e>
                                  <m:r>
                                    <a:rPr lang="en-US" b="0" i="1" smtClean="0">
                                      <a:latin typeface="Cambria Math"/>
                                    </a:rPr>
                                    <m:t>𝑋</m:t>
                                  </m:r>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i="1" smtClean="0">
                                          <a:latin typeface="Cambria Math"/>
                                          <a:ea typeface="Cambria Math"/>
                                        </a:rPr>
                                        <m:t>𝜇</m:t>
                                      </m:r>
                                    </m:e>
                                  </m:acc>
                                </m:e>
                              </m:d>
                              <m:r>
                                <a:rPr lang="en-US" b="0" i="1" baseline="30000" smtClean="0">
                                  <a:latin typeface="Cambria Math"/>
                                </a:rPr>
                                <m:t>2</m:t>
                              </m:r>
                            </m:oMath>
                          </a14:m>
                          <a:endParaRPr lang="en-US" baseline="-25000" dirty="0"/>
                        </a:p>
                      </a:txBody>
                      <a:tcPr/>
                    </a:tc>
                    <a:tc>
                      <a:txBody>
                        <a:bodyPr/>
                        <a:lstStyle/>
                        <a:p>
                          <a:pPr algn="ctr"/>
                          <a:r>
                            <a:rPr lang="en-US" b="1" dirty="0">
                              <a:solidFill>
                                <a:srgbClr val="FF0000"/>
                              </a:solidFill>
                            </a:rPr>
                            <a:t>36</a:t>
                          </a:r>
                        </a:p>
                      </a:txBody>
                      <a:tcPr/>
                    </a:tc>
                    <a:tc>
                      <a:txBody>
                        <a:bodyPr/>
                        <a:lstStyle/>
                        <a:p>
                          <a:pPr algn="ctr"/>
                          <a:r>
                            <a:rPr lang="en-US" b="1" dirty="0">
                              <a:solidFill>
                                <a:srgbClr val="FF0000"/>
                              </a:solidFill>
                            </a:rPr>
                            <a:t>1</a:t>
                          </a:r>
                        </a:p>
                      </a:txBody>
                      <a:tcPr/>
                    </a:tc>
                    <a:tc>
                      <a:txBody>
                        <a:bodyPr/>
                        <a:lstStyle/>
                        <a:p>
                          <a:pPr algn="ctr"/>
                          <a:r>
                            <a:rPr lang="en-US" b="1" dirty="0">
                              <a:solidFill>
                                <a:srgbClr val="FF0000"/>
                              </a:solidFill>
                            </a:rPr>
                            <a:t>121</a:t>
                          </a:r>
                        </a:p>
                      </a:txBody>
                      <a:tcPr/>
                    </a:tc>
                    <a:extLst>
                      <a:ext uri="{0D108BD9-81ED-4DB2-BD59-A6C34878D82A}">
                        <a16:rowId xmlns:a16="http://schemas.microsoft.com/office/drawing/2014/main" val="10003"/>
                      </a:ext>
                    </a:extLst>
                  </a:tr>
                  <a:tr h="370840">
                    <a:tc gridSpan="4">
                      <a:txBody>
                        <a:bodyPr/>
                        <a:lstStyle/>
                        <a:p>
                          <a:pPr algn="ctr"/>
                          <a14:m>
                            <m:oMath xmlns:m="http://schemas.openxmlformats.org/officeDocument/2006/math">
                              <m:r>
                                <a:rPr lang="en-US" b="0" i="1" smtClean="0">
                                  <a:latin typeface="Cambria Math"/>
                                </a:rPr>
                                <m:t>𝑇𝑜𝑡𝑎𝑙</m:t>
                              </m:r>
                              <m:r>
                                <a:rPr lang="en-US" b="0" i="1" smtClean="0">
                                  <a:latin typeface="Cambria Math"/>
                                </a:rPr>
                                <m:t> </m:t>
                              </m:r>
                              <m:r>
                                <a:rPr lang="en-US" b="0" i="1" smtClean="0">
                                  <a:latin typeface="Cambria Math"/>
                                </a:rPr>
                                <m:t>𝑆𝑢𝑚</m:t>
                              </m:r>
                              <m:r>
                                <a:rPr lang="en-US" b="0" i="1" smtClean="0">
                                  <a:latin typeface="Cambria Math"/>
                                </a:rPr>
                                <m:t> </m:t>
                              </m:r>
                              <m:r>
                                <a:rPr lang="en-US" b="0" i="1" smtClean="0">
                                  <a:latin typeface="Cambria Math"/>
                                </a:rPr>
                                <m:t>𝑜𝑓</m:t>
                              </m:r>
                              <m:r>
                                <a:rPr lang="en-US" b="0" i="1" smtClean="0">
                                  <a:latin typeface="Cambria Math"/>
                                </a:rPr>
                                <m:t> </m:t>
                              </m:r>
                              <m:r>
                                <a:rPr lang="en-US" b="0" i="1" smtClean="0">
                                  <a:latin typeface="Cambria Math"/>
                                </a:rPr>
                                <m:t>𝑆𝑞𝑢𝑎𝑟𝑒𝑑</m:t>
                              </m:r>
                              <m:r>
                                <a:rPr lang="en-US" b="0" i="1" smtClean="0">
                                  <a:latin typeface="Cambria Math"/>
                                </a:rPr>
                                <m:t> </m:t>
                              </m:r>
                              <m:r>
                                <a:rPr lang="en-US" b="0" i="1" smtClean="0">
                                  <a:latin typeface="Cambria Math"/>
                                </a:rPr>
                                <m:t>𝑅𝑒𝑠𝑖𝑑𝑢𝑎𝑙𝑠</m:t>
                              </m:r>
                              <m:r>
                                <a:rPr lang="en-US" b="0" i="1" smtClean="0">
                                  <a:latin typeface="Cambria Math"/>
                                </a:rPr>
                                <m:t> </m:t>
                              </m:r>
                              <m:r>
                                <a:rPr lang="en-US" b="0" i="1" smtClean="0">
                                  <a:latin typeface="Cambria Math"/>
                                </a:rPr>
                                <m:t>𝑓𝑜𝑟</m:t>
                              </m:r>
                              <m:r>
                                <a:rPr lang="en-US" b="0" i="1" smtClean="0">
                                  <a:latin typeface="Cambria Math"/>
                                </a:rPr>
                                <m:t> </m:t>
                              </m:r>
                              <m:r>
                                <a:rPr lang="en-US" b="1" i="1" smtClean="0">
                                  <a:latin typeface="Cambria Math"/>
                                </a:rPr>
                                <m:t>𝑬𝒒𝒖𝒂𝒍</m:t>
                              </m:r>
                              <m:r>
                                <a:rPr lang="en-US" b="0" i="1" smtClean="0">
                                  <a:latin typeface="Cambria Math"/>
                                </a:rPr>
                                <m:t> </m:t>
                              </m:r>
                              <m:r>
                                <a:rPr lang="en-US" b="0" i="1" smtClean="0">
                                  <a:latin typeface="Cambria Math"/>
                                </a:rPr>
                                <m:t>𝑀𝑒𝑎𝑛𝑠</m:t>
                              </m:r>
                              <m:r>
                                <a:rPr lang="en-US" b="0" i="1" smtClean="0">
                                  <a:latin typeface="Cambria Math"/>
                                </a:rPr>
                                <m:t> </m:t>
                              </m:r>
                              <m:r>
                                <a:rPr lang="en-US" b="0" i="1" smtClean="0">
                                  <a:latin typeface="Cambria Math"/>
                                </a:rPr>
                                <m:t>𝑀𝑜𝑑𝑒𝑙</m:t>
                              </m:r>
                              <m:r>
                                <a:rPr lang="en-US" b="0" i="1" smtClean="0">
                                  <a:latin typeface="Cambria Math"/>
                                </a:rPr>
                                <m:t>:</m:t>
                              </m:r>
                            </m:oMath>
                          </a14:m>
                          <a:r>
                            <a:rPr lang="en-US" sz="1800" b="1" dirty="0">
                              <a:solidFill>
                                <a:srgbClr val="FF0000"/>
                              </a:solidFill>
                            </a:rPr>
                            <a:t> 462</a:t>
                          </a:r>
                          <a:endParaRPr lang="en-US" dirty="0"/>
                        </a:p>
                      </a:txBody>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extLst>
                      <a:ext uri="{0D108BD9-81ED-4DB2-BD59-A6C34878D82A}">
                        <a16:rowId xmlns:a16="http://schemas.microsoft.com/office/drawing/2014/main" val="10004"/>
                      </a:ext>
                    </a:extLst>
                  </a:tr>
                </a:tbl>
              </a:graphicData>
            </a:graphic>
          </p:graphicFrame>
        </mc:Choice>
        <mc:Fallback xmlns="">
          <p:graphicFrame>
            <p:nvGraphicFramePr>
              <p:cNvPr id="8" name="Table 7"/>
              <p:cNvGraphicFramePr>
                <a:graphicFrameLocks noGrp="1"/>
              </p:cNvGraphicFramePr>
              <p:nvPr>
                <p:extLst>
                  <p:ext uri="{D42A27DB-BD31-4B8C-83A1-F6EECF244321}">
                    <p14:modId xmlns:p14="http://schemas.microsoft.com/office/powerpoint/2010/main" val="572506853"/>
                  </p:ext>
                </p:extLst>
              </p:nvPr>
            </p:nvGraphicFramePr>
            <p:xfrm>
              <a:off x="685801" y="1752600"/>
              <a:ext cx="7696200" cy="1854200"/>
            </p:xfrm>
            <a:graphic>
              <a:graphicData uri="http://schemas.openxmlformats.org/drawingml/2006/table">
                <a:tbl>
                  <a:tblPr firstRow="1" bandRow="1">
                    <a:tableStyleId>{5C22544A-7EE6-4342-B048-85BDC9FD1C3A}</a:tableStyleId>
                  </a:tblPr>
                  <a:tblGrid>
                    <a:gridCol w="2308860">
                      <a:extLst>
                        <a:ext uri="{9D8B030D-6E8A-4147-A177-3AD203B41FA5}">
                          <a16:colId xmlns:a16="http://schemas.microsoft.com/office/drawing/2014/main" val="20000"/>
                        </a:ext>
                      </a:extLst>
                    </a:gridCol>
                    <a:gridCol w="1827848">
                      <a:extLst>
                        <a:ext uri="{9D8B030D-6E8A-4147-A177-3AD203B41FA5}">
                          <a16:colId xmlns:a16="http://schemas.microsoft.com/office/drawing/2014/main" val="20001"/>
                        </a:ext>
                      </a:extLst>
                    </a:gridCol>
                    <a:gridCol w="1827848">
                      <a:extLst>
                        <a:ext uri="{9D8B030D-6E8A-4147-A177-3AD203B41FA5}">
                          <a16:colId xmlns:a16="http://schemas.microsoft.com/office/drawing/2014/main" val="20002"/>
                        </a:ext>
                      </a:extLst>
                    </a:gridCol>
                    <a:gridCol w="1731644">
                      <a:extLst>
                        <a:ext uri="{9D8B030D-6E8A-4147-A177-3AD203B41FA5}">
                          <a16:colId xmlns:a16="http://schemas.microsoft.com/office/drawing/2014/main" val="20003"/>
                        </a:ext>
                      </a:extLst>
                    </a:gridCol>
                  </a:tblGrid>
                  <a:tr h="370840">
                    <a:tc>
                      <a:txBody>
                        <a:bodyPr/>
                        <a:lstStyle/>
                        <a:p>
                          <a:endParaRPr lang="en-US" dirty="0"/>
                        </a:p>
                      </a:txBody>
                      <a:tcPr/>
                    </a:tc>
                    <a:tc>
                      <a:txBody>
                        <a:bodyPr/>
                        <a:lstStyle/>
                        <a:p>
                          <a:pPr algn="ctr"/>
                          <a:r>
                            <a:rPr lang="en-US" dirty="0"/>
                            <a:t>Level </a:t>
                          </a:r>
                          <a:r>
                            <a:rPr lang="en-US" dirty="0" err="1"/>
                            <a:t>i</a:t>
                          </a:r>
                          <a:r>
                            <a:rPr lang="en-US" dirty="0"/>
                            <a:t>=1</a:t>
                          </a:r>
                        </a:p>
                      </a:txBody>
                      <a:tcPr/>
                    </a:tc>
                    <a:tc>
                      <a:txBody>
                        <a:bodyPr/>
                        <a:lstStyle/>
                        <a:p>
                          <a:pPr algn="ctr"/>
                          <a:r>
                            <a:rPr lang="en-US" dirty="0"/>
                            <a:t>Level </a:t>
                          </a:r>
                          <a:r>
                            <a:rPr lang="en-US" dirty="0" err="1"/>
                            <a:t>i</a:t>
                          </a:r>
                          <a:r>
                            <a:rPr lang="en-US" dirty="0"/>
                            <a:t>=2</a:t>
                          </a:r>
                        </a:p>
                      </a:txBody>
                      <a:tcPr/>
                    </a:tc>
                    <a:tc>
                      <a:txBody>
                        <a:bodyPr/>
                        <a:lstStyle/>
                        <a:p>
                          <a:pPr algn="ctr"/>
                          <a:r>
                            <a:rPr lang="en-US" baseline="0" dirty="0"/>
                            <a:t>Level </a:t>
                          </a:r>
                          <a:r>
                            <a:rPr lang="en-US" baseline="0" dirty="0" err="1"/>
                            <a:t>i</a:t>
                          </a:r>
                          <a:r>
                            <a:rPr lang="en-US" baseline="0" dirty="0"/>
                            <a:t>=3</a:t>
                          </a:r>
                          <a:endParaRPr lang="en-US" dirty="0"/>
                        </a:p>
                      </a:txBody>
                      <a:tcPr/>
                    </a:tc>
                    <a:extLst>
                      <a:ext uri="{0D108BD9-81ED-4DB2-BD59-A6C34878D82A}">
                        <a16:rowId xmlns:a16="http://schemas.microsoft.com/office/drawing/2014/main" val="10000"/>
                      </a:ext>
                    </a:extLst>
                  </a:tr>
                  <a:tr h="370840">
                    <a:tc>
                      <a:txBody>
                        <a:bodyPr/>
                        <a:lstStyle/>
                        <a:p>
                          <a:endParaRPr lang="en-US"/>
                        </a:p>
                      </a:txBody>
                      <a:tcPr>
                        <a:blipFill>
                          <a:blip r:embed="rId5"/>
                          <a:stretch>
                            <a:fillRect l="-264" t="-108197" r="-234565" b="-324590"/>
                          </a:stretch>
                        </a:blipFill>
                      </a:tcPr>
                    </a:tc>
                    <a:tc>
                      <a:txBody>
                        <a:bodyPr/>
                        <a:lstStyle/>
                        <a:p>
                          <a:pPr algn="ctr"/>
                          <a:r>
                            <a:rPr lang="en-US" b="1" dirty="0">
                              <a:solidFill>
                                <a:srgbClr val="FF0000"/>
                              </a:solidFill>
                            </a:rPr>
                            <a:t>(3-13)</a:t>
                          </a:r>
                          <a:r>
                            <a:rPr lang="en-US" b="1" baseline="30000" dirty="0">
                              <a:solidFill>
                                <a:srgbClr val="FF0000"/>
                              </a:solidFill>
                            </a:rPr>
                            <a:t>2</a:t>
                          </a:r>
                          <a:r>
                            <a:rPr lang="en-US" b="1" dirty="0">
                              <a:solidFill>
                                <a:srgbClr val="FF0000"/>
                              </a:solidFill>
                            </a:rPr>
                            <a:t> = 100</a:t>
                          </a:r>
                        </a:p>
                      </a:txBody>
                      <a:tcPr/>
                    </a:tc>
                    <a:tc>
                      <a:txBody>
                        <a:bodyPr/>
                        <a:lstStyle/>
                        <a:p>
                          <a:pPr algn="ctr"/>
                          <a:r>
                            <a:rPr lang="en-US" b="1" dirty="0">
                              <a:solidFill>
                                <a:srgbClr val="FF0000"/>
                              </a:solidFill>
                            </a:rPr>
                            <a:t>9</a:t>
                          </a:r>
                        </a:p>
                      </a:txBody>
                      <a:tcPr/>
                    </a:tc>
                    <a:tc>
                      <a:txBody>
                        <a:bodyPr/>
                        <a:lstStyle/>
                        <a:p>
                          <a:pPr algn="ctr"/>
                          <a:r>
                            <a:rPr lang="en-US" b="1" dirty="0">
                              <a:solidFill>
                                <a:srgbClr val="FF0000"/>
                              </a:solidFill>
                            </a:rPr>
                            <a:t>49</a:t>
                          </a:r>
                        </a:p>
                      </a:txBody>
                      <a:tcPr/>
                    </a:tc>
                    <a:extLst>
                      <a:ext uri="{0D108BD9-81ED-4DB2-BD59-A6C34878D82A}">
                        <a16:rowId xmlns:a16="http://schemas.microsoft.com/office/drawing/2014/main" val="10001"/>
                      </a:ext>
                    </a:extLst>
                  </a:tr>
                  <a:tr h="370840">
                    <a:tc>
                      <a:txBody>
                        <a:bodyPr/>
                        <a:lstStyle/>
                        <a:p>
                          <a:endParaRPr lang="en-US"/>
                        </a:p>
                      </a:txBody>
                      <a:tcPr>
                        <a:blipFill>
                          <a:blip r:embed="rId5"/>
                          <a:stretch>
                            <a:fillRect l="-264" t="-208197" r="-234565" b="-224590"/>
                          </a:stretch>
                        </a:blipFill>
                      </a:tcPr>
                    </a:tc>
                    <a:tc>
                      <a:txBody>
                        <a:bodyPr/>
                        <a:lstStyle/>
                        <a:p>
                          <a:pPr algn="ctr"/>
                          <a:r>
                            <a:rPr lang="en-US" b="1" dirty="0">
                              <a:solidFill>
                                <a:srgbClr val="FF0000"/>
                              </a:solidFill>
                            </a:rPr>
                            <a:t>64</a:t>
                          </a:r>
                        </a:p>
                      </a:txBody>
                      <a:tcPr/>
                    </a:tc>
                    <a:tc>
                      <a:txBody>
                        <a:bodyPr/>
                        <a:lstStyle/>
                        <a:p>
                          <a:pPr algn="ctr"/>
                          <a:r>
                            <a:rPr lang="en-US" b="1" dirty="0">
                              <a:solidFill>
                                <a:srgbClr val="FF0000"/>
                              </a:solidFill>
                            </a:rPr>
                            <a:t>1</a:t>
                          </a:r>
                        </a:p>
                      </a:txBody>
                      <a:tcPr/>
                    </a:tc>
                    <a:tc>
                      <a:txBody>
                        <a:bodyPr/>
                        <a:lstStyle/>
                        <a:p>
                          <a:pPr algn="ctr"/>
                          <a:r>
                            <a:rPr lang="en-US" b="1" dirty="0">
                              <a:solidFill>
                                <a:srgbClr val="FF0000"/>
                              </a:solidFill>
                            </a:rPr>
                            <a:t>81</a:t>
                          </a:r>
                        </a:p>
                      </a:txBody>
                      <a:tcPr/>
                    </a:tc>
                    <a:extLst>
                      <a:ext uri="{0D108BD9-81ED-4DB2-BD59-A6C34878D82A}">
                        <a16:rowId xmlns:a16="http://schemas.microsoft.com/office/drawing/2014/main" val="10002"/>
                      </a:ext>
                    </a:extLst>
                  </a:tr>
                  <a:tr h="370840">
                    <a:tc>
                      <a:txBody>
                        <a:bodyPr/>
                        <a:lstStyle/>
                        <a:p>
                          <a:endParaRPr lang="en-US"/>
                        </a:p>
                      </a:txBody>
                      <a:tcPr>
                        <a:blipFill>
                          <a:blip r:embed="rId5"/>
                          <a:stretch>
                            <a:fillRect l="-264" t="-308197" r="-234565" b="-124590"/>
                          </a:stretch>
                        </a:blipFill>
                      </a:tcPr>
                    </a:tc>
                    <a:tc>
                      <a:txBody>
                        <a:bodyPr/>
                        <a:lstStyle/>
                        <a:p>
                          <a:pPr algn="ctr"/>
                          <a:r>
                            <a:rPr lang="en-US" b="1" dirty="0">
                              <a:solidFill>
                                <a:srgbClr val="FF0000"/>
                              </a:solidFill>
                            </a:rPr>
                            <a:t>36</a:t>
                          </a:r>
                        </a:p>
                      </a:txBody>
                      <a:tcPr/>
                    </a:tc>
                    <a:tc>
                      <a:txBody>
                        <a:bodyPr/>
                        <a:lstStyle/>
                        <a:p>
                          <a:pPr algn="ctr"/>
                          <a:r>
                            <a:rPr lang="en-US" b="1" dirty="0">
                              <a:solidFill>
                                <a:srgbClr val="FF0000"/>
                              </a:solidFill>
                            </a:rPr>
                            <a:t>1</a:t>
                          </a:r>
                        </a:p>
                      </a:txBody>
                      <a:tcPr/>
                    </a:tc>
                    <a:tc>
                      <a:txBody>
                        <a:bodyPr/>
                        <a:lstStyle/>
                        <a:p>
                          <a:pPr algn="ctr"/>
                          <a:r>
                            <a:rPr lang="en-US" b="1" dirty="0">
                              <a:solidFill>
                                <a:srgbClr val="FF0000"/>
                              </a:solidFill>
                            </a:rPr>
                            <a:t>121</a:t>
                          </a:r>
                        </a:p>
                      </a:txBody>
                      <a:tcPr/>
                    </a:tc>
                    <a:extLst>
                      <a:ext uri="{0D108BD9-81ED-4DB2-BD59-A6C34878D82A}">
                        <a16:rowId xmlns:a16="http://schemas.microsoft.com/office/drawing/2014/main" val="10003"/>
                      </a:ext>
                    </a:extLst>
                  </a:tr>
                  <a:tr h="370840">
                    <a:tc gridSpan="4">
                      <a:txBody>
                        <a:bodyPr/>
                        <a:lstStyle/>
                        <a:p>
                          <a:endParaRPr lang="en-US"/>
                        </a:p>
                      </a:txBody>
                      <a:tcPr>
                        <a:blipFill>
                          <a:blip r:embed="rId5"/>
                          <a:stretch>
                            <a:fillRect l="-79" t="-408197" r="-316" b="-24590"/>
                          </a:stretch>
                        </a:blipFill>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extLst>
                      <a:ext uri="{0D108BD9-81ED-4DB2-BD59-A6C34878D82A}">
                        <a16:rowId xmlns:a16="http://schemas.microsoft.com/office/drawing/2014/main" val="10004"/>
                      </a:ext>
                    </a:extLst>
                  </a:tr>
                </a:tbl>
              </a:graphicData>
            </a:graphic>
          </p:graphicFrame>
        </mc:Fallback>
      </mc:AlternateContent>
      <p:sp>
        <p:nvSpPr>
          <p:cNvPr id="9" name="TextBox 8"/>
          <p:cNvSpPr txBox="1"/>
          <p:nvPr/>
        </p:nvSpPr>
        <p:spPr>
          <a:xfrm>
            <a:off x="304800" y="753193"/>
            <a:ext cx="5372100" cy="646331"/>
          </a:xfrm>
          <a:prstGeom prst="rect">
            <a:avLst/>
          </a:prstGeom>
          <a:noFill/>
        </p:spPr>
        <p:txBody>
          <a:bodyPr wrap="square" rtlCol="0">
            <a:spAutoFit/>
          </a:bodyPr>
          <a:lstStyle/>
          <a:p>
            <a:r>
              <a:rPr lang="en-US" dirty="0"/>
              <a:t>4. Now we need to find the Sum of the Squared Residuals for the </a:t>
            </a:r>
            <a:r>
              <a:rPr lang="en-US" b="1" dirty="0"/>
              <a:t>Equal</a:t>
            </a:r>
            <a:r>
              <a:rPr lang="en-US" dirty="0"/>
              <a:t> Means Model.</a:t>
            </a:r>
          </a:p>
        </p:txBody>
      </p:sp>
      <mc:AlternateContent xmlns:mc="http://schemas.openxmlformats.org/markup-compatibility/2006" xmlns:a14="http://schemas.microsoft.com/office/drawing/2010/main">
        <mc:Choice Requires="a14">
          <p:sp>
            <p:nvSpPr>
              <p:cNvPr id="10" name="TextBox 9"/>
              <p:cNvSpPr txBox="1"/>
              <p:nvPr/>
            </p:nvSpPr>
            <p:spPr>
              <a:xfrm>
                <a:off x="-990600" y="1371600"/>
                <a:ext cx="6096000" cy="369332"/>
              </a:xfrm>
              <a:prstGeom prst="rect">
                <a:avLst/>
              </a:prstGeom>
              <a:noFill/>
            </p:spPr>
            <p:txBody>
              <a:bodyPr wrap="square" rtlCol="0">
                <a:spAutoFit/>
              </a:bodyPr>
              <a:lstStyle/>
              <a:p>
                <a:pPr algn="ctr"/>
                <a:r>
                  <a:rPr lang="en-US" b="0" dirty="0"/>
                  <a:t>(</a:t>
                </a:r>
                <a14:m>
                  <m:oMath xmlns:m="http://schemas.openxmlformats.org/officeDocument/2006/math">
                    <m:r>
                      <a:rPr lang="en-US" b="0" i="0" smtClean="0">
                        <a:latin typeface="Cambria Math" panose="02040503050406030204" pitchFamily="18" charset="0"/>
                      </a:rPr>
                      <m:t>(</m:t>
                    </m:r>
                    <m:r>
                      <a:rPr lang="en-US" b="0" i="1" smtClean="0">
                        <a:latin typeface="Cambria Math"/>
                      </a:rPr>
                      <m:t>𝑌</m:t>
                    </m:r>
                    <m:r>
                      <a:rPr lang="en-US" b="0" i="1" baseline="-25000" smtClean="0">
                        <a:latin typeface="Cambria Math"/>
                      </a:rPr>
                      <m:t>𝑖</m:t>
                    </m:r>
                    <m:d>
                      <m:dPr>
                        <m:begChr m:val="|"/>
                        <m:ctrlPr>
                          <a:rPr lang="en-US" b="0" i="1" smtClean="0">
                            <a:latin typeface="Cambria Math" panose="02040503050406030204" pitchFamily="18" charset="0"/>
                          </a:rPr>
                        </m:ctrlPr>
                      </m:dPr>
                      <m:e>
                        <m:r>
                          <a:rPr lang="en-US" b="0" i="1" smtClean="0">
                            <a:latin typeface="Cambria Math"/>
                          </a:rPr>
                          <m:t>𝑋</m:t>
                        </m:r>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i="1" smtClean="0">
                                <a:latin typeface="Cambria Math"/>
                                <a:ea typeface="Cambria Math"/>
                              </a:rPr>
                              <m:t>𝜇</m:t>
                            </m:r>
                          </m:e>
                        </m:acc>
                      </m:e>
                    </m:d>
                    <m:r>
                      <a:rPr lang="en-US" b="0" i="1" baseline="30000" smtClean="0">
                        <a:latin typeface="Cambria Math"/>
                      </a:rPr>
                      <m:t>2</m:t>
                    </m:r>
                  </m:oMath>
                </a14:m>
                <a:endParaRPr lang="en-US" dirty="0"/>
              </a:p>
            </p:txBody>
          </p:sp>
        </mc:Choice>
        <mc:Fallback xmlns="">
          <p:sp>
            <p:nvSpPr>
              <p:cNvPr id="10" name="TextBox 9"/>
              <p:cNvSpPr txBox="1">
                <a:spLocks noRot="1" noChangeAspect="1" noMove="1" noResize="1" noEditPoints="1" noAdjustHandles="1" noChangeArrowheads="1" noChangeShapeType="1" noTextEdit="1"/>
              </p:cNvSpPr>
              <p:nvPr/>
            </p:nvSpPr>
            <p:spPr>
              <a:xfrm>
                <a:off x="-990600" y="1371600"/>
                <a:ext cx="6096000" cy="369332"/>
              </a:xfrm>
              <a:prstGeom prst="rect">
                <a:avLst/>
              </a:prstGeom>
              <a:blipFill rotWithShape="0">
                <a:blip r:embed="rId6"/>
                <a:stretch>
                  <a:fillRect t="-8197" b="-24590"/>
                </a:stretch>
              </a:blipFill>
            </p:spPr>
            <p:txBody>
              <a:bodyPr/>
              <a:lstStyle/>
              <a:p>
                <a:r>
                  <a:rPr lang="en-US">
                    <a:noFill/>
                  </a:rPr>
                  <a:t> </a:t>
                </a:r>
              </a:p>
            </p:txBody>
          </p:sp>
        </mc:Fallback>
      </mc:AlternateContent>
      <p:sp>
        <p:nvSpPr>
          <p:cNvPr id="11" name="TextBox 10"/>
          <p:cNvSpPr txBox="1"/>
          <p:nvPr/>
        </p:nvSpPr>
        <p:spPr>
          <a:xfrm>
            <a:off x="152400" y="6412468"/>
            <a:ext cx="8686800" cy="369332"/>
          </a:xfrm>
          <a:prstGeom prst="rect">
            <a:avLst/>
          </a:prstGeom>
          <a:noFill/>
        </p:spPr>
        <p:txBody>
          <a:bodyPr wrap="square" rtlCol="0">
            <a:spAutoFit/>
          </a:bodyPr>
          <a:lstStyle/>
          <a:p>
            <a:r>
              <a:rPr lang="en-US" dirty="0"/>
              <a:t>6. Compare the Total Sum of Squares for each model.  Which do you think “fits” better?</a:t>
            </a:r>
          </a:p>
        </p:txBody>
      </p:sp>
      <mc:AlternateContent xmlns:mc="http://schemas.openxmlformats.org/markup-compatibility/2006" xmlns:a14="http://schemas.microsoft.com/office/drawing/2010/main">
        <mc:Choice Requires="a14">
          <p:graphicFrame>
            <p:nvGraphicFramePr>
              <p:cNvPr id="12" name="Table 11">
                <a:extLst>
                  <a:ext uri="{FF2B5EF4-FFF2-40B4-BE49-F238E27FC236}">
                    <a16:creationId xmlns:a16="http://schemas.microsoft.com/office/drawing/2014/main" id="{E4D2AE27-21AA-437A-9643-67F6BCA2D57A}"/>
                  </a:ext>
                </a:extLst>
              </p:cNvPr>
              <p:cNvGraphicFramePr>
                <a:graphicFrameLocks noGrp="1"/>
              </p:cNvGraphicFramePr>
              <p:nvPr>
                <p:extLst/>
              </p:nvPr>
            </p:nvGraphicFramePr>
            <p:xfrm>
              <a:off x="6248401" y="166890"/>
              <a:ext cx="2133600" cy="978292"/>
            </p:xfrm>
            <a:graphic>
              <a:graphicData uri="http://schemas.openxmlformats.org/drawingml/2006/table">
                <a:tbl>
                  <a:tblPr firstRow="1" bandRow="1">
                    <a:tableStyleId>{5C22544A-7EE6-4342-B048-85BDC9FD1C3A}</a:tableStyleId>
                  </a:tblPr>
                  <a:tblGrid>
                    <a:gridCol w="5334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gridCol w="533400">
                      <a:extLst>
                        <a:ext uri="{9D8B030D-6E8A-4147-A177-3AD203B41FA5}">
                          <a16:colId xmlns:a16="http://schemas.microsoft.com/office/drawing/2014/main" val="20002"/>
                        </a:ext>
                      </a:extLst>
                    </a:gridCol>
                    <a:gridCol w="533400">
                      <a:extLst>
                        <a:ext uri="{9D8B030D-6E8A-4147-A177-3AD203B41FA5}">
                          <a16:colId xmlns:a16="http://schemas.microsoft.com/office/drawing/2014/main" val="20003"/>
                        </a:ext>
                      </a:extLst>
                    </a:gridCol>
                  </a:tblGrid>
                  <a:tr h="294293">
                    <a:tc>
                      <a:txBody>
                        <a:bodyPr/>
                        <a:lstStyle/>
                        <a:p>
                          <a:endParaRPr lang="en-US" sz="800" dirty="0"/>
                        </a:p>
                      </a:txBody>
                      <a:tcPr marL="38793" marR="38793" marT="19396" marB="19396"/>
                    </a:tc>
                    <a:tc>
                      <a:txBody>
                        <a:bodyPr/>
                        <a:lstStyle/>
                        <a:p>
                          <a:pPr algn="ctr"/>
                          <a:r>
                            <a:rPr lang="en-US" sz="800" dirty="0"/>
                            <a:t>Level i=1</a:t>
                          </a:r>
                        </a:p>
                      </a:txBody>
                      <a:tcPr marL="38793" marR="38793" marT="19396" marB="19396"/>
                    </a:tc>
                    <a:tc>
                      <a:txBody>
                        <a:bodyPr/>
                        <a:lstStyle/>
                        <a:p>
                          <a:pPr algn="ctr"/>
                          <a:r>
                            <a:rPr lang="en-US" sz="800" dirty="0"/>
                            <a:t>Level i=2</a:t>
                          </a:r>
                        </a:p>
                      </a:txBody>
                      <a:tcPr marL="38793" marR="38793" marT="19396" marB="19396"/>
                    </a:tc>
                    <a:tc>
                      <a:txBody>
                        <a:bodyPr/>
                        <a:lstStyle/>
                        <a:p>
                          <a:pPr algn="ctr"/>
                          <a:r>
                            <a:rPr lang="en-US" sz="800" baseline="0" dirty="0"/>
                            <a:t>Level i=3</a:t>
                          </a:r>
                          <a:endParaRPr lang="en-US" sz="800" dirty="0"/>
                        </a:p>
                      </a:txBody>
                      <a:tcPr marL="38793" marR="38793" marT="19396" marB="19396"/>
                    </a:tc>
                    <a:extLst>
                      <a:ext uri="{0D108BD9-81ED-4DB2-BD59-A6C34878D82A}">
                        <a16:rowId xmlns:a16="http://schemas.microsoft.com/office/drawing/2014/main" val="10000"/>
                      </a:ext>
                    </a:extLst>
                  </a:tr>
                  <a:tr h="168168">
                    <a:tc>
                      <a:txBody>
                        <a:bodyPr/>
                        <a:lstStyle/>
                        <a:p>
                          <a:pPr algn="ctr"/>
                          <a:r>
                            <a:rPr lang="en-US" sz="800" dirty="0"/>
                            <a:t>Y</a:t>
                          </a:r>
                          <a:r>
                            <a:rPr lang="en-US" sz="800" baseline="-25000" dirty="0"/>
                            <a:t>1</a:t>
                          </a:r>
                          <a:r>
                            <a:rPr lang="en-US" sz="800" dirty="0"/>
                            <a:t>|X=i</a:t>
                          </a:r>
                          <a:endParaRPr lang="en-US" sz="800" baseline="-25000" dirty="0"/>
                        </a:p>
                      </a:txBody>
                      <a:tcPr marL="38793" marR="38793" marT="19396" marB="19396"/>
                    </a:tc>
                    <a:tc>
                      <a:txBody>
                        <a:bodyPr/>
                        <a:lstStyle/>
                        <a:p>
                          <a:pPr algn="ctr"/>
                          <a:r>
                            <a:rPr lang="en-US" sz="800" dirty="0"/>
                            <a:t>3</a:t>
                          </a:r>
                        </a:p>
                      </a:txBody>
                      <a:tcPr marL="38793" marR="38793" marT="19396" marB="19396"/>
                    </a:tc>
                    <a:tc>
                      <a:txBody>
                        <a:bodyPr/>
                        <a:lstStyle/>
                        <a:p>
                          <a:pPr algn="ctr"/>
                          <a:r>
                            <a:rPr lang="en-US" sz="800" dirty="0"/>
                            <a:t>10</a:t>
                          </a:r>
                        </a:p>
                      </a:txBody>
                      <a:tcPr marL="38793" marR="38793" marT="19396" marB="19396"/>
                    </a:tc>
                    <a:tc>
                      <a:txBody>
                        <a:bodyPr/>
                        <a:lstStyle/>
                        <a:p>
                          <a:pPr algn="ctr"/>
                          <a:r>
                            <a:rPr lang="en-US" sz="800" dirty="0"/>
                            <a:t>20</a:t>
                          </a:r>
                        </a:p>
                      </a:txBody>
                      <a:tcPr marL="38793" marR="38793" marT="19396" marB="19396"/>
                    </a:tc>
                    <a:extLst>
                      <a:ext uri="{0D108BD9-81ED-4DB2-BD59-A6C34878D82A}">
                        <a16:rowId xmlns:a16="http://schemas.microsoft.com/office/drawing/2014/main" val="10001"/>
                      </a:ext>
                    </a:extLst>
                  </a:tr>
                  <a:tr h="16816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800" dirty="0"/>
                            <a:t>Y</a:t>
                          </a:r>
                          <a:r>
                            <a:rPr lang="en-US" sz="800" baseline="-25000" dirty="0"/>
                            <a:t>2</a:t>
                          </a:r>
                          <a:r>
                            <a:rPr lang="en-US" sz="800" dirty="0"/>
                            <a:t>|X=i</a:t>
                          </a:r>
                          <a:endParaRPr lang="en-US" sz="800" baseline="-25000" dirty="0"/>
                        </a:p>
                      </a:txBody>
                      <a:tcPr marL="38793" marR="38793" marT="19396" marB="19396"/>
                    </a:tc>
                    <a:tc>
                      <a:txBody>
                        <a:bodyPr/>
                        <a:lstStyle/>
                        <a:p>
                          <a:pPr algn="ctr"/>
                          <a:r>
                            <a:rPr lang="en-US" sz="800" dirty="0"/>
                            <a:t>5</a:t>
                          </a:r>
                        </a:p>
                      </a:txBody>
                      <a:tcPr marL="38793" marR="38793" marT="19396" marB="19396"/>
                    </a:tc>
                    <a:tc>
                      <a:txBody>
                        <a:bodyPr/>
                        <a:lstStyle/>
                        <a:p>
                          <a:pPr algn="ctr"/>
                          <a:r>
                            <a:rPr lang="en-US" sz="800" dirty="0"/>
                            <a:t>12</a:t>
                          </a:r>
                        </a:p>
                      </a:txBody>
                      <a:tcPr marL="38793" marR="38793" marT="19396" marB="19396"/>
                    </a:tc>
                    <a:tc>
                      <a:txBody>
                        <a:bodyPr/>
                        <a:lstStyle/>
                        <a:p>
                          <a:pPr algn="ctr"/>
                          <a:r>
                            <a:rPr lang="en-US" sz="800" dirty="0"/>
                            <a:t>22</a:t>
                          </a:r>
                        </a:p>
                      </a:txBody>
                      <a:tcPr marL="38793" marR="38793" marT="19396" marB="19396"/>
                    </a:tc>
                    <a:extLst>
                      <a:ext uri="{0D108BD9-81ED-4DB2-BD59-A6C34878D82A}">
                        <a16:rowId xmlns:a16="http://schemas.microsoft.com/office/drawing/2014/main" val="10002"/>
                      </a:ext>
                    </a:extLst>
                  </a:tr>
                  <a:tr h="16816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800" dirty="0"/>
                            <a:t>Y</a:t>
                          </a:r>
                          <a:r>
                            <a:rPr lang="en-US" sz="800" baseline="-25000" dirty="0"/>
                            <a:t>3</a:t>
                          </a:r>
                          <a:r>
                            <a:rPr lang="en-US" sz="800" dirty="0"/>
                            <a:t>|X=i</a:t>
                          </a:r>
                          <a:endParaRPr lang="en-US" sz="800" baseline="-25000" dirty="0"/>
                        </a:p>
                      </a:txBody>
                      <a:tcPr marL="38793" marR="38793" marT="19396" marB="19396"/>
                    </a:tc>
                    <a:tc>
                      <a:txBody>
                        <a:bodyPr/>
                        <a:lstStyle/>
                        <a:p>
                          <a:pPr algn="ctr"/>
                          <a:r>
                            <a:rPr lang="en-US" sz="800" dirty="0"/>
                            <a:t>7</a:t>
                          </a:r>
                        </a:p>
                      </a:txBody>
                      <a:tcPr marL="38793" marR="38793" marT="19396" marB="19396"/>
                    </a:tc>
                    <a:tc>
                      <a:txBody>
                        <a:bodyPr/>
                        <a:lstStyle/>
                        <a:p>
                          <a:pPr algn="ctr"/>
                          <a:r>
                            <a:rPr lang="en-US" sz="800" dirty="0"/>
                            <a:t>14</a:t>
                          </a:r>
                        </a:p>
                      </a:txBody>
                      <a:tcPr marL="38793" marR="38793" marT="19396" marB="19396"/>
                    </a:tc>
                    <a:tc>
                      <a:txBody>
                        <a:bodyPr/>
                        <a:lstStyle/>
                        <a:p>
                          <a:pPr algn="ctr"/>
                          <a:r>
                            <a:rPr lang="en-US" sz="800" dirty="0"/>
                            <a:t>24</a:t>
                          </a:r>
                        </a:p>
                      </a:txBody>
                      <a:tcPr marL="38793" marR="38793" marT="19396" marB="19396"/>
                    </a:tc>
                    <a:extLst>
                      <a:ext uri="{0D108BD9-81ED-4DB2-BD59-A6C34878D82A}">
                        <a16:rowId xmlns:a16="http://schemas.microsoft.com/office/drawing/2014/main" val="10003"/>
                      </a:ext>
                    </a:extLst>
                  </a:tr>
                  <a:tr h="179495">
                    <a:tc>
                      <a:txBody>
                        <a:bodyPr/>
                        <a:lstStyle/>
                        <a:p>
                          <a:pPr algn="ctr"/>
                          <a14:m>
                            <m:oMathPara xmlns:m="http://schemas.openxmlformats.org/officeDocument/2006/math">
                              <m:oMathParaPr>
                                <m:jc m:val="centerGroup"/>
                              </m:oMathParaPr>
                              <m:oMath xmlns:m="http://schemas.openxmlformats.org/officeDocument/2006/math">
                                <m:sSub>
                                  <m:sSubPr>
                                    <m:ctrlPr>
                                      <a:rPr lang="en-US" sz="800" i="1" smtClean="0">
                                        <a:latin typeface="Cambria Math" panose="02040503050406030204" pitchFamily="18" charset="0"/>
                                        <a:ea typeface="Cambria Math"/>
                                      </a:rPr>
                                    </m:ctrlPr>
                                  </m:sSubPr>
                                  <m:e>
                                    <m:acc>
                                      <m:accPr>
                                        <m:chr m:val="̂"/>
                                        <m:ctrlPr>
                                          <a:rPr lang="en-US" sz="800" i="1" smtClean="0">
                                            <a:latin typeface="Cambria Math" panose="02040503050406030204" pitchFamily="18" charset="0"/>
                                          </a:rPr>
                                        </m:ctrlPr>
                                      </m:accPr>
                                      <m:e>
                                        <m:r>
                                          <a:rPr lang="en-US" sz="800" i="1" smtClean="0">
                                            <a:latin typeface="Cambria Math"/>
                                            <a:ea typeface="Cambria Math"/>
                                          </a:rPr>
                                          <m:t>𝜇</m:t>
                                        </m:r>
                                      </m:e>
                                    </m:acc>
                                  </m:e>
                                  <m:sub>
                                    <m:r>
                                      <a:rPr lang="en-US" sz="800" i="1" smtClean="0">
                                        <a:latin typeface="Cambria Math" panose="02040503050406030204" pitchFamily="18" charset="0"/>
                                        <a:ea typeface="Cambria Math"/>
                                      </a:rPr>
                                      <m:t>𝑌</m:t>
                                    </m:r>
                                    <m:r>
                                      <a:rPr lang="en-US" sz="800" b="0" i="1" smtClean="0">
                                        <a:latin typeface="Cambria Math" panose="02040503050406030204" pitchFamily="18" charset="0"/>
                                        <a:ea typeface="Cambria Math"/>
                                      </a:rPr>
                                      <m:t>|</m:t>
                                    </m:r>
                                    <m:r>
                                      <a:rPr lang="en-US" sz="800" b="0" i="1" smtClean="0">
                                        <a:latin typeface="Cambria Math" panose="02040503050406030204" pitchFamily="18" charset="0"/>
                                        <a:ea typeface="Cambria Math"/>
                                      </a:rPr>
                                      <m:t>𝑋</m:t>
                                    </m:r>
                                    <m:r>
                                      <a:rPr lang="en-US" sz="800" b="0" i="1" smtClean="0">
                                        <a:latin typeface="Cambria Math" panose="02040503050406030204" pitchFamily="18" charset="0"/>
                                        <a:ea typeface="Cambria Math"/>
                                      </a:rPr>
                                      <m:t>=</m:t>
                                    </m:r>
                                    <m:r>
                                      <a:rPr lang="en-US" sz="800" b="0" i="1" smtClean="0">
                                        <a:latin typeface="Cambria Math" panose="02040503050406030204" pitchFamily="18" charset="0"/>
                                        <a:ea typeface="Cambria Math"/>
                                      </a:rPr>
                                      <m:t>𝑖</m:t>
                                    </m:r>
                                  </m:sub>
                                </m:sSub>
                              </m:oMath>
                            </m:oMathPara>
                          </a14:m>
                          <a:endParaRPr lang="en-US" sz="800" baseline="-25000" dirty="0"/>
                        </a:p>
                      </a:txBody>
                      <a:tcPr marL="38793" marR="38793" marT="19396" marB="19396"/>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dirty="0">
                              <a:solidFill>
                                <a:srgbClr val="FF0000"/>
                              </a:solidFill>
                            </a:rPr>
                            <a:t>5</a:t>
                          </a:r>
                        </a:p>
                      </a:txBody>
                      <a:tcPr marL="38793" marR="38793" marT="19396" marB="19396"/>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dirty="0">
                              <a:solidFill>
                                <a:srgbClr val="FF0000"/>
                              </a:solidFill>
                            </a:rPr>
                            <a:t>12</a:t>
                          </a:r>
                        </a:p>
                      </a:txBody>
                      <a:tcPr marL="38793" marR="38793" marT="19396" marB="19396"/>
                    </a:tc>
                    <a:tc>
                      <a:txBody>
                        <a:bodyPr/>
                        <a:lstStyle/>
                        <a:p>
                          <a:pPr algn="ctr"/>
                          <a:r>
                            <a:rPr lang="en-US" sz="800" b="1" dirty="0">
                              <a:solidFill>
                                <a:srgbClr val="FF0000"/>
                              </a:solidFill>
                            </a:rPr>
                            <a:t>22</a:t>
                          </a:r>
                          <a:endParaRPr lang="en-US" sz="800" dirty="0"/>
                        </a:p>
                      </a:txBody>
                      <a:tcPr marL="38793" marR="38793" marT="19396" marB="19396"/>
                    </a:tc>
                    <a:extLst>
                      <a:ext uri="{0D108BD9-81ED-4DB2-BD59-A6C34878D82A}">
                        <a16:rowId xmlns:a16="http://schemas.microsoft.com/office/drawing/2014/main" val="10004"/>
                      </a:ext>
                    </a:extLst>
                  </a:tr>
                </a:tbl>
              </a:graphicData>
            </a:graphic>
          </p:graphicFrame>
        </mc:Choice>
        <mc:Fallback xmlns="">
          <p:graphicFrame>
            <p:nvGraphicFramePr>
              <p:cNvPr id="12" name="Table 11">
                <a:extLst>
                  <a:ext uri="{FF2B5EF4-FFF2-40B4-BE49-F238E27FC236}">
                    <a16:creationId xmlns:a16="http://schemas.microsoft.com/office/drawing/2014/main" id="{E4D2AE27-21AA-437A-9643-67F6BCA2D57A}"/>
                  </a:ext>
                </a:extLst>
              </p:cNvPr>
              <p:cNvGraphicFramePr>
                <a:graphicFrameLocks noGrp="1"/>
              </p:cNvGraphicFramePr>
              <p:nvPr>
                <p:extLst>
                  <p:ext uri="{D42A27DB-BD31-4B8C-83A1-F6EECF244321}">
                    <p14:modId xmlns:p14="http://schemas.microsoft.com/office/powerpoint/2010/main" val="2757078956"/>
                  </p:ext>
                </p:extLst>
              </p:nvPr>
            </p:nvGraphicFramePr>
            <p:xfrm>
              <a:off x="6248401" y="166890"/>
              <a:ext cx="2133600" cy="978292"/>
            </p:xfrm>
            <a:graphic>
              <a:graphicData uri="http://schemas.openxmlformats.org/drawingml/2006/table">
                <a:tbl>
                  <a:tblPr firstRow="1" bandRow="1">
                    <a:tableStyleId>{5C22544A-7EE6-4342-B048-85BDC9FD1C3A}</a:tableStyleId>
                  </a:tblPr>
                  <a:tblGrid>
                    <a:gridCol w="5334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gridCol w="533400">
                      <a:extLst>
                        <a:ext uri="{9D8B030D-6E8A-4147-A177-3AD203B41FA5}">
                          <a16:colId xmlns:a16="http://schemas.microsoft.com/office/drawing/2014/main" val="20002"/>
                        </a:ext>
                      </a:extLst>
                    </a:gridCol>
                    <a:gridCol w="533400">
                      <a:extLst>
                        <a:ext uri="{9D8B030D-6E8A-4147-A177-3AD203B41FA5}">
                          <a16:colId xmlns:a16="http://schemas.microsoft.com/office/drawing/2014/main" val="20003"/>
                        </a:ext>
                      </a:extLst>
                    </a:gridCol>
                  </a:tblGrid>
                  <a:tr h="294293">
                    <a:tc>
                      <a:txBody>
                        <a:bodyPr/>
                        <a:lstStyle/>
                        <a:p>
                          <a:endParaRPr lang="en-US" sz="800" dirty="0"/>
                        </a:p>
                      </a:txBody>
                      <a:tcPr marL="38793" marR="38793" marT="19396" marB="19396"/>
                    </a:tc>
                    <a:tc>
                      <a:txBody>
                        <a:bodyPr/>
                        <a:lstStyle/>
                        <a:p>
                          <a:pPr algn="ctr"/>
                          <a:r>
                            <a:rPr lang="en-US" sz="800" dirty="0"/>
                            <a:t>Level </a:t>
                          </a:r>
                          <a:r>
                            <a:rPr lang="en-US" sz="800" dirty="0" err="1"/>
                            <a:t>i</a:t>
                          </a:r>
                          <a:r>
                            <a:rPr lang="en-US" sz="800" dirty="0"/>
                            <a:t>=1</a:t>
                          </a:r>
                        </a:p>
                      </a:txBody>
                      <a:tcPr marL="38793" marR="38793" marT="19396" marB="19396"/>
                    </a:tc>
                    <a:tc>
                      <a:txBody>
                        <a:bodyPr/>
                        <a:lstStyle/>
                        <a:p>
                          <a:pPr algn="ctr"/>
                          <a:r>
                            <a:rPr lang="en-US" sz="800" dirty="0"/>
                            <a:t>Level </a:t>
                          </a:r>
                          <a:r>
                            <a:rPr lang="en-US" sz="800" dirty="0" err="1"/>
                            <a:t>i</a:t>
                          </a:r>
                          <a:r>
                            <a:rPr lang="en-US" sz="800" dirty="0"/>
                            <a:t>=2</a:t>
                          </a:r>
                        </a:p>
                      </a:txBody>
                      <a:tcPr marL="38793" marR="38793" marT="19396" marB="19396"/>
                    </a:tc>
                    <a:tc>
                      <a:txBody>
                        <a:bodyPr/>
                        <a:lstStyle/>
                        <a:p>
                          <a:pPr algn="ctr"/>
                          <a:r>
                            <a:rPr lang="en-US" sz="800" baseline="0" dirty="0"/>
                            <a:t>Level </a:t>
                          </a:r>
                          <a:r>
                            <a:rPr lang="en-US" sz="800" baseline="0" dirty="0" err="1"/>
                            <a:t>i</a:t>
                          </a:r>
                          <a:r>
                            <a:rPr lang="en-US" sz="800" baseline="0" dirty="0"/>
                            <a:t>=3</a:t>
                          </a:r>
                          <a:endParaRPr lang="en-US" sz="800" dirty="0"/>
                        </a:p>
                      </a:txBody>
                      <a:tcPr marL="38793" marR="38793" marT="19396" marB="19396"/>
                    </a:tc>
                    <a:extLst>
                      <a:ext uri="{0D108BD9-81ED-4DB2-BD59-A6C34878D82A}">
                        <a16:rowId xmlns:a16="http://schemas.microsoft.com/office/drawing/2014/main" val="10000"/>
                      </a:ext>
                    </a:extLst>
                  </a:tr>
                  <a:tr h="168168">
                    <a:tc>
                      <a:txBody>
                        <a:bodyPr/>
                        <a:lstStyle/>
                        <a:p>
                          <a:pPr algn="ctr"/>
                          <a:r>
                            <a:rPr lang="en-US" sz="800" dirty="0"/>
                            <a:t>Y</a:t>
                          </a:r>
                          <a:r>
                            <a:rPr lang="en-US" sz="800" baseline="-25000" dirty="0"/>
                            <a:t>1</a:t>
                          </a:r>
                          <a:r>
                            <a:rPr lang="en-US" sz="800" dirty="0"/>
                            <a:t>|X=</a:t>
                          </a:r>
                          <a:r>
                            <a:rPr lang="en-US" sz="800" dirty="0" err="1"/>
                            <a:t>i</a:t>
                          </a:r>
                          <a:endParaRPr lang="en-US" sz="800" baseline="-25000" dirty="0"/>
                        </a:p>
                      </a:txBody>
                      <a:tcPr marL="38793" marR="38793" marT="19396" marB="19396"/>
                    </a:tc>
                    <a:tc>
                      <a:txBody>
                        <a:bodyPr/>
                        <a:lstStyle/>
                        <a:p>
                          <a:pPr algn="ctr"/>
                          <a:r>
                            <a:rPr lang="en-US" sz="800" dirty="0"/>
                            <a:t>3</a:t>
                          </a:r>
                        </a:p>
                      </a:txBody>
                      <a:tcPr marL="38793" marR="38793" marT="19396" marB="19396"/>
                    </a:tc>
                    <a:tc>
                      <a:txBody>
                        <a:bodyPr/>
                        <a:lstStyle/>
                        <a:p>
                          <a:pPr algn="ctr"/>
                          <a:r>
                            <a:rPr lang="en-US" sz="800" dirty="0"/>
                            <a:t>10</a:t>
                          </a:r>
                        </a:p>
                      </a:txBody>
                      <a:tcPr marL="38793" marR="38793" marT="19396" marB="19396"/>
                    </a:tc>
                    <a:tc>
                      <a:txBody>
                        <a:bodyPr/>
                        <a:lstStyle/>
                        <a:p>
                          <a:pPr algn="ctr"/>
                          <a:r>
                            <a:rPr lang="en-US" sz="800" dirty="0"/>
                            <a:t>20</a:t>
                          </a:r>
                        </a:p>
                      </a:txBody>
                      <a:tcPr marL="38793" marR="38793" marT="19396" marB="19396"/>
                    </a:tc>
                    <a:extLst>
                      <a:ext uri="{0D108BD9-81ED-4DB2-BD59-A6C34878D82A}">
                        <a16:rowId xmlns:a16="http://schemas.microsoft.com/office/drawing/2014/main" val="10001"/>
                      </a:ext>
                    </a:extLst>
                  </a:tr>
                  <a:tr h="16816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800" dirty="0"/>
                            <a:t>Y</a:t>
                          </a:r>
                          <a:r>
                            <a:rPr lang="en-US" sz="800" baseline="-25000" dirty="0"/>
                            <a:t>2</a:t>
                          </a:r>
                          <a:r>
                            <a:rPr lang="en-US" sz="800" dirty="0"/>
                            <a:t>|X=</a:t>
                          </a:r>
                          <a:r>
                            <a:rPr lang="en-US" sz="800" dirty="0" err="1"/>
                            <a:t>i</a:t>
                          </a:r>
                          <a:endParaRPr lang="en-US" sz="800" baseline="-25000" dirty="0"/>
                        </a:p>
                      </a:txBody>
                      <a:tcPr marL="38793" marR="38793" marT="19396" marB="19396"/>
                    </a:tc>
                    <a:tc>
                      <a:txBody>
                        <a:bodyPr/>
                        <a:lstStyle/>
                        <a:p>
                          <a:pPr algn="ctr"/>
                          <a:r>
                            <a:rPr lang="en-US" sz="800" dirty="0"/>
                            <a:t>5</a:t>
                          </a:r>
                        </a:p>
                      </a:txBody>
                      <a:tcPr marL="38793" marR="38793" marT="19396" marB="19396"/>
                    </a:tc>
                    <a:tc>
                      <a:txBody>
                        <a:bodyPr/>
                        <a:lstStyle/>
                        <a:p>
                          <a:pPr algn="ctr"/>
                          <a:r>
                            <a:rPr lang="en-US" sz="800" dirty="0"/>
                            <a:t>12</a:t>
                          </a:r>
                        </a:p>
                      </a:txBody>
                      <a:tcPr marL="38793" marR="38793" marT="19396" marB="19396"/>
                    </a:tc>
                    <a:tc>
                      <a:txBody>
                        <a:bodyPr/>
                        <a:lstStyle/>
                        <a:p>
                          <a:pPr algn="ctr"/>
                          <a:r>
                            <a:rPr lang="en-US" sz="800" dirty="0"/>
                            <a:t>22</a:t>
                          </a:r>
                        </a:p>
                      </a:txBody>
                      <a:tcPr marL="38793" marR="38793" marT="19396" marB="19396"/>
                    </a:tc>
                    <a:extLst>
                      <a:ext uri="{0D108BD9-81ED-4DB2-BD59-A6C34878D82A}">
                        <a16:rowId xmlns:a16="http://schemas.microsoft.com/office/drawing/2014/main" val="10002"/>
                      </a:ext>
                    </a:extLst>
                  </a:tr>
                  <a:tr h="16816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800" dirty="0"/>
                            <a:t>Y</a:t>
                          </a:r>
                          <a:r>
                            <a:rPr lang="en-US" sz="800" baseline="-25000" dirty="0"/>
                            <a:t>3</a:t>
                          </a:r>
                          <a:r>
                            <a:rPr lang="en-US" sz="800" dirty="0"/>
                            <a:t>|X=</a:t>
                          </a:r>
                          <a:r>
                            <a:rPr lang="en-US" sz="800" dirty="0" err="1"/>
                            <a:t>i</a:t>
                          </a:r>
                          <a:endParaRPr lang="en-US" sz="800" baseline="-25000" dirty="0"/>
                        </a:p>
                      </a:txBody>
                      <a:tcPr marL="38793" marR="38793" marT="19396" marB="19396"/>
                    </a:tc>
                    <a:tc>
                      <a:txBody>
                        <a:bodyPr/>
                        <a:lstStyle/>
                        <a:p>
                          <a:pPr algn="ctr"/>
                          <a:r>
                            <a:rPr lang="en-US" sz="800" dirty="0"/>
                            <a:t>7</a:t>
                          </a:r>
                        </a:p>
                      </a:txBody>
                      <a:tcPr marL="38793" marR="38793" marT="19396" marB="19396"/>
                    </a:tc>
                    <a:tc>
                      <a:txBody>
                        <a:bodyPr/>
                        <a:lstStyle/>
                        <a:p>
                          <a:pPr algn="ctr"/>
                          <a:r>
                            <a:rPr lang="en-US" sz="800" dirty="0"/>
                            <a:t>14</a:t>
                          </a:r>
                        </a:p>
                      </a:txBody>
                      <a:tcPr marL="38793" marR="38793" marT="19396" marB="19396"/>
                    </a:tc>
                    <a:tc>
                      <a:txBody>
                        <a:bodyPr/>
                        <a:lstStyle/>
                        <a:p>
                          <a:pPr algn="ctr"/>
                          <a:r>
                            <a:rPr lang="en-US" sz="800" dirty="0"/>
                            <a:t>24</a:t>
                          </a:r>
                        </a:p>
                      </a:txBody>
                      <a:tcPr marL="38793" marR="38793" marT="19396" marB="19396"/>
                    </a:tc>
                    <a:extLst>
                      <a:ext uri="{0D108BD9-81ED-4DB2-BD59-A6C34878D82A}">
                        <a16:rowId xmlns:a16="http://schemas.microsoft.com/office/drawing/2014/main" val="10003"/>
                      </a:ext>
                    </a:extLst>
                  </a:tr>
                  <a:tr h="179495">
                    <a:tc>
                      <a:txBody>
                        <a:bodyPr/>
                        <a:lstStyle/>
                        <a:p>
                          <a:endParaRPr lang="en-US"/>
                        </a:p>
                      </a:txBody>
                      <a:tcPr marL="38793" marR="38793" marT="19396" marB="19396">
                        <a:blipFill>
                          <a:blip r:embed="rId7"/>
                          <a:stretch>
                            <a:fillRect l="-2273" t="-440000" r="-303409" b="-16667"/>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dirty="0">
                              <a:solidFill>
                                <a:srgbClr val="FF0000"/>
                              </a:solidFill>
                            </a:rPr>
                            <a:t>5</a:t>
                          </a:r>
                        </a:p>
                      </a:txBody>
                      <a:tcPr marL="38793" marR="38793" marT="19396" marB="19396"/>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dirty="0">
                              <a:solidFill>
                                <a:srgbClr val="FF0000"/>
                              </a:solidFill>
                            </a:rPr>
                            <a:t>12</a:t>
                          </a:r>
                        </a:p>
                      </a:txBody>
                      <a:tcPr marL="38793" marR="38793" marT="19396" marB="19396"/>
                    </a:tc>
                    <a:tc>
                      <a:txBody>
                        <a:bodyPr/>
                        <a:lstStyle/>
                        <a:p>
                          <a:pPr algn="ctr"/>
                          <a:r>
                            <a:rPr lang="en-US" sz="800" b="1" dirty="0">
                              <a:solidFill>
                                <a:srgbClr val="FF0000"/>
                              </a:solidFill>
                            </a:rPr>
                            <a:t>22</a:t>
                          </a:r>
                          <a:endParaRPr lang="en-US" sz="800" dirty="0"/>
                        </a:p>
                      </a:txBody>
                      <a:tcPr marL="38793" marR="38793" marT="19396" marB="19396"/>
                    </a:tc>
                    <a:extLst>
                      <a:ext uri="{0D108BD9-81ED-4DB2-BD59-A6C34878D82A}">
                        <a16:rowId xmlns:a16="http://schemas.microsoft.com/office/drawing/2014/main" val="10004"/>
                      </a:ext>
                    </a:extLst>
                  </a:tr>
                </a:tbl>
              </a:graphicData>
            </a:graphic>
          </p:graphicFrame>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7F4D6D3D-12A3-4A11-9E52-ABC0A5322A00}"/>
                  </a:ext>
                </a:extLst>
              </p:cNvPr>
              <p:cNvSpPr txBox="1"/>
              <p:nvPr/>
            </p:nvSpPr>
            <p:spPr>
              <a:xfrm>
                <a:off x="6400800" y="1195982"/>
                <a:ext cx="1593513"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US" sz="2000" i="1" smtClean="0">
                              <a:latin typeface="Cambria Math" panose="02040503050406030204" pitchFamily="18" charset="0"/>
                              <a:ea typeface="Cambria Math"/>
                            </a:rPr>
                          </m:ctrlPr>
                        </m:accPr>
                        <m:e>
                          <m:r>
                            <a:rPr lang="en-US" sz="2000" i="1" smtClean="0">
                              <a:latin typeface="Cambria Math"/>
                              <a:ea typeface="Cambria Math"/>
                            </a:rPr>
                            <m:t>𝜇</m:t>
                          </m:r>
                        </m:e>
                      </m:acc>
                      <m:r>
                        <a:rPr lang="en-US" sz="2000" b="0" i="1" smtClean="0">
                          <a:latin typeface="Cambria Math"/>
                          <a:ea typeface="Cambria Math"/>
                        </a:rPr>
                        <m:t>=</m:t>
                      </m:r>
                      <m:acc>
                        <m:accPr>
                          <m:chr m:val="̿"/>
                          <m:ctrlPr>
                            <a:rPr lang="en-US" sz="2000" i="1" smtClean="0">
                              <a:latin typeface="Cambria Math" panose="02040503050406030204" pitchFamily="18" charset="0"/>
                            </a:rPr>
                          </m:ctrlPr>
                        </m:accPr>
                        <m:e>
                          <m:r>
                            <a:rPr lang="en-US" sz="2000" b="0" i="1" smtClean="0">
                              <a:latin typeface="Cambria Math"/>
                            </a:rPr>
                            <m:t>𝑥</m:t>
                          </m:r>
                        </m:e>
                      </m:acc>
                      <m:r>
                        <a:rPr lang="en-US" sz="2000" b="0" i="0" smtClean="0">
                          <a:latin typeface="Cambria Math"/>
                        </a:rPr>
                        <m:t>=</m:t>
                      </m:r>
                      <m:r>
                        <m:rPr>
                          <m:nor/>
                        </m:rPr>
                        <a:rPr lang="en-US" sz="2800" b="1" dirty="0">
                          <a:solidFill>
                            <a:srgbClr val="FF0000"/>
                          </a:solidFill>
                        </a:rPr>
                        <m:t>13</m:t>
                      </m:r>
                    </m:oMath>
                  </m:oMathPara>
                </a14:m>
                <a:endParaRPr lang="en-US" dirty="0"/>
              </a:p>
            </p:txBody>
          </p:sp>
        </mc:Choice>
        <mc:Fallback xmlns="">
          <p:sp>
            <p:nvSpPr>
              <p:cNvPr id="13" name="TextBox 12">
                <a:extLst>
                  <a:ext uri="{FF2B5EF4-FFF2-40B4-BE49-F238E27FC236}">
                    <a16:creationId xmlns:a16="http://schemas.microsoft.com/office/drawing/2014/main" id="{7F4D6D3D-12A3-4A11-9E52-ABC0A5322A00}"/>
                  </a:ext>
                </a:extLst>
              </p:cNvPr>
              <p:cNvSpPr txBox="1">
                <a:spLocks noRot="1" noChangeAspect="1" noMove="1" noResize="1" noEditPoints="1" noAdjustHandles="1" noChangeArrowheads="1" noChangeShapeType="1" noTextEdit="1"/>
              </p:cNvSpPr>
              <p:nvPr/>
            </p:nvSpPr>
            <p:spPr>
              <a:xfrm>
                <a:off x="6400800" y="1195982"/>
                <a:ext cx="1593513" cy="523220"/>
              </a:xfrm>
              <a:prstGeom prst="rect">
                <a:avLst/>
              </a:prstGeom>
              <a:blipFill>
                <a:blip r:embed="rId8"/>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33027601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866" y="1000125"/>
            <a:ext cx="4162425" cy="2352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Rectangle 8"/>
          <p:cNvSpPr/>
          <p:nvPr/>
        </p:nvSpPr>
        <p:spPr>
          <a:xfrm>
            <a:off x="1733534" y="2174831"/>
            <a:ext cx="933466" cy="20328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p:nvSpPr>
        <p:spPr>
          <a:xfrm>
            <a:off x="6025310" y="112691"/>
            <a:ext cx="2232471" cy="369332"/>
          </a:xfrm>
          <a:prstGeom prst="rect">
            <a:avLst/>
          </a:prstGeom>
          <a:noFill/>
        </p:spPr>
        <p:txBody>
          <a:bodyPr wrap="square" rtlCol="0">
            <a:spAutoFit/>
          </a:bodyPr>
          <a:lstStyle/>
          <a:p>
            <a:pPr algn="ctr"/>
            <a:r>
              <a:rPr lang="en-US" dirty="0"/>
              <a:t>F-TEST</a:t>
            </a:r>
          </a:p>
        </p:txBody>
      </p:sp>
      <mc:AlternateContent xmlns:mc="http://schemas.openxmlformats.org/markup-compatibility/2006" xmlns:a14="http://schemas.microsoft.com/office/drawing/2010/main">
        <mc:Choice Requires="a14">
          <p:sp>
            <p:nvSpPr>
              <p:cNvPr id="12" name="TextBox 11"/>
              <p:cNvSpPr txBox="1"/>
              <p:nvPr/>
            </p:nvSpPr>
            <p:spPr>
              <a:xfrm>
                <a:off x="5169754" y="2298363"/>
                <a:ext cx="3706464" cy="66659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n-US" b="0" i="0" smtClean="0">
                          <a:latin typeface="Cambria Math"/>
                        </a:rPr>
                        <m:t>F</m:t>
                      </m:r>
                      <m:r>
                        <a:rPr lang="en-US" b="0" i="0" smtClean="0">
                          <a:latin typeface="Cambria Math"/>
                        </a:rPr>
                        <m:t>= </m:t>
                      </m:r>
                      <m:f>
                        <m:fPr>
                          <m:ctrlPr>
                            <a:rPr lang="en-US" b="0" i="1" smtClean="0">
                              <a:latin typeface="Cambria Math" panose="02040503050406030204" pitchFamily="18" charset="0"/>
                            </a:rPr>
                          </m:ctrlPr>
                        </m:fPr>
                        <m:num>
                          <m:r>
                            <a:rPr lang="en-US" b="0" i="1" smtClean="0">
                              <a:latin typeface="Cambria Math"/>
                            </a:rPr>
                            <m:t>(153.19 −141.56)/(30−27)</m:t>
                          </m:r>
                        </m:num>
                        <m:den>
                          <m:r>
                            <a:rPr lang="en-US" b="0" i="1" smtClean="0">
                              <a:latin typeface="Cambria Math"/>
                            </a:rPr>
                            <m:t>141.56/27</m:t>
                          </m:r>
                        </m:den>
                      </m:f>
                    </m:oMath>
                  </m:oMathPara>
                </a14:m>
                <a:endParaRPr lang="en-US" dirty="0"/>
              </a:p>
            </p:txBody>
          </p:sp>
        </mc:Choice>
        <mc:Fallback xmlns="">
          <p:sp>
            <p:nvSpPr>
              <p:cNvPr id="12" name="TextBox 11"/>
              <p:cNvSpPr txBox="1">
                <a:spLocks noRot="1" noChangeAspect="1" noMove="1" noResize="1" noEditPoints="1" noAdjustHandles="1" noChangeArrowheads="1" noChangeShapeType="1" noTextEdit="1"/>
              </p:cNvSpPr>
              <p:nvPr/>
            </p:nvSpPr>
            <p:spPr>
              <a:xfrm>
                <a:off x="5169754" y="2298363"/>
                <a:ext cx="3706464" cy="666593"/>
              </a:xfrm>
              <a:prstGeom prst="rect">
                <a:avLst/>
              </a:prstGeom>
              <a:blipFill rotWithShape="1">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p:cNvSpPr txBox="1"/>
              <p:nvPr/>
            </p:nvSpPr>
            <p:spPr>
              <a:xfrm>
                <a:off x="6636468" y="3070008"/>
                <a:ext cx="96693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n-US" b="0" i="0" smtClean="0">
                          <a:latin typeface="Cambria Math"/>
                        </a:rPr>
                        <m:t>F</m:t>
                      </m:r>
                      <m:r>
                        <a:rPr lang="en-US" b="0" i="0" smtClean="0">
                          <a:latin typeface="Cambria Math"/>
                        </a:rPr>
                        <m:t>=.74</m:t>
                      </m:r>
                    </m:oMath>
                  </m:oMathPara>
                </a14:m>
                <a:endParaRPr lang="en-US" dirty="0"/>
              </a:p>
            </p:txBody>
          </p:sp>
        </mc:Choice>
        <mc:Fallback xmlns="">
          <p:sp>
            <p:nvSpPr>
              <p:cNvPr id="16" name="TextBox 15"/>
              <p:cNvSpPr txBox="1">
                <a:spLocks noRot="1" noChangeAspect="1" noMove="1" noResize="1" noEditPoints="1" noAdjustHandles="1" noChangeArrowheads="1" noChangeShapeType="1" noTextEdit="1"/>
              </p:cNvSpPr>
              <p:nvPr/>
            </p:nvSpPr>
            <p:spPr>
              <a:xfrm>
                <a:off x="6636468" y="3070008"/>
                <a:ext cx="966931" cy="369332"/>
              </a:xfrm>
              <a:prstGeom prst="rect">
                <a:avLst/>
              </a:prstGeom>
              <a:blipFill rotWithShape="1">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p:cNvSpPr txBox="1"/>
              <p:nvPr/>
            </p:nvSpPr>
            <p:spPr>
              <a:xfrm>
                <a:off x="6412114" y="3441363"/>
                <a:ext cx="1785874" cy="369332"/>
              </a:xfrm>
              <a:prstGeom prst="rect">
                <a:avLst/>
              </a:prstGeom>
              <a:noFill/>
            </p:spPr>
            <p:txBody>
              <a:bodyPr wrap="none" rtlCol="0">
                <a:spAutoFit/>
              </a:bodyPr>
              <a:lstStyle/>
              <a:p>
                <a:r>
                  <a:rPr lang="en-US" b="0" dirty="0">
                    <a:ea typeface="Cambria Math"/>
                  </a:rPr>
                  <a:t>P-value = </a:t>
                </a:r>
                <a14:m>
                  <m:oMath xmlns:m="http://schemas.openxmlformats.org/officeDocument/2006/math">
                    <m:r>
                      <a:rPr lang="en-US" b="0" i="1" smtClean="0">
                        <a:latin typeface="Cambria Math"/>
                        <a:ea typeface="Cambria Math"/>
                      </a:rPr>
                      <m:t>0.5375</m:t>
                    </m:r>
                  </m:oMath>
                </a14:m>
                <a:endParaRPr lang="en-US" dirty="0"/>
              </a:p>
            </p:txBody>
          </p:sp>
        </mc:Choice>
        <mc:Fallback xmlns="">
          <p:sp>
            <p:nvSpPr>
              <p:cNvPr id="17" name="TextBox 16"/>
              <p:cNvSpPr txBox="1">
                <a:spLocks noRot="1" noChangeAspect="1" noMove="1" noResize="1" noEditPoints="1" noAdjustHandles="1" noChangeArrowheads="1" noChangeShapeType="1" noTextEdit="1"/>
              </p:cNvSpPr>
              <p:nvPr/>
            </p:nvSpPr>
            <p:spPr>
              <a:xfrm>
                <a:off x="6412114" y="3441363"/>
                <a:ext cx="1785874" cy="369332"/>
              </a:xfrm>
              <a:prstGeom prst="rect">
                <a:avLst/>
              </a:prstGeom>
              <a:blipFill rotWithShape="0">
                <a:blip r:embed="rId5"/>
                <a:stretch>
                  <a:fillRect l="-3072" t="-10000" b="-26667"/>
                </a:stretch>
              </a:blipFill>
            </p:spPr>
            <p:txBody>
              <a:bodyPr/>
              <a:lstStyle/>
              <a:p>
                <a:r>
                  <a:rPr lang="en-US">
                    <a:noFill/>
                  </a:rPr>
                  <a:t> </a:t>
                </a:r>
              </a:p>
            </p:txBody>
          </p:sp>
        </mc:Fallback>
      </mc:AlternateContent>
      <p:pic>
        <p:nvPicPr>
          <p:cNvPr id="18435"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5775" y="4229606"/>
            <a:ext cx="4086225" cy="2333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8" name="TextBox 17"/>
          <p:cNvSpPr txBox="1"/>
          <p:nvPr/>
        </p:nvSpPr>
        <p:spPr>
          <a:xfrm>
            <a:off x="6374170" y="3898563"/>
            <a:ext cx="1703030" cy="369332"/>
          </a:xfrm>
          <a:prstGeom prst="rect">
            <a:avLst/>
          </a:prstGeom>
          <a:noFill/>
        </p:spPr>
        <p:txBody>
          <a:bodyPr wrap="none" rtlCol="0">
            <a:spAutoFit/>
          </a:bodyPr>
          <a:lstStyle/>
          <a:p>
            <a:r>
              <a:rPr lang="en-US" b="0" dirty="0">
                <a:ea typeface="Cambria Math"/>
              </a:rPr>
              <a:t>Fail to Reject Ho</a:t>
            </a:r>
            <a:endParaRPr lang="en-US" dirty="0"/>
          </a:p>
        </p:txBody>
      </p:sp>
      <p:sp>
        <p:nvSpPr>
          <p:cNvPr id="11" name="Rectangle 10"/>
          <p:cNvSpPr/>
          <p:nvPr/>
        </p:nvSpPr>
        <p:spPr>
          <a:xfrm>
            <a:off x="1828800" y="5359312"/>
            <a:ext cx="848605" cy="20328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Box 18"/>
          <p:cNvSpPr txBox="1"/>
          <p:nvPr/>
        </p:nvSpPr>
        <p:spPr>
          <a:xfrm>
            <a:off x="5169755" y="4570274"/>
            <a:ext cx="3559932" cy="1754326"/>
          </a:xfrm>
          <a:prstGeom prst="rect">
            <a:avLst/>
          </a:prstGeom>
          <a:noFill/>
        </p:spPr>
        <p:txBody>
          <a:bodyPr wrap="square" rtlCol="0">
            <a:spAutoFit/>
          </a:bodyPr>
          <a:lstStyle/>
          <a:p>
            <a:r>
              <a:rPr lang="en-US" b="0" dirty="0">
                <a:ea typeface="Cambria Math"/>
              </a:rPr>
              <a:t>There is not sufficient evidence at the alpha = .05 level of significance (p-valu</a:t>
            </a:r>
            <a:r>
              <a:rPr lang="en-US" dirty="0">
                <a:ea typeface="Cambria Math"/>
              </a:rPr>
              <a:t>e = 0.5375)</a:t>
            </a:r>
            <a:r>
              <a:rPr lang="en-US" b="0" dirty="0">
                <a:ea typeface="Cambria Math"/>
              </a:rPr>
              <a:t> to suggest that the mean </a:t>
            </a:r>
            <a:r>
              <a:rPr lang="en-US" dirty="0">
                <a:ea typeface="Cambria Math"/>
              </a:rPr>
              <a:t>heights of non-basketball sports </a:t>
            </a:r>
            <a:r>
              <a:rPr lang="en-US" b="0" dirty="0">
                <a:ea typeface="Cambria Math"/>
              </a:rPr>
              <a:t>are not equal.  Therefore we will proceed as if they are equal.   </a:t>
            </a:r>
            <a:endParaRPr lang="en-US" dirty="0"/>
          </a:p>
        </p:txBody>
      </p:sp>
      <p:pic>
        <p:nvPicPr>
          <p:cNvPr id="9219"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66963" y="1295400"/>
            <a:ext cx="2457450" cy="981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xmlns:a14="http://schemas.microsoft.com/office/drawing/2010/main">
        <mc:Choice Requires="a14">
          <p:sp>
            <p:nvSpPr>
              <p:cNvPr id="15" name="Rectangle 14"/>
              <p:cNvSpPr/>
              <p:nvPr/>
            </p:nvSpPr>
            <p:spPr>
              <a:xfrm>
                <a:off x="5410200" y="1601271"/>
                <a:ext cx="59824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en-US" b="0" i="0" smtClean="0">
                          <a:latin typeface="Cambria Math"/>
                        </a:rPr>
                        <m:t>F</m:t>
                      </m:r>
                      <m:r>
                        <a:rPr lang="en-US" b="0" i="0" smtClean="0">
                          <a:latin typeface="Cambria Math"/>
                        </a:rPr>
                        <m:t>=</m:t>
                      </m:r>
                    </m:oMath>
                  </m:oMathPara>
                </a14:m>
                <a:endParaRPr lang="en-US" dirty="0"/>
              </a:p>
            </p:txBody>
          </p:sp>
        </mc:Choice>
        <mc:Fallback xmlns="">
          <p:sp>
            <p:nvSpPr>
              <p:cNvPr id="15" name="Rectangle 14"/>
              <p:cNvSpPr>
                <a:spLocks noRot="1" noChangeAspect="1" noMove="1" noResize="1" noEditPoints="1" noAdjustHandles="1" noChangeArrowheads="1" noChangeShapeType="1" noTextEdit="1"/>
              </p:cNvSpPr>
              <p:nvPr/>
            </p:nvSpPr>
            <p:spPr>
              <a:xfrm>
                <a:off x="5410200" y="1601271"/>
                <a:ext cx="598241" cy="369332"/>
              </a:xfrm>
              <a:prstGeom prst="rect">
                <a:avLst/>
              </a:prstGeom>
              <a:blipFill rotWithShape="1">
                <a:blip r:embed="rId8"/>
                <a:stretch>
                  <a:fillRect/>
                </a:stretch>
              </a:blipFill>
            </p:spPr>
            <p:txBody>
              <a:bodyPr/>
              <a:lstStyle/>
              <a:p>
                <a:r>
                  <a:rPr lang="en-US">
                    <a:noFill/>
                  </a:rPr>
                  <a:t> </a:t>
                </a:r>
              </a:p>
            </p:txBody>
          </p:sp>
        </mc:Fallback>
      </mc:AlternateContent>
      <p:sp>
        <p:nvSpPr>
          <p:cNvPr id="20" name="TextBox 19"/>
          <p:cNvSpPr txBox="1"/>
          <p:nvPr/>
        </p:nvSpPr>
        <p:spPr>
          <a:xfrm>
            <a:off x="190050" y="167044"/>
            <a:ext cx="4343400" cy="830997"/>
          </a:xfrm>
          <a:prstGeom prst="rect">
            <a:avLst/>
          </a:prstGeom>
          <a:noFill/>
        </p:spPr>
        <p:txBody>
          <a:bodyPr wrap="square" rtlCol="0">
            <a:spAutoFit/>
          </a:bodyPr>
          <a:lstStyle/>
          <a:p>
            <a:r>
              <a:rPr lang="en-US" dirty="0"/>
              <a:t>H</a:t>
            </a:r>
            <a:r>
              <a:rPr lang="en-US" baseline="-25000" dirty="0"/>
              <a:t>0</a:t>
            </a:r>
            <a:r>
              <a:rPr lang="en-US" dirty="0"/>
              <a:t>: µ</a:t>
            </a:r>
            <a:r>
              <a:rPr lang="en-US" baseline="-25000" dirty="0"/>
              <a:t>Basketball </a:t>
            </a:r>
            <a:r>
              <a:rPr lang="en-US" dirty="0"/>
              <a:t>= µ</a:t>
            </a:r>
            <a:r>
              <a:rPr lang="en-US" baseline="-25000" dirty="0"/>
              <a:t>Football</a:t>
            </a:r>
            <a:r>
              <a:rPr lang="en-US" dirty="0"/>
              <a:t>= µ</a:t>
            </a:r>
            <a:r>
              <a:rPr lang="en-US" baseline="-25000" dirty="0"/>
              <a:t>Soccer</a:t>
            </a:r>
            <a:r>
              <a:rPr lang="en-US" dirty="0"/>
              <a:t> = µ</a:t>
            </a:r>
            <a:r>
              <a:rPr lang="en-US" baseline="-25000" dirty="0"/>
              <a:t>Swim</a:t>
            </a:r>
            <a:r>
              <a:rPr lang="en-US" dirty="0"/>
              <a:t> = µ</a:t>
            </a:r>
            <a:r>
              <a:rPr lang="en-US" baseline="-25000" dirty="0"/>
              <a:t>Tennis</a:t>
            </a:r>
            <a:r>
              <a:rPr lang="en-US" dirty="0"/>
              <a:t> </a:t>
            </a:r>
            <a:r>
              <a:rPr lang="en-US" baseline="-25000" dirty="0"/>
              <a:t>	</a:t>
            </a:r>
          </a:p>
          <a:p>
            <a:r>
              <a:rPr lang="en-US" dirty="0"/>
              <a:t>H</a:t>
            </a:r>
            <a:r>
              <a:rPr lang="en-US" baseline="-25000" dirty="0"/>
              <a:t>a</a:t>
            </a:r>
            <a:r>
              <a:rPr lang="en-US" dirty="0"/>
              <a:t>: At least one pair of means are different.</a:t>
            </a:r>
          </a:p>
        </p:txBody>
      </p:sp>
      <p:sp>
        <p:nvSpPr>
          <p:cNvPr id="21" name="TextBox 20"/>
          <p:cNvSpPr txBox="1"/>
          <p:nvPr/>
        </p:nvSpPr>
        <p:spPr>
          <a:xfrm>
            <a:off x="342450" y="3352800"/>
            <a:ext cx="4343400" cy="830997"/>
          </a:xfrm>
          <a:prstGeom prst="rect">
            <a:avLst/>
          </a:prstGeom>
          <a:noFill/>
        </p:spPr>
        <p:txBody>
          <a:bodyPr wrap="square" rtlCol="0">
            <a:spAutoFit/>
          </a:bodyPr>
          <a:lstStyle/>
          <a:p>
            <a:r>
              <a:rPr lang="en-US" dirty="0"/>
              <a:t>H</a:t>
            </a:r>
            <a:r>
              <a:rPr lang="en-US" baseline="-25000" dirty="0"/>
              <a:t>0</a:t>
            </a:r>
            <a:r>
              <a:rPr lang="en-US" dirty="0"/>
              <a:t>: µ</a:t>
            </a:r>
            <a:r>
              <a:rPr lang="en-US" baseline="-25000" dirty="0"/>
              <a:t>Basketball </a:t>
            </a:r>
            <a:r>
              <a:rPr lang="en-US" dirty="0"/>
              <a:t>= µ</a:t>
            </a:r>
            <a:r>
              <a:rPr lang="en-US" baseline="-25000" dirty="0"/>
              <a:t>Football</a:t>
            </a:r>
            <a:r>
              <a:rPr lang="en-US" dirty="0"/>
              <a:t>= µ</a:t>
            </a:r>
            <a:r>
              <a:rPr lang="en-US" baseline="-25000" dirty="0"/>
              <a:t>Soccer</a:t>
            </a:r>
            <a:r>
              <a:rPr lang="en-US" dirty="0"/>
              <a:t> = µ</a:t>
            </a:r>
            <a:r>
              <a:rPr lang="en-US" baseline="-25000" dirty="0"/>
              <a:t>Swim</a:t>
            </a:r>
            <a:r>
              <a:rPr lang="en-US" dirty="0"/>
              <a:t> = µ</a:t>
            </a:r>
            <a:r>
              <a:rPr lang="en-US" baseline="-25000" dirty="0"/>
              <a:t>Tennis</a:t>
            </a:r>
            <a:r>
              <a:rPr lang="en-US" dirty="0"/>
              <a:t> </a:t>
            </a:r>
            <a:r>
              <a:rPr lang="en-US" baseline="-25000" dirty="0"/>
              <a:t>	</a:t>
            </a:r>
          </a:p>
          <a:p>
            <a:r>
              <a:rPr lang="en-US" dirty="0"/>
              <a:t>H</a:t>
            </a:r>
            <a:r>
              <a:rPr lang="en-US" baseline="-25000" dirty="0"/>
              <a:t>a</a:t>
            </a:r>
            <a:r>
              <a:rPr lang="en-US" dirty="0"/>
              <a:t>: µ</a:t>
            </a:r>
            <a:r>
              <a:rPr lang="en-US" baseline="-25000" dirty="0"/>
              <a:t>Basketball </a:t>
            </a:r>
            <a:r>
              <a:rPr lang="en-US" dirty="0"/>
              <a:t>is different than the Others. </a:t>
            </a:r>
          </a:p>
        </p:txBody>
      </p:sp>
      <p:sp>
        <p:nvSpPr>
          <p:cNvPr id="22" name="Rectangle 21"/>
          <p:cNvSpPr/>
          <p:nvPr/>
        </p:nvSpPr>
        <p:spPr>
          <a:xfrm>
            <a:off x="4876800" y="499646"/>
            <a:ext cx="4745209" cy="338554"/>
          </a:xfrm>
          <a:prstGeom prst="rect">
            <a:avLst/>
          </a:prstGeom>
        </p:spPr>
        <p:txBody>
          <a:bodyPr wrap="square">
            <a:spAutoFit/>
          </a:bodyPr>
          <a:lstStyle/>
          <a:p>
            <a:r>
              <a:rPr lang="en-US" sz="1600" dirty="0"/>
              <a:t>H</a:t>
            </a:r>
            <a:r>
              <a:rPr lang="en-US" sz="1600" baseline="-25000" dirty="0"/>
              <a:t>0</a:t>
            </a:r>
            <a:r>
              <a:rPr lang="en-US" sz="1600" dirty="0"/>
              <a:t>: The Others are equal. (Including Basketball)</a:t>
            </a:r>
          </a:p>
        </p:txBody>
      </p:sp>
      <p:sp>
        <p:nvSpPr>
          <p:cNvPr id="23" name="Rectangle 22"/>
          <p:cNvSpPr/>
          <p:nvPr/>
        </p:nvSpPr>
        <p:spPr>
          <a:xfrm>
            <a:off x="4876800" y="956846"/>
            <a:ext cx="5115805" cy="338554"/>
          </a:xfrm>
          <a:prstGeom prst="rect">
            <a:avLst/>
          </a:prstGeom>
        </p:spPr>
        <p:txBody>
          <a:bodyPr wrap="square">
            <a:spAutoFit/>
          </a:bodyPr>
          <a:lstStyle/>
          <a:p>
            <a:r>
              <a:rPr lang="en-US" sz="1600" dirty="0"/>
              <a:t>H</a:t>
            </a:r>
            <a:r>
              <a:rPr lang="en-US" sz="1600" baseline="-25000" dirty="0"/>
              <a:t>a</a:t>
            </a:r>
            <a:r>
              <a:rPr lang="en-US" sz="1600" dirty="0"/>
              <a:t>: The Others are different (Including Basketball)</a:t>
            </a:r>
          </a:p>
        </p:txBody>
      </p:sp>
    </p:spTree>
    <p:extLst>
      <p:ext uri="{BB962C8B-B14F-4D97-AF65-F5344CB8AC3E}">
        <p14:creationId xmlns:p14="http://schemas.microsoft.com/office/powerpoint/2010/main" val="297010240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866" y="1000125"/>
            <a:ext cx="4162425" cy="2352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Rectangle 8"/>
          <p:cNvSpPr/>
          <p:nvPr/>
        </p:nvSpPr>
        <p:spPr>
          <a:xfrm>
            <a:off x="1733534" y="2174831"/>
            <a:ext cx="933466" cy="20328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p:nvSpPr>
        <p:spPr>
          <a:xfrm>
            <a:off x="6025310" y="112691"/>
            <a:ext cx="2232471" cy="369332"/>
          </a:xfrm>
          <a:prstGeom prst="rect">
            <a:avLst/>
          </a:prstGeom>
          <a:noFill/>
        </p:spPr>
        <p:txBody>
          <a:bodyPr wrap="square" rtlCol="0">
            <a:spAutoFit/>
          </a:bodyPr>
          <a:lstStyle/>
          <a:p>
            <a:pPr algn="ctr"/>
            <a:r>
              <a:rPr lang="en-US" dirty="0"/>
              <a:t>F-TEST</a:t>
            </a:r>
          </a:p>
        </p:txBody>
      </p:sp>
      <mc:AlternateContent xmlns:mc="http://schemas.openxmlformats.org/markup-compatibility/2006" xmlns:a14="http://schemas.microsoft.com/office/drawing/2010/main">
        <mc:Choice Requires="a14">
          <p:sp>
            <p:nvSpPr>
              <p:cNvPr id="12" name="TextBox 11"/>
              <p:cNvSpPr txBox="1"/>
              <p:nvPr/>
            </p:nvSpPr>
            <p:spPr>
              <a:xfrm>
                <a:off x="5169754" y="2298363"/>
                <a:ext cx="3706464" cy="66659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n-US" b="0" i="0" smtClean="0">
                          <a:latin typeface="Cambria Math"/>
                        </a:rPr>
                        <m:t>F</m:t>
                      </m:r>
                      <m:r>
                        <a:rPr lang="en-US" b="0" i="0" smtClean="0">
                          <a:latin typeface="Cambria Math"/>
                        </a:rPr>
                        <m:t>= </m:t>
                      </m:r>
                      <m:f>
                        <m:fPr>
                          <m:ctrlPr>
                            <a:rPr lang="en-US" b="0" i="1" smtClean="0">
                              <a:latin typeface="Cambria Math" panose="02040503050406030204" pitchFamily="18" charset="0"/>
                            </a:rPr>
                          </m:ctrlPr>
                        </m:fPr>
                        <m:num>
                          <m:r>
                            <a:rPr lang="en-US" b="0" i="1" smtClean="0">
                              <a:latin typeface="Cambria Math"/>
                            </a:rPr>
                            <m:t>(153.19 −141.56)/(30−27)</m:t>
                          </m:r>
                        </m:num>
                        <m:den>
                          <m:r>
                            <a:rPr lang="en-US" b="0" i="1" smtClean="0">
                              <a:latin typeface="Cambria Math"/>
                            </a:rPr>
                            <m:t>141.56/27</m:t>
                          </m:r>
                        </m:den>
                      </m:f>
                    </m:oMath>
                  </m:oMathPara>
                </a14:m>
                <a:endParaRPr lang="en-US" dirty="0"/>
              </a:p>
            </p:txBody>
          </p:sp>
        </mc:Choice>
        <mc:Fallback xmlns="">
          <p:sp>
            <p:nvSpPr>
              <p:cNvPr id="12" name="TextBox 11"/>
              <p:cNvSpPr txBox="1">
                <a:spLocks noRot="1" noChangeAspect="1" noMove="1" noResize="1" noEditPoints="1" noAdjustHandles="1" noChangeArrowheads="1" noChangeShapeType="1" noTextEdit="1"/>
              </p:cNvSpPr>
              <p:nvPr/>
            </p:nvSpPr>
            <p:spPr>
              <a:xfrm>
                <a:off x="5169754" y="2298363"/>
                <a:ext cx="3706464" cy="666593"/>
              </a:xfrm>
              <a:prstGeom prst="rect">
                <a:avLst/>
              </a:prstGeom>
              <a:blipFill rotWithShape="1">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p:cNvSpPr txBox="1"/>
              <p:nvPr/>
            </p:nvSpPr>
            <p:spPr>
              <a:xfrm>
                <a:off x="6636468" y="3070008"/>
                <a:ext cx="96693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n-US" b="0" i="0" smtClean="0">
                          <a:latin typeface="Cambria Math"/>
                        </a:rPr>
                        <m:t>F</m:t>
                      </m:r>
                      <m:r>
                        <a:rPr lang="en-US" b="0" i="0" smtClean="0">
                          <a:latin typeface="Cambria Math"/>
                        </a:rPr>
                        <m:t>=.74</m:t>
                      </m:r>
                    </m:oMath>
                  </m:oMathPara>
                </a14:m>
                <a:endParaRPr lang="en-US" dirty="0"/>
              </a:p>
            </p:txBody>
          </p:sp>
        </mc:Choice>
        <mc:Fallback xmlns="">
          <p:sp>
            <p:nvSpPr>
              <p:cNvPr id="16" name="TextBox 15"/>
              <p:cNvSpPr txBox="1">
                <a:spLocks noRot="1" noChangeAspect="1" noMove="1" noResize="1" noEditPoints="1" noAdjustHandles="1" noChangeArrowheads="1" noChangeShapeType="1" noTextEdit="1"/>
              </p:cNvSpPr>
              <p:nvPr/>
            </p:nvSpPr>
            <p:spPr>
              <a:xfrm>
                <a:off x="6636468" y="3070008"/>
                <a:ext cx="966931" cy="369332"/>
              </a:xfrm>
              <a:prstGeom prst="rect">
                <a:avLst/>
              </a:prstGeom>
              <a:blipFill rotWithShape="1">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p:cNvSpPr txBox="1"/>
              <p:nvPr/>
            </p:nvSpPr>
            <p:spPr>
              <a:xfrm>
                <a:off x="6412114" y="3441363"/>
                <a:ext cx="1715341" cy="369332"/>
              </a:xfrm>
              <a:prstGeom prst="rect">
                <a:avLst/>
              </a:prstGeom>
              <a:noFill/>
            </p:spPr>
            <p:txBody>
              <a:bodyPr wrap="none" rtlCol="0">
                <a:spAutoFit/>
              </a:bodyPr>
              <a:lstStyle/>
              <a:p>
                <a:r>
                  <a:rPr lang="en-US" b="0" dirty="0">
                    <a:ea typeface="Cambria Math"/>
                  </a:rPr>
                  <a:t>Pvalue = </a:t>
                </a:r>
                <a14:m>
                  <m:oMath xmlns:m="http://schemas.openxmlformats.org/officeDocument/2006/math">
                    <m:r>
                      <a:rPr lang="en-US" b="0" i="1" smtClean="0">
                        <a:latin typeface="Cambria Math"/>
                        <a:ea typeface="Cambria Math"/>
                      </a:rPr>
                      <m:t>0.5375</m:t>
                    </m:r>
                  </m:oMath>
                </a14:m>
                <a:endParaRPr lang="en-US" dirty="0"/>
              </a:p>
            </p:txBody>
          </p:sp>
        </mc:Choice>
        <mc:Fallback xmlns="">
          <p:sp>
            <p:nvSpPr>
              <p:cNvPr id="17" name="TextBox 16"/>
              <p:cNvSpPr txBox="1">
                <a:spLocks noRot="1" noChangeAspect="1" noMove="1" noResize="1" noEditPoints="1" noAdjustHandles="1" noChangeArrowheads="1" noChangeShapeType="1" noTextEdit="1"/>
              </p:cNvSpPr>
              <p:nvPr/>
            </p:nvSpPr>
            <p:spPr>
              <a:xfrm>
                <a:off x="6412114" y="3441363"/>
                <a:ext cx="1715341" cy="369332"/>
              </a:xfrm>
              <a:prstGeom prst="rect">
                <a:avLst/>
              </a:prstGeom>
              <a:blipFill rotWithShape="1">
                <a:blip r:embed="rId5"/>
                <a:stretch>
                  <a:fillRect l="-3203" t="-8333" b="-26667"/>
                </a:stretch>
              </a:blipFill>
            </p:spPr>
            <p:txBody>
              <a:bodyPr/>
              <a:lstStyle/>
              <a:p>
                <a:r>
                  <a:rPr lang="en-US">
                    <a:noFill/>
                  </a:rPr>
                  <a:t> </a:t>
                </a:r>
              </a:p>
            </p:txBody>
          </p:sp>
        </mc:Fallback>
      </mc:AlternateContent>
      <p:pic>
        <p:nvPicPr>
          <p:cNvPr id="18435"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5775" y="4229606"/>
            <a:ext cx="4086225" cy="2333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8" name="TextBox 17"/>
          <p:cNvSpPr txBox="1"/>
          <p:nvPr/>
        </p:nvSpPr>
        <p:spPr>
          <a:xfrm>
            <a:off x="6374170" y="3898563"/>
            <a:ext cx="1703030" cy="369332"/>
          </a:xfrm>
          <a:prstGeom prst="rect">
            <a:avLst/>
          </a:prstGeom>
          <a:noFill/>
        </p:spPr>
        <p:txBody>
          <a:bodyPr wrap="none" rtlCol="0">
            <a:spAutoFit/>
          </a:bodyPr>
          <a:lstStyle/>
          <a:p>
            <a:r>
              <a:rPr lang="en-US" b="0" dirty="0">
                <a:ea typeface="Cambria Math"/>
              </a:rPr>
              <a:t>Fail to Reject Ho</a:t>
            </a:r>
            <a:endParaRPr lang="en-US" dirty="0"/>
          </a:p>
        </p:txBody>
      </p:sp>
      <p:sp>
        <p:nvSpPr>
          <p:cNvPr id="11" name="Rectangle 10"/>
          <p:cNvSpPr/>
          <p:nvPr/>
        </p:nvSpPr>
        <p:spPr>
          <a:xfrm>
            <a:off x="1828800" y="5359312"/>
            <a:ext cx="848605" cy="20328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Box 18"/>
          <p:cNvSpPr txBox="1"/>
          <p:nvPr/>
        </p:nvSpPr>
        <p:spPr>
          <a:xfrm>
            <a:off x="5169755" y="4570274"/>
            <a:ext cx="3559932" cy="1754326"/>
          </a:xfrm>
          <a:prstGeom prst="rect">
            <a:avLst/>
          </a:prstGeom>
          <a:noFill/>
        </p:spPr>
        <p:txBody>
          <a:bodyPr wrap="square" rtlCol="0">
            <a:spAutoFit/>
          </a:bodyPr>
          <a:lstStyle/>
          <a:p>
            <a:r>
              <a:rPr lang="en-US" b="0" dirty="0">
                <a:ea typeface="Cambria Math"/>
              </a:rPr>
              <a:t>There is not sufficient evidence at the alpha = .05 level of significance (p-valu</a:t>
            </a:r>
            <a:r>
              <a:rPr lang="en-US" dirty="0">
                <a:ea typeface="Cambria Math"/>
              </a:rPr>
              <a:t>e = 0.5375)</a:t>
            </a:r>
            <a:r>
              <a:rPr lang="en-US" b="0" dirty="0">
                <a:ea typeface="Cambria Math"/>
              </a:rPr>
              <a:t> to suggest that the mean </a:t>
            </a:r>
            <a:r>
              <a:rPr lang="en-US" dirty="0">
                <a:ea typeface="Cambria Math"/>
              </a:rPr>
              <a:t>heights of non-basketball sports </a:t>
            </a:r>
            <a:r>
              <a:rPr lang="en-US" b="0" dirty="0">
                <a:ea typeface="Cambria Math"/>
              </a:rPr>
              <a:t>are not equal.  Therefore we will proceed as if they are equal.   </a:t>
            </a:r>
            <a:endParaRPr lang="en-US" dirty="0"/>
          </a:p>
        </p:txBody>
      </p:sp>
      <p:pic>
        <p:nvPicPr>
          <p:cNvPr id="9219"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66963" y="1295400"/>
            <a:ext cx="2457450" cy="981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xmlns:a14="http://schemas.microsoft.com/office/drawing/2010/main">
        <mc:Choice Requires="a14">
          <p:sp>
            <p:nvSpPr>
              <p:cNvPr id="15" name="Rectangle 14"/>
              <p:cNvSpPr/>
              <p:nvPr/>
            </p:nvSpPr>
            <p:spPr>
              <a:xfrm>
                <a:off x="5410200" y="1601271"/>
                <a:ext cx="59824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en-US" b="0" i="0" smtClean="0">
                          <a:latin typeface="Cambria Math"/>
                        </a:rPr>
                        <m:t>F</m:t>
                      </m:r>
                      <m:r>
                        <a:rPr lang="en-US" b="0" i="0" smtClean="0">
                          <a:latin typeface="Cambria Math"/>
                        </a:rPr>
                        <m:t>=</m:t>
                      </m:r>
                    </m:oMath>
                  </m:oMathPara>
                </a14:m>
                <a:endParaRPr lang="en-US" dirty="0"/>
              </a:p>
            </p:txBody>
          </p:sp>
        </mc:Choice>
        <mc:Fallback xmlns="">
          <p:sp>
            <p:nvSpPr>
              <p:cNvPr id="15" name="Rectangle 14"/>
              <p:cNvSpPr>
                <a:spLocks noRot="1" noChangeAspect="1" noMove="1" noResize="1" noEditPoints="1" noAdjustHandles="1" noChangeArrowheads="1" noChangeShapeType="1" noTextEdit="1"/>
              </p:cNvSpPr>
              <p:nvPr/>
            </p:nvSpPr>
            <p:spPr>
              <a:xfrm>
                <a:off x="5410200" y="1601271"/>
                <a:ext cx="598241" cy="369332"/>
              </a:xfrm>
              <a:prstGeom prst="rect">
                <a:avLst/>
              </a:prstGeom>
              <a:blipFill rotWithShape="1">
                <a:blip r:embed="rId8"/>
                <a:stretch>
                  <a:fillRect/>
                </a:stretch>
              </a:blipFill>
            </p:spPr>
            <p:txBody>
              <a:bodyPr/>
              <a:lstStyle/>
              <a:p>
                <a:r>
                  <a:rPr lang="en-US">
                    <a:noFill/>
                  </a:rPr>
                  <a:t> </a:t>
                </a:r>
              </a:p>
            </p:txBody>
          </p:sp>
        </mc:Fallback>
      </mc:AlternateContent>
      <p:sp>
        <p:nvSpPr>
          <p:cNvPr id="20" name="TextBox 19"/>
          <p:cNvSpPr txBox="1"/>
          <p:nvPr/>
        </p:nvSpPr>
        <p:spPr>
          <a:xfrm>
            <a:off x="76200" y="167044"/>
            <a:ext cx="4457250" cy="646331"/>
          </a:xfrm>
          <a:prstGeom prst="rect">
            <a:avLst/>
          </a:prstGeom>
          <a:noFill/>
        </p:spPr>
        <p:txBody>
          <a:bodyPr wrap="square" rtlCol="0">
            <a:spAutoFit/>
          </a:bodyPr>
          <a:lstStyle/>
          <a:p>
            <a:r>
              <a:rPr lang="en-US" dirty="0"/>
              <a:t>H</a:t>
            </a:r>
            <a:r>
              <a:rPr lang="en-US" baseline="-25000" dirty="0"/>
              <a:t>0</a:t>
            </a:r>
            <a:r>
              <a:rPr lang="en-US" dirty="0"/>
              <a:t>: Reduced Model: µ µ µ µ µ </a:t>
            </a:r>
            <a:r>
              <a:rPr lang="en-US" baseline="-25000" dirty="0"/>
              <a:t>	</a:t>
            </a:r>
          </a:p>
          <a:p>
            <a:r>
              <a:rPr lang="en-US" dirty="0"/>
              <a:t>H</a:t>
            </a:r>
            <a:r>
              <a:rPr lang="en-US" baseline="-25000" dirty="0"/>
              <a:t>a</a:t>
            </a:r>
            <a:r>
              <a:rPr lang="en-US" dirty="0"/>
              <a:t>: Full Model: µ</a:t>
            </a:r>
            <a:r>
              <a:rPr lang="en-US" baseline="-25000" dirty="0"/>
              <a:t>B </a:t>
            </a:r>
            <a:r>
              <a:rPr lang="en-US" dirty="0"/>
              <a:t> µ</a:t>
            </a:r>
            <a:r>
              <a:rPr lang="en-US" baseline="-25000" dirty="0"/>
              <a:t>F</a:t>
            </a:r>
            <a:r>
              <a:rPr lang="en-US" dirty="0"/>
              <a:t> µ</a:t>
            </a:r>
            <a:r>
              <a:rPr lang="en-US" baseline="-25000" dirty="0"/>
              <a:t>Soc</a:t>
            </a:r>
            <a:r>
              <a:rPr lang="en-US" dirty="0"/>
              <a:t>  µ</a:t>
            </a:r>
            <a:r>
              <a:rPr lang="en-US" baseline="-25000" dirty="0"/>
              <a:t>Swim</a:t>
            </a:r>
            <a:r>
              <a:rPr lang="en-US" dirty="0"/>
              <a:t>  µ</a:t>
            </a:r>
            <a:r>
              <a:rPr lang="en-US" baseline="-25000" dirty="0"/>
              <a:t>T</a:t>
            </a:r>
            <a:endParaRPr lang="en-US" dirty="0"/>
          </a:p>
        </p:txBody>
      </p:sp>
      <p:sp>
        <p:nvSpPr>
          <p:cNvPr id="21" name="TextBox 20"/>
          <p:cNvSpPr txBox="1"/>
          <p:nvPr/>
        </p:nvSpPr>
        <p:spPr>
          <a:xfrm>
            <a:off x="342450" y="3352800"/>
            <a:ext cx="4343400" cy="646331"/>
          </a:xfrm>
          <a:prstGeom prst="rect">
            <a:avLst/>
          </a:prstGeom>
          <a:noFill/>
        </p:spPr>
        <p:txBody>
          <a:bodyPr wrap="square" rtlCol="0">
            <a:spAutoFit/>
          </a:bodyPr>
          <a:lstStyle/>
          <a:p>
            <a:r>
              <a:rPr lang="en-US" dirty="0"/>
              <a:t>H</a:t>
            </a:r>
            <a:r>
              <a:rPr lang="en-US" baseline="-25000" dirty="0"/>
              <a:t>0</a:t>
            </a:r>
            <a:r>
              <a:rPr lang="en-US" dirty="0"/>
              <a:t>: Reduced Model: µ µ µ µ µ </a:t>
            </a:r>
            <a:r>
              <a:rPr lang="en-US" baseline="-25000" dirty="0"/>
              <a:t>	</a:t>
            </a:r>
          </a:p>
          <a:p>
            <a:r>
              <a:rPr lang="en-US" dirty="0"/>
              <a:t>H</a:t>
            </a:r>
            <a:r>
              <a:rPr lang="en-US" baseline="-25000" dirty="0"/>
              <a:t>a</a:t>
            </a:r>
            <a:r>
              <a:rPr lang="en-US" dirty="0"/>
              <a:t>: Full Model: µ</a:t>
            </a:r>
            <a:r>
              <a:rPr lang="en-US" baseline="-25000" dirty="0"/>
              <a:t>B</a:t>
            </a:r>
            <a:r>
              <a:rPr lang="en-US" dirty="0"/>
              <a:t> µ</a:t>
            </a:r>
            <a:r>
              <a:rPr lang="en-US" baseline="-25000" dirty="0"/>
              <a:t>O</a:t>
            </a:r>
            <a:r>
              <a:rPr lang="en-US" dirty="0"/>
              <a:t> µ</a:t>
            </a:r>
            <a:r>
              <a:rPr lang="en-US" baseline="-25000" dirty="0"/>
              <a:t>O</a:t>
            </a:r>
            <a:r>
              <a:rPr lang="en-US" dirty="0"/>
              <a:t>  µ</a:t>
            </a:r>
            <a:r>
              <a:rPr lang="en-US" baseline="-25000" dirty="0"/>
              <a:t>O</a:t>
            </a:r>
            <a:r>
              <a:rPr lang="en-US" dirty="0"/>
              <a:t>  µ</a:t>
            </a:r>
            <a:r>
              <a:rPr lang="en-US" baseline="-25000" dirty="0"/>
              <a:t>O</a:t>
            </a:r>
            <a:endParaRPr lang="en-US" dirty="0"/>
          </a:p>
        </p:txBody>
      </p:sp>
      <p:sp>
        <p:nvSpPr>
          <p:cNvPr id="22" name="Rectangle 21"/>
          <p:cNvSpPr/>
          <p:nvPr/>
        </p:nvSpPr>
        <p:spPr>
          <a:xfrm>
            <a:off x="4876800" y="499646"/>
            <a:ext cx="4745209" cy="338554"/>
          </a:xfrm>
          <a:prstGeom prst="rect">
            <a:avLst/>
          </a:prstGeom>
        </p:spPr>
        <p:txBody>
          <a:bodyPr wrap="square">
            <a:spAutoFit/>
          </a:bodyPr>
          <a:lstStyle/>
          <a:p>
            <a:r>
              <a:rPr lang="en-US" sz="1600" dirty="0"/>
              <a:t>H</a:t>
            </a:r>
            <a:r>
              <a:rPr lang="en-US" sz="1600" baseline="-25000" dirty="0"/>
              <a:t>0</a:t>
            </a:r>
            <a:r>
              <a:rPr lang="en-US" sz="1600" dirty="0"/>
              <a:t>: </a:t>
            </a:r>
            <a:r>
              <a:rPr lang="en-US" sz="1600" i="1" dirty="0"/>
              <a:t>Reduced</a:t>
            </a:r>
            <a:r>
              <a:rPr lang="en-US" sz="1600" dirty="0"/>
              <a:t> Model: µ</a:t>
            </a:r>
            <a:r>
              <a:rPr lang="en-US" sz="1600" baseline="-25000" dirty="0"/>
              <a:t>B</a:t>
            </a:r>
            <a:r>
              <a:rPr lang="en-US" sz="1600" dirty="0"/>
              <a:t> µ</a:t>
            </a:r>
            <a:r>
              <a:rPr lang="en-US" sz="1600" baseline="-25000" dirty="0"/>
              <a:t>O</a:t>
            </a:r>
            <a:r>
              <a:rPr lang="en-US" sz="1600" dirty="0"/>
              <a:t> µ</a:t>
            </a:r>
            <a:r>
              <a:rPr lang="en-US" sz="1600" baseline="-25000" dirty="0"/>
              <a:t>O</a:t>
            </a:r>
            <a:r>
              <a:rPr lang="en-US" sz="1600" dirty="0"/>
              <a:t>  µ</a:t>
            </a:r>
            <a:r>
              <a:rPr lang="en-US" sz="1600" baseline="-25000" dirty="0"/>
              <a:t>O</a:t>
            </a:r>
            <a:r>
              <a:rPr lang="en-US" sz="1600" dirty="0"/>
              <a:t>  µ</a:t>
            </a:r>
            <a:r>
              <a:rPr lang="en-US" sz="1600" baseline="-25000" dirty="0"/>
              <a:t>O</a:t>
            </a:r>
            <a:endParaRPr lang="en-US" sz="1600" dirty="0"/>
          </a:p>
        </p:txBody>
      </p:sp>
      <p:sp>
        <p:nvSpPr>
          <p:cNvPr id="23" name="Rectangle 22"/>
          <p:cNvSpPr/>
          <p:nvPr/>
        </p:nvSpPr>
        <p:spPr>
          <a:xfrm>
            <a:off x="4876800" y="956846"/>
            <a:ext cx="5115805" cy="338554"/>
          </a:xfrm>
          <a:prstGeom prst="rect">
            <a:avLst/>
          </a:prstGeom>
        </p:spPr>
        <p:txBody>
          <a:bodyPr wrap="square">
            <a:spAutoFit/>
          </a:bodyPr>
          <a:lstStyle/>
          <a:p>
            <a:r>
              <a:rPr lang="en-US" sz="1600" dirty="0"/>
              <a:t>H</a:t>
            </a:r>
            <a:r>
              <a:rPr lang="en-US" sz="1600" baseline="-25000" dirty="0"/>
              <a:t>a</a:t>
            </a:r>
            <a:r>
              <a:rPr lang="en-US" sz="1600" dirty="0"/>
              <a:t>: Full Model: µ</a:t>
            </a:r>
            <a:r>
              <a:rPr lang="en-US" sz="1600" baseline="-25000" dirty="0"/>
              <a:t>B </a:t>
            </a:r>
            <a:r>
              <a:rPr lang="en-US" sz="1600" dirty="0"/>
              <a:t> µ</a:t>
            </a:r>
            <a:r>
              <a:rPr lang="en-US" sz="1600" baseline="-25000" dirty="0"/>
              <a:t>F</a:t>
            </a:r>
            <a:r>
              <a:rPr lang="en-US" sz="1600" dirty="0"/>
              <a:t> µ</a:t>
            </a:r>
            <a:r>
              <a:rPr lang="en-US" sz="1600" baseline="-25000" dirty="0"/>
              <a:t>Soc</a:t>
            </a:r>
            <a:r>
              <a:rPr lang="en-US" sz="1600" dirty="0"/>
              <a:t>  µ</a:t>
            </a:r>
            <a:r>
              <a:rPr lang="en-US" sz="1600" baseline="-25000" dirty="0"/>
              <a:t>Swim</a:t>
            </a:r>
            <a:r>
              <a:rPr lang="en-US" sz="1600" dirty="0"/>
              <a:t>  µ</a:t>
            </a:r>
            <a:r>
              <a:rPr lang="en-US" sz="1600" baseline="-25000" dirty="0"/>
              <a:t>T</a:t>
            </a:r>
            <a:endParaRPr lang="en-US" sz="1600" dirty="0"/>
          </a:p>
        </p:txBody>
      </p:sp>
      <p:sp>
        <p:nvSpPr>
          <p:cNvPr id="2" name="TextBox 1"/>
          <p:cNvSpPr txBox="1"/>
          <p:nvPr/>
        </p:nvSpPr>
        <p:spPr>
          <a:xfrm>
            <a:off x="2819400" y="-33353"/>
            <a:ext cx="3124200" cy="584775"/>
          </a:xfrm>
          <a:prstGeom prst="rect">
            <a:avLst/>
          </a:prstGeom>
          <a:noFill/>
        </p:spPr>
        <p:txBody>
          <a:bodyPr wrap="square" rtlCol="0">
            <a:spAutoFit/>
          </a:bodyPr>
          <a:lstStyle/>
          <a:p>
            <a:pPr algn="ctr"/>
            <a:r>
              <a:rPr lang="en-US" sz="1600" b="1" i="1" dirty="0">
                <a:solidFill>
                  <a:srgbClr val="FF0000"/>
                </a:solidFill>
              </a:rPr>
              <a:t>Same Test as last slide …. </a:t>
            </a:r>
          </a:p>
          <a:p>
            <a:pPr algn="ctr"/>
            <a:r>
              <a:rPr lang="en-US" sz="1600" b="1" i="1" dirty="0">
                <a:solidFill>
                  <a:srgbClr val="FF0000"/>
                </a:solidFill>
              </a:rPr>
              <a:t>Different Notation</a:t>
            </a:r>
          </a:p>
        </p:txBody>
      </p:sp>
    </p:spTree>
    <p:extLst>
      <p:ext uri="{BB962C8B-B14F-4D97-AF65-F5344CB8AC3E}">
        <p14:creationId xmlns:p14="http://schemas.microsoft.com/office/powerpoint/2010/main" val="24193218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352800" y="3352800"/>
            <a:ext cx="2232471" cy="369332"/>
          </a:xfrm>
          <a:prstGeom prst="rect">
            <a:avLst/>
          </a:prstGeom>
          <a:noFill/>
        </p:spPr>
        <p:txBody>
          <a:bodyPr wrap="square" rtlCol="0">
            <a:spAutoFit/>
          </a:bodyPr>
          <a:lstStyle/>
          <a:p>
            <a:pPr algn="ctr"/>
            <a:r>
              <a:rPr lang="en-US" dirty="0"/>
              <a:t>F-TEST: Another Look</a:t>
            </a:r>
          </a:p>
        </p:txBody>
      </p:sp>
      <p:graphicFrame>
        <p:nvGraphicFramePr>
          <p:cNvPr id="9" name="Table 8"/>
          <p:cNvGraphicFramePr>
            <a:graphicFrameLocks noGrp="1"/>
          </p:cNvGraphicFramePr>
          <p:nvPr>
            <p:extLst/>
          </p:nvPr>
        </p:nvGraphicFramePr>
        <p:xfrm>
          <a:off x="1524000" y="4688989"/>
          <a:ext cx="6096000" cy="1483360"/>
        </p:xfrm>
        <a:graphic>
          <a:graphicData uri="http://schemas.openxmlformats.org/drawingml/2006/table">
            <a:tbl>
              <a:tblPr firstRow="1" bandRow="1">
                <a:tableStyleId>{5C22544A-7EE6-4342-B048-85BDC9FD1C3A}</a:tableStyleId>
              </a:tblPr>
              <a:tblGrid>
                <a:gridCol w="17526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1371600">
                  <a:extLst>
                    <a:ext uri="{9D8B030D-6E8A-4147-A177-3AD203B41FA5}">
                      <a16:colId xmlns:a16="http://schemas.microsoft.com/office/drawing/2014/main" val="20002"/>
                    </a:ext>
                  </a:extLst>
                </a:gridCol>
                <a:gridCol w="762000">
                  <a:extLst>
                    <a:ext uri="{9D8B030D-6E8A-4147-A177-3AD203B41FA5}">
                      <a16:colId xmlns:a16="http://schemas.microsoft.com/office/drawing/2014/main" val="20003"/>
                    </a:ext>
                  </a:extLst>
                </a:gridCol>
                <a:gridCol w="685800">
                  <a:extLst>
                    <a:ext uri="{9D8B030D-6E8A-4147-A177-3AD203B41FA5}">
                      <a16:colId xmlns:a16="http://schemas.microsoft.com/office/drawing/2014/main" val="20004"/>
                    </a:ext>
                  </a:extLst>
                </a:gridCol>
                <a:gridCol w="914400">
                  <a:extLst>
                    <a:ext uri="{9D8B030D-6E8A-4147-A177-3AD203B41FA5}">
                      <a16:colId xmlns:a16="http://schemas.microsoft.com/office/drawing/2014/main" val="20005"/>
                    </a:ext>
                  </a:extLst>
                </a:gridCol>
              </a:tblGrid>
              <a:tr h="370840">
                <a:tc>
                  <a:txBody>
                    <a:bodyPr/>
                    <a:lstStyle/>
                    <a:p>
                      <a:r>
                        <a:rPr lang="en-US" dirty="0"/>
                        <a:t>Source</a:t>
                      </a:r>
                    </a:p>
                  </a:txBody>
                  <a:tcPr/>
                </a:tc>
                <a:tc>
                  <a:txBody>
                    <a:bodyPr/>
                    <a:lstStyle/>
                    <a:p>
                      <a:r>
                        <a:rPr lang="en-US" dirty="0"/>
                        <a:t>DF</a:t>
                      </a:r>
                    </a:p>
                  </a:txBody>
                  <a:tcPr/>
                </a:tc>
                <a:tc>
                  <a:txBody>
                    <a:bodyPr/>
                    <a:lstStyle/>
                    <a:p>
                      <a:r>
                        <a:rPr lang="en-US" dirty="0"/>
                        <a:t>SS</a:t>
                      </a:r>
                    </a:p>
                  </a:txBody>
                  <a:tcPr/>
                </a:tc>
                <a:tc>
                  <a:txBody>
                    <a:bodyPr/>
                    <a:lstStyle/>
                    <a:p>
                      <a:r>
                        <a:rPr lang="en-US" dirty="0"/>
                        <a:t>MS</a:t>
                      </a:r>
                    </a:p>
                  </a:txBody>
                  <a:tcPr/>
                </a:tc>
                <a:tc>
                  <a:txBody>
                    <a:bodyPr/>
                    <a:lstStyle/>
                    <a:p>
                      <a:r>
                        <a:rPr lang="en-US" dirty="0"/>
                        <a:t>F</a:t>
                      </a:r>
                    </a:p>
                  </a:txBody>
                  <a:tcPr/>
                </a:tc>
                <a:tc>
                  <a:txBody>
                    <a:bodyPr/>
                    <a:lstStyle/>
                    <a:p>
                      <a:r>
                        <a:rPr lang="en-US" dirty="0"/>
                        <a:t>Pr &gt; F</a:t>
                      </a:r>
                    </a:p>
                  </a:txBody>
                  <a:tcPr/>
                </a:tc>
                <a:extLst>
                  <a:ext uri="{0D108BD9-81ED-4DB2-BD59-A6C34878D82A}">
                    <a16:rowId xmlns:a16="http://schemas.microsoft.com/office/drawing/2014/main" val="10000"/>
                  </a:ext>
                </a:extLst>
              </a:tr>
              <a:tr h="370840">
                <a:tc>
                  <a:txBody>
                    <a:bodyPr/>
                    <a:lstStyle/>
                    <a:p>
                      <a:r>
                        <a:rPr lang="en-US" dirty="0"/>
                        <a:t>Model</a:t>
                      </a:r>
                    </a:p>
                  </a:txBody>
                  <a:tcPr/>
                </a:tc>
                <a:tc>
                  <a:txBody>
                    <a:bodyPr/>
                    <a:lstStyle/>
                    <a:p>
                      <a:r>
                        <a:rPr lang="en-US" dirty="0"/>
                        <a:t>3</a:t>
                      </a:r>
                    </a:p>
                  </a:txBody>
                  <a:tcPr/>
                </a:tc>
                <a:tc>
                  <a:txBody>
                    <a:bodyPr/>
                    <a:lstStyle/>
                    <a:p>
                      <a:r>
                        <a:rPr lang="en-US" dirty="0"/>
                        <a:t>11.63</a:t>
                      </a:r>
                    </a:p>
                  </a:txBody>
                  <a:tcPr/>
                </a:tc>
                <a:tc>
                  <a:txBody>
                    <a:bodyPr/>
                    <a:lstStyle/>
                    <a:p>
                      <a:r>
                        <a:rPr lang="en-US" dirty="0"/>
                        <a:t>3.87</a:t>
                      </a:r>
                    </a:p>
                  </a:txBody>
                  <a:tcPr/>
                </a:tc>
                <a:tc>
                  <a:txBody>
                    <a:bodyPr/>
                    <a:lstStyle/>
                    <a:p>
                      <a:r>
                        <a:rPr lang="en-US" dirty="0"/>
                        <a:t>.74</a:t>
                      </a:r>
                    </a:p>
                  </a:txBody>
                  <a:tcPr/>
                </a:tc>
                <a:tc>
                  <a:txBody>
                    <a:bodyPr/>
                    <a:lstStyle/>
                    <a:p>
                      <a:r>
                        <a:rPr lang="en-US" dirty="0"/>
                        <a:t>0.5375</a:t>
                      </a:r>
                    </a:p>
                  </a:txBody>
                  <a:tcPr/>
                </a:tc>
                <a:extLst>
                  <a:ext uri="{0D108BD9-81ED-4DB2-BD59-A6C34878D82A}">
                    <a16:rowId xmlns:a16="http://schemas.microsoft.com/office/drawing/2014/main" val="10001"/>
                  </a:ext>
                </a:extLst>
              </a:tr>
              <a:tr h="370840">
                <a:tc>
                  <a:txBody>
                    <a:bodyPr/>
                    <a:lstStyle/>
                    <a:p>
                      <a:r>
                        <a:rPr lang="en-US" dirty="0"/>
                        <a:t>Error</a:t>
                      </a:r>
                    </a:p>
                  </a:txBody>
                  <a:tcPr/>
                </a:tc>
                <a:tc>
                  <a:txBody>
                    <a:bodyPr/>
                    <a:lstStyle/>
                    <a:p>
                      <a:r>
                        <a:rPr lang="en-US" dirty="0"/>
                        <a:t>27</a:t>
                      </a:r>
                    </a:p>
                  </a:txBody>
                  <a:tcPr/>
                </a:tc>
                <a:tc>
                  <a:txBody>
                    <a:bodyPr/>
                    <a:lstStyle/>
                    <a:p>
                      <a:r>
                        <a:rPr lang="en-US" dirty="0"/>
                        <a:t>141.56</a:t>
                      </a:r>
                    </a:p>
                  </a:txBody>
                  <a:tcPr/>
                </a:tc>
                <a:tc>
                  <a:txBody>
                    <a:bodyPr/>
                    <a:lstStyle/>
                    <a:p>
                      <a:r>
                        <a:rPr lang="en-US" dirty="0"/>
                        <a:t>5.24</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2"/>
                  </a:ext>
                </a:extLst>
              </a:tr>
              <a:tr h="370840">
                <a:tc>
                  <a:txBody>
                    <a:bodyPr/>
                    <a:lstStyle/>
                    <a:p>
                      <a:r>
                        <a:rPr lang="en-US" dirty="0"/>
                        <a:t>Corrected Total</a:t>
                      </a:r>
                    </a:p>
                  </a:txBody>
                  <a:tcPr/>
                </a:tc>
                <a:tc>
                  <a:txBody>
                    <a:bodyPr/>
                    <a:lstStyle/>
                    <a:p>
                      <a:r>
                        <a:rPr lang="en-US" dirty="0"/>
                        <a:t>30</a:t>
                      </a:r>
                    </a:p>
                  </a:txBody>
                  <a:tcPr/>
                </a:tc>
                <a:tc>
                  <a:txBody>
                    <a:bodyPr/>
                    <a:lstStyle/>
                    <a:p>
                      <a:r>
                        <a:rPr lang="en-US" dirty="0"/>
                        <a:t>153.19</a:t>
                      </a:r>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3"/>
                  </a:ext>
                </a:extLst>
              </a:tr>
            </a:tbl>
          </a:graphicData>
        </a:graphic>
      </p:graphicFrame>
      <p:pic>
        <p:nvPicPr>
          <p:cNvPr id="2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685800"/>
            <a:ext cx="4162425" cy="2352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 name="Rectangle 12"/>
          <p:cNvSpPr/>
          <p:nvPr/>
        </p:nvSpPr>
        <p:spPr>
          <a:xfrm>
            <a:off x="5791200" y="152400"/>
            <a:ext cx="3068809" cy="369332"/>
          </a:xfrm>
          <a:prstGeom prst="rect">
            <a:avLst/>
          </a:prstGeom>
        </p:spPr>
        <p:txBody>
          <a:bodyPr wrap="square">
            <a:spAutoFit/>
          </a:bodyPr>
          <a:lstStyle/>
          <a:p>
            <a:r>
              <a:rPr lang="en-US" dirty="0"/>
              <a:t>µ</a:t>
            </a:r>
            <a:r>
              <a:rPr lang="en-US" baseline="-25000" dirty="0"/>
              <a:t>B</a:t>
            </a:r>
            <a:r>
              <a:rPr lang="en-US" dirty="0"/>
              <a:t> µ</a:t>
            </a:r>
            <a:r>
              <a:rPr lang="en-US" baseline="-25000" dirty="0"/>
              <a:t>0</a:t>
            </a:r>
            <a:r>
              <a:rPr lang="en-US" dirty="0"/>
              <a:t> µ</a:t>
            </a:r>
            <a:r>
              <a:rPr lang="en-US" baseline="-25000" dirty="0"/>
              <a:t>0</a:t>
            </a:r>
            <a:r>
              <a:rPr lang="en-US" dirty="0"/>
              <a:t>  µ</a:t>
            </a:r>
            <a:r>
              <a:rPr lang="en-US" baseline="-25000" dirty="0"/>
              <a:t>0</a:t>
            </a:r>
            <a:r>
              <a:rPr lang="en-US" dirty="0"/>
              <a:t>  µ</a:t>
            </a:r>
            <a:r>
              <a:rPr lang="en-US" baseline="-25000" dirty="0"/>
              <a:t>0</a:t>
            </a:r>
            <a:endParaRPr lang="en-US" dirty="0"/>
          </a:p>
        </p:txBody>
      </p:sp>
      <p:pic>
        <p:nvPicPr>
          <p:cNvPr id="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24375" y="661987"/>
            <a:ext cx="4086225" cy="2333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 name="Rectangle 14"/>
          <p:cNvSpPr/>
          <p:nvPr/>
        </p:nvSpPr>
        <p:spPr>
          <a:xfrm>
            <a:off x="1742195" y="1828800"/>
            <a:ext cx="848605" cy="20328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p:cNvSpPr/>
          <p:nvPr/>
        </p:nvSpPr>
        <p:spPr>
          <a:xfrm>
            <a:off x="5933195" y="1828800"/>
            <a:ext cx="848605" cy="20328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p:cNvSpPr/>
          <p:nvPr/>
        </p:nvSpPr>
        <p:spPr>
          <a:xfrm>
            <a:off x="2123195" y="3722132"/>
            <a:ext cx="4745209" cy="369332"/>
          </a:xfrm>
          <a:prstGeom prst="rect">
            <a:avLst/>
          </a:prstGeom>
        </p:spPr>
        <p:txBody>
          <a:bodyPr wrap="square">
            <a:spAutoFit/>
          </a:bodyPr>
          <a:lstStyle/>
          <a:p>
            <a:r>
              <a:rPr lang="en-US" dirty="0"/>
              <a:t>H</a:t>
            </a:r>
            <a:r>
              <a:rPr lang="en-US" baseline="-25000" dirty="0"/>
              <a:t>0</a:t>
            </a:r>
            <a:r>
              <a:rPr lang="en-US" dirty="0"/>
              <a:t>: Reduced Model: µ</a:t>
            </a:r>
            <a:r>
              <a:rPr lang="en-US" baseline="-25000" dirty="0"/>
              <a:t>B</a:t>
            </a:r>
            <a:r>
              <a:rPr lang="en-US" dirty="0"/>
              <a:t>  µ</a:t>
            </a:r>
            <a:r>
              <a:rPr lang="en-US" baseline="-25000" dirty="0"/>
              <a:t>0</a:t>
            </a:r>
            <a:r>
              <a:rPr lang="en-US" dirty="0"/>
              <a:t>    µ</a:t>
            </a:r>
            <a:r>
              <a:rPr lang="en-US" baseline="-25000" dirty="0"/>
              <a:t>0</a:t>
            </a:r>
            <a:r>
              <a:rPr lang="en-US" dirty="0"/>
              <a:t>     µ</a:t>
            </a:r>
            <a:r>
              <a:rPr lang="en-US" baseline="-25000" dirty="0"/>
              <a:t>0</a:t>
            </a:r>
            <a:r>
              <a:rPr lang="en-US" dirty="0"/>
              <a:t>      µ</a:t>
            </a:r>
            <a:r>
              <a:rPr lang="en-US" baseline="-25000" dirty="0"/>
              <a:t>0</a:t>
            </a:r>
            <a:endParaRPr lang="en-US" dirty="0"/>
          </a:p>
        </p:txBody>
      </p:sp>
      <p:sp>
        <p:nvSpPr>
          <p:cNvPr id="18" name="Rectangle 17"/>
          <p:cNvSpPr/>
          <p:nvPr/>
        </p:nvSpPr>
        <p:spPr>
          <a:xfrm>
            <a:off x="2123195" y="4179332"/>
            <a:ext cx="4745209" cy="369332"/>
          </a:xfrm>
          <a:prstGeom prst="rect">
            <a:avLst/>
          </a:prstGeom>
        </p:spPr>
        <p:txBody>
          <a:bodyPr wrap="square">
            <a:spAutoFit/>
          </a:bodyPr>
          <a:lstStyle/>
          <a:p>
            <a:r>
              <a:rPr lang="en-US" dirty="0"/>
              <a:t>H</a:t>
            </a:r>
            <a:r>
              <a:rPr lang="en-US" baseline="-25000" dirty="0"/>
              <a:t>a</a:t>
            </a:r>
            <a:r>
              <a:rPr lang="en-US" dirty="0"/>
              <a:t>: Full Model: µ</a:t>
            </a:r>
            <a:r>
              <a:rPr lang="en-US" baseline="-25000" dirty="0"/>
              <a:t>B </a:t>
            </a:r>
            <a:r>
              <a:rPr lang="en-US" dirty="0"/>
              <a:t>  µ</a:t>
            </a:r>
            <a:r>
              <a:rPr lang="en-US" baseline="-25000" dirty="0"/>
              <a:t>F</a:t>
            </a:r>
            <a:r>
              <a:rPr lang="en-US" dirty="0"/>
              <a:t>    µ</a:t>
            </a:r>
            <a:r>
              <a:rPr lang="en-US" baseline="-25000" dirty="0"/>
              <a:t>Soc</a:t>
            </a:r>
            <a:r>
              <a:rPr lang="en-US" dirty="0"/>
              <a:t>   µ</a:t>
            </a:r>
            <a:r>
              <a:rPr lang="en-US" baseline="-25000" dirty="0"/>
              <a:t>Swim</a:t>
            </a:r>
            <a:r>
              <a:rPr lang="en-US" dirty="0"/>
              <a:t>  µ</a:t>
            </a:r>
            <a:r>
              <a:rPr lang="en-US" baseline="-25000" dirty="0"/>
              <a:t>T</a:t>
            </a:r>
            <a:endParaRPr lang="en-US" dirty="0"/>
          </a:p>
        </p:txBody>
      </p:sp>
      <p:sp>
        <p:nvSpPr>
          <p:cNvPr id="2" name="Rectangle 1"/>
          <p:cNvSpPr/>
          <p:nvPr/>
        </p:nvSpPr>
        <p:spPr>
          <a:xfrm>
            <a:off x="1407859" y="163677"/>
            <a:ext cx="1956305" cy="369332"/>
          </a:xfrm>
          <a:prstGeom prst="rect">
            <a:avLst/>
          </a:prstGeom>
        </p:spPr>
        <p:txBody>
          <a:bodyPr wrap="none">
            <a:spAutoFit/>
          </a:bodyPr>
          <a:lstStyle/>
          <a:p>
            <a:r>
              <a:rPr lang="en-US" dirty="0"/>
              <a:t>µ</a:t>
            </a:r>
            <a:r>
              <a:rPr lang="en-US" baseline="-25000" dirty="0"/>
              <a:t>B </a:t>
            </a:r>
            <a:r>
              <a:rPr lang="en-US" dirty="0"/>
              <a:t> µ</a:t>
            </a:r>
            <a:r>
              <a:rPr lang="en-US" baseline="-25000" dirty="0"/>
              <a:t>F</a:t>
            </a:r>
            <a:r>
              <a:rPr lang="en-US" dirty="0"/>
              <a:t> µ</a:t>
            </a:r>
            <a:r>
              <a:rPr lang="en-US" baseline="-25000" dirty="0"/>
              <a:t>Soc</a:t>
            </a:r>
            <a:r>
              <a:rPr lang="en-US" dirty="0"/>
              <a:t>  µ</a:t>
            </a:r>
            <a:r>
              <a:rPr lang="en-US" baseline="-25000" dirty="0"/>
              <a:t>Swim</a:t>
            </a:r>
            <a:r>
              <a:rPr lang="en-US" dirty="0"/>
              <a:t>  µ</a:t>
            </a:r>
            <a:r>
              <a:rPr lang="en-US" baseline="-25000" dirty="0"/>
              <a:t>T</a:t>
            </a:r>
            <a:endParaRPr lang="en-US" dirty="0"/>
          </a:p>
        </p:txBody>
      </p:sp>
    </p:spTree>
    <p:extLst>
      <p:ext uri="{BB962C8B-B14F-4D97-AF65-F5344CB8AC3E}">
        <p14:creationId xmlns:p14="http://schemas.microsoft.com/office/powerpoint/2010/main" val="3362039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fade">
                                      <p:cBhvr>
                                        <p:cTn id="13" dur="500"/>
                                        <p:tgtEl>
                                          <p:spTgt spid="16"/>
                                        </p:tgtEl>
                                      </p:cBhvr>
                                    </p:animEffect>
                                  </p:childTnLst>
                                </p:cTn>
                              </p:par>
                              <p:par>
                                <p:cTn id="14" presetID="10" presetClass="entr" presetSubtype="0" fill="hold"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fade">
                                      <p:cBhvr>
                                        <p:cTn id="19" dur="500"/>
                                        <p:tgtEl>
                                          <p:spTgt spid="17"/>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fade">
                                      <p:cBhvr>
                                        <p:cTn id="2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5" grpId="0" animBg="1"/>
      <p:bldP spid="16" grpId="0" animBg="1"/>
      <p:bldP spid="17" grpId="0"/>
      <p:bldP spid="18"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2667000"/>
          </a:xfrm>
        </p:spPr>
        <p:txBody>
          <a:bodyPr/>
          <a:lstStyle/>
          <a:p>
            <a:pPr marL="0" indent="0">
              <a:buNone/>
            </a:pPr>
            <a:r>
              <a:rPr lang="en-US" dirty="0"/>
              <a:t>Since we are proceeding under the assumption that the mean heights of the other sports (besides basketball) are equal, we can test whether basketball has a mean height different than the other sports by testing: </a:t>
            </a:r>
          </a:p>
        </p:txBody>
      </p:sp>
      <p:sp>
        <p:nvSpPr>
          <p:cNvPr id="6" name="TextBox 5"/>
          <p:cNvSpPr txBox="1"/>
          <p:nvPr/>
        </p:nvSpPr>
        <p:spPr>
          <a:xfrm>
            <a:off x="5240510" y="4244565"/>
            <a:ext cx="3429000" cy="1754326"/>
          </a:xfrm>
          <a:prstGeom prst="rect">
            <a:avLst/>
          </a:prstGeom>
          <a:noFill/>
        </p:spPr>
        <p:txBody>
          <a:bodyPr wrap="square" rtlCol="0">
            <a:spAutoFit/>
          </a:bodyPr>
          <a:lstStyle/>
          <a:p>
            <a:r>
              <a:rPr lang="en-US" dirty="0"/>
              <a:t>There is strong evidence at the alpha = .05 level of significance (p-value &lt; .0001) that supports the claim that the mean height of basketball players is different than that of the other 4 sports.  </a:t>
            </a:r>
          </a:p>
        </p:txBody>
      </p:sp>
      <p:sp>
        <p:nvSpPr>
          <p:cNvPr id="7" name="Rectangle 6"/>
          <p:cNvSpPr/>
          <p:nvPr/>
        </p:nvSpPr>
        <p:spPr>
          <a:xfrm>
            <a:off x="1295400" y="2890859"/>
            <a:ext cx="6705600" cy="954107"/>
          </a:xfrm>
          <a:prstGeom prst="rect">
            <a:avLst/>
          </a:prstGeom>
        </p:spPr>
        <p:txBody>
          <a:bodyPr wrap="square">
            <a:spAutoFit/>
          </a:bodyPr>
          <a:lstStyle/>
          <a:p>
            <a:pPr algn="ctr"/>
            <a:r>
              <a:rPr lang="en-US" sz="2800" dirty="0"/>
              <a:t>H</a:t>
            </a:r>
            <a:r>
              <a:rPr lang="en-US" sz="2800" baseline="-25000" dirty="0"/>
              <a:t>0</a:t>
            </a:r>
            <a:r>
              <a:rPr lang="en-US" sz="2800" dirty="0"/>
              <a:t>: µ</a:t>
            </a:r>
            <a:r>
              <a:rPr lang="en-US" sz="2800" baseline="-25000" dirty="0"/>
              <a:t>Basketball</a:t>
            </a:r>
            <a:r>
              <a:rPr lang="en-US" sz="2800" dirty="0"/>
              <a:t> = µ</a:t>
            </a:r>
            <a:r>
              <a:rPr lang="en-US" sz="2800" baseline="-25000" dirty="0"/>
              <a:t>Others</a:t>
            </a:r>
            <a:endParaRPr lang="en-US" sz="2800" dirty="0"/>
          </a:p>
          <a:p>
            <a:pPr algn="ctr"/>
            <a:endParaRPr lang="en-US" sz="2800" dirty="0"/>
          </a:p>
        </p:txBody>
      </p:sp>
      <p:sp>
        <p:nvSpPr>
          <p:cNvPr id="8" name="Rectangle 7"/>
          <p:cNvSpPr/>
          <p:nvPr/>
        </p:nvSpPr>
        <p:spPr>
          <a:xfrm>
            <a:off x="1143000" y="3348059"/>
            <a:ext cx="6858000" cy="523220"/>
          </a:xfrm>
          <a:prstGeom prst="rect">
            <a:avLst/>
          </a:prstGeom>
        </p:spPr>
        <p:txBody>
          <a:bodyPr wrap="square">
            <a:spAutoFit/>
          </a:bodyPr>
          <a:lstStyle/>
          <a:p>
            <a:pPr algn="ctr"/>
            <a:r>
              <a:rPr lang="en-US" sz="2800" dirty="0"/>
              <a:t>H</a:t>
            </a:r>
            <a:r>
              <a:rPr lang="en-US" sz="2800" baseline="-25000" dirty="0"/>
              <a:t>a</a:t>
            </a:r>
            <a:r>
              <a:rPr lang="en-US" sz="2800" dirty="0"/>
              <a:t>: µ</a:t>
            </a:r>
            <a:r>
              <a:rPr lang="en-US" sz="2800" baseline="-25000" dirty="0"/>
              <a:t>Basketball</a:t>
            </a:r>
            <a:r>
              <a:rPr lang="en-US" sz="2800" dirty="0"/>
              <a:t> ≠ µ</a:t>
            </a:r>
            <a:r>
              <a:rPr lang="en-US" sz="2800" baseline="-25000" dirty="0"/>
              <a:t>Others</a:t>
            </a:r>
            <a:endParaRPr lang="en-US" sz="2800" dirty="0"/>
          </a:p>
        </p:txBody>
      </p:sp>
      <p:pic>
        <p:nvPicPr>
          <p:cNvPr id="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1975" y="4114800"/>
            <a:ext cx="4086225" cy="2333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92022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Resources</a:t>
            </a:r>
          </a:p>
        </p:txBody>
      </p:sp>
      <p:sp>
        <p:nvSpPr>
          <p:cNvPr id="4" name="Rectangle 3"/>
          <p:cNvSpPr/>
          <p:nvPr/>
        </p:nvSpPr>
        <p:spPr>
          <a:xfrm>
            <a:off x="838200" y="1600200"/>
            <a:ext cx="7239000" cy="369332"/>
          </a:xfrm>
          <a:prstGeom prst="rect">
            <a:avLst/>
          </a:prstGeom>
        </p:spPr>
        <p:txBody>
          <a:bodyPr wrap="square">
            <a:spAutoFit/>
          </a:bodyPr>
          <a:lstStyle/>
          <a:p>
            <a:r>
              <a:rPr lang="en-US" dirty="0"/>
              <a:t>www.itl.nist.gov/div898/handbook/prc/section4/prc433.htm</a:t>
            </a:r>
          </a:p>
        </p:txBody>
      </p:sp>
    </p:spTree>
    <p:extLst>
      <p:ext uri="{BB962C8B-B14F-4D97-AF65-F5344CB8AC3E}">
        <p14:creationId xmlns:p14="http://schemas.microsoft.com/office/powerpoint/2010/main" val="367677986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514600"/>
            <a:ext cx="8229600" cy="1143000"/>
          </a:xfrm>
        </p:spPr>
        <p:txBody>
          <a:bodyPr/>
          <a:lstStyle/>
          <a:p>
            <a:r>
              <a:rPr lang="en-US" dirty="0"/>
              <a:t>Spock Example</a:t>
            </a:r>
          </a:p>
        </p:txBody>
      </p:sp>
    </p:spTree>
    <p:extLst>
      <p:ext uri="{BB962C8B-B14F-4D97-AF65-F5344CB8AC3E}">
        <p14:creationId xmlns:p14="http://schemas.microsoft.com/office/powerpoint/2010/main" val="79491435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5181600" cy="1143000"/>
          </a:xfrm>
        </p:spPr>
        <p:txBody>
          <a:bodyPr/>
          <a:lstStyle/>
          <a:p>
            <a:r>
              <a:rPr lang="en-US" dirty="0"/>
              <a:t>Spock Trial </a:t>
            </a:r>
          </a:p>
        </p:txBody>
      </p:sp>
      <p:sp>
        <p:nvSpPr>
          <p:cNvPr id="3" name="Content Placeholder 2"/>
          <p:cNvSpPr>
            <a:spLocks noGrp="1"/>
          </p:cNvSpPr>
          <p:nvPr>
            <p:ph idx="1"/>
          </p:nvPr>
        </p:nvSpPr>
        <p:spPr>
          <a:xfrm>
            <a:off x="381000" y="1966913"/>
            <a:ext cx="8229600" cy="4525963"/>
          </a:xfrm>
        </p:spPr>
        <p:txBody>
          <a:bodyPr>
            <a:normAutofit fontScale="70000" lnSpcReduction="20000"/>
          </a:bodyPr>
          <a:lstStyle/>
          <a:p>
            <a:r>
              <a:rPr lang="en-US" dirty="0"/>
              <a:t>1968: Dr. Ben Spock was accused of conspiracy to violate the Selective Service Act by encouraging young men to resist being drafted into military service for Vietnam.</a:t>
            </a:r>
          </a:p>
          <a:p>
            <a:r>
              <a:rPr lang="en-US" dirty="0"/>
              <a:t>Jury Selection: A “venire” of 30 potential jurors is selected at random from a list of 300 names that were previously selected at random from citizens of Boston.  </a:t>
            </a:r>
          </a:p>
          <a:p>
            <a:r>
              <a:rPr lang="en-US" dirty="0"/>
              <a:t>A jury is then selected NOT at random by the attorneys trying the case.  </a:t>
            </a:r>
          </a:p>
          <a:p>
            <a:r>
              <a:rPr lang="en-US" dirty="0"/>
              <a:t>For this case, the venire consisted of only one woman, who was let go by the prosecution, thus resulting in an all male jury.  </a:t>
            </a:r>
          </a:p>
          <a:p>
            <a:r>
              <a:rPr lang="en-US" dirty="0"/>
              <a:t>There was reason to believe that women were more sympathetic to Dr. Spock’s actions due to his popular child rearing books.  </a:t>
            </a:r>
          </a:p>
          <a:p>
            <a:r>
              <a:rPr lang="en-US" dirty="0"/>
              <a:t>The defense argued that the judge in this case had a history of venires that underrepresented women, which is contrary to the law.</a:t>
            </a:r>
          </a:p>
          <a:p>
            <a:r>
              <a:rPr lang="en-US" dirty="0"/>
              <a:t>Let’s see if there is any evidence for this claim!  </a:t>
            </a:r>
          </a:p>
        </p:txBody>
      </p:sp>
      <p:sp>
        <p:nvSpPr>
          <p:cNvPr id="5" name="AutoShape 4" descr="data:image/jpeg;base64,/9j/4AAQSkZJRgABAQAAAQABAAD/2wCEAAkGBxISEhQUEhQVFBUUFBYUFxQUFBQVFBYUFRQWFxQUFhUYHCggGBolGxQUITEhJSkrLi4uFx8zODMsNygtLisBCgoKDg0OGhAQGiwkHyQsLCwsLCwsLCwsLCwsLCwsLCwsLCwsLCwsLCwsLCwsLCwsLCwsLCwsLCwsLCwsLCwsLP/AABEIAPgAywMBIgACEQEDEQH/xAAbAAABBQEBAAAAAAAAAAAAAAACAAEDBAUGB//EADwQAAEDAgQDBQUIAQMFAQAAAAEAAhEDIQQFEjFBUWEGE3GBkSIyobHwFCNCUmLB0eGCcqLxFRYkQ5IH/8QAGgEAAgMBAQAAAAAAAAAAAAAAAQIAAwQFBv/EACgRAAICAQQCAgICAwEAAAAAAAABAhEDBBIhMRNBIlEyQgUUM2FxI//aAAwDAQACEQMRAD8A8rGIClbXCz06p8kjd/XgzSDwilZgJRCoU3mYHpV6ZpJQqArFEMQUyzr2I9LL7L0IYVYYpEMUEyzREenmTFMUH2gJOrDgn8kfsr8U7qhEIXK7hMDVqe4zUONiY9F1uF7P03ND3/d21SfZBDY1DxOyzz1UV6NMNHJ9s4M0zyPoonhemPZl9KBrdUkiQIFg65N4NvkqOY5zhaVS1JjmTJmZ0mwuOO6rWpb/AFGlpEv2PPigK7SpnGW1LPotj812u/28evRY+Oyyg4zh6hH6Khm45P8A5VkcyfDVFUtO1+LTMIBKFPWw7mGHCD9bFRwrrsz1QCSIhCpRBimRFCoQSZOUyhBJQkkoQkTgKZtAqRmFceC0f05v9WItQl+xBpThis/ZnckhSSS0jXcSyOqfqRX7tLuirYpIhSVX9ZFy1cyiaZQlq0e7VGu0vnSQI4E3PkqsmHZ7L8epcvRFqErUy3DguDqpLaV5cG6tvwxzWA55aYIFtwpX455GkEhu0A28wkeJiLUq+Tq8z7S0mBrcKCzSZLg53tCwhw47LEx/aCvWsXnSeAJCx2tKvswulhe/waOZjdNHFGJXLPOZXFd3M3+SeriXEyTdBpSbTJTUhHKRHqRMrOBsU7qRQQm4YnKLDsa4xJJ5ypBVBVItR0zCnXRE7fyLRem1KOEoSeRl/hQepNqQwmR8gPEEXJSgSU3g8QaaUKZTeDxs36NQLVwVdnFc416mbUXr8P8AJY12cLLo3JHZDuiOCzsZTp8IWGKzuaRLjxWn+9haMsNBkg73MsVmjgoZSZQKssoLDl1Gn9xOhjxZF7IM0hmH1H3nu0tveG728/guYc8rQzzFa3gDZg0j1klZq83NqU3L/Z0ukkOjptlAFNRFx4j5pAGngsEZJIgNBPtc/qVcxmHD2NLNg0GOZMkn66KHGYmZb+EONvNRYXFFo5i0ct0C6NFpuVkgeA43khSUMqJdAHP6lL7UXbb7W+atYPMHEAbQC3zkfwlkkXQatEGMykiIE2BssmtgiCbEb/BbIxlSmXHyvzN1L/1IPH3jQZuYH10SRQ2SrOW7pFTpXXSUqdB9oguEA8BcSSlQy6mDd43BHhB1Kzm6KNqMilgzE7gITQW/UzSk0aQ0Rtq5wbj5qjUpg7XHDwVigmxHJroyzQQGitJ1JRmko8SB5H9meaaHQrxpKVmXkiVXJRj2PHfPiJl6U2labsucg+wOVe6H2WeLMv1ZI2mEQoomKZoXTowWRNoI20ipQEbQpRCNocpKdQzfr6QpAFDj6hbSeRvEetv3Qm6ixo8tWcriCC5xG0mJ3hCAlCnZQJPwWIs7dgNprRy/B6on6unwuG96fJbeU0ASLbD4pWy2EOTYyfK6QHtMBPW632YOibGkwjq0KthKOkT0RVcZpGrSXRuGxPUwVmk22dCCSRfp5ThiZFJo/wBIgW6IP+2cLrDg0gzMCzTPTl/KbAZnSqCQ/wAjYrapNEb7qu5IeomPiOxmHqiGy2TNj8I5LIzD/wDPTB7urJ4Ne2BbhqC7Wlp4+qKod4kxz68kym0K4Rl6PMT2RxLHNBZO/tNII5bqhnmXPpvDQ0iGwCQb3iV66187BU8dQB3aD4wU6yv2J4I9I8NxFJwkHhf1WtlhJpieFp5hdR21y+maLn6QHBzPaAgxqAhYtNhgDpZbNM93Jhzw2OiIsQOpqyWFAaZWqjPZXZRkrUpMgKkGkIjVcsWpwSydHQ0WqhhtyReACkDGrKdVeg796wy/jpvpnYx/zWFdxMpmIU7MSqARheg2nkrNJuICmZWCywiaUyiRs121BzWx2ZotfiGarhp1weJbt8SuUbUK2chxndvDjtMHwKz6lVjZdg5yKzHzzC/+XiARH3riQOAmbeRCgoUtN94ML0TtH2ediCyvh2gvLdL4PvC2l3iBZcXWw7my17Yix6EFYIStGqcKbHYYMHi2y6fIMBDNZ/FsFzmEoS5s8NvNd7TpwwAcApMfCuSKr03UNJmkXNyrPck3Cr4ug8+6CSqUamRVsBRqbjQfzNsVj4x2JwvtMqGpT9QB1HBW3ZNWqteXVzScLtY1hgxuC/gVlM7K1HsfqquNQEBrCTDhJ1GRtAhWdIpdt9G3kva5xIDwD1XW0MyY4W3MeULzzCdkKwuXgNFtjqB8NiOq6rs1hQw6eIME844qmdei7HaXJ0WIxEEcov48VUxmOY0EuI5f2srtrXq02/dDUZ4cBzXB4yri414hlWnTABLi2PZc7SCA43vZSEHIGTIoo6btFmVCrSezWNRtAubEEH4KlpHwUOU4bDOAewlx5k382hHUrCVu00abSMOpk5U2OWoS1MaoQmsFqMo5aoy1OawQGsEGERah0JGsEu9CD4Cc53BTAK5RdJhBiKd1upOO5Ga2nTIQETQlpRAJRh1fwXu+aohdH2fa04XEyBqZoqAkCRuDHqs+r/xl2n/yI2ezOcd3NJxgi7Zt/iqnaqkHO1ttM6vE8YWvj8tpPwoqVBD2U9QeLOGkTBPELCIdUwwrERqAt02n1XIXdo6jXHJTySjqqDxJ9F2AcuQyerpefX+V0DMQnyO6FwqrNrDMVxlER5LOw9Ta60qTphUl9EbsLfePJOMKVd7uQn7ogX2hSyMz8SwAX8VTy4AOJ5lS42rJPJVMFUlyWx0jXxtPWW85N91n9q5xoYKzWuNMmC2W2JuIMhaeJMMa4cContB8/rdPGVFcopnntDJTh3vePccHEDeI4Tx/pZpeV3+c0B3NQfpJXn5XS0LtM52rW2khF5TF5TISt9Ix2OXlAXFOUJQaCNJTa05QQlaCRYUXUmJ3TYUIahunhxjK5fmCE6ZEFAiC2ezziRXY3d9EwOZaQ6PQFY4VnLsW6lUa9u4M/wAhV5oucGkWY5KMkzvO2OJd9gBZs9rGuI4Ndv8AwsHIs3bUo9w+zmt0Dw/D+y6PB1W1aLm09Lqb2kd278JO7erVHhsiw8FvcsY6PfFi39XVcKq7Owuao5IjS4dD/S3KdwD6/wBLMxVKH6Xe81xDvEWJ8OPmtfBt9keH1+yZvgVKmaFJuxVzD14N5UGGb0Uui8/BVM0I1aWJ6/P4+is98XAz4eay6J2VllS4HLdCyUjFzCtNRzRYj4TdQ4WuxtpE8QFFn3Z6q+pVe2oNNQzpkh7TAkA7EWXJv7L1cO4O01HB2z2Akg8oCeKQsmz10VKD6A9oglm3VZWGqyB9bLjMBjsXXIZTpuaCSzvHtIY0gXLl12Fp6GNbOrSILuZ5/NBqiIDNKoDHz+U/JecOXWdpcdDS3nb+VyS6egi9rZzdbJbkgUyIoSugYRKWnQlDRF1NUdCPCVsHLdIjNAJu5CHUkq/PH6H8b+ytRsFCSpZgKFWS4ikVrltjhECgRBKMEE4QhPKhDayDEvZJZ6cD0VzFdo6lQQB3c2JBl07FUcnFlHi2w89brBrca/NGzS5He0fD1HGoS86i5xM85XTYUWhcpqggrp8BVBXPZvi+TVou28Poqw1318lSa6dv+FNTdJ+iq2Wou64v6KSgeJ8VWnYHgJ89h8lG/Ft5geLgggtmm6ogFcgW84WY/OsOzd4cRwBFk1DtBh3GDYfmDgfUJgbJMuaiD47qCpWhpvxTPzClUdDCbbE8VSzGvppPdy2HXgpVsj+PZy+c4nVUifdt58VnkpnOkyhJXfxQ2RUTh5JbpNhSmlMCmKdiUS0DdSVFDRN1JUKk/wACR/Ihcn1oHFDpKxl/ZFWNlCEVd11Gtk3yZ4dBynCCU4KUJJKdACnRIbeVmyWYC4KDLzZPi3beazar8GXad/NFYq9l2NLSBw2VEoVzKOidtgqk3+pU7BB+XVc3lOPj2T5eK6GnVDoCRoui7NIXAPT+VUrYOkTJpUyeZaJVvDXEbqKrhikGTIO+pNEGnpH6QI+AUTqmDduGGPzsFvNWjgSd/iqNbL4vE+Sax97RXq4GkXB1JwYQQfZ2I5Fv7qDtO/TRaJ953wC0MHTvtAFyuf7YYqagaNmiY6u/4V2BbsiM+qn8GzDLk2pR6k2pdpHGJJSLlHqTSpZCxRN1I4qtRddG96GR/AkfyETdXWUrBZ2pX2VbBc/K36NmJJ9mNVN0ITOKQW6T5MSCTyhRIWMFKeUKaUUwGthXwFJUOyq4dymZUB2MwYMc1n1Mvg0XYF80ajcEKjPZs4CR1tssV0gkGx5Fb+TPtH1ClzzJ+8b3lP3huOf9rm3R0qtHOtetLA5qWwDdY0kJa0RLo9Ey/GhwkFaza4I5LzHA5o6mbG3IreodoGke9CRxZZGaO4biGadr+PFV8TWaR1XKM7QM/MPVWWZm115UaYVJfZo16oa0u4RfoAvOcyxfe1HP5m3hwW32pzMwKbQRIBJPEcguW1LdpMdfJmLVZN3xRJKWpRSlqW6zHRMXISUEppQslE1Eoi66hpFESjN/+ZI/kE56bvygJQysb5LkNCeEk5WplCBThPCQEm3oiwiSWvgOzeIqwdGhp/E/2fhut+j2bpUmn/2VI3PuNP6W8T4oWSuTkXtMRJaXA6eqfKHDRHEEyOMzdZ+aYkuqEybG3khpYwzJs78w4+I4rDkTyKzVjlHHKjssqqe0umoLz/LM1aHAu9R/C7bL8zovFqjJ6kD4FZZxku0bsU4y6ZXzfJGVfaZ7L+PI+S5TMsprUhJYS38zbjz5LvsQLT8rhSYR0+Pz/lIpUPLGmeQPch7wjivV8RkOEeSXUWSeQ0mfJZOO7GYWJ1uo+LgW/wC5WLJH2Z5aefo89D3cyvReyWTmlT11hL3wQHX0N4WOxKzcLhstwjtbqrsQ9tw0NGkHnyJ81FmXbV75FJoYDxPtP8uAT1KfEUCKjj5m+fosdssOHPaZghpudvetK5R4IMFEcW95JeS4niTKv5UKNR2isHDVDW1Gm7HHaQbELZii4RpmTLJTlaMwFPK38z7IYinJYO9bzb7wHVv8LAe0gwQQRuCIPordxUKU0ppTqWQOkbpqjroWuhSkApn8oUgLh2Q602pSGmE3dBU+GQ280vsgU+Fyd9Qwxpd1i3quxwHZ6iy9T7x3o30WsXgWEAcgICtbFSOUwfYvjWfH6WXPqV0OCy6hQH3bAD+Y3d6lTmpKEsJ5D4o9kFVql3QcTxULXRAaJvMlTCgRsJQPok3LSOoTKgcnmvavLXUqziWwx7iWnhe8fNYgYvVsxwQc0tcC5rrEOH781xOa9nalKXUwXs5D3gPDiEssPuJFPmmc8GlEDzUwg9Expzsqto5Lh8a9nuvc3wJWlhe0uIpkEPDujgCsU0yh7squWNPtDxySj0zoMV2uxT/xhnRgj47rHxGMe8y9xceZJKgFIohTUjijHpDSyzl2xakQSAhXsBlNat7jSG/ndZvrx8lbGNvgpdIph3BdRknZxx01K3sixDB71rgu5DotHK8jpUbxqf8And+w2C1C/otMMVdlcsl9FinjC0724xNvD1UuMwtKsPvWNeOf4h/kLqu3E2jQ0jqD8FPhy08NHnI9ChOC7oMZerOdzHsU03oVI/RU28nAfNczmGUV6B+9YQPzC7fUL04MIFocP0kE+iIQbEEg8CJHmFTtHPIdJS0lek4/srRqXp/duPCCWf0uex+QVaV3MLm/mb7Q+CqbY+05eCm0lbPdt5Ie7apvZNp6IHz9WQPrDxVA1yf4Qd4tqxGbyGg7EH6tyQd6VT1lLvDCPjJvZbOIdwKJuLfzVIvS1qbF9E3su1MW4iC7ioi88woAnTRVCydlfMMmo1rvYJ/M32XeoXN47snVaZpPDxydZ3rxXYsdZFHFGUYy7RIya6POK2W4hnvUn+IEj4Ks5pG7Hjxa4fsvUWmFIXKl4V9j+R/R5dQwtR/uU3n/ABMepWthey1d13ltMf8A0fCBb4rui7ohLugUWOC/2RykzDwXZqhTguaajhxcbT/p2W01g9E8pAK5UlSE5YtIlPAQakBepZKLFOm0nl9XUpZRbvJ84WfqunQkm/YU6L/2trfcYB8Sm+2PPFUwEQMIPHEO9lo4l3Aom5g4b3VIuKYoeKL7C8jXRZxWV4bE3I0OP422v1GxWLU7GVpOmowjhMg+i0QY2/pWhjXcx57qp6fn4jrN9mYnIQtRE2WplApTBDKNqhBwCnCZO0oEHhOBskU7VCDwjYfooI/pGFAhz6pBASi4IE/6EClKFMUtMe0EXoHOSQuTJC2MUoSASRoFjIkJCcFEgUoZSlIJbIPCdMSmLkEFjyoyilMmtLsXshakbppSaEzAkO1qdpTm6cCELCOAE6aUkAjp9SFySIA5RAIAjmyBLCTyglFwUCEmamlKOKhAXJAJymRsA6UJShlAIiUiEyRKNEHSTEpgUKIPKYlMShlFcAfIQSLkIKdLJWFSohDfRE0HkmSTiIk26ptR+gmSSoYJqV0klH2FDmeScDokkoAcfVkY8EklPQRyOieEklCCalpMpJIMgg3xTQkkmFGIPVKjhKlVxaC+mxjDUq1WUy8tFxSEBrvecLmDYHZJJUambjjbRdhSc6ZWwOJNRtx7TfZda0xuOhU8JJJsUnKCbBlW2bSEPBCQkkrSoZ3gmKSSYgzR0SukkoQ//9k=">
            <a:hlinkClick r:id="rId2"/>
          </p:cNvPr>
          <p:cNvSpPr>
            <a:spLocks noChangeAspect="1" noChangeArrowheads="1"/>
          </p:cNvSpPr>
          <p:nvPr/>
        </p:nvSpPr>
        <p:spPr bwMode="auto">
          <a:xfrm>
            <a:off x="114300" y="-1804988"/>
            <a:ext cx="3095625" cy="37719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pic>
        <p:nvPicPr>
          <p:cNvPr id="205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06003" y="297655"/>
            <a:ext cx="1309841" cy="1600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6"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66095" y="228599"/>
            <a:ext cx="1349749" cy="17383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67731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56"/>
                                        </p:tgtEl>
                                        <p:attrNameLst>
                                          <p:attrName>style.visibility</p:attrName>
                                        </p:attrNameLst>
                                      </p:cBhvr>
                                      <p:to>
                                        <p:strVal val="visible"/>
                                      </p:to>
                                    </p:set>
                                    <p:animEffect transition="in" filter="fade">
                                      <p:cBhvr>
                                        <p:cTn id="7" dur="500"/>
                                        <p:tgtEl>
                                          <p:spTgt spid="205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fade">
                                      <p:cBhvr>
                                        <p:cTn id="37" dur="500"/>
                                        <p:tgtEl>
                                          <p:spTgt spid="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fade">
                                      <p:cBhvr>
                                        <p:cTn id="4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a:t>The Raw Data</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62100" y="971550"/>
            <a:ext cx="6210300" cy="5429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8943953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5410200" cy="609600"/>
          </a:xfrm>
        </p:spPr>
        <p:txBody>
          <a:bodyPr>
            <a:normAutofit fontScale="90000"/>
          </a:bodyPr>
          <a:lstStyle/>
          <a:p>
            <a:r>
              <a:rPr lang="en-US" dirty="0"/>
              <a:t>Comparing Two Means </a:t>
            </a:r>
            <a:br>
              <a:rPr lang="en-US" dirty="0"/>
            </a:br>
            <a:r>
              <a:rPr lang="en-US" dirty="0"/>
              <a:t>From Many Groups.</a:t>
            </a:r>
          </a:p>
        </p:txBody>
      </p:sp>
      <p:graphicFrame>
        <p:nvGraphicFramePr>
          <p:cNvPr id="4" name="Table 3"/>
          <p:cNvGraphicFramePr>
            <a:graphicFrameLocks noGrp="1"/>
          </p:cNvGraphicFramePr>
          <p:nvPr>
            <p:extLst/>
          </p:nvPr>
        </p:nvGraphicFramePr>
        <p:xfrm>
          <a:off x="685802" y="1447800"/>
          <a:ext cx="3973284" cy="2438400"/>
        </p:xfrm>
        <a:graphic>
          <a:graphicData uri="http://schemas.openxmlformats.org/drawingml/2006/table">
            <a:tbl>
              <a:tblPr firstRow="1" bandRow="1">
                <a:tableStyleId>{5C22544A-7EE6-4342-B048-85BDC9FD1C3A}</a:tableStyleId>
              </a:tblPr>
              <a:tblGrid>
                <a:gridCol w="993321">
                  <a:extLst>
                    <a:ext uri="{9D8B030D-6E8A-4147-A177-3AD203B41FA5}">
                      <a16:colId xmlns:a16="http://schemas.microsoft.com/office/drawing/2014/main" val="20000"/>
                    </a:ext>
                  </a:extLst>
                </a:gridCol>
                <a:gridCol w="993321">
                  <a:extLst>
                    <a:ext uri="{9D8B030D-6E8A-4147-A177-3AD203B41FA5}">
                      <a16:colId xmlns:a16="http://schemas.microsoft.com/office/drawing/2014/main" val="20001"/>
                    </a:ext>
                  </a:extLst>
                </a:gridCol>
                <a:gridCol w="993321">
                  <a:extLst>
                    <a:ext uri="{9D8B030D-6E8A-4147-A177-3AD203B41FA5}">
                      <a16:colId xmlns:a16="http://schemas.microsoft.com/office/drawing/2014/main" val="20002"/>
                    </a:ext>
                  </a:extLst>
                </a:gridCol>
                <a:gridCol w="993321">
                  <a:extLst>
                    <a:ext uri="{9D8B030D-6E8A-4147-A177-3AD203B41FA5}">
                      <a16:colId xmlns:a16="http://schemas.microsoft.com/office/drawing/2014/main" val="20003"/>
                    </a:ext>
                  </a:extLst>
                </a:gridCol>
              </a:tblGrid>
              <a:tr h="247015">
                <a:tc>
                  <a:txBody>
                    <a:bodyPr/>
                    <a:lstStyle/>
                    <a:p>
                      <a:pPr algn="ctr"/>
                      <a:r>
                        <a:rPr lang="en-US" sz="1400" dirty="0"/>
                        <a:t>Judge</a:t>
                      </a:r>
                    </a:p>
                  </a:txBody>
                  <a:tcPr/>
                </a:tc>
                <a:tc>
                  <a:txBody>
                    <a:bodyPr/>
                    <a:lstStyle/>
                    <a:p>
                      <a:pPr algn="ctr"/>
                      <a:r>
                        <a:rPr lang="en-US" sz="1400" dirty="0"/>
                        <a:t>N</a:t>
                      </a:r>
                    </a:p>
                  </a:txBody>
                  <a:tcPr/>
                </a:tc>
                <a:tc>
                  <a:txBody>
                    <a:bodyPr/>
                    <a:lstStyle/>
                    <a:p>
                      <a:pPr algn="ctr"/>
                      <a:r>
                        <a:rPr lang="en-US" sz="1400" dirty="0"/>
                        <a:t>Xbar</a:t>
                      </a:r>
                    </a:p>
                  </a:txBody>
                  <a:tcPr/>
                </a:tc>
                <a:tc>
                  <a:txBody>
                    <a:bodyPr/>
                    <a:lstStyle/>
                    <a:p>
                      <a:pPr algn="ctr"/>
                      <a:r>
                        <a:rPr lang="en-US" sz="1400" dirty="0"/>
                        <a:t>Sd</a:t>
                      </a:r>
                    </a:p>
                  </a:txBody>
                  <a:tcPr/>
                </a:tc>
                <a:extLst>
                  <a:ext uri="{0D108BD9-81ED-4DB2-BD59-A6C34878D82A}">
                    <a16:rowId xmlns:a16="http://schemas.microsoft.com/office/drawing/2014/main" val="10000"/>
                  </a:ext>
                </a:extLst>
              </a:tr>
              <a:tr h="247015">
                <a:tc>
                  <a:txBody>
                    <a:bodyPr/>
                    <a:lstStyle/>
                    <a:p>
                      <a:pPr algn="ctr"/>
                      <a:r>
                        <a:rPr lang="en-US" sz="1400" dirty="0"/>
                        <a:t>Spock</a:t>
                      </a:r>
                    </a:p>
                  </a:txBody>
                  <a:tcPr/>
                </a:tc>
                <a:tc>
                  <a:txBody>
                    <a:bodyPr/>
                    <a:lstStyle/>
                    <a:p>
                      <a:pPr algn="ctr"/>
                      <a:r>
                        <a:rPr lang="en-US" sz="1400" dirty="0"/>
                        <a:t>9</a:t>
                      </a:r>
                    </a:p>
                  </a:txBody>
                  <a:tcPr/>
                </a:tc>
                <a:tc>
                  <a:txBody>
                    <a:bodyPr/>
                    <a:lstStyle/>
                    <a:p>
                      <a:pPr algn="ctr"/>
                      <a:r>
                        <a:rPr lang="en-US" sz="1400" dirty="0"/>
                        <a:t>14.6</a:t>
                      </a:r>
                    </a:p>
                  </a:txBody>
                  <a:tcPr/>
                </a:tc>
                <a:tc>
                  <a:txBody>
                    <a:bodyPr/>
                    <a:lstStyle/>
                    <a:p>
                      <a:pPr algn="ctr"/>
                      <a:r>
                        <a:rPr lang="en-US" sz="1400" dirty="0"/>
                        <a:t>5.04</a:t>
                      </a:r>
                    </a:p>
                  </a:txBody>
                  <a:tcPr/>
                </a:tc>
                <a:extLst>
                  <a:ext uri="{0D108BD9-81ED-4DB2-BD59-A6C34878D82A}">
                    <a16:rowId xmlns:a16="http://schemas.microsoft.com/office/drawing/2014/main" val="10001"/>
                  </a:ext>
                </a:extLst>
              </a:tr>
              <a:tr h="247015">
                <a:tc>
                  <a:txBody>
                    <a:bodyPr/>
                    <a:lstStyle/>
                    <a:p>
                      <a:pPr algn="ctr"/>
                      <a:r>
                        <a:rPr lang="en-US" sz="1400" dirty="0"/>
                        <a:t>A</a:t>
                      </a:r>
                    </a:p>
                  </a:txBody>
                  <a:tcPr/>
                </a:tc>
                <a:tc>
                  <a:txBody>
                    <a:bodyPr/>
                    <a:lstStyle/>
                    <a:p>
                      <a:pPr algn="ctr"/>
                      <a:r>
                        <a:rPr lang="en-US" sz="1400" dirty="0"/>
                        <a:t>5</a:t>
                      </a:r>
                    </a:p>
                  </a:txBody>
                  <a:tcPr/>
                </a:tc>
                <a:tc>
                  <a:txBody>
                    <a:bodyPr/>
                    <a:lstStyle/>
                    <a:p>
                      <a:pPr algn="ctr"/>
                      <a:r>
                        <a:rPr lang="en-US" sz="1400" dirty="0"/>
                        <a:t>34.1</a:t>
                      </a:r>
                    </a:p>
                  </a:txBody>
                  <a:tcPr/>
                </a:tc>
                <a:tc>
                  <a:txBody>
                    <a:bodyPr/>
                    <a:lstStyle/>
                    <a:p>
                      <a:pPr algn="ctr"/>
                      <a:r>
                        <a:rPr lang="en-US" sz="1400" dirty="0"/>
                        <a:t>11.94</a:t>
                      </a:r>
                    </a:p>
                  </a:txBody>
                  <a:tcPr/>
                </a:tc>
                <a:extLst>
                  <a:ext uri="{0D108BD9-81ED-4DB2-BD59-A6C34878D82A}">
                    <a16:rowId xmlns:a16="http://schemas.microsoft.com/office/drawing/2014/main" val="10002"/>
                  </a:ext>
                </a:extLst>
              </a:tr>
              <a:tr h="247015">
                <a:tc>
                  <a:txBody>
                    <a:bodyPr/>
                    <a:lstStyle/>
                    <a:p>
                      <a:pPr algn="ctr"/>
                      <a:r>
                        <a:rPr lang="en-US" sz="1400" dirty="0"/>
                        <a:t>B</a:t>
                      </a:r>
                    </a:p>
                  </a:txBody>
                  <a:tcPr/>
                </a:tc>
                <a:tc>
                  <a:txBody>
                    <a:bodyPr/>
                    <a:lstStyle/>
                    <a:p>
                      <a:pPr algn="ctr"/>
                      <a:r>
                        <a:rPr lang="en-US" sz="1400" dirty="0"/>
                        <a:t>6</a:t>
                      </a:r>
                    </a:p>
                  </a:txBody>
                  <a:tcPr/>
                </a:tc>
                <a:tc>
                  <a:txBody>
                    <a:bodyPr/>
                    <a:lstStyle/>
                    <a:p>
                      <a:pPr algn="ctr"/>
                      <a:r>
                        <a:rPr lang="en-US" sz="1400" dirty="0"/>
                        <a:t>33.6</a:t>
                      </a:r>
                    </a:p>
                  </a:txBody>
                  <a:tcPr/>
                </a:tc>
                <a:tc>
                  <a:txBody>
                    <a:bodyPr/>
                    <a:lstStyle/>
                    <a:p>
                      <a:pPr algn="ctr"/>
                      <a:r>
                        <a:rPr lang="en-US" sz="1400" dirty="0"/>
                        <a:t>6.58</a:t>
                      </a:r>
                    </a:p>
                  </a:txBody>
                  <a:tcPr/>
                </a:tc>
                <a:extLst>
                  <a:ext uri="{0D108BD9-81ED-4DB2-BD59-A6C34878D82A}">
                    <a16:rowId xmlns:a16="http://schemas.microsoft.com/office/drawing/2014/main" val="10003"/>
                  </a:ext>
                </a:extLst>
              </a:tr>
              <a:tr h="247015">
                <a:tc>
                  <a:txBody>
                    <a:bodyPr/>
                    <a:lstStyle/>
                    <a:p>
                      <a:pPr algn="ctr"/>
                      <a:r>
                        <a:rPr lang="en-US" sz="1400" dirty="0"/>
                        <a:t>C</a:t>
                      </a:r>
                    </a:p>
                  </a:txBody>
                  <a:tcPr/>
                </a:tc>
                <a:tc>
                  <a:txBody>
                    <a:bodyPr/>
                    <a:lstStyle/>
                    <a:p>
                      <a:pPr algn="ctr"/>
                      <a:r>
                        <a:rPr lang="en-US" sz="1400" dirty="0"/>
                        <a:t>9</a:t>
                      </a:r>
                    </a:p>
                  </a:txBody>
                  <a:tcPr/>
                </a:tc>
                <a:tc>
                  <a:txBody>
                    <a:bodyPr/>
                    <a:lstStyle/>
                    <a:p>
                      <a:pPr algn="ctr"/>
                      <a:r>
                        <a:rPr lang="en-US" sz="1400" dirty="0"/>
                        <a:t>29.1</a:t>
                      </a:r>
                    </a:p>
                  </a:txBody>
                  <a:tcPr/>
                </a:tc>
                <a:tc>
                  <a:txBody>
                    <a:bodyPr/>
                    <a:lstStyle/>
                    <a:p>
                      <a:pPr algn="ctr"/>
                      <a:r>
                        <a:rPr lang="en-US" sz="1400" dirty="0"/>
                        <a:t>4.59</a:t>
                      </a:r>
                    </a:p>
                  </a:txBody>
                  <a:tcPr/>
                </a:tc>
                <a:extLst>
                  <a:ext uri="{0D108BD9-81ED-4DB2-BD59-A6C34878D82A}">
                    <a16:rowId xmlns:a16="http://schemas.microsoft.com/office/drawing/2014/main" val="10004"/>
                  </a:ext>
                </a:extLst>
              </a:tr>
              <a:tr h="247015">
                <a:tc>
                  <a:txBody>
                    <a:bodyPr/>
                    <a:lstStyle/>
                    <a:p>
                      <a:pPr algn="ctr"/>
                      <a:r>
                        <a:rPr lang="en-US" sz="1400" dirty="0"/>
                        <a:t>D</a:t>
                      </a:r>
                    </a:p>
                  </a:txBody>
                  <a:tcPr/>
                </a:tc>
                <a:tc>
                  <a:txBody>
                    <a:bodyPr/>
                    <a:lstStyle/>
                    <a:p>
                      <a:pPr algn="ctr"/>
                      <a:r>
                        <a:rPr lang="en-US" sz="1400" dirty="0"/>
                        <a:t>2</a:t>
                      </a:r>
                    </a:p>
                  </a:txBody>
                  <a:tcPr/>
                </a:tc>
                <a:tc>
                  <a:txBody>
                    <a:bodyPr/>
                    <a:lstStyle/>
                    <a:p>
                      <a:pPr algn="ctr"/>
                      <a:r>
                        <a:rPr lang="en-US" sz="1400" dirty="0"/>
                        <a:t>27.0</a:t>
                      </a:r>
                    </a:p>
                  </a:txBody>
                  <a:tcPr/>
                </a:tc>
                <a:tc>
                  <a:txBody>
                    <a:bodyPr/>
                    <a:lstStyle/>
                    <a:p>
                      <a:pPr algn="ctr"/>
                      <a:r>
                        <a:rPr lang="en-US" sz="1400" dirty="0"/>
                        <a:t>3.81</a:t>
                      </a:r>
                    </a:p>
                  </a:txBody>
                  <a:tcPr/>
                </a:tc>
                <a:extLst>
                  <a:ext uri="{0D108BD9-81ED-4DB2-BD59-A6C34878D82A}">
                    <a16:rowId xmlns:a16="http://schemas.microsoft.com/office/drawing/2014/main" val="10005"/>
                  </a:ext>
                </a:extLst>
              </a:tr>
              <a:tr h="247015">
                <a:tc>
                  <a:txBody>
                    <a:bodyPr/>
                    <a:lstStyle/>
                    <a:p>
                      <a:pPr algn="ctr"/>
                      <a:r>
                        <a:rPr lang="en-US" sz="1400" dirty="0"/>
                        <a:t>E</a:t>
                      </a:r>
                    </a:p>
                  </a:txBody>
                  <a:tcPr/>
                </a:tc>
                <a:tc>
                  <a:txBody>
                    <a:bodyPr/>
                    <a:lstStyle/>
                    <a:p>
                      <a:pPr algn="ctr"/>
                      <a:r>
                        <a:rPr lang="en-US" sz="1400" dirty="0"/>
                        <a:t>6</a:t>
                      </a:r>
                    </a:p>
                  </a:txBody>
                  <a:tcPr/>
                </a:tc>
                <a:tc>
                  <a:txBody>
                    <a:bodyPr/>
                    <a:lstStyle/>
                    <a:p>
                      <a:pPr algn="ctr"/>
                      <a:r>
                        <a:rPr lang="en-US" sz="1400" dirty="0"/>
                        <a:t>27.0</a:t>
                      </a:r>
                    </a:p>
                  </a:txBody>
                  <a:tcPr/>
                </a:tc>
                <a:tc>
                  <a:txBody>
                    <a:bodyPr/>
                    <a:lstStyle/>
                    <a:p>
                      <a:pPr algn="ctr"/>
                      <a:r>
                        <a:rPr lang="en-US" sz="1400" dirty="0"/>
                        <a:t>9.01</a:t>
                      </a:r>
                    </a:p>
                  </a:txBody>
                  <a:tcPr/>
                </a:tc>
                <a:extLst>
                  <a:ext uri="{0D108BD9-81ED-4DB2-BD59-A6C34878D82A}">
                    <a16:rowId xmlns:a16="http://schemas.microsoft.com/office/drawing/2014/main" val="10006"/>
                  </a:ext>
                </a:extLst>
              </a:tr>
              <a:tr h="247015">
                <a:tc>
                  <a:txBody>
                    <a:bodyPr/>
                    <a:lstStyle/>
                    <a:p>
                      <a:pPr algn="ctr"/>
                      <a:r>
                        <a:rPr lang="en-US" sz="1400" dirty="0"/>
                        <a:t>F</a:t>
                      </a:r>
                    </a:p>
                  </a:txBody>
                  <a:tcPr/>
                </a:tc>
                <a:tc>
                  <a:txBody>
                    <a:bodyPr/>
                    <a:lstStyle/>
                    <a:p>
                      <a:pPr algn="ctr"/>
                      <a:r>
                        <a:rPr lang="en-US" sz="1400" dirty="0"/>
                        <a:t>9</a:t>
                      </a:r>
                    </a:p>
                  </a:txBody>
                  <a:tcPr/>
                </a:tc>
                <a:tc>
                  <a:txBody>
                    <a:bodyPr/>
                    <a:lstStyle/>
                    <a:p>
                      <a:pPr algn="ctr"/>
                      <a:r>
                        <a:rPr lang="en-US" sz="1400" dirty="0"/>
                        <a:t>26.8</a:t>
                      </a:r>
                    </a:p>
                  </a:txBody>
                  <a:tcPr/>
                </a:tc>
                <a:tc>
                  <a:txBody>
                    <a:bodyPr/>
                    <a:lstStyle/>
                    <a:p>
                      <a:pPr algn="ctr"/>
                      <a:r>
                        <a:rPr lang="en-US" sz="1400" dirty="0"/>
                        <a:t>5.97</a:t>
                      </a:r>
                    </a:p>
                  </a:txBody>
                  <a:tcPr/>
                </a:tc>
                <a:extLst>
                  <a:ext uri="{0D108BD9-81ED-4DB2-BD59-A6C34878D82A}">
                    <a16:rowId xmlns:a16="http://schemas.microsoft.com/office/drawing/2014/main" val="10007"/>
                  </a:ext>
                </a:extLst>
              </a:tr>
            </a:tbl>
          </a:graphicData>
        </a:graphic>
      </p:graphicFrame>
      <p:sp>
        <p:nvSpPr>
          <p:cNvPr id="5" name="TextBox 4"/>
          <p:cNvSpPr txBox="1"/>
          <p:nvPr/>
        </p:nvSpPr>
        <p:spPr>
          <a:xfrm>
            <a:off x="5867400" y="121999"/>
            <a:ext cx="3048000" cy="1077218"/>
          </a:xfrm>
          <a:prstGeom prst="rect">
            <a:avLst/>
          </a:prstGeom>
          <a:noFill/>
        </p:spPr>
        <p:txBody>
          <a:bodyPr wrap="square" rtlCol="0">
            <a:spAutoFit/>
          </a:bodyPr>
          <a:lstStyle/>
          <a:p>
            <a:r>
              <a:rPr lang="en-US" sz="3200" dirty="0"/>
              <a:t>H</a:t>
            </a:r>
            <a:r>
              <a:rPr lang="en-US" sz="3200" baseline="-25000" dirty="0"/>
              <a:t>0</a:t>
            </a:r>
            <a:r>
              <a:rPr lang="en-US" sz="3200" dirty="0"/>
              <a:t>: µ</a:t>
            </a:r>
            <a:r>
              <a:rPr lang="en-US" sz="3200" baseline="-25000" dirty="0"/>
              <a:t>S</a:t>
            </a:r>
            <a:r>
              <a:rPr lang="en-US" sz="3200" dirty="0"/>
              <a:t> = µ</a:t>
            </a:r>
            <a:r>
              <a:rPr lang="en-US" sz="3200" baseline="-25000" dirty="0"/>
              <a:t>F</a:t>
            </a:r>
          </a:p>
          <a:p>
            <a:r>
              <a:rPr lang="en-US" sz="3200" dirty="0"/>
              <a:t>H</a:t>
            </a:r>
            <a:r>
              <a:rPr lang="en-US" sz="3200" baseline="-25000" dirty="0"/>
              <a:t>a</a:t>
            </a:r>
            <a:r>
              <a:rPr lang="en-US" sz="3200" dirty="0"/>
              <a:t>: µ</a:t>
            </a:r>
            <a:r>
              <a:rPr lang="en-US" sz="3200" baseline="-25000" dirty="0"/>
              <a:t>S</a:t>
            </a:r>
            <a:r>
              <a:rPr lang="en-US" sz="3200" dirty="0"/>
              <a:t> ≠ µ</a:t>
            </a:r>
            <a:r>
              <a:rPr lang="en-US" sz="3200" baseline="-25000" dirty="0"/>
              <a:t>F</a:t>
            </a:r>
          </a:p>
        </p:txBody>
      </p:sp>
      <mc:AlternateContent xmlns:mc="http://schemas.openxmlformats.org/markup-compatibility/2006" xmlns:a14="http://schemas.microsoft.com/office/drawing/2010/main">
        <mc:Choice Requires="a14">
          <p:sp>
            <p:nvSpPr>
              <p:cNvPr id="6" name="TextBox 5"/>
              <p:cNvSpPr txBox="1"/>
              <p:nvPr/>
            </p:nvSpPr>
            <p:spPr>
              <a:xfrm>
                <a:off x="377339" y="5295299"/>
                <a:ext cx="8305800" cy="59247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100" i="1" smtClean="0">
                              <a:latin typeface="Cambria Math" panose="02040503050406030204" pitchFamily="18" charset="0"/>
                            </a:rPr>
                          </m:ctrlPr>
                        </m:sSubPr>
                        <m:e>
                          <m:r>
                            <a:rPr lang="en-US" sz="1100" b="0" i="1" smtClean="0">
                              <a:latin typeface="Cambria Math"/>
                            </a:rPr>
                            <m:t>𝑠</m:t>
                          </m:r>
                        </m:e>
                        <m:sub>
                          <m:r>
                            <a:rPr lang="en-US" sz="1100" b="0" i="1" smtClean="0">
                              <a:latin typeface="Cambria Math"/>
                            </a:rPr>
                            <m:t>𝑝</m:t>
                          </m:r>
                        </m:sub>
                      </m:sSub>
                      <m:r>
                        <a:rPr lang="en-US" sz="1100" b="0" i="1" smtClean="0">
                          <a:latin typeface="Cambria Math"/>
                        </a:rPr>
                        <m:t>=</m:t>
                      </m:r>
                      <m:rad>
                        <m:radPr>
                          <m:degHide m:val="on"/>
                          <m:ctrlPr>
                            <a:rPr lang="en-US" sz="1100" b="0" i="1" smtClean="0">
                              <a:latin typeface="Cambria Math" panose="02040503050406030204" pitchFamily="18" charset="0"/>
                            </a:rPr>
                          </m:ctrlPr>
                        </m:radPr>
                        <m:deg/>
                        <m:e>
                          <m:f>
                            <m:fPr>
                              <m:ctrlPr>
                                <a:rPr lang="en-US" sz="1100" b="0" i="1" smtClean="0">
                                  <a:latin typeface="Cambria Math" panose="02040503050406030204" pitchFamily="18" charset="0"/>
                                </a:rPr>
                              </m:ctrlPr>
                            </m:fPr>
                            <m:num>
                              <m:d>
                                <m:dPr>
                                  <m:ctrlPr>
                                    <a:rPr lang="en-US" sz="1100" b="0" i="1" smtClean="0">
                                      <a:latin typeface="Cambria Math" panose="02040503050406030204" pitchFamily="18" charset="0"/>
                                    </a:rPr>
                                  </m:ctrlPr>
                                </m:dPr>
                                <m:e>
                                  <m:r>
                                    <a:rPr lang="en-US" sz="1100" b="0" i="1" smtClean="0">
                                      <a:latin typeface="Cambria Math"/>
                                    </a:rPr>
                                    <m:t>9−1</m:t>
                                  </m:r>
                                </m:e>
                              </m:d>
                              <m:r>
                                <a:rPr lang="en-US" sz="1100" b="0" i="1" smtClean="0">
                                  <a:latin typeface="Cambria Math"/>
                                </a:rPr>
                                <m:t>∗</m:t>
                              </m:r>
                              <m:sSup>
                                <m:sSupPr>
                                  <m:ctrlPr>
                                    <a:rPr lang="en-US" sz="1100" b="0" i="1" smtClean="0">
                                      <a:latin typeface="Cambria Math" panose="02040503050406030204" pitchFamily="18" charset="0"/>
                                    </a:rPr>
                                  </m:ctrlPr>
                                </m:sSupPr>
                                <m:e>
                                  <m:r>
                                    <a:rPr lang="en-US" sz="1100" b="0" i="1" smtClean="0">
                                      <a:latin typeface="Cambria Math"/>
                                    </a:rPr>
                                    <m:t>5.04</m:t>
                                  </m:r>
                                </m:e>
                                <m:sup>
                                  <m:r>
                                    <a:rPr lang="en-US" sz="1100" b="0" i="1" smtClean="0">
                                      <a:latin typeface="Cambria Math"/>
                                    </a:rPr>
                                    <m:t>2</m:t>
                                  </m:r>
                                </m:sup>
                              </m:sSup>
                              <m:r>
                                <a:rPr lang="en-US" sz="1100" b="0" i="1" smtClean="0">
                                  <a:latin typeface="Cambria Math"/>
                                </a:rPr>
                                <m:t>+</m:t>
                              </m:r>
                              <m:d>
                                <m:dPr>
                                  <m:ctrlPr>
                                    <a:rPr lang="en-US" sz="1100" b="0" i="1" smtClean="0">
                                      <a:latin typeface="Cambria Math" panose="02040503050406030204" pitchFamily="18" charset="0"/>
                                    </a:rPr>
                                  </m:ctrlPr>
                                </m:dPr>
                                <m:e>
                                  <m:r>
                                    <a:rPr lang="en-US" sz="1100" b="0" i="1" smtClean="0">
                                      <a:latin typeface="Cambria Math"/>
                                    </a:rPr>
                                    <m:t>5−1</m:t>
                                  </m:r>
                                </m:e>
                              </m:d>
                              <m:r>
                                <a:rPr lang="en-US" sz="1100" b="0" i="1" smtClean="0">
                                  <a:latin typeface="Cambria Math"/>
                                </a:rPr>
                                <m:t>∗</m:t>
                              </m:r>
                              <m:sSup>
                                <m:sSupPr>
                                  <m:ctrlPr>
                                    <a:rPr lang="en-US" sz="1100" b="0" i="1" smtClean="0">
                                      <a:latin typeface="Cambria Math" panose="02040503050406030204" pitchFamily="18" charset="0"/>
                                    </a:rPr>
                                  </m:ctrlPr>
                                </m:sSupPr>
                                <m:e>
                                  <m:r>
                                    <a:rPr lang="en-US" sz="1100" b="0" i="1" smtClean="0">
                                      <a:latin typeface="Cambria Math"/>
                                    </a:rPr>
                                    <m:t>11.94</m:t>
                                  </m:r>
                                </m:e>
                                <m:sup>
                                  <m:r>
                                    <a:rPr lang="en-US" sz="1100" b="0" i="1" smtClean="0">
                                      <a:latin typeface="Cambria Math"/>
                                    </a:rPr>
                                    <m:t>2</m:t>
                                  </m:r>
                                </m:sup>
                              </m:sSup>
                              <m:r>
                                <a:rPr lang="en-US" sz="1100" b="0" i="1" smtClean="0">
                                  <a:latin typeface="Cambria Math"/>
                                </a:rPr>
                                <m:t>+</m:t>
                              </m:r>
                              <m:d>
                                <m:dPr>
                                  <m:ctrlPr>
                                    <a:rPr lang="en-US" sz="1100" b="0" i="1" smtClean="0">
                                      <a:latin typeface="Cambria Math" panose="02040503050406030204" pitchFamily="18" charset="0"/>
                                    </a:rPr>
                                  </m:ctrlPr>
                                </m:dPr>
                                <m:e>
                                  <m:r>
                                    <a:rPr lang="en-US" sz="1100" b="0" i="1" smtClean="0">
                                      <a:latin typeface="Cambria Math"/>
                                    </a:rPr>
                                    <m:t>6−1</m:t>
                                  </m:r>
                                </m:e>
                              </m:d>
                              <m:r>
                                <a:rPr lang="en-US" sz="1100" b="0" i="1" smtClean="0">
                                  <a:latin typeface="Cambria Math"/>
                                </a:rPr>
                                <m:t>∗</m:t>
                              </m:r>
                              <m:sSup>
                                <m:sSupPr>
                                  <m:ctrlPr>
                                    <a:rPr lang="en-US" sz="1100" b="0" i="1" smtClean="0">
                                      <a:latin typeface="Cambria Math" panose="02040503050406030204" pitchFamily="18" charset="0"/>
                                    </a:rPr>
                                  </m:ctrlPr>
                                </m:sSupPr>
                                <m:e>
                                  <m:r>
                                    <a:rPr lang="en-US" sz="1100" b="0" i="1" smtClean="0">
                                      <a:latin typeface="Cambria Math"/>
                                    </a:rPr>
                                    <m:t>6.58</m:t>
                                  </m:r>
                                </m:e>
                                <m:sup>
                                  <m:r>
                                    <a:rPr lang="en-US" sz="1100" b="0" i="1" smtClean="0">
                                      <a:latin typeface="Cambria Math"/>
                                    </a:rPr>
                                    <m:t>2</m:t>
                                  </m:r>
                                </m:sup>
                              </m:sSup>
                              <m:r>
                                <a:rPr lang="en-US" sz="1100" b="0" i="1" smtClean="0">
                                  <a:latin typeface="Cambria Math"/>
                                </a:rPr>
                                <m:t>+</m:t>
                              </m:r>
                              <m:d>
                                <m:dPr>
                                  <m:ctrlPr>
                                    <a:rPr lang="en-US" sz="1100" b="0" i="1" smtClean="0">
                                      <a:latin typeface="Cambria Math" panose="02040503050406030204" pitchFamily="18" charset="0"/>
                                    </a:rPr>
                                  </m:ctrlPr>
                                </m:dPr>
                                <m:e>
                                  <m:r>
                                    <a:rPr lang="en-US" sz="1100" b="0" i="1" smtClean="0">
                                      <a:latin typeface="Cambria Math"/>
                                    </a:rPr>
                                    <m:t>9−1</m:t>
                                  </m:r>
                                </m:e>
                              </m:d>
                              <m:r>
                                <a:rPr lang="en-US" sz="1100" b="0" i="1" smtClean="0">
                                  <a:latin typeface="Cambria Math"/>
                                </a:rPr>
                                <m:t>∗</m:t>
                              </m:r>
                              <m:sSup>
                                <m:sSupPr>
                                  <m:ctrlPr>
                                    <a:rPr lang="en-US" sz="1100" b="0" i="1" smtClean="0">
                                      <a:latin typeface="Cambria Math" panose="02040503050406030204" pitchFamily="18" charset="0"/>
                                    </a:rPr>
                                  </m:ctrlPr>
                                </m:sSupPr>
                                <m:e>
                                  <m:r>
                                    <a:rPr lang="en-US" sz="1100" b="0" i="1" smtClean="0">
                                      <a:latin typeface="Cambria Math"/>
                                    </a:rPr>
                                    <m:t>4.59</m:t>
                                  </m:r>
                                </m:e>
                                <m:sup>
                                  <m:r>
                                    <a:rPr lang="en-US" sz="1100" b="0" i="1" smtClean="0">
                                      <a:latin typeface="Cambria Math"/>
                                    </a:rPr>
                                    <m:t>2</m:t>
                                  </m:r>
                                </m:sup>
                              </m:sSup>
                              <m:r>
                                <a:rPr lang="en-US" sz="1100" b="0" i="1" smtClean="0">
                                  <a:latin typeface="Cambria Math"/>
                                </a:rPr>
                                <m:t>+</m:t>
                              </m:r>
                              <m:d>
                                <m:dPr>
                                  <m:ctrlPr>
                                    <a:rPr lang="en-US" sz="1100" b="0" i="1" smtClean="0">
                                      <a:latin typeface="Cambria Math" panose="02040503050406030204" pitchFamily="18" charset="0"/>
                                    </a:rPr>
                                  </m:ctrlPr>
                                </m:dPr>
                                <m:e>
                                  <m:r>
                                    <a:rPr lang="en-US" sz="1100" b="0" i="1" smtClean="0">
                                      <a:latin typeface="Cambria Math"/>
                                    </a:rPr>
                                    <m:t>2−1</m:t>
                                  </m:r>
                                </m:e>
                              </m:d>
                              <m:r>
                                <a:rPr lang="en-US" sz="1100" b="0" i="1" smtClean="0">
                                  <a:latin typeface="Cambria Math"/>
                                </a:rPr>
                                <m:t>∗</m:t>
                              </m:r>
                              <m:sSup>
                                <m:sSupPr>
                                  <m:ctrlPr>
                                    <a:rPr lang="en-US" sz="1100" b="0" i="1" smtClean="0">
                                      <a:latin typeface="Cambria Math" panose="02040503050406030204" pitchFamily="18" charset="0"/>
                                    </a:rPr>
                                  </m:ctrlPr>
                                </m:sSupPr>
                                <m:e>
                                  <m:r>
                                    <a:rPr lang="en-US" sz="1100" b="0" i="1" smtClean="0">
                                      <a:latin typeface="Cambria Math"/>
                                    </a:rPr>
                                    <m:t>3.81</m:t>
                                  </m:r>
                                </m:e>
                                <m:sup>
                                  <m:r>
                                    <a:rPr lang="en-US" sz="1100" b="0" i="1" smtClean="0">
                                      <a:latin typeface="Cambria Math"/>
                                    </a:rPr>
                                    <m:t>2</m:t>
                                  </m:r>
                                </m:sup>
                              </m:sSup>
                              <m:r>
                                <a:rPr lang="en-US" sz="1100" b="0" i="1" smtClean="0">
                                  <a:latin typeface="Cambria Math"/>
                                </a:rPr>
                                <m:t>+</m:t>
                              </m:r>
                              <m:d>
                                <m:dPr>
                                  <m:ctrlPr>
                                    <a:rPr lang="en-US" sz="1100" b="0" i="1" smtClean="0">
                                      <a:latin typeface="Cambria Math" panose="02040503050406030204" pitchFamily="18" charset="0"/>
                                    </a:rPr>
                                  </m:ctrlPr>
                                </m:dPr>
                                <m:e>
                                  <m:r>
                                    <a:rPr lang="en-US" sz="1100" b="0" i="1" smtClean="0">
                                      <a:latin typeface="Cambria Math"/>
                                    </a:rPr>
                                    <m:t>6−1</m:t>
                                  </m:r>
                                </m:e>
                              </m:d>
                              <m:r>
                                <a:rPr lang="en-US" sz="1100" b="0" i="1" smtClean="0">
                                  <a:latin typeface="Cambria Math"/>
                                </a:rPr>
                                <m:t>∗</m:t>
                              </m:r>
                              <m:sSup>
                                <m:sSupPr>
                                  <m:ctrlPr>
                                    <a:rPr lang="en-US" sz="1100" b="0" i="1" smtClean="0">
                                      <a:latin typeface="Cambria Math" panose="02040503050406030204" pitchFamily="18" charset="0"/>
                                    </a:rPr>
                                  </m:ctrlPr>
                                </m:sSupPr>
                                <m:e>
                                  <m:r>
                                    <a:rPr lang="en-US" sz="1100" b="0" i="1" smtClean="0">
                                      <a:latin typeface="Cambria Math"/>
                                    </a:rPr>
                                    <m:t>9.01</m:t>
                                  </m:r>
                                </m:e>
                                <m:sup>
                                  <m:r>
                                    <a:rPr lang="en-US" sz="1100" b="0" i="1" smtClean="0">
                                      <a:latin typeface="Cambria Math"/>
                                    </a:rPr>
                                    <m:t>2</m:t>
                                  </m:r>
                                </m:sup>
                              </m:sSup>
                              <m:r>
                                <a:rPr lang="en-US" sz="1100" b="0" i="1" smtClean="0">
                                  <a:latin typeface="Cambria Math"/>
                                </a:rPr>
                                <m:t>+</m:t>
                              </m:r>
                              <m:d>
                                <m:dPr>
                                  <m:ctrlPr>
                                    <a:rPr lang="en-US" sz="1100" b="0" i="1" smtClean="0">
                                      <a:latin typeface="Cambria Math" panose="02040503050406030204" pitchFamily="18" charset="0"/>
                                    </a:rPr>
                                  </m:ctrlPr>
                                </m:dPr>
                                <m:e>
                                  <m:r>
                                    <a:rPr lang="en-US" sz="1100" b="0" i="1" smtClean="0">
                                      <a:latin typeface="Cambria Math"/>
                                    </a:rPr>
                                    <m:t>9−1</m:t>
                                  </m:r>
                                </m:e>
                              </m:d>
                              <m:r>
                                <a:rPr lang="en-US" sz="1100" b="0" i="1" smtClean="0">
                                  <a:latin typeface="Cambria Math"/>
                                </a:rPr>
                                <m:t>∗</m:t>
                              </m:r>
                              <m:sSup>
                                <m:sSupPr>
                                  <m:ctrlPr>
                                    <a:rPr lang="en-US" sz="1100" b="0" i="1" smtClean="0">
                                      <a:latin typeface="Cambria Math" panose="02040503050406030204" pitchFamily="18" charset="0"/>
                                    </a:rPr>
                                  </m:ctrlPr>
                                </m:sSupPr>
                                <m:e>
                                  <m:r>
                                    <a:rPr lang="en-US" sz="1100" b="0" i="1" smtClean="0">
                                      <a:latin typeface="Cambria Math"/>
                                    </a:rPr>
                                    <m:t>5.97</m:t>
                                  </m:r>
                                </m:e>
                                <m:sup>
                                  <m:r>
                                    <a:rPr lang="en-US" sz="1100" b="0" i="1" smtClean="0">
                                      <a:latin typeface="Cambria Math"/>
                                    </a:rPr>
                                    <m:t>2</m:t>
                                  </m:r>
                                </m:sup>
                              </m:sSup>
                            </m:num>
                            <m:den>
                              <m:d>
                                <m:dPr>
                                  <m:ctrlPr>
                                    <a:rPr lang="en-US" sz="1100" b="0" i="1" smtClean="0">
                                      <a:latin typeface="Cambria Math" panose="02040503050406030204" pitchFamily="18" charset="0"/>
                                    </a:rPr>
                                  </m:ctrlPr>
                                </m:dPr>
                                <m:e>
                                  <m:r>
                                    <a:rPr lang="en-US" sz="1100" b="0" i="1" smtClean="0">
                                      <a:latin typeface="Cambria Math"/>
                                    </a:rPr>
                                    <m:t>9−1</m:t>
                                  </m:r>
                                </m:e>
                              </m:d>
                              <m:r>
                                <a:rPr lang="en-US" sz="1100" b="0" i="1" smtClean="0">
                                  <a:latin typeface="Cambria Math"/>
                                </a:rPr>
                                <m:t>+(5−1)+(6−1)+(9−1)+(2−1)+(6−1)+(9−1)</m:t>
                              </m:r>
                            </m:den>
                          </m:f>
                        </m:e>
                      </m:rad>
                    </m:oMath>
                  </m:oMathPara>
                </a14:m>
                <a:endParaRPr lang="en-US" sz="1100" dirty="0"/>
              </a:p>
            </p:txBody>
          </p:sp>
        </mc:Choice>
        <mc:Fallback xmlns="">
          <p:sp>
            <p:nvSpPr>
              <p:cNvPr id="6" name="TextBox 5"/>
              <p:cNvSpPr txBox="1">
                <a:spLocks noRot="1" noChangeAspect="1" noMove="1" noResize="1" noEditPoints="1" noAdjustHandles="1" noChangeArrowheads="1" noChangeShapeType="1" noTextEdit="1"/>
              </p:cNvSpPr>
              <p:nvPr/>
            </p:nvSpPr>
            <p:spPr>
              <a:xfrm>
                <a:off x="377339" y="5295299"/>
                <a:ext cx="8305800" cy="592470"/>
              </a:xfrm>
              <a:prstGeom prst="rect">
                <a:avLst/>
              </a:prstGeom>
              <a:blipFill rotWithShape="0">
                <a:blip r:embed="rId3"/>
                <a:stretch>
                  <a:fillRect/>
                </a:stretch>
              </a:blipFill>
            </p:spPr>
            <p:txBody>
              <a:bodyPr/>
              <a:lstStyle/>
              <a:p>
                <a:r>
                  <a:rPr lang="en-US">
                    <a:noFill/>
                  </a:rPr>
                  <a:t> </a:t>
                </a:r>
              </a:p>
            </p:txBody>
          </p:sp>
        </mc:Fallback>
      </mc:AlternateContent>
      <p:pic>
        <p:nvPicPr>
          <p:cNvPr id="1229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3600" y="4581743"/>
            <a:ext cx="4953000" cy="7126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xmlns:a14="http://schemas.microsoft.com/office/drawing/2010/main">
        <mc:Choice Requires="a14">
          <p:sp>
            <p:nvSpPr>
              <p:cNvPr id="7" name="TextBox 6"/>
              <p:cNvSpPr txBox="1"/>
              <p:nvPr/>
            </p:nvSpPr>
            <p:spPr>
              <a:xfrm>
                <a:off x="6019799" y="2319055"/>
                <a:ext cx="1832746" cy="9484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𝑡</m:t>
                      </m:r>
                      <m:r>
                        <a:rPr lang="en-US" b="0" i="1" smtClean="0">
                          <a:latin typeface="Cambria Math"/>
                        </a:rPr>
                        <m:t>=</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a:rPr>
                                    <m:t>𝑥</m:t>
                                  </m:r>
                                </m:e>
                              </m:acc>
                            </m:e>
                            <m:sub>
                              <m:r>
                                <a:rPr lang="en-US" b="0" i="1" smtClean="0">
                                  <a:latin typeface="Cambria Math"/>
                                </a:rPr>
                                <m:t>1</m:t>
                              </m:r>
                            </m:sub>
                          </m:sSub>
                          <m:r>
                            <a:rPr lang="en-US" b="0" i="1" smtClean="0">
                              <a:latin typeface="Cambria Math"/>
                            </a:rPr>
                            <m:t>−</m:t>
                          </m:r>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a:rPr>
                                    <m:t>𝑥</m:t>
                                  </m:r>
                                </m:e>
                              </m:acc>
                            </m:e>
                            <m:sub>
                              <m:r>
                                <a:rPr lang="en-US" b="0" i="1" smtClean="0">
                                  <a:latin typeface="Cambria Math"/>
                                </a:rPr>
                                <m:t>2</m:t>
                              </m:r>
                            </m:sub>
                          </m:sSub>
                        </m:num>
                        <m:den>
                          <m:sSub>
                            <m:sSubPr>
                              <m:ctrlPr>
                                <a:rPr lang="en-US" b="0" i="1" smtClean="0">
                                  <a:latin typeface="Cambria Math" panose="02040503050406030204" pitchFamily="18" charset="0"/>
                                </a:rPr>
                              </m:ctrlPr>
                            </m:sSubPr>
                            <m:e>
                              <m:r>
                                <a:rPr lang="en-US" b="0" i="1" smtClean="0">
                                  <a:latin typeface="Cambria Math"/>
                                </a:rPr>
                                <m:t>𝑠</m:t>
                              </m:r>
                            </m:e>
                            <m:sub>
                              <m:r>
                                <a:rPr lang="en-US" b="0" i="1" smtClean="0">
                                  <a:latin typeface="Cambria Math"/>
                                </a:rPr>
                                <m:t>𝑝</m:t>
                              </m:r>
                            </m:sub>
                          </m:sSub>
                          <m:rad>
                            <m:radPr>
                              <m:degHide m:val="on"/>
                              <m:ctrlPr>
                                <a:rPr lang="en-US" b="0" i="1" smtClean="0">
                                  <a:latin typeface="Cambria Math" panose="02040503050406030204" pitchFamily="18" charset="0"/>
                                </a:rPr>
                              </m:ctrlPr>
                            </m:radPr>
                            <m:deg/>
                            <m:e>
                              <m:f>
                                <m:fPr>
                                  <m:ctrlPr>
                                    <a:rPr lang="en-US" b="0" i="1" smtClean="0">
                                      <a:latin typeface="Cambria Math" panose="02040503050406030204" pitchFamily="18" charset="0"/>
                                    </a:rPr>
                                  </m:ctrlPr>
                                </m:fPr>
                                <m:num>
                                  <m:r>
                                    <a:rPr lang="en-US" b="0" i="1" smtClean="0">
                                      <a:latin typeface="Cambria Math"/>
                                    </a:rPr>
                                    <m:t>1</m:t>
                                  </m:r>
                                </m:num>
                                <m:den>
                                  <m:sSub>
                                    <m:sSubPr>
                                      <m:ctrlPr>
                                        <a:rPr lang="en-US" b="0" i="1" smtClean="0">
                                          <a:latin typeface="Cambria Math" panose="02040503050406030204" pitchFamily="18" charset="0"/>
                                        </a:rPr>
                                      </m:ctrlPr>
                                    </m:sSubPr>
                                    <m:e>
                                      <m:r>
                                        <a:rPr lang="en-US" b="0" i="1" smtClean="0">
                                          <a:latin typeface="Cambria Math"/>
                                        </a:rPr>
                                        <m:t>𝑛</m:t>
                                      </m:r>
                                    </m:e>
                                    <m:sub>
                                      <m:r>
                                        <a:rPr lang="en-US" b="0" i="1" smtClean="0">
                                          <a:latin typeface="Cambria Math"/>
                                        </a:rPr>
                                        <m:t>1</m:t>
                                      </m:r>
                                    </m:sub>
                                  </m:sSub>
                                </m:den>
                              </m:f>
                              <m:r>
                                <a:rPr lang="en-US" b="0" i="1" smtClean="0">
                                  <a:latin typeface="Cambria Math"/>
                                </a:rPr>
                                <m:t>+</m:t>
                              </m:r>
                              <m:f>
                                <m:fPr>
                                  <m:ctrlPr>
                                    <a:rPr lang="en-US" b="0" i="1" smtClean="0">
                                      <a:latin typeface="Cambria Math" panose="02040503050406030204" pitchFamily="18" charset="0"/>
                                    </a:rPr>
                                  </m:ctrlPr>
                                </m:fPr>
                                <m:num>
                                  <m:r>
                                    <a:rPr lang="en-US" b="0" i="1" smtClean="0">
                                      <a:latin typeface="Cambria Math"/>
                                    </a:rPr>
                                    <m:t>1</m:t>
                                  </m:r>
                                </m:num>
                                <m:den>
                                  <m:sSub>
                                    <m:sSubPr>
                                      <m:ctrlPr>
                                        <a:rPr lang="en-US" b="0" i="1" smtClean="0">
                                          <a:latin typeface="Cambria Math" panose="02040503050406030204" pitchFamily="18" charset="0"/>
                                        </a:rPr>
                                      </m:ctrlPr>
                                    </m:sSubPr>
                                    <m:e>
                                      <m:r>
                                        <a:rPr lang="en-US" b="0" i="1" smtClean="0">
                                          <a:latin typeface="Cambria Math"/>
                                        </a:rPr>
                                        <m:t>𝑛</m:t>
                                      </m:r>
                                    </m:e>
                                    <m:sub>
                                      <m:r>
                                        <a:rPr lang="en-US" b="0" i="1" smtClean="0">
                                          <a:latin typeface="Cambria Math"/>
                                        </a:rPr>
                                        <m:t>2</m:t>
                                      </m:r>
                                    </m:sub>
                                  </m:sSub>
                                </m:den>
                              </m:f>
                            </m:e>
                          </m:rad>
                        </m:den>
                      </m:f>
                    </m:oMath>
                  </m:oMathPara>
                </a14:m>
                <a:endParaRPr lang="en-US" dirty="0"/>
              </a:p>
            </p:txBody>
          </p:sp>
        </mc:Choice>
        <mc:Fallback xmlns="">
          <p:sp>
            <p:nvSpPr>
              <p:cNvPr id="7" name="TextBox 6"/>
              <p:cNvSpPr txBox="1">
                <a:spLocks noRot="1" noChangeAspect="1" noMove="1" noResize="1" noEditPoints="1" noAdjustHandles="1" noChangeArrowheads="1" noChangeShapeType="1" noTextEdit="1"/>
              </p:cNvSpPr>
              <p:nvPr/>
            </p:nvSpPr>
            <p:spPr>
              <a:xfrm>
                <a:off x="6019799" y="2319055"/>
                <a:ext cx="1832746" cy="948465"/>
              </a:xfrm>
              <a:prstGeom prst="rect">
                <a:avLst/>
              </a:prstGeom>
              <a:blipFill rotWithShape="0">
                <a:blip r:embed="rId5"/>
                <a:stretch>
                  <a:fillRect/>
                </a:stretch>
              </a:blipFill>
            </p:spPr>
            <p:txBody>
              <a:bodyPr/>
              <a:lstStyle/>
              <a:p>
                <a:r>
                  <a:rPr lang="en-US">
                    <a:noFill/>
                  </a:rPr>
                  <a:t> </a:t>
                </a:r>
              </a:p>
            </p:txBody>
          </p:sp>
        </mc:Fallback>
      </mc:AlternateContent>
      <p:sp>
        <p:nvSpPr>
          <p:cNvPr id="8" name="TextBox 7"/>
          <p:cNvSpPr txBox="1"/>
          <p:nvPr/>
        </p:nvSpPr>
        <p:spPr>
          <a:xfrm>
            <a:off x="583967" y="5752204"/>
            <a:ext cx="990600" cy="381000"/>
          </a:xfrm>
          <a:prstGeom prst="rect">
            <a:avLst/>
          </a:prstGeom>
          <a:noFill/>
        </p:spPr>
        <p:txBody>
          <a:bodyPr wrap="square" rtlCol="0">
            <a:spAutoFit/>
          </a:bodyPr>
          <a:lstStyle/>
          <a:p>
            <a:r>
              <a:rPr lang="en-US" dirty="0" err="1"/>
              <a:t>s</a:t>
            </a:r>
            <a:r>
              <a:rPr lang="en-US" baseline="-25000" dirty="0" err="1"/>
              <a:t>p</a:t>
            </a:r>
            <a:r>
              <a:rPr lang="en-US" dirty="0"/>
              <a:t> = 6.91</a:t>
            </a:r>
          </a:p>
        </p:txBody>
      </p:sp>
      <mc:AlternateContent xmlns:mc="http://schemas.openxmlformats.org/markup-compatibility/2006" xmlns:a14="http://schemas.microsoft.com/office/drawing/2010/main">
        <mc:Choice Requires="a14">
          <p:sp>
            <p:nvSpPr>
              <p:cNvPr id="10" name="TextBox 9"/>
              <p:cNvSpPr txBox="1"/>
              <p:nvPr/>
            </p:nvSpPr>
            <p:spPr>
              <a:xfrm>
                <a:off x="4715250" y="5790989"/>
                <a:ext cx="4123950" cy="98116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𝑡</m:t>
                      </m:r>
                      <m:r>
                        <a:rPr lang="en-US" b="0" i="1" smtClean="0">
                          <a:latin typeface="Cambria Math"/>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14.6</m:t>
                          </m:r>
                          <m:r>
                            <a:rPr lang="en-US" b="0" i="1" smtClean="0">
                              <a:latin typeface="Cambria Math"/>
                            </a:rPr>
                            <m:t>−26.8</m:t>
                          </m:r>
                        </m:num>
                        <m:den>
                          <m:r>
                            <a:rPr lang="en-US" b="0" i="1" smtClean="0">
                              <a:latin typeface="Cambria Math"/>
                            </a:rPr>
                            <m:t>6.91</m:t>
                          </m:r>
                          <m:rad>
                            <m:radPr>
                              <m:degHide m:val="on"/>
                              <m:ctrlPr>
                                <a:rPr lang="en-US" b="0" i="1" smtClean="0">
                                  <a:latin typeface="Cambria Math" panose="02040503050406030204" pitchFamily="18" charset="0"/>
                                </a:rPr>
                              </m:ctrlPr>
                            </m:radPr>
                            <m:deg/>
                            <m:e>
                              <m:f>
                                <m:fPr>
                                  <m:ctrlPr>
                                    <a:rPr lang="en-US" b="0" i="1" smtClean="0">
                                      <a:latin typeface="Cambria Math" panose="02040503050406030204" pitchFamily="18" charset="0"/>
                                    </a:rPr>
                                  </m:ctrlPr>
                                </m:fPr>
                                <m:num>
                                  <m:r>
                                    <a:rPr lang="en-US" b="0" i="1" smtClean="0">
                                      <a:latin typeface="Cambria Math"/>
                                    </a:rPr>
                                    <m:t>1</m:t>
                                  </m:r>
                                </m:num>
                                <m:den>
                                  <m:r>
                                    <a:rPr lang="en-US" b="0" i="1" smtClean="0">
                                      <a:latin typeface="Cambria Math" panose="02040503050406030204" pitchFamily="18" charset="0"/>
                                    </a:rPr>
                                    <m:t>9</m:t>
                                  </m:r>
                                </m:den>
                              </m:f>
                              <m:r>
                                <a:rPr lang="en-US" b="0" i="1" smtClean="0">
                                  <a:latin typeface="Cambria Math"/>
                                </a:rPr>
                                <m:t>+</m:t>
                              </m:r>
                              <m:f>
                                <m:fPr>
                                  <m:ctrlPr>
                                    <a:rPr lang="en-US" b="0" i="1" smtClean="0">
                                      <a:latin typeface="Cambria Math" panose="02040503050406030204" pitchFamily="18" charset="0"/>
                                    </a:rPr>
                                  </m:ctrlPr>
                                </m:fPr>
                                <m:num>
                                  <m:r>
                                    <a:rPr lang="en-US" b="0" i="1" smtClean="0">
                                      <a:latin typeface="Cambria Math"/>
                                    </a:rPr>
                                    <m:t>1</m:t>
                                  </m:r>
                                </m:num>
                                <m:den>
                                  <m:r>
                                    <a:rPr lang="en-US" b="0" i="1" smtClean="0">
                                      <a:latin typeface="Cambria Math"/>
                                    </a:rPr>
                                    <m:t>9</m:t>
                                  </m:r>
                                </m:den>
                              </m:f>
                            </m:e>
                          </m:rad>
                        </m:den>
                      </m:f>
                      <m:r>
                        <a:rPr lang="en-US" b="0" i="1" smtClean="0">
                          <a:latin typeface="Cambria Math"/>
                        </a:rPr>
                        <m:t>=</m:t>
                      </m:r>
                      <m:f>
                        <m:fPr>
                          <m:ctrlPr>
                            <a:rPr lang="en-US" i="1">
                              <a:latin typeface="Cambria Math" panose="02040503050406030204" pitchFamily="18" charset="0"/>
                            </a:rPr>
                          </m:ctrlPr>
                        </m:fPr>
                        <m:num>
                          <m:r>
                            <a:rPr lang="en-US" b="0" i="1" smtClean="0">
                              <a:latin typeface="Cambria Math" panose="02040503050406030204" pitchFamily="18" charset="0"/>
                            </a:rPr>
                            <m:t>−12.2</m:t>
                          </m:r>
                        </m:num>
                        <m:den>
                          <m:r>
                            <a:rPr lang="en-US" b="0" i="1" smtClean="0">
                              <a:latin typeface="Cambria Math" panose="02040503050406030204" pitchFamily="18" charset="0"/>
                            </a:rPr>
                            <m:t>3.25</m:t>
                          </m:r>
                        </m:den>
                      </m:f>
                      <m:r>
                        <a:rPr lang="en-US" b="0" i="1" smtClean="0">
                          <a:latin typeface="Cambria Math" panose="02040503050406030204" pitchFamily="18" charset="0"/>
                        </a:rPr>
                        <m:t>=−3.75</m:t>
                      </m:r>
                    </m:oMath>
                  </m:oMathPara>
                </a14:m>
                <a:endParaRPr lang="en-US" dirty="0"/>
              </a:p>
            </p:txBody>
          </p:sp>
        </mc:Choice>
        <mc:Fallback xmlns="">
          <p:sp>
            <p:nvSpPr>
              <p:cNvPr id="10" name="TextBox 9"/>
              <p:cNvSpPr txBox="1">
                <a:spLocks noRot="1" noChangeAspect="1" noMove="1" noResize="1" noEditPoints="1" noAdjustHandles="1" noChangeArrowheads="1" noChangeShapeType="1" noTextEdit="1"/>
              </p:cNvSpPr>
              <p:nvPr/>
            </p:nvSpPr>
            <p:spPr>
              <a:xfrm>
                <a:off x="4715250" y="5790989"/>
                <a:ext cx="4123950" cy="981166"/>
              </a:xfrm>
              <a:prstGeom prst="rect">
                <a:avLst/>
              </a:prstGeom>
              <a:blipFill rotWithShape="0">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5739850" y="3378671"/>
                <a:ext cx="2392643" cy="38151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𝐶𝑉</m:t>
                      </m:r>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rPr>
                            <m:t>𝑡</m:t>
                          </m:r>
                        </m:e>
                        <m:sub>
                          <m:r>
                            <a:rPr lang="en-US" b="0" i="1" smtClean="0">
                              <a:latin typeface="Cambria Math"/>
                            </a:rPr>
                            <m:t>.025,1</m:t>
                          </m:r>
                          <m:r>
                            <a:rPr lang="en-US" b="0" i="1" smtClean="0">
                              <a:latin typeface="Cambria Math" panose="02040503050406030204" pitchFamily="18" charset="0"/>
                            </a:rPr>
                            <m:t>6</m:t>
                          </m:r>
                        </m:sub>
                      </m:sSub>
                      <m:r>
                        <a:rPr lang="en-US" b="0" i="1" smtClean="0">
                          <a:latin typeface="Cambria Math"/>
                        </a:rPr>
                        <m:t>=</m:t>
                      </m:r>
                      <m:r>
                        <a:rPr lang="en-US" b="0" i="1" smtClean="0">
                          <a:latin typeface="Cambria Math"/>
                          <a:ea typeface="Cambria Math"/>
                        </a:rPr>
                        <m:t>±2.1</m:t>
                      </m:r>
                      <m:r>
                        <a:rPr lang="en-US" b="0" i="1" smtClean="0">
                          <a:latin typeface="Cambria Math" panose="02040503050406030204" pitchFamily="18" charset="0"/>
                          <a:ea typeface="Cambria Math"/>
                        </a:rPr>
                        <m:t>2</m:t>
                      </m:r>
                    </m:oMath>
                  </m:oMathPara>
                </a14:m>
                <a:endParaRPr lang="en-US" dirty="0"/>
              </a:p>
            </p:txBody>
          </p:sp>
        </mc:Choice>
        <mc:Fallback xmlns="">
          <p:sp>
            <p:nvSpPr>
              <p:cNvPr id="9" name="TextBox 8"/>
              <p:cNvSpPr txBox="1">
                <a:spLocks noRot="1" noChangeAspect="1" noMove="1" noResize="1" noEditPoints="1" noAdjustHandles="1" noChangeArrowheads="1" noChangeShapeType="1" noTextEdit="1"/>
              </p:cNvSpPr>
              <p:nvPr/>
            </p:nvSpPr>
            <p:spPr>
              <a:xfrm>
                <a:off x="5739850" y="3378671"/>
                <a:ext cx="2392643" cy="381515"/>
              </a:xfrm>
              <a:prstGeom prst="rect">
                <a:avLst/>
              </a:prstGeom>
              <a:blipFill rotWithShape="0">
                <a:blip r:embed="rId7"/>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2" name="TextBox 11"/>
              <p:cNvSpPr txBox="1"/>
              <p:nvPr/>
            </p:nvSpPr>
            <p:spPr>
              <a:xfrm>
                <a:off x="3811903" y="6364111"/>
                <a:ext cx="1132041" cy="369332"/>
              </a:xfrm>
              <a:prstGeom prst="rect">
                <a:avLst/>
              </a:prstGeom>
              <a:noFill/>
            </p:spPr>
            <p:txBody>
              <a:bodyPr wrap="none" rtlCol="0">
                <a:spAutoFit/>
              </a:bodyPr>
              <a:lstStyle/>
              <a:p>
                <a:r>
                  <a:rPr lang="en-US" b="0" dirty="0"/>
                  <a:t>Reject </a:t>
                </a:r>
                <a14:m>
                  <m:oMath xmlns:m="http://schemas.openxmlformats.org/officeDocument/2006/math">
                    <m:r>
                      <a:rPr lang="en-US" b="0" i="1" smtClean="0">
                        <a:latin typeface="Cambria Math"/>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0</m:t>
                        </m:r>
                      </m:sub>
                    </m:sSub>
                  </m:oMath>
                </a14:m>
                <a:endParaRPr lang="en-US" dirty="0"/>
              </a:p>
            </p:txBody>
          </p:sp>
        </mc:Choice>
        <mc:Fallback>
          <p:sp>
            <p:nvSpPr>
              <p:cNvPr id="12" name="TextBox 11"/>
              <p:cNvSpPr txBox="1">
                <a:spLocks noRot="1" noChangeAspect="1" noMove="1" noResize="1" noEditPoints="1" noAdjustHandles="1" noChangeArrowheads="1" noChangeShapeType="1" noTextEdit="1"/>
              </p:cNvSpPr>
              <p:nvPr/>
            </p:nvSpPr>
            <p:spPr>
              <a:xfrm>
                <a:off x="3811903" y="6364111"/>
                <a:ext cx="1132041" cy="369332"/>
              </a:xfrm>
              <a:prstGeom prst="rect">
                <a:avLst/>
              </a:prstGeom>
              <a:blipFill>
                <a:blip r:embed="rId8"/>
                <a:stretch>
                  <a:fillRect l="-4301" t="-9836"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p:cNvSpPr txBox="1"/>
              <p:nvPr/>
            </p:nvSpPr>
            <p:spPr>
              <a:xfrm>
                <a:off x="2209624" y="5868296"/>
                <a:ext cx="2387833" cy="38151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𝐶𝑉</m:t>
                      </m:r>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rPr>
                            <m:t>𝑡</m:t>
                          </m:r>
                        </m:e>
                        <m:sub>
                          <m:r>
                            <a:rPr lang="en-US" b="0" i="1" smtClean="0">
                              <a:latin typeface="Cambria Math"/>
                            </a:rPr>
                            <m:t>.025,</m:t>
                          </m:r>
                          <m:r>
                            <a:rPr lang="en-US" b="0" i="1" smtClean="0">
                              <a:latin typeface="Cambria Math" panose="02040503050406030204" pitchFamily="18" charset="0"/>
                            </a:rPr>
                            <m:t>39</m:t>
                          </m:r>
                        </m:sub>
                      </m:sSub>
                      <m:r>
                        <a:rPr lang="en-US" b="0" i="1" smtClean="0">
                          <a:latin typeface="Cambria Math"/>
                        </a:rPr>
                        <m:t>=</m:t>
                      </m:r>
                      <m:r>
                        <a:rPr lang="en-US" b="0" i="1" smtClean="0">
                          <a:latin typeface="Cambria Math"/>
                          <a:ea typeface="Cambria Math"/>
                        </a:rPr>
                        <m:t>±</m:t>
                      </m:r>
                      <m:r>
                        <a:rPr lang="en-US" b="0" i="1" smtClean="0">
                          <a:latin typeface="Cambria Math" panose="02040503050406030204" pitchFamily="18" charset="0"/>
                          <a:ea typeface="Cambria Math"/>
                        </a:rPr>
                        <m:t>2.02</m:t>
                      </m:r>
                    </m:oMath>
                  </m:oMathPara>
                </a14:m>
                <a:endParaRPr lang="en-US" dirty="0"/>
              </a:p>
            </p:txBody>
          </p:sp>
        </mc:Choice>
        <mc:Fallback xmlns="">
          <p:sp>
            <p:nvSpPr>
              <p:cNvPr id="13" name="TextBox 12"/>
              <p:cNvSpPr txBox="1">
                <a:spLocks noRot="1" noChangeAspect="1" noMove="1" noResize="1" noEditPoints="1" noAdjustHandles="1" noChangeArrowheads="1" noChangeShapeType="1" noTextEdit="1"/>
              </p:cNvSpPr>
              <p:nvPr/>
            </p:nvSpPr>
            <p:spPr>
              <a:xfrm>
                <a:off x="2209624" y="5868296"/>
                <a:ext cx="2387833" cy="381515"/>
              </a:xfrm>
              <a:prstGeom prst="rect">
                <a:avLst/>
              </a:prstGeom>
              <a:blipFill rotWithShape="0">
                <a:blip r:embed="rId9"/>
                <a:stretch>
                  <a:fillRect/>
                </a:stretch>
              </a:blipFill>
            </p:spPr>
            <p:txBody>
              <a:bodyPr/>
              <a:lstStyle/>
              <a:p>
                <a:r>
                  <a:rPr lang="en-US">
                    <a:noFill/>
                  </a:rPr>
                  <a:t> </a:t>
                </a:r>
              </a:p>
            </p:txBody>
          </p:sp>
        </mc:Fallback>
      </mc:AlternateContent>
      <p:sp>
        <p:nvSpPr>
          <p:cNvPr id="14" name="Rounded Rectangle 13"/>
          <p:cNvSpPr/>
          <p:nvPr/>
        </p:nvSpPr>
        <p:spPr>
          <a:xfrm>
            <a:off x="4876800" y="1398114"/>
            <a:ext cx="4038600" cy="264048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p:cNvSpPr txBox="1"/>
          <p:nvPr/>
        </p:nvSpPr>
        <p:spPr>
          <a:xfrm>
            <a:off x="5181600" y="1575861"/>
            <a:ext cx="3352800" cy="646331"/>
          </a:xfrm>
          <a:prstGeom prst="rect">
            <a:avLst/>
          </a:prstGeom>
          <a:noFill/>
        </p:spPr>
        <p:txBody>
          <a:bodyPr wrap="square" rtlCol="0">
            <a:spAutoFit/>
          </a:bodyPr>
          <a:lstStyle/>
          <a:p>
            <a:pPr algn="ctr"/>
            <a:r>
              <a:rPr lang="en-US" dirty="0"/>
              <a:t>With 2 groups estimating the pooled SD. </a:t>
            </a:r>
          </a:p>
        </p:txBody>
      </p:sp>
      <p:sp>
        <p:nvSpPr>
          <p:cNvPr id="17" name="TextBox 16"/>
          <p:cNvSpPr txBox="1"/>
          <p:nvPr/>
        </p:nvSpPr>
        <p:spPr>
          <a:xfrm>
            <a:off x="304800" y="4250681"/>
            <a:ext cx="8610600" cy="369332"/>
          </a:xfrm>
          <a:prstGeom prst="rect">
            <a:avLst/>
          </a:prstGeom>
          <a:noFill/>
        </p:spPr>
        <p:txBody>
          <a:bodyPr wrap="square" rtlCol="0">
            <a:spAutoFit/>
          </a:bodyPr>
          <a:lstStyle/>
          <a:p>
            <a:pPr algn="ctr"/>
            <a:r>
              <a:rPr lang="en-US" dirty="0"/>
              <a:t>With all 7 groups estimating the pooled SD, bigger ‘n’ greater </a:t>
            </a:r>
            <a:r>
              <a:rPr lang="en-US" b="1" dirty="0">
                <a:solidFill>
                  <a:srgbClr val="FF0000"/>
                </a:solidFill>
              </a:rPr>
              <a:t>df</a:t>
            </a:r>
            <a:r>
              <a:rPr lang="en-US" dirty="0"/>
              <a:t>! More POWER!!!</a:t>
            </a:r>
          </a:p>
        </p:txBody>
      </p:sp>
      <p:sp>
        <p:nvSpPr>
          <p:cNvPr id="18" name="Rounded Rectangle 17"/>
          <p:cNvSpPr/>
          <p:nvPr/>
        </p:nvSpPr>
        <p:spPr>
          <a:xfrm>
            <a:off x="127116" y="4114800"/>
            <a:ext cx="8940683" cy="264048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Box 18"/>
          <p:cNvSpPr txBox="1"/>
          <p:nvPr/>
        </p:nvSpPr>
        <p:spPr>
          <a:xfrm>
            <a:off x="1755494" y="6364111"/>
            <a:ext cx="1675267" cy="369332"/>
          </a:xfrm>
          <a:prstGeom prst="rect">
            <a:avLst/>
          </a:prstGeom>
          <a:noFill/>
        </p:spPr>
        <p:txBody>
          <a:bodyPr wrap="none" rtlCol="0">
            <a:spAutoFit/>
          </a:bodyPr>
          <a:lstStyle/>
          <a:p>
            <a:r>
              <a:rPr lang="en-US" b="0" dirty="0"/>
              <a:t>P-value  = .0006</a:t>
            </a:r>
            <a:endParaRPr lang="en-US" dirty="0"/>
          </a:p>
        </p:txBody>
      </p:sp>
      <p:sp>
        <p:nvSpPr>
          <p:cNvPr id="3" name="Rectangle 2"/>
          <p:cNvSpPr/>
          <p:nvPr/>
        </p:nvSpPr>
        <p:spPr>
          <a:xfrm>
            <a:off x="3360229" y="6019800"/>
            <a:ext cx="221171" cy="23001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p:cNvSpPr/>
          <p:nvPr/>
        </p:nvSpPr>
        <p:spPr>
          <a:xfrm>
            <a:off x="6893923" y="3533907"/>
            <a:ext cx="221171" cy="20910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697048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fade">
                                      <p:cBhvr>
                                        <p:cTn id="16" dur="500"/>
                                        <p:tgtEl>
                                          <p:spTgt spid="14"/>
                                        </p:tgtEl>
                                      </p:cBhvr>
                                    </p:animEffect>
                                  </p:childTnLst>
                                </p:cTn>
                              </p:par>
                              <p:par>
                                <p:cTn id="17" presetID="1" presetClass="entr" presetSubtype="0"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par>
                                <p:cTn id="23" presetID="10" presetClass="entr" presetSubtype="0" fill="hold" grpId="0" nodeType="with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fade">
                                      <p:cBhvr>
                                        <p:cTn id="25" dur="500"/>
                                        <p:tgtEl>
                                          <p:spTgt spid="17"/>
                                        </p:tgtEl>
                                      </p:cBhvr>
                                    </p:animEffect>
                                  </p:childTnLst>
                                </p:cTn>
                              </p:par>
                              <p:par>
                                <p:cTn id="26" presetID="10" presetClass="entr" presetSubtype="0" fill="hold" nodeType="withEffect">
                                  <p:stCondLst>
                                    <p:cond delay="0"/>
                                  </p:stCondLst>
                                  <p:childTnLst>
                                    <p:set>
                                      <p:cBhvr>
                                        <p:cTn id="27" dur="1" fill="hold">
                                          <p:stCondLst>
                                            <p:cond delay="0"/>
                                          </p:stCondLst>
                                        </p:cTn>
                                        <p:tgtEl>
                                          <p:spTgt spid="12290"/>
                                        </p:tgtEl>
                                        <p:attrNameLst>
                                          <p:attrName>style.visibility</p:attrName>
                                        </p:attrNameLst>
                                      </p:cBhvr>
                                      <p:to>
                                        <p:strVal val="visible"/>
                                      </p:to>
                                    </p:set>
                                    <p:animEffect transition="in" filter="fade">
                                      <p:cBhvr>
                                        <p:cTn id="28" dur="500"/>
                                        <p:tgtEl>
                                          <p:spTgt spid="12290"/>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fade">
                                      <p:cBhvr>
                                        <p:cTn id="31" dur="500"/>
                                        <p:tgtEl>
                                          <p:spTgt spid="6"/>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fade">
                                      <p:cBhvr>
                                        <p:cTn id="34" dur="500"/>
                                        <p:tgtEl>
                                          <p:spTgt spid="8"/>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fade">
                                      <p:cBhvr>
                                        <p:cTn id="37" dur="500"/>
                                        <p:tgtEl>
                                          <p:spTgt spid="13"/>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0"/>
                                        </p:tgtEl>
                                        <p:attrNameLst>
                                          <p:attrName>style.visibility</p:attrName>
                                        </p:attrNameLst>
                                      </p:cBhvr>
                                      <p:to>
                                        <p:strVal val="visible"/>
                                      </p:to>
                                    </p:set>
                                    <p:animEffect transition="in" filter="fade">
                                      <p:cBhvr>
                                        <p:cTn id="40" dur="500"/>
                                        <p:tgtEl>
                                          <p:spTgt spid="10"/>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9"/>
                                        </p:tgtEl>
                                        <p:attrNameLst>
                                          <p:attrName>style.visibility</p:attrName>
                                        </p:attrNameLst>
                                      </p:cBhvr>
                                      <p:to>
                                        <p:strVal val="visible"/>
                                      </p:to>
                                    </p:set>
                                    <p:animEffect transition="in" filter="fade">
                                      <p:cBhvr>
                                        <p:cTn id="43" dur="500"/>
                                        <p:tgtEl>
                                          <p:spTgt spid="19"/>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2"/>
                                        </p:tgtEl>
                                        <p:attrNameLst>
                                          <p:attrName>style.visibility</p:attrName>
                                        </p:attrNameLst>
                                      </p:cBhvr>
                                      <p:to>
                                        <p:strVal val="visible"/>
                                      </p:to>
                                    </p:set>
                                    <p:animEffect transition="in" filter="fade">
                                      <p:cBhvr>
                                        <p:cTn id="46" dur="500"/>
                                        <p:tgtEl>
                                          <p:spTgt spid="12"/>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8"/>
                                        </p:tgtEl>
                                        <p:attrNameLst>
                                          <p:attrName>style.visibility</p:attrName>
                                        </p:attrNameLst>
                                      </p:cBhvr>
                                      <p:to>
                                        <p:strVal val="visible"/>
                                      </p:to>
                                    </p:set>
                                    <p:animEffect transition="in" filter="fade">
                                      <p:cBhvr>
                                        <p:cTn id="49"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10" grpId="0"/>
      <p:bldP spid="9" grpId="0"/>
      <p:bldP spid="12" grpId="0"/>
      <p:bldP spid="13" grpId="0"/>
      <p:bldP spid="14" grpId="0" animBg="1"/>
      <p:bldP spid="15" grpId="0"/>
      <p:bldP spid="17" grpId="0"/>
      <p:bldP spid="18" grpId="0" animBg="1"/>
      <p:bldP spid="19" grpId="0"/>
      <p:bldP spid="3" grpId="0" animBg="1"/>
      <p:bldP spid="20"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Spock Data Steps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22960" y="1981200"/>
            <a:ext cx="3987800" cy="2870200"/>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5649" y="5257800"/>
            <a:ext cx="6477000" cy="927100"/>
          </a:xfrm>
          <a:prstGeom prst="rect">
            <a:avLst/>
          </a:prstGeom>
        </p:spPr>
      </p:pic>
      <p:sp>
        <p:nvSpPr>
          <p:cNvPr id="6" name="TextBox 5"/>
          <p:cNvSpPr txBox="1"/>
          <p:nvPr/>
        </p:nvSpPr>
        <p:spPr>
          <a:xfrm>
            <a:off x="5257800" y="2574250"/>
            <a:ext cx="3413760" cy="923330"/>
          </a:xfrm>
          <a:prstGeom prst="rect">
            <a:avLst/>
          </a:prstGeom>
          <a:noFill/>
        </p:spPr>
        <p:txBody>
          <a:bodyPr wrap="square" rtlCol="0">
            <a:spAutoFit/>
          </a:bodyPr>
          <a:lstStyle/>
          <a:p>
            <a:r>
              <a:rPr lang="en-US" b="1" dirty="0"/>
              <a:t>Question:</a:t>
            </a:r>
            <a:r>
              <a:rPr lang="en-US" dirty="0"/>
              <a:t> Suppose we wish to test if the “S” judge’s venires are different from the “F” judge’s.</a:t>
            </a:r>
          </a:p>
        </p:txBody>
      </p:sp>
    </p:spTree>
    <p:extLst>
      <p:ext uri="{BB962C8B-B14F-4D97-AF65-F5344CB8AC3E}">
        <p14:creationId xmlns:p14="http://schemas.microsoft.com/office/powerpoint/2010/main" val="24402015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 of Squares in ANOVA</a:t>
            </a:r>
          </a:p>
        </p:txBody>
      </p:sp>
      <p:pic>
        <p:nvPicPr>
          <p:cNvPr id="19" name="Content Placeholder 18"/>
          <p:cNvPicPr>
            <a:picLocks noGrp="1" noChangeAspect="1"/>
          </p:cNvPicPr>
          <p:nvPr>
            <p:ph idx="1"/>
          </p:nvPr>
        </p:nvPicPr>
        <p:blipFill rotWithShape="1">
          <a:blip r:embed="rId2"/>
          <a:srcRect l="8310" r="8586" b="6866"/>
          <a:stretch/>
        </p:blipFill>
        <p:spPr>
          <a:xfrm>
            <a:off x="457199" y="4114800"/>
            <a:ext cx="3810001" cy="2566441"/>
          </a:xfrm>
          <a:prstGeom prst="rect">
            <a:avLst/>
          </a:prstGeom>
        </p:spPr>
      </p:pic>
      <p:pic>
        <p:nvPicPr>
          <p:cNvPr id="18" name="Picture 17"/>
          <p:cNvPicPr>
            <a:picLocks noChangeAspect="1"/>
          </p:cNvPicPr>
          <p:nvPr/>
        </p:nvPicPr>
        <p:blipFill rotWithShape="1">
          <a:blip r:embed="rId3"/>
          <a:srcRect l="5124" r="11772" b="5756"/>
          <a:stretch/>
        </p:blipFill>
        <p:spPr>
          <a:xfrm>
            <a:off x="457200" y="1371600"/>
            <a:ext cx="3810000" cy="2597015"/>
          </a:xfrm>
          <a:prstGeom prst="rect">
            <a:avLst/>
          </a:prstGeom>
        </p:spPr>
      </p:pic>
      <p:pic>
        <p:nvPicPr>
          <p:cNvPr id="20" name="Picture 19"/>
          <p:cNvPicPr>
            <a:picLocks noChangeAspect="1"/>
          </p:cNvPicPr>
          <p:nvPr/>
        </p:nvPicPr>
        <p:blipFill rotWithShape="1">
          <a:blip r:embed="rId4"/>
          <a:srcRect l="7398" r="9498" b="715"/>
          <a:stretch/>
        </p:blipFill>
        <p:spPr>
          <a:xfrm>
            <a:off x="4876801" y="1378857"/>
            <a:ext cx="3810000" cy="2735943"/>
          </a:xfrm>
          <a:prstGeom prst="rect">
            <a:avLst/>
          </a:prstGeom>
        </p:spPr>
      </p:pic>
      <p:sp>
        <p:nvSpPr>
          <p:cNvPr id="21" name="TextBox 20"/>
          <p:cNvSpPr txBox="1"/>
          <p:nvPr/>
        </p:nvSpPr>
        <p:spPr>
          <a:xfrm>
            <a:off x="4572000" y="4114800"/>
            <a:ext cx="4114800" cy="2677656"/>
          </a:xfrm>
          <a:prstGeom prst="rect">
            <a:avLst/>
          </a:prstGeom>
          <a:noFill/>
        </p:spPr>
        <p:txBody>
          <a:bodyPr wrap="square" rtlCol="0">
            <a:spAutoFit/>
          </a:bodyPr>
          <a:lstStyle/>
          <a:p>
            <a:r>
              <a:rPr lang="en-US" dirty="0"/>
              <a:t>*To compute the sum of squares column for the ANOVA table, square each distance (lines in black) and then add.</a:t>
            </a:r>
          </a:p>
          <a:p>
            <a:endParaRPr lang="en-US" dirty="0"/>
          </a:p>
          <a:p>
            <a:r>
              <a:rPr lang="en-US" dirty="0"/>
              <a:t>The sum of squared* distances (black lines) for left two graphs = the sum of squared distances (black lines) for the right graph.</a:t>
            </a:r>
          </a:p>
          <a:p>
            <a:r>
              <a:rPr lang="en-US" sz="1200" dirty="0"/>
              <a:t>*Each distance squared for the top left graph is multiplied by the number in each group.</a:t>
            </a:r>
          </a:p>
        </p:txBody>
      </p:sp>
      <p:sp>
        <p:nvSpPr>
          <p:cNvPr id="22" name="TextBox 21"/>
          <p:cNvSpPr txBox="1"/>
          <p:nvPr/>
        </p:nvSpPr>
        <p:spPr>
          <a:xfrm>
            <a:off x="781050" y="3853284"/>
            <a:ext cx="3581400" cy="369332"/>
          </a:xfrm>
          <a:prstGeom prst="rect">
            <a:avLst/>
          </a:prstGeom>
          <a:noFill/>
        </p:spPr>
        <p:txBody>
          <a:bodyPr wrap="square" rtlCol="0">
            <a:spAutoFit/>
          </a:bodyPr>
          <a:lstStyle/>
          <a:p>
            <a:r>
              <a:rPr lang="en-US" dirty="0"/>
              <a:t>Within group variation (middle row)</a:t>
            </a:r>
          </a:p>
        </p:txBody>
      </p:sp>
      <p:sp>
        <p:nvSpPr>
          <p:cNvPr id="23" name="TextBox 22"/>
          <p:cNvSpPr txBox="1"/>
          <p:nvPr/>
        </p:nvSpPr>
        <p:spPr>
          <a:xfrm>
            <a:off x="876300" y="1056176"/>
            <a:ext cx="3581400" cy="369332"/>
          </a:xfrm>
          <a:prstGeom prst="rect">
            <a:avLst/>
          </a:prstGeom>
          <a:noFill/>
        </p:spPr>
        <p:txBody>
          <a:bodyPr wrap="square" rtlCol="0">
            <a:spAutoFit/>
          </a:bodyPr>
          <a:lstStyle/>
          <a:p>
            <a:r>
              <a:rPr lang="en-US" dirty="0"/>
              <a:t>Between group variation (top row)</a:t>
            </a:r>
          </a:p>
        </p:txBody>
      </p:sp>
      <p:sp>
        <p:nvSpPr>
          <p:cNvPr id="24" name="TextBox 23"/>
          <p:cNvSpPr txBox="1"/>
          <p:nvPr/>
        </p:nvSpPr>
        <p:spPr>
          <a:xfrm>
            <a:off x="5029200" y="1078468"/>
            <a:ext cx="3581400" cy="369332"/>
          </a:xfrm>
          <a:prstGeom prst="rect">
            <a:avLst/>
          </a:prstGeom>
          <a:noFill/>
        </p:spPr>
        <p:txBody>
          <a:bodyPr wrap="square" rtlCol="0">
            <a:spAutoFit/>
          </a:bodyPr>
          <a:lstStyle/>
          <a:p>
            <a:r>
              <a:rPr lang="en-US" dirty="0"/>
              <a:t>Total variation (bottom row)</a:t>
            </a:r>
          </a:p>
        </p:txBody>
      </p:sp>
    </p:spTree>
    <p:extLst>
      <p:ext uri="{BB962C8B-B14F-4D97-AF65-F5344CB8AC3E}">
        <p14:creationId xmlns:p14="http://schemas.microsoft.com/office/powerpoint/2010/main" val="208955092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8806" y="2561216"/>
            <a:ext cx="4724400" cy="3612776"/>
          </a:xfrm>
          <a:prstGeom prst="rect">
            <a:avLst/>
          </a:prstGeom>
        </p:spPr>
      </p:pic>
      <p:sp>
        <p:nvSpPr>
          <p:cNvPr id="2" name="Title 1"/>
          <p:cNvSpPr>
            <a:spLocks noGrp="1"/>
          </p:cNvSpPr>
          <p:nvPr>
            <p:ph type="title"/>
          </p:nvPr>
        </p:nvSpPr>
        <p:spPr/>
        <p:txBody>
          <a:bodyPr>
            <a:normAutofit fontScale="90000"/>
          </a:bodyPr>
          <a:lstStyle/>
          <a:p>
            <a:r>
              <a:rPr lang="en-US" dirty="0"/>
              <a:t>Two Judge Analysis w/</a:t>
            </a:r>
            <a:br>
              <a:rPr lang="en-US" dirty="0"/>
            </a:br>
            <a:r>
              <a:rPr lang="en-US" dirty="0"/>
              <a:t>t-Tools</a:t>
            </a:r>
          </a:p>
        </p:txBody>
      </p:sp>
      <p:sp>
        <p:nvSpPr>
          <p:cNvPr id="6" name="Frame 5"/>
          <p:cNvSpPr/>
          <p:nvPr/>
        </p:nvSpPr>
        <p:spPr>
          <a:xfrm>
            <a:off x="1066800" y="4113904"/>
            <a:ext cx="3352800" cy="228600"/>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 name="TextBox 6"/>
          <p:cNvSpPr txBox="1"/>
          <p:nvPr/>
        </p:nvSpPr>
        <p:spPr>
          <a:xfrm>
            <a:off x="5943600" y="2406134"/>
            <a:ext cx="3048000" cy="1754326"/>
          </a:xfrm>
          <a:prstGeom prst="rect">
            <a:avLst/>
          </a:prstGeom>
          <a:noFill/>
        </p:spPr>
        <p:txBody>
          <a:bodyPr wrap="square" rtlCol="0">
            <a:spAutoFit/>
          </a:bodyPr>
          <a:lstStyle/>
          <a:p>
            <a:r>
              <a:rPr lang="en-US" b="1" dirty="0"/>
              <a:t>Statistical Conclusion: </a:t>
            </a:r>
            <a:r>
              <a:rPr lang="en-US" dirty="0"/>
              <a:t>We find that there is substantial evidence that the difference in the mean percentage of females on judge S and judge F venires is not equal to zero.</a:t>
            </a:r>
          </a:p>
        </p:txBody>
      </p:sp>
      <p:sp>
        <p:nvSpPr>
          <p:cNvPr id="8" name="Frame 7"/>
          <p:cNvSpPr/>
          <p:nvPr/>
        </p:nvSpPr>
        <p:spPr>
          <a:xfrm>
            <a:off x="1905000" y="4884421"/>
            <a:ext cx="2667000" cy="220083"/>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2960" y="1761566"/>
            <a:ext cx="4206240" cy="794880"/>
          </a:xfrm>
          <a:prstGeom prst="rect">
            <a:avLst/>
          </a:prstGeom>
        </p:spPr>
      </p:pic>
      <p:sp>
        <p:nvSpPr>
          <p:cNvPr id="13" name="TextBox 12"/>
          <p:cNvSpPr txBox="1"/>
          <p:nvPr/>
        </p:nvSpPr>
        <p:spPr>
          <a:xfrm>
            <a:off x="6207162" y="4518212"/>
            <a:ext cx="2821798" cy="1477328"/>
          </a:xfrm>
          <a:prstGeom prst="rect">
            <a:avLst/>
          </a:prstGeom>
          <a:noFill/>
        </p:spPr>
        <p:txBody>
          <a:bodyPr wrap="none" rtlCol="0">
            <a:spAutoFit/>
          </a:bodyPr>
          <a:lstStyle/>
          <a:p>
            <a:r>
              <a:rPr lang="en-US" dirty="0"/>
              <a:t>Estimated Diff      = -12.1778</a:t>
            </a:r>
          </a:p>
          <a:p>
            <a:r>
              <a:rPr lang="en-US" dirty="0"/>
              <a:t>S</a:t>
            </a:r>
            <a:r>
              <a:rPr lang="en-US" baseline="-25000" dirty="0"/>
              <a:t>p</a:t>
            </a:r>
            <a:r>
              <a:rPr lang="en-US" dirty="0"/>
              <a:t>	              =  5.5234</a:t>
            </a:r>
          </a:p>
          <a:p>
            <a:r>
              <a:rPr lang="en-US" dirty="0"/>
              <a:t>Pooled Std. Error =   2.6038</a:t>
            </a:r>
          </a:p>
          <a:p>
            <a:r>
              <a:rPr lang="en-US" dirty="0"/>
              <a:t>t-Statistic               =   -4.68</a:t>
            </a:r>
          </a:p>
          <a:p>
            <a:r>
              <a:rPr lang="en-US" dirty="0"/>
              <a:t>Deg. of freedom   =  16</a:t>
            </a:r>
          </a:p>
        </p:txBody>
      </p:sp>
    </p:spTree>
    <p:extLst>
      <p:ext uri="{BB962C8B-B14F-4D97-AF65-F5344CB8AC3E}">
        <p14:creationId xmlns:p14="http://schemas.microsoft.com/office/powerpoint/2010/main" val="29861679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p:cNvPicPr>
            <a:picLocks noChangeAspect="1"/>
          </p:cNvPicPr>
          <p:nvPr/>
        </p:nvPicPr>
        <p:blipFill rotWithShape="1">
          <a:blip r:embed="rId2">
            <a:extLst>
              <a:ext uri="{28A0092B-C50C-407E-A947-70E740481C1C}">
                <a14:useLocalDpi xmlns:a14="http://schemas.microsoft.com/office/drawing/2010/main" val="0"/>
              </a:ext>
            </a:extLst>
          </a:blip>
          <a:srcRect t="81988"/>
          <a:stretch/>
        </p:blipFill>
        <p:spPr>
          <a:xfrm>
            <a:off x="4100541" y="3597558"/>
            <a:ext cx="4781229" cy="745850"/>
          </a:xfrm>
          <a:prstGeom prst="rect">
            <a:avLst/>
          </a:prstGeom>
        </p:spPr>
      </p:pic>
      <p:sp>
        <p:nvSpPr>
          <p:cNvPr id="2" name="Title 1"/>
          <p:cNvSpPr>
            <a:spLocks noGrp="1"/>
          </p:cNvSpPr>
          <p:nvPr>
            <p:ph type="title"/>
          </p:nvPr>
        </p:nvSpPr>
        <p:spPr>
          <a:xfrm>
            <a:off x="457200" y="286604"/>
            <a:ext cx="7909560" cy="1450757"/>
          </a:xfrm>
        </p:spPr>
        <p:txBody>
          <a:bodyPr/>
          <a:lstStyle/>
          <a:p>
            <a:r>
              <a:rPr lang="en-US" dirty="0"/>
              <a:t>Two Judge Analysis w/</a:t>
            </a:r>
            <a:br>
              <a:rPr lang="en-US" dirty="0"/>
            </a:br>
            <a:r>
              <a:rPr lang="en-US" dirty="0"/>
              <a:t>Several-Groups</a:t>
            </a:r>
          </a:p>
        </p:txBody>
      </p:sp>
      <p:sp>
        <p:nvSpPr>
          <p:cNvPr id="6" name="Frame 5"/>
          <p:cNvSpPr/>
          <p:nvPr/>
        </p:nvSpPr>
        <p:spPr>
          <a:xfrm>
            <a:off x="4304839" y="3657600"/>
            <a:ext cx="4508799" cy="672329"/>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 name="TextBox 8"/>
          <p:cNvSpPr txBox="1"/>
          <p:nvPr/>
        </p:nvSpPr>
        <p:spPr>
          <a:xfrm>
            <a:off x="6416027" y="3974076"/>
            <a:ext cx="184731" cy="369332"/>
          </a:xfrm>
          <a:prstGeom prst="rect">
            <a:avLst/>
          </a:prstGeom>
          <a:noFill/>
        </p:spPr>
        <p:txBody>
          <a:bodyPr wrap="none" rtlCol="0">
            <a:spAutoFit/>
          </a:bodyPr>
          <a:lstStyle/>
          <a:p>
            <a:endParaRPr lang="en-US" dirty="0"/>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339" y="5234306"/>
            <a:ext cx="7239000" cy="992960"/>
          </a:xfrm>
          <a:prstGeom prst="rect">
            <a:avLst/>
          </a:prstGeom>
        </p:spPr>
      </p:pic>
      <p:sp>
        <p:nvSpPr>
          <p:cNvPr id="14" name="TextBox 13"/>
          <p:cNvSpPr txBox="1"/>
          <p:nvPr/>
        </p:nvSpPr>
        <p:spPr>
          <a:xfrm>
            <a:off x="562087" y="2001850"/>
            <a:ext cx="2927596" cy="1754326"/>
          </a:xfrm>
          <a:prstGeom prst="rect">
            <a:avLst/>
          </a:prstGeom>
          <a:noFill/>
        </p:spPr>
        <p:txBody>
          <a:bodyPr wrap="none" rtlCol="0">
            <a:spAutoFit/>
          </a:bodyPr>
          <a:lstStyle/>
          <a:p>
            <a:r>
              <a:rPr lang="en-US" b="1" dirty="0"/>
              <a:t>From PROC TTEST:</a:t>
            </a:r>
          </a:p>
          <a:p>
            <a:r>
              <a:rPr lang="en-US" dirty="0"/>
              <a:t>Estimated Diff      =   -12.1778</a:t>
            </a:r>
          </a:p>
          <a:p>
            <a:r>
              <a:rPr lang="en-US" dirty="0"/>
              <a:t>S</a:t>
            </a:r>
            <a:r>
              <a:rPr lang="en-US" baseline="-25000" dirty="0"/>
              <a:t>p</a:t>
            </a:r>
            <a:r>
              <a:rPr lang="en-US" dirty="0"/>
              <a:t>	              =    5.5234</a:t>
            </a:r>
          </a:p>
          <a:p>
            <a:r>
              <a:rPr lang="en-US" dirty="0"/>
              <a:t>Pooled Std. Error =     2.6038</a:t>
            </a:r>
          </a:p>
          <a:p>
            <a:r>
              <a:rPr lang="en-US" dirty="0"/>
              <a:t>t-Statistic               =   -4.68</a:t>
            </a:r>
          </a:p>
          <a:p>
            <a:r>
              <a:rPr lang="en-US" dirty="0"/>
              <a:t>Deg. of freedom   =  16</a:t>
            </a:r>
          </a:p>
        </p:txBody>
      </p:sp>
      <p:sp>
        <p:nvSpPr>
          <p:cNvPr id="16" name="TextBox 15"/>
          <p:cNvSpPr txBox="1"/>
          <p:nvPr/>
        </p:nvSpPr>
        <p:spPr>
          <a:xfrm>
            <a:off x="567690" y="4061887"/>
            <a:ext cx="3121560" cy="369332"/>
          </a:xfrm>
          <a:prstGeom prst="rect">
            <a:avLst/>
          </a:prstGeom>
          <a:noFill/>
        </p:spPr>
        <p:txBody>
          <a:bodyPr wrap="none" rtlCol="0">
            <a:spAutoFit/>
          </a:bodyPr>
          <a:lstStyle/>
          <a:p>
            <a:r>
              <a:rPr lang="en-US" dirty="0"/>
              <a:t>Deg. of freedom   =  46 – 7 = 39</a:t>
            </a:r>
          </a:p>
        </p:txBody>
      </p:sp>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b="63616"/>
          <a:stretch/>
        </p:blipFill>
        <p:spPr>
          <a:xfrm>
            <a:off x="4221766" y="2059398"/>
            <a:ext cx="4614570" cy="1454068"/>
          </a:xfrm>
          <a:prstGeom prst="rect">
            <a:avLst/>
          </a:prstGeom>
        </p:spPr>
      </p:pic>
      <p:sp>
        <p:nvSpPr>
          <p:cNvPr id="19" name="Frame 18"/>
          <p:cNvSpPr/>
          <p:nvPr/>
        </p:nvSpPr>
        <p:spPr>
          <a:xfrm>
            <a:off x="5514475" y="2955088"/>
            <a:ext cx="304800" cy="231562"/>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423583035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Two Judge Analysis:</a:t>
            </a:r>
            <a:br>
              <a:rPr lang="en-US" dirty="0"/>
            </a:br>
            <a:r>
              <a:rPr lang="en-US" dirty="0"/>
              <a:t>Conclusion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22959" y="3429000"/>
                <a:ext cx="7711441" cy="2743200"/>
              </a:xfrm>
            </p:spPr>
            <p:txBody>
              <a:bodyPr>
                <a:normAutofit fontScale="92500" lnSpcReduction="10000"/>
              </a:bodyPr>
              <a:lstStyle/>
              <a:p>
                <a:r>
                  <a:rPr lang="en-US" dirty="0"/>
                  <a:t>We can use regular t-Tools or several-group analysis.</a:t>
                </a:r>
              </a:p>
              <a:p>
                <a:endParaRPr lang="en-US" dirty="0"/>
              </a:p>
              <a:p>
                <a:r>
                  <a:rPr lang="en-US" dirty="0"/>
                  <a:t>The several-group analysis allows us to use all of the available information </a:t>
                </a:r>
                <a14:m>
                  <m:oMath xmlns:m="http://schemas.openxmlformats.org/officeDocument/2006/math">
                    <m:r>
                      <a:rPr lang="en-US" i="1" smtClean="0">
                        <a:latin typeface="Cambria Math" charset="0"/>
                        <a:ea typeface="Cambria Math" charset="0"/>
                        <a:cs typeface="Cambria Math" charset="0"/>
                      </a:rPr>
                      <m:t>→</m:t>
                    </m:r>
                    <m:r>
                      <a:rPr lang="en-US" b="0" i="1" smtClean="0">
                        <a:latin typeface="Cambria Math" charset="0"/>
                        <a:ea typeface="Cambria Math" charset="0"/>
                        <a:cs typeface="Cambria Math" charset="0"/>
                      </a:rPr>
                      <m:t> </m:t>
                    </m:r>
                  </m:oMath>
                </a14:m>
                <a:r>
                  <a:rPr lang="en-US" dirty="0"/>
                  <a:t>larger degrees of freedom </a:t>
                </a:r>
                <a14:m>
                  <m:oMath xmlns:m="http://schemas.openxmlformats.org/officeDocument/2006/math">
                    <m:r>
                      <a:rPr lang="en-US" i="1" smtClean="0">
                        <a:latin typeface="Cambria Math" charset="0"/>
                        <a:ea typeface="Cambria Math" charset="0"/>
                        <a:cs typeface="Cambria Math" charset="0"/>
                      </a:rPr>
                      <m:t>→</m:t>
                    </m:r>
                  </m:oMath>
                </a14:m>
                <a:r>
                  <a:rPr lang="en-US" dirty="0"/>
                  <a:t> </a:t>
                </a:r>
                <a:r>
                  <a:rPr lang="en-US" sz="3200" dirty="0"/>
                  <a:t>more power</a:t>
                </a:r>
                <a:r>
                  <a:rPr lang="en-US" dirty="0"/>
                  <a:t>!</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22959" y="3429000"/>
                <a:ext cx="7711441" cy="2743200"/>
              </a:xfrm>
              <a:blipFill rotWithShape="0">
                <a:blip r:embed="rId2"/>
                <a:stretch>
                  <a:fillRect l="-1581" t="-4444" r="-1028" b="-6889"/>
                </a:stretch>
              </a:blipFill>
            </p:spPr>
            <p:txBody>
              <a:bodyPr/>
              <a:lstStyle/>
              <a:p>
                <a:r>
                  <a:rPr lang="en-US">
                    <a:noFill/>
                  </a:rPr>
                  <a:t> </a:t>
                </a:r>
              </a:p>
            </p:txBody>
          </p:sp>
        </mc:Fallback>
      </mc:AlternateContent>
      <p:sp>
        <p:nvSpPr>
          <p:cNvPr id="4" name="TextBox 3"/>
          <p:cNvSpPr txBox="1"/>
          <p:nvPr/>
        </p:nvSpPr>
        <p:spPr>
          <a:xfrm>
            <a:off x="822959" y="1981200"/>
            <a:ext cx="3413760" cy="923330"/>
          </a:xfrm>
          <a:prstGeom prst="rect">
            <a:avLst/>
          </a:prstGeom>
          <a:noFill/>
        </p:spPr>
        <p:txBody>
          <a:bodyPr wrap="square" rtlCol="0">
            <a:spAutoFit/>
          </a:bodyPr>
          <a:lstStyle/>
          <a:p>
            <a:r>
              <a:rPr lang="en-US" b="1" dirty="0"/>
              <a:t>Question:</a:t>
            </a:r>
            <a:r>
              <a:rPr lang="en-US" dirty="0"/>
              <a:t> Suppose we wish to test if the “S” judge’s venires are different from the “F” judge’s.</a:t>
            </a:r>
          </a:p>
        </p:txBody>
      </p:sp>
      <p:sp>
        <p:nvSpPr>
          <p:cNvPr id="7" name="TextBox 6"/>
          <p:cNvSpPr txBox="1"/>
          <p:nvPr/>
        </p:nvSpPr>
        <p:spPr>
          <a:xfrm>
            <a:off x="4800600" y="1977390"/>
            <a:ext cx="3413760" cy="923330"/>
          </a:xfrm>
          <a:prstGeom prst="rect">
            <a:avLst/>
          </a:prstGeom>
          <a:noFill/>
        </p:spPr>
        <p:txBody>
          <a:bodyPr wrap="square" rtlCol="0">
            <a:spAutoFit/>
          </a:bodyPr>
          <a:lstStyle/>
          <a:p>
            <a:r>
              <a:rPr lang="en-US" b="1" dirty="0"/>
              <a:t>Answer:</a:t>
            </a:r>
            <a:r>
              <a:rPr lang="en-US" dirty="0"/>
              <a:t> There is evidence that the mean of the two groups is different.</a:t>
            </a:r>
          </a:p>
        </p:txBody>
      </p:sp>
    </p:spTree>
    <p:extLst>
      <p:ext uri="{BB962C8B-B14F-4D97-AF65-F5344CB8AC3E}">
        <p14:creationId xmlns:p14="http://schemas.microsoft.com/office/powerpoint/2010/main" val="7864642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5181600" cy="1143000"/>
          </a:xfrm>
        </p:spPr>
        <p:txBody>
          <a:bodyPr/>
          <a:lstStyle/>
          <a:p>
            <a:r>
              <a:rPr lang="en-US" dirty="0"/>
              <a:t>Spock Trial QOI 2 </a:t>
            </a:r>
          </a:p>
        </p:txBody>
      </p:sp>
      <p:sp>
        <p:nvSpPr>
          <p:cNvPr id="3" name="Content Placeholder 2"/>
          <p:cNvSpPr>
            <a:spLocks noGrp="1"/>
          </p:cNvSpPr>
          <p:nvPr>
            <p:ph idx="1"/>
          </p:nvPr>
        </p:nvSpPr>
        <p:spPr>
          <a:xfrm>
            <a:off x="228600" y="3048000"/>
            <a:ext cx="8686800" cy="2452687"/>
          </a:xfrm>
        </p:spPr>
        <p:txBody>
          <a:bodyPr>
            <a:normAutofit fontScale="70000" lnSpcReduction="20000"/>
          </a:bodyPr>
          <a:lstStyle/>
          <a:p>
            <a:pPr>
              <a:buFont typeface="Arial" charset="0"/>
              <a:buChar char="•"/>
            </a:pPr>
            <a:r>
              <a:rPr lang="en-US" dirty="0"/>
              <a:t> QOI2: Is the percent of women on recent venires of Spock’s judge (which we will call S) significantly lower than those of 6 other judges (which we notate A to F)?</a:t>
            </a:r>
          </a:p>
          <a:p>
            <a:pPr>
              <a:buFont typeface="Arial" charset="0"/>
              <a:buChar char="•"/>
            </a:pPr>
            <a:r>
              <a:rPr lang="en-US" dirty="0"/>
              <a:t>There are two key questions:</a:t>
            </a:r>
          </a:p>
          <a:p>
            <a:pPr marL="544068" lvl="1" indent="-342900">
              <a:buFont typeface="+mj-lt"/>
              <a:buAutoNum type="arabicPeriod"/>
            </a:pPr>
            <a:r>
              <a:rPr lang="en-US" dirty="0"/>
              <a:t>Is there evidence that women are underrepresented on S’s venires relative to A to F’s?</a:t>
            </a:r>
          </a:p>
          <a:p>
            <a:pPr marL="544068" lvl="1" indent="-342900">
              <a:buFont typeface="+mj-lt"/>
              <a:buAutoNum type="arabicPeriod"/>
            </a:pPr>
            <a:r>
              <a:rPr lang="en-US" dirty="0"/>
              <a:t>Is there evidence of a difference in women’s representation on A to F’s venires?</a:t>
            </a:r>
          </a:p>
          <a:p>
            <a:pPr lvl="1">
              <a:buFont typeface="Arial" charset="0"/>
              <a:buChar char="•"/>
            </a:pPr>
            <a:endParaRPr lang="en-US" dirty="0"/>
          </a:p>
          <a:p>
            <a:pPr lvl="1">
              <a:buFont typeface="Arial" charset="0"/>
              <a:buChar char="•"/>
            </a:pPr>
            <a:endParaRPr lang="en-US" dirty="0"/>
          </a:p>
        </p:txBody>
      </p:sp>
      <p:pic>
        <p:nvPicPr>
          <p:cNvPr id="205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43800" y="80962"/>
            <a:ext cx="1309841" cy="1600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6"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43799" y="37603"/>
            <a:ext cx="1309841" cy="16869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Content Placeholder 2"/>
          <p:cNvSpPr txBox="1">
            <a:spLocks/>
          </p:cNvSpPr>
          <p:nvPr/>
        </p:nvSpPr>
        <p:spPr>
          <a:xfrm>
            <a:off x="381000" y="5243513"/>
            <a:ext cx="8763000" cy="2452687"/>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Arial" charset="0"/>
              <a:buChar char="•"/>
            </a:pPr>
            <a:r>
              <a:rPr lang="en-US" dirty="0"/>
              <a:t>The question of interest is addressed by 1</a:t>
            </a:r>
          </a:p>
          <a:p>
            <a:pPr>
              <a:buFont typeface="Arial" charset="0"/>
              <a:buChar char="•"/>
            </a:pPr>
            <a:r>
              <a:rPr lang="en-US" dirty="0"/>
              <a:t>The strength of the result in 1 would be substantially diminished if 2 is true</a:t>
            </a:r>
          </a:p>
        </p:txBody>
      </p:sp>
      <p:sp>
        <p:nvSpPr>
          <p:cNvPr id="4" name="Rectangle 3"/>
          <p:cNvSpPr/>
          <p:nvPr/>
        </p:nvSpPr>
        <p:spPr>
          <a:xfrm>
            <a:off x="375843" y="1836292"/>
            <a:ext cx="8239913" cy="707886"/>
          </a:xfrm>
          <a:prstGeom prst="rect">
            <a:avLst/>
          </a:prstGeom>
        </p:spPr>
        <p:txBody>
          <a:bodyPr wrap="square">
            <a:spAutoFit/>
          </a:bodyPr>
          <a:lstStyle/>
          <a:p>
            <a:r>
              <a:rPr lang="en-US" sz="2000" dirty="0"/>
              <a:t>The defense argued that the judge in this case had a history of venires that underrepresented women, which is contrary to the law.</a:t>
            </a:r>
          </a:p>
        </p:txBody>
      </p:sp>
    </p:spTree>
    <p:extLst>
      <p:ext uri="{BB962C8B-B14F-4D97-AF65-F5344CB8AC3E}">
        <p14:creationId xmlns:p14="http://schemas.microsoft.com/office/powerpoint/2010/main" val="2046852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56"/>
                                        </p:tgtEl>
                                        <p:attrNameLst>
                                          <p:attrName>style.visibility</p:attrName>
                                        </p:attrNameLst>
                                      </p:cBhvr>
                                      <p:to>
                                        <p:strVal val="visible"/>
                                      </p:to>
                                    </p:set>
                                    <p:animEffect transition="in" filter="fade">
                                      <p:cBhvr>
                                        <p:cTn id="7" dur="500"/>
                                        <p:tgtEl>
                                          <p:spTgt spid="205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500"/>
                                        <p:tgtEl>
                                          <p:spTgt spid="3">
                                            <p:txEl>
                                              <p:pRg st="2" end="2"/>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fade">
                                      <p:cBhvr>
                                        <p:cTn id="23" dur="500"/>
                                        <p:tgtEl>
                                          <p:spTgt spid="3">
                                            <p:txEl>
                                              <p:pRg st="3" end="3"/>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7">
                                            <p:txEl>
                                              <p:pRg st="0" end="0"/>
                                            </p:txEl>
                                          </p:spTgt>
                                        </p:tgtEl>
                                        <p:attrNameLst>
                                          <p:attrName>style.visibility</p:attrName>
                                        </p:attrNameLst>
                                      </p:cBhvr>
                                      <p:to>
                                        <p:strVal val="visible"/>
                                      </p:to>
                                    </p:set>
                                    <p:animEffect transition="in" filter="fade">
                                      <p:cBhvr>
                                        <p:cTn id="28" dur="500"/>
                                        <p:tgtEl>
                                          <p:spTgt spid="7">
                                            <p:txEl>
                                              <p:pRg st="0" end="0"/>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7">
                                            <p:txEl>
                                              <p:pRg st="1" end="1"/>
                                            </p:txEl>
                                          </p:spTgt>
                                        </p:tgtEl>
                                        <p:attrNameLst>
                                          <p:attrName>style.visibility</p:attrName>
                                        </p:attrNameLst>
                                      </p:cBhvr>
                                      <p:to>
                                        <p:strVal val="visible"/>
                                      </p:to>
                                    </p:set>
                                    <p:animEffect transition="in" filter="fade">
                                      <p:cBhvr>
                                        <p:cTn id="33" dur="500"/>
                                        <p:tgtEl>
                                          <p:spTgt spid="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build="p"/>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Rectangle 3"/>
              <p:cNvSpPr/>
              <p:nvPr/>
            </p:nvSpPr>
            <p:spPr>
              <a:xfrm>
                <a:off x="99060" y="2514600"/>
                <a:ext cx="8991600" cy="3539430"/>
              </a:xfrm>
              <a:prstGeom prst="rect">
                <a:avLst/>
              </a:prstGeom>
            </p:spPr>
            <p:txBody>
              <a:bodyPr wrap="square">
                <a:spAutoFit/>
              </a:bodyPr>
              <a:lstStyle/>
              <a:p>
                <a:pPr algn="ctr"/>
                <a:r>
                  <a:rPr lang="en-US" sz="2800" dirty="0"/>
                  <a:t>Since we found that there was evidence that at least one of the means was different than the others, we will first (Step 1) test to see if there is evidence that the other 6 judges have similar mean female representation in their venires.  If there is no evidence their means are different then (Step 2) we have them share a mean (</a:t>
                </a:r>
                <a14:m>
                  <m:oMath xmlns:m="http://schemas.openxmlformats.org/officeDocument/2006/math">
                    <m:sSub>
                      <m:sSubPr>
                        <m:ctrlPr>
                          <a:rPr lang="en-US" sz="2800" i="1" smtClean="0">
                            <a:latin typeface="Cambria Math" panose="02040503050406030204" pitchFamily="18" charset="0"/>
                          </a:rPr>
                        </m:ctrlPr>
                      </m:sSubPr>
                      <m:e>
                        <m:r>
                          <a:rPr lang="en-US" sz="2800" i="1" smtClean="0">
                            <a:latin typeface="Cambria Math" panose="02040503050406030204" pitchFamily="18" charset="0"/>
                            <a:ea typeface="Cambria Math" panose="02040503050406030204" pitchFamily="18" charset="0"/>
                          </a:rPr>
                          <m:t>𝜇</m:t>
                        </m:r>
                      </m:e>
                      <m:sub>
                        <m:r>
                          <a:rPr lang="en-US" sz="2800" b="0" i="1" smtClean="0">
                            <a:latin typeface="Cambria Math" panose="02040503050406030204" pitchFamily="18" charset="0"/>
                          </a:rPr>
                          <m:t>𝑂</m:t>
                        </m:r>
                      </m:sub>
                    </m:sSub>
                    <m:r>
                      <a:rPr lang="en-US" sz="2800" b="0" i="1" smtClean="0">
                        <a:latin typeface="Cambria Math" panose="02040503050406030204" pitchFamily="18" charset="0"/>
                      </a:rPr>
                      <m:t>)</m:t>
                    </m:r>
                  </m:oMath>
                </a14:m>
                <a:r>
                  <a:rPr lang="en-US" sz="2800" dirty="0"/>
                  <a:t> and compare Spock’s judge’s (</a:t>
                </a:r>
                <a14:m>
                  <m:oMath xmlns:m="http://schemas.openxmlformats.org/officeDocument/2006/math">
                    <m:sSub>
                      <m:sSubPr>
                        <m:ctrlPr>
                          <a:rPr lang="en-US" sz="2800" i="1" smtClean="0">
                            <a:latin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𝜇</m:t>
                        </m:r>
                      </m:e>
                      <m:sub>
                        <m:r>
                          <a:rPr lang="en-US" sz="2800" b="0" i="1" smtClean="0">
                            <a:latin typeface="Cambria Math" panose="02040503050406030204" pitchFamily="18" charset="0"/>
                            <a:ea typeface="Cambria Math" panose="02040503050406030204" pitchFamily="18" charset="0"/>
                          </a:rPr>
                          <m:t>𝑆</m:t>
                        </m:r>
                      </m:sub>
                    </m:sSub>
                    <m:r>
                      <a:rPr lang="en-US" sz="2800" i="1">
                        <a:latin typeface="Cambria Math" panose="02040503050406030204" pitchFamily="18" charset="0"/>
                      </a:rPr>
                      <m:t>) </m:t>
                    </m:r>
                  </m:oMath>
                </a14:m>
                <a:r>
                  <a:rPr lang="en-US" sz="2800" dirty="0"/>
                  <a:t>mean with </a:t>
                </a:r>
                <a14:m>
                  <m:oMath xmlns:m="http://schemas.openxmlformats.org/officeDocument/2006/math">
                    <m:sSub>
                      <m:sSubPr>
                        <m:ctrlPr>
                          <a:rPr lang="en-US" sz="2800" i="1">
                            <a:latin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𝜇</m:t>
                        </m:r>
                      </m:e>
                      <m:sub>
                        <m:r>
                          <a:rPr lang="en-US" sz="2800" i="1">
                            <a:latin typeface="Cambria Math" panose="02040503050406030204" pitchFamily="18" charset="0"/>
                          </a:rPr>
                          <m:t>𝑂</m:t>
                        </m:r>
                      </m:sub>
                    </m:sSub>
                  </m:oMath>
                </a14:m>
                <a:r>
                  <a:rPr lang="en-US" sz="2800" dirty="0"/>
                  <a:t>.</a:t>
                </a:r>
              </a:p>
              <a:p>
                <a:pPr algn="ctr"/>
                <a:r>
                  <a:rPr lang="en-US" sz="2800" dirty="0"/>
                  <a:t> </a:t>
                </a:r>
              </a:p>
            </p:txBody>
          </p:sp>
        </mc:Choice>
        <mc:Fallback xmlns="">
          <p:sp>
            <p:nvSpPr>
              <p:cNvPr id="4" name="Rectangle 3"/>
              <p:cNvSpPr>
                <a:spLocks noRot="1" noChangeAspect="1" noMove="1" noResize="1" noEditPoints="1" noAdjustHandles="1" noChangeArrowheads="1" noChangeShapeType="1" noTextEdit="1"/>
              </p:cNvSpPr>
              <p:nvPr/>
            </p:nvSpPr>
            <p:spPr>
              <a:xfrm>
                <a:off x="99060" y="2514600"/>
                <a:ext cx="8991600" cy="3539430"/>
              </a:xfrm>
              <a:prstGeom prst="rect">
                <a:avLst/>
              </a:prstGeom>
              <a:blipFill rotWithShape="0">
                <a:blip r:embed="rId2"/>
                <a:stretch>
                  <a:fillRect l="-203" t="-1724" r="-1085"/>
                </a:stretch>
              </a:blipFill>
            </p:spPr>
            <p:txBody>
              <a:bodyPr/>
              <a:lstStyle/>
              <a:p>
                <a:r>
                  <a:rPr lang="en-US">
                    <a:noFill/>
                  </a:rPr>
                  <a:t> </a:t>
                </a:r>
              </a:p>
            </p:txBody>
          </p:sp>
        </mc:Fallback>
      </mc:AlternateContent>
      <p:sp>
        <p:nvSpPr>
          <p:cNvPr id="8" name="Title 1"/>
          <p:cNvSpPr>
            <a:spLocks noGrp="1"/>
          </p:cNvSpPr>
          <p:nvPr>
            <p:ph type="title"/>
          </p:nvPr>
        </p:nvSpPr>
        <p:spPr>
          <a:xfrm>
            <a:off x="822960" y="286604"/>
            <a:ext cx="7543800" cy="1450757"/>
          </a:xfrm>
        </p:spPr>
        <p:txBody>
          <a:bodyPr/>
          <a:lstStyle/>
          <a:p>
            <a:r>
              <a:rPr lang="en-US" dirty="0"/>
              <a:t>Spock: The Strategy</a:t>
            </a:r>
          </a:p>
        </p:txBody>
      </p:sp>
    </p:spTree>
    <p:extLst>
      <p:ext uri="{BB962C8B-B14F-4D97-AF65-F5344CB8AC3E}">
        <p14:creationId xmlns:p14="http://schemas.microsoft.com/office/powerpoint/2010/main" val="152094258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1: Compare Judges A - F</a:t>
            </a:r>
          </a:p>
        </p:txBody>
      </p:sp>
      <p:sp>
        <p:nvSpPr>
          <p:cNvPr id="4" name="TextBox 3"/>
          <p:cNvSpPr txBox="1"/>
          <p:nvPr/>
        </p:nvSpPr>
        <p:spPr>
          <a:xfrm>
            <a:off x="381000" y="2057400"/>
            <a:ext cx="8686799" cy="954107"/>
          </a:xfrm>
          <a:prstGeom prst="rect">
            <a:avLst/>
          </a:prstGeom>
          <a:noFill/>
        </p:spPr>
        <p:txBody>
          <a:bodyPr wrap="square" rtlCol="0">
            <a:spAutoFit/>
          </a:bodyPr>
          <a:lstStyle/>
          <a:p>
            <a:r>
              <a:rPr lang="en-US" sz="2800" dirty="0"/>
              <a:t>H</a:t>
            </a:r>
            <a:r>
              <a:rPr lang="en-US" sz="2800" baseline="-25000" dirty="0"/>
              <a:t>0</a:t>
            </a:r>
            <a:r>
              <a:rPr lang="en-US" sz="2800" dirty="0"/>
              <a:t>: All “other” means are equal (A, B, C, D, E, F)</a:t>
            </a:r>
            <a:r>
              <a:rPr lang="en-US" sz="2800" baseline="-25000" dirty="0"/>
              <a:t>	</a:t>
            </a:r>
          </a:p>
          <a:p>
            <a:r>
              <a:rPr lang="en-US" sz="2800" dirty="0"/>
              <a:t>H</a:t>
            </a:r>
            <a:r>
              <a:rPr lang="en-US" sz="2800" baseline="-25000" dirty="0"/>
              <a:t>a</a:t>
            </a:r>
            <a:r>
              <a:rPr lang="en-US" sz="2800" dirty="0"/>
              <a:t>: At least 2 “other” means are different (A, B, C, D, E, F)</a:t>
            </a:r>
          </a:p>
        </p:txBody>
      </p:sp>
      <p:sp>
        <p:nvSpPr>
          <p:cNvPr id="5" name="Rectangle 4"/>
          <p:cNvSpPr/>
          <p:nvPr/>
        </p:nvSpPr>
        <p:spPr>
          <a:xfrm>
            <a:off x="1712929" y="4812244"/>
            <a:ext cx="5578109" cy="523220"/>
          </a:xfrm>
          <a:prstGeom prst="rect">
            <a:avLst/>
          </a:prstGeom>
        </p:spPr>
        <p:txBody>
          <a:bodyPr wrap="square">
            <a:spAutoFit/>
          </a:bodyPr>
          <a:lstStyle/>
          <a:p>
            <a:pPr algn="ctr"/>
            <a:r>
              <a:rPr lang="en-US" sz="2800" dirty="0"/>
              <a:t>Full Model: µ</a:t>
            </a:r>
            <a:r>
              <a:rPr lang="en-US" sz="2800" baseline="-25000" dirty="0"/>
              <a:t>s</a:t>
            </a:r>
            <a:r>
              <a:rPr lang="en-US" sz="2800" dirty="0"/>
              <a:t> µ</a:t>
            </a:r>
            <a:r>
              <a:rPr lang="en-US" sz="2800" baseline="-25000" dirty="0"/>
              <a:t>A </a:t>
            </a:r>
            <a:r>
              <a:rPr lang="en-US" sz="2800" dirty="0"/>
              <a:t>µ</a:t>
            </a:r>
            <a:r>
              <a:rPr lang="en-US" sz="2800" baseline="-25000" dirty="0"/>
              <a:t>B</a:t>
            </a:r>
            <a:r>
              <a:rPr lang="en-US" sz="2800" dirty="0"/>
              <a:t> µ</a:t>
            </a:r>
            <a:r>
              <a:rPr lang="en-US" sz="2800" baseline="-25000" dirty="0"/>
              <a:t>C</a:t>
            </a:r>
            <a:r>
              <a:rPr lang="en-US" sz="2800" dirty="0"/>
              <a:t> µ</a:t>
            </a:r>
            <a:r>
              <a:rPr lang="en-US" sz="2800" baseline="-25000" dirty="0"/>
              <a:t>D</a:t>
            </a:r>
            <a:r>
              <a:rPr lang="en-US" sz="2800" dirty="0"/>
              <a:t> µ</a:t>
            </a:r>
            <a:r>
              <a:rPr lang="en-US" sz="2800" baseline="-25000" dirty="0"/>
              <a:t>E</a:t>
            </a:r>
            <a:r>
              <a:rPr lang="en-US" sz="2800" dirty="0"/>
              <a:t> µ</a:t>
            </a:r>
            <a:r>
              <a:rPr lang="en-US" sz="2800" baseline="-25000" dirty="0"/>
              <a:t>F</a:t>
            </a:r>
          </a:p>
        </p:txBody>
      </p:sp>
      <p:sp>
        <p:nvSpPr>
          <p:cNvPr id="6" name="Rectangle 5"/>
          <p:cNvSpPr/>
          <p:nvPr/>
        </p:nvSpPr>
        <p:spPr>
          <a:xfrm>
            <a:off x="1563670" y="4289024"/>
            <a:ext cx="5803568" cy="523220"/>
          </a:xfrm>
          <a:prstGeom prst="rect">
            <a:avLst/>
          </a:prstGeom>
        </p:spPr>
        <p:txBody>
          <a:bodyPr wrap="square">
            <a:spAutoFit/>
          </a:bodyPr>
          <a:lstStyle/>
          <a:p>
            <a:pPr algn="ctr"/>
            <a:r>
              <a:rPr lang="en-US" sz="2800" dirty="0"/>
              <a:t>Reduced Model: µ</a:t>
            </a:r>
            <a:r>
              <a:rPr lang="en-US" sz="2800" i="0" baseline="-25000" dirty="0">
                <a:latin typeface="+mj-lt"/>
              </a:rPr>
              <a:t>s</a:t>
            </a:r>
            <a:r>
              <a:rPr lang="en-US" sz="2800" dirty="0"/>
              <a:t> µ</a:t>
            </a:r>
            <a:r>
              <a:rPr lang="en-US" sz="2800" baseline="-25000" dirty="0"/>
              <a:t>0 </a:t>
            </a:r>
            <a:r>
              <a:rPr lang="en-US" sz="2800" dirty="0"/>
              <a:t>µ</a:t>
            </a:r>
            <a:r>
              <a:rPr lang="en-US" sz="2800" baseline="-25000" dirty="0"/>
              <a:t>0</a:t>
            </a:r>
            <a:r>
              <a:rPr lang="en-US" sz="2800" dirty="0"/>
              <a:t> µ</a:t>
            </a:r>
            <a:r>
              <a:rPr lang="en-US" sz="2800" baseline="-25000" dirty="0"/>
              <a:t>0</a:t>
            </a:r>
            <a:r>
              <a:rPr lang="en-US" sz="2800" dirty="0"/>
              <a:t> µ</a:t>
            </a:r>
            <a:r>
              <a:rPr lang="en-US" sz="2800" baseline="-25000" dirty="0"/>
              <a:t>0</a:t>
            </a:r>
            <a:r>
              <a:rPr lang="en-US" sz="2800" dirty="0"/>
              <a:t> µ</a:t>
            </a:r>
            <a:r>
              <a:rPr lang="en-US" sz="2800" baseline="-25000" dirty="0"/>
              <a:t>0</a:t>
            </a:r>
            <a:r>
              <a:rPr lang="en-US" sz="2800" dirty="0"/>
              <a:t> µ</a:t>
            </a:r>
            <a:r>
              <a:rPr lang="en-US" sz="2800" baseline="-25000" dirty="0"/>
              <a:t>0</a:t>
            </a:r>
            <a:endParaRPr lang="en-US" sz="2000" baseline="-25000" dirty="0"/>
          </a:p>
        </p:txBody>
      </p:sp>
      <p:sp>
        <p:nvSpPr>
          <p:cNvPr id="7" name="Rectangle 6"/>
          <p:cNvSpPr/>
          <p:nvPr/>
        </p:nvSpPr>
        <p:spPr>
          <a:xfrm>
            <a:off x="539584" y="3276600"/>
            <a:ext cx="7924800" cy="369332"/>
          </a:xfrm>
          <a:prstGeom prst="rect">
            <a:avLst/>
          </a:prstGeom>
        </p:spPr>
        <p:txBody>
          <a:bodyPr wrap="square">
            <a:spAutoFit/>
          </a:bodyPr>
          <a:lstStyle/>
          <a:p>
            <a:pPr algn="ctr"/>
            <a:r>
              <a:rPr lang="en-US" dirty="0"/>
              <a:t>But … Let’s use </a:t>
            </a:r>
            <a:r>
              <a:rPr lang="en-US" u="sng" dirty="0"/>
              <a:t>all the data </a:t>
            </a:r>
            <a:r>
              <a:rPr lang="en-US" dirty="0"/>
              <a:t>to estimate the pooled standard deviation!</a:t>
            </a:r>
          </a:p>
        </p:txBody>
      </p:sp>
    </p:spTree>
    <p:extLst>
      <p:ext uri="{BB962C8B-B14F-4D97-AF65-F5344CB8AC3E}">
        <p14:creationId xmlns:p14="http://schemas.microsoft.com/office/powerpoint/2010/main" val="422526597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894432"/>
            <a:ext cx="5220559" cy="487362"/>
          </a:xfrm>
        </p:spPr>
        <p:txBody>
          <a:bodyPr>
            <a:normAutofit fontScale="90000"/>
          </a:bodyPr>
          <a:lstStyle/>
          <a:p>
            <a:r>
              <a:rPr lang="en-US" dirty="0"/>
              <a:t>Different Models in SAS</a:t>
            </a:r>
          </a:p>
        </p:txBody>
      </p:sp>
      <p:sp>
        <p:nvSpPr>
          <p:cNvPr id="4" name="Rectangle 3"/>
          <p:cNvSpPr/>
          <p:nvPr/>
        </p:nvSpPr>
        <p:spPr>
          <a:xfrm>
            <a:off x="914400" y="2002636"/>
            <a:ext cx="3526542" cy="369332"/>
          </a:xfrm>
          <a:prstGeom prst="rect">
            <a:avLst/>
          </a:prstGeom>
        </p:spPr>
        <p:txBody>
          <a:bodyPr wrap="none">
            <a:spAutoFit/>
          </a:bodyPr>
          <a:lstStyle/>
          <a:p>
            <a:pPr algn="ctr"/>
            <a:r>
              <a:rPr lang="en-US" dirty="0"/>
              <a:t>At Least 2 are different (S, A, B, … F)</a:t>
            </a:r>
          </a:p>
        </p:txBody>
      </p:sp>
      <p:sp>
        <p:nvSpPr>
          <p:cNvPr id="5" name="Rectangle 4"/>
          <p:cNvSpPr/>
          <p:nvPr/>
        </p:nvSpPr>
        <p:spPr>
          <a:xfrm>
            <a:off x="304800" y="3128582"/>
            <a:ext cx="4745209" cy="369332"/>
          </a:xfrm>
          <a:prstGeom prst="rect">
            <a:avLst/>
          </a:prstGeom>
        </p:spPr>
        <p:txBody>
          <a:bodyPr wrap="square">
            <a:spAutoFit/>
          </a:bodyPr>
          <a:lstStyle/>
          <a:p>
            <a:pPr algn="ctr"/>
            <a:r>
              <a:rPr lang="en-US" dirty="0"/>
              <a:t>Spock is different than the Others</a:t>
            </a:r>
          </a:p>
        </p:txBody>
      </p:sp>
      <p:sp>
        <p:nvSpPr>
          <p:cNvPr id="14" name="Rectangle 13"/>
          <p:cNvSpPr/>
          <p:nvPr/>
        </p:nvSpPr>
        <p:spPr>
          <a:xfrm>
            <a:off x="360191" y="3433382"/>
            <a:ext cx="4745209" cy="461665"/>
          </a:xfrm>
          <a:prstGeom prst="rect">
            <a:avLst/>
          </a:prstGeom>
        </p:spPr>
        <p:txBody>
          <a:bodyPr wrap="square">
            <a:spAutoFit/>
          </a:bodyPr>
          <a:lstStyle/>
          <a:p>
            <a:pPr algn="ctr"/>
            <a:r>
              <a:rPr lang="en-US" sz="2400" dirty="0"/>
              <a:t>µ</a:t>
            </a:r>
            <a:r>
              <a:rPr lang="en-US" sz="2400" i="0" baseline="-25000" dirty="0">
                <a:latin typeface="+mj-lt"/>
              </a:rPr>
              <a:t>s</a:t>
            </a:r>
            <a:r>
              <a:rPr lang="en-US" sz="2400" dirty="0"/>
              <a:t> µ</a:t>
            </a:r>
            <a:r>
              <a:rPr lang="en-US" sz="2400" baseline="-25000" dirty="0"/>
              <a:t>0 </a:t>
            </a:r>
            <a:r>
              <a:rPr lang="en-US" sz="2400" dirty="0"/>
              <a:t>µ</a:t>
            </a:r>
            <a:r>
              <a:rPr lang="en-US" sz="2400" baseline="-25000" dirty="0"/>
              <a:t>0</a:t>
            </a:r>
            <a:r>
              <a:rPr lang="en-US" sz="2400" dirty="0"/>
              <a:t> µ</a:t>
            </a:r>
            <a:r>
              <a:rPr lang="en-US" sz="2400" baseline="-25000" dirty="0"/>
              <a:t>0</a:t>
            </a:r>
            <a:r>
              <a:rPr lang="en-US" sz="2400" dirty="0"/>
              <a:t> µ</a:t>
            </a:r>
            <a:r>
              <a:rPr lang="en-US" sz="2400" baseline="-25000" dirty="0"/>
              <a:t>0</a:t>
            </a:r>
            <a:r>
              <a:rPr lang="en-US" sz="2400" dirty="0"/>
              <a:t> µ</a:t>
            </a:r>
            <a:r>
              <a:rPr lang="en-US" sz="2400" baseline="-25000" dirty="0"/>
              <a:t>0</a:t>
            </a:r>
            <a:r>
              <a:rPr lang="en-US" sz="2400" dirty="0"/>
              <a:t> µ</a:t>
            </a:r>
            <a:r>
              <a:rPr lang="en-US" sz="2400" baseline="-25000" dirty="0"/>
              <a:t>0</a:t>
            </a:r>
            <a:endParaRPr lang="en-US" baseline="-25000" dirty="0"/>
          </a:p>
        </p:txBody>
      </p:sp>
      <p:sp>
        <p:nvSpPr>
          <p:cNvPr id="15" name="Rectangle 14"/>
          <p:cNvSpPr/>
          <p:nvPr/>
        </p:nvSpPr>
        <p:spPr>
          <a:xfrm>
            <a:off x="1479041" y="2307436"/>
            <a:ext cx="2576346" cy="461665"/>
          </a:xfrm>
          <a:prstGeom prst="rect">
            <a:avLst/>
          </a:prstGeom>
        </p:spPr>
        <p:txBody>
          <a:bodyPr wrap="none">
            <a:spAutoFit/>
          </a:bodyPr>
          <a:lstStyle/>
          <a:p>
            <a:pPr algn="ctr"/>
            <a:r>
              <a:rPr lang="en-US" sz="2400" dirty="0"/>
              <a:t>µ</a:t>
            </a:r>
            <a:r>
              <a:rPr lang="en-US" sz="2400" baseline="-25000" dirty="0"/>
              <a:t>s</a:t>
            </a:r>
            <a:r>
              <a:rPr lang="en-US" sz="2400" dirty="0"/>
              <a:t> µ</a:t>
            </a:r>
            <a:r>
              <a:rPr lang="en-US" sz="2400" baseline="-25000" dirty="0"/>
              <a:t>A </a:t>
            </a:r>
            <a:r>
              <a:rPr lang="en-US" sz="2400" dirty="0"/>
              <a:t>µ</a:t>
            </a:r>
            <a:r>
              <a:rPr lang="en-US" sz="2400" baseline="-25000" dirty="0"/>
              <a:t>B</a:t>
            </a:r>
            <a:r>
              <a:rPr lang="en-US" sz="2400" dirty="0"/>
              <a:t> µ</a:t>
            </a:r>
            <a:r>
              <a:rPr lang="en-US" sz="2400" baseline="-25000" dirty="0"/>
              <a:t>C</a:t>
            </a:r>
            <a:r>
              <a:rPr lang="en-US" sz="2400" dirty="0"/>
              <a:t> µ</a:t>
            </a:r>
            <a:r>
              <a:rPr lang="en-US" sz="2400" baseline="-25000" dirty="0"/>
              <a:t>D</a:t>
            </a:r>
            <a:r>
              <a:rPr lang="en-US" sz="2400" dirty="0"/>
              <a:t> µ</a:t>
            </a:r>
            <a:r>
              <a:rPr lang="en-US" sz="2400" baseline="-25000" dirty="0"/>
              <a:t>E</a:t>
            </a:r>
            <a:r>
              <a:rPr lang="en-US" sz="2400" dirty="0"/>
              <a:t> µ</a:t>
            </a:r>
            <a:r>
              <a:rPr lang="en-US" sz="2400" baseline="-25000" dirty="0"/>
              <a:t>F</a:t>
            </a:r>
            <a:endParaRPr lang="en-US" sz="2400" dirty="0"/>
          </a:p>
        </p:txBody>
      </p:sp>
      <p:pic>
        <p:nvPicPr>
          <p:cNvPr id="3" name="Picture 2"/>
          <p:cNvPicPr>
            <a:picLocks noChangeAspect="1"/>
          </p:cNvPicPr>
          <p:nvPr/>
        </p:nvPicPr>
        <p:blipFill>
          <a:blip r:embed="rId2"/>
          <a:stretch>
            <a:fillRect/>
          </a:stretch>
        </p:blipFill>
        <p:spPr>
          <a:xfrm>
            <a:off x="5791200" y="152400"/>
            <a:ext cx="2341135" cy="6040217"/>
          </a:xfrm>
          <a:prstGeom prst="rect">
            <a:avLst/>
          </a:prstGeom>
        </p:spPr>
      </p:pic>
      <p:pic>
        <p:nvPicPr>
          <p:cNvPr id="6" name="Picture 5"/>
          <p:cNvPicPr>
            <a:picLocks noChangeAspect="1"/>
          </p:cNvPicPr>
          <p:nvPr/>
        </p:nvPicPr>
        <p:blipFill>
          <a:blip r:embed="rId3"/>
          <a:stretch>
            <a:fillRect/>
          </a:stretch>
        </p:blipFill>
        <p:spPr>
          <a:xfrm>
            <a:off x="457200" y="4131976"/>
            <a:ext cx="4754931" cy="1261184"/>
          </a:xfrm>
          <a:prstGeom prst="rect">
            <a:avLst/>
          </a:prstGeom>
        </p:spPr>
      </p:pic>
    </p:spTree>
    <p:extLst>
      <p:ext uri="{BB962C8B-B14F-4D97-AF65-F5344CB8AC3E}">
        <p14:creationId xmlns:p14="http://schemas.microsoft.com/office/powerpoint/2010/main" val="209573053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487362"/>
          </a:xfrm>
        </p:spPr>
        <p:txBody>
          <a:bodyPr>
            <a:normAutofit fontScale="90000"/>
          </a:bodyPr>
          <a:lstStyle/>
          <a:p>
            <a:r>
              <a:rPr lang="en-US" dirty="0"/>
              <a:t>Different Models in SAS</a:t>
            </a:r>
          </a:p>
        </p:txBody>
      </p:sp>
      <p:sp>
        <p:nvSpPr>
          <p:cNvPr id="4" name="Rectangle 3"/>
          <p:cNvSpPr/>
          <p:nvPr/>
        </p:nvSpPr>
        <p:spPr>
          <a:xfrm>
            <a:off x="413360" y="685800"/>
            <a:ext cx="3526542" cy="369332"/>
          </a:xfrm>
          <a:prstGeom prst="rect">
            <a:avLst/>
          </a:prstGeom>
        </p:spPr>
        <p:txBody>
          <a:bodyPr wrap="none">
            <a:spAutoFit/>
          </a:bodyPr>
          <a:lstStyle/>
          <a:p>
            <a:pPr algn="ctr"/>
            <a:r>
              <a:rPr lang="en-US" dirty="0"/>
              <a:t>At Least 2 are different (S, A, B, … F)</a:t>
            </a:r>
          </a:p>
        </p:txBody>
      </p:sp>
      <p:sp>
        <p:nvSpPr>
          <p:cNvPr id="5" name="Rectangle 4"/>
          <p:cNvSpPr/>
          <p:nvPr/>
        </p:nvSpPr>
        <p:spPr>
          <a:xfrm>
            <a:off x="-304800" y="4567535"/>
            <a:ext cx="4745209" cy="369332"/>
          </a:xfrm>
          <a:prstGeom prst="rect">
            <a:avLst/>
          </a:prstGeom>
        </p:spPr>
        <p:txBody>
          <a:bodyPr wrap="square">
            <a:spAutoFit/>
          </a:bodyPr>
          <a:lstStyle/>
          <a:p>
            <a:pPr algn="ctr"/>
            <a:r>
              <a:rPr lang="en-US" dirty="0"/>
              <a:t>Spock is different than the Others</a:t>
            </a:r>
          </a:p>
        </p:txBody>
      </p:sp>
      <p:sp>
        <p:nvSpPr>
          <p:cNvPr id="14" name="Rectangle 13"/>
          <p:cNvSpPr/>
          <p:nvPr/>
        </p:nvSpPr>
        <p:spPr>
          <a:xfrm>
            <a:off x="-249409" y="4872335"/>
            <a:ext cx="4745209" cy="461665"/>
          </a:xfrm>
          <a:prstGeom prst="rect">
            <a:avLst/>
          </a:prstGeom>
        </p:spPr>
        <p:txBody>
          <a:bodyPr wrap="square">
            <a:spAutoFit/>
          </a:bodyPr>
          <a:lstStyle/>
          <a:p>
            <a:pPr algn="ctr"/>
            <a:r>
              <a:rPr lang="en-US" sz="2400" dirty="0"/>
              <a:t>µ</a:t>
            </a:r>
            <a:r>
              <a:rPr lang="en-US" sz="2400" i="0" baseline="-25000" dirty="0">
                <a:latin typeface="+mj-lt"/>
              </a:rPr>
              <a:t>s</a:t>
            </a:r>
            <a:r>
              <a:rPr lang="en-US" sz="2400" dirty="0"/>
              <a:t> µ</a:t>
            </a:r>
            <a:r>
              <a:rPr lang="en-US" sz="2400" baseline="-25000" dirty="0"/>
              <a:t>0 </a:t>
            </a:r>
            <a:r>
              <a:rPr lang="en-US" sz="2400" dirty="0"/>
              <a:t>µ</a:t>
            </a:r>
            <a:r>
              <a:rPr lang="en-US" sz="2400" baseline="-25000" dirty="0"/>
              <a:t>0</a:t>
            </a:r>
            <a:r>
              <a:rPr lang="en-US" sz="2400" dirty="0"/>
              <a:t> µ</a:t>
            </a:r>
            <a:r>
              <a:rPr lang="en-US" sz="2400" baseline="-25000" dirty="0"/>
              <a:t>0</a:t>
            </a:r>
            <a:r>
              <a:rPr lang="en-US" sz="2400" dirty="0"/>
              <a:t> µ</a:t>
            </a:r>
            <a:r>
              <a:rPr lang="en-US" sz="2400" baseline="-25000" dirty="0"/>
              <a:t>0</a:t>
            </a:r>
            <a:r>
              <a:rPr lang="en-US" sz="2400" dirty="0"/>
              <a:t> µ</a:t>
            </a:r>
            <a:r>
              <a:rPr lang="en-US" sz="2400" baseline="-25000" dirty="0"/>
              <a:t>0</a:t>
            </a:r>
            <a:r>
              <a:rPr lang="en-US" sz="2400" dirty="0"/>
              <a:t> µ</a:t>
            </a:r>
            <a:r>
              <a:rPr lang="en-US" sz="2400" baseline="-25000" dirty="0"/>
              <a:t>0</a:t>
            </a:r>
            <a:endParaRPr lang="en-US" baseline="-25000" dirty="0"/>
          </a:p>
        </p:txBody>
      </p:sp>
      <p:sp>
        <p:nvSpPr>
          <p:cNvPr id="15" name="Rectangle 14"/>
          <p:cNvSpPr/>
          <p:nvPr/>
        </p:nvSpPr>
        <p:spPr>
          <a:xfrm>
            <a:off x="978001" y="990600"/>
            <a:ext cx="2576346" cy="461665"/>
          </a:xfrm>
          <a:prstGeom prst="rect">
            <a:avLst/>
          </a:prstGeom>
        </p:spPr>
        <p:txBody>
          <a:bodyPr wrap="none">
            <a:spAutoFit/>
          </a:bodyPr>
          <a:lstStyle/>
          <a:p>
            <a:pPr algn="ctr"/>
            <a:r>
              <a:rPr lang="en-US" sz="2400" dirty="0"/>
              <a:t>µ</a:t>
            </a:r>
            <a:r>
              <a:rPr lang="en-US" sz="2400" baseline="-25000" dirty="0"/>
              <a:t>s</a:t>
            </a:r>
            <a:r>
              <a:rPr lang="en-US" sz="2400" dirty="0"/>
              <a:t> µ</a:t>
            </a:r>
            <a:r>
              <a:rPr lang="en-US" sz="2400" baseline="-25000" dirty="0"/>
              <a:t>A </a:t>
            </a:r>
            <a:r>
              <a:rPr lang="en-US" sz="2400" dirty="0"/>
              <a:t>µ</a:t>
            </a:r>
            <a:r>
              <a:rPr lang="en-US" sz="2400" baseline="-25000" dirty="0"/>
              <a:t>B</a:t>
            </a:r>
            <a:r>
              <a:rPr lang="en-US" sz="2400" dirty="0"/>
              <a:t> µ</a:t>
            </a:r>
            <a:r>
              <a:rPr lang="en-US" sz="2400" baseline="-25000" dirty="0"/>
              <a:t>C</a:t>
            </a:r>
            <a:r>
              <a:rPr lang="en-US" sz="2400" dirty="0"/>
              <a:t> µ</a:t>
            </a:r>
            <a:r>
              <a:rPr lang="en-US" sz="2400" baseline="-25000" dirty="0"/>
              <a:t>D</a:t>
            </a:r>
            <a:r>
              <a:rPr lang="en-US" sz="2400" dirty="0"/>
              <a:t> µ</a:t>
            </a:r>
            <a:r>
              <a:rPr lang="en-US" sz="2400" baseline="-25000" dirty="0"/>
              <a:t>E</a:t>
            </a:r>
            <a:r>
              <a:rPr lang="en-US" sz="2400" dirty="0"/>
              <a:t> µ</a:t>
            </a:r>
            <a:r>
              <a:rPr lang="en-US" sz="2400" baseline="-25000" dirty="0"/>
              <a:t>F</a:t>
            </a:r>
            <a:endParaRPr lang="en-US" sz="2400" dirty="0"/>
          </a:p>
        </p:txBody>
      </p:sp>
      <p:pic>
        <p:nvPicPr>
          <p:cNvPr id="3" name="Picture 2"/>
          <p:cNvPicPr>
            <a:picLocks noChangeAspect="1"/>
          </p:cNvPicPr>
          <p:nvPr/>
        </p:nvPicPr>
        <p:blipFill>
          <a:blip r:embed="rId2"/>
          <a:stretch>
            <a:fillRect/>
          </a:stretch>
        </p:blipFill>
        <p:spPr>
          <a:xfrm>
            <a:off x="6172200" y="685800"/>
            <a:ext cx="2341135" cy="6040217"/>
          </a:xfrm>
          <a:prstGeom prst="rect">
            <a:avLst/>
          </a:prstGeom>
        </p:spPr>
      </p:pic>
      <p:pic>
        <p:nvPicPr>
          <p:cNvPr id="6" name="Picture 5"/>
          <p:cNvPicPr>
            <a:picLocks noChangeAspect="1"/>
          </p:cNvPicPr>
          <p:nvPr/>
        </p:nvPicPr>
        <p:blipFill>
          <a:blip r:embed="rId3"/>
          <a:stretch>
            <a:fillRect/>
          </a:stretch>
        </p:blipFill>
        <p:spPr>
          <a:xfrm>
            <a:off x="670252" y="2158856"/>
            <a:ext cx="3738562" cy="2042987"/>
          </a:xfrm>
          <a:prstGeom prst="rect">
            <a:avLst/>
          </a:prstGeom>
        </p:spPr>
      </p:pic>
    </p:spTree>
    <p:extLst>
      <p:ext uri="{BB962C8B-B14F-4D97-AF65-F5344CB8AC3E}">
        <p14:creationId xmlns:p14="http://schemas.microsoft.com/office/powerpoint/2010/main" val="108790452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Comparing Two Models:</a:t>
            </a:r>
            <a:br>
              <a:rPr lang="en-US" dirty="0"/>
            </a:br>
            <a:r>
              <a:rPr lang="en-US" dirty="0"/>
              <a:t>Both are not Equal Means Model</a:t>
            </a:r>
          </a:p>
        </p:txBody>
      </p:sp>
      <p:graphicFrame>
        <p:nvGraphicFramePr>
          <p:cNvPr id="4" name="Table 3"/>
          <p:cNvGraphicFramePr>
            <a:graphicFrameLocks noGrp="1"/>
          </p:cNvGraphicFramePr>
          <p:nvPr>
            <p:extLst>
              <p:ext uri="{D42A27DB-BD31-4B8C-83A1-F6EECF244321}">
                <p14:modId xmlns:p14="http://schemas.microsoft.com/office/powerpoint/2010/main" val="173672364"/>
              </p:ext>
            </p:extLst>
          </p:nvPr>
        </p:nvGraphicFramePr>
        <p:xfrm>
          <a:off x="2438400" y="4793965"/>
          <a:ext cx="6096000" cy="1483360"/>
        </p:xfrm>
        <a:graphic>
          <a:graphicData uri="http://schemas.openxmlformats.org/drawingml/2006/table">
            <a:tbl>
              <a:tblPr firstRow="1" bandRow="1">
                <a:tableStyleId>{5C22544A-7EE6-4342-B048-85BDC9FD1C3A}</a:tableStyleId>
              </a:tblPr>
              <a:tblGrid>
                <a:gridCol w="17526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1371600">
                  <a:extLst>
                    <a:ext uri="{9D8B030D-6E8A-4147-A177-3AD203B41FA5}">
                      <a16:colId xmlns:a16="http://schemas.microsoft.com/office/drawing/2014/main" val="20002"/>
                    </a:ext>
                  </a:extLst>
                </a:gridCol>
                <a:gridCol w="762000">
                  <a:extLst>
                    <a:ext uri="{9D8B030D-6E8A-4147-A177-3AD203B41FA5}">
                      <a16:colId xmlns:a16="http://schemas.microsoft.com/office/drawing/2014/main" val="20003"/>
                    </a:ext>
                  </a:extLst>
                </a:gridCol>
                <a:gridCol w="685800">
                  <a:extLst>
                    <a:ext uri="{9D8B030D-6E8A-4147-A177-3AD203B41FA5}">
                      <a16:colId xmlns:a16="http://schemas.microsoft.com/office/drawing/2014/main" val="20004"/>
                    </a:ext>
                  </a:extLst>
                </a:gridCol>
                <a:gridCol w="914400">
                  <a:extLst>
                    <a:ext uri="{9D8B030D-6E8A-4147-A177-3AD203B41FA5}">
                      <a16:colId xmlns:a16="http://schemas.microsoft.com/office/drawing/2014/main" val="20005"/>
                    </a:ext>
                  </a:extLst>
                </a:gridCol>
              </a:tblGrid>
              <a:tr h="370840">
                <a:tc>
                  <a:txBody>
                    <a:bodyPr/>
                    <a:lstStyle/>
                    <a:p>
                      <a:r>
                        <a:rPr lang="en-US" dirty="0"/>
                        <a:t>Source</a:t>
                      </a:r>
                    </a:p>
                  </a:txBody>
                  <a:tcPr/>
                </a:tc>
                <a:tc>
                  <a:txBody>
                    <a:bodyPr/>
                    <a:lstStyle/>
                    <a:p>
                      <a:r>
                        <a:rPr lang="en-US" dirty="0"/>
                        <a:t>DF</a:t>
                      </a:r>
                    </a:p>
                  </a:txBody>
                  <a:tcPr/>
                </a:tc>
                <a:tc>
                  <a:txBody>
                    <a:bodyPr/>
                    <a:lstStyle/>
                    <a:p>
                      <a:r>
                        <a:rPr lang="en-US" dirty="0"/>
                        <a:t>SS</a:t>
                      </a:r>
                    </a:p>
                  </a:txBody>
                  <a:tcPr/>
                </a:tc>
                <a:tc>
                  <a:txBody>
                    <a:bodyPr/>
                    <a:lstStyle/>
                    <a:p>
                      <a:r>
                        <a:rPr lang="en-US" dirty="0"/>
                        <a:t>MS</a:t>
                      </a:r>
                    </a:p>
                  </a:txBody>
                  <a:tcPr/>
                </a:tc>
                <a:tc>
                  <a:txBody>
                    <a:bodyPr/>
                    <a:lstStyle/>
                    <a:p>
                      <a:r>
                        <a:rPr lang="en-US" dirty="0"/>
                        <a:t>F</a:t>
                      </a:r>
                    </a:p>
                  </a:txBody>
                  <a:tcPr/>
                </a:tc>
                <a:tc>
                  <a:txBody>
                    <a:bodyPr/>
                    <a:lstStyle/>
                    <a:p>
                      <a:r>
                        <a:rPr lang="en-US" dirty="0"/>
                        <a:t>Pr &gt; F</a:t>
                      </a:r>
                    </a:p>
                  </a:txBody>
                  <a:tcPr/>
                </a:tc>
                <a:extLst>
                  <a:ext uri="{0D108BD9-81ED-4DB2-BD59-A6C34878D82A}">
                    <a16:rowId xmlns:a16="http://schemas.microsoft.com/office/drawing/2014/main" val="10000"/>
                  </a:ext>
                </a:extLst>
              </a:tr>
              <a:tr h="370840">
                <a:tc>
                  <a:txBody>
                    <a:bodyPr/>
                    <a:lstStyle/>
                    <a:p>
                      <a:r>
                        <a:rPr lang="en-US" dirty="0"/>
                        <a:t>Model</a:t>
                      </a:r>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1"/>
                  </a:ext>
                </a:extLst>
              </a:tr>
              <a:tr h="370840">
                <a:tc>
                  <a:txBody>
                    <a:bodyPr/>
                    <a:lstStyle/>
                    <a:p>
                      <a:r>
                        <a:rPr lang="en-US" dirty="0"/>
                        <a:t>Error</a:t>
                      </a:r>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2"/>
                  </a:ext>
                </a:extLst>
              </a:tr>
              <a:tr h="370840">
                <a:tc>
                  <a:txBody>
                    <a:bodyPr/>
                    <a:lstStyle/>
                    <a:p>
                      <a:r>
                        <a:rPr lang="en-US" dirty="0"/>
                        <a:t>Corrected Total</a:t>
                      </a:r>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3"/>
                  </a:ext>
                </a:extLst>
              </a:tr>
            </a:tbl>
          </a:graphicData>
        </a:graphic>
      </p:graphicFrame>
      <p:sp>
        <p:nvSpPr>
          <p:cNvPr id="6" name="TextBox 5"/>
          <p:cNvSpPr txBox="1"/>
          <p:nvPr/>
        </p:nvSpPr>
        <p:spPr>
          <a:xfrm>
            <a:off x="148618" y="5931932"/>
            <a:ext cx="1676400" cy="646331"/>
          </a:xfrm>
          <a:prstGeom prst="rect">
            <a:avLst/>
          </a:prstGeom>
          <a:noFill/>
        </p:spPr>
        <p:txBody>
          <a:bodyPr wrap="square" rtlCol="0">
            <a:spAutoFit/>
          </a:bodyPr>
          <a:lstStyle/>
          <a:p>
            <a:r>
              <a:rPr lang="en-US" dirty="0">
                <a:solidFill>
                  <a:srgbClr val="00B050"/>
                </a:solidFill>
              </a:rPr>
              <a:t>Equal Means Model</a:t>
            </a:r>
          </a:p>
        </p:txBody>
      </p:sp>
      <p:cxnSp>
        <p:nvCxnSpPr>
          <p:cNvPr id="7" name="Straight Arrow Connector 6"/>
          <p:cNvCxnSpPr/>
          <p:nvPr/>
        </p:nvCxnSpPr>
        <p:spPr>
          <a:xfrm>
            <a:off x="1444018" y="5686090"/>
            <a:ext cx="838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V="1">
            <a:off x="1444018" y="6136593"/>
            <a:ext cx="838200" cy="228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518160" y="1864698"/>
            <a:ext cx="8153400" cy="1200329"/>
          </a:xfrm>
          <a:prstGeom prst="rect">
            <a:avLst/>
          </a:prstGeom>
          <a:noFill/>
        </p:spPr>
        <p:txBody>
          <a:bodyPr wrap="square" rtlCol="0">
            <a:spAutoFit/>
          </a:bodyPr>
          <a:lstStyle/>
          <a:p>
            <a:r>
              <a:rPr lang="en-US" dirty="0"/>
              <a:t>SAS (proc glm) compares models to the equal means model.  When you run proc glm, it always makes the “Corrected Total Row” the equal means model.  However, we can build our own ANOVA table (BYOA) to compare two models, both of which are not the equal means model.  </a:t>
            </a:r>
          </a:p>
        </p:txBody>
      </p:sp>
      <p:sp>
        <p:nvSpPr>
          <p:cNvPr id="14" name="TextBox 13"/>
          <p:cNvSpPr txBox="1"/>
          <p:nvPr/>
        </p:nvSpPr>
        <p:spPr>
          <a:xfrm>
            <a:off x="476851" y="2962863"/>
            <a:ext cx="8153400" cy="1200329"/>
          </a:xfrm>
          <a:prstGeom prst="rect">
            <a:avLst/>
          </a:prstGeom>
          <a:noFill/>
        </p:spPr>
        <p:txBody>
          <a:bodyPr wrap="square" rtlCol="0">
            <a:spAutoFit/>
          </a:bodyPr>
          <a:lstStyle/>
          <a:p>
            <a:r>
              <a:rPr lang="en-US" dirty="0"/>
              <a:t>To do this we will need to identify the “full” model and the “reduced” model.  The “full” model will be the model with the most parameters (means) in it while the “reduced model” will have fewer parameters.  (Note that the equal means model (with one parameter) is the most reduced model you can have.)</a:t>
            </a:r>
          </a:p>
        </p:txBody>
      </p:sp>
      <p:sp>
        <p:nvSpPr>
          <p:cNvPr id="16" name="TextBox 15"/>
          <p:cNvSpPr txBox="1"/>
          <p:nvPr/>
        </p:nvSpPr>
        <p:spPr>
          <a:xfrm>
            <a:off x="146899" y="5362925"/>
            <a:ext cx="1676400" cy="646331"/>
          </a:xfrm>
          <a:prstGeom prst="rect">
            <a:avLst/>
          </a:prstGeom>
          <a:noFill/>
        </p:spPr>
        <p:txBody>
          <a:bodyPr wrap="square" rtlCol="0">
            <a:spAutoFit/>
          </a:bodyPr>
          <a:lstStyle/>
          <a:p>
            <a:r>
              <a:rPr lang="en-US" dirty="0">
                <a:solidFill>
                  <a:srgbClr val="7030A0"/>
                </a:solidFill>
              </a:rPr>
              <a:t>Separate Means Model</a:t>
            </a:r>
          </a:p>
        </p:txBody>
      </p:sp>
      <p:sp>
        <p:nvSpPr>
          <p:cNvPr id="18" name="TextBox 17"/>
          <p:cNvSpPr txBox="1"/>
          <p:nvPr/>
        </p:nvSpPr>
        <p:spPr>
          <a:xfrm>
            <a:off x="409222" y="6486491"/>
            <a:ext cx="1866900" cy="369332"/>
          </a:xfrm>
          <a:prstGeom prst="rect">
            <a:avLst/>
          </a:prstGeom>
          <a:noFill/>
        </p:spPr>
        <p:txBody>
          <a:bodyPr wrap="square" rtlCol="0">
            <a:spAutoFit/>
          </a:bodyPr>
          <a:lstStyle/>
          <a:p>
            <a:r>
              <a:rPr lang="en-US" dirty="0">
                <a:solidFill>
                  <a:srgbClr val="00B050"/>
                </a:solidFill>
              </a:rPr>
              <a:t>(Reduced Model)</a:t>
            </a:r>
          </a:p>
        </p:txBody>
      </p:sp>
      <p:sp>
        <p:nvSpPr>
          <p:cNvPr id="19" name="TextBox 18"/>
          <p:cNvSpPr txBox="1"/>
          <p:nvPr/>
        </p:nvSpPr>
        <p:spPr>
          <a:xfrm>
            <a:off x="1141281" y="5372414"/>
            <a:ext cx="1676400" cy="369332"/>
          </a:xfrm>
          <a:prstGeom prst="rect">
            <a:avLst/>
          </a:prstGeom>
          <a:noFill/>
        </p:spPr>
        <p:txBody>
          <a:bodyPr wrap="square" rtlCol="0">
            <a:spAutoFit/>
          </a:bodyPr>
          <a:lstStyle/>
          <a:p>
            <a:r>
              <a:rPr lang="en-US" dirty="0">
                <a:solidFill>
                  <a:srgbClr val="7030A0"/>
                </a:solidFill>
              </a:rPr>
              <a:t>(Full Model) </a:t>
            </a:r>
          </a:p>
        </p:txBody>
      </p:sp>
      <p:sp>
        <p:nvSpPr>
          <p:cNvPr id="20" name="TextBox 19"/>
          <p:cNvSpPr txBox="1"/>
          <p:nvPr/>
        </p:nvSpPr>
        <p:spPr>
          <a:xfrm>
            <a:off x="-242579" y="4191261"/>
            <a:ext cx="2680979" cy="646331"/>
          </a:xfrm>
          <a:prstGeom prst="rect">
            <a:avLst/>
          </a:prstGeom>
          <a:noFill/>
        </p:spPr>
        <p:txBody>
          <a:bodyPr wrap="square" rtlCol="0">
            <a:spAutoFit/>
          </a:bodyPr>
          <a:lstStyle/>
          <a:p>
            <a:pPr algn="ctr"/>
            <a:r>
              <a:rPr lang="en-US" b="1" dirty="0"/>
              <a:t>Extra Sum of Squares</a:t>
            </a:r>
          </a:p>
          <a:p>
            <a:pPr algn="ctr"/>
            <a:r>
              <a:rPr lang="en-US" b="1" dirty="0"/>
              <a:t> Test / BYOA</a:t>
            </a:r>
          </a:p>
        </p:txBody>
      </p:sp>
    </p:spTree>
    <p:extLst>
      <p:ext uri="{BB962C8B-B14F-4D97-AF65-F5344CB8AC3E}">
        <p14:creationId xmlns:p14="http://schemas.microsoft.com/office/powerpoint/2010/main" val="325859304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352800" y="3200400"/>
            <a:ext cx="2232471" cy="369332"/>
          </a:xfrm>
          <a:prstGeom prst="rect">
            <a:avLst/>
          </a:prstGeom>
          <a:noFill/>
        </p:spPr>
        <p:txBody>
          <a:bodyPr wrap="square" rtlCol="0">
            <a:spAutoFit/>
          </a:bodyPr>
          <a:lstStyle/>
          <a:p>
            <a:pPr algn="ctr"/>
            <a:r>
              <a:rPr lang="en-US" dirty="0"/>
              <a:t>F-TEST: Another Look</a:t>
            </a:r>
          </a:p>
        </p:txBody>
      </p:sp>
      <p:sp>
        <p:nvSpPr>
          <p:cNvPr id="5" name="Rectangle 4"/>
          <p:cNvSpPr/>
          <p:nvPr/>
        </p:nvSpPr>
        <p:spPr>
          <a:xfrm>
            <a:off x="2931923" y="3861894"/>
            <a:ext cx="3706078" cy="369332"/>
          </a:xfrm>
          <a:prstGeom prst="rect">
            <a:avLst/>
          </a:prstGeom>
        </p:spPr>
        <p:txBody>
          <a:bodyPr wrap="none">
            <a:spAutoFit/>
          </a:bodyPr>
          <a:lstStyle/>
          <a:p>
            <a:pPr algn="ctr"/>
            <a:r>
              <a:rPr lang="en-US" dirty="0"/>
              <a:t>H</a:t>
            </a:r>
            <a:r>
              <a:rPr lang="en-US" baseline="-25000" dirty="0"/>
              <a:t>a</a:t>
            </a:r>
            <a:r>
              <a:rPr lang="en-US" dirty="0"/>
              <a:t>: At least 2 are different (A,B,C …F) </a:t>
            </a:r>
          </a:p>
        </p:txBody>
      </p:sp>
      <p:sp>
        <p:nvSpPr>
          <p:cNvPr id="8" name="Rectangle 7"/>
          <p:cNvSpPr/>
          <p:nvPr/>
        </p:nvSpPr>
        <p:spPr>
          <a:xfrm>
            <a:off x="2362200" y="3569732"/>
            <a:ext cx="4745209" cy="369332"/>
          </a:xfrm>
          <a:prstGeom prst="rect">
            <a:avLst/>
          </a:prstGeom>
        </p:spPr>
        <p:txBody>
          <a:bodyPr wrap="square">
            <a:spAutoFit/>
          </a:bodyPr>
          <a:lstStyle/>
          <a:p>
            <a:pPr algn="ctr"/>
            <a:r>
              <a:rPr lang="en-US" dirty="0"/>
              <a:t>H</a:t>
            </a:r>
            <a:r>
              <a:rPr lang="en-US" baseline="-25000" dirty="0"/>
              <a:t>0</a:t>
            </a:r>
            <a:r>
              <a:rPr lang="en-US" dirty="0"/>
              <a:t>: µ</a:t>
            </a:r>
            <a:r>
              <a:rPr lang="en-US" baseline="-25000" dirty="0"/>
              <a:t>A</a:t>
            </a:r>
            <a:r>
              <a:rPr lang="en-US" dirty="0"/>
              <a:t>, µ</a:t>
            </a:r>
            <a:r>
              <a:rPr lang="en-US" baseline="-25000" dirty="0"/>
              <a:t>B</a:t>
            </a:r>
            <a:r>
              <a:rPr lang="en-US" dirty="0"/>
              <a:t>, µ</a:t>
            </a:r>
            <a:r>
              <a:rPr lang="en-US" baseline="-25000" dirty="0"/>
              <a:t>C</a:t>
            </a:r>
            <a:r>
              <a:rPr lang="en-US" dirty="0"/>
              <a:t> …. µ</a:t>
            </a:r>
            <a:r>
              <a:rPr lang="en-US" baseline="-25000" dirty="0"/>
              <a:t>F</a:t>
            </a:r>
            <a:r>
              <a:rPr lang="en-US" dirty="0"/>
              <a:t> are Equal</a:t>
            </a:r>
          </a:p>
        </p:txBody>
      </p:sp>
      <p:graphicFrame>
        <p:nvGraphicFramePr>
          <p:cNvPr id="9" name="Table 8"/>
          <p:cNvGraphicFramePr>
            <a:graphicFrameLocks noGrp="1"/>
          </p:cNvGraphicFramePr>
          <p:nvPr>
            <p:extLst/>
          </p:nvPr>
        </p:nvGraphicFramePr>
        <p:xfrm>
          <a:off x="1524000" y="5069840"/>
          <a:ext cx="6096000" cy="1483360"/>
        </p:xfrm>
        <a:graphic>
          <a:graphicData uri="http://schemas.openxmlformats.org/drawingml/2006/table">
            <a:tbl>
              <a:tblPr firstRow="1" bandRow="1">
                <a:tableStyleId>{5C22544A-7EE6-4342-B048-85BDC9FD1C3A}</a:tableStyleId>
              </a:tblPr>
              <a:tblGrid>
                <a:gridCol w="17526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1371600">
                  <a:extLst>
                    <a:ext uri="{9D8B030D-6E8A-4147-A177-3AD203B41FA5}">
                      <a16:colId xmlns:a16="http://schemas.microsoft.com/office/drawing/2014/main" val="20002"/>
                    </a:ext>
                  </a:extLst>
                </a:gridCol>
                <a:gridCol w="762000">
                  <a:extLst>
                    <a:ext uri="{9D8B030D-6E8A-4147-A177-3AD203B41FA5}">
                      <a16:colId xmlns:a16="http://schemas.microsoft.com/office/drawing/2014/main" val="20003"/>
                    </a:ext>
                  </a:extLst>
                </a:gridCol>
                <a:gridCol w="685800">
                  <a:extLst>
                    <a:ext uri="{9D8B030D-6E8A-4147-A177-3AD203B41FA5}">
                      <a16:colId xmlns:a16="http://schemas.microsoft.com/office/drawing/2014/main" val="20004"/>
                    </a:ext>
                  </a:extLst>
                </a:gridCol>
                <a:gridCol w="914400">
                  <a:extLst>
                    <a:ext uri="{9D8B030D-6E8A-4147-A177-3AD203B41FA5}">
                      <a16:colId xmlns:a16="http://schemas.microsoft.com/office/drawing/2014/main" val="20005"/>
                    </a:ext>
                  </a:extLst>
                </a:gridCol>
              </a:tblGrid>
              <a:tr h="370840">
                <a:tc>
                  <a:txBody>
                    <a:bodyPr/>
                    <a:lstStyle/>
                    <a:p>
                      <a:r>
                        <a:rPr lang="en-US" dirty="0"/>
                        <a:t>Source</a:t>
                      </a:r>
                    </a:p>
                  </a:txBody>
                  <a:tcPr/>
                </a:tc>
                <a:tc>
                  <a:txBody>
                    <a:bodyPr/>
                    <a:lstStyle/>
                    <a:p>
                      <a:r>
                        <a:rPr lang="en-US" dirty="0"/>
                        <a:t>DF</a:t>
                      </a:r>
                    </a:p>
                  </a:txBody>
                  <a:tcPr/>
                </a:tc>
                <a:tc>
                  <a:txBody>
                    <a:bodyPr/>
                    <a:lstStyle/>
                    <a:p>
                      <a:r>
                        <a:rPr lang="en-US" dirty="0"/>
                        <a:t>SS</a:t>
                      </a:r>
                    </a:p>
                  </a:txBody>
                  <a:tcPr/>
                </a:tc>
                <a:tc>
                  <a:txBody>
                    <a:bodyPr/>
                    <a:lstStyle/>
                    <a:p>
                      <a:r>
                        <a:rPr lang="en-US" dirty="0"/>
                        <a:t>MS</a:t>
                      </a:r>
                    </a:p>
                  </a:txBody>
                  <a:tcPr/>
                </a:tc>
                <a:tc>
                  <a:txBody>
                    <a:bodyPr/>
                    <a:lstStyle/>
                    <a:p>
                      <a:r>
                        <a:rPr lang="en-US" dirty="0"/>
                        <a:t>F</a:t>
                      </a:r>
                    </a:p>
                  </a:txBody>
                  <a:tcPr/>
                </a:tc>
                <a:tc>
                  <a:txBody>
                    <a:bodyPr/>
                    <a:lstStyle/>
                    <a:p>
                      <a:r>
                        <a:rPr lang="en-US" dirty="0"/>
                        <a:t>Pr &gt; F</a:t>
                      </a:r>
                    </a:p>
                  </a:txBody>
                  <a:tcPr/>
                </a:tc>
                <a:extLst>
                  <a:ext uri="{0D108BD9-81ED-4DB2-BD59-A6C34878D82A}">
                    <a16:rowId xmlns:a16="http://schemas.microsoft.com/office/drawing/2014/main" val="10000"/>
                  </a:ext>
                </a:extLst>
              </a:tr>
              <a:tr h="370840">
                <a:tc>
                  <a:txBody>
                    <a:bodyPr/>
                    <a:lstStyle/>
                    <a:p>
                      <a:r>
                        <a:rPr lang="en-US" dirty="0"/>
                        <a:t>Model</a:t>
                      </a:r>
                    </a:p>
                  </a:txBody>
                  <a:tcPr/>
                </a:tc>
                <a:tc>
                  <a:txBody>
                    <a:bodyPr/>
                    <a:lstStyle/>
                    <a:p>
                      <a:r>
                        <a:rPr lang="en-US" dirty="0"/>
                        <a:t>5</a:t>
                      </a:r>
                    </a:p>
                  </a:txBody>
                  <a:tcPr/>
                </a:tc>
                <a:tc>
                  <a:txBody>
                    <a:bodyPr/>
                    <a:lstStyle/>
                    <a:p>
                      <a:r>
                        <a:rPr lang="en-US" dirty="0"/>
                        <a:t>326.5</a:t>
                      </a:r>
                    </a:p>
                  </a:txBody>
                  <a:tcPr/>
                </a:tc>
                <a:tc>
                  <a:txBody>
                    <a:bodyPr/>
                    <a:lstStyle/>
                    <a:p>
                      <a:r>
                        <a:rPr lang="en-US" dirty="0"/>
                        <a:t>65.29</a:t>
                      </a:r>
                    </a:p>
                  </a:txBody>
                  <a:tcPr/>
                </a:tc>
                <a:tc>
                  <a:txBody>
                    <a:bodyPr/>
                    <a:lstStyle/>
                    <a:p>
                      <a:r>
                        <a:rPr lang="en-US" dirty="0"/>
                        <a:t>1.37</a:t>
                      </a:r>
                    </a:p>
                  </a:txBody>
                  <a:tcPr/>
                </a:tc>
                <a:tc>
                  <a:txBody>
                    <a:bodyPr/>
                    <a:lstStyle/>
                    <a:p>
                      <a:r>
                        <a:rPr lang="en-US" dirty="0"/>
                        <a:t>0.26</a:t>
                      </a:r>
                    </a:p>
                  </a:txBody>
                  <a:tcPr/>
                </a:tc>
                <a:extLst>
                  <a:ext uri="{0D108BD9-81ED-4DB2-BD59-A6C34878D82A}">
                    <a16:rowId xmlns:a16="http://schemas.microsoft.com/office/drawing/2014/main" val="10001"/>
                  </a:ext>
                </a:extLst>
              </a:tr>
              <a:tr h="370840">
                <a:tc>
                  <a:txBody>
                    <a:bodyPr/>
                    <a:lstStyle/>
                    <a:p>
                      <a:r>
                        <a:rPr lang="en-US" dirty="0"/>
                        <a:t>Error</a:t>
                      </a:r>
                    </a:p>
                  </a:txBody>
                  <a:tcPr/>
                </a:tc>
                <a:tc>
                  <a:txBody>
                    <a:bodyPr/>
                    <a:lstStyle/>
                    <a:p>
                      <a:r>
                        <a:rPr lang="en-US" dirty="0"/>
                        <a:t>39</a:t>
                      </a:r>
                    </a:p>
                  </a:txBody>
                  <a:tcPr/>
                </a:tc>
                <a:tc>
                  <a:txBody>
                    <a:bodyPr/>
                    <a:lstStyle/>
                    <a:p>
                      <a:r>
                        <a:rPr lang="en-US" dirty="0"/>
                        <a:t>1864.4</a:t>
                      </a:r>
                    </a:p>
                  </a:txBody>
                  <a:tcPr/>
                </a:tc>
                <a:tc>
                  <a:txBody>
                    <a:bodyPr/>
                    <a:lstStyle/>
                    <a:p>
                      <a:r>
                        <a:rPr lang="en-US" dirty="0"/>
                        <a:t>47.81</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2"/>
                  </a:ext>
                </a:extLst>
              </a:tr>
              <a:tr h="370840">
                <a:tc>
                  <a:txBody>
                    <a:bodyPr/>
                    <a:lstStyle/>
                    <a:p>
                      <a:r>
                        <a:rPr lang="en-US" dirty="0"/>
                        <a:t>Corrected Total</a:t>
                      </a:r>
                    </a:p>
                  </a:txBody>
                  <a:tcPr/>
                </a:tc>
                <a:tc>
                  <a:txBody>
                    <a:bodyPr/>
                    <a:lstStyle/>
                    <a:p>
                      <a:r>
                        <a:rPr lang="en-US" dirty="0"/>
                        <a:t>44</a:t>
                      </a:r>
                    </a:p>
                  </a:txBody>
                  <a:tcPr/>
                </a:tc>
                <a:tc>
                  <a:txBody>
                    <a:bodyPr/>
                    <a:lstStyle/>
                    <a:p>
                      <a:r>
                        <a:rPr lang="en-US" dirty="0"/>
                        <a:t>2190.9</a:t>
                      </a:r>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3"/>
                  </a:ext>
                </a:extLst>
              </a:tr>
            </a:tbl>
          </a:graphicData>
        </a:graphic>
      </p:graphicFrame>
      <p:pic>
        <p:nvPicPr>
          <p:cNvPr id="1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9100" y="1094330"/>
            <a:ext cx="3886200" cy="21060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37957" y="1038811"/>
            <a:ext cx="3831320" cy="21615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 name="Rectangle 12"/>
          <p:cNvSpPr/>
          <p:nvPr/>
        </p:nvSpPr>
        <p:spPr>
          <a:xfrm>
            <a:off x="3881012" y="152400"/>
            <a:ext cx="4745209" cy="369332"/>
          </a:xfrm>
          <a:prstGeom prst="rect">
            <a:avLst/>
          </a:prstGeom>
        </p:spPr>
        <p:txBody>
          <a:bodyPr wrap="square">
            <a:spAutoFit/>
          </a:bodyPr>
          <a:lstStyle/>
          <a:p>
            <a:pPr algn="ctr"/>
            <a:r>
              <a:rPr lang="en-US" dirty="0"/>
              <a:t>Spock is different than others</a:t>
            </a:r>
          </a:p>
        </p:txBody>
      </p:sp>
      <p:sp>
        <p:nvSpPr>
          <p:cNvPr id="14" name="Rectangle 13"/>
          <p:cNvSpPr/>
          <p:nvPr/>
        </p:nvSpPr>
        <p:spPr>
          <a:xfrm>
            <a:off x="310400" y="152400"/>
            <a:ext cx="4103624" cy="369332"/>
          </a:xfrm>
          <a:prstGeom prst="rect">
            <a:avLst/>
          </a:prstGeom>
        </p:spPr>
        <p:txBody>
          <a:bodyPr wrap="none">
            <a:spAutoFit/>
          </a:bodyPr>
          <a:lstStyle/>
          <a:p>
            <a:pPr algn="ctr"/>
            <a:r>
              <a:rPr lang="en-US" dirty="0"/>
              <a:t>At least 2 are different (Spock, A, B, C … F)</a:t>
            </a:r>
          </a:p>
        </p:txBody>
      </p:sp>
      <p:sp>
        <p:nvSpPr>
          <p:cNvPr id="15" name="Rectangle 14"/>
          <p:cNvSpPr/>
          <p:nvPr/>
        </p:nvSpPr>
        <p:spPr>
          <a:xfrm>
            <a:off x="1676400" y="2147365"/>
            <a:ext cx="848605" cy="20328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p:cNvSpPr/>
          <p:nvPr/>
        </p:nvSpPr>
        <p:spPr>
          <a:xfrm>
            <a:off x="5585271" y="2096477"/>
            <a:ext cx="848605" cy="20328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Rectangle 1"/>
          <p:cNvSpPr/>
          <p:nvPr/>
        </p:nvSpPr>
        <p:spPr>
          <a:xfrm>
            <a:off x="856954" y="521732"/>
            <a:ext cx="2724446" cy="369332"/>
          </a:xfrm>
          <a:prstGeom prst="rect">
            <a:avLst/>
          </a:prstGeom>
        </p:spPr>
        <p:txBody>
          <a:bodyPr wrap="square">
            <a:spAutoFit/>
          </a:bodyPr>
          <a:lstStyle/>
          <a:p>
            <a:pPr algn="ctr"/>
            <a:r>
              <a:rPr lang="en-US" dirty="0"/>
              <a:t>µ</a:t>
            </a:r>
            <a:r>
              <a:rPr lang="en-US" baseline="-25000" dirty="0"/>
              <a:t>s</a:t>
            </a:r>
            <a:r>
              <a:rPr lang="en-US" dirty="0"/>
              <a:t> µ</a:t>
            </a:r>
            <a:r>
              <a:rPr lang="en-US" baseline="-25000" dirty="0"/>
              <a:t>A </a:t>
            </a:r>
            <a:r>
              <a:rPr lang="en-US" dirty="0"/>
              <a:t>µ</a:t>
            </a:r>
            <a:r>
              <a:rPr lang="en-US" baseline="-25000" dirty="0"/>
              <a:t>B</a:t>
            </a:r>
            <a:r>
              <a:rPr lang="en-US" dirty="0"/>
              <a:t> µ</a:t>
            </a:r>
            <a:r>
              <a:rPr lang="en-US" baseline="-25000" dirty="0"/>
              <a:t>C</a:t>
            </a:r>
            <a:r>
              <a:rPr lang="en-US" dirty="0"/>
              <a:t> µ</a:t>
            </a:r>
            <a:r>
              <a:rPr lang="en-US" baseline="-25000" dirty="0"/>
              <a:t>D</a:t>
            </a:r>
            <a:r>
              <a:rPr lang="en-US" dirty="0"/>
              <a:t> µ</a:t>
            </a:r>
            <a:r>
              <a:rPr lang="en-US" baseline="-25000" dirty="0"/>
              <a:t>E</a:t>
            </a:r>
            <a:r>
              <a:rPr lang="en-US" dirty="0"/>
              <a:t> µ</a:t>
            </a:r>
            <a:r>
              <a:rPr lang="en-US" baseline="-25000" dirty="0"/>
              <a:t>F</a:t>
            </a:r>
          </a:p>
        </p:txBody>
      </p:sp>
      <p:sp>
        <p:nvSpPr>
          <p:cNvPr id="3" name="Rectangle 2"/>
          <p:cNvSpPr/>
          <p:nvPr/>
        </p:nvSpPr>
        <p:spPr>
          <a:xfrm>
            <a:off x="5316679" y="521732"/>
            <a:ext cx="1922321" cy="369332"/>
          </a:xfrm>
          <a:prstGeom prst="rect">
            <a:avLst/>
          </a:prstGeom>
        </p:spPr>
        <p:txBody>
          <a:bodyPr wrap="none">
            <a:spAutoFit/>
          </a:bodyPr>
          <a:lstStyle/>
          <a:p>
            <a:pPr algn="ctr"/>
            <a:r>
              <a:rPr lang="en-US" dirty="0"/>
              <a:t>µ</a:t>
            </a:r>
            <a:r>
              <a:rPr lang="en-US" baseline="-25000" dirty="0"/>
              <a:t>s</a:t>
            </a:r>
            <a:r>
              <a:rPr lang="en-US" dirty="0"/>
              <a:t> µ</a:t>
            </a:r>
            <a:r>
              <a:rPr lang="en-US" baseline="-25000" dirty="0"/>
              <a:t>0 </a:t>
            </a:r>
            <a:r>
              <a:rPr lang="en-US" dirty="0"/>
              <a:t>µ</a:t>
            </a:r>
            <a:r>
              <a:rPr lang="en-US" baseline="-25000" dirty="0"/>
              <a:t>0</a:t>
            </a:r>
            <a:r>
              <a:rPr lang="en-US" dirty="0"/>
              <a:t> µ</a:t>
            </a:r>
            <a:r>
              <a:rPr lang="en-US" baseline="-25000" dirty="0"/>
              <a:t>0</a:t>
            </a:r>
            <a:r>
              <a:rPr lang="en-US" dirty="0"/>
              <a:t> µ</a:t>
            </a:r>
            <a:r>
              <a:rPr lang="en-US" baseline="-25000" dirty="0"/>
              <a:t>0</a:t>
            </a:r>
            <a:r>
              <a:rPr lang="en-US" dirty="0"/>
              <a:t> µ</a:t>
            </a:r>
            <a:r>
              <a:rPr lang="en-US" baseline="-25000" dirty="0"/>
              <a:t>0</a:t>
            </a:r>
            <a:r>
              <a:rPr lang="en-US" dirty="0"/>
              <a:t> µ</a:t>
            </a:r>
            <a:r>
              <a:rPr lang="en-US" baseline="-25000" dirty="0"/>
              <a:t>0</a:t>
            </a:r>
          </a:p>
        </p:txBody>
      </p:sp>
      <p:sp>
        <p:nvSpPr>
          <p:cNvPr id="17" name="Rectangle 16"/>
          <p:cNvSpPr/>
          <p:nvPr/>
        </p:nvSpPr>
        <p:spPr>
          <a:xfrm>
            <a:off x="3016170" y="4231226"/>
            <a:ext cx="2905732" cy="369332"/>
          </a:xfrm>
          <a:prstGeom prst="rect">
            <a:avLst/>
          </a:prstGeom>
        </p:spPr>
        <p:txBody>
          <a:bodyPr wrap="none">
            <a:spAutoFit/>
          </a:bodyPr>
          <a:lstStyle/>
          <a:p>
            <a:pPr algn="ctr"/>
            <a:r>
              <a:rPr lang="en-US" dirty="0"/>
              <a:t>Reduced : µ</a:t>
            </a:r>
            <a:r>
              <a:rPr lang="en-US" baseline="-25000" dirty="0"/>
              <a:t>s</a:t>
            </a:r>
            <a:r>
              <a:rPr lang="en-US" dirty="0"/>
              <a:t> µ</a:t>
            </a:r>
            <a:r>
              <a:rPr lang="en-US" baseline="-25000" dirty="0"/>
              <a:t>0 </a:t>
            </a:r>
            <a:r>
              <a:rPr lang="en-US" dirty="0"/>
              <a:t>µ</a:t>
            </a:r>
            <a:r>
              <a:rPr lang="en-US" baseline="-25000" dirty="0"/>
              <a:t>0</a:t>
            </a:r>
            <a:r>
              <a:rPr lang="en-US" dirty="0"/>
              <a:t> µ</a:t>
            </a:r>
            <a:r>
              <a:rPr lang="en-US" baseline="-25000" dirty="0"/>
              <a:t>0</a:t>
            </a:r>
            <a:r>
              <a:rPr lang="en-US" dirty="0"/>
              <a:t> µ</a:t>
            </a:r>
            <a:r>
              <a:rPr lang="en-US" baseline="-25000" dirty="0"/>
              <a:t>0</a:t>
            </a:r>
            <a:r>
              <a:rPr lang="en-US" dirty="0"/>
              <a:t> µ</a:t>
            </a:r>
            <a:r>
              <a:rPr lang="en-US" baseline="-25000" dirty="0"/>
              <a:t>0</a:t>
            </a:r>
            <a:r>
              <a:rPr lang="en-US" dirty="0"/>
              <a:t> µ</a:t>
            </a:r>
            <a:r>
              <a:rPr lang="en-US" baseline="-25000" dirty="0"/>
              <a:t>0</a:t>
            </a:r>
          </a:p>
        </p:txBody>
      </p:sp>
      <p:sp>
        <p:nvSpPr>
          <p:cNvPr id="18" name="Rectangle 17"/>
          <p:cNvSpPr/>
          <p:nvPr/>
        </p:nvSpPr>
        <p:spPr>
          <a:xfrm>
            <a:off x="3106811" y="4603049"/>
            <a:ext cx="2724446" cy="369332"/>
          </a:xfrm>
          <a:prstGeom prst="rect">
            <a:avLst/>
          </a:prstGeom>
        </p:spPr>
        <p:txBody>
          <a:bodyPr wrap="square">
            <a:spAutoFit/>
          </a:bodyPr>
          <a:lstStyle/>
          <a:p>
            <a:pPr algn="ctr"/>
            <a:r>
              <a:rPr lang="en-US" dirty="0"/>
              <a:t>Full: µ</a:t>
            </a:r>
            <a:r>
              <a:rPr lang="en-US" baseline="-25000" dirty="0"/>
              <a:t>s</a:t>
            </a:r>
            <a:r>
              <a:rPr lang="en-US" dirty="0"/>
              <a:t> µ</a:t>
            </a:r>
            <a:r>
              <a:rPr lang="en-US" baseline="-25000" dirty="0"/>
              <a:t>A </a:t>
            </a:r>
            <a:r>
              <a:rPr lang="en-US" dirty="0"/>
              <a:t>µ</a:t>
            </a:r>
            <a:r>
              <a:rPr lang="en-US" baseline="-25000" dirty="0"/>
              <a:t>B</a:t>
            </a:r>
            <a:r>
              <a:rPr lang="en-US" dirty="0"/>
              <a:t> µ</a:t>
            </a:r>
            <a:r>
              <a:rPr lang="en-US" baseline="-25000" dirty="0"/>
              <a:t>C</a:t>
            </a:r>
            <a:r>
              <a:rPr lang="en-US" dirty="0"/>
              <a:t> µ</a:t>
            </a:r>
            <a:r>
              <a:rPr lang="en-US" baseline="-25000" dirty="0"/>
              <a:t>D</a:t>
            </a:r>
            <a:r>
              <a:rPr lang="en-US" dirty="0"/>
              <a:t> µ</a:t>
            </a:r>
            <a:r>
              <a:rPr lang="en-US" baseline="-25000" dirty="0"/>
              <a:t>E</a:t>
            </a:r>
            <a:r>
              <a:rPr lang="en-US" dirty="0"/>
              <a:t> µ</a:t>
            </a:r>
            <a:r>
              <a:rPr lang="en-US" baseline="-25000" dirty="0"/>
              <a:t>F</a:t>
            </a:r>
          </a:p>
        </p:txBody>
      </p:sp>
      <p:sp>
        <p:nvSpPr>
          <p:cNvPr id="6" name="Rectangle 5"/>
          <p:cNvSpPr/>
          <p:nvPr/>
        </p:nvSpPr>
        <p:spPr>
          <a:xfrm>
            <a:off x="419100" y="6187226"/>
            <a:ext cx="999761" cy="369332"/>
          </a:xfrm>
          <a:prstGeom prst="rect">
            <a:avLst/>
          </a:prstGeom>
        </p:spPr>
        <p:txBody>
          <a:bodyPr wrap="none">
            <a:spAutoFit/>
          </a:bodyPr>
          <a:lstStyle/>
          <a:p>
            <a:r>
              <a:rPr lang="en-US" dirty="0"/>
              <a:t>Reduced</a:t>
            </a:r>
          </a:p>
        </p:txBody>
      </p:sp>
      <p:sp>
        <p:nvSpPr>
          <p:cNvPr id="7" name="Rectangle 6"/>
          <p:cNvSpPr/>
          <p:nvPr/>
        </p:nvSpPr>
        <p:spPr>
          <a:xfrm>
            <a:off x="659934" y="5817894"/>
            <a:ext cx="518091" cy="369332"/>
          </a:xfrm>
          <a:prstGeom prst="rect">
            <a:avLst/>
          </a:prstGeom>
        </p:spPr>
        <p:txBody>
          <a:bodyPr wrap="none">
            <a:spAutoFit/>
          </a:bodyPr>
          <a:lstStyle/>
          <a:p>
            <a:r>
              <a:rPr lang="en-US" dirty="0"/>
              <a:t>Full</a:t>
            </a:r>
          </a:p>
        </p:txBody>
      </p:sp>
    </p:spTree>
    <p:extLst>
      <p:ext uri="{BB962C8B-B14F-4D97-AF65-F5344CB8AC3E}">
        <p14:creationId xmlns:p14="http://schemas.microsoft.com/office/powerpoint/2010/main" val="1290744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500"/>
                                        <p:tgtEl>
                                          <p:spTgt spid="1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500"/>
                                        <p:tgtEl>
                                          <p:spTgt spid="8"/>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500"/>
                                        <p:tgtEl>
                                          <p:spTgt spid="5"/>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fade">
                                      <p:cBhvr>
                                        <p:cTn id="24" dur="500"/>
                                        <p:tgtEl>
                                          <p:spTgt spid="17"/>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fade">
                                      <p:cBhvr>
                                        <p:cTn id="27" dur="500"/>
                                        <p:tgtEl>
                                          <p:spTgt spid="18"/>
                                        </p:tgtEl>
                                      </p:cBhvr>
                                    </p:animEffect>
                                  </p:childTnLst>
                                </p:cTn>
                              </p:par>
                              <p:par>
                                <p:cTn id="28" presetID="10" presetClass="entr" presetSubtype="0" fill="hold" nodeType="with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fade">
                                      <p:cBhvr>
                                        <p:cTn id="30" dur="500"/>
                                        <p:tgtEl>
                                          <p:spTgt spid="9"/>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7"/>
                                        </p:tgtEl>
                                        <p:attrNameLst>
                                          <p:attrName>style.visibility</p:attrName>
                                        </p:attrNameLst>
                                      </p:cBhvr>
                                      <p:to>
                                        <p:strVal val="visible"/>
                                      </p:to>
                                    </p:set>
                                    <p:animEffect transition="in" filter="fade">
                                      <p:cBhvr>
                                        <p:cTn id="33" dur="500"/>
                                        <p:tgtEl>
                                          <p:spTgt spid="7"/>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6"/>
                                        </p:tgtEl>
                                        <p:attrNameLst>
                                          <p:attrName>style.visibility</p:attrName>
                                        </p:attrNameLst>
                                      </p:cBhvr>
                                      <p:to>
                                        <p:strVal val="visible"/>
                                      </p:to>
                                    </p:set>
                                    <p:animEffect transition="in" filter="fade">
                                      <p:cBhvr>
                                        <p:cTn id="3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8" grpId="0"/>
      <p:bldP spid="15" grpId="0" animBg="1"/>
      <p:bldP spid="16" grpId="0" animBg="1"/>
      <p:bldP spid="17" grpId="0"/>
      <p:bldP spid="18" grpId="0"/>
      <p:bldP spid="6" grpId="0"/>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dirty="0"/>
              <a:t>Pure ANOVA </a:t>
            </a:r>
          </a:p>
        </p:txBody>
      </p:sp>
      <p:graphicFrame>
        <p:nvGraphicFramePr>
          <p:cNvPr id="8" name="Table 7"/>
          <p:cNvGraphicFramePr>
            <a:graphicFrameLocks noGrp="1"/>
          </p:cNvGraphicFramePr>
          <p:nvPr>
            <p:extLst/>
          </p:nvPr>
        </p:nvGraphicFramePr>
        <p:xfrm>
          <a:off x="533400" y="3352800"/>
          <a:ext cx="8001000" cy="1483360"/>
        </p:xfrm>
        <a:graphic>
          <a:graphicData uri="http://schemas.openxmlformats.org/drawingml/2006/table">
            <a:tbl>
              <a:tblPr firstRow="1" bandRow="1">
                <a:tableStyleId>{5C22544A-7EE6-4342-B048-85BDC9FD1C3A}</a:tableStyleId>
              </a:tblPr>
              <a:tblGrid>
                <a:gridCol w="2743200">
                  <a:extLst>
                    <a:ext uri="{9D8B030D-6E8A-4147-A177-3AD203B41FA5}">
                      <a16:colId xmlns:a16="http://schemas.microsoft.com/office/drawing/2014/main" val="20000"/>
                    </a:ext>
                  </a:extLst>
                </a:gridCol>
                <a:gridCol w="990600">
                  <a:extLst>
                    <a:ext uri="{9D8B030D-6E8A-4147-A177-3AD203B41FA5}">
                      <a16:colId xmlns:a16="http://schemas.microsoft.com/office/drawing/2014/main" val="20001"/>
                    </a:ext>
                  </a:extLst>
                </a:gridCol>
                <a:gridCol w="838200">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gridCol w="1143000">
                  <a:extLst>
                    <a:ext uri="{9D8B030D-6E8A-4147-A177-3AD203B41FA5}">
                      <a16:colId xmlns:a16="http://schemas.microsoft.com/office/drawing/2014/main" val="20004"/>
                    </a:ext>
                  </a:extLst>
                </a:gridCol>
                <a:gridCol w="1066800">
                  <a:extLst>
                    <a:ext uri="{9D8B030D-6E8A-4147-A177-3AD203B41FA5}">
                      <a16:colId xmlns:a16="http://schemas.microsoft.com/office/drawing/2014/main" val="20005"/>
                    </a:ext>
                  </a:extLst>
                </a:gridCol>
              </a:tblGrid>
              <a:tr h="370840">
                <a:tc>
                  <a:txBody>
                    <a:bodyPr/>
                    <a:lstStyle/>
                    <a:p>
                      <a:endParaRPr lang="en-US" dirty="0"/>
                    </a:p>
                  </a:txBody>
                  <a:tcPr/>
                </a:tc>
                <a:tc>
                  <a:txBody>
                    <a:bodyPr/>
                    <a:lstStyle/>
                    <a:p>
                      <a:pPr algn="ctr"/>
                      <a:r>
                        <a:rPr lang="en-US" dirty="0"/>
                        <a:t>df</a:t>
                      </a:r>
                    </a:p>
                  </a:txBody>
                  <a:tcPr/>
                </a:tc>
                <a:tc>
                  <a:txBody>
                    <a:bodyPr/>
                    <a:lstStyle/>
                    <a:p>
                      <a:pPr algn="ctr"/>
                      <a:r>
                        <a:rPr lang="en-US" dirty="0"/>
                        <a:t>SS</a:t>
                      </a:r>
                    </a:p>
                  </a:txBody>
                  <a:tcPr/>
                </a:tc>
                <a:tc>
                  <a:txBody>
                    <a:bodyPr/>
                    <a:lstStyle/>
                    <a:p>
                      <a:pPr algn="ctr"/>
                      <a:r>
                        <a:rPr lang="en-US" baseline="0" dirty="0"/>
                        <a:t>MS</a:t>
                      </a:r>
                      <a:endParaRPr lang="en-US" dirty="0"/>
                    </a:p>
                  </a:txBody>
                  <a:tcPr/>
                </a:tc>
                <a:tc>
                  <a:txBody>
                    <a:bodyPr/>
                    <a:lstStyle/>
                    <a:p>
                      <a:pPr algn="ctr"/>
                      <a:r>
                        <a:rPr lang="en-US" dirty="0"/>
                        <a:t>F</a:t>
                      </a:r>
                    </a:p>
                  </a:txBody>
                  <a:tcPr/>
                </a:tc>
                <a:tc>
                  <a:txBody>
                    <a:bodyPr/>
                    <a:lstStyle/>
                    <a:p>
                      <a:pPr algn="ctr"/>
                      <a:r>
                        <a:rPr lang="en-US" dirty="0"/>
                        <a:t>Pr</a:t>
                      </a:r>
                      <a:r>
                        <a:rPr lang="en-US" baseline="0" dirty="0"/>
                        <a:t> &gt; F</a:t>
                      </a:r>
                      <a:endParaRPr lang="en-US" dirty="0"/>
                    </a:p>
                  </a:txBody>
                  <a:tcPr/>
                </a:tc>
                <a:extLst>
                  <a:ext uri="{0D108BD9-81ED-4DB2-BD59-A6C34878D82A}">
                    <a16:rowId xmlns:a16="http://schemas.microsoft.com/office/drawing/2014/main" val="10000"/>
                  </a:ext>
                </a:extLst>
              </a:tr>
              <a:tr h="370840">
                <a:tc>
                  <a:txBody>
                    <a:bodyPr/>
                    <a:lstStyle/>
                    <a:p>
                      <a:pPr algn="ctr"/>
                      <a:r>
                        <a:rPr lang="en-US" dirty="0"/>
                        <a:t>Model</a:t>
                      </a:r>
                      <a:r>
                        <a:rPr lang="en-US" baseline="0" dirty="0"/>
                        <a:t> / Extra SS</a:t>
                      </a:r>
                      <a:endParaRPr lang="en-US" baseline="30000"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10001"/>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Error /</a:t>
                      </a:r>
                      <a:r>
                        <a:rPr lang="en-US" baseline="0" dirty="0"/>
                        <a:t> Residual/Full Model</a:t>
                      </a:r>
                      <a:endParaRPr lang="en-US" baseline="-25000"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10002"/>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aseline="0" dirty="0"/>
                        <a:t>Total (Reduced)</a:t>
                      </a:r>
                      <a:endParaRPr lang="en-US" baseline="-25000"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10003"/>
                  </a:ext>
                </a:extLst>
              </a:tr>
            </a:tbl>
          </a:graphicData>
        </a:graphic>
      </p:graphicFrame>
      <p:sp>
        <p:nvSpPr>
          <p:cNvPr id="10" name="TextBox 9"/>
          <p:cNvSpPr txBox="1"/>
          <p:nvPr/>
        </p:nvSpPr>
        <p:spPr>
          <a:xfrm>
            <a:off x="160663" y="2051566"/>
            <a:ext cx="8534400" cy="369332"/>
          </a:xfrm>
          <a:prstGeom prst="rect">
            <a:avLst/>
          </a:prstGeom>
          <a:noFill/>
        </p:spPr>
        <p:txBody>
          <a:bodyPr wrap="square" rtlCol="0">
            <a:spAutoFit/>
          </a:bodyPr>
          <a:lstStyle/>
          <a:p>
            <a:r>
              <a:rPr lang="en-US" dirty="0"/>
              <a:t>7. Now we would like to make an ANOVA table to test the alternative hypothesis!</a:t>
            </a:r>
          </a:p>
        </p:txBody>
      </p:sp>
      <p:sp>
        <p:nvSpPr>
          <p:cNvPr id="3" name="TextBox 2"/>
          <p:cNvSpPr txBox="1"/>
          <p:nvPr/>
        </p:nvSpPr>
        <p:spPr>
          <a:xfrm>
            <a:off x="228600" y="5442466"/>
            <a:ext cx="8534400" cy="369332"/>
          </a:xfrm>
          <a:prstGeom prst="rect">
            <a:avLst/>
          </a:prstGeom>
          <a:noFill/>
        </p:spPr>
        <p:txBody>
          <a:bodyPr wrap="square" rtlCol="0">
            <a:spAutoFit/>
          </a:bodyPr>
          <a:lstStyle/>
          <a:p>
            <a:r>
              <a:rPr lang="en-US" dirty="0"/>
              <a:t>Extra Sum of Squares = Residual Sum of Squares Reduced – Residual Sum of Squares Full</a:t>
            </a:r>
          </a:p>
        </p:txBody>
      </p:sp>
      <p:sp>
        <p:nvSpPr>
          <p:cNvPr id="4" name="TextBox 3"/>
          <p:cNvSpPr txBox="1"/>
          <p:nvPr/>
        </p:nvSpPr>
        <p:spPr>
          <a:xfrm>
            <a:off x="685800" y="2731532"/>
            <a:ext cx="6858000" cy="369332"/>
          </a:xfrm>
          <a:prstGeom prst="rect">
            <a:avLst/>
          </a:prstGeom>
          <a:noFill/>
        </p:spPr>
        <p:txBody>
          <a:bodyPr wrap="square" rtlCol="0">
            <a:spAutoFit/>
          </a:bodyPr>
          <a:lstStyle/>
          <a:p>
            <a:r>
              <a:rPr lang="en-US" dirty="0"/>
              <a:t>Formally write the H</a:t>
            </a:r>
            <a:r>
              <a:rPr lang="en-US" baseline="-25000" dirty="0"/>
              <a:t>0</a:t>
            </a:r>
            <a:r>
              <a:rPr lang="en-US" dirty="0"/>
              <a:t> and H</a:t>
            </a:r>
            <a:r>
              <a:rPr lang="en-US" baseline="-25000" dirty="0"/>
              <a:t>a</a:t>
            </a:r>
            <a:r>
              <a:rPr lang="en-US" dirty="0"/>
              <a:t> and fill in the table.  </a:t>
            </a:r>
          </a:p>
        </p:txBody>
      </p:sp>
      <mc:AlternateContent xmlns:mc="http://schemas.openxmlformats.org/markup-compatibility/2006" xmlns:a14="http://schemas.microsoft.com/office/drawing/2010/main">
        <mc:Choice Requires="a14">
          <p:graphicFrame>
            <p:nvGraphicFramePr>
              <p:cNvPr id="7" name="Table 6">
                <a:extLst>
                  <a:ext uri="{FF2B5EF4-FFF2-40B4-BE49-F238E27FC236}">
                    <a16:creationId xmlns:a16="http://schemas.microsoft.com/office/drawing/2014/main" id="{367756BE-C514-41D5-8AB5-FAEC955386D0}"/>
                  </a:ext>
                </a:extLst>
              </p:cNvPr>
              <p:cNvGraphicFramePr>
                <a:graphicFrameLocks noGrp="1"/>
              </p:cNvGraphicFramePr>
              <p:nvPr>
                <p:extLst>
                  <p:ext uri="{D42A27DB-BD31-4B8C-83A1-F6EECF244321}">
                    <p14:modId xmlns:p14="http://schemas.microsoft.com/office/powerpoint/2010/main" val="1386786935"/>
                  </p:ext>
                </p:extLst>
              </p:nvPr>
            </p:nvGraphicFramePr>
            <p:xfrm>
              <a:off x="6627650" y="365919"/>
              <a:ext cx="1832300" cy="1074666"/>
            </p:xfrm>
            <a:graphic>
              <a:graphicData uri="http://schemas.openxmlformats.org/drawingml/2006/table">
                <a:tbl>
                  <a:tblPr firstRow="1" bandRow="1">
                    <a:tableStyleId>{5C22544A-7EE6-4342-B048-85BDC9FD1C3A}</a:tableStyleId>
                  </a:tblPr>
                  <a:tblGrid>
                    <a:gridCol w="458075">
                      <a:extLst>
                        <a:ext uri="{9D8B030D-6E8A-4147-A177-3AD203B41FA5}">
                          <a16:colId xmlns:a16="http://schemas.microsoft.com/office/drawing/2014/main" val="20000"/>
                        </a:ext>
                      </a:extLst>
                    </a:gridCol>
                    <a:gridCol w="458075">
                      <a:extLst>
                        <a:ext uri="{9D8B030D-6E8A-4147-A177-3AD203B41FA5}">
                          <a16:colId xmlns:a16="http://schemas.microsoft.com/office/drawing/2014/main" val="20001"/>
                        </a:ext>
                      </a:extLst>
                    </a:gridCol>
                    <a:gridCol w="458075">
                      <a:extLst>
                        <a:ext uri="{9D8B030D-6E8A-4147-A177-3AD203B41FA5}">
                          <a16:colId xmlns:a16="http://schemas.microsoft.com/office/drawing/2014/main" val="20002"/>
                        </a:ext>
                      </a:extLst>
                    </a:gridCol>
                    <a:gridCol w="458075">
                      <a:extLst>
                        <a:ext uri="{9D8B030D-6E8A-4147-A177-3AD203B41FA5}">
                          <a16:colId xmlns:a16="http://schemas.microsoft.com/office/drawing/2014/main" val="20003"/>
                        </a:ext>
                      </a:extLst>
                    </a:gridCol>
                  </a:tblGrid>
                  <a:tr h="320919">
                    <a:tc>
                      <a:txBody>
                        <a:bodyPr/>
                        <a:lstStyle/>
                        <a:p>
                          <a:endParaRPr lang="en-US" sz="900" dirty="0"/>
                        </a:p>
                      </a:txBody>
                      <a:tcPr marL="47890" marR="47890" marT="23945" marB="23945"/>
                    </a:tc>
                    <a:tc>
                      <a:txBody>
                        <a:bodyPr/>
                        <a:lstStyle/>
                        <a:p>
                          <a:pPr algn="ctr"/>
                          <a:r>
                            <a:rPr lang="en-US" sz="900" dirty="0"/>
                            <a:t>Level i=1</a:t>
                          </a:r>
                        </a:p>
                      </a:txBody>
                      <a:tcPr marL="47890" marR="47890" marT="23945" marB="23945"/>
                    </a:tc>
                    <a:tc>
                      <a:txBody>
                        <a:bodyPr/>
                        <a:lstStyle/>
                        <a:p>
                          <a:pPr algn="ctr"/>
                          <a:r>
                            <a:rPr lang="en-US" sz="900" dirty="0"/>
                            <a:t>Level i=2</a:t>
                          </a:r>
                        </a:p>
                      </a:txBody>
                      <a:tcPr marL="47890" marR="47890" marT="23945" marB="23945"/>
                    </a:tc>
                    <a:tc>
                      <a:txBody>
                        <a:bodyPr/>
                        <a:lstStyle/>
                        <a:p>
                          <a:pPr algn="ctr"/>
                          <a:r>
                            <a:rPr lang="en-US" sz="900" baseline="0" dirty="0"/>
                            <a:t>Level i=3</a:t>
                          </a:r>
                          <a:endParaRPr lang="en-US" sz="900" dirty="0"/>
                        </a:p>
                      </a:txBody>
                      <a:tcPr marL="47890" marR="47890" marT="23945" marB="23945"/>
                    </a:tc>
                    <a:extLst>
                      <a:ext uri="{0D108BD9-81ED-4DB2-BD59-A6C34878D82A}">
                        <a16:rowId xmlns:a16="http://schemas.microsoft.com/office/drawing/2014/main" val="10000"/>
                      </a:ext>
                    </a:extLst>
                  </a:tr>
                  <a:tr h="183382">
                    <a:tc>
                      <a:txBody>
                        <a:bodyPr/>
                        <a:lstStyle/>
                        <a:p>
                          <a:pPr algn="ctr"/>
                          <a:r>
                            <a:rPr lang="en-US" sz="900" dirty="0"/>
                            <a:t>Y</a:t>
                          </a:r>
                          <a:r>
                            <a:rPr lang="en-US" sz="900" baseline="-25000" dirty="0"/>
                            <a:t>1</a:t>
                          </a:r>
                          <a:r>
                            <a:rPr lang="en-US" sz="900" dirty="0"/>
                            <a:t>|X=i</a:t>
                          </a:r>
                          <a:endParaRPr lang="en-US" sz="900" baseline="-25000" dirty="0"/>
                        </a:p>
                      </a:txBody>
                      <a:tcPr marL="47890" marR="47890" marT="23945" marB="23945"/>
                    </a:tc>
                    <a:tc>
                      <a:txBody>
                        <a:bodyPr/>
                        <a:lstStyle/>
                        <a:p>
                          <a:pPr algn="ctr"/>
                          <a:r>
                            <a:rPr lang="en-US" sz="900" dirty="0"/>
                            <a:t>3</a:t>
                          </a:r>
                        </a:p>
                      </a:txBody>
                      <a:tcPr marL="47890" marR="47890" marT="23945" marB="23945"/>
                    </a:tc>
                    <a:tc>
                      <a:txBody>
                        <a:bodyPr/>
                        <a:lstStyle/>
                        <a:p>
                          <a:pPr algn="ctr"/>
                          <a:r>
                            <a:rPr lang="en-US" sz="900" dirty="0"/>
                            <a:t>10</a:t>
                          </a:r>
                        </a:p>
                      </a:txBody>
                      <a:tcPr marL="47890" marR="47890" marT="23945" marB="23945"/>
                    </a:tc>
                    <a:tc>
                      <a:txBody>
                        <a:bodyPr/>
                        <a:lstStyle/>
                        <a:p>
                          <a:pPr algn="ctr"/>
                          <a:r>
                            <a:rPr lang="en-US" sz="900" dirty="0"/>
                            <a:t>20</a:t>
                          </a:r>
                        </a:p>
                      </a:txBody>
                      <a:tcPr marL="47890" marR="47890" marT="23945" marB="23945"/>
                    </a:tc>
                    <a:extLst>
                      <a:ext uri="{0D108BD9-81ED-4DB2-BD59-A6C34878D82A}">
                        <a16:rowId xmlns:a16="http://schemas.microsoft.com/office/drawing/2014/main" val="10001"/>
                      </a:ext>
                    </a:extLst>
                  </a:tr>
                  <a:tr h="183382">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900" dirty="0"/>
                            <a:t>Y</a:t>
                          </a:r>
                          <a:r>
                            <a:rPr lang="en-US" sz="900" baseline="-25000" dirty="0"/>
                            <a:t>2</a:t>
                          </a:r>
                          <a:r>
                            <a:rPr lang="en-US" sz="900" dirty="0"/>
                            <a:t>|X=i</a:t>
                          </a:r>
                          <a:endParaRPr lang="en-US" sz="900" baseline="-25000" dirty="0"/>
                        </a:p>
                      </a:txBody>
                      <a:tcPr marL="47890" marR="47890" marT="23945" marB="23945"/>
                    </a:tc>
                    <a:tc>
                      <a:txBody>
                        <a:bodyPr/>
                        <a:lstStyle/>
                        <a:p>
                          <a:pPr algn="ctr"/>
                          <a:r>
                            <a:rPr lang="en-US" sz="900" dirty="0"/>
                            <a:t>5</a:t>
                          </a:r>
                        </a:p>
                      </a:txBody>
                      <a:tcPr marL="47890" marR="47890" marT="23945" marB="23945"/>
                    </a:tc>
                    <a:tc>
                      <a:txBody>
                        <a:bodyPr/>
                        <a:lstStyle/>
                        <a:p>
                          <a:pPr algn="ctr"/>
                          <a:r>
                            <a:rPr lang="en-US" sz="900" dirty="0"/>
                            <a:t>12</a:t>
                          </a:r>
                        </a:p>
                      </a:txBody>
                      <a:tcPr marL="47890" marR="47890" marT="23945" marB="23945"/>
                    </a:tc>
                    <a:tc>
                      <a:txBody>
                        <a:bodyPr/>
                        <a:lstStyle/>
                        <a:p>
                          <a:pPr algn="ctr"/>
                          <a:r>
                            <a:rPr lang="en-US" sz="900" dirty="0"/>
                            <a:t>22</a:t>
                          </a:r>
                        </a:p>
                      </a:txBody>
                      <a:tcPr marL="47890" marR="47890" marT="23945" marB="23945"/>
                    </a:tc>
                    <a:extLst>
                      <a:ext uri="{0D108BD9-81ED-4DB2-BD59-A6C34878D82A}">
                        <a16:rowId xmlns:a16="http://schemas.microsoft.com/office/drawing/2014/main" val="10002"/>
                      </a:ext>
                    </a:extLst>
                  </a:tr>
                  <a:tr h="183382">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900" dirty="0"/>
                            <a:t>Y</a:t>
                          </a:r>
                          <a:r>
                            <a:rPr lang="en-US" sz="900" baseline="-25000" dirty="0"/>
                            <a:t>3</a:t>
                          </a:r>
                          <a:r>
                            <a:rPr lang="en-US" sz="900" dirty="0"/>
                            <a:t>|X=i</a:t>
                          </a:r>
                          <a:endParaRPr lang="en-US" sz="900" baseline="-25000" dirty="0"/>
                        </a:p>
                      </a:txBody>
                      <a:tcPr marL="47890" marR="47890" marT="23945" marB="23945"/>
                    </a:tc>
                    <a:tc>
                      <a:txBody>
                        <a:bodyPr/>
                        <a:lstStyle/>
                        <a:p>
                          <a:pPr algn="ctr"/>
                          <a:r>
                            <a:rPr lang="en-US" sz="900" dirty="0"/>
                            <a:t>7</a:t>
                          </a:r>
                        </a:p>
                      </a:txBody>
                      <a:tcPr marL="47890" marR="47890" marT="23945" marB="23945"/>
                    </a:tc>
                    <a:tc>
                      <a:txBody>
                        <a:bodyPr/>
                        <a:lstStyle/>
                        <a:p>
                          <a:pPr algn="ctr"/>
                          <a:r>
                            <a:rPr lang="en-US" sz="900" dirty="0"/>
                            <a:t>14</a:t>
                          </a:r>
                        </a:p>
                      </a:txBody>
                      <a:tcPr marL="47890" marR="47890" marT="23945" marB="23945"/>
                    </a:tc>
                    <a:tc>
                      <a:txBody>
                        <a:bodyPr/>
                        <a:lstStyle/>
                        <a:p>
                          <a:pPr algn="ctr"/>
                          <a:r>
                            <a:rPr lang="en-US" sz="900" dirty="0"/>
                            <a:t>24</a:t>
                          </a:r>
                        </a:p>
                      </a:txBody>
                      <a:tcPr marL="47890" marR="47890" marT="23945" marB="23945"/>
                    </a:tc>
                    <a:extLst>
                      <a:ext uri="{0D108BD9-81ED-4DB2-BD59-A6C34878D82A}">
                        <a16:rowId xmlns:a16="http://schemas.microsoft.com/office/drawing/2014/main" val="10003"/>
                      </a:ext>
                    </a:extLst>
                  </a:tr>
                  <a:tr h="195735">
                    <a:tc>
                      <a:txBody>
                        <a:bodyPr/>
                        <a:lstStyle/>
                        <a:p>
                          <a:pPr algn="ctr"/>
                          <a14:m>
                            <m:oMathPara xmlns:m="http://schemas.openxmlformats.org/officeDocument/2006/math">
                              <m:oMathParaPr>
                                <m:jc m:val="centerGroup"/>
                              </m:oMathParaPr>
                              <m:oMath xmlns:m="http://schemas.openxmlformats.org/officeDocument/2006/math">
                                <m:sSub>
                                  <m:sSubPr>
                                    <m:ctrlPr>
                                      <a:rPr lang="en-US" sz="900" i="1" smtClean="0">
                                        <a:latin typeface="Cambria Math" panose="02040503050406030204" pitchFamily="18" charset="0"/>
                                        <a:ea typeface="Cambria Math"/>
                                      </a:rPr>
                                    </m:ctrlPr>
                                  </m:sSubPr>
                                  <m:e>
                                    <m:acc>
                                      <m:accPr>
                                        <m:chr m:val="̂"/>
                                        <m:ctrlPr>
                                          <a:rPr lang="en-US" sz="900" i="1" smtClean="0">
                                            <a:latin typeface="Cambria Math" panose="02040503050406030204" pitchFamily="18" charset="0"/>
                                          </a:rPr>
                                        </m:ctrlPr>
                                      </m:accPr>
                                      <m:e>
                                        <m:r>
                                          <a:rPr lang="en-US" sz="900" i="1" smtClean="0">
                                            <a:latin typeface="Cambria Math"/>
                                            <a:ea typeface="Cambria Math"/>
                                          </a:rPr>
                                          <m:t>𝜇</m:t>
                                        </m:r>
                                      </m:e>
                                    </m:acc>
                                  </m:e>
                                  <m:sub>
                                    <m:r>
                                      <a:rPr lang="en-US" sz="900" i="1" smtClean="0">
                                        <a:latin typeface="Cambria Math" panose="02040503050406030204" pitchFamily="18" charset="0"/>
                                        <a:ea typeface="Cambria Math"/>
                                      </a:rPr>
                                      <m:t>𝑌</m:t>
                                    </m:r>
                                    <m:r>
                                      <a:rPr lang="en-US" sz="900" b="0" i="1" smtClean="0">
                                        <a:latin typeface="Cambria Math" panose="02040503050406030204" pitchFamily="18" charset="0"/>
                                        <a:ea typeface="Cambria Math"/>
                                      </a:rPr>
                                      <m:t>|</m:t>
                                    </m:r>
                                    <m:r>
                                      <a:rPr lang="en-US" sz="900" b="0" i="1" smtClean="0">
                                        <a:latin typeface="Cambria Math" panose="02040503050406030204" pitchFamily="18" charset="0"/>
                                        <a:ea typeface="Cambria Math"/>
                                      </a:rPr>
                                      <m:t>𝑋</m:t>
                                    </m:r>
                                    <m:r>
                                      <a:rPr lang="en-US" sz="900" b="0" i="1" smtClean="0">
                                        <a:latin typeface="Cambria Math" panose="02040503050406030204" pitchFamily="18" charset="0"/>
                                        <a:ea typeface="Cambria Math"/>
                                      </a:rPr>
                                      <m:t>=</m:t>
                                    </m:r>
                                    <m:r>
                                      <a:rPr lang="en-US" sz="900" b="0" i="1" smtClean="0">
                                        <a:latin typeface="Cambria Math" panose="02040503050406030204" pitchFamily="18" charset="0"/>
                                        <a:ea typeface="Cambria Math"/>
                                      </a:rPr>
                                      <m:t>𝑖</m:t>
                                    </m:r>
                                  </m:sub>
                                </m:sSub>
                              </m:oMath>
                            </m:oMathPara>
                          </a14:m>
                          <a:endParaRPr lang="en-US" sz="900" baseline="-25000" dirty="0"/>
                        </a:p>
                      </a:txBody>
                      <a:tcPr marL="47890" marR="47890" marT="23945" marB="23945"/>
                    </a:tc>
                    <a:tc>
                      <a:txBody>
                        <a:bodyPr/>
                        <a:lstStyle/>
                        <a:p>
                          <a:pPr algn="ctr"/>
                          <a:endParaRPr lang="en-US" sz="900" dirty="0"/>
                        </a:p>
                      </a:txBody>
                      <a:tcPr marL="47890" marR="47890" marT="23945" marB="23945"/>
                    </a:tc>
                    <a:tc>
                      <a:txBody>
                        <a:bodyPr/>
                        <a:lstStyle/>
                        <a:p>
                          <a:pPr algn="ctr"/>
                          <a:endParaRPr lang="en-US" sz="900" dirty="0"/>
                        </a:p>
                      </a:txBody>
                      <a:tcPr marL="47890" marR="47890" marT="23945" marB="23945"/>
                    </a:tc>
                    <a:tc>
                      <a:txBody>
                        <a:bodyPr/>
                        <a:lstStyle/>
                        <a:p>
                          <a:pPr algn="ctr"/>
                          <a:endParaRPr lang="en-US" sz="900" dirty="0"/>
                        </a:p>
                      </a:txBody>
                      <a:tcPr marL="47890" marR="47890" marT="23945" marB="23945"/>
                    </a:tc>
                    <a:extLst>
                      <a:ext uri="{0D108BD9-81ED-4DB2-BD59-A6C34878D82A}">
                        <a16:rowId xmlns:a16="http://schemas.microsoft.com/office/drawing/2014/main" val="10004"/>
                      </a:ext>
                    </a:extLst>
                  </a:tr>
                </a:tbl>
              </a:graphicData>
            </a:graphic>
          </p:graphicFrame>
        </mc:Choice>
        <mc:Fallback xmlns="">
          <p:graphicFrame>
            <p:nvGraphicFramePr>
              <p:cNvPr id="7" name="Table 6">
                <a:extLst>
                  <a:ext uri="{FF2B5EF4-FFF2-40B4-BE49-F238E27FC236}">
                    <a16:creationId xmlns:a16="http://schemas.microsoft.com/office/drawing/2014/main" id="{367756BE-C514-41D5-8AB5-FAEC955386D0}"/>
                  </a:ext>
                </a:extLst>
              </p:cNvPr>
              <p:cNvGraphicFramePr>
                <a:graphicFrameLocks noGrp="1"/>
              </p:cNvGraphicFramePr>
              <p:nvPr>
                <p:extLst>
                  <p:ext uri="{D42A27DB-BD31-4B8C-83A1-F6EECF244321}">
                    <p14:modId xmlns:p14="http://schemas.microsoft.com/office/powerpoint/2010/main" val="1386786935"/>
                  </p:ext>
                </p:extLst>
              </p:nvPr>
            </p:nvGraphicFramePr>
            <p:xfrm>
              <a:off x="6627650" y="365919"/>
              <a:ext cx="1832300" cy="1074666"/>
            </p:xfrm>
            <a:graphic>
              <a:graphicData uri="http://schemas.openxmlformats.org/drawingml/2006/table">
                <a:tbl>
                  <a:tblPr firstRow="1" bandRow="1">
                    <a:tableStyleId>{5C22544A-7EE6-4342-B048-85BDC9FD1C3A}</a:tableStyleId>
                  </a:tblPr>
                  <a:tblGrid>
                    <a:gridCol w="458075">
                      <a:extLst>
                        <a:ext uri="{9D8B030D-6E8A-4147-A177-3AD203B41FA5}">
                          <a16:colId xmlns:a16="http://schemas.microsoft.com/office/drawing/2014/main" val="20000"/>
                        </a:ext>
                      </a:extLst>
                    </a:gridCol>
                    <a:gridCol w="458075">
                      <a:extLst>
                        <a:ext uri="{9D8B030D-6E8A-4147-A177-3AD203B41FA5}">
                          <a16:colId xmlns:a16="http://schemas.microsoft.com/office/drawing/2014/main" val="20001"/>
                        </a:ext>
                      </a:extLst>
                    </a:gridCol>
                    <a:gridCol w="458075">
                      <a:extLst>
                        <a:ext uri="{9D8B030D-6E8A-4147-A177-3AD203B41FA5}">
                          <a16:colId xmlns:a16="http://schemas.microsoft.com/office/drawing/2014/main" val="20002"/>
                        </a:ext>
                      </a:extLst>
                    </a:gridCol>
                    <a:gridCol w="458075">
                      <a:extLst>
                        <a:ext uri="{9D8B030D-6E8A-4147-A177-3AD203B41FA5}">
                          <a16:colId xmlns:a16="http://schemas.microsoft.com/office/drawing/2014/main" val="20003"/>
                        </a:ext>
                      </a:extLst>
                    </a:gridCol>
                  </a:tblGrid>
                  <a:tr h="322210">
                    <a:tc>
                      <a:txBody>
                        <a:bodyPr/>
                        <a:lstStyle/>
                        <a:p>
                          <a:endParaRPr lang="en-US" sz="900" dirty="0"/>
                        </a:p>
                      </a:txBody>
                      <a:tcPr marL="47890" marR="47890" marT="23945" marB="23945"/>
                    </a:tc>
                    <a:tc>
                      <a:txBody>
                        <a:bodyPr/>
                        <a:lstStyle/>
                        <a:p>
                          <a:pPr algn="ctr"/>
                          <a:r>
                            <a:rPr lang="en-US" sz="900" dirty="0"/>
                            <a:t>Level </a:t>
                          </a:r>
                          <a:r>
                            <a:rPr lang="en-US" sz="900" dirty="0" err="1"/>
                            <a:t>i</a:t>
                          </a:r>
                          <a:r>
                            <a:rPr lang="en-US" sz="900" dirty="0"/>
                            <a:t>=1</a:t>
                          </a:r>
                        </a:p>
                      </a:txBody>
                      <a:tcPr marL="47890" marR="47890" marT="23945" marB="23945"/>
                    </a:tc>
                    <a:tc>
                      <a:txBody>
                        <a:bodyPr/>
                        <a:lstStyle/>
                        <a:p>
                          <a:pPr algn="ctr"/>
                          <a:r>
                            <a:rPr lang="en-US" sz="900" dirty="0"/>
                            <a:t>Level </a:t>
                          </a:r>
                          <a:r>
                            <a:rPr lang="en-US" sz="900" dirty="0" err="1"/>
                            <a:t>i</a:t>
                          </a:r>
                          <a:r>
                            <a:rPr lang="en-US" sz="900" dirty="0"/>
                            <a:t>=2</a:t>
                          </a:r>
                        </a:p>
                      </a:txBody>
                      <a:tcPr marL="47890" marR="47890" marT="23945" marB="23945"/>
                    </a:tc>
                    <a:tc>
                      <a:txBody>
                        <a:bodyPr/>
                        <a:lstStyle/>
                        <a:p>
                          <a:pPr algn="ctr"/>
                          <a:r>
                            <a:rPr lang="en-US" sz="900" baseline="0" dirty="0"/>
                            <a:t>Level </a:t>
                          </a:r>
                          <a:r>
                            <a:rPr lang="en-US" sz="900" baseline="0" dirty="0" err="1"/>
                            <a:t>i</a:t>
                          </a:r>
                          <a:r>
                            <a:rPr lang="en-US" sz="900" baseline="0" dirty="0"/>
                            <a:t>=3</a:t>
                          </a:r>
                          <a:endParaRPr lang="en-US" sz="900" dirty="0"/>
                        </a:p>
                      </a:txBody>
                      <a:tcPr marL="47890" marR="47890" marT="23945" marB="23945"/>
                    </a:tc>
                    <a:extLst>
                      <a:ext uri="{0D108BD9-81ED-4DB2-BD59-A6C34878D82A}">
                        <a16:rowId xmlns:a16="http://schemas.microsoft.com/office/drawing/2014/main" val="10000"/>
                      </a:ext>
                    </a:extLst>
                  </a:tr>
                  <a:tr h="185050">
                    <a:tc>
                      <a:txBody>
                        <a:bodyPr/>
                        <a:lstStyle/>
                        <a:p>
                          <a:pPr algn="ctr"/>
                          <a:r>
                            <a:rPr lang="en-US" sz="900" dirty="0"/>
                            <a:t>Y</a:t>
                          </a:r>
                          <a:r>
                            <a:rPr lang="en-US" sz="900" baseline="-25000" dirty="0"/>
                            <a:t>1</a:t>
                          </a:r>
                          <a:r>
                            <a:rPr lang="en-US" sz="900" dirty="0"/>
                            <a:t>|X=</a:t>
                          </a:r>
                          <a:r>
                            <a:rPr lang="en-US" sz="900" dirty="0" err="1"/>
                            <a:t>i</a:t>
                          </a:r>
                          <a:endParaRPr lang="en-US" sz="900" baseline="-25000" dirty="0"/>
                        </a:p>
                      </a:txBody>
                      <a:tcPr marL="47890" marR="47890" marT="23945" marB="23945"/>
                    </a:tc>
                    <a:tc>
                      <a:txBody>
                        <a:bodyPr/>
                        <a:lstStyle/>
                        <a:p>
                          <a:pPr algn="ctr"/>
                          <a:r>
                            <a:rPr lang="en-US" sz="900" dirty="0"/>
                            <a:t>3</a:t>
                          </a:r>
                        </a:p>
                      </a:txBody>
                      <a:tcPr marL="47890" marR="47890" marT="23945" marB="23945"/>
                    </a:tc>
                    <a:tc>
                      <a:txBody>
                        <a:bodyPr/>
                        <a:lstStyle/>
                        <a:p>
                          <a:pPr algn="ctr"/>
                          <a:r>
                            <a:rPr lang="en-US" sz="900" dirty="0"/>
                            <a:t>10</a:t>
                          </a:r>
                        </a:p>
                      </a:txBody>
                      <a:tcPr marL="47890" marR="47890" marT="23945" marB="23945"/>
                    </a:tc>
                    <a:tc>
                      <a:txBody>
                        <a:bodyPr/>
                        <a:lstStyle/>
                        <a:p>
                          <a:pPr algn="ctr"/>
                          <a:r>
                            <a:rPr lang="en-US" sz="900" dirty="0"/>
                            <a:t>20</a:t>
                          </a:r>
                        </a:p>
                      </a:txBody>
                      <a:tcPr marL="47890" marR="47890" marT="23945" marB="23945"/>
                    </a:tc>
                    <a:extLst>
                      <a:ext uri="{0D108BD9-81ED-4DB2-BD59-A6C34878D82A}">
                        <a16:rowId xmlns:a16="http://schemas.microsoft.com/office/drawing/2014/main" val="10001"/>
                      </a:ext>
                    </a:extLst>
                  </a:tr>
                  <a:tr h="18505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900" dirty="0"/>
                            <a:t>Y</a:t>
                          </a:r>
                          <a:r>
                            <a:rPr lang="en-US" sz="900" baseline="-25000" dirty="0"/>
                            <a:t>2</a:t>
                          </a:r>
                          <a:r>
                            <a:rPr lang="en-US" sz="900" dirty="0"/>
                            <a:t>|X=</a:t>
                          </a:r>
                          <a:r>
                            <a:rPr lang="en-US" sz="900" dirty="0" err="1"/>
                            <a:t>i</a:t>
                          </a:r>
                          <a:endParaRPr lang="en-US" sz="900" baseline="-25000" dirty="0"/>
                        </a:p>
                      </a:txBody>
                      <a:tcPr marL="47890" marR="47890" marT="23945" marB="23945"/>
                    </a:tc>
                    <a:tc>
                      <a:txBody>
                        <a:bodyPr/>
                        <a:lstStyle/>
                        <a:p>
                          <a:pPr algn="ctr"/>
                          <a:r>
                            <a:rPr lang="en-US" sz="900" dirty="0"/>
                            <a:t>5</a:t>
                          </a:r>
                        </a:p>
                      </a:txBody>
                      <a:tcPr marL="47890" marR="47890" marT="23945" marB="23945"/>
                    </a:tc>
                    <a:tc>
                      <a:txBody>
                        <a:bodyPr/>
                        <a:lstStyle/>
                        <a:p>
                          <a:pPr algn="ctr"/>
                          <a:r>
                            <a:rPr lang="en-US" sz="900" dirty="0"/>
                            <a:t>12</a:t>
                          </a:r>
                        </a:p>
                      </a:txBody>
                      <a:tcPr marL="47890" marR="47890" marT="23945" marB="23945"/>
                    </a:tc>
                    <a:tc>
                      <a:txBody>
                        <a:bodyPr/>
                        <a:lstStyle/>
                        <a:p>
                          <a:pPr algn="ctr"/>
                          <a:r>
                            <a:rPr lang="en-US" sz="900" dirty="0"/>
                            <a:t>22</a:t>
                          </a:r>
                        </a:p>
                      </a:txBody>
                      <a:tcPr marL="47890" marR="47890" marT="23945" marB="23945"/>
                    </a:tc>
                    <a:extLst>
                      <a:ext uri="{0D108BD9-81ED-4DB2-BD59-A6C34878D82A}">
                        <a16:rowId xmlns:a16="http://schemas.microsoft.com/office/drawing/2014/main" val="10002"/>
                      </a:ext>
                    </a:extLst>
                  </a:tr>
                  <a:tr h="18505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900" dirty="0"/>
                            <a:t>Y</a:t>
                          </a:r>
                          <a:r>
                            <a:rPr lang="en-US" sz="900" baseline="-25000" dirty="0"/>
                            <a:t>3</a:t>
                          </a:r>
                          <a:r>
                            <a:rPr lang="en-US" sz="900" dirty="0"/>
                            <a:t>|X=</a:t>
                          </a:r>
                          <a:r>
                            <a:rPr lang="en-US" sz="900" dirty="0" err="1"/>
                            <a:t>i</a:t>
                          </a:r>
                          <a:endParaRPr lang="en-US" sz="900" baseline="-25000" dirty="0"/>
                        </a:p>
                      </a:txBody>
                      <a:tcPr marL="47890" marR="47890" marT="23945" marB="23945"/>
                    </a:tc>
                    <a:tc>
                      <a:txBody>
                        <a:bodyPr/>
                        <a:lstStyle/>
                        <a:p>
                          <a:pPr algn="ctr"/>
                          <a:r>
                            <a:rPr lang="en-US" sz="900" dirty="0"/>
                            <a:t>7</a:t>
                          </a:r>
                        </a:p>
                      </a:txBody>
                      <a:tcPr marL="47890" marR="47890" marT="23945" marB="23945"/>
                    </a:tc>
                    <a:tc>
                      <a:txBody>
                        <a:bodyPr/>
                        <a:lstStyle/>
                        <a:p>
                          <a:pPr algn="ctr"/>
                          <a:r>
                            <a:rPr lang="en-US" sz="900" dirty="0"/>
                            <a:t>14</a:t>
                          </a:r>
                        </a:p>
                      </a:txBody>
                      <a:tcPr marL="47890" marR="47890" marT="23945" marB="23945"/>
                    </a:tc>
                    <a:tc>
                      <a:txBody>
                        <a:bodyPr/>
                        <a:lstStyle/>
                        <a:p>
                          <a:pPr algn="ctr"/>
                          <a:r>
                            <a:rPr lang="en-US" sz="900" dirty="0"/>
                            <a:t>24</a:t>
                          </a:r>
                        </a:p>
                      </a:txBody>
                      <a:tcPr marL="47890" marR="47890" marT="23945" marB="23945"/>
                    </a:tc>
                    <a:extLst>
                      <a:ext uri="{0D108BD9-81ED-4DB2-BD59-A6C34878D82A}">
                        <a16:rowId xmlns:a16="http://schemas.microsoft.com/office/drawing/2014/main" val="10003"/>
                      </a:ext>
                    </a:extLst>
                  </a:tr>
                  <a:tr h="197306">
                    <a:tc>
                      <a:txBody>
                        <a:bodyPr/>
                        <a:lstStyle/>
                        <a:p>
                          <a:endParaRPr lang="en-US"/>
                        </a:p>
                      </a:txBody>
                      <a:tcPr marL="47890" marR="47890" marT="23945" marB="23945">
                        <a:blipFill>
                          <a:blip r:embed="rId2"/>
                          <a:stretch>
                            <a:fillRect l="-1333" t="-459375" r="-306667" b="-9375"/>
                          </a:stretch>
                        </a:blipFill>
                      </a:tcPr>
                    </a:tc>
                    <a:tc>
                      <a:txBody>
                        <a:bodyPr/>
                        <a:lstStyle/>
                        <a:p>
                          <a:pPr algn="ctr"/>
                          <a:endParaRPr lang="en-US" sz="900" dirty="0"/>
                        </a:p>
                      </a:txBody>
                      <a:tcPr marL="47890" marR="47890" marT="23945" marB="23945"/>
                    </a:tc>
                    <a:tc>
                      <a:txBody>
                        <a:bodyPr/>
                        <a:lstStyle/>
                        <a:p>
                          <a:pPr algn="ctr"/>
                          <a:endParaRPr lang="en-US" sz="900" dirty="0"/>
                        </a:p>
                      </a:txBody>
                      <a:tcPr marL="47890" marR="47890" marT="23945" marB="23945"/>
                    </a:tc>
                    <a:tc>
                      <a:txBody>
                        <a:bodyPr/>
                        <a:lstStyle/>
                        <a:p>
                          <a:pPr algn="ctr"/>
                          <a:endParaRPr lang="en-US" sz="900" dirty="0"/>
                        </a:p>
                      </a:txBody>
                      <a:tcPr marL="47890" marR="47890" marT="23945" marB="23945"/>
                    </a:tc>
                    <a:extLst>
                      <a:ext uri="{0D108BD9-81ED-4DB2-BD59-A6C34878D82A}">
                        <a16:rowId xmlns:a16="http://schemas.microsoft.com/office/drawing/2014/main" val="10004"/>
                      </a:ext>
                    </a:extLst>
                  </a:tr>
                </a:tbl>
              </a:graphicData>
            </a:graphic>
          </p:graphicFrame>
        </mc:Fallback>
      </mc:AlternateContent>
    </p:spTree>
    <p:extLst>
      <p:ext uri="{BB962C8B-B14F-4D97-AF65-F5344CB8AC3E}">
        <p14:creationId xmlns:p14="http://schemas.microsoft.com/office/powerpoint/2010/main" val="395450022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1084152" y="762000"/>
            <a:ext cx="2232471" cy="369332"/>
          </a:xfrm>
          <a:prstGeom prst="rect">
            <a:avLst/>
          </a:prstGeom>
          <a:noFill/>
        </p:spPr>
        <p:txBody>
          <a:bodyPr wrap="square" rtlCol="0">
            <a:spAutoFit/>
          </a:bodyPr>
          <a:lstStyle/>
          <a:p>
            <a:pPr algn="ctr"/>
            <a:r>
              <a:rPr lang="en-US" dirty="0"/>
              <a:t>F-TEST</a:t>
            </a:r>
          </a:p>
        </p:txBody>
      </p:sp>
      <p:sp>
        <p:nvSpPr>
          <p:cNvPr id="13" name="Rectangle 12"/>
          <p:cNvSpPr/>
          <p:nvPr/>
        </p:nvSpPr>
        <p:spPr>
          <a:xfrm>
            <a:off x="473223" y="1510585"/>
            <a:ext cx="3539367" cy="369332"/>
          </a:xfrm>
          <a:prstGeom prst="rect">
            <a:avLst/>
          </a:prstGeom>
        </p:spPr>
        <p:txBody>
          <a:bodyPr wrap="none">
            <a:spAutoFit/>
          </a:bodyPr>
          <a:lstStyle/>
          <a:p>
            <a:pPr algn="ctr"/>
            <a:r>
              <a:rPr lang="en-US" dirty="0"/>
              <a:t>H</a:t>
            </a:r>
            <a:r>
              <a:rPr lang="en-US" baseline="-25000" dirty="0"/>
              <a:t>a</a:t>
            </a:r>
            <a:r>
              <a:rPr lang="en-US" dirty="0"/>
              <a:t>: At least 2 are different (A,B, .. F)</a:t>
            </a:r>
          </a:p>
        </p:txBody>
      </p:sp>
      <p:sp>
        <p:nvSpPr>
          <p:cNvPr id="14" name="Rectangle 13"/>
          <p:cNvSpPr/>
          <p:nvPr/>
        </p:nvSpPr>
        <p:spPr>
          <a:xfrm>
            <a:off x="-172216" y="1143000"/>
            <a:ext cx="4745209" cy="369332"/>
          </a:xfrm>
          <a:prstGeom prst="rect">
            <a:avLst/>
          </a:prstGeom>
        </p:spPr>
        <p:txBody>
          <a:bodyPr wrap="square">
            <a:spAutoFit/>
          </a:bodyPr>
          <a:lstStyle/>
          <a:p>
            <a:pPr algn="ctr"/>
            <a:r>
              <a:rPr lang="en-US" dirty="0"/>
              <a:t>H</a:t>
            </a:r>
            <a:r>
              <a:rPr lang="en-US" baseline="-25000" dirty="0"/>
              <a:t>0</a:t>
            </a:r>
            <a:r>
              <a:rPr lang="en-US" dirty="0"/>
              <a:t>: µ</a:t>
            </a:r>
            <a:r>
              <a:rPr lang="en-US" baseline="-25000" dirty="0"/>
              <a:t>A</a:t>
            </a:r>
            <a:r>
              <a:rPr lang="en-US" dirty="0"/>
              <a:t> – µ</a:t>
            </a:r>
            <a:r>
              <a:rPr lang="en-US" baseline="-25000" dirty="0"/>
              <a:t>F</a:t>
            </a:r>
            <a:r>
              <a:rPr lang="en-US" dirty="0"/>
              <a:t> are Equal</a:t>
            </a:r>
          </a:p>
        </p:txBody>
      </p:sp>
      <mc:AlternateContent xmlns:mc="http://schemas.openxmlformats.org/markup-compatibility/2006" xmlns:a14="http://schemas.microsoft.com/office/drawing/2010/main">
        <mc:Choice Requires="a14">
          <p:sp>
            <p:nvSpPr>
              <p:cNvPr id="12" name="TextBox 11"/>
              <p:cNvSpPr txBox="1"/>
              <p:nvPr/>
            </p:nvSpPr>
            <p:spPr>
              <a:xfrm>
                <a:off x="228599" y="2831068"/>
                <a:ext cx="3706464" cy="66659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n-US" b="0" i="0" smtClean="0">
                          <a:latin typeface="Cambria Math"/>
                        </a:rPr>
                        <m:t>F</m:t>
                      </m:r>
                      <m:r>
                        <a:rPr lang="en-US" b="0" i="0" smtClean="0">
                          <a:latin typeface="Cambria Math"/>
                        </a:rPr>
                        <m:t>= </m:t>
                      </m:r>
                      <m:f>
                        <m:fPr>
                          <m:ctrlPr>
                            <a:rPr lang="en-US" b="0" i="1" smtClean="0">
                              <a:latin typeface="Cambria Math" panose="02040503050406030204" pitchFamily="18" charset="0"/>
                            </a:rPr>
                          </m:ctrlPr>
                        </m:fPr>
                        <m:num>
                          <m:r>
                            <a:rPr lang="en-US" b="0" i="1" smtClean="0">
                              <a:latin typeface="Cambria Math"/>
                            </a:rPr>
                            <m:t>(2190.9 −1864.4)/(44−39)</m:t>
                          </m:r>
                        </m:num>
                        <m:den>
                          <m:r>
                            <a:rPr lang="en-US" b="0" i="1" smtClean="0">
                              <a:latin typeface="Cambria Math"/>
                            </a:rPr>
                            <m:t>1864.4/39</m:t>
                          </m:r>
                        </m:den>
                      </m:f>
                    </m:oMath>
                  </m:oMathPara>
                </a14:m>
                <a:endParaRPr lang="en-US" dirty="0"/>
              </a:p>
            </p:txBody>
          </p:sp>
        </mc:Choice>
        <mc:Fallback xmlns="">
          <p:sp>
            <p:nvSpPr>
              <p:cNvPr id="12" name="TextBox 11"/>
              <p:cNvSpPr txBox="1">
                <a:spLocks noRot="1" noChangeAspect="1" noMove="1" noResize="1" noEditPoints="1" noAdjustHandles="1" noChangeArrowheads="1" noChangeShapeType="1" noTextEdit="1"/>
              </p:cNvSpPr>
              <p:nvPr/>
            </p:nvSpPr>
            <p:spPr>
              <a:xfrm>
                <a:off x="228599" y="2831068"/>
                <a:ext cx="3706464" cy="666593"/>
              </a:xfrm>
              <a:prstGeom prst="rect">
                <a:avLst/>
              </a:prstGeom>
              <a:blipFill rotWithShape="0">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p:cNvSpPr txBox="1"/>
              <p:nvPr/>
            </p:nvSpPr>
            <p:spPr>
              <a:xfrm>
                <a:off x="1695313" y="3602713"/>
                <a:ext cx="109517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n-US" b="0" i="0" smtClean="0">
                          <a:latin typeface="Cambria Math"/>
                        </a:rPr>
                        <m:t>F</m:t>
                      </m:r>
                      <m:r>
                        <a:rPr lang="en-US" b="0" i="0" smtClean="0">
                          <a:latin typeface="Cambria Math"/>
                        </a:rPr>
                        <m:t>=</m:t>
                      </m:r>
                      <m:r>
                        <a:rPr lang="en-US" b="0" i="1" smtClean="0">
                          <a:latin typeface="Cambria Math"/>
                        </a:rPr>
                        <m:t>1.37</m:t>
                      </m:r>
                    </m:oMath>
                  </m:oMathPara>
                </a14:m>
                <a:endParaRPr lang="en-US" dirty="0"/>
              </a:p>
            </p:txBody>
          </p:sp>
        </mc:Choice>
        <mc:Fallback xmlns="">
          <p:sp>
            <p:nvSpPr>
              <p:cNvPr id="16" name="TextBox 15"/>
              <p:cNvSpPr txBox="1">
                <a:spLocks noRot="1" noChangeAspect="1" noMove="1" noResize="1" noEditPoints="1" noAdjustHandles="1" noChangeArrowheads="1" noChangeShapeType="1" noTextEdit="1"/>
              </p:cNvSpPr>
              <p:nvPr/>
            </p:nvSpPr>
            <p:spPr>
              <a:xfrm>
                <a:off x="1695313" y="3602713"/>
                <a:ext cx="1095172" cy="369332"/>
              </a:xfrm>
              <a:prstGeom prst="rect">
                <a:avLst/>
              </a:prstGeom>
              <a:blipFill rotWithShape="0">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p:cNvSpPr txBox="1"/>
              <p:nvPr/>
            </p:nvSpPr>
            <p:spPr>
              <a:xfrm>
                <a:off x="1470959" y="3974068"/>
                <a:ext cx="1529393" cy="369332"/>
              </a:xfrm>
              <a:prstGeom prst="rect">
                <a:avLst/>
              </a:prstGeom>
              <a:noFill/>
            </p:spPr>
            <p:txBody>
              <a:bodyPr wrap="none" rtlCol="0">
                <a:spAutoFit/>
              </a:bodyPr>
              <a:lstStyle/>
              <a:p>
                <a:r>
                  <a:rPr lang="en-US" b="0" dirty="0">
                    <a:ea typeface="Cambria Math"/>
                  </a:rPr>
                  <a:t>P-value = </a:t>
                </a:r>
                <a14:m>
                  <m:oMath xmlns:m="http://schemas.openxmlformats.org/officeDocument/2006/math">
                    <m:r>
                      <a:rPr lang="en-US" b="0" i="1" smtClean="0">
                        <a:latin typeface="Cambria Math"/>
                        <a:ea typeface="Cambria Math"/>
                      </a:rPr>
                      <m:t>0.26</m:t>
                    </m:r>
                  </m:oMath>
                </a14:m>
                <a:endParaRPr lang="en-US" dirty="0"/>
              </a:p>
            </p:txBody>
          </p:sp>
        </mc:Choice>
        <mc:Fallback xmlns="">
          <p:sp>
            <p:nvSpPr>
              <p:cNvPr id="17" name="TextBox 16"/>
              <p:cNvSpPr txBox="1">
                <a:spLocks noRot="1" noChangeAspect="1" noMove="1" noResize="1" noEditPoints="1" noAdjustHandles="1" noChangeArrowheads="1" noChangeShapeType="1" noTextEdit="1"/>
              </p:cNvSpPr>
              <p:nvPr/>
            </p:nvSpPr>
            <p:spPr>
              <a:xfrm>
                <a:off x="1470959" y="3974068"/>
                <a:ext cx="1529393" cy="369332"/>
              </a:xfrm>
              <a:prstGeom prst="rect">
                <a:avLst/>
              </a:prstGeom>
              <a:blipFill rotWithShape="0">
                <a:blip r:embed="rId4"/>
                <a:stretch>
                  <a:fillRect l="-3187" t="-9836" b="-24590"/>
                </a:stretch>
              </a:blipFill>
            </p:spPr>
            <p:txBody>
              <a:bodyPr/>
              <a:lstStyle/>
              <a:p>
                <a:r>
                  <a:rPr lang="en-US">
                    <a:noFill/>
                  </a:rPr>
                  <a:t> </a:t>
                </a:r>
              </a:p>
            </p:txBody>
          </p:sp>
        </mc:Fallback>
      </mc:AlternateContent>
      <p:sp>
        <p:nvSpPr>
          <p:cNvPr id="18" name="TextBox 17"/>
          <p:cNvSpPr txBox="1"/>
          <p:nvPr/>
        </p:nvSpPr>
        <p:spPr>
          <a:xfrm>
            <a:off x="1433015" y="4431268"/>
            <a:ext cx="1703030" cy="369332"/>
          </a:xfrm>
          <a:prstGeom prst="rect">
            <a:avLst/>
          </a:prstGeom>
          <a:noFill/>
        </p:spPr>
        <p:txBody>
          <a:bodyPr wrap="none" rtlCol="0">
            <a:spAutoFit/>
          </a:bodyPr>
          <a:lstStyle/>
          <a:p>
            <a:r>
              <a:rPr lang="en-US" b="0" dirty="0">
                <a:ea typeface="Cambria Math"/>
              </a:rPr>
              <a:t>Fail to Reject H</a:t>
            </a:r>
            <a:r>
              <a:rPr lang="en-US" b="0" baseline="-25000" dirty="0">
                <a:ea typeface="Cambria Math"/>
              </a:rPr>
              <a:t>0</a:t>
            </a:r>
            <a:endParaRPr lang="en-US" baseline="-25000" dirty="0"/>
          </a:p>
        </p:txBody>
      </p:sp>
      <p:sp>
        <p:nvSpPr>
          <p:cNvPr id="19" name="TextBox 18"/>
          <p:cNvSpPr txBox="1"/>
          <p:nvPr/>
        </p:nvSpPr>
        <p:spPr>
          <a:xfrm>
            <a:off x="697266" y="4975662"/>
            <a:ext cx="3091265" cy="1754326"/>
          </a:xfrm>
          <a:prstGeom prst="rect">
            <a:avLst/>
          </a:prstGeom>
          <a:noFill/>
        </p:spPr>
        <p:txBody>
          <a:bodyPr wrap="square" rtlCol="0">
            <a:spAutoFit/>
          </a:bodyPr>
          <a:lstStyle/>
          <a:p>
            <a:r>
              <a:rPr lang="en-US" b="0" dirty="0">
                <a:ea typeface="Cambria Math"/>
              </a:rPr>
              <a:t>There is not sufficient evidence at the alpha = .05 level of significance (p-valu</a:t>
            </a:r>
            <a:r>
              <a:rPr lang="en-US" dirty="0">
                <a:ea typeface="Cambria Math"/>
              </a:rPr>
              <a:t>e = 0.26)</a:t>
            </a:r>
            <a:r>
              <a:rPr lang="en-US" b="0" dirty="0">
                <a:ea typeface="Cambria Math"/>
              </a:rPr>
              <a:t> to suggest that the means are not equal.  Therefore, we will proceed as if they are equal.   </a:t>
            </a:r>
            <a:endParaRPr lang="en-US" dirty="0"/>
          </a:p>
        </p:txBody>
      </p:sp>
      <p:pic>
        <p:nvPicPr>
          <p:cNvPr id="9219"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5808" y="1828800"/>
            <a:ext cx="2457450" cy="981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0" name="TextBox 19"/>
          <p:cNvSpPr txBox="1"/>
          <p:nvPr/>
        </p:nvSpPr>
        <p:spPr>
          <a:xfrm>
            <a:off x="3657600" y="664735"/>
            <a:ext cx="5638800" cy="400110"/>
          </a:xfrm>
          <a:prstGeom prst="rect">
            <a:avLst/>
          </a:prstGeom>
          <a:noFill/>
        </p:spPr>
        <p:txBody>
          <a:bodyPr wrap="square" rtlCol="0">
            <a:spAutoFit/>
          </a:bodyPr>
          <a:lstStyle/>
          <a:p>
            <a:pPr algn="ctr"/>
            <a:r>
              <a:rPr lang="en-US" sz="2000" dirty="0"/>
              <a:t>    H</a:t>
            </a:r>
            <a:r>
              <a:rPr lang="en-US" sz="2000" baseline="-25000" dirty="0"/>
              <a:t>0</a:t>
            </a:r>
            <a:r>
              <a:rPr lang="en-US" sz="2000" dirty="0"/>
              <a:t>: All means are equal (Spock,A,B,C…,F) </a:t>
            </a:r>
            <a:r>
              <a:rPr lang="en-US" sz="2000" baseline="-25000" dirty="0"/>
              <a:t>	</a:t>
            </a:r>
          </a:p>
        </p:txBody>
      </p:sp>
      <p:sp>
        <p:nvSpPr>
          <p:cNvPr id="21" name="Rectangle 20"/>
          <p:cNvSpPr/>
          <p:nvPr/>
        </p:nvSpPr>
        <p:spPr>
          <a:xfrm>
            <a:off x="4344058" y="1123890"/>
            <a:ext cx="4591513" cy="400110"/>
          </a:xfrm>
          <a:prstGeom prst="rect">
            <a:avLst/>
          </a:prstGeom>
        </p:spPr>
        <p:txBody>
          <a:bodyPr wrap="none">
            <a:spAutoFit/>
          </a:bodyPr>
          <a:lstStyle/>
          <a:p>
            <a:pPr algn="ctr"/>
            <a:r>
              <a:rPr lang="en-US" sz="2000" dirty="0"/>
              <a:t>H</a:t>
            </a:r>
            <a:r>
              <a:rPr lang="en-US" sz="2000" baseline="-25000" dirty="0"/>
              <a:t>a</a:t>
            </a:r>
            <a:r>
              <a:rPr lang="en-US" sz="2000" dirty="0"/>
              <a:t>: At least 2 are different (Spock,A,B,….F)</a:t>
            </a:r>
          </a:p>
        </p:txBody>
      </p:sp>
      <p:pic>
        <p:nvPicPr>
          <p:cNvPr id="22"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57700" y="1627730"/>
            <a:ext cx="3886200" cy="21060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3" name="TextBox 22"/>
          <p:cNvSpPr txBox="1"/>
          <p:nvPr/>
        </p:nvSpPr>
        <p:spPr>
          <a:xfrm>
            <a:off x="3211735" y="3657600"/>
            <a:ext cx="6378129" cy="461665"/>
          </a:xfrm>
          <a:prstGeom prst="rect">
            <a:avLst/>
          </a:prstGeom>
          <a:noFill/>
        </p:spPr>
        <p:txBody>
          <a:bodyPr wrap="square" rtlCol="0">
            <a:spAutoFit/>
          </a:bodyPr>
          <a:lstStyle/>
          <a:p>
            <a:pPr algn="ctr"/>
            <a:r>
              <a:rPr lang="en-US" sz="2400" dirty="0"/>
              <a:t>H</a:t>
            </a:r>
            <a:r>
              <a:rPr lang="en-US" sz="2400" baseline="-25000" dirty="0"/>
              <a:t>0</a:t>
            </a:r>
            <a:r>
              <a:rPr lang="en-US" sz="2400" dirty="0"/>
              <a:t>: Spock is equal to Others </a:t>
            </a:r>
            <a:r>
              <a:rPr lang="en-US" sz="2400" baseline="-25000" dirty="0"/>
              <a:t>	</a:t>
            </a:r>
          </a:p>
        </p:txBody>
      </p:sp>
      <p:sp>
        <p:nvSpPr>
          <p:cNvPr id="24" name="Rectangle 23"/>
          <p:cNvSpPr/>
          <p:nvPr/>
        </p:nvSpPr>
        <p:spPr>
          <a:xfrm>
            <a:off x="3581400" y="4060660"/>
            <a:ext cx="5562600" cy="461665"/>
          </a:xfrm>
          <a:prstGeom prst="rect">
            <a:avLst/>
          </a:prstGeom>
        </p:spPr>
        <p:txBody>
          <a:bodyPr wrap="square">
            <a:spAutoFit/>
          </a:bodyPr>
          <a:lstStyle/>
          <a:p>
            <a:pPr algn="ctr"/>
            <a:r>
              <a:rPr lang="en-US" sz="2400" dirty="0"/>
              <a:t>H</a:t>
            </a:r>
            <a:r>
              <a:rPr lang="en-US" sz="2400" baseline="-25000" dirty="0"/>
              <a:t>a</a:t>
            </a:r>
            <a:r>
              <a:rPr lang="en-US" sz="2400" dirty="0"/>
              <a:t>: Spock is diff from Others</a:t>
            </a:r>
          </a:p>
        </p:txBody>
      </p:sp>
      <p:pic>
        <p:nvPicPr>
          <p:cNvPr id="25"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57700" y="4575000"/>
            <a:ext cx="3831320" cy="21615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6" name="Rectangle 25"/>
          <p:cNvSpPr/>
          <p:nvPr/>
        </p:nvSpPr>
        <p:spPr>
          <a:xfrm>
            <a:off x="5715000" y="2680765"/>
            <a:ext cx="848605" cy="20328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p:cNvSpPr/>
          <p:nvPr/>
        </p:nvSpPr>
        <p:spPr>
          <a:xfrm>
            <a:off x="5715000" y="5701005"/>
            <a:ext cx="848605" cy="20328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28" name="Rectangle 27"/>
              <p:cNvSpPr/>
              <p:nvPr/>
            </p:nvSpPr>
            <p:spPr>
              <a:xfrm>
                <a:off x="362519" y="2199274"/>
                <a:ext cx="59824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en-US" b="0" i="0" smtClean="0">
                          <a:latin typeface="Cambria Math"/>
                        </a:rPr>
                        <m:t>F</m:t>
                      </m:r>
                      <m:r>
                        <a:rPr lang="en-US" b="0" i="0" smtClean="0">
                          <a:latin typeface="Cambria Math"/>
                        </a:rPr>
                        <m:t>=</m:t>
                      </m:r>
                    </m:oMath>
                  </m:oMathPara>
                </a14:m>
                <a:endParaRPr lang="en-US" dirty="0"/>
              </a:p>
            </p:txBody>
          </p:sp>
        </mc:Choice>
        <mc:Fallback xmlns="">
          <p:sp>
            <p:nvSpPr>
              <p:cNvPr id="28" name="Rectangle 27"/>
              <p:cNvSpPr>
                <a:spLocks noRot="1" noChangeAspect="1" noMove="1" noResize="1" noEditPoints="1" noAdjustHandles="1" noChangeArrowheads="1" noChangeShapeType="1" noTextEdit="1"/>
              </p:cNvSpPr>
              <p:nvPr/>
            </p:nvSpPr>
            <p:spPr>
              <a:xfrm>
                <a:off x="362519" y="2199274"/>
                <a:ext cx="598241" cy="369332"/>
              </a:xfrm>
              <a:prstGeom prst="rect">
                <a:avLst/>
              </a:prstGeom>
              <a:blipFill rotWithShape="0">
                <a:blip r:embed="rId8"/>
                <a:stretch>
                  <a:fillRect/>
                </a:stretch>
              </a:blipFill>
            </p:spPr>
            <p:txBody>
              <a:bodyPr/>
              <a:lstStyle/>
              <a:p>
                <a:r>
                  <a:rPr lang="en-US">
                    <a:noFill/>
                  </a:rPr>
                  <a:t> </a:t>
                </a:r>
              </a:p>
            </p:txBody>
          </p:sp>
        </mc:Fallback>
      </mc:AlternateContent>
      <p:sp>
        <p:nvSpPr>
          <p:cNvPr id="2" name="TextBox 1"/>
          <p:cNvSpPr txBox="1"/>
          <p:nvPr/>
        </p:nvSpPr>
        <p:spPr>
          <a:xfrm>
            <a:off x="2514600" y="76200"/>
            <a:ext cx="5114812" cy="369332"/>
          </a:xfrm>
          <a:prstGeom prst="rect">
            <a:avLst/>
          </a:prstGeom>
          <a:noFill/>
        </p:spPr>
        <p:txBody>
          <a:bodyPr wrap="square" rtlCol="0">
            <a:spAutoFit/>
          </a:bodyPr>
          <a:lstStyle/>
          <a:p>
            <a:pPr algn="ctr"/>
            <a:r>
              <a:rPr lang="en-US" dirty="0"/>
              <a:t>EXTRA SUMS OF SQUARES F TEST</a:t>
            </a:r>
          </a:p>
        </p:txBody>
      </p:sp>
    </p:spTree>
    <p:extLst>
      <p:ext uri="{BB962C8B-B14F-4D97-AF65-F5344CB8AC3E}">
        <p14:creationId xmlns:p14="http://schemas.microsoft.com/office/powerpoint/2010/main" val="3065882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219"/>
                                        </p:tgtEl>
                                        <p:attrNameLst>
                                          <p:attrName>style.visibility</p:attrName>
                                        </p:attrNameLst>
                                      </p:cBhvr>
                                      <p:to>
                                        <p:strVal val="visible"/>
                                      </p:to>
                                    </p:set>
                                    <p:animEffect transition="in" filter="fade">
                                      <p:cBhvr>
                                        <p:cTn id="12" dur="500"/>
                                        <p:tgtEl>
                                          <p:spTgt spid="9219"/>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8"/>
                                        </p:tgtEl>
                                        <p:attrNameLst>
                                          <p:attrName>style.visibility</p:attrName>
                                        </p:attrNameLst>
                                      </p:cBhvr>
                                      <p:to>
                                        <p:strVal val="visible"/>
                                      </p:to>
                                    </p:set>
                                    <p:animEffect transition="in" filter="fade">
                                      <p:cBhvr>
                                        <p:cTn id="15" dur="500"/>
                                        <p:tgtEl>
                                          <p:spTgt spid="28"/>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500"/>
                                        <p:tgtEl>
                                          <p:spTgt spid="12"/>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fade">
                                      <p:cBhvr>
                                        <p:cTn id="25" dur="500"/>
                                        <p:tgtEl>
                                          <p:spTgt spid="16"/>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7"/>
                                        </p:tgtEl>
                                        <p:attrNameLst>
                                          <p:attrName>style.visibility</p:attrName>
                                        </p:attrNameLst>
                                      </p:cBhvr>
                                      <p:to>
                                        <p:strVal val="visible"/>
                                      </p:to>
                                    </p:set>
                                    <p:animEffect transition="in" filter="fade">
                                      <p:cBhvr>
                                        <p:cTn id="30" dur="500"/>
                                        <p:tgtEl>
                                          <p:spTgt spid="17"/>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18"/>
                                        </p:tgtEl>
                                        <p:attrNameLst>
                                          <p:attrName>style.visibility</p:attrName>
                                        </p:attrNameLst>
                                      </p:cBhvr>
                                      <p:to>
                                        <p:strVal val="visible"/>
                                      </p:to>
                                    </p:set>
                                    <p:animEffect transition="in" filter="fade">
                                      <p:cBhvr>
                                        <p:cTn id="35" dur="500"/>
                                        <p:tgtEl>
                                          <p:spTgt spid="18"/>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19"/>
                                        </p:tgtEl>
                                        <p:attrNameLst>
                                          <p:attrName>style.visibility</p:attrName>
                                        </p:attrNameLst>
                                      </p:cBhvr>
                                      <p:to>
                                        <p:strVal val="visible"/>
                                      </p:to>
                                    </p:set>
                                    <p:animEffect transition="in" filter="fade">
                                      <p:cBhvr>
                                        <p:cTn id="40" dur="500"/>
                                        <p:tgtEl>
                                          <p:spTgt spid="19"/>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20"/>
                                        </p:tgtEl>
                                        <p:attrNameLst>
                                          <p:attrName>style.visibility</p:attrName>
                                        </p:attrNameLst>
                                      </p:cBhvr>
                                      <p:to>
                                        <p:strVal val="visible"/>
                                      </p:to>
                                    </p:set>
                                    <p:animEffect transition="in" filter="fade">
                                      <p:cBhvr>
                                        <p:cTn id="45" dur="500"/>
                                        <p:tgtEl>
                                          <p:spTgt spid="20"/>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21"/>
                                        </p:tgtEl>
                                        <p:attrNameLst>
                                          <p:attrName>style.visibility</p:attrName>
                                        </p:attrNameLst>
                                      </p:cBhvr>
                                      <p:to>
                                        <p:strVal val="visible"/>
                                      </p:to>
                                    </p:set>
                                    <p:animEffect transition="in" filter="fade">
                                      <p:cBhvr>
                                        <p:cTn id="48" dur="500"/>
                                        <p:tgtEl>
                                          <p:spTgt spid="21"/>
                                        </p:tgtEl>
                                      </p:cBhvr>
                                    </p:animEffect>
                                  </p:childTnLst>
                                </p:cTn>
                              </p:par>
                              <p:par>
                                <p:cTn id="49" presetID="10" presetClass="entr" presetSubtype="0" fill="hold" nodeType="withEffect">
                                  <p:stCondLst>
                                    <p:cond delay="0"/>
                                  </p:stCondLst>
                                  <p:childTnLst>
                                    <p:set>
                                      <p:cBhvr>
                                        <p:cTn id="50" dur="1" fill="hold">
                                          <p:stCondLst>
                                            <p:cond delay="0"/>
                                          </p:stCondLst>
                                        </p:cTn>
                                        <p:tgtEl>
                                          <p:spTgt spid="22"/>
                                        </p:tgtEl>
                                        <p:attrNameLst>
                                          <p:attrName>style.visibility</p:attrName>
                                        </p:attrNameLst>
                                      </p:cBhvr>
                                      <p:to>
                                        <p:strVal val="visible"/>
                                      </p:to>
                                    </p:set>
                                    <p:animEffect transition="in" filter="fade">
                                      <p:cBhvr>
                                        <p:cTn id="51" dur="500"/>
                                        <p:tgtEl>
                                          <p:spTgt spid="22"/>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26"/>
                                        </p:tgtEl>
                                        <p:attrNameLst>
                                          <p:attrName>style.visibility</p:attrName>
                                        </p:attrNameLst>
                                      </p:cBhvr>
                                      <p:to>
                                        <p:strVal val="visible"/>
                                      </p:to>
                                    </p:set>
                                    <p:animEffect transition="in" filter="fade">
                                      <p:cBhvr>
                                        <p:cTn id="54" dur="500"/>
                                        <p:tgtEl>
                                          <p:spTgt spid="26"/>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grpId="0" nodeType="clickEffect">
                                  <p:stCondLst>
                                    <p:cond delay="0"/>
                                  </p:stCondLst>
                                  <p:childTnLst>
                                    <p:set>
                                      <p:cBhvr>
                                        <p:cTn id="58" dur="1" fill="hold">
                                          <p:stCondLst>
                                            <p:cond delay="0"/>
                                          </p:stCondLst>
                                        </p:cTn>
                                        <p:tgtEl>
                                          <p:spTgt spid="23"/>
                                        </p:tgtEl>
                                        <p:attrNameLst>
                                          <p:attrName>style.visibility</p:attrName>
                                        </p:attrNameLst>
                                      </p:cBhvr>
                                      <p:to>
                                        <p:strVal val="visible"/>
                                      </p:to>
                                    </p:set>
                                    <p:animEffect transition="in" filter="fade">
                                      <p:cBhvr>
                                        <p:cTn id="59" dur="500"/>
                                        <p:tgtEl>
                                          <p:spTgt spid="23"/>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24"/>
                                        </p:tgtEl>
                                        <p:attrNameLst>
                                          <p:attrName>style.visibility</p:attrName>
                                        </p:attrNameLst>
                                      </p:cBhvr>
                                      <p:to>
                                        <p:strVal val="visible"/>
                                      </p:to>
                                    </p:set>
                                    <p:animEffect transition="in" filter="fade">
                                      <p:cBhvr>
                                        <p:cTn id="62" dur="500"/>
                                        <p:tgtEl>
                                          <p:spTgt spid="24"/>
                                        </p:tgtEl>
                                      </p:cBhvr>
                                    </p:animEffect>
                                  </p:childTnLst>
                                </p:cTn>
                              </p:par>
                              <p:par>
                                <p:cTn id="63" presetID="10" presetClass="entr" presetSubtype="0" fill="hold" nodeType="withEffect">
                                  <p:stCondLst>
                                    <p:cond delay="0"/>
                                  </p:stCondLst>
                                  <p:childTnLst>
                                    <p:set>
                                      <p:cBhvr>
                                        <p:cTn id="64" dur="1" fill="hold">
                                          <p:stCondLst>
                                            <p:cond delay="0"/>
                                          </p:stCondLst>
                                        </p:cTn>
                                        <p:tgtEl>
                                          <p:spTgt spid="25"/>
                                        </p:tgtEl>
                                        <p:attrNameLst>
                                          <p:attrName>style.visibility</p:attrName>
                                        </p:attrNameLst>
                                      </p:cBhvr>
                                      <p:to>
                                        <p:strVal val="visible"/>
                                      </p:to>
                                    </p:set>
                                    <p:animEffect transition="in" filter="fade">
                                      <p:cBhvr>
                                        <p:cTn id="65" dur="500"/>
                                        <p:tgtEl>
                                          <p:spTgt spid="25"/>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27"/>
                                        </p:tgtEl>
                                        <p:attrNameLst>
                                          <p:attrName>style.visibility</p:attrName>
                                        </p:attrNameLst>
                                      </p:cBhvr>
                                      <p:to>
                                        <p:strVal val="visible"/>
                                      </p:to>
                                    </p:set>
                                    <p:animEffect transition="in" filter="fade">
                                      <p:cBhvr>
                                        <p:cTn id="68"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2" grpId="0"/>
      <p:bldP spid="16" grpId="0"/>
      <p:bldP spid="17" grpId="0"/>
      <p:bldP spid="18" grpId="0"/>
      <p:bldP spid="19" grpId="0"/>
      <p:bldP spid="20" grpId="0"/>
      <p:bldP spid="21" grpId="0"/>
      <p:bldP spid="23" grpId="0"/>
      <p:bldP spid="24" grpId="0"/>
      <p:bldP spid="26" grpId="0" animBg="1"/>
      <p:bldP spid="27" grpId="0" animBg="1"/>
      <p:bldP spid="28" grpId="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1 Complete!</a:t>
            </a:r>
          </a:p>
        </p:txBody>
      </p:sp>
      <p:sp>
        <p:nvSpPr>
          <p:cNvPr id="5" name="TextBox 4"/>
          <p:cNvSpPr txBox="1"/>
          <p:nvPr/>
        </p:nvSpPr>
        <p:spPr>
          <a:xfrm>
            <a:off x="3276600" y="3312574"/>
            <a:ext cx="2232471" cy="369332"/>
          </a:xfrm>
          <a:prstGeom prst="rect">
            <a:avLst/>
          </a:prstGeom>
          <a:noFill/>
        </p:spPr>
        <p:txBody>
          <a:bodyPr wrap="square" rtlCol="0">
            <a:spAutoFit/>
          </a:bodyPr>
          <a:lstStyle/>
          <a:p>
            <a:pPr algn="ctr"/>
            <a:r>
              <a:rPr lang="en-US" dirty="0"/>
              <a:t>F-TEST: Another Look</a:t>
            </a:r>
          </a:p>
        </p:txBody>
      </p:sp>
      <p:sp>
        <p:nvSpPr>
          <p:cNvPr id="6" name="Rectangle 5"/>
          <p:cNvSpPr/>
          <p:nvPr/>
        </p:nvSpPr>
        <p:spPr>
          <a:xfrm>
            <a:off x="2855723" y="3974068"/>
            <a:ext cx="3706078" cy="369332"/>
          </a:xfrm>
          <a:prstGeom prst="rect">
            <a:avLst/>
          </a:prstGeom>
        </p:spPr>
        <p:txBody>
          <a:bodyPr wrap="none">
            <a:spAutoFit/>
          </a:bodyPr>
          <a:lstStyle/>
          <a:p>
            <a:pPr algn="ctr"/>
            <a:r>
              <a:rPr lang="en-US" dirty="0"/>
              <a:t>H</a:t>
            </a:r>
            <a:r>
              <a:rPr lang="en-US" baseline="-25000" dirty="0"/>
              <a:t>a</a:t>
            </a:r>
            <a:r>
              <a:rPr lang="en-US" dirty="0"/>
              <a:t>: At least 2 are different (A,B,C …F) </a:t>
            </a:r>
          </a:p>
        </p:txBody>
      </p:sp>
      <p:sp>
        <p:nvSpPr>
          <p:cNvPr id="7" name="Rectangle 6"/>
          <p:cNvSpPr/>
          <p:nvPr/>
        </p:nvSpPr>
        <p:spPr>
          <a:xfrm>
            <a:off x="2286000" y="3681906"/>
            <a:ext cx="4745209" cy="369332"/>
          </a:xfrm>
          <a:prstGeom prst="rect">
            <a:avLst/>
          </a:prstGeom>
        </p:spPr>
        <p:txBody>
          <a:bodyPr wrap="square">
            <a:spAutoFit/>
          </a:bodyPr>
          <a:lstStyle/>
          <a:p>
            <a:pPr algn="ctr"/>
            <a:r>
              <a:rPr lang="en-US" dirty="0"/>
              <a:t>H</a:t>
            </a:r>
            <a:r>
              <a:rPr lang="en-US" baseline="-25000" dirty="0"/>
              <a:t>0</a:t>
            </a:r>
            <a:r>
              <a:rPr lang="en-US" dirty="0"/>
              <a:t>: µ</a:t>
            </a:r>
            <a:r>
              <a:rPr lang="en-US" baseline="-25000" dirty="0"/>
              <a:t>A</a:t>
            </a:r>
            <a:r>
              <a:rPr lang="en-US" dirty="0"/>
              <a:t>, µ</a:t>
            </a:r>
            <a:r>
              <a:rPr lang="en-US" baseline="-25000" dirty="0"/>
              <a:t>B</a:t>
            </a:r>
            <a:r>
              <a:rPr lang="en-US" dirty="0"/>
              <a:t>, µ</a:t>
            </a:r>
            <a:r>
              <a:rPr lang="en-US" baseline="-25000" dirty="0"/>
              <a:t>C</a:t>
            </a:r>
            <a:r>
              <a:rPr lang="en-US" dirty="0"/>
              <a:t> …. µ</a:t>
            </a:r>
            <a:r>
              <a:rPr lang="en-US" baseline="-25000" dirty="0"/>
              <a:t>F</a:t>
            </a:r>
            <a:r>
              <a:rPr lang="en-US" dirty="0"/>
              <a:t> are Equal</a:t>
            </a:r>
          </a:p>
        </p:txBody>
      </p:sp>
      <p:graphicFrame>
        <p:nvGraphicFramePr>
          <p:cNvPr id="8" name="Table 7"/>
          <p:cNvGraphicFramePr>
            <a:graphicFrameLocks noGrp="1"/>
          </p:cNvGraphicFramePr>
          <p:nvPr>
            <p:extLst/>
          </p:nvPr>
        </p:nvGraphicFramePr>
        <p:xfrm>
          <a:off x="1447800" y="4459811"/>
          <a:ext cx="6096000" cy="1483360"/>
        </p:xfrm>
        <a:graphic>
          <a:graphicData uri="http://schemas.openxmlformats.org/drawingml/2006/table">
            <a:tbl>
              <a:tblPr firstRow="1" bandRow="1">
                <a:tableStyleId>{5C22544A-7EE6-4342-B048-85BDC9FD1C3A}</a:tableStyleId>
              </a:tblPr>
              <a:tblGrid>
                <a:gridCol w="17526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1371600">
                  <a:extLst>
                    <a:ext uri="{9D8B030D-6E8A-4147-A177-3AD203B41FA5}">
                      <a16:colId xmlns:a16="http://schemas.microsoft.com/office/drawing/2014/main" val="20002"/>
                    </a:ext>
                  </a:extLst>
                </a:gridCol>
                <a:gridCol w="762000">
                  <a:extLst>
                    <a:ext uri="{9D8B030D-6E8A-4147-A177-3AD203B41FA5}">
                      <a16:colId xmlns:a16="http://schemas.microsoft.com/office/drawing/2014/main" val="20003"/>
                    </a:ext>
                  </a:extLst>
                </a:gridCol>
                <a:gridCol w="685800">
                  <a:extLst>
                    <a:ext uri="{9D8B030D-6E8A-4147-A177-3AD203B41FA5}">
                      <a16:colId xmlns:a16="http://schemas.microsoft.com/office/drawing/2014/main" val="20004"/>
                    </a:ext>
                  </a:extLst>
                </a:gridCol>
                <a:gridCol w="914400">
                  <a:extLst>
                    <a:ext uri="{9D8B030D-6E8A-4147-A177-3AD203B41FA5}">
                      <a16:colId xmlns:a16="http://schemas.microsoft.com/office/drawing/2014/main" val="20005"/>
                    </a:ext>
                  </a:extLst>
                </a:gridCol>
              </a:tblGrid>
              <a:tr h="370840">
                <a:tc>
                  <a:txBody>
                    <a:bodyPr/>
                    <a:lstStyle/>
                    <a:p>
                      <a:r>
                        <a:rPr lang="en-US" dirty="0"/>
                        <a:t>Source</a:t>
                      </a:r>
                    </a:p>
                  </a:txBody>
                  <a:tcPr/>
                </a:tc>
                <a:tc>
                  <a:txBody>
                    <a:bodyPr/>
                    <a:lstStyle/>
                    <a:p>
                      <a:r>
                        <a:rPr lang="en-US" dirty="0"/>
                        <a:t>DF</a:t>
                      </a:r>
                    </a:p>
                  </a:txBody>
                  <a:tcPr/>
                </a:tc>
                <a:tc>
                  <a:txBody>
                    <a:bodyPr/>
                    <a:lstStyle/>
                    <a:p>
                      <a:r>
                        <a:rPr lang="en-US" dirty="0"/>
                        <a:t>SS</a:t>
                      </a:r>
                    </a:p>
                  </a:txBody>
                  <a:tcPr/>
                </a:tc>
                <a:tc>
                  <a:txBody>
                    <a:bodyPr/>
                    <a:lstStyle/>
                    <a:p>
                      <a:r>
                        <a:rPr lang="en-US" dirty="0"/>
                        <a:t>MS</a:t>
                      </a:r>
                    </a:p>
                  </a:txBody>
                  <a:tcPr/>
                </a:tc>
                <a:tc>
                  <a:txBody>
                    <a:bodyPr/>
                    <a:lstStyle/>
                    <a:p>
                      <a:r>
                        <a:rPr lang="en-US" dirty="0"/>
                        <a:t>F</a:t>
                      </a:r>
                    </a:p>
                  </a:txBody>
                  <a:tcPr/>
                </a:tc>
                <a:tc>
                  <a:txBody>
                    <a:bodyPr/>
                    <a:lstStyle/>
                    <a:p>
                      <a:r>
                        <a:rPr lang="en-US" dirty="0"/>
                        <a:t>Pr &gt; F</a:t>
                      </a:r>
                    </a:p>
                  </a:txBody>
                  <a:tcPr/>
                </a:tc>
                <a:extLst>
                  <a:ext uri="{0D108BD9-81ED-4DB2-BD59-A6C34878D82A}">
                    <a16:rowId xmlns:a16="http://schemas.microsoft.com/office/drawing/2014/main" val="10000"/>
                  </a:ext>
                </a:extLst>
              </a:tr>
              <a:tr h="370840">
                <a:tc>
                  <a:txBody>
                    <a:bodyPr/>
                    <a:lstStyle/>
                    <a:p>
                      <a:r>
                        <a:rPr lang="en-US" dirty="0"/>
                        <a:t>Model</a:t>
                      </a:r>
                    </a:p>
                  </a:txBody>
                  <a:tcPr/>
                </a:tc>
                <a:tc>
                  <a:txBody>
                    <a:bodyPr/>
                    <a:lstStyle/>
                    <a:p>
                      <a:r>
                        <a:rPr lang="en-US" dirty="0"/>
                        <a:t>5</a:t>
                      </a:r>
                    </a:p>
                  </a:txBody>
                  <a:tcPr/>
                </a:tc>
                <a:tc>
                  <a:txBody>
                    <a:bodyPr/>
                    <a:lstStyle/>
                    <a:p>
                      <a:r>
                        <a:rPr lang="en-US" dirty="0"/>
                        <a:t>326.5</a:t>
                      </a:r>
                    </a:p>
                  </a:txBody>
                  <a:tcPr/>
                </a:tc>
                <a:tc>
                  <a:txBody>
                    <a:bodyPr/>
                    <a:lstStyle/>
                    <a:p>
                      <a:r>
                        <a:rPr lang="en-US" dirty="0"/>
                        <a:t>65.29</a:t>
                      </a:r>
                    </a:p>
                  </a:txBody>
                  <a:tcPr/>
                </a:tc>
                <a:tc>
                  <a:txBody>
                    <a:bodyPr/>
                    <a:lstStyle/>
                    <a:p>
                      <a:r>
                        <a:rPr lang="en-US" dirty="0"/>
                        <a:t>1.37</a:t>
                      </a:r>
                    </a:p>
                  </a:txBody>
                  <a:tcPr/>
                </a:tc>
                <a:tc>
                  <a:txBody>
                    <a:bodyPr/>
                    <a:lstStyle/>
                    <a:p>
                      <a:r>
                        <a:rPr lang="en-US" dirty="0"/>
                        <a:t>0.26</a:t>
                      </a:r>
                    </a:p>
                  </a:txBody>
                  <a:tcPr/>
                </a:tc>
                <a:extLst>
                  <a:ext uri="{0D108BD9-81ED-4DB2-BD59-A6C34878D82A}">
                    <a16:rowId xmlns:a16="http://schemas.microsoft.com/office/drawing/2014/main" val="10001"/>
                  </a:ext>
                </a:extLst>
              </a:tr>
              <a:tr h="370840">
                <a:tc>
                  <a:txBody>
                    <a:bodyPr/>
                    <a:lstStyle/>
                    <a:p>
                      <a:r>
                        <a:rPr lang="en-US" dirty="0"/>
                        <a:t>Error</a:t>
                      </a:r>
                    </a:p>
                  </a:txBody>
                  <a:tcPr/>
                </a:tc>
                <a:tc>
                  <a:txBody>
                    <a:bodyPr/>
                    <a:lstStyle/>
                    <a:p>
                      <a:r>
                        <a:rPr lang="en-US" dirty="0"/>
                        <a:t>39</a:t>
                      </a:r>
                    </a:p>
                  </a:txBody>
                  <a:tcPr/>
                </a:tc>
                <a:tc>
                  <a:txBody>
                    <a:bodyPr/>
                    <a:lstStyle/>
                    <a:p>
                      <a:r>
                        <a:rPr lang="en-US" dirty="0"/>
                        <a:t>1864.4</a:t>
                      </a:r>
                    </a:p>
                  </a:txBody>
                  <a:tcPr/>
                </a:tc>
                <a:tc>
                  <a:txBody>
                    <a:bodyPr/>
                    <a:lstStyle/>
                    <a:p>
                      <a:r>
                        <a:rPr lang="en-US" dirty="0"/>
                        <a:t>47.81</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2"/>
                  </a:ext>
                </a:extLst>
              </a:tr>
              <a:tr h="370840">
                <a:tc>
                  <a:txBody>
                    <a:bodyPr/>
                    <a:lstStyle/>
                    <a:p>
                      <a:r>
                        <a:rPr lang="en-US" dirty="0"/>
                        <a:t>Corrected Total</a:t>
                      </a:r>
                    </a:p>
                  </a:txBody>
                  <a:tcPr/>
                </a:tc>
                <a:tc>
                  <a:txBody>
                    <a:bodyPr/>
                    <a:lstStyle/>
                    <a:p>
                      <a:r>
                        <a:rPr lang="en-US" dirty="0"/>
                        <a:t>44</a:t>
                      </a:r>
                    </a:p>
                  </a:txBody>
                  <a:tcPr/>
                </a:tc>
                <a:tc>
                  <a:txBody>
                    <a:bodyPr/>
                    <a:lstStyle/>
                    <a:p>
                      <a:r>
                        <a:rPr lang="en-US" dirty="0"/>
                        <a:t>2190.9</a:t>
                      </a:r>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3"/>
                  </a:ext>
                </a:extLst>
              </a:tr>
            </a:tbl>
          </a:graphicData>
        </a:graphic>
      </p:graphicFrame>
      <p:sp>
        <p:nvSpPr>
          <p:cNvPr id="13" name="TextBox 12"/>
          <p:cNvSpPr txBox="1"/>
          <p:nvPr/>
        </p:nvSpPr>
        <p:spPr>
          <a:xfrm>
            <a:off x="304800" y="1981200"/>
            <a:ext cx="8610600" cy="1200329"/>
          </a:xfrm>
          <a:prstGeom prst="rect">
            <a:avLst/>
          </a:prstGeom>
          <a:noFill/>
        </p:spPr>
        <p:txBody>
          <a:bodyPr wrap="square" rtlCol="0">
            <a:spAutoFit/>
          </a:bodyPr>
          <a:lstStyle/>
          <a:p>
            <a:r>
              <a:rPr lang="en-US" dirty="0"/>
              <a:t>There is not sufficient evidence to suggest that the mean percent of women on judge’s A-F venires are different from one another (p-value = .26 from an ANOVA).  Therefore, we will now move on to Step 2 and compare Spock’s judge’s mean to the single mean that will represent the other judges.</a:t>
            </a:r>
          </a:p>
        </p:txBody>
      </p:sp>
    </p:spTree>
    <p:extLst>
      <p:ext uri="{BB962C8B-B14F-4D97-AF65-F5344CB8AC3E}">
        <p14:creationId xmlns:p14="http://schemas.microsoft.com/office/powerpoint/2010/main" val="362834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702082"/>
            <a:ext cx="8229600" cy="990600"/>
          </a:xfrm>
        </p:spPr>
        <p:txBody>
          <a:bodyPr>
            <a:normAutofit fontScale="55000" lnSpcReduction="20000"/>
          </a:bodyPr>
          <a:lstStyle/>
          <a:p>
            <a:pPr marL="0" indent="0">
              <a:buNone/>
            </a:pPr>
            <a:r>
              <a:rPr lang="en-US" dirty="0"/>
              <a:t>Since we are proceeding under the assumption that the mean percentage of women in venires of the non-Spock judges are equal, we can test whether the Spock judge has a mean percentage different than the other judges by testing: </a:t>
            </a:r>
          </a:p>
        </p:txBody>
      </p:sp>
      <p:sp>
        <p:nvSpPr>
          <p:cNvPr id="4" name="TextBox 3"/>
          <p:cNvSpPr txBox="1"/>
          <p:nvPr/>
        </p:nvSpPr>
        <p:spPr>
          <a:xfrm>
            <a:off x="899160" y="3195935"/>
            <a:ext cx="7467600" cy="461665"/>
          </a:xfrm>
          <a:prstGeom prst="rect">
            <a:avLst/>
          </a:prstGeom>
          <a:noFill/>
        </p:spPr>
        <p:txBody>
          <a:bodyPr wrap="square" rtlCol="0">
            <a:spAutoFit/>
          </a:bodyPr>
          <a:lstStyle/>
          <a:p>
            <a:pPr algn="ctr"/>
            <a:r>
              <a:rPr lang="en-US" sz="2400" dirty="0"/>
              <a:t>    H</a:t>
            </a:r>
            <a:r>
              <a:rPr lang="en-US" sz="2400" baseline="-25000" dirty="0"/>
              <a:t>a</a:t>
            </a:r>
            <a:r>
              <a:rPr lang="en-US" sz="2400" dirty="0"/>
              <a:t>: Mean of Spock is different than the mean others.</a:t>
            </a:r>
            <a:endParaRPr lang="en-US" sz="2400" baseline="-25000" dirty="0"/>
          </a:p>
        </p:txBody>
      </p:sp>
      <p:sp>
        <p:nvSpPr>
          <p:cNvPr id="5" name="Rectangle 4"/>
          <p:cNvSpPr/>
          <p:nvPr/>
        </p:nvSpPr>
        <p:spPr>
          <a:xfrm>
            <a:off x="1119911" y="2768882"/>
            <a:ext cx="6925037" cy="461665"/>
          </a:xfrm>
          <a:prstGeom prst="rect">
            <a:avLst/>
          </a:prstGeom>
        </p:spPr>
        <p:txBody>
          <a:bodyPr wrap="none">
            <a:spAutoFit/>
          </a:bodyPr>
          <a:lstStyle/>
          <a:p>
            <a:pPr algn="ctr"/>
            <a:r>
              <a:rPr lang="en-US" sz="2400" dirty="0"/>
              <a:t>H</a:t>
            </a:r>
            <a:r>
              <a:rPr lang="en-US" sz="2400" baseline="-25000" dirty="0"/>
              <a:t>0</a:t>
            </a:r>
            <a:r>
              <a:rPr lang="en-US" sz="2400" dirty="0"/>
              <a:t>: Mean of Spock is equal to the mean of the others.</a:t>
            </a:r>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3886200"/>
            <a:ext cx="3829381" cy="225334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itle 1"/>
          <p:cNvSpPr>
            <a:spLocks noGrp="1"/>
          </p:cNvSpPr>
          <p:nvPr>
            <p:ph type="title"/>
          </p:nvPr>
        </p:nvSpPr>
        <p:spPr>
          <a:xfrm>
            <a:off x="822960" y="286604"/>
            <a:ext cx="7543800" cy="1450757"/>
          </a:xfrm>
        </p:spPr>
        <p:txBody>
          <a:bodyPr/>
          <a:lstStyle/>
          <a:p>
            <a:r>
              <a:rPr lang="en-US" dirty="0"/>
              <a:t>Step 2!</a:t>
            </a:r>
          </a:p>
        </p:txBody>
      </p:sp>
      <p:sp>
        <p:nvSpPr>
          <p:cNvPr id="8" name="TextBox 7"/>
          <p:cNvSpPr txBox="1"/>
          <p:nvPr/>
        </p:nvSpPr>
        <p:spPr>
          <a:xfrm>
            <a:off x="4364657" y="3657600"/>
            <a:ext cx="4791948" cy="2585323"/>
          </a:xfrm>
          <a:prstGeom prst="rect">
            <a:avLst/>
          </a:prstGeom>
          <a:noFill/>
        </p:spPr>
        <p:txBody>
          <a:bodyPr wrap="square" rtlCol="0">
            <a:spAutoFit/>
          </a:bodyPr>
          <a:lstStyle/>
          <a:p>
            <a:r>
              <a:rPr lang="en-US" dirty="0"/>
              <a:t>There is strong evidence at the alpha = .05 level of significance (p-value &lt; .0001 from an ANOVA) to support the claim that the mean percentage of women in the Spock judge’s venires is less than that of the other 6 judges and that there is no evidence that the other 6 judges have different mean percentages of women on their venires (p-value = .26 from an Extra Sum of Squares F Test).  Spock’s lawyer has evidence for a mistrial.  </a:t>
            </a:r>
          </a:p>
        </p:txBody>
      </p:sp>
    </p:spTree>
    <p:extLst>
      <p:ext uri="{BB962C8B-B14F-4D97-AF65-F5344CB8AC3E}">
        <p14:creationId xmlns:p14="http://schemas.microsoft.com/office/powerpoint/2010/main" val="1749326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0242"/>
                                        </p:tgtEl>
                                        <p:attrNameLst>
                                          <p:attrName>style.visibility</p:attrName>
                                        </p:attrNameLst>
                                      </p:cBhvr>
                                      <p:to>
                                        <p:strVal val="visible"/>
                                      </p:to>
                                    </p:set>
                                    <p:animEffect transition="in" filter="fade">
                                      <p:cBhvr>
                                        <p:cTn id="15" dur="500"/>
                                        <p:tgtEl>
                                          <p:spTgt spid="10242"/>
                                        </p:tgtEl>
                                      </p:cBhvr>
                                    </p:animEffect>
                                  </p:childTnLst>
                                </p:cTn>
                              </p:par>
                              <p:par>
                                <p:cTn id="16" presetID="1" presetClass="entr" presetSubtype="0"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dirty="0"/>
              <a:t>Pure ANOVA </a:t>
            </a:r>
          </a:p>
        </p:txBody>
      </p:sp>
      <p:graphicFrame>
        <p:nvGraphicFramePr>
          <p:cNvPr id="8" name="Table 7"/>
          <p:cNvGraphicFramePr>
            <a:graphicFrameLocks noGrp="1"/>
          </p:cNvGraphicFramePr>
          <p:nvPr>
            <p:extLst>
              <p:ext uri="{D42A27DB-BD31-4B8C-83A1-F6EECF244321}">
                <p14:modId xmlns:p14="http://schemas.microsoft.com/office/powerpoint/2010/main" val="3902524200"/>
              </p:ext>
            </p:extLst>
          </p:nvPr>
        </p:nvGraphicFramePr>
        <p:xfrm>
          <a:off x="571500" y="3885276"/>
          <a:ext cx="8001000" cy="1483360"/>
        </p:xfrm>
        <a:graphic>
          <a:graphicData uri="http://schemas.openxmlformats.org/drawingml/2006/table">
            <a:tbl>
              <a:tblPr firstRow="1" bandRow="1">
                <a:tableStyleId>{5C22544A-7EE6-4342-B048-85BDC9FD1C3A}</a:tableStyleId>
              </a:tblPr>
              <a:tblGrid>
                <a:gridCol w="2743200">
                  <a:extLst>
                    <a:ext uri="{9D8B030D-6E8A-4147-A177-3AD203B41FA5}">
                      <a16:colId xmlns:a16="http://schemas.microsoft.com/office/drawing/2014/main" val="20000"/>
                    </a:ext>
                  </a:extLst>
                </a:gridCol>
                <a:gridCol w="990600">
                  <a:extLst>
                    <a:ext uri="{9D8B030D-6E8A-4147-A177-3AD203B41FA5}">
                      <a16:colId xmlns:a16="http://schemas.microsoft.com/office/drawing/2014/main" val="20001"/>
                    </a:ext>
                  </a:extLst>
                </a:gridCol>
                <a:gridCol w="838200">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gridCol w="1143000">
                  <a:extLst>
                    <a:ext uri="{9D8B030D-6E8A-4147-A177-3AD203B41FA5}">
                      <a16:colId xmlns:a16="http://schemas.microsoft.com/office/drawing/2014/main" val="20004"/>
                    </a:ext>
                  </a:extLst>
                </a:gridCol>
                <a:gridCol w="1066800">
                  <a:extLst>
                    <a:ext uri="{9D8B030D-6E8A-4147-A177-3AD203B41FA5}">
                      <a16:colId xmlns:a16="http://schemas.microsoft.com/office/drawing/2014/main" val="20005"/>
                    </a:ext>
                  </a:extLst>
                </a:gridCol>
              </a:tblGrid>
              <a:tr h="370840">
                <a:tc>
                  <a:txBody>
                    <a:bodyPr/>
                    <a:lstStyle/>
                    <a:p>
                      <a:endParaRPr lang="en-US" dirty="0"/>
                    </a:p>
                  </a:txBody>
                  <a:tcPr/>
                </a:tc>
                <a:tc>
                  <a:txBody>
                    <a:bodyPr/>
                    <a:lstStyle/>
                    <a:p>
                      <a:pPr algn="ctr"/>
                      <a:r>
                        <a:rPr lang="en-US" dirty="0"/>
                        <a:t>df</a:t>
                      </a:r>
                    </a:p>
                  </a:txBody>
                  <a:tcPr/>
                </a:tc>
                <a:tc>
                  <a:txBody>
                    <a:bodyPr/>
                    <a:lstStyle/>
                    <a:p>
                      <a:pPr algn="ctr"/>
                      <a:r>
                        <a:rPr lang="en-US" dirty="0"/>
                        <a:t>SS</a:t>
                      </a:r>
                    </a:p>
                  </a:txBody>
                  <a:tcPr/>
                </a:tc>
                <a:tc>
                  <a:txBody>
                    <a:bodyPr/>
                    <a:lstStyle/>
                    <a:p>
                      <a:pPr algn="ctr"/>
                      <a:r>
                        <a:rPr lang="en-US" baseline="0" dirty="0"/>
                        <a:t>MS</a:t>
                      </a:r>
                      <a:endParaRPr lang="en-US" dirty="0"/>
                    </a:p>
                  </a:txBody>
                  <a:tcPr/>
                </a:tc>
                <a:tc>
                  <a:txBody>
                    <a:bodyPr/>
                    <a:lstStyle/>
                    <a:p>
                      <a:pPr algn="ctr"/>
                      <a:r>
                        <a:rPr lang="en-US" dirty="0"/>
                        <a:t>F</a:t>
                      </a:r>
                    </a:p>
                  </a:txBody>
                  <a:tcPr/>
                </a:tc>
                <a:tc>
                  <a:txBody>
                    <a:bodyPr/>
                    <a:lstStyle/>
                    <a:p>
                      <a:pPr algn="ctr"/>
                      <a:r>
                        <a:rPr lang="en-US" dirty="0"/>
                        <a:t>Pr</a:t>
                      </a:r>
                      <a:r>
                        <a:rPr lang="en-US" baseline="0" dirty="0"/>
                        <a:t> &gt; F</a:t>
                      </a:r>
                      <a:endParaRPr lang="en-US" dirty="0"/>
                    </a:p>
                  </a:txBody>
                  <a:tcPr/>
                </a:tc>
                <a:extLst>
                  <a:ext uri="{0D108BD9-81ED-4DB2-BD59-A6C34878D82A}">
                    <a16:rowId xmlns:a16="http://schemas.microsoft.com/office/drawing/2014/main" val="10000"/>
                  </a:ext>
                </a:extLst>
              </a:tr>
              <a:tr h="370840">
                <a:tc>
                  <a:txBody>
                    <a:bodyPr/>
                    <a:lstStyle/>
                    <a:p>
                      <a:pPr algn="ctr"/>
                      <a:r>
                        <a:rPr lang="en-US" dirty="0"/>
                        <a:t>Model</a:t>
                      </a:r>
                      <a:r>
                        <a:rPr lang="en-US" baseline="0" dirty="0"/>
                        <a:t> / Extra SS</a:t>
                      </a:r>
                      <a:endParaRPr lang="en-US" baseline="30000" dirty="0"/>
                    </a:p>
                  </a:txBody>
                  <a:tcPr/>
                </a:tc>
                <a:tc>
                  <a:txBody>
                    <a:bodyPr/>
                    <a:lstStyle/>
                    <a:p>
                      <a:pPr algn="ctr"/>
                      <a:endParaRPr lang="en-US" b="1" dirty="0">
                        <a:solidFill>
                          <a:srgbClr val="FF0000"/>
                        </a:solidFill>
                      </a:endParaRPr>
                    </a:p>
                  </a:txBody>
                  <a:tcPr/>
                </a:tc>
                <a:tc>
                  <a:txBody>
                    <a:bodyPr/>
                    <a:lstStyle/>
                    <a:p>
                      <a:pPr algn="ctr"/>
                      <a:endParaRPr lang="en-US" b="1" dirty="0">
                        <a:solidFill>
                          <a:srgbClr val="FF0000"/>
                        </a:solidFill>
                      </a:endParaRPr>
                    </a:p>
                  </a:txBody>
                  <a:tcPr/>
                </a:tc>
                <a:tc>
                  <a:txBody>
                    <a:bodyPr/>
                    <a:lstStyle/>
                    <a:p>
                      <a:pPr algn="ctr"/>
                      <a:endParaRPr lang="en-US" b="1" dirty="0">
                        <a:solidFill>
                          <a:srgbClr val="FF0000"/>
                        </a:solidFill>
                      </a:endParaRPr>
                    </a:p>
                  </a:txBody>
                  <a:tcPr/>
                </a:tc>
                <a:tc>
                  <a:txBody>
                    <a:bodyPr/>
                    <a:lstStyle/>
                    <a:p>
                      <a:pPr algn="ctr"/>
                      <a:endParaRPr lang="en-US" b="1" dirty="0">
                        <a:solidFill>
                          <a:srgbClr val="FF0000"/>
                        </a:solidFill>
                      </a:endParaRPr>
                    </a:p>
                  </a:txBody>
                  <a:tcPr/>
                </a:tc>
                <a:tc>
                  <a:txBody>
                    <a:bodyPr/>
                    <a:lstStyle/>
                    <a:p>
                      <a:pPr algn="ctr"/>
                      <a:endParaRPr lang="en-US" b="1" dirty="0">
                        <a:solidFill>
                          <a:srgbClr val="FF0000"/>
                        </a:solidFill>
                      </a:endParaRPr>
                    </a:p>
                  </a:txBody>
                  <a:tcPr/>
                </a:tc>
                <a:extLst>
                  <a:ext uri="{0D108BD9-81ED-4DB2-BD59-A6C34878D82A}">
                    <a16:rowId xmlns:a16="http://schemas.microsoft.com/office/drawing/2014/main" val="10001"/>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Error /</a:t>
                      </a:r>
                      <a:r>
                        <a:rPr lang="en-US" baseline="0" dirty="0"/>
                        <a:t> Residual/Full Model</a:t>
                      </a:r>
                      <a:endParaRPr lang="en-US" baseline="-25000" dirty="0"/>
                    </a:p>
                  </a:txBody>
                  <a:tcPr/>
                </a:tc>
                <a:tc>
                  <a:txBody>
                    <a:bodyPr/>
                    <a:lstStyle/>
                    <a:p>
                      <a:pPr algn="ctr"/>
                      <a:r>
                        <a:rPr lang="en-US" b="1" dirty="0">
                          <a:solidFill>
                            <a:srgbClr val="FF0000"/>
                          </a:solidFill>
                        </a:rPr>
                        <a:t>6</a:t>
                      </a:r>
                    </a:p>
                  </a:txBody>
                  <a:tcPr/>
                </a:tc>
                <a:tc>
                  <a:txBody>
                    <a:bodyPr/>
                    <a:lstStyle/>
                    <a:p>
                      <a:pPr algn="ctr"/>
                      <a:r>
                        <a:rPr lang="en-US" b="1" dirty="0">
                          <a:solidFill>
                            <a:srgbClr val="FF0000"/>
                          </a:solidFill>
                        </a:rPr>
                        <a:t>24</a:t>
                      </a:r>
                    </a:p>
                  </a:txBody>
                  <a:tcPr/>
                </a:tc>
                <a:tc>
                  <a:txBody>
                    <a:bodyPr/>
                    <a:lstStyle/>
                    <a:p>
                      <a:pPr algn="ctr"/>
                      <a:r>
                        <a:rPr lang="en-US" b="1" dirty="0">
                          <a:solidFill>
                            <a:srgbClr val="FF0000"/>
                          </a:solidFill>
                        </a:rPr>
                        <a:t>4</a:t>
                      </a:r>
                    </a:p>
                  </a:txBody>
                  <a:tcPr/>
                </a:tc>
                <a:tc>
                  <a:txBody>
                    <a:bodyPr/>
                    <a:lstStyle/>
                    <a:p>
                      <a:pPr algn="ctr"/>
                      <a:endParaRPr lang="en-US" b="1" dirty="0">
                        <a:solidFill>
                          <a:srgbClr val="FF0000"/>
                        </a:solidFill>
                      </a:endParaRPr>
                    </a:p>
                  </a:txBody>
                  <a:tcPr/>
                </a:tc>
                <a:tc>
                  <a:txBody>
                    <a:bodyPr/>
                    <a:lstStyle/>
                    <a:p>
                      <a:pPr algn="ctr"/>
                      <a:endParaRPr lang="en-US" b="1" dirty="0">
                        <a:solidFill>
                          <a:srgbClr val="FF0000"/>
                        </a:solidFill>
                      </a:endParaRPr>
                    </a:p>
                  </a:txBody>
                  <a:tcPr/>
                </a:tc>
                <a:extLst>
                  <a:ext uri="{0D108BD9-81ED-4DB2-BD59-A6C34878D82A}">
                    <a16:rowId xmlns:a16="http://schemas.microsoft.com/office/drawing/2014/main" val="10002"/>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aseline="0" dirty="0"/>
                        <a:t>Total (Reduced)</a:t>
                      </a:r>
                      <a:endParaRPr lang="en-US" baseline="-25000" dirty="0"/>
                    </a:p>
                  </a:txBody>
                  <a:tcPr/>
                </a:tc>
                <a:tc>
                  <a:txBody>
                    <a:bodyPr/>
                    <a:lstStyle/>
                    <a:p>
                      <a:pPr algn="ctr"/>
                      <a:r>
                        <a:rPr lang="en-US" b="1" dirty="0">
                          <a:solidFill>
                            <a:srgbClr val="FF0000"/>
                          </a:solidFill>
                        </a:rPr>
                        <a:t>8</a:t>
                      </a:r>
                    </a:p>
                  </a:txBody>
                  <a:tcPr/>
                </a:tc>
                <a:tc>
                  <a:txBody>
                    <a:bodyPr/>
                    <a:lstStyle/>
                    <a:p>
                      <a:pPr algn="ctr"/>
                      <a:r>
                        <a:rPr lang="en-US" b="1" dirty="0">
                          <a:solidFill>
                            <a:srgbClr val="FF0000"/>
                          </a:solidFill>
                        </a:rPr>
                        <a:t>462</a:t>
                      </a:r>
                    </a:p>
                  </a:txBody>
                  <a:tcPr/>
                </a:tc>
                <a:tc>
                  <a:txBody>
                    <a:bodyPr/>
                    <a:lstStyle/>
                    <a:p>
                      <a:pPr algn="ctr"/>
                      <a:endParaRPr lang="en-US" b="1" dirty="0">
                        <a:solidFill>
                          <a:srgbClr val="FF0000"/>
                        </a:solidFill>
                      </a:endParaRPr>
                    </a:p>
                  </a:txBody>
                  <a:tcPr/>
                </a:tc>
                <a:tc>
                  <a:txBody>
                    <a:bodyPr/>
                    <a:lstStyle/>
                    <a:p>
                      <a:pPr algn="ctr"/>
                      <a:endParaRPr lang="en-US" b="1" dirty="0">
                        <a:solidFill>
                          <a:srgbClr val="FF0000"/>
                        </a:solidFill>
                      </a:endParaRPr>
                    </a:p>
                  </a:txBody>
                  <a:tcPr/>
                </a:tc>
                <a:tc>
                  <a:txBody>
                    <a:bodyPr/>
                    <a:lstStyle/>
                    <a:p>
                      <a:pPr algn="ctr"/>
                      <a:endParaRPr lang="en-US" b="1" dirty="0">
                        <a:solidFill>
                          <a:srgbClr val="FF0000"/>
                        </a:solidFill>
                      </a:endParaRPr>
                    </a:p>
                  </a:txBody>
                  <a:tcPr/>
                </a:tc>
                <a:extLst>
                  <a:ext uri="{0D108BD9-81ED-4DB2-BD59-A6C34878D82A}">
                    <a16:rowId xmlns:a16="http://schemas.microsoft.com/office/drawing/2014/main" val="10003"/>
                  </a:ext>
                </a:extLst>
              </a:tr>
            </a:tbl>
          </a:graphicData>
        </a:graphic>
      </p:graphicFrame>
      <p:sp>
        <p:nvSpPr>
          <p:cNvPr id="10" name="TextBox 9"/>
          <p:cNvSpPr txBox="1"/>
          <p:nvPr/>
        </p:nvSpPr>
        <p:spPr>
          <a:xfrm>
            <a:off x="244207" y="1293030"/>
            <a:ext cx="8534400" cy="369332"/>
          </a:xfrm>
          <a:prstGeom prst="rect">
            <a:avLst/>
          </a:prstGeom>
          <a:noFill/>
        </p:spPr>
        <p:txBody>
          <a:bodyPr wrap="square" rtlCol="0">
            <a:spAutoFit/>
          </a:bodyPr>
          <a:lstStyle/>
          <a:p>
            <a:r>
              <a:rPr lang="en-US" dirty="0"/>
              <a:t>7. Now we would like to make an ANOVA table to test the alternative hypothesis!</a:t>
            </a:r>
          </a:p>
        </p:txBody>
      </p:sp>
      <p:sp>
        <p:nvSpPr>
          <p:cNvPr id="3" name="TextBox 2"/>
          <p:cNvSpPr txBox="1"/>
          <p:nvPr/>
        </p:nvSpPr>
        <p:spPr>
          <a:xfrm>
            <a:off x="228600" y="5442466"/>
            <a:ext cx="8534400" cy="369332"/>
          </a:xfrm>
          <a:prstGeom prst="rect">
            <a:avLst/>
          </a:prstGeom>
          <a:noFill/>
        </p:spPr>
        <p:txBody>
          <a:bodyPr wrap="square" rtlCol="0">
            <a:spAutoFit/>
          </a:bodyPr>
          <a:lstStyle/>
          <a:p>
            <a:r>
              <a:rPr lang="en-US" dirty="0"/>
              <a:t>Extra Sum of Squares = Residual Sum of Squares Reduced – Residual Sum of Squares Full</a:t>
            </a:r>
          </a:p>
        </p:txBody>
      </p:sp>
      <p:sp>
        <p:nvSpPr>
          <p:cNvPr id="4" name="TextBox 3"/>
          <p:cNvSpPr txBox="1"/>
          <p:nvPr/>
        </p:nvSpPr>
        <p:spPr>
          <a:xfrm>
            <a:off x="596288" y="1742218"/>
            <a:ext cx="6858000" cy="369332"/>
          </a:xfrm>
          <a:prstGeom prst="rect">
            <a:avLst/>
          </a:prstGeom>
          <a:noFill/>
        </p:spPr>
        <p:txBody>
          <a:bodyPr wrap="square" rtlCol="0">
            <a:spAutoFit/>
          </a:bodyPr>
          <a:lstStyle/>
          <a:p>
            <a:r>
              <a:rPr lang="en-US" dirty="0"/>
              <a:t>Formally write the Ho and Ha and fill in the table.  </a:t>
            </a:r>
          </a:p>
        </p:txBody>
      </p:sp>
      <p:sp>
        <p:nvSpPr>
          <p:cNvPr id="5" name="Rectangle 4"/>
          <p:cNvSpPr/>
          <p:nvPr/>
        </p:nvSpPr>
        <p:spPr>
          <a:xfrm>
            <a:off x="762000" y="2235759"/>
            <a:ext cx="7239000" cy="646331"/>
          </a:xfrm>
          <a:prstGeom prst="rect">
            <a:avLst/>
          </a:prstGeom>
        </p:spPr>
        <p:txBody>
          <a:bodyPr wrap="square">
            <a:spAutoFit/>
          </a:bodyPr>
          <a:lstStyle/>
          <a:p>
            <a:r>
              <a:rPr lang="en-US" b="1" dirty="0">
                <a:solidFill>
                  <a:srgbClr val="FF0000"/>
                </a:solidFill>
              </a:rPr>
              <a:t>H</a:t>
            </a:r>
            <a:r>
              <a:rPr lang="en-US" b="1" baseline="-25000" dirty="0">
                <a:solidFill>
                  <a:srgbClr val="FF0000"/>
                </a:solidFill>
              </a:rPr>
              <a:t>0</a:t>
            </a:r>
            <a:r>
              <a:rPr lang="en-US" b="1" dirty="0">
                <a:solidFill>
                  <a:srgbClr val="FF0000"/>
                </a:solidFill>
              </a:rPr>
              <a:t>: µ</a:t>
            </a:r>
            <a:r>
              <a:rPr lang="en-US" b="1" baseline="-25000" dirty="0">
                <a:solidFill>
                  <a:srgbClr val="FF0000"/>
                </a:solidFill>
              </a:rPr>
              <a:t>1</a:t>
            </a:r>
            <a:r>
              <a:rPr lang="en-US" b="1" dirty="0">
                <a:solidFill>
                  <a:srgbClr val="FF0000"/>
                </a:solidFill>
              </a:rPr>
              <a:t>= µ</a:t>
            </a:r>
            <a:r>
              <a:rPr lang="en-US" b="1" baseline="-25000" dirty="0">
                <a:solidFill>
                  <a:srgbClr val="FF0000"/>
                </a:solidFill>
              </a:rPr>
              <a:t>2</a:t>
            </a:r>
            <a:r>
              <a:rPr lang="en-US" b="1" dirty="0">
                <a:solidFill>
                  <a:srgbClr val="FF0000"/>
                </a:solidFill>
              </a:rPr>
              <a:t> = µ</a:t>
            </a:r>
            <a:r>
              <a:rPr lang="en-US" b="1" baseline="-25000" dirty="0">
                <a:solidFill>
                  <a:srgbClr val="FF0000"/>
                </a:solidFill>
              </a:rPr>
              <a:t>3			</a:t>
            </a:r>
            <a:r>
              <a:rPr lang="en-US" b="1" dirty="0">
                <a:solidFill>
                  <a:srgbClr val="FF0000"/>
                </a:solidFill>
              </a:rPr>
              <a:t>(Equal Means Model µ µ</a:t>
            </a:r>
            <a:r>
              <a:rPr lang="en-US" b="1" baseline="-25000" dirty="0">
                <a:solidFill>
                  <a:srgbClr val="FF0000"/>
                </a:solidFill>
              </a:rPr>
              <a:t> </a:t>
            </a:r>
            <a:r>
              <a:rPr lang="en-US" b="1" dirty="0">
                <a:solidFill>
                  <a:srgbClr val="FF0000"/>
                </a:solidFill>
              </a:rPr>
              <a:t>µ)</a:t>
            </a:r>
            <a:endParaRPr lang="en-US" b="1" baseline="-25000" dirty="0">
              <a:solidFill>
                <a:srgbClr val="FF0000"/>
              </a:solidFill>
            </a:endParaRPr>
          </a:p>
          <a:p>
            <a:r>
              <a:rPr lang="en-US" b="1" dirty="0">
                <a:solidFill>
                  <a:srgbClr val="FF0000"/>
                </a:solidFill>
              </a:rPr>
              <a:t>H</a:t>
            </a:r>
            <a:r>
              <a:rPr lang="en-US" b="1" baseline="-25000" dirty="0">
                <a:solidFill>
                  <a:srgbClr val="FF0000"/>
                </a:solidFill>
              </a:rPr>
              <a:t>a</a:t>
            </a:r>
            <a:r>
              <a:rPr lang="en-US" b="1" dirty="0">
                <a:solidFill>
                  <a:srgbClr val="FF0000"/>
                </a:solidFill>
              </a:rPr>
              <a:t>: At least 1 pair are different</a:t>
            </a:r>
            <a:r>
              <a:rPr lang="en-US" b="1" baseline="-25000" dirty="0">
                <a:solidFill>
                  <a:srgbClr val="FF0000"/>
                </a:solidFill>
              </a:rPr>
              <a:t>	</a:t>
            </a:r>
            <a:r>
              <a:rPr lang="en-US" b="1" dirty="0">
                <a:solidFill>
                  <a:srgbClr val="FF0000"/>
                </a:solidFill>
              </a:rPr>
              <a:t>(Separate Means Model µ</a:t>
            </a:r>
            <a:r>
              <a:rPr lang="en-US" b="1" baseline="-25000" dirty="0">
                <a:solidFill>
                  <a:srgbClr val="FF0000"/>
                </a:solidFill>
              </a:rPr>
              <a:t>1</a:t>
            </a:r>
            <a:r>
              <a:rPr lang="en-US" b="1" dirty="0">
                <a:solidFill>
                  <a:srgbClr val="FF0000"/>
                </a:solidFill>
              </a:rPr>
              <a:t> µ</a:t>
            </a:r>
            <a:r>
              <a:rPr lang="en-US" b="1" baseline="-25000" dirty="0">
                <a:solidFill>
                  <a:srgbClr val="FF0000"/>
                </a:solidFill>
              </a:rPr>
              <a:t>2 </a:t>
            </a:r>
            <a:r>
              <a:rPr lang="en-US" b="1" dirty="0">
                <a:solidFill>
                  <a:srgbClr val="FF0000"/>
                </a:solidFill>
              </a:rPr>
              <a:t>µ</a:t>
            </a:r>
            <a:r>
              <a:rPr lang="en-US" b="1" baseline="-25000" dirty="0">
                <a:solidFill>
                  <a:srgbClr val="FF0000"/>
                </a:solidFill>
              </a:rPr>
              <a:t>3</a:t>
            </a:r>
            <a:r>
              <a:rPr lang="en-US" b="1" dirty="0">
                <a:solidFill>
                  <a:srgbClr val="FF0000"/>
                </a:solidFill>
              </a:rPr>
              <a:t>)</a:t>
            </a:r>
          </a:p>
        </p:txBody>
      </p:sp>
    </p:spTree>
    <p:extLst>
      <p:ext uri="{BB962C8B-B14F-4D97-AF65-F5344CB8AC3E}">
        <p14:creationId xmlns:p14="http://schemas.microsoft.com/office/powerpoint/2010/main" val="26695303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6708</TotalTime>
  <Words>6182</Words>
  <Application>Microsoft Office PowerPoint</Application>
  <PresentationFormat>On-screen Show (4:3)</PresentationFormat>
  <Paragraphs>1026</Paragraphs>
  <Slides>82</Slides>
  <Notes>1</Notes>
  <HiddenSlides>1</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82</vt:i4>
      </vt:variant>
    </vt:vector>
  </HeadingPairs>
  <TitlesOfParts>
    <vt:vector size="86" baseType="lpstr">
      <vt:lpstr>Arial</vt:lpstr>
      <vt:lpstr>Calibri</vt:lpstr>
      <vt:lpstr>Cambria Math</vt:lpstr>
      <vt:lpstr>Office Theme</vt:lpstr>
      <vt:lpstr>UNIT 5: Chapter 5</vt:lpstr>
      <vt:lpstr>ANOVA</vt:lpstr>
      <vt:lpstr>ANOVA</vt:lpstr>
      <vt:lpstr>Pure ANOVA</vt:lpstr>
      <vt:lpstr>Pure ANOVA</vt:lpstr>
      <vt:lpstr>Pure ANOVA</vt:lpstr>
      <vt:lpstr>Sum of Squares in ANOVA</vt:lpstr>
      <vt:lpstr>Pure ANOVA </vt:lpstr>
      <vt:lpstr>Pure ANOVA </vt:lpstr>
      <vt:lpstr>Pure ANOVA </vt:lpstr>
      <vt:lpstr>Pure ANOVA </vt:lpstr>
      <vt:lpstr>Pure ANOVA </vt:lpstr>
      <vt:lpstr>Pure ANOVA </vt:lpstr>
      <vt:lpstr>F -Test of Different Means … </vt:lpstr>
      <vt:lpstr>6 Steps for ANOVA F Test (diff means)!</vt:lpstr>
      <vt:lpstr>F-Distribution</vt:lpstr>
      <vt:lpstr>R-Squared!</vt:lpstr>
      <vt:lpstr>Coefficient of Variation</vt:lpstr>
      <vt:lpstr>ANOVA: Assumptions and Robustness</vt:lpstr>
      <vt:lpstr>Samples drawn from  Normal Distributions</vt:lpstr>
      <vt:lpstr>More on Constant SD</vt:lpstr>
      <vt:lpstr>Levene’s Test (Median)</vt:lpstr>
      <vt:lpstr>Proc GLM Has Levene’s Test</vt:lpstr>
      <vt:lpstr>Check of Assumptions: Constant SD</vt:lpstr>
      <vt:lpstr>Archeology in New Mexico</vt:lpstr>
      <vt:lpstr>Archaeology Example</vt:lpstr>
      <vt:lpstr>Archeology Example Assumptions: Normality</vt:lpstr>
      <vt:lpstr>Archeology Example Assumptions: Homogeneity (Equal SD)</vt:lpstr>
      <vt:lpstr>Archeology Example Assumption: Independence </vt:lpstr>
      <vt:lpstr>Question of Interest:</vt:lpstr>
      <vt:lpstr>Are sites 1 and 4 different from 2 and 3? *Assumes ANOVA assumptions are met</vt:lpstr>
      <vt:lpstr>First Ask: Is there reason to believe any of them are different?</vt:lpstr>
      <vt:lpstr>Question of Interest: 2. Are the means of sites 1 and 4 different?   </vt:lpstr>
      <vt:lpstr>Question of Interest: (try it!) 3. Are the means of sites 2 and 3 different?   </vt:lpstr>
      <vt:lpstr>Question of Interest: (try it!) 3. Are the means of sites 2 and 3 different?   </vt:lpstr>
      <vt:lpstr>Question of Interest: (try it!) 3. Are the means of sites 2 and 3 different?   </vt:lpstr>
      <vt:lpstr>Question of Interest: 4. Are sites 1 and 4 different than 2 and 3?  </vt:lpstr>
      <vt:lpstr>A Small Example</vt:lpstr>
      <vt:lpstr>Normality Assumption</vt:lpstr>
      <vt:lpstr>Homogeneity of Variance Assumption</vt:lpstr>
      <vt:lpstr>So …. NONPARAMETRIC!!!!</vt:lpstr>
      <vt:lpstr>Kruskal-Wallis Test </vt:lpstr>
      <vt:lpstr>Another Analysis!!!!</vt:lpstr>
      <vt:lpstr>Normality Assumption</vt:lpstr>
      <vt:lpstr>Assumptions and Analysis: </vt:lpstr>
      <vt:lpstr>Performance of Welch’s Test</vt:lpstr>
      <vt:lpstr>Fixed Effects vs. Random Effects</vt:lpstr>
      <vt:lpstr>Fixed or random effects</vt:lpstr>
      <vt:lpstr>APPENDIX</vt:lpstr>
      <vt:lpstr>What does r^2 mean?</vt:lpstr>
      <vt:lpstr>What does r^2 mean?</vt:lpstr>
      <vt:lpstr>What does r^2 mean?</vt:lpstr>
      <vt:lpstr>MSE vs. Variance in each group </vt:lpstr>
      <vt:lpstr>Examples</vt:lpstr>
      <vt:lpstr>Another example!</vt:lpstr>
      <vt:lpstr>First … Plot the Data!</vt:lpstr>
      <vt:lpstr>Plot the Data cont.</vt:lpstr>
      <vt:lpstr>Brown and Forsythe Test for Equality of Variance.</vt:lpstr>
      <vt:lpstr>1 Way ANOVA</vt:lpstr>
      <vt:lpstr>PowerPoint Presentation</vt:lpstr>
      <vt:lpstr>PowerPoint Presentation</vt:lpstr>
      <vt:lpstr>PowerPoint Presentation</vt:lpstr>
      <vt:lpstr>PowerPoint Presentation</vt:lpstr>
      <vt:lpstr>Resources</vt:lpstr>
      <vt:lpstr>Spock Example</vt:lpstr>
      <vt:lpstr>Spock Trial </vt:lpstr>
      <vt:lpstr>The Raw Data</vt:lpstr>
      <vt:lpstr>Comparing Two Means  From Many Groups.</vt:lpstr>
      <vt:lpstr>Spock Data Steps</vt:lpstr>
      <vt:lpstr>Two Judge Analysis w/ t-Tools</vt:lpstr>
      <vt:lpstr>Two Judge Analysis w/ Several-Groups</vt:lpstr>
      <vt:lpstr>Two Judge Analysis: Conclusion</vt:lpstr>
      <vt:lpstr>Spock Trial QOI 2 </vt:lpstr>
      <vt:lpstr>Spock: The Strategy</vt:lpstr>
      <vt:lpstr>Step 1: Compare Judges A - F</vt:lpstr>
      <vt:lpstr>Different Models in SAS</vt:lpstr>
      <vt:lpstr>Different Models in SAS</vt:lpstr>
      <vt:lpstr>Comparing Two Models: Both are not Equal Means Model</vt:lpstr>
      <vt:lpstr>PowerPoint Presentation</vt:lpstr>
      <vt:lpstr>PowerPoint Presentation</vt:lpstr>
      <vt:lpstr>Step 1 Complete!</vt:lpstr>
      <vt:lpstr>Step 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4: Chapter 5</dc:title>
  <dc:creator>Bivin Sadler</dc:creator>
  <cp:lastModifiedBy>User</cp:lastModifiedBy>
  <cp:revision>108</cp:revision>
  <dcterms:created xsi:type="dcterms:W3CDTF">2015-06-04T22:37:56Z</dcterms:created>
  <dcterms:modified xsi:type="dcterms:W3CDTF">2018-09-24T19:09:35Z</dcterms:modified>
</cp:coreProperties>
</file>