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2"/>
  </p:notesMasterIdLst>
  <p:sldIdLst>
    <p:sldId id="256" r:id="rId3"/>
    <p:sldId id="257" r:id="rId4"/>
    <p:sldId id="258" r:id="rId5"/>
    <p:sldId id="259" r:id="rId6"/>
    <p:sldId id="260" r:id="rId7"/>
    <p:sldId id="261" r:id="rId8"/>
    <p:sldId id="262" r:id="rId9"/>
    <p:sldId id="263" r:id="rId10"/>
    <p:sldId id="264" r:id="rId11"/>
    <p:sldId id="266" r:id="rId12"/>
    <p:sldId id="265" r:id="rId13"/>
    <p:sldId id="267" r:id="rId14"/>
    <p:sldId id="268" r:id="rId15"/>
    <p:sldId id="269" r:id="rId16"/>
    <p:sldId id="270" r:id="rId17"/>
    <p:sldId id="271" r:id="rId18"/>
    <p:sldId id="274" r:id="rId19"/>
    <p:sldId id="276" r:id="rId20"/>
    <p:sldId id="277" r:id="rId21"/>
    <p:sldId id="278" r:id="rId22"/>
    <p:sldId id="279" r:id="rId23"/>
    <p:sldId id="280" r:id="rId24"/>
    <p:sldId id="273"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318" r:id="rId39"/>
    <p:sldId id="295" r:id="rId40"/>
    <p:sldId id="296" r:id="rId41"/>
    <p:sldId id="297" r:id="rId42"/>
    <p:sldId id="298" r:id="rId43"/>
    <p:sldId id="299" r:id="rId44"/>
    <p:sldId id="301" r:id="rId45"/>
    <p:sldId id="302" r:id="rId46"/>
    <p:sldId id="303" r:id="rId47"/>
    <p:sldId id="304" r:id="rId48"/>
    <p:sldId id="305" r:id="rId49"/>
    <p:sldId id="306" r:id="rId50"/>
    <p:sldId id="319" r:id="rId51"/>
    <p:sldId id="317" r:id="rId52"/>
    <p:sldId id="308" r:id="rId53"/>
    <p:sldId id="309" r:id="rId54"/>
    <p:sldId id="310" r:id="rId55"/>
    <p:sldId id="311" r:id="rId56"/>
    <p:sldId id="312" r:id="rId57"/>
    <p:sldId id="313" r:id="rId58"/>
    <p:sldId id="314" r:id="rId59"/>
    <p:sldId id="315" r:id="rId60"/>
    <p:sldId id="316"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90" d="100"/>
          <a:sy n="90" d="100"/>
        </p:scale>
        <p:origin x="48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4028BE-AB22-4611-B529-1C31ABF56E3B}" type="datetimeFigureOut">
              <a:rPr lang="en-US" smtClean="0"/>
              <a:t>9/18/2018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350616-B008-4F69-B784-96F575383B6E}" type="slidenum">
              <a:rPr lang="en-US" smtClean="0"/>
              <a:t>‹#›</a:t>
            </a:fld>
            <a:endParaRPr lang="en-US" dirty="0"/>
          </a:p>
        </p:txBody>
      </p:sp>
    </p:spTree>
    <p:extLst>
      <p:ext uri="{BB962C8B-B14F-4D97-AF65-F5344CB8AC3E}">
        <p14:creationId xmlns:p14="http://schemas.microsoft.com/office/powerpoint/2010/main" val="1879110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Worst case:</a:t>
            </a:r>
            <a:r>
              <a:rPr lang="en-US" baseline="0" dirty="0"/>
              <a:t> the variance from the larger group is smaller than the variance from smaller group:</a:t>
            </a:r>
            <a:endParaRPr lang="en-US" dirty="0"/>
          </a:p>
        </p:txBody>
      </p:sp>
      <p:sp>
        <p:nvSpPr>
          <p:cNvPr id="4" name="Slide Number Placeholder 3"/>
          <p:cNvSpPr>
            <a:spLocks noGrp="1"/>
          </p:cNvSpPr>
          <p:nvPr>
            <p:ph type="sldNum" sz="quarter" idx="10"/>
          </p:nvPr>
        </p:nvSpPr>
        <p:spPr/>
        <p:txBody>
          <a:bodyPr/>
          <a:lstStyle/>
          <a:p>
            <a:fld id="{3394AD06-2F85-BF4E-AD57-43811BB62983}"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506793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7F67B1E-E178-4292-AA43-8ED0C0DFFE5E}" type="datetimeFigureOut">
              <a:rPr lang="en-US" smtClean="0"/>
              <a:t>9/18/2018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16ACF0-3583-4013-A7C0-8D8A1A4E6BE2}" type="slidenum">
              <a:rPr lang="en-US" smtClean="0"/>
              <a:t>‹#›</a:t>
            </a:fld>
            <a:endParaRPr lang="en-US" dirty="0"/>
          </a:p>
        </p:txBody>
      </p:sp>
    </p:spTree>
    <p:extLst>
      <p:ext uri="{BB962C8B-B14F-4D97-AF65-F5344CB8AC3E}">
        <p14:creationId xmlns:p14="http://schemas.microsoft.com/office/powerpoint/2010/main" val="3843712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F67B1E-E178-4292-AA43-8ED0C0DFFE5E}" type="datetimeFigureOut">
              <a:rPr lang="en-US" smtClean="0"/>
              <a:t>9/18/2018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16ACF0-3583-4013-A7C0-8D8A1A4E6BE2}" type="slidenum">
              <a:rPr lang="en-US" smtClean="0"/>
              <a:t>‹#›</a:t>
            </a:fld>
            <a:endParaRPr lang="en-US" dirty="0"/>
          </a:p>
        </p:txBody>
      </p:sp>
    </p:spTree>
    <p:extLst>
      <p:ext uri="{BB962C8B-B14F-4D97-AF65-F5344CB8AC3E}">
        <p14:creationId xmlns:p14="http://schemas.microsoft.com/office/powerpoint/2010/main" val="1236533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F67B1E-E178-4292-AA43-8ED0C0DFFE5E}" type="datetimeFigureOut">
              <a:rPr lang="en-US" smtClean="0"/>
              <a:t>9/18/2018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16ACF0-3583-4013-A7C0-8D8A1A4E6BE2}" type="slidenum">
              <a:rPr lang="en-US" smtClean="0"/>
              <a:t>‹#›</a:t>
            </a:fld>
            <a:endParaRPr lang="en-US" dirty="0"/>
          </a:p>
        </p:txBody>
      </p:sp>
    </p:spTree>
    <p:extLst>
      <p:ext uri="{BB962C8B-B14F-4D97-AF65-F5344CB8AC3E}">
        <p14:creationId xmlns:p14="http://schemas.microsoft.com/office/powerpoint/2010/main" val="573745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5DDF69-E0BD-418A-B6D6-51C352E76B44}" type="datetimeFigureOut">
              <a:rPr lang="en-US" smtClean="0"/>
              <a:pPr/>
              <a:t>9/18/2018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6EB086-0FB5-404F-9DB0-02BE9E698E00}" type="slidenum">
              <a:rPr lang="en-US" smtClean="0"/>
              <a:pPr/>
              <a:t>‹#›</a:t>
            </a:fld>
            <a:endParaRPr lang="en-US" dirty="0"/>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357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5DDF69-E0BD-418A-B6D6-51C352E76B44}" type="datetimeFigureOut">
              <a:rPr lang="en-US" smtClean="0"/>
              <a:pPr/>
              <a:t>9/18/2018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6EB086-0FB5-404F-9DB0-02BE9E698E00}" type="slidenum">
              <a:rPr lang="en-US" smtClean="0"/>
              <a:pPr/>
              <a:t>‹#›</a:t>
            </a:fld>
            <a:endParaRPr lang="en-US" dirty="0"/>
          </a:p>
        </p:txBody>
      </p:sp>
    </p:spTree>
    <p:extLst>
      <p:ext uri="{BB962C8B-B14F-4D97-AF65-F5344CB8AC3E}">
        <p14:creationId xmlns:p14="http://schemas.microsoft.com/office/powerpoint/2010/main" val="724453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5DDF69-E0BD-418A-B6D6-51C352E76B44}" type="datetimeFigureOut">
              <a:rPr lang="en-US" smtClean="0"/>
              <a:pPr/>
              <a:t>9/18/2018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6EB086-0FB5-404F-9DB0-02BE9E698E00}" type="slidenum">
              <a:rPr lang="en-US" smtClean="0"/>
              <a:pPr/>
              <a:t>‹#›</a:t>
            </a:fld>
            <a:endParaRPr lang="en-US" dirty="0"/>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75955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6"/>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5DDF69-E0BD-418A-B6D6-51C352E76B44}" type="datetimeFigureOut">
              <a:rPr lang="en-US" smtClean="0"/>
              <a:pPr/>
              <a:t>9/18/2018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F6EB086-0FB5-404F-9DB0-02BE9E698E00}" type="slidenum">
              <a:rPr lang="en-US" smtClean="0"/>
              <a:pPr/>
              <a:t>‹#›</a:t>
            </a:fld>
            <a:endParaRPr lang="en-US" dirty="0"/>
          </a:p>
        </p:txBody>
      </p:sp>
    </p:spTree>
    <p:extLst>
      <p:ext uri="{BB962C8B-B14F-4D97-AF65-F5344CB8AC3E}">
        <p14:creationId xmlns:p14="http://schemas.microsoft.com/office/powerpoint/2010/main" val="191157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5DDF69-E0BD-418A-B6D6-51C352E76B44}" type="datetimeFigureOut">
              <a:rPr lang="en-US" smtClean="0"/>
              <a:pPr/>
              <a:t>9/18/2018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F6EB086-0FB5-404F-9DB0-02BE9E698E00}" type="slidenum">
              <a:rPr lang="en-US" smtClean="0"/>
              <a:pPr/>
              <a:t>‹#›</a:t>
            </a:fld>
            <a:endParaRPr lang="en-US" dirty="0"/>
          </a:p>
        </p:txBody>
      </p:sp>
    </p:spTree>
    <p:extLst>
      <p:ext uri="{BB962C8B-B14F-4D97-AF65-F5344CB8AC3E}">
        <p14:creationId xmlns:p14="http://schemas.microsoft.com/office/powerpoint/2010/main" val="30519387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5DDF69-E0BD-418A-B6D6-51C352E76B44}" type="datetimeFigureOut">
              <a:rPr lang="en-US" smtClean="0"/>
              <a:pPr/>
              <a:t>9/18/2018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F6EB086-0FB5-404F-9DB0-02BE9E698E00}" type="slidenum">
              <a:rPr lang="en-US" smtClean="0"/>
              <a:pPr/>
              <a:t>‹#›</a:t>
            </a:fld>
            <a:endParaRPr lang="en-US" dirty="0"/>
          </a:p>
        </p:txBody>
      </p:sp>
    </p:spTree>
    <p:extLst>
      <p:ext uri="{BB962C8B-B14F-4D97-AF65-F5344CB8AC3E}">
        <p14:creationId xmlns:p14="http://schemas.microsoft.com/office/powerpoint/2010/main" val="33390715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C5DDF69-E0BD-418A-B6D6-51C352E76B44}" type="datetimeFigureOut">
              <a:rPr lang="en-US" smtClean="0"/>
              <a:pPr/>
              <a:t>9/18/2018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AF6EB086-0FB5-404F-9DB0-02BE9E698E00}" type="slidenum">
              <a:rPr lang="en-US" smtClean="0"/>
              <a:pPr/>
              <a:t>‹#›</a:t>
            </a:fld>
            <a:endParaRPr lang="en-US" dirty="0"/>
          </a:p>
        </p:txBody>
      </p:sp>
    </p:spTree>
    <p:extLst>
      <p:ext uri="{BB962C8B-B14F-4D97-AF65-F5344CB8AC3E}">
        <p14:creationId xmlns:p14="http://schemas.microsoft.com/office/powerpoint/2010/main" val="1916852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3" y="6459787"/>
            <a:ext cx="2618511" cy="365125"/>
          </a:xfrm>
        </p:spPr>
        <p:txBody>
          <a:bodyPr/>
          <a:lstStyle>
            <a:lvl1pPr algn="l">
              <a:defRPr/>
            </a:lvl1pPr>
          </a:lstStyle>
          <a:p>
            <a:fld id="{FC5DDF69-E0BD-418A-B6D6-51C352E76B44}" type="datetimeFigureOut">
              <a:rPr lang="en-US" smtClean="0"/>
              <a:pPr/>
              <a:t>9/18/2018</a:t>
            </a:fld>
            <a:endParaRPr lang="en-US" dirty="0"/>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endParaRPr lang="en-US" dirty="0">
              <a:solidFill>
                <a:srgbClr val="344068"/>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F6EB086-0FB5-404F-9DB0-02BE9E698E00}" type="slidenum">
              <a:rPr lang="en-US" smtClean="0">
                <a:solidFill>
                  <a:srgbClr val="344068"/>
                </a:solidFill>
              </a:rPr>
              <a:pPr/>
              <a:t>‹#›</a:t>
            </a:fld>
            <a:endParaRPr lang="en-US" dirty="0">
              <a:solidFill>
                <a:srgbClr val="344068"/>
              </a:solidFill>
            </a:endParaRPr>
          </a:p>
        </p:txBody>
      </p:sp>
    </p:spTree>
    <p:extLst>
      <p:ext uri="{BB962C8B-B14F-4D97-AF65-F5344CB8AC3E}">
        <p14:creationId xmlns:p14="http://schemas.microsoft.com/office/powerpoint/2010/main" val="2451784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F67B1E-E178-4292-AA43-8ED0C0DFFE5E}" type="datetimeFigureOut">
              <a:rPr lang="en-US" smtClean="0"/>
              <a:t>9/18/2018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16ACF0-3583-4013-A7C0-8D8A1A4E6BE2}" type="slidenum">
              <a:rPr lang="en-US" smtClean="0"/>
              <a:t>‹#›</a:t>
            </a:fld>
            <a:endParaRPr lang="en-US" dirty="0"/>
          </a:p>
        </p:txBody>
      </p:sp>
    </p:spTree>
    <p:extLst>
      <p:ext uri="{BB962C8B-B14F-4D97-AF65-F5344CB8AC3E}">
        <p14:creationId xmlns:p14="http://schemas.microsoft.com/office/powerpoint/2010/main" val="3279247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1097280"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5DDF69-E0BD-418A-B6D6-51C352E76B44}" type="datetimeFigureOut">
              <a:rPr lang="en-US" smtClean="0"/>
              <a:pPr/>
              <a:t>9/18/2018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F6EB086-0FB5-404F-9DB0-02BE9E698E00}" type="slidenum">
              <a:rPr lang="en-US" smtClean="0"/>
              <a:pPr/>
              <a:t>‹#›</a:t>
            </a:fld>
            <a:endParaRPr lang="en-US" dirty="0"/>
          </a:p>
        </p:txBody>
      </p:sp>
    </p:spTree>
    <p:extLst>
      <p:ext uri="{BB962C8B-B14F-4D97-AF65-F5344CB8AC3E}">
        <p14:creationId xmlns:p14="http://schemas.microsoft.com/office/powerpoint/2010/main" val="2825483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5DDF69-E0BD-418A-B6D6-51C352E76B44}" type="datetimeFigureOut">
              <a:rPr lang="en-US" smtClean="0"/>
              <a:pPr/>
              <a:t>9/18/2018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6EB086-0FB5-404F-9DB0-02BE9E698E00}" type="slidenum">
              <a:rPr lang="en-US" smtClean="0"/>
              <a:pPr/>
              <a:t>‹#›</a:t>
            </a:fld>
            <a:endParaRPr lang="en-US" dirty="0"/>
          </a:p>
        </p:txBody>
      </p:sp>
    </p:spTree>
    <p:extLst>
      <p:ext uri="{BB962C8B-B14F-4D97-AF65-F5344CB8AC3E}">
        <p14:creationId xmlns:p14="http://schemas.microsoft.com/office/powerpoint/2010/main" val="6171335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5DDF69-E0BD-418A-B6D6-51C352E76B44}" type="datetimeFigureOut">
              <a:rPr lang="en-US" smtClean="0"/>
              <a:pPr/>
              <a:t>9/18/2018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6EB086-0FB5-404F-9DB0-02BE9E698E00}" type="slidenum">
              <a:rPr lang="en-US" smtClean="0"/>
              <a:pPr/>
              <a:t>‹#›</a:t>
            </a:fld>
            <a:endParaRPr lang="en-US" dirty="0"/>
          </a:p>
        </p:txBody>
      </p:sp>
    </p:spTree>
    <p:extLst>
      <p:ext uri="{BB962C8B-B14F-4D97-AF65-F5344CB8AC3E}">
        <p14:creationId xmlns:p14="http://schemas.microsoft.com/office/powerpoint/2010/main" val="1316184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F67B1E-E178-4292-AA43-8ED0C0DFFE5E}" type="datetimeFigureOut">
              <a:rPr lang="en-US" smtClean="0"/>
              <a:t>9/18/2018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16ACF0-3583-4013-A7C0-8D8A1A4E6BE2}" type="slidenum">
              <a:rPr lang="en-US" smtClean="0"/>
              <a:t>‹#›</a:t>
            </a:fld>
            <a:endParaRPr lang="en-US" dirty="0"/>
          </a:p>
        </p:txBody>
      </p:sp>
    </p:spTree>
    <p:extLst>
      <p:ext uri="{BB962C8B-B14F-4D97-AF65-F5344CB8AC3E}">
        <p14:creationId xmlns:p14="http://schemas.microsoft.com/office/powerpoint/2010/main" val="787882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F67B1E-E178-4292-AA43-8ED0C0DFFE5E}" type="datetimeFigureOut">
              <a:rPr lang="en-US" smtClean="0"/>
              <a:t>9/18/2018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16ACF0-3583-4013-A7C0-8D8A1A4E6BE2}" type="slidenum">
              <a:rPr lang="en-US" smtClean="0"/>
              <a:t>‹#›</a:t>
            </a:fld>
            <a:endParaRPr lang="en-US" dirty="0"/>
          </a:p>
        </p:txBody>
      </p:sp>
    </p:spTree>
    <p:extLst>
      <p:ext uri="{BB962C8B-B14F-4D97-AF65-F5344CB8AC3E}">
        <p14:creationId xmlns:p14="http://schemas.microsoft.com/office/powerpoint/2010/main" val="748829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F67B1E-E178-4292-AA43-8ED0C0DFFE5E}" type="datetimeFigureOut">
              <a:rPr lang="en-US" smtClean="0"/>
              <a:t>9/18/2018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E16ACF0-3583-4013-A7C0-8D8A1A4E6BE2}" type="slidenum">
              <a:rPr lang="en-US" smtClean="0"/>
              <a:t>‹#›</a:t>
            </a:fld>
            <a:endParaRPr lang="en-US" dirty="0"/>
          </a:p>
        </p:txBody>
      </p:sp>
    </p:spTree>
    <p:extLst>
      <p:ext uri="{BB962C8B-B14F-4D97-AF65-F5344CB8AC3E}">
        <p14:creationId xmlns:p14="http://schemas.microsoft.com/office/powerpoint/2010/main" val="1385760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F67B1E-E178-4292-AA43-8ED0C0DFFE5E}" type="datetimeFigureOut">
              <a:rPr lang="en-US" smtClean="0"/>
              <a:t>9/18/2018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E16ACF0-3583-4013-A7C0-8D8A1A4E6BE2}" type="slidenum">
              <a:rPr lang="en-US" smtClean="0"/>
              <a:t>‹#›</a:t>
            </a:fld>
            <a:endParaRPr lang="en-US" dirty="0"/>
          </a:p>
        </p:txBody>
      </p:sp>
    </p:spTree>
    <p:extLst>
      <p:ext uri="{BB962C8B-B14F-4D97-AF65-F5344CB8AC3E}">
        <p14:creationId xmlns:p14="http://schemas.microsoft.com/office/powerpoint/2010/main" val="2988148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F67B1E-E178-4292-AA43-8ED0C0DFFE5E}" type="datetimeFigureOut">
              <a:rPr lang="en-US" smtClean="0"/>
              <a:t>9/18/2018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E16ACF0-3583-4013-A7C0-8D8A1A4E6BE2}" type="slidenum">
              <a:rPr lang="en-US" smtClean="0"/>
              <a:t>‹#›</a:t>
            </a:fld>
            <a:endParaRPr lang="en-US" dirty="0"/>
          </a:p>
        </p:txBody>
      </p:sp>
    </p:spTree>
    <p:extLst>
      <p:ext uri="{BB962C8B-B14F-4D97-AF65-F5344CB8AC3E}">
        <p14:creationId xmlns:p14="http://schemas.microsoft.com/office/powerpoint/2010/main" val="1029911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F67B1E-E178-4292-AA43-8ED0C0DFFE5E}" type="datetimeFigureOut">
              <a:rPr lang="en-US" smtClean="0"/>
              <a:t>9/18/2018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16ACF0-3583-4013-A7C0-8D8A1A4E6BE2}" type="slidenum">
              <a:rPr lang="en-US" smtClean="0"/>
              <a:t>‹#›</a:t>
            </a:fld>
            <a:endParaRPr lang="en-US" dirty="0"/>
          </a:p>
        </p:txBody>
      </p:sp>
    </p:spTree>
    <p:extLst>
      <p:ext uri="{BB962C8B-B14F-4D97-AF65-F5344CB8AC3E}">
        <p14:creationId xmlns:p14="http://schemas.microsoft.com/office/powerpoint/2010/main" val="750105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F67B1E-E178-4292-AA43-8ED0C0DFFE5E}" type="datetimeFigureOut">
              <a:rPr lang="en-US" smtClean="0"/>
              <a:t>9/18/2018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16ACF0-3583-4013-A7C0-8D8A1A4E6BE2}" type="slidenum">
              <a:rPr lang="en-US" smtClean="0"/>
              <a:t>‹#›</a:t>
            </a:fld>
            <a:endParaRPr lang="en-US" dirty="0"/>
          </a:p>
        </p:txBody>
      </p:sp>
    </p:spTree>
    <p:extLst>
      <p:ext uri="{BB962C8B-B14F-4D97-AF65-F5344CB8AC3E}">
        <p14:creationId xmlns:p14="http://schemas.microsoft.com/office/powerpoint/2010/main" val="936315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F67B1E-E178-4292-AA43-8ED0C0DFFE5E}" type="datetimeFigureOut">
              <a:rPr lang="en-US" smtClean="0"/>
              <a:t>9/18/2018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6ACF0-3583-4013-A7C0-8D8A1A4E6BE2}" type="slidenum">
              <a:rPr lang="en-US" smtClean="0"/>
              <a:t>‹#›</a:t>
            </a:fld>
            <a:endParaRPr lang="en-US" dirty="0"/>
          </a:p>
        </p:txBody>
      </p:sp>
    </p:spTree>
    <p:extLst>
      <p:ext uri="{BB962C8B-B14F-4D97-AF65-F5344CB8AC3E}">
        <p14:creationId xmlns:p14="http://schemas.microsoft.com/office/powerpoint/2010/main" val="1087781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5"/>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79" y="1845734"/>
            <a:ext cx="100584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fld id="{FC5DDF69-E0BD-418A-B6D6-51C352E76B44}" type="datetimeFigureOut">
              <a:rPr lang="en-US" smtClean="0"/>
              <a:pPr/>
              <a:t>9/18/2018</a:t>
            </a:fld>
            <a:endParaRPr lang="en-US" dirty="0"/>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0">
                <a:solidFill>
                  <a:srgbClr val="FFFFFF"/>
                </a:solidFill>
              </a:defRPr>
            </a:lvl1pPr>
          </a:lstStyle>
          <a:p>
            <a:fld id="{AF6EB086-0FB5-404F-9DB0-02BE9E698E00}"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78307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 Id="rId5" Type="http://schemas.openxmlformats.org/officeDocument/2006/relationships/image" Target="../media/image28.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media/image35.png"/><Relationship Id="rId2" Type="http://schemas.openxmlformats.org/officeDocument/2006/relationships/image" Target="../media/image310.png"/><Relationship Id="rId1" Type="http://schemas.openxmlformats.org/officeDocument/2006/relationships/slideLayout" Target="../slideLayouts/slideLayout13.xml"/><Relationship Id="rId6" Type="http://schemas.openxmlformats.org/officeDocument/2006/relationships/image" Target="../media/image34.png"/><Relationship Id="rId5" Type="http://schemas.openxmlformats.org/officeDocument/2006/relationships/image" Target="../media/image32.png"/><Relationship Id="rId4" Type="http://schemas.openxmlformats.org/officeDocument/2006/relationships/image" Target="NUL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3.xml"/><Relationship Id="rId5" Type="http://schemas.openxmlformats.org/officeDocument/2006/relationships/image" Target="../media/image40.png"/><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3.xml"/><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3.xml"/><Relationship Id="rId4" Type="http://schemas.openxmlformats.org/officeDocument/2006/relationships/image" Target="../media/image5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3.xml"/><Relationship Id="rId4" Type="http://schemas.openxmlformats.org/officeDocument/2006/relationships/image" Target="../media/image56.png"/></Relationships>
</file>

<file path=ppt/slides/_rels/slide4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jpe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580.png"/><Relationship Id="rId2" Type="http://schemas.openxmlformats.org/officeDocument/2006/relationships/image" Target="../media/image581.png"/><Relationship Id="rId1" Type="http://schemas.openxmlformats.org/officeDocument/2006/relationships/slideLayout" Target="../slideLayouts/slideLayout13.xml"/><Relationship Id="rId5" Type="http://schemas.openxmlformats.org/officeDocument/2006/relationships/image" Target="../media/image600.png"/><Relationship Id="rId4" Type="http://schemas.openxmlformats.org/officeDocument/2006/relationships/image" Target="../media/image590.png"/></Relationships>
</file>

<file path=ppt/slides/_rels/slide4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55.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7.png"/><Relationship Id="rId1" Type="http://schemas.openxmlformats.org/officeDocument/2006/relationships/slideLayout" Target="../slideLayouts/slideLayout13.xml"/><Relationship Id="rId4" Type="http://schemas.openxmlformats.org/officeDocument/2006/relationships/image" Target="../media/image6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13.xml"/><Relationship Id="rId4" Type="http://schemas.openxmlformats.org/officeDocument/2006/relationships/image" Target="../media/image72.png"/></Relationships>
</file>

<file path=ppt/slides/_rels/slide54.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0.png"/><Relationship Id="rId1" Type="http://schemas.openxmlformats.org/officeDocument/2006/relationships/slideLayout" Target="../slideLayouts/slideLayout13.xml"/><Relationship Id="rId5" Type="http://schemas.openxmlformats.org/officeDocument/2006/relationships/image" Target="../media/image74.png"/><Relationship Id="rId4" Type="http://schemas.openxmlformats.org/officeDocument/2006/relationships/image" Target="../media/image300.png"/></Relationships>
</file>

<file path=ppt/slides/_rels/slide5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image" Target="../media/image77.png"/><Relationship Id="rId1" Type="http://schemas.openxmlformats.org/officeDocument/2006/relationships/slideLayout" Target="../slideLayouts/slideLayout13.xml"/><Relationship Id="rId5" Type="http://schemas.openxmlformats.org/officeDocument/2006/relationships/image" Target="../media/image79.png"/><Relationship Id="rId4" Type="http://schemas.openxmlformats.org/officeDocument/2006/relationships/image" Target="../media/image78.png"/></Relationships>
</file>

<file path=ppt/slides/_rels/slide5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80.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Alternatives to (Student) t-Tools</a:t>
            </a:r>
          </a:p>
        </p:txBody>
      </p:sp>
      <p:sp>
        <p:nvSpPr>
          <p:cNvPr id="3" name="Subtitle 2"/>
          <p:cNvSpPr>
            <a:spLocks noGrp="1"/>
          </p:cNvSpPr>
          <p:nvPr>
            <p:ph type="subTitle" idx="1"/>
          </p:nvPr>
        </p:nvSpPr>
        <p:spPr/>
        <p:txBody>
          <a:bodyPr>
            <a:normAutofit fontScale="85000" lnSpcReduction="20000"/>
          </a:bodyPr>
          <a:lstStyle/>
          <a:p>
            <a:r>
              <a:rPr lang="en-US" dirty="0"/>
              <a:t>Rank Sum Test</a:t>
            </a:r>
          </a:p>
          <a:p>
            <a:r>
              <a:rPr lang="en-US" dirty="0"/>
              <a:t>Welch’s Test</a:t>
            </a:r>
          </a:p>
          <a:p>
            <a:r>
              <a:rPr lang="en-US" dirty="0"/>
              <a:t>Sign Test / Signed Rank Test</a:t>
            </a:r>
          </a:p>
        </p:txBody>
      </p:sp>
    </p:spTree>
    <p:extLst>
      <p:ext uri="{BB962C8B-B14F-4D97-AF65-F5344CB8AC3E}">
        <p14:creationId xmlns:p14="http://schemas.microsoft.com/office/powerpoint/2010/main" val="3468635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Sampling Distribution of … </a:t>
            </a:r>
          </a:p>
        </p:txBody>
      </p:sp>
      <p:sp>
        <p:nvSpPr>
          <p:cNvPr id="4" name="Title 1"/>
          <p:cNvSpPr txBox="1">
            <a:spLocks/>
          </p:cNvSpPr>
          <p:nvPr/>
        </p:nvSpPr>
        <p:spPr>
          <a:xfrm>
            <a:off x="1097280" y="1813992"/>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solidFill>
                  <a:prstClr val="black">
                    <a:lumMod val="75000"/>
                    <a:lumOff val="25000"/>
                  </a:prstClr>
                </a:solidFill>
              </a:rPr>
              <a:t>The Rank Sum Statistic! </a:t>
            </a:r>
          </a:p>
        </p:txBody>
      </p:sp>
      <p:grpSp>
        <p:nvGrpSpPr>
          <p:cNvPr id="7" name="Group 6"/>
          <p:cNvGrpSpPr/>
          <p:nvPr/>
        </p:nvGrpSpPr>
        <p:grpSpPr>
          <a:xfrm>
            <a:off x="2843530" y="3400213"/>
            <a:ext cx="6402070" cy="2294996"/>
            <a:chOff x="2843530" y="3400213"/>
            <a:chExt cx="6402070" cy="2294996"/>
          </a:xfrm>
        </p:grpSpPr>
        <p:pic>
          <p:nvPicPr>
            <p:cNvPr id="5" name="Picture 4"/>
            <p:cNvPicPr>
              <a:picLocks noChangeAspect="1"/>
            </p:cNvPicPr>
            <p:nvPr/>
          </p:nvPicPr>
          <p:blipFill>
            <a:blip r:embed="rId2"/>
            <a:stretch>
              <a:fillRect/>
            </a:stretch>
          </p:blipFill>
          <p:spPr>
            <a:xfrm>
              <a:off x="2843530" y="3628284"/>
              <a:ext cx="6057900" cy="2066925"/>
            </a:xfrm>
            <a:prstGeom prst="rect">
              <a:avLst/>
            </a:prstGeom>
          </p:spPr>
        </p:pic>
        <p:sp>
          <p:nvSpPr>
            <p:cNvPr id="6" name="Rectangle 5"/>
            <p:cNvSpPr/>
            <p:nvPr/>
          </p:nvSpPr>
          <p:spPr>
            <a:xfrm>
              <a:off x="8216053" y="3400213"/>
              <a:ext cx="1029547" cy="13343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3" name="TextBox 2">
            <a:extLst>
              <a:ext uri="{FF2B5EF4-FFF2-40B4-BE49-F238E27FC236}">
                <a16:creationId xmlns:a16="http://schemas.microsoft.com/office/drawing/2014/main" id="{FA2B206F-BCF7-4C42-9927-201AAE7F6169}"/>
              </a:ext>
            </a:extLst>
          </p:cNvPr>
          <p:cNvSpPr txBox="1"/>
          <p:nvPr/>
        </p:nvSpPr>
        <p:spPr>
          <a:xfrm>
            <a:off x="8559210" y="3492820"/>
            <a:ext cx="3019646" cy="1200329"/>
          </a:xfrm>
          <a:prstGeom prst="rect">
            <a:avLst/>
          </a:prstGeom>
          <a:noFill/>
        </p:spPr>
        <p:txBody>
          <a:bodyPr wrap="square" rtlCol="0">
            <a:spAutoFit/>
          </a:bodyPr>
          <a:lstStyle/>
          <a:p>
            <a:r>
              <a:rPr lang="en-US" dirty="0"/>
              <a:t>Rank Sum test statistic (sum of ranks of one group) is approximately normally distributed!</a:t>
            </a:r>
          </a:p>
        </p:txBody>
      </p:sp>
    </p:spTree>
    <p:extLst>
      <p:ext uri="{BB962C8B-B14F-4D97-AF65-F5344CB8AC3E}">
        <p14:creationId xmlns:p14="http://schemas.microsoft.com/office/powerpoint/2010/main" val="1605440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Rank-Sum Test: Normal Approximation</a:t>
            </a:r>
          </a:p>
        </p:txBody>
      </p:sp>
      <p:pic>
        <p:nvPicPr>
          <p:cNvPr id="4" name="Picture 3"/>
          <p:cNvPicPr>
            <a:picLocks noChangeAspect="1"/>
          </p:cNvPicPr>
          <p:nvPr/>
        </p:nvPicPr>
        <p:blipFill>
          <a:blip r:embed="rId2"/>
          <a:stretch>
            <a:fillRect/>
          </a:stretch>
        </p:blipFill>
        <p:spPr>
          <a:xfrm>
            <a:off x="796198" y="1837725"/>
            <a:ext cx="9128388" cy="4488377"/>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9924586" y="3501483"/>
                <a:ext cx="2107580" cy="680699"/>
              </a:xfrm>
              <a:prstGeom prst="rect">
                <a:avLst/>
              </a:prstGeom>
              <a:noFill/>
            </p:spPr>
            <p:txBody>
              <a:bodyPr wrap="square" rtlCol="0">
                <a:spAutoFit/>
              </a:bodyPr>
              <a:lstStyle/>
              <a:p>
                <a:r>
                  <a:rPr lang="en-US" sz="2400" dirty="0">
                    <a:solidFill>
                      <a:prstClr val="black"/>
                    </a:solidFill>
                  </a:rPr>
                  <a:t>Z </a:t>
                </a:r>
                <a14:m>
                  <m:oMath xmlns:m="http://schemas.openxmlformats.org/officeDocument/2006/math">
                    <m:r>
                      <a:rPr lang="en-US" sz="2400" i="1">
                        <a:solidFill>
                          <a:prstClr val="black"/>
                        </a:solidFill>
                        <a:latin typeface="Cambria Math" charset="0"/>
                      </a:rPr>
                      <m:t>= </m:t>
                    </m:r>
                    <m:f>
                      <m:fPr>
                        <m:ctrlPr>
                          <a:rPr lang="en-US" sz="2400" i="1">
                            <a:solidFill>
                              <a:prstClr val="black"/>
                            </a:solidFill>
                            <a:latin typeface="Cambria Math" panose="02040503050406030204" pitchFamily="18" charset="0"/>
                          </a:rPr>
                        </m:ctrlPr>
                      </m:fPr>
                      <m:num>
                        <m:r>
                          <a:rPr lang="en-US" sz="2400" i="1">
                            <a:solidFill>
                              <a:prstClr val="black"/>
                            </a:solidFill>
                            <a:latin typeface="Cambria Math" charset="0"/>
                          </a:rPr>
                          <m:t>𝑇</m:t>
                        </m:r>
                        <m:r>
                          <a:rPr lang="en-US" sz="2400" i="1">
                            <a:solidFill>
                              <a:prstClr val="black"/>
                            </a:solidFill>
                            <a:latin typeface="Cambria Math" charset="0"/>
                          </a:rPr>
                          <m:t> −</m:t>
                        </m:r>
                        <m:r>
                          <a:rPr lang="en-US" sz="2400" i="1">
                            <a:solidFill>
                              <a:prstClr val="black"/>
                            </a:solidFill>
                            <a:latin typeface="Cambria Math" charset="0"/>
                          </a:rPr>
                          <m:t>𝑀𝑒𝑎𝑛</m:t>
                        </m:r>
                        <m:r>
                          <a:rPr lang="en-US" sz="2400" i="1">
                            <a:solidFill>
                              <a:prstClr val="black"/>
                            </a:solidFill>
                            <a:latin typeface="Cambria Math" charset="0"/>
                          </a:rPr>
                          <m:t>(</m:t>
                        </m:r>
                        <m:r>
                          <a:rPr lang="en-US" sz="2400" i="1">
                            <a:solidFill>
                              <a:prstClr val="black"/>
                            </a:solidFill>
                            <a:latin typeface="Cambria Math" charset="0"/>
                          </a:rPr>
                          <m:t>𝑇</m:t>
                        </m:r>
                        <m:r>
                          <a:rPr lang="en-US" sz="2400" i="1">
                            <a:solidFill>
                              <a:prstClr val="black"/>
                            </a:solidFill>
                            <a:latin typeface="Cambria Math" charset="0"/>
                          </a:rPr>
                          <m:t>)</m:t>
                        </m:r>
                      </m:num>
                      <m:den>
                        <m:r>
                          <a:rPr lang="en-US" sz="2400" i="1">
                            <a:solidFill>
                              <a:prstClr val="black"/>
                            </a:solidFill>
                            <a:latin typeface="Cambria Math" charset="0"/>
                          </a:rPr>
                          <m:t>𝑆𝐷</m:t>
                        </m:r>
                        <m:r>
                          <a:rPr lang="en-US" sz="2400" i="1">
                            <a:solidFill>
                              <a:prstClr val="black"/>
                            </a:solidFill>
                            <a:latin typeface="Cambria Math" charset="0"/>
                          </a:rPr>
                          <m:t>(</m:t>
                        </m:r>
                        <m:r>
                          <a:rPr lang="en-US" sz="2400" i="1">
                            <a:solidFill>
                              <a:prstClr val="black"/>
                            </a:solidFill>
                            <a:latin typeface="Cambria Math" charset="0"/>
                          </a:rPr>
                          <m:t>𝑇</m:t>
                        </m:r>
                        <m:r>
                          <a:rPr lang="en-US" sz="2400" i="1">
                            <a:solidFill>
                              <a:prstClr val="black"/>
                            </a:solidFill>
                            <a:latin typeface="Cambria Math" charset="0"/>
                          </a:rPr>
                          <m:t>)</m:t>
                        </m:r>
                      </m:den>
                    </m:f>
                  </m:oMath>
                </a14:m>
                <a:endParaRPr lang="en-US" sz="2400" dirty="0">
                  <a:solidFill>
                    <a:prstClr val="black"/>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9924586" y="3501483"/>
                <a:ext cx="2107580" cy="680699"/>
              </a:xfrm>
              <a:prstGeom prst="rect">
                <a:avLst/>
              </a:prstGeom>
              <a:blipFill rotWithShape="0">
                <a:blip r:embed="rId3"/>
                <a:stretch>
                  <a:fillRect l="-4335" b="-893"/>
                </a:stretch>
              </a:blipFill>
            </p:spPr>
            <p:txBody>
              <a:bodyPr/>
              <a:lstStyle/>
              <a:p>
                <a:r>
                  <a:rPr lang="en-US">
                    <a:noFill/>
                  </a:rPr>
                  <a:t> </a:t>
                </a:r>
              </a:p>
            </p:txBody>
          </p:sp>
        </mc:Fallback>
      </mc:AlternateContent>
      <p:cxnSp>
        <p:nvCxnSpPr>
          <p:cNvPr id="6" name="Straight Arrow Connector 5"/>
          <p:cNvCxnSpPr>
            <a:endCxn id="3" idx="1"/>
          </p:cNvCxnSpPr>
          <p:nvPr/>
        </p:nvCxnSpPr>
        <p:spPr>
          <a:xfrm flipV="1">
            <a:off x="8140390" y="3841833"/>
            <a:ext cx="1784196" cy="440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6281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 Sum Test: randomly assign ranks </a:t>
            </a:r>
            <a:br>
              <a:rPr lang="en-US" dirty="0"/>
            </a:br>
            <a:r>
              <a:rPr lang="en-US" dirty="0"/>
              <a:t>(or positions)</a:t>
            </a:r>
          </a:p>
        </p:txBody>
      </p:sp>
      <p:sp>
        <p:nvSpPr>
          <p:cNvPr id="7" name="TextBox 6">
            <a:extLst>
              <a:ext uri="{FF2B5EF4-FFF2-40B4-BE49-F238E27FC236}">
                <a16:creationId xmlns:a16="http://schemas.microsoft.com/office/drawing/2014/main" id="{5C6F3F0C-8B08-474A-86AE-1595C744495B}"/>
              </a:ext>
            </a:extLst>
          </p:cNvPr>
          <p:cNvSpPr txBox="1"/>
          <p:nvPr/>
        </p:nvSpPr>
        <p:spPr>
          <a:xfrm>
            <a:off x="1265273" y="3955312"/>
            <a:ext cx="10069033" cy="1477328"/>
          </a:xfrm>
          <a:prstGeom prst="rect">
            <a:avLst/>
          </a:prstGeom>
          <a:noFill/>
        </p:spPr>
        <p:txBody>
          <a:bodyPr wrap="square" rtlCol="0">
            <a:spAutoFit/>
          </a:bodyPr>
          <a:lstStyle/>
          <a:p>
            <a:r>
              <a:rPr lang="en-US" dirty="0"/>
              <a:t>Record sum of ranks of one group for all 7! permutations of ranks. (7!=7*6*5*4*3*2*1)</a:t>
            </a:r>
          </a:p>
          <a:p>
            <a:r>
              <a:rPr lang="en-US" dirty="0"/>
              <a:t>P-value is the number of permutations with a sum equal to or more extreme than the one in the original data set divided by the total number of permutations. </a:t>
            </a:r>
          </a:p>
          <a:p>
            <a:endParaRPr lang="en-US" dirty="0"/>
          </a:p>
          <a:p>
            <a:r>
              <a:rPr lang="en-US" dirty="0"/>
              <a:t>*Could also do an approximate p-value by randomly choosing, say, 1000 orderings of the data.</a:t>
            </a:r>
          </a:p>
        </p:txBody>
      </p:sp>
      <p:graphicFrame>
        <p:nvGraphicFramePr>
          <p:cNvPr id="9" name="Content Placeholder 8">
            <a:extLst>
              <a:ext uri="{FF2B5EF4-FFF2-40B4-BE49-F238E27FC236}">
                <a16:creationId xmlns:a16="http://schemas.microsoft.com/office/drawing/2014/main" id="{4E7FA0C9-680D-444B-9022-47780B93B218}"/>
              </a:ext>
            </a:extLst>
          </p:cNvPr>
          <p:cNvGraphicFramePr>
            <a:graphicFrameLocks noGrp="1"/>
          </p:cNvGraphicFramePr>
          <p:nvPr>
            <p:ph idx="1"/>
            <p:extLst>
              <p:ext uri="{D42A27DB-BD31-4B8C-83A1-F6EECF244321}">
                <p14:modId xmlns:p14="http://schemas.microsoft.com/office/powerpoint/2010/main" val="114606555"/>
              </p:ext>
            </p:extLst>
          </p:nvPr>
        </p:nvGraphicFramePr>
        <p:xfrm>
          <a:off x="1459005" y="2074058"/>
          <a:ext cx="1727200" cy="1524000"/>
        </p:xfrm>
        <a:graphic>
          <a:graphicData uri="http://schemas.openxmlformats.org/drawingml/2006/table">
            <a:tbl>
              <a:tblPr>
                <a:tableStyleId>{5C22544A-7EE6-4342-B048-85BDC9FD1C3A}</a:tableStyleId>
              </a:tblPr>
              <a:tblGrid>
                <a:gridCol w="419100">
                  <a:extLst>
                    <a:ext uri="{9D8B030D-6E8A-4147-A177-3AD203B41FA5}">
                      <a16:colId xmlns:a16="http://schemas.microsoft.com/office/drawing/2014/main" val="3659967653"/>
                    </a:ext>
                  </a:extLst>
                </a:gridCol>
                <a:gridCol w="508000">
                  <a:extLst>
                    <a:ext uri="{9D8B030D-6E8A-4147-A177-3AD203B41FA5}">
                      <a16:colId xmlns:a16="http://schemas.microsoft.com/office/drawing/2014/main" val="2301705545"/>
                    </a:ext>
                  </a:extLst>
                </a:gridCol>
                <a:gridCol w="444500">
                  <a:extLst>
                    <a:ext uri="{9D8B030D-6E8A-4147-A177-3AD203B41FA5}">
                      <a16:colId xmlns:a16="http://schemas.microsoft.com/office/drawing/2014/main" val="941949195"/>
                    </a:ext>
                  </a:extLst>
                </a:gridCol>
                <a:gridCol w="355600">
                  <a:extLst>
                    <a:ext uri="{9D8B030D-6E8A-4147-A177-3AD203B41FA5}">
                      <a16:colId xmlns:a16="http://schemas.microsoft.com/office/drawing/2014/main" val="1325689853"/>
                    </a:ext>
                  </a:extLst>
                </a:gridCol>
              </a:tblGrid>
              <a:tr h="190500">
                <a:tc>
                  <a:txBody>
                    <a:bodyPr/>
                    <a:lstStyle/>
                    <a:p>
                      <a:pPr algn="ctr" fontAlgn="b"/>
                      <a:r>
                        <a:rPr lang="en-US" sz="1100" u="sng" strike="noStrike" dirty="0">
                          <a:effectLst/>
                        </a:rPr>
                        <a:t>Name</a:t>
                      </a:r>
                      <a:endParaRPr lang="en-US" sz="1100" b="1" i="0" u="sng"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sng" strike="noStrike" dirty="0">
                          <a:effectLst/>
                        </a:rPr>
                        <a:t>Order #</a:t>
                      </a:r>
                      <a:endParaRPr lang="en-US" sz="1100" b="1" i="0" u="sng"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sng" strike="noStrike" dirty="0">
                          <a:effectLst/>
                        </a:rPr>
                        <a:t>Group</a:t>
                      </a:r>
                      <a:endParaRPr lang="en-US" sz="1100" b="1" i="0" u="sng"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sng" strike="noStrike" dirty="0">
                          <a:effectLst/>
                        </a:rPr>
                        <a:t>Rank</a:t>
                      </a:r>
                      <a:endParaRPr lang="en-US" sz="1100" b="1" i="0" u="sng"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12973872"/>
                  </a:ext>
                </a:extLst>
              </a:tr>
              <a:tr h="190500">
                <a:tc>
                  <a:txBody>
                    <a:bodyPr/>
                    <a:lstStyle/>
                    <a:p>
                      <a:pPr algn="ctr" fontAlgn="b"/>
                      <a:r>
                        <a:rPr lang="en-US" sz="1100" u="none" strike="noStrike" dirty="0">
                          <a:effectLst/>
                        </a:rPr>
                        <a:t>Bob</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New</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81387826"/>
                  </a:ext>
                </a:extLst>
              </a:tr>
              <a:tr h="190500">
                <a:tc>
                  <a:txBody>
                    <a:bodyPr/>
                    <a:lstStyle/>
                    <a:p>
                      <a:pPr algn="ctr" fontAlgn="b"/>
                      <a:r>
                        <a:rPr lang="en-US" sz="1100" u="none" strike="noStrike" dirty="0">
                          <a:effectLst/>
                        </a:rPr>
                        <a:t>Sue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New</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43717317"/>
                  </a:ext>
                </a:extLst>
              </a:tr>
              <a:tr h="190500">
                <a:tc>
                  <a:txBody>
                    <a:bodyPr/>
                    <a:lstStyle/>
                    <a:p>
                      <a:pPr algn="ctr" fontAlgn="b"/>
                      <a:r>
                        <a:rPr lang="en-US" sz="1100" u="none" strike="noStrike" dirty="0">
                          <a:effectLst/>
                        </a:rPr>
                        <a:t>Fred</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New</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80101461"/>
                  </a:ext>
                </a:extLst>
              </a:tr>
              <a:tr h="190500">
                <a:tc>
                  <a:txBody>
                    <a:bodyPr/>
                    <a:lstStyle/>
                    <a:p>
                      <a:pPr algn="ctr" fontAlgn="b"/>
                      <a:r>
                        <a:rPr lang="en-US" sz="1100" u="none" strike="noStrike" dirty="0">
                          <a:effectLst/>
                        </a:rPr>
                        <a:t>Jim</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New</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50944826"/>
                  </a:ext>
                </a:extLst>
              </a:tr>
              <a:tr h="190500">
                <a:tc>
                  <a:txBody>
                    <a:bodyPr/>
                    <a:lstStyle/>
                    <a:p>
                      <a:pPr algn="ctr" fontAlgn="b"/>
                      <a:r>
                        <a:rPr lang="en-US" sz="1100" u="none" strike="noStrike" dirty="0">
                          <a:effectLst/>
                        </a:rPr>
                        <a:t>Pam</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Trad</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43632080"/>
                  </a:ext>
                </a:extLst>
              </a:tr>
              <a:tr h="190500">
                <a:tc>
                  <a:txBody>
                    <a:bodyPr/>
                    <a:lstStyle/>
                    <a:p>
                      <a:pPr algn="ctr" fontAlgn="b"/>
                      <a:r>
                        <a:rPr lang="en-US" sz="1100" u="none" strike="noStrike" dirty="0">
                          <a:effectLst/>
                        </a:rPr>
                        <a:t>Tim</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Trad</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4</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61663222"/>
                  </a:ext>
                </a:extLst>
              </a:tr>
              <a:tr h="190500">
                <a:tc>
                  <a:txBody>
                    <a:bodyPr/>
                    <a:lstStyle/>
                    <a:p>
                      <a:pPr algn="ctr" fontAlgn="b"/>
                      <a:r>
                        <a:rPr lang="en-US" sz="1100" u="none" strike="noStrike" dirty="0">
                          <a:effectLst/>
                        </a:rPr>
                        <a:t>Zac</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Trad</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55689160"/>
                  </a:ext>
                </a:extLst>
              </a:tr>
            </a:tbl>
          </a:graphicData>
        </a:graphic>
      </p:graphicFrame>
      <p:graphicFrame>
        <p:nvGraphicFramePr>
          <p:cNvPr id="10" name="Table 9">
            <a:extLst>
              <a:ext uri="{FF2B5EF4-FFF2-40B4-BE49-F238E27FC236}">
                <a16:creationId xmlns:a16="http://schemas.microsoft.com/office/drawing/2014/main" id="{B6C62988-3105-4B8E-9638-CD9A1F9241BD}"/>
              </a:ext>
            </a:extLst>
          </p:cNvPr>
          <p:cNvGraphicFramePr>
            <a:graphicFrameLocks noGrp="1"/>
          </p:cNvGraphicFramePr>
          <p:nvPr>
            <p:extLst>
              <p:ext uri="{D42A27DB-BD31-4B8C-83A1-F6EECF244321}">
                <p14:modId xmlns:p14="http://schemas.microsoft.com/office/powerpoint/2010/main" val="3539036216"/>
              </p:ext>
            </p:extLst>
          </p:nvPr>
        </p:nvGraphicFramePr>
        <p:xfrm>
          <a:off x="3883230" y="2074058"/>
          <a:ext cx="1727200" cy="1524000"/>
        </p:xfrm>
        <a:graphic>
          <a:graphicData uri="http://schemas.openxmlformats.org/drawingml/2006/table">
            <a:tbl>
              <a:tblPr>
                <a:tableStyleId>{5C22544A-7EE6-4342-B048-85BDC9FD1C3A}</a:tableStyleId>
              </a:tblPr>
              <a:tblGrid>
                <a:gridCol w="419100">
                  <a:extLst>
                    <a:ext uri="{9D8B030D-6E8A-4147-A177-3AD203B41FA5}">
                      <a16:colId xmlns:a16="http://schemas.microsoft.com/office/drawing/2014/main" val="513176488"/>
                    </a:ext>
                  </a:extLst>
                </a:gridCol>
                <a:gridCol w="508000">
                  <a:extLst>
                    <a:ext uri="{9D8B030D-6E8A-4147-A177-3AD203B41FA5}">
                      <a16:colId xmlns:a16="http://schemas.microsoft.com/office/drawing/2014/main" val="908852430"/>
                    </a:ext>
                  </a:extLst>
                </a:gridCol>
                <a:gridCol w="444500">
                  <a:extLst>
                    <a:ext uri="{9D8B030D-6E8A-4147-A177-3AD203B41FA5}">
                      <a16:colId xmlns:a16="http://schemas.microsoft.com/office/drawing/2014/main" val="35798687"/>
                    </a:ext>
                  </a:extLst>
                </a:gridCol>
                <a:gridCol w="355600">
                  <a:extLst>
                    <a:ext uri="{9D8B030D-6E8A-4147-A177-3AD203B41FA5}">
                      <a16:colId xmlns:a16="http://schemas.microsoft.com/office/drawing/2014/main" val="1114408127"/>
                    </a:ext>
                  </a:extLst>
                </a:gridCol>
              </a:tblGrid>
              <a:tr h="190500">
                <a:tc>
                  <a:txBody>
                    <a:bodyPr/>
                    <a:lstStyle/>
                    <a:p>
                      <a:pPr algn="ctr" fontAlgn="b"/>
                      <a:r>
                        <a:rPr lang="en-US" sz="1100" u="sng" strike="noStrike" dirty="0">
                          <a:effectLst/>
                        </a:rPr>
                        <a:t>Name</a:t>
                      </a:r>
                      <a:endParaRPr lang="en-US" sz="1100" b="1" i="0" u="sng"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sng" strike="noStrike" dirty="0">
                          <a:effectLst/>
                        </a:rPr>
                        <a:t>Order #</a:t>
                      </a:r>
                      <a:endParaRPr lang="en-US" sz="1100" b="1" i="0" u="sng"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sng" strike="noStrike" dirty="0">
                          <a:effectLst/>
                        </a:rPr>
                        <a:t>Group</a:t>
                      </a:r>
                      <a:endParaRPr lang="en-US" sz="1100" b="1" i="0" u="sng"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sng" strike="noStrike" dirty="0">
                          <a:effectLst/>
                        </a:rPr>
                        <a:t>Rank</a:t>
                      </a:r>
                      <a:endParaRPr lang="en-US" sz="1100" b="1" i="0" u="sng"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66527810"/>
                  </a:ext>
                </a:extLst>
              </a:tr>
              <a:tr h="190500">
                <a:tc>
                  <a:txBody>
                    <a:bodyPr/>
                    <a:lstStyle/>
                    <a:p>
                      <a:pPr algn="ctr" fontAlgn="b"/>
                      <a:r>
                        <a:rPr lang="en-US" sz="1100" u="none" strike="noStrike" dirty="0">
                          <a:effectLst/>
                        </a:rPr>
                        <a:t>Sue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New</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23679844"/>
                  </a:ext>
                </a:extLst>
              </a:tr>
              <a:tr h="190500">
                <a:tc>
                  <a:txBody>
                    <a:bodyPr/>
                    <a:lstStyle/>
                    <a:p>
                      <a:pPr algn="ctr" fontAlgn="b"/>
                      <a:r>
                        <a:rPr lang="en-US" sz="1100" u="none" strike="noStrike" dirty="0">
                          <a:effectLst/>
                        </a:rPr>
                        <a:t>Bob</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New</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61289553"/>
                  </a:ext>
                </a:extLst>
              </a:tr>
              <a:tr h="190500">
                <a:tc>
                  <a:txBody>
                    <a:bodyPr/>
                    <a:lstStyle/>
                    <a:p>
                      <a:pPr algn="ctr" fontAlgn="b"/>
                      <a:r>
                        <a:rPr lang="en-US" sz="1100" u="none" strike="noStrike" dirty="0">
                          <a:effectLst/>
                        </a:rPr>
                        <a:t>Fred</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New</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8054448"/>
                  </a:ext>
                </a:extLst>
              </a:tr>
              <a:tr h="190500">
                <a:tc>
                  <a:txBody>
                    <a:bodyPr/>
                    <a:lstStyle/>
                    <a:p>
                      <a:pPr algn="ctr" fontAlgn="b"/>
                      <a:r>
                        <a:rPr lang="en-US" sz="1100" u="none" strike="noStrike" dirty="0">
                          <a:effectLst/>
                        </a:rPr>
                        <a:t>Jim</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New</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47420462"/>
                  </a:ext>
                </a:extLst>
              </a:tr>
              <a:tr h="190500">
                <a:tc>
                  <a:txBody>
                    <a:bodyPr/>
                    <a:lstStyle/>
                    <a:p>
                      <a:pPr algn="ctr" fontAlgn="b"/>
                      <a:r>
                        <a:rPr lang="en-US" sz="1100" u="none" strike="noStrike" dirty="0">
                          <a:effectLst/>
                        </a:rPr>
                        <a:t>Pam</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Trad</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28369815"/>
                  </a:ext>
                </a:extLst>
              </a:tr>
              <a:tr h="190500">
                <a:tc>
                  <a:txBody>
                    <a:bodyPr/>
                    <a:lstStyle/>
                    <a:p>
                      <a:pPr algn="ctr" fontAlgn="b"/>
                      <a:r>
                        <a:rPr lang="en-US" sz="1100" u="none" strike="noStrike" dirty="0">
                          <a:effectLst/>
                        </a:rPr>
                        <a:t>Tim</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Trad</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4</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7862615"/>
                  </a:ext>
                </a:extLst>
              </a:tr>
              <a:tr h="190500">
                <a:tc>
                  <a:txBody>
                    <a:bodyPr/>
                    <a:lstStyle/>
                    <a:p>
                      <a:pPr algn="ctr" fontAlgn="b"/>
                      <a:r>
                        <a:rPr lang="en-US" sz="1100" u="none" strike="noStrike" dirty="0">
                          <a:effectLst/>
                        </a:rPr>
                        <a:t>Zac</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Trad</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91884954"/>
                  </a:ext>
                </a:extLst>
              </a:tr>
            </a:tbl>
          </a:graphicData>
        </a:graphic>
      </p:graphicFrame>
      <p:graphicFrame>
        <p:nvGraphicFramePr>
          <p:cNvPr id="11" name="Table 10">
            <a:extLst>
              <a:ext uri="{FF2B5EF4-FFF2-40B4-BE49-F238E27FC236}">
                <a16:creationId xmlns:a16="http://schemas.microsoft.com/office/drawing/2014/main" id="{5E75C6CE-2FD4-462F-87FE-BF4EB1AB3E0F}"/>
              </a:ext>
            </a:extLst>
          </p:cNvPr>
          <p:cNvGraphicFramePr>
            <a:graphicFrameLocks noGrp="1"/>
          </p:cNvGraphicFramePr>
          <p:nvPr>
            <p:extLst>
              <p:ext uri="{D42A27DB-BD31-4B8C-83A1-F6EECF244321}">
                <p14:modId xmlns:p14="http://schemas.microsoft.com/office/powerpoint/2010/main" val="1690474688"/>
              </p:ext>
            </p:extLst>
          </p:nvPr>
        </p:nvGraphicFramePr>
        <p:xfrm>
          <a:off x="6299789" y="2074058"/>
          <a:ext cx="1727200" cy="1524000"/>
        </p:xfrm>
        <a:graphic>
          <a:graphicData uri="http://schemas.openxmlformats.org/drawingml/2006/table">
            <a:tbl>
              <a:tblPr>
                <a:tableStyleId>{5C22544A-7EE6-4342-B048-85BDC9FD1C3A}</a:tableStyleId>
              </a:tblPr>
              <a:tblGrid>
                <a:gridCol w="419100">
                  <a:extLst>
                    <a:ext uri="{9D8B030D-6E8A-4147-A177-3AD203B41FA5}">
                      <a16:colId xmlns:a16="http://schemas.microsoft.com/office/drawing/2014/main" val="3474174330"/>
                    </a:ext>
                  </a:extLst>
                </a:gridCol>
                <a:gridCol w="508000">
                  <a:extLst>
                    <a:ext uri="{9D8B030D-6E8A-4147-A177-3AD203B41FA5}">
                      <a16:colId xmlns:a16="http://schemas.microsoft.com/office/drawing/2014/main" val="251813768"/>
                    </a:ext>
                  </a:extLst>
                </a:gridCol>
                <a:gridCol w="444500">
                  <a:extLst>
                    <a:ext uri="{9D8B030D-6E8A-4147-A177-3AD203B41FA5}">
                      <a16:colId xmlns:a16="http://schemas.microsoft.com/office/drawing/2014/main" val="197484233"/>
                    </a:ext>
                  </a:extLst>
                </a:gridCol>
                <a:gridCol w="355600">
                  <a:extLst>
                    <a:ext uri="{9D8B030D-6E8A-4147-A177-3AD203B41FA5}">
                      <a16:colId xmlns:a16="http://schemas.microsoft.com/office/drawing/2014/main" val="2004261545"/>
                    </a:ext>
                  </a:extLst>
                </a:gridCol>
              </a:tblGrid>
              <a:tr h="190500">
                <a:tc>
                  <a:txBody>
                    <a:bodyPr/>
                    <a:lstStyle/>
                    <a:p>
                      <a:pPr algn="ctr" fontAlgn="b"/>
                      <a:r>
                        <a:rPr lang="en-US" sz="1100" u="sng" strike="noStrike" dirty="0">
                          <a:effectLst/>
                        </a:rPr>
                        <a:t>Name</a:t>
                      </a:r>
                      <a:endParaRPr lang="en-US" sz="1100" b="1" i="0" u="sng"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sng" strike="noStrike" dirty="0">
                          <a:effectLst/>
                        </a:rPr>
                        <a:t>Order #</a:t>
                      </a:r>
                      <a:endParaRPr lang="en-US" sz="1100" b="1" i="0" u="sng"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sng" strike="noStrike" dirty="0">
                          <a:effectLst/>
                        </a:rPr>
                        <a:t>Group</a:t>
                      </a:r>
                      <a:endParaRPr lang="en-US" sz="1100" b="1" i="0" u="sng"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sng" strike="noStrike" dirty="0">
                          <a:effectLst/>
                        </a:rPr>
                        <a:t>Rank</a:t>
                      </a:r>
                      <a:endParaRPr lang="en-US" sz="1100" b="1" i="0" u="sng"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13631364"/>
                  </a:ext>
                </a:extLst>
              </a:tr>
              <a:tr h="190500">
                <a:tc>
                  <a:txBody>
                    <a:bodyPr/>
                    <a:lstStyle/>
                    <a:p>
                      <a:pPr algn="ctr" fontAlgn="b"/>
                      <a:r>
                        <a:rPr lang="en-US" sz="1100" u="none" strike="noStrike" dirty="0">
                          <a:effectLst/>
                        </a:rPr>
                        <a:t>Pam</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New</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49423681"/>
                  </a:ext>
                </a:extLst>
              </a:tr>
              <a:tr h="190500">
                <a:tc>
                  <a:txBody>
                    <a:bodyPr/>
                    <a:lstStyle/>
                    <a:p>
                      <a:pPr algn="ctr" fontAlgn="b"/>
                      <a:r>
                        <a:rPr lang="en-US" sz="1100" u="none" strike="noStrike" dirty="0">
                          <a:effectLst/>
                        </a:rPr>
                        <a:t>Tim</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New</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4</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11883066"/>
                  </a:ext>
                </a:extLst>
              </a:tr>
              <a:tr h="190500">
                <a:tc>
                  <a:txBody>
                    <a:bodyPr/>
                    <a:lstStyle/>
                    <a:p>
                      <a:pPr algn="ctr" fontAlgn="b"/>
                      <a:r>
                        <a:rPr lang="en-US" sz="1100" u="none" strike="noStrike" dirty="0">
                          <a:effectLst/>
                        </a:rPr>
                        <a:t>Sue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New</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89517759"/>
                  </a:ext>
                </a:extLst>
              </a:tr>
              <a:tr h="190500">
                <a:tc>
                  <a:txBody>
                    <a:bodyPr/>
                    <a:lstStyle/>
                    <a:p>
                      <a:pPr algn="ctr" fontAlgn="b"/>
                      <a:r>
                        <a:rPr lang="en-US" sz="1100" u="none" strike="noStrike" dirty="0">
                          <a:effectLst/>
                        </a:rPr>
                        <a:t>Zac</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New</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56153942"/>
                  </a:ext>
                </a:extLst>
              </a:tr>
              <a:tr h="190500">
                <a:tc>
                  <a:txBody>
                    <a:bodyPr/>
                    <a:lstStyle/>
                    <a:p>
                      <a:pPr algn="ctr" fontAlgn="b"/>
                      <a:r>
                        <a:rPr lang="en-US" sz="1100" u="none" strike="noStrike" dirty="0">
                          <a:effectLst/>
                        </a:rPr>
                        <a:t>Fred</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Trad</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79383706"/>
                  </a:ext>
                </a:extLst>
              </a:tr>
              <a:tr h="190500">
                <a:tc>
                  <a:txBody>
                    <a:bodyPr/>
                    <a:lstStyle/>
                    <a:p>
                      <a:pPr algn="ctr" fontAlgn="b"/>
                      <a:r>
                        <a:rPr lang="en-US" sz="1100" u="none" strike="noStrike" dirty="0">
                          <a:effectLst/>
                        </a:rPr>
                        <a:t>Bob</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Trad</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04919386"/>
                  </a:ext>
                </a:extLst>
              </a:tr>
              <a:tr h="190500">
                <a:tc>
                  <a:txBody>
                    <a:bodyPr/>
                    <a:lstStyle/>
                    <a:p>
                      <a:pPr algn="ctr" fontAlgn="b"/>
                      <a:r>
                        <a:rPr lang="en-US" sz="1100" u="none" strike="noStrike" dirty="0">
                          <a:effectLst/>
                        </a:rPr>
                        <a:t>Jim</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Trad</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20105739"/>
                  </a:ext>
                </a:extLst>
              </a:tr>
            </a:tbl>
          </a:graphicData>
        </a:graphic>
      </p:graphicFrame>
    </p:spTree>
    <p:extLst>
      <p:ext uri="{BB962C8B-B14F-4D97-AF65-F5344CB8AC3E}">
        <p14:creationId xmlns:p14="http://schemas.microsoft.com/office/powerpoint/2010/main" val="426761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668" y="3708281"/>
            <a:ext cx="3982130" cy="7661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15850" y="5219535"/>
            <a:ext cx="7691410" cy="923330"/>
          </a:xfrm>
          <a:prstGeom prst="rect">
            <a:avLst/>
          </a:prstGeom>
          <a:noFill/>
        </p:spPr>
        <p:txBody>
          <a:bodyPr wrap="square" rtlCol="0">
            <a:spAutoFit/>
          </a:bodyPr>
          <a:lstStyle/>
          <a:p>
            <a:r>
              <a:rPr lang="en-US" dirty="0">
                <a:solidFill>
                  <a:prstClr val="black"/>
                </a:solidFill>
              </a:rPr>
              <a:t>There is mild evidence (alpha = 0.1) to suggest that the </a:t>
            </a:r>
            <a:r>
              <a:rPr lang="en-US" i="1" dirty="0">
                <a:solidFill>
                  <a:prstClr val="black"/>
                </a:solidFill>
              </a:rPr>
              <a:t>distribution</a:t>
            </a:r>
            <a:r>
              <a:rPr lang="en-US" dirty="0">
                <a:solidFill>
                  <a:prstClr val="black"/>
                </a:solidFill>
              </a:rPr>
              <a:t> of scores from the “New” method is greater than the </a:t>
            </a:r>
            <a:r>
              <a:rPr lang="en-US" i="1" dirty="0">
                <a:solidFill>
                  <a:prstClr val="black"/>
                </a:solidFill>
              </a:rPr>
              <a:t>distribution</a:t>
            </a:r>
            <a:r>
              <a:rPr lang="en-US" dirty="0">
                <a:solidFill>
                  <a:prstClr val="black"/>
                </a:solidFill>
              </a:rPr>
              <a:t> of the “Traditional” method (normal approximation to rank-sum test p-value = 0.0558).</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6625" y="551690"/>
            <a:ext cx="3819525" cy="559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itle 1"/>
          <p:cNvSpPr>
            <a:spLocks noGrp="1"/>
          </p:cNvSpPr>
          <p:nvPr>
            <p:ph type="title"/>
          </p:nvPr>
        </p:nvSpPr>
        <p:spPr>
          <a:xfrm>
            <a:off x="1097280" y="286605"/>
            <a:ext cx="6117909" cy="1450757"/>
          </a:xfrm>
        </p:spPr>
        <p:txBody>
          <a:bodyPr/>
          <a:lstStyle/>
          <a:p>
            <a:r>
              <a:rPr lang="en-US" dirty="0"/>
              <a:t>Rank-Sum Test: </a:t>
            </a:r>
            <a:br>
              <a:rPr lang="en-US" dirty="0"/>
            </a:br>
            <a:r>
              <a:rPr lang="en-US" dirty="0"/>
              <a:t>Normal Approximation</a:t>
            </a:r>
          </a:p>
        </p:txBody>
      </p:sp>
      <p:sp>
        <p:nvSpPr>
          <p:cNvPr id="8" name="Rectangle 7">
            <a:extLst>
              <a:ext uri="{FF2B5EF4-FFF2-40B4-BE49-F238E27FC236}">
                <a16:creationId xmlns:a16="http://schemas.microsoft.com/office/drawing/2014/main" id="{7DE5D60F-860C-4B8C-B2F4-BC316B93AD01}"/>
              </a:ext>
            </a:extLst>
          </p:cNvPr>
          <p:cNvSpPr/>
          <p:nvPr/>
        </p:nvSpPr>
        <p:spPr>
          <a:xfrm>
            <a:off x="185637" y="1750064"/>
            <a:ext cx="8322386" cy="181588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pPr>
            <a:r>
              <a:rPr lang="en-US" altLang="en-US" sz="1600" dirty="0"/>
              <a:t>Common interpretation:</a:t>
            </a:r>
          </a:p>
          <a:p>
            <a:pPr>
              <a:spcBef>
                <a:spcPct val="0"/>
              </a:spcBef>
            </a:pPr>
            <a:r>
              <a:rPr lang="en-US" altLang="en-US" sz="1600" b="1" i="1" dirty="0">
                <a:solidFill>
                  <a:srgbClr val="344068"/>
                </a:solidFill>
              </a:rPr>
              <a:t>H</a:t>
            </a:r>
            <a:r>
              <a:rPr lang="en-US" altLang="en-US" sz="1600" b="1" baseline="-25000" dirty="0">
                <a:solidFill>
                  <a:srgbClr val="344068"/>
                </a:solidFill>
              </a:rPr>
              <a:t>0</a:t>
            </a:r>
            <a:r>
              <a:rPr lang="en-US" altLang="en-US" sz="1600" b="1" dirty="0">
                <a:solidFill>
                  <a:srgbClr val="344068"/>
                </a:solidFill>
              </a:rPr>
              <a:t>: </a:t>
            </a:r>
            <a:r>
              <a:rPr lang="en-US" altLang="en-US" sz="1600" b="1" i="1" dirty="0">
                <a:solidFill>
                  <a:srgbClr val="344068"/>
                </a:solidFill>
                <a:sym typeface="Symbol" pitchFamily="18" charset="2"/>
              </a:rPr>
              <a:t>The distribution of New Method Scores = The distribution of the Traditional Method Scores</a:t>
            </a:r>
            <a:endParaRPr lang="en-US" altLang="en-US" sz="1600" b="1" baseline="-25000" dirty="0">
              <a:solidFill>
                <a:srgbClr val="344068"/>
              </a:solidFill>
              <a:sym typeface="Symbol" pitchFamily="18" charset="2"/>
            </a:endParaRPr>
          </a:p>
          <a:p>
            <a:pPr>
              <a:spcBef>
                <a:spcPct val="0"/>
              </a:spcBef>
            </a:pPr>
            <a:r>
              <a:rPr lang="en-US" altLang="en-US" sz="1600" b="1" i="1" dirty="0">
                <a:solidFill>
                  <a:srgbClr val="344068"/>
                </a:solidFill>
                <a:sym typeface="Symbol" pitchFamily="18" charset="2"/>
              </a:rPr>
              <a:t>H</a:t>
            </a:r>
            <a:r>
              <a:rPr lang="en-US" altLang="en-US" sz="1600" b="1" baseline="-25000" dirty="0">
                <a:solidFill>
                  <a:srgbClr val="344068"/>
                </a:solidFill>
                <a:sym typeface="Symbol" pitchFamily="18" charset="2"/>
              </a:rPr>
              <a:t>1</a:t>
            </a:r>
            <a:r>
              <a:rPr lang="en-US" altLang="en-US" sz="1600" b="1" dirty="0">
                <a:solidFill>
                  <a:srgbClr val="344068"/>
                </a:solidFill>
                <a:sym typeface="Symbol" pitchFamily="18" charset="2"/>
              </a:rPr>
              <a:t>:</a:t>
            </a:r>
            <a:r>
              <a:rPr lang="en-US" altLang="en-US" sz="1600" b="1" i="1" dirty="0">
                <a:solidFill>
                  <a:srgbClr val="344068"/>
                </a:solidFill>
                <a:sym typeface="Symbol" pitchFamily="18" charset="2"/>
              </a:rPr>
              <a:t>The distribution of New Method Scores &gt; The distribution of the Traditional Method Scores</a:t>
            </a:r>
            <a:endParaRPr lang="en-US" altLang="en-US" sz="1600" b="1" dirty="0">
              <a:solidFill>
                <a:srgbClr val="FF0000"/>
              </a:solidFill>
              <a:sym typeface="Symbol" pitchFamily="18" charset="2"/>
            </a:endParaRPr>
          </a:p>
          <a:p>
            <a:pPr>
              <a:spcBef>
                <a:spcPct val="0"/>
              </a:spcBef>
            </a:pPr>
            <a:endParaRPr lang="en-US" altLang="en-US" sz="1600" dirty="0"/>
          </a:p>
          <a:p>
            <a:pPr>
              <a:spcBef>
                <a:spcPct val="0"/>
              </a:spcBef>
            </a:pPr>
            <a:r>
              <a:rPr lang="en-US" altLang="en-US" sz="1600" dirty="0"/>
              <a:t>Technical mathematical interpretation:</a:t>
            </a:r>
            <a:endParaRPr lang="en-US" altLang="en-US" sz="1600" b="1" i="1" dirty="0">
              <a:solidFill>
                <a:srgbClr val="002060"/>
              </a:solidFill>
            </a:endParaRPr>
          </a:p>
          <a:p>
            <a:pPr>
              <a:spcBef>
                <a:spcPct val="0"/>
              </a:spcBef>
            </a:pPr>
            <a:r>
              <a:rPr lang="en-US" altLang="en-US" sz="1600" b="1" i="1" dirty="0">
                <a:solidFill>
                  <a:srgbClr val="002060"/>
                </a:solidFill>
              </a:rPr>
              <a:t>H</a:t>
            </a:r>
            <a:r>
              <a:rPr lang="en-US" altLang="en-US" sz="1600" b="1" baseline="-25000" dirty="0">
                <a:solidFill>
                  <a:srgbClr val="002060"/>
                </a:solidFill>
              </a:rPr>
              <a:t>0</a:t>
            </a:r>
            <a:r>
              <a:rPr lang="en-US" altLang="en-US" sz="1600" b="1" dirty="0">
                <a:solidFill>
                  <a:srgbClr val="002060"/>
                </a:solidFill>
              </a:rPr>
              <a:t>: Average </a:t>
            </a:r>
            <a:r>
              <a:rPr lang="en-US" altLang="en-US" sz="1600" b="1" i="1" dirty="0">
                <a:solidFill>
                  <a:srgbClr val="002060"/>
                </a:solidFill>
                <a:sym typeface="Symbol" pitchFamily="18" charset="2"/>
              </a:rPr>
              <a:t>rank of New Method Scores = </a:t>
            </a:r>
            <a:r>
              <a:rPr lang="en-US" altLang="en-US" sz="1600" b="1" dirty="0">
                <a:solidFill>
                  <a:srgbClr val="002060"/>
                </a:solidFill>
              </a:rPr>
              <a:t>Average </a:t>
            </a:r>
            <a:r>
              <a:rPr lang="en-US" altLang="en-US" sz="1600" b="1" i="1" dirty="0">
                <a:solidFill>
                  <a:srgbClr val="002060"/>
                </a:solidFill>
                <a:sym typeface="Symbol" pitchFamily="18" charset="2"/>
              </a:rPr>
              <a:t>rank of all Scores (constant)</a:t>
            </a:r>
            <a:endParaRPr lang="en-US" altLang="en-US" sz="1600" b="1" baseline="-25000" dirty="0">
              <a:solidFill>
                <a:srgbClr val="002060"/>
              </a:solidFill>
              <a:sym typeface="Symbol" pitchFamily="18" charset="2"/>
            </a:endParaRPr>
          </a:p>
          <a:p>
            <a:pPr>
              <a:spcBef>
                <a:spcPct val="0"/>
              </a:spcBef>
            </a:pPr>
            <a:r>
              <a:rPr lang="en-US" altLang="en-US" sz="1600" b="1" i="1" dirty="0">
                <a:solidFill>
                  <a:srgbClr val="002060"/>
                </a:solidFill>
                <a:sym typeface="Symbol" pitchFamily="18" charset="2"/>
              </a:rPr>
              <a:t>H</a:t>
            </a:r>
            <a:r>
              <a:rPr lang="en-US" altLang="en-US" sz="1600" b="1" baseline="-25000" dirty="0">
                <a:solidFill>
                  <a:srgbClr val="002060"/>
                </a:solidFill>
                <a:sym typeface="Symbol" pitchFamily="18" charset="2"/>
              </a:rPr>
              <a:t>1</a:t>
            </a:r>
            <a:r>
              <a:rPr lang="en-US" altLang="en-US" sz="1600" b="1" dirty="0">
                <a:solidFill>
                  <a:srgbClr val="002060"/>
                </a:solidFill>
                <a:sym typeface="Symbol" pitchFamily="18" charset="2"/>
              </a:rPr>
              <a:t>:</a:t>
            </a:r>
            <a:r>
              <a:rPr lang="en-US" altLang="en-US" sz="1600" b="1" i="1" dirty="0">
                <a:solidFill>
                  <a:srgbClr val="002060"/>
                </a:solidFill>
                <a:sym typeface="Symbol" pitchFamily="18" charset="2"/>
              </a:rPr>
              <a:t> Average rank of New Method Scores &gt; </a:t>
            </a:r>
            <a:r>
              <a:rPr lang="en-US" altLang="en-US" sz="1600" b="1" dirty="0">
                <a:solidFill>
                  <a:srgbClr val="002060"/>
                </a:solidFill>
              </a:rPr>
              <a:t>Average </a:t>
            </a:r>
            <a:r>
              <a:rPr lang="en-US" altLang="en-US" sz="1600" b="1" i="1" dirty="0">
                <a:solidFill>
                  <a:srgbClr val="002060"/>
                </a:solidFill>
                <a:sym typeface="Symbol" pitchFamily="18" charset="2"/>
              </a:rPr>
              <a:t>rank of all Scores (constant)</a:t>
            </a:r>
            <a:endParaRPr lang="en-US" altLang="en-US" sz="4000" b="1" dirty="0">
              <a:solidFill>
                <a:srgbClr val="FF0000"/>
              </a:solidFill>
              <a:sym typeface="Symbol" pitchFamily="18" charset="2"/>
            </a:endParaRPr>
          </a:p>
        </p:txBody>
      </p:sp>
      <p:sp>
        <p:nvSpPr>
          <p:cNvPr id="2" name="Rectangle 1">
            <a:extLst>
              <a:ext uri="{FF2B5EF4-FFF2-40B4-BE49-F238E27FC236}">
                <a16:creationId xmlns:a16="http://schemas.microsoft.com/office/drawing/2014/main" id="{C667C03E-478E-4159-A1AC-95BE63FD6795}"/>
              </a:ext>
            </a:extLst>
          </p:cNvPr>
          <p:cNvSpPr/>
          <p:nvPr/>
        </p:nvSpPr>
        <p:spPr>
          <a:xfrm>
            <a:off x="10611293" y="4082902"/>
            <a:ext cx="829340" cy="25518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87609842-B34A-434B-A3E9-0145B990C811}"/>
              </a:ext>
            </a:extLst>
          </p:cNvPr>
          <p:cNvSpPr txBox="1"/>
          <p:nvPr/>
        </p:nvSpPr>
        <p:spPr>
          <a:xfrm>
            <a:off x="215850" y="4616798"/>
            <a:ext cx="7439592" cy="369332"/>
          </a:xfrm>
          <a:prstGeom prst="rect">
            <a:avLst/>
          </a:prstGeom>
          <a:noFill/>
        </p:spPr>
        <p:txBody>
          <a:bodyPr wrap="square" rtlCol="0">
            <a:spAutoFit/>
          </a:bodyPr>
          <a:lstStyle/>
          <a:p>
            <a:r>
              <a:rPr lang="en-US" dirty="0"/>
              <a:t>R Code: wilcox.test(Score~Method, exact=FALSE, alternative = "greater")</a:t>
            </a:r>
          </a:p>
        </p:txBody>
      </p:sp>
    </p:spTree>
    <p:extLst>
      <p:ext uri="{BB962C8B-B14F-4D97-AF65-F5344CB8AC3E}">
        <p14:creationId xmlns:p14="http://schemas.microsoft.com/office/powerpoint/2010/main" val="1943088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10414" y="1777442"/>
            <a:ext cx="5840108" cy="3074645"/>
          </a:xfrm>
          <a:prstGeom prst="rect">
            <a:avLst/>
          </a:prstGeom>
        </p:spPr>
      </p:pic>
      <p:sp>
        <p:nvSpPr>
          <p:cNvPr id="24" name="Rectangle 23"/>
          <p:cNvSpPr/>
          <p:nvPr/>
        </p:nvSpPr>
        <p:spPr>
          <a:xfrm>
            <a:off x="2848396" y="3123991"/>
            <a:ext cx="1095200" cy="3031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1" name="Freeform 20"/>
          <p:cNvSpPr/>
          <p:nvPr/>
        </p:nvSpPr>
        <p:spPr>
          <a:xfrm>
            <a:off x="3689684" y="2767263"/>
            <a:ext cx="1443790" cy="1267326"/>
          </a:xfrm>
          <a:custGeom>
            <a:avLst/>
            <a:gdLst>
              <a:gd name="connsiteX0" fmla="*/ 1419727 w 1443790"/>
              <a:gd name="connsiteY0" fmla="*/ 1251284 h 1267326"/>
              <a:gd name="connsiteX1" fmla="*/ 1419727 w 1443790"/>
              <a:gd name="connsiteY1" fmla="*/ 1251284 h 1267326"/>
              <a:gd name="connsiteX2" fmla="*/ 1427748 w 1443790"/>
              <a:gd name="connsiteY2" fmla="*/ 1050758 h 1267326"/>
              <a:gd name="connsiteX3" fmla="*/ 1443790 w 1443790"/>
              <a:gd name="connsiteY3" fmla="*/ 1026695 h 1267326"/>
              <a:gd name="connsiteX4" fmla="*/ 1427748 w 1443790"/>
              <a:gd name="connsiteY4" fmla="*/ 930442 h 1267326"/>
              <a:gd name="connsiteX5" fmla="*/ 1419727 w 1443790"/>
              <a:gd name="connsiteY5" fmla="*/ 753979 h 1267326"/>
              <a:gd name="connsiteX6" fmla="*/ 1403684 w 1443790"/>
              <a:gd name="connsiteY6" fmla="*/ 481263 h 1267326"/>
              <a:gd name="connsiteX7" fmla="*/ 1403684 w 1443790"/>
              <a:gd name="connsiteY7" fmla="*/ 216569 h 1267326"/>
              <a:gd name="connsiteX8" fmla="*/ 1403684 w 1443790"/>
              <a:gd name="connsiteY8" fmla="*/ 0 h 1267326"/>
              <a:gd name="connsiteX9" fmla="*/ 1403684 w 1443790"/>
              <a:gd name="connsiteY9" fmla="*/ 0 h 1267326"/>
              <a:gd name="connsiteX10" fmla="*/ 1379621 w 1443790"/>
              <a:gd name="connsiteY10" fmla="*/ 112295 h 1267326"/>
              <a:gd name="connsiteX11" fmla="*/ 1347537 w 1443790"/>
              <a:gd name="connsiteY11" fmla="*/ 160421 h 1267326"/>
              <a:gd name="connsiteX12" fmla="*/ 1299411 w 1443790"/>
              <a:gd name="connsiteY12" fmla="*/ 216569 h 1267326"/>
              <a:gd name="connsiteX13" fmla="*/ 1275348 w 1443790"/>
              <a:gd name="connsiteY13" fmla="*/ 232611 h 1267326"/>
              <a:gd name="connsiteX14" fmla="*/ 1259305 w 1443790"/>
              <a:gd name="connsiteY14" fmla="*/ 256674 h 1267326"/>
              <a:gd name="connsiteX15" fmla="*/ 1235242 w 1443790"/>
              <a:gd name="connsiteY15" fmla="*/ 288758 h 1267326"/>
              <a:gd name="connsiteX16" fmla="*/ 1203158 w 1443790"/>
              <a:gd name="connsiteY16" fmla="*/ 352926 h 1267326"/>
              <a:gd name="connsiteX17" fmla="*/ 1171074 w 1443790"/>
              <a:gd name="connsiteY17" fmla="*/ 409074 h 1267326"/>
              <a:gd name="connsiteX18" fmla="*/ 1155032 w 1443790"/>
              <a:gd name="connsiteY18" fmla="*/ 433137 h 1267326"/>
              <a:gd name="connsiteX19" fmla="*/ 1106905 w 1443790"/>
              <a:gd name="connsiteY19" fmla="*/ 505326 h 1267326"/>
              <a:gd name="connsiteX20" fmla="*/ 1098884 w 1443790"/>
              <a:gd name="connsiteY20" fmla="*/ 529390 h 1267326"/>
              <a:gd name="connsiteX21" fmla="*/ 1066800 w 1443790"/>
              <a:gd name="connsiteY21" fmla="*/ 577516 h 1267326"/>
              <a:gd name="connsiteX22" fmla="*/ 1050758 w 1443790"/>
              <a:gd name="connsiteY22" fmla="*/ 601579 h 1267326"/>
              <a:gd name="connsiteX23" fmla="*/ 986590 w 1443790"/>
              <a:gd name="connsiteY23" fmla="*/ 657726 h 1267326"/>
              <a:gd name="connsiteX24" fmla="*/ 970548 w 1443790"/>
              <a:gd name="connsiteY24" fmla="*/ 681790 h 1267326"/>
              <a:gd name="connsiteX25" fmla="*/ 946484 w 1443790"/>
              <a:gd name="connsiteY25" fmla="*/ 713874 h 1267326"/>
              <a:gd name="connsiteX26" fmla="*/ 882316 w 1443790"/>
              <a:gd name="connsiteY26" fmla="*/ 802105 h 1267326"/>
              <a:gd name="connsiteX27" fmla="*/ 842211 w 1443790"/>
              <a:gd name="connsiteY27" fmla="*/ 842211 h 1267326"/>
              <a:gd name="connsiteX28" fmla="*/ 826169 w 1443790"/>
              <a:gd name="connsiteY28" fmla="*/ 866274 h 1267326"/>
              <a:gd name="connsiteX29" fmla="*/ 794084 w 1443790"/>
              <a:gd name="connsiteY29" fmla="*/ 890337 h 1267326"/>
              <a:gd name="connsiteX30" fmla="*/ 745958 w 1443790"/>
              <a:gd name="connsiteY30" fmla="*/ 930442 h 1267326"/>
              <a:gd name="connsiteX31" fmla="*/ 721895 w 1443790"/>
              <a:gd name="connsiteY31" fmla="*/ 938463 h 1267326"/>
              <a:gd name="connsiteX32" fmla="*/ 689811 w 1443790"/>
              <a:gd name="connsiteY32" fmla="*/ 954505 h 1267326"/>
              <a:gd name="connsiteX33" fmla="*/ 609600 w 1443790"/>
              <a:gd name="connsiteY33" fmla="*/ 978569 h 1267326"/>
              <a:gd name="connsiteX34" fmla="*/ 569495 w 1443790"/>
              <a:gd name="connsiteY34" fmla="*/ 1026695 h 1267326"/>
              <a:gd name="connsiteX35" fmla="*/ 553453 w 1443790"/>
              <a:gd name="connsiteY35" fmla="*/ 1050758 h 1267326"/>
              <a:gd name="connsiteX36" fmla="*/ 521369 w 1443790"/>
              <a:gd name="connsiteY36" fmla="*/ 1058779 h 1267326"/>
              <a:gd name="connsiteX37" fmla="*/ 425116 w 1443790"/>
              <a:gd name="connsiteY37" fmla="*/ 1082842 h 1267326"/>
              <a:gd name="connsiteX38" fmla="*/ 376990 w 1443790"/>
              <a:gd name="connsiteY38" fmla="*/ 1106905 h 1267326"/>
              <a:gd name="connsiteX39" fmla="*/ 336884 w 1443790"/>
              <a:gd name="connsiteY39" fmla="*/ 1114926 h 1267326"/>
              <a:gd name="connsiteX40" fmla="*/ 296779 w 1443790"/>
              <a:gd name="connsiteY40" fmla="*/ 1130969 h 1267326"/>
              <a:gd name="connsiteX41" fmla="*/ 272716 w 1443790"/>
              <a:gd name="connsiteY41" fmla="*/ 1138990 h 1267326"/>
              <a:gd name="connsiteX42" fmla="*/ 248653 w 1443790"/>
              <a:gd name="connsiteY42" fmla="*/ 1155032 h 1267326"/>
              <a:gd name="connsiteX43" fmla="*/ 200527 w 1443790"/>
              <a:gd name="connsiteY43" fmla="*/ 1171074 h 1267326"/>
              <a:gd name="connsiteX44" fmla="*/ 144379 w 1443790"/>
              <a:gd name="connsiteY44" fmla="*/ 1195137 h 1267326"/>
              <a:gd name="connsiteX45" fmla="*/ 120316 w 1443790"/>
              <a:gd name="connsiteY45" fmla="*/ 1211179 h 1267326"/>
              <a:gd name="connsiteX46" fmla="*/ 80211 w 1443790"/>
              <a:gd name="connsiteY46" fmla="*/ 1219200 h 1267326"/>
              <a:gd name="connsiteX47" fmla="*/ 56148 w 1443790"/>
              <a:gd name="connsiteY47" fmla="*/ 1227221 h 1267326"/>
              <a:gd name="connsiteX48" fmla="*/ 32084 w 1443790"/>
              <a:gd name="connsiteY48" fmla="*/ 1251284 h 1267326"/>
              <a:gd name="connsiteX49" fmla="*/ 0 w 1443790"/>
              <a:gd name="connsiteY49" fmla="*/ 1259305 h 1267326"/>
              <a:gd name="connsiteX50" fmla="*/ 0 w 1443790"/>
              <a:gd name="connsiteY50" fmla="*/ 1267326 h 1267326"/>
              <a:gd name="connsiteX51" fmla="*/ 1419727 w 1443790"/>
              <a:gd name="connsiteY51" fmla="*/ 1251284 h 1267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443790" h="1267326">
                <a:moveTo>
                  <a:pt x="1419727" y="1251284"/>
                </a:moveTo>
                <a:lnTo>
                  <a:pt x="1419727" y="1251284"/>
                </a:lnTo>
                <a:cubicBezTo>
                  <a:pt x="1422401" y="1184442"/>
                  <a:pt x="1420621" y="1117273"/>
                  <a:pt x="1427748" y="1050758"/>
                </a:cubicBezTo>
                <a:cubicBezTo>
                  <a:pt x="1428775" y="1041173"/>
                  <a:pt x="1443790" y="1036335"/>
                  <a:pt x="1443790" y="1026695"/>
                </a:cubicBezTo>
                <a:cubicBezTo>
                  <a:pt x="1443790" y="994168"/>
                  <a:pt x="1433095" y="962526"/>
                  <a:pt x="1427748" y="930442"/>
                </a:cubicBezTo>
                <a:cubicBezTo>
                  <a:pt x="1425074" y="871621"/>
                  <a:pt x="1421990" y="812817"/>
                  <a:pt x="1419727" y="753979"/>
                </a:cubicBezTo>
                <a:cubicBezTo>
                  <a:pt x="1409813" y="496231"/>
                  <a:pt x="1431379" y="592045"/>
                  <a:pt x="1403684" y="481263"/>
                </a:cubicBezTo>
                <a:cubicBezTo>
                  <a:pt x="1388219" y="311150"/>
                  <a:pt x="1398535" y="468875"/>
                  <a:pt x="1403684" y="216569"/>
                </a:cubicBezTo>
                <a:cubicBezTo>
                  <a:pt x="1405157" y="144394"/>
                  <a:pt x="1403684" y="72190"/>
                  <a:pt x="1403684" y="0"/>
                </a:cubicBezTo>
                <a:lnTo>
                  <a:pt x="1403684" y="0"/>
                </a:lnTo>
                <a:cubicBezTo>
                  <a:pt x="1395663" y="37432"/>
                  <a:pt x="1392267" y="76163"/>
                  <a:pt x="1379621" y="112295"/>
                </a:cubicBezTo>
                <a:cubicBezTo>
                  <a:pt x="1373252" y="130493"/>
                  <a:pt x="1359581" y="145366"/>
                  <a:pt x="1347537" y="160421"/>
                </a:cubicBezTo>
                <a:cubicBezTo>
                  <a:pt x="1339055" y="171023"/>
                  <a:pt x="1315045" y="204061"/>
                  <a:pt x="1299411" y="216569"/>
                </a:cubicBezTo>
                <a:cubicBezTo>
                  <a:pt x="1291883" y="222591"/>
                  <a:pt x="1283369" y="227264"/>
                  <a:pt x="1275348" y="232611"/>
                </a:cubicBezTo>
                <a:cubicBezTo>
                  <a:pt x="1270000" y="240632"/>
                  <a:pt x="1264908" y="248829"/>
                  <a:pt x="1259305" y="256674"/>
                </a:cubicBezTo>
                <a:cubicBezTo>
                  <a:pt x="1251535" y="267552"/>
                  <a:pt x="1241978" y="277211"/>
                  <a:pt x="1235242" y="288758"/>
                </a:cubicBezTo>
                <a:cubicBezTo>
                  <a:pt x="1223192" y="309414"/>
                  <a:pt x="1216423" y="333028"/>
                  <a:pt x="1203158" y="352926"/>
                </a:cubicBezTo>
                <a:cubicBezTo>
                  <a:pt x="1164070" y="411561"/>
                  <a:pt x="1211786" y="337829"/>
                  <a:pt x="1171074" y="409074"/>
                </a:cubicBezTo>
                <a:cubicBezTo>
                  <a:pt x="1166291" y="417444"/>
                  <a:pt x="1160379" y="425116"/>
                  <a:pt x="1155032" y="433137"/>
                </a:cubicBezTo>
                <a:cubicBezTo>
                  <a:pt x="1139788" y="509359"/>
                  <a:pt x="1162511" y="440452"/>
                  <a:pt x="1106905" y="505326"/>
                </a:cubicBezTo>
                <a:cubicBezTo>
                  <a:pt x="1101402" y="511746"/>
                  <a:pt x="1102990" y="521999"/>
                  <a:pt x="1098884" y="529390"/>
                </a:cubicBezTo>
                <a:cubicBezTo>
                  <a:pt x="1089521" y="546244"/>
                  <a:pt x="1077495" y="561474"/>
                  <a:pt x="1066800" y="577516"/>
                </a:cubicBezTo>
                <a:cubicBezTo>
                  <a:pt x="1061453" y="585537"/>
                  <a:pt x="1058286" y="595557"/>
                  <a:pt x="1050758" y="601579"/>
                </a:cubicBezTo>
                <a:cubicBezTo>
                  <a:pt x="1029090" y="618913"/>
                  <a:pt x="1004673" y="636026"/>
                  <a:pt x="986590" y="657726"/>
                </a:cubicBezTo>
                <a:cubicBezTo>
                  <a:pt x="980418" y="665132"/>
                  <a:pt x="976151" y="673945"/>
                  <a:pt x="970548" y="681790"/>
                </a:cubicBezTo>
                <a:cubicBezTo>
                  <a:pt x="962778" y="692668"/>
                  <a:pt x="954254" y="702996"/>
                  <a:pt x="946484" y="713874"/>
                </a:cubicBezTo>
                <a:cubicBezTo>
                  <a:pt x="924088" y="745227"/>
                  <a:pt x="912715" y="771705"/>
                  <a:pt x="882316" y="802105"/>
                </a:cubicBezTo>
                <a:cubicBezTo>
                  <a:pt x="868948" y="815474"/>
                  <a:pt x="852698" y="826480"/>
                  <a:pt x="842211" y="842211"/>
                </a:cubicBezTo>
                <a:cubicBezTo>
                  <a:pt x="836864" y="850232"/>
                  <a:pt x="832986" y="859458"/>
                  <a:pt x="826169" y="866274"/>
                </a:cubicBezTo>
                <a:cubicBezTo>
                  <a:pt x="816716" y="875727"/>
                  <a:pt x="804234" y="881637"/>
                  <a:pt x="794084" y="890337"/>
                </a:cubicBezTo>
                <a:cubicBezTo>
                  <a:pt x="769248" y="911625"/>
                  <a:pt x="774323" y="916259"/>
                  <a:pt x="745958" y="930442"/>
                </a:cubicBezTo>
                <a:cubicBezTo>
                  <a:pt x="738396" y="934223"/>
                  <a:pt x="729666" y="935132"/>
                  <a:pt x="721895" y="938463"/>
                </a:cubicBezTo>
                <a:cubicBezTo>
                  <a:pt x="710905" y="943173"/>
                  <a:pt x="700913" y="950064"/>
                  <a:pt x="689811" y="954505"/>
                </a:cubicBezTo>
                <a:cubicBezTo>
                  <a:pt x="657260" y="967526"/>
                  <a:pt x="641118" y="970690"/>
                  <a:pt x="609600" y="978569"/>
                </a:cubicBezTo>
                <a:cubicBezTo>
                  <a:pt x="569771" y="1038313"/>
                  <a:pt x="620961" y="964936"/>
                  <a:pt x="569495" y="1026695"/>
                </a:cubicBezTo>
                <a:cubicBezTo>
                  <a:pt x="563324" y="1034101"/>
                  <a:pt x="561474" y="1045411"/>
                  <a:pt x="553453" y="1050758"/>
                </a:cubicBezTo>
                <a:cubicBezTo>
                  <a:pt x="544281" y="1056873"/>
                  <a:pt x="532064" y="1056105"/>
                  <a:pt x="521369" y="1058779"/>
                </a:cubicBezTo>
                <a:cubicBezTo>
                  <a:pt x="473542" y="1090662"/>
                  <a:pt x="515972" y="1067699"/>
                  <a:pt x="425116" y="1082842"/>
                </a:cubicBezTo>
                <a:cubicBezTo>
                  <a:pt x="380289" y="1090313"/>
                  <a:pt x="421335" y="1090276"/>
                  <a:pt x="376990" y="1106905"/>
                </a:cubicBezTo>
                <a:cubicBezTo>
                  <a:pt x="364225" y="1111692"/>
                  <a:pt x="350253" y="1112252"/>
                  <a:pt x="336884" y="1114926"/>
                </a:cubicBezTo>
                <a:cubicBezTo>
                  <a:pt x="323516" y="1120274"/>
                  <a:pt x="310260" y="1125913"/>
                  <a:pt x="296779" y="1130969"/>
                </a:cubicBezTo>
                <a:cubicBezTo>
                  <a:pt x="288862" y="1133938"/>
                  <a:pt x="280278" y="1135209"/>
                  <a:pt x="272716" y="1138990"/>
                </a:cubicBezTo>
                <a:cubicBezTo>
                  <a:pt x="264094" y="1143301"/>
                  <a:pt x="257462" y="1151117"/>
                  <a:pt x="248653" y="1155032"/>
                </a:cubicBezTo>
                <a:cubicBezTo>
                  <a:pt x="233201" y="1161900"/>
                  <a:pt x="214597" y="1161694"/>
                  <a:pt x="200527" y="1171074"/>
                </a:cubicBezTo>
                <a:cubicBezTo>
                  <a:pt x="167291" y="1193231"/>
                  <a:pt x="185815" y="1184778"/>
                  <a:pt x="144379" y="1195137"/>
                </a:cubicBezTo>
                <a:cubicBezTo>
                  <a:pt x="136358" y="1200484"/>
                  <a:pt x="129342" y="1207794"/>
                  <a:pt x="120316" y="1211179"/>
                </a:cubicBezTo>
                <a:cubicBezTo>
                  <a:pt x="107551" y="1215966"/>
                  <a:pt x="93437" y="1215893"/>
                  <a:pt x="80211" y="1219200"/>
                </a:cubicBezTo>
                <a:cubicBezTo>
                  <a:pt x="72009" y="1221251"/>
                  <a:pt x="64169" y="1224547"/>
                  <a:pt x="56148" y="1227221"/>
                </a:cubicBezTo>
                <a:cubicBezTo>
                  <a:pt x="48127" y="1235242"/>
                  <a:pt x="41933" y="1245656"/>
                  <a:pt x="32084" y="1251284"/>
                </a:cubicBezTo>
                <a:cubicBezTo>
                  <a:pt x="22513" y="1256753"/>
                  <a:pt x="0" y="1259305"/>
                  <a:pt x="0" y="1259305"/>
                </a:cubicBezTo>
                <a:lnTo>
                  <a:pt x="0" y="1267326"/>
                </a:lnTo>
                <a:lnTo>
                  <a:pt x="1419727" y="1251284"/>
                </a:lnTo>
                <a:close/>
              </a:path>
            </a:pathLst>
          </a:cu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title"/>
          </p:nvPr>
        </p:nvSpPr>
        <p:spPr/>
        <p:txBody>
          <a:bodyPr/>
          <a:lstStyle/>
          <a:p>
            <a:r>
              <a:rPr lang="en-US" dirty="0"/>
              <a:t>Continuity Correction: Main Idea</a:t>
            </a:r>
          </a:p>
        </p:txBody>
      </p:sp>
      <p:sp>
        <p:nvSpPr>
          <p:cNvPr id="6" name="Rectangle 5"/>
          <p:cNvSpPr/>
          <p:nvPr/>
        </p:nvSpPr>
        <p:spPr>
          <a:xfrm>
            <a:off x="4547938" y="3152274"/>
            <a:ext cx="553452" cy="898358"/>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Rectangle 6"/>
          <p:cNvSpPr/>
          <p:nvPr/>
        </p:nvSpPr>
        <p:spPr>
          <a:xfrm>
            <a:off x="3994486" y="3721101"/>
            <a:ext cx="553452" cy="329531"/>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9" name="Straight Arrow Connector 8"/>
          <p:cNvCxnSpPr/>
          <p:nvPr/>
        </p:nvCxnSpPr>
        <p:spPr>
          <a:xfrm flipH="1" flipV="1">
            <a:off x="4211053" y="4050632"/>
            <a:ext cx="32084" cy="1211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271212" y="4033941"/>
            <a:ext cx="477251" cy="1227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3561348" y="5261811"/>
                <a:ext cx="6494598" cy="369332"/>
              </a:xfrm>
              <a:prstGeom prst="rect">
                <a:avLst/>
              </a:prstGeom>
              <a:noFill/>
            </p:spPr>
            <p:txBody>
              <a:bodyPr wrap="none" rtlCol="0">
                <a:spAutoFit/>
              </a:bodyPr>
              <a:lstStyle/>
              <a:p>
                <a:r>
                  <a:rPr lang="en-US" dirty="0">
                    <a:solidFill>
                      <a:prstClr val="black"/>
                    </a:solidFill>
                  </a:rPr>
                  <a:t>The exact probability calculation for </a:t>
                </a:r>
                <a14:m>
                  <m:oMath xmlns:m="http://schemas.openxmlformats.org/officeDocument/2006/math">
                    <m:r>
                      <a:rPr lang="en-US" i="1">
                        <a:solidFill>
                          <a:prstClr val="black"/>
                        </a:solidFill>
                        <a:latin typeface="Cambria Math" charset="0"/>
                      </a:rPr>
                      <m:t>𝑃</m:t>
                    </m:r>
                    <m:r>
                      <a:rPr lang="en-US" i="1">
                        <a:solidFill>
                          <a:prstClr val="black"/>
                        </a:solidFill>
                        <a:latin typeface="Cambria Math" charset="0"/>
                      </a:rPr>
                      <m:t>(</m:t>
                    </m:r>
                    <m:r>
                      <a:rPr lang="en-US" i="1">
                        <a:solidFill>
                          <a:prstClr val="black"/>
                        </a:solidFill>
                        <a:latin typeface="Cambria Math" charset="0"/>
                      </a:rPr>
                      <m:t>𝑌</m:t>
                    </m:r>
                    <m:r>
                      <a:rPr lang="en-US" i="1">
                        <a:solidFill>
                          <a:prstClr val="black"/>
                        </a:solidFill>
                        <a:latin typeface="Cambria Math" charset="0"/>
                      </a:rPr>
                      <m:t> ≤7)</m:t>
                    </m:r>
                  </m:oMath>
                </a14:m>
                <a:r>
                  <a:rPr lang="en-US" dirty="0">
                    <a:solidFill>
                      <a:prstClr val="black"/>
                    </a:solidFill>
                  </a:rPr>
                  <a:t> when Y is an integer.</a:t>
                </a:r>
              </a:p>
            </p:txBody>
          </p:sp>
        </mc:Choice>
        <mc:Fallback xmlns="">
          <p:sp>
            <p:nvSpPr>
              <p:cNvPr id="12" name="TextBox 11"/>
              <p:cNvSpPr txBox="1">
                <a:spLocks noRot="1" noChangeAspect="1" noMove="1" noResize="1" noEditPoints="1" noAdjustHandles="1" noChangeArrowheads="1" noChangeShapeType="1" noTextEdit="1"/>
              </p:cNvSpPr>
              <p:nvPr/>
            </p:nvSpPr>
            <p:spPr>
              <a:xfrm>
                <a:off x="3561348" y="5261811"/>
                <a:ext cx="6494598" cy="369332"/>
              </a:xfrm>
              <a:prstGeom prst="rect">
                <a:avLst/>
              </a:prstGeom>
              <a:blipFill>
                <a:blip r:embed="rId3"/>
                <a:stretch>
                  <a:fillRect l="-750" t="-8197" r="-657" b="-24590"/>
                </a:stretch>
              </a:blipFill>
            </p:spPr>
            <p:txBody>
              <a:bodyPr/>
              <a:lstStyle/>
              <a:p>
                <a:r>
                  <a:rPr lang="en-US">
                    <a:noFill/>
                  </a:rPr>
                  <a:t> </a:t>
                </a:r>
              </a:p>
            </p:txBody>
          </p:sp>
        </mc:Fallback>
      </mc:AlternateContent>
      <p:sp>
        <p:nvSpPr>
          <p:cNvPr id="14" name="Freeform 13"/>
          <p:cNvSpPr/>
          <p:nvPr/>
        </p:nvSpPr>
        <p:spPr>
          <a:xfrm>
            <a:off x="3689684" y="3232484"/>
            <a:ext cx="1138990" cy="810127"/>
          </a:xfrm>
          <a:custGeom>
            <a:avLst/>
            <a:gdLst>
              <a:gd name="connsiteX0" fmla="*/ 1138990 w 1138990"/>
              <a:gd name="connsiteY0" fmla="*/ 802105 h 810127"/>
              <a:gd name="connsiteX1" fmla="*/ 1138990 w 1138990"/>
              <a:gd name="connsiteY1" fmla="*/ 802105 h 810127"/>
              <a:gd name="connsiteX2" fmla="*/ 1130969 w 1138990"/>
              <a:gd name="connsiteY2" fmla="*/ 0 h 810127"/>
              <a:gd name="connsiteX3" fmla="*/ 1130969 w 1138990"/>
              <a:gd name="connsiteY3" fmla="*/ 0 h 810127"/>
              <a:gd name="connsiteX4" fmla="*/ 1074821 w 1138990"/>
              <a:gd name="connsiteY4" fmla="*/ 56148 h 810127"/>
              <a:gd name="connsiteX5" fmla="*/ 1050758 w 1138990"/>
              <a:gd name="connsiteY5" fmla="*/ 96253 h 810127"/>
              <a:gd name="connsiteX6" fmla="*/ 1026695 w 1138990"/>
              <a:gd name="connsiteY6" fmla="*/ 112295 h 810127"/>
              <a:gd name="connsiteX7" fmla="*/ 986590 w 1138990"/>
              <a:gd name="connsiteY7" fmla="*/ 160421 h 810127"/>
              <a:gd name="connsiteX8" fmla="*/ 978569 w 1138990"/>
              <a:gd name="connsiteY8" fmla="*/ 184484 h 810127"/>
              <a:gd name="connsiteX9" fmla="*/ 946484 w 1138990"/>
              <a:gd name="connsiteY9" fmla="*/ 224590 h 810127"/>
              <a:gd name="connsiteX10" fmla="*/ 914400 w 1138990"/>
              <a:gd name="connsiteY10" fmla="*/ 272716 h 810127"/>
              <a:gd name="connsiteX11" fmla="*/ 898358 w 1138990"/>
              <a:gd name="connsiteY11" fmla="*/ 296779 h 810127"/>
              <a:gd name="connsiteX12" fmla="*/ 874295 w 1138990"/>
              <a:gd name="connsiteY12" fmla="*/ 344905 h 810127"/>
              <a:gd name="connsiteX13" fmla="*/ 834190 w 1138990"/>
              <a:gd name="connsiteY13" fmla="*/ 385011 h 810127"/>
              <a:gd name="connsiteX14" fmla="*/ 818148 w 1138990"/>
              <a:gd name="connsiteY14" fmla="*/ 409074 h 810127"/>
              <a:gd name="connsiteX15" fmla="*/ 729916 w 1138990"/>
              <a:gd name="connsiteY15" fmla="*/ 457200 h 810127"/>
              <a:gd name="connsiteX16" fmla="*/ 689811 w 1138990"/>
              <a:gd name="connsiteY16" fmla="*/ 489284 h 810127"/>
              <a:gd name="connsiteX17" fmla="*/ 673769 w 1138990"/>
              <a:gd name="connsiteY17" fmla="*/ 505327 h 810127"/>
              <a:gd name="connsiteX18" fmla="*/ 625642 w 1138990"/>
              <a:gd name="connsiteY18" fmla="*/ 537411 h 810127"/>
              <a:gd name="connsiteX19" fmla="*/ 601579 w 1138990"/>
              <a:gd name="connsiteY19" fmla="*/ 553453 h 810127"/>
              <a:gd name="connsiteX20" fmla="*/ 545432 w 1138990"/>
              <a:gd name="connsiteY20" fmla="*/ 561474 h 810127"/>
              <a:gd name="connsiteX21" fmla="*/ 473242 w 1138990"/>
              <a:gd name="connsiteY21" fmla="*/ 601579 h 810127"/>
              <a:gd name="connsiteX22" fmla="*/ 441158 w 1138990"/>
              <a:gd name="connsiteY22" fmla="*/ 617621 h 810127"/>
              <a:gd name="connsiteX23" fmla="*/ 417095 w 1138990"/>
              <a:gd name="connsiteY23" fmla="*/ 625642 h 810127"/>
              <a:gd name="connsiteX24" fmla="*/ 393032 w 1138990"/>
              <a:gd name="connsiteY24" fmla="*/ 641684 h 810127"/>
              <a:gd name="connsiteX25" fmla="*/ 360948 w 1138990"/>
              <a:gd name="connsiteY25" fmla="*/ 657727 h 810127"/>
              <a:gd name="connsiteX26" fmla="*/ 336884 w 1138990"/>
              <a:gd name="connsiteY26" fmla="*/ 673769 h 810127"/>
              <a:gd name="connsiteX27" fmla="*/ 272716 w 1138990"/>
              <a:gd name="connsiteY27" fmla="*/ 705853 h 810127"/>
              <a:gd name="connsiteX28" fmla="*/ 248653 w 1138990"/>
              <a:gd name="connsiteY28" fmla="*/ 721895 h 810127"/>
              <a:gd name="connsiteX29" fmla="*/ 104274 w 1138990"/>
              <a:gd name="connsiteY29" fmla="*/ 753979 h 810127"/>
              <a:gd name="connsiteX30" fmla="*/ 72190 w 1138990"/>
              <a:gd name="connsiteY30" fmla="*/ 770021 h 810127"/>
              <a:gd name="connsiteX31" fmla="*/ 48127 w 1138990"/>
              <a:gd name="connsiteY31" fmla="*/ 794084 h 810127"/>
              <a:gd name="connsiteX32" fmla="*/ 16042 w 1138990"/>
              <a:gd name="connsiteY32" fmla="*/ 802105 h 810127"/>
              <a:gd name="connsiteX33" fmla="*/ 0 w 1138990"/>
              <a:gd name="connsiteY33" fmla="*/ 810127 h 810127"/>
              <a:gd name="connsiteX34" fmla="*/ 48127 w 1138990"/>
              <a:gd name="connsiteY34" fmla="*/ 810127 h 810127"/>
              <a:gd name="connsiteX35" fmla="*/ 224590 w 1138990"/>
              <a:gd name="connsiteY35" fmla="*/ 802105 h 810127"/>
              <a:gd name="connsiteX36" fmla="*/ 296779 w 1138990"/>
              <a:gd name="connsiteY36" fmla="*/ 794084 h 810127"/>
              <a:gd name="connsiteX37" fmla="*/ 697832 w 1138990"/>
              <a:gd name="connsiteY37" fmla="*/ 786063 h 810127"/>
              <a:gd name="connsiteX38" fmla="*/ 978569 w 1138990"/>
              <a:gd name="connsiteY38" fmla="*/ 794084 h 810127"/>
              <a:gd name="connsiteX39" fmla="*/ 1010653 w 1138990"/>
              <a:gd name="connsiteY39" fmla="*/ 802105 h 810127"/>
              <a:gd name="connsiteX40" fmla="*/ 1138990 w 1138990"/>
              <a:gd name="connsiteY40" fmla="*/ 802105 h 81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138990" h="810127">
                <a:moveTo>
                  <a:pt x="1138990" y="802105"/>
                </a:moveTo>
                <a:lnTo>
                  <a:pt x="1138990" y="802105"/>
                </a:lnTo>
                <a:cubicBezTo>
                  <a:pt x="1128692" y="246000"/>
                  <a:pt x="1130969" y="513372"/>
                  <a:pt x="1130969" y="0"/>
                </a:cubicBezTo>
                <a:lnTo>
                  <a:pt x="1130969" y="0"/>
                </a:lnTo>
                <a:cubicBezTo>
                  <a:pt x="1112253" y="18716"/>
                  <a:pt x="1091766" y="35814"/>
                  <a:pt x="1074821" y="56148"/>
                </a:cubicBezTo>
                <a:cubicBezTo>
                  <a:pt x="1064840" y="68125"/>
                  <a:pt x="1060904" y="84416"/>
                  <a:pt x="1050758" y="96253"/>
                </a:cubicBezTo>
                <a:cubicBezTo>
                  <a:pt x="1044484" y="103572"/>
                  <a:pt x="1034101" y="106124"/>
                  <a:pt x="1026695" y="112295"/>
                </a:cubicBezTo>
                <a:cubicBezTo>
                  <a:pt x="1011490" y="124966"/>
                  <a:pt x="995603" y="142394"/>
                  <a:pt x="986590" y="160421"/>
                </a:cubicBezTo>
                <a:cubicBezTo>
                  <a:pt x="982809" y="167983"/>
                  <a:pt x="982350" y="176922"/>
                  <a:pt x="978569" y="184484"/>
                </a:cubicBezTo>
                <a:cubicBezTo>
                  <a:pt x="958937" y="223748"/>
                  <a:pt x="968869" y="194744"/>
                  <a:pt x="946484" y="224590"/>
                </a:cubicBezTo>
                <a:cubicBezTo>
                  <a:pt x="934916" y="240014"/>
                  <a:pt x="925095" y="256674"/>
                  <a:pt x="914400" y="272716"/>
                </a:cubicBezTo>
                <a:cubicBezTo>
                  <a:pt x="909053" y="280737"/>
                  <a:pt x="901406" y="287634"/>
                  <a:pt x="898358" y="296779"/>
                </a:cubicBezTo>
                <a:cubicBezTo>
                  <a:pt x="890785" y="319498"/>
                  <a:pt x="891040" y="325767"/>
                  <a:pt x="874295" y="344905"/>
                </a:cubicBezTo>
                <a:cubicBezTo>
                  <a:pt x="861845" y="359133"/>
                  <a:pt x="844677" y="369280"/>
                  <a:pt x="834190" y="385011"/>
                </a:cubicBezTo>
                <a:cubicBezTo>
                  <a:pt x="828843" y="393032"/>
                  <a:pt x="825676" y="403052"/>
                  <a:pt x="818148" y="409074"/>
                </a:cubicBezTo>
                <a:cubicBezTo>
                  <a:pt x="773562" y="444743"/>
                  <a:pt x="768941" y="444192"/>
                  <a:pt x="729916" y="457200"/>
                </a:cubicBezTo>
                <a:cubicBezTo>
                  <a:pt x="697964" y="505128"/>
                  <a:pt x="732860" y="463453"/>
                  <a:pt x="689811" y="489284"/>
                </a:cubicBezTo>
                <a:cubicBezTo>
                  <a:pt x="683326" y="493175"/>
                  <a:pt x="679819" y="500789"/>
                  <a:pt x="673769" y="505327"/>
                </a:cubicBezTo>
                <a:cubicBezTo>
                  <a:pt x="658345" y="516895"/>
                  <a:pt x="641684" y="526716"/>
                  <a:pt x="625642" y="537411"/>
                </a:cubicBezTo>
                <a:cubicBezTo>
                  <a:pt x="617621" y="542758"/>
                  <a:pt x="611122" y="552090"/>
                  <a:pt x="601579" y="553453"/>
                </a:cubicBezTo>
                <a:lnTo>
                  <a:pt x="545432" y="561474"/>
                </a:lnTo>
                <a:cubicBezTo>
                  <a:pt x="478890" y="583655"/>
                  <a:pt x="583561" y="546419"/>
                  <a:pt x="473242" y="601579"/>
                </a:cubicBezTo>
                <a:cubicBezTo>
                  <a:pt x="462547" y="606926"/>
                  <a:pt x="452148" y="612911"/>
                  <a:pt x="441158" y="617621"/>
                </a:cubicBezTo>
                <a:cubicBezTo>
                  <a:pt x="433387" y="620952"/>
                  <a:pt x="424657" y="621861"/>
                  <a:pt x="417095" y="625642"/>
                </a:cubicBezTo>
                <a:cubicBezTo>
                  <a:pt x="408473" y="629953"/>
                  <a:pt x="401402" y="636901"/>
                  <a:pt x="393032" y="641684"/>
                </a:cubicBezTo>
                <a:cubicBezTo>
                  <a:pt x="382650" y="647617"/>
                  <a:pt x="371330" y="651795"/>
                  <a:pt x="360948" y="657727"/>
                </a:cubicBezTo>
                <a:cubicBezTo>
                  <a:pt x="352578" y="662510"/>
                  <a:pt x="345347" y="669153"/>
                  <a:pt x="336884" y="673769"/>
                </a:cubicBezTo>
                <a:cubicBezTo>
                  <a:pt x="315890" y="685220"/>
                  <a:pt x="292614" y="692588"/>
                  <a:pt x="272716" y="705853"/>
                </a:cubicBezTo>
                <a:cubicBezTo>
                  <a:pt x="264695" y="711200"/>
                  <a:pt x="257713" y="718601"/>
                  <a:pt x="248653" y="721895"/>
                </a:cubicBezTo>
                <a:cubicBezTo>
                  <a:pt x="220965" y="731963"/>
                  <a:pt x="128276" y="749179"/>
                  <a:pt x="104274" y="753979"/>
                </a:cubicBezTo>
                <a:cubicBezTo>
                  <a:pt x="93579" y="759326"/>
                  <a:pt x="81920" y="763071"/>
                  <a:pt x="72190" y="770021"/>
                </a:cubicBezTo>
                <a:cubicBezTo>
                  <a:pt x="62959" y="776614"/>
                  <a:pt x="57976" y="788456"/>
                  <a:pt x="48127" y="794084"/>
                </a:cubicBezTo>
                <a:cubicBezTo>
                  <a:pt x="38555" y="799553"/>
                  <a:pt x="26500" y="798619"/>
                  <a:pt x="16042" y="802105"/>
                </a:cubicBezTo>
                <a:cubicBezTo>
                  <a:pt x="10370" y="803996"/>
                  <a:pt x="5347" y="807453"/>
                  <a:pt x="0" y="810127"/>
                </a:cubicBezTo>
                <a:lnTo>
                  <a:pt x="48127" y="810127"/>
                </a:lnTo>
                <a:lnTo>
                  <a:pt x="224590" y="802105"/>
                </a:lnTo>
                <a:cubicBezTo>
                  <a:pt x="248751" y="800546"/>
                  <a:pt x="272582" y="794904"/>
                  <a:pt x="296779" y="794084"/>
                </a:cubicBezTo>
                <a:cubicBezTo>
                  <a:pt x="430413" y="789554"/>
                  <a:pt x="564148" y="788737"/>
                  <a:pt x="697832" y="786063"/>
                </a:cubicBezTo>
                <a:cubicBezTo>
                  <a:pt x="791411" y="788737"/>
                  <a:pt x="885075" y="789289"/>
                  <a:pt x="978569" y="794084"/>
                </a:cubicBezTo>
                <a:cubicBezTo>
                  <a:pt x="989578" y="794649"/>
                  <a:pt x="999644" y="801526"/>
                  <a:pt x="1010653" y="802105"/>
                </a:cubicBezTo>
                <a:cubicBezTo>
                  <a:pt x="1050703" y="804213"/>
                  <a:pt x="1117601" y="802105"/>
                  <a:pt x="1138990" y="802105"/>
                </a:cubicBezTo>
                <a:close/>
              </a:path>
            </a:pathLst>
          </a:cu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16" name="Straight Arrow Connector 15"/>
          <p:cNvCxnSpPr>
            <a:cxnSpLocks/>
            <a:endCxn id="14" idx="15"/>
          </p:cNvCxnSpPr>
          <p:nvPr/>
        </p:nvCxnSpPr>
        <p:spPr>
          <a:xfrm flipH="1">
            <a:off x="4419600" y="2163720"/>
            <a:ext cx="927923" cy="1525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197392" y="1794388"/>
                <a:ext cx="11143397" cy="369332"/>
              </a:xfrm>
              <a:prstGeom prst="rect">
                <a:avLst/>
              </a:prstGeom>
              <a:noFill/>
            </p:spPr>
            <p:txBody>
              <a:bodyPr wrap="square" rtlCol="0">
                <a:spAutoFit/>
              </a:bodyPr>
              <a:lstStyle/>
              <a:p>
                <a14:m>
                  <m:oMath xmlns:m="http://schemas.openxmlformats.org/officeDocument/2006/math">
                    <m:r>
                      <a:rPr lang="en-US" i="1" smtClean="0">
                        <a:solidFill>
                          <a:prstClr val="black"/>
                        </a:solidFill>
                        <a:latin typeface="Cambria Math" charset="0"/>
                      </a:rPr>
                      <m:t>𝑃</m:t>
                    </m:r>
                    <m:d>
                      <m:dPr>
                        <m:ctrlPr>
                          <a:rPr lang="en-US" i="1">
                            <a:solidFill>
                              <a:prstClr val="black"/>
                            </a:solidFill>
                            <a:latin typeface="Cambria Math" panose="02040503050406030204" pitchFamily="18" charset="0"/>
                          </a:rPr>
                        </m:ctrlPr>
                      </m:dPr>
                      <m:e>
                        <m:r>
                          <a:rPr lang="en-US" i="1">
                            <a:solidFill>
                              <a:prstClr val="black"/>
                            </a:solidFill>
                            <a:latin typeface="Cambria Math" charset="0"/>
                          </a:rPr>
                          <m:t>𝑍</m:t>
                        </m:r>
                        <m:r>
                          <a:rPr lang="en-US" i="1">
                            <a:solidFill>
                              <a:prstClr val="black"/>
                            </a:solidFill>
                            <a:latin typeface="Cambria Math" charset="0"/>
                          </a:rPr>
                          <m:t> ≤7</m:t>
                        </m:r>
                      </m:e>
                    </m:d>
                  </m:oMath>
                </a14:m>
                <a:r>
                  <a:rPr lang="en-US" dirty="0">
                    <a:solidFill>
                      <a:prstClr val="black"/>
                    </a:solidFill>
                  </a:rPr>
                  <a:t> for a continuous Z is much smaller than </a:t>
                </a:r>
                <a14:m>
                  <m:oMath xmlns:m="http://schemas.openxmlformats.org/officeDocument/2006/math">
                    <m:r>
                      <a:rPr lang="en-US" i="1">
                        <a:solidFill>
                          <a:prstClr val="black"/>
                        </a:solidFill>
                        <a:latin typeface="Cambria Math" charset="0"/>
                      </a:rPr>
                      <m:t>𝑃</m:t>
                    </m:r>
                    <m:d>
                      <m:dPr>
                        <m:ctrlPr>
                          <a:rPr lang="en-US" i="1">
                            <a:solidFill>
                              <a:prstClr val="black"/>
                            </a:solidFill>
                            <a:latin typeface="Cambria Math" panose="02040503050406030204" pitchFamily="18" charset="0"/>
                          </a:rPr>
                        </m:ctrlPr>
                      </m:dPr>
                      <m:e>
                        <m:r>
                          <a:rPr lang="en-US" i="1">
                            <a:solidFill>
                              <a:prstClr val="black"/>
                            </a:solidFill>
                            <a:latin typeface="Cambria Math" charset="0"/>
                          </a:rPr>
                          <m:t>𝑌</m:t>
                        </m:r>
                        <m:r>
                          <a:rPr lang="en-US" i="1">
                            <a:solidFill>
                              <a:prstClr val="black"/>
                            </a:solidFill>
                            <a:latin typeface="Cambria Math" charset="0"/>
                          </a:rPr>
                          <m:t> ≤7</m:t>
                        </m:r>
                      </m:e>
                    </m:d>
                  </m:oMath>
                </a14:m>
                <a:r>
                  <a:rPr lang="en-US" dirty="0">
                    <a:solidFill>
                      <a:prstClr val="black"/>
                    </a:solidFill>
                  </a:rPr>
                  <a:t> for integer Y, (no continuity correction)</a:t>
                </a:r>
              </a:p>
            </p:txBody>
          </p:sp>
        </mc:Choice>
        <mc:Fallback xmlns="">
          <p:sp>
            <p:nvSpPr>
              <p:cNvPr id="17" name="TextBox 16"/>
              <p:cNvSpPr txBox="1">
                <a:spLocks noRot="1" noChangeAspect="1" noMove="1" noResize="1" noEditPoints="1" noAdjustHandles="1" noChangeArrowheads="1" noChangeShapeType="1" noTextEdit="1"/>
              </p:cNvSpPr>
              <p:nvPr/>
            </p:nvSpPr>
            <p:spPr>
              <a:xfrm>
                <a:off x="197392" y="1794388"/>
                <a:ext cx="11143397" cy="369332"/>
              </a:xfrm>
              <a:prstGeom prst="rect">
                <a:avLst/>
              </a:prstGeom>
              <a:blipFill>
                <a:blip r:embed="rId4"/>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1052414" y="3103997"/>
                <a:ext cx="2592405"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solidFill>
                            <a:prstClr val="black"/>
                          </a:solidFill>
                          <a:latin typeface="Cambria Math" charset="0"/>
                        </a:rPr>
                        <m:t>𝑃</m:t>
                      </m:r>
                      <m:d>
                        <m:dPr>
                          <m:ctrlPr>
                            <a:rPr lang="en-US" i="1">
                              <a:solidFill>
                                <a:prstClr val="black"/>
                              </a:solidFill>
                              <a:latin typeface="Cambria Math" panose="02040503050406030204" pitchFamily="18" charset="0"/>
                            </a:rPr>
                          </m:ctrlPr>
                        </m:dPr>
                        <m:e>
                          <m:r>
                            <a:rPr lang="en-US" i="1">
                              <a:solidFill>
                                <a:prstClr val="black"/>
                              </a:solidFill>
                              <a:latin typeface="Cambria Math" charset="0"/>
                            </a:rPr>
                            <m:t>𝑍</m:t>
                          </m:r>
                          <m:r>
                            <a:rPr lang="en-US" i="1">
                              <a:solidFill>
                                <a:prstClr val="black"/>
                              </a:solidFill>
                              <a:latin typeface="Cambria Math" charset="0"/>
                            </a:rPr>
                            <m:t> ≤7.5</m:t>
                          </m:r>
                        </m:e>
                      </m:d>
                      <m:r>
                        <a:rPr lang="en-US" i="1">
                          <a:solidFill>
                            <a:prstClr val="black"/>
                          </a:solidFill>
                          <a:latin typeface="Cambria Math" charset="0"/>
                          <a:ea typeface="Cambria Math" charset="0"/>
                          <a:cs typeface="Cambria Math" charset="0"/>
                        </a:rPr>
                        <m:t>≈</m:t>
                      </m:r>
                      <m:r>
                        <a:rPr lang="en-US" i="1">
                          <a:solidFill>
                            <a:prstClr val="black"/>
                          </a:solidFill>
                          <a:latin typeface="Cambria Math" charset="0"/>
                        </a:rPr>
                        <m:t>𝑃</m:t>
                      </m:r>
                      <m:d>
                        <m:dPr>
                          <m:ctrlPr>
                            <a:rPr lang="en-US" i="1">
                              <a:solidFill>
                                <a:prstClr val="black"/>
                              </a:solidFill>
                              <a:latin typeface="Cambria Math" panose="02040503050406030204" pitchFamily="18" charset="0"/>
                            </a:rPr>
                          </m:ctrlPr>
                        </m:dPr>
                        <m:e>
                          <m:r>
                            <a:rPr lang="en-US" i="1">
                              <a:solidFill>
                                <a:prstClr val="black"/>
                              </a:solidFill>
                              <a:latin typeface="Cambria Math" charset="0"/>
                            </a:rPr>
                            <m:t>𝑌</m:t>
                          </m:r>
                          <m:r>
                            <a:rPr lang="en-US" i="1">
                              <a:solidFill>
                                <a:prstClr val="black"/>
                              </a:solidFill>
                              <a:latin typeface="Cambria Math" charset="0"/>
                            </a:rPr>
                            <m:t> ≤7</m:t>
                          </m:r>
                        </m:e>
                      </m:d>
                    </m:oMath>
                  </m:oMathPara>
                </a14:m>
                <a:endParaRPr lang="en-US" dirty="0">
                  <a:solidFill>
                    <a:prstClr val="black"/>
                  </a:solidFill>
                </a:endParaRPr>
              </a:p>
              <a:p>
                <a:r>
                  <a:rPr lang="en-US" dirty="0">
                    <a:solidFill>
                      <a:prstClr val="black"/>
                    </a:solidFill>
                  </a:rPr>
                  <a:t>(w/ continuity correction)</a:t>
                </a:r>
              </a:p>
            </p:txBody>
          </p:sp>
        </mc:Choice>
        <mc:Fallback xmlns="">
          <p:sp>
            <p:nvSpPr>
              <p:cNvPr id="19" name="TextBox 18"/>
              <p:cNvSpPr txBox="1">
                <a:spLocks noRot="1" noChangeAspect="1" noMove="1" noResize="1" noEditPoints="1" noAdjustHandles="1" noChangeArrowheads="1" noChangeShapeType="1" noTextEdit="1"/>
              </p:cNvSpPr>
              <p:nvPr/>
            </p:nvSpPr>
            <p:spPr>
              <a:xfrm>
                <a:off x="1052414" y="3103997"/>
                <a:ext cx="2592405" cy="646331"/>
              </a:xfrm>
              <a:prstGeom prst="rect">
                <a:avLst/>
              </a:prstGeom>
              <a:blipFill>
                <a:blip r:embed="rId5"/>
                <a:stretch>
                  <a:fillRect l="-2118" r="-1647" b="-14151"/>
                </a:stretch>
              </a:blipFill>
            </p:spPr>
            <p:txBody>
              <a:bodyPr/>
              <a:lstStyle/>
              <a:p>
                <a:r>
                  <a:rPr lang="en-US">
                    <a:noFill/>
                  </a:rPr>
                  <a:t> </a:t>
                </a:r>
              </a:p>
            </p:txBody>
          </p:sp>
        </mc:Fallback>
      </mc:AlternateContent>
      <p:cxnSp>
        <p:nvCxnSpPr>
          <p:cNvPr id="23" name="Straight Arrow Connector 22"/>
          <p:cNvCxnSpPr/>
          <p:nvPr/>
        </p:nvCxnSpPr>
        <p:spPr>
          <a:xfrm>
            <a:off x="3502418" y="3456749"/>
            <a:ext cx="1165835" cy="207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3724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2"/>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0"/>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6"/>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4"/>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6"/>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7"/>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6" grpId="0" animBg="1"/>
      <p:bldP spid="6" grpId="1" animBg="1"/>
      <p:bldP spid="7" grpId="0" animBg="1"/>
      <p:bldP spid="7" grpId="1" animBg="1"/>
      <p:bldP spid="12" grpId="0"/>
      <p:bldP spid="12" grpId="1"/>
      <p:bldP spid="14" grpId="0" animBg="1"/>
      <p:bldP spid="14" grpId="1" animBg="1"/>
      <p:bldP spid="17" grpId="0"/>
      <p:bldP spid="17" grpId="1"/>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5859" y="4702329"/>
            <a:ext cx="3982130" cy="7661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153739" y="1866596"/>
            <a:ext cx="8322386" cy="83099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pPr>
            <a:r>
              <a:rPr lang="en-US" altLang="en-US" sz="1600" dirty="0"/>
              <a:t>Common interpretation:</a:t>
            </a:r>
          </a:p>
          <a:p>
            <a:pPr>
              <a:spcBef>
                <a:spcPct val="0"/>
              </a:spcBef>
            </a:pPr>
            <a:r>
              <a:rPr lang="en-US" altLang="en-US" sz="1600" b="1" i="1" dirty="0">
                <a:solidFill>
                  <a:srgbClr val="344068"/>
                </a:solidFill>
              </a:rPr>
              <a:t>H</a:t>
            </a:r>
            <a:r>
              <a:rPr lang="en-US" altLang="en-US" sz="1600" b="1" baseline="-25000" dirty="0">
                <a:solidFill>
                  <a:srgbClr val="344068"/>
                </a:solidFill>
              </a:rPr>
              <a:t>0</a:t>
            </a:r>
            <a:r>
              <a:rPr lang="en-US" altLang="en-US" sz="1600" b="1" dirty="0">
                <a:solidFill>
                  <a:srgbClr val="344068"/>
                </a:solidFill>
              </a:rPr>
              <a:t>: </a:t>
            </a:r>
            <a:r>
              <a:rPr lang="en-US" altLang="en-US" sz="1600" b="1" i="1" dirty="0">
                <a:solidFill>
                  <a:srgbClr val="344068"/>
                </a:solidFill>
                <a:sym typeface="Symbol" pitchFamily="18" charset="2"/>
              </a:rPr>
              <a:t>The distribution of New Method Scores = The distribution of the Traditional Method Scores</a:t>
            </a:r>
            <a:endParaRPr lang="en-US" altLang="en-US" sz="1600" b="1" baseline="-25000" dirty="0">
              <a:solidFill>
                <a:srgbClr val="344068"/>
              </a:solidFill>
              <a:sym typeface="Symbol" pitchFamily="18" charset="2"/>
            </a:endParaRPr>
          </a:p>
          <a:p>
            <a:pPr>
              <a:spcBef>
                <a:spcPct val="0"/>
              </a:spcBef>
            </a:pPr>
            <a:r>
              <a:rPr lang="en-US" altLang="en-US" sz="1600" b="1" i="1" dirty="0">
                <a:solidFill>
                  <a:srgbClr val="344068"/>
                </a:solidFill>
                <a:sym typeface="Symbol" pitchFamily="18" charset="2"/>
              </a:rPr>
              <a:t>H</a:t>
            </a:r>
            <a:r>
              <a:rPr lang="en-US" altLang="en-US" sz="1600" b="1" baseline="-25000" dirty="0">
                <a:solidFill>
                  <a:srgbClr val="344068"/>
                </a:solidFill>
                <a:sym typeface="Symbol" pitchFamily="18" charset="2"/>
              </a:rPr>
              <a:t>1</a:t>
            </a:r>
            <a:r>
              <a:rPr lang="en-US" altLang="en-US" sz="1600" b="1" dirty="0">
                <a:solidFill>
                  <a:srgbClr val="344068"/>
                </a:solidFill>
                <a:sym typeface="Symbol" pitchFamily="18" charset="2"/>
              </a:rPr>
              <a:t>:</a:t>
            </a:r>
            <a:r>
              <a:rPr lang="en-US" altLang="en-US" sz="1600" b="1" i="1" dirty="0">
                <a:solidFill>
                  <a:srgbClr val="344068"/>
                </a:solidFill>
                <a:sym typeface="Symbol" pitchFamily="18" charset="2"/>
              </a:rPr>
              <a:t>The distribution of New Method Scores &gt; The distribution of the Traditional Method Scores</a:t>
            </a:r>
            <a:endParaRPr lang="en-US" altLang="en-US" sz="1600" b="1" dirty="0">
              <a:solidFill>
                <a:srgbClr val="FF0000"/>
              </a:solidFill>
              <a:sym typeface="Symbol" pitchFamily="18" charset="2"/>
            </a:endParaRPr>
          </a:p>
        </p:txBody>
      </p:sp>
      <p:sp>
        <p:nvSpPr>
          <p:cNvPr id="4" name="TextBox 3"/>
          <p:cNvSpPr txBox="1"/>
          <p:nvPr/>
        </p:nvSpPr>
        <p:spPr>
          <a:xfrm>
            <a:off x="347811" y="3649765"/>
            <a:ext cx="7691410" cy="923330"/>
          </a:xfrm>
          <a:prstGeom prst="rect">
            <a:avLst/>
          </a:prstGeom>
          <a:noFill/>
        </p:spPr>
        <p:txBody>
          <a:bodyPr wrap="square" rtlCol="0">
            <a:spAutoFit/>
          </a:bodyPr>
          <a:lstStyle/>
          <a:p>
            <a:r>
              <a:rPr lang="en-US" dirty="0">
                <a:solidFill>
                  <a:prstClr val="black"/>
                </a:solidFill>
              </a:rPr>
              <a:t>There is mild evidence (alpha = 0.1) to suggest that the </a:t>
            </a:r>
            <a:r>
              <a:rPr lang="en-US" i="1" dirty="0">
                <a:solidFill>
                  <a:prstClr val="black"/>
                </a:solidFill>
              </a:rPr>
              <a:t>distribution</a:t>
            </a:r>
            <a:r>
              <a:rPr lang="en-US" dirty="0">
                <a:solidFill>
                  <a:prstClr val="black"/>
                </a:solidFill>
              </a:rPr>
              <a:t> of scores from the “New” method is greater than the </a:t>
            </a:r>
            <a:r>
              <a:rPr lang="en-US" i="1" dirty="0">
                <a:solidFill>
                  <a:prstClr val="black"/>
                </a:solidFill>
              </a:rPr>
              <a:t>distribution</a:t>
            </a:r>
            <a:r>
              <a:rPr lang="en-US" dirty="0">
                <a:solidFill>
                  <a:prstClr val="black"/>
                </a:solidFill>
              </a:rPr>
              <a:t> of the “Traditional” method (normal approximation to rank-sum test p-value = 0.0558).</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6625" y="551690"/>
            <a:ext cx="3819525" cy="559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itle 1"/>
          <p:cNvSpPr>
            <a:spLocks noGrp="1"/>
          </p:cNvSpPr>
          <p:nvPr>
            <p:ph type="title"/>
          </p:nvPr>
        </p:nvSpPr>
        <p:spPr>
          <a:xfrm>
            <a:off x="255181" y="286605"/>
            <a:ext cx="9314121" cy="1450757"/>
          </a:xfrm>
        </p:spPr>
        <p:txBody>
          <a:bodyPr/>
          <a:lstStyle/>
          <a:p>
            <a:r>
              <a:rPr lang="en-US" dirty="0"/>
              <a:t>Rank-Sum Test: </a:t>
            </a:r>
            <a:br>
              <a:rPr lang="en-US" dirty="0"/>
            </a:br>
            <a:r>
              <a:rPr lang="en-US" dirty="0"/>
              <a:t>Normal Approximation</a:t>
            </a:r>
          </a:p>
        </p:txBody>
      </p:sp>
      <p:sp>
        <p:nvSpPr>
          <p:cNvPr id="2" name="Rectangle 1"/>
          <p:cNvSpPr/>
          <p:nvPr/>
        </p:nvSpPr>
        <p:spPr>
          <a:xfrm>
            <a:off x="8663093" y="5750560"/>
            <a:ext cx="2790614" cy="29125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2154306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314" y="277585"/>
            <a:ext cx="6672944" cy="1325563"/>
          </a:xfrm>
        </p:spPr>
        <p:txBody>
          <a:bodyPr>
            <a:normAutofit fontScale="90000"/>
          </a:bodyPr>
          <a:lstStyle/>
          <a:p>
            <a:pPr algn="ctr"/>
            <a:r>
              <a:rPr lang="en-US" dirty="0"/>
              <a:t>Permutation Test </a:t>
            </a:r>
            <a:br>
              <a:rPr lang="en-US" dirty="0"/>
            </a:br>
            <a:r>
              <a:rPr lang="en-US" dirty="0"/>
              <a:t>(Exact P-value)</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9808" y="143838"/>
            <a:ext cx="3476533" cy="59127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1116" y="4209584"/>
            <a:ext cx="5490731" cy="12402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1115" y="1762124"/>
            <a:ext cx="2714114" cy="2219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451795" y="3133684"/>
            <a:ext cx="3138231" cy="369332"/>
          </a:xfrm>
          <a:prstGeom prst="rect">
            <a:avLst/>
          </a:prstGeom>
          <a:noFill/>
        </p:spPr>
        <p:txBody>
          <a:bodyPr wrap="none" rtlCol="0">
            <a:spAutoFit/>
          </a:bodyPr>
          <a:lstStyle/>
          <a:p>
            <a:r>
              <a:rPr lang="en-US" dirty="0">
                <a:solidFill>
                  <a:prstClr val="black"/>
                </a:solidFill>
              </a:rPr>
              <a:t>Normal approximation p-values</a:t>
            </a:r>
          </a:p>
        </p:txBody>
      </p:sp>
      <p:sp>
        <p:nvSpPr>
          <p:cNvPr id="4" name="TextBox 3"/>
          <p:cNvSpPr txBox="1"/>
          <p:nvPr/>
        </p:nvSpPr>
        <p:spPr>
          <a:xfrm>
            <a:off x="5279278" y="5253388"/>
            <a:ext cx="1512337" cy="369332"/>
          </a:xfrm>
          <a:prstGeom prst="rect">
            <a:avLst/>
          </a:prstGeom>
          <a:noFill/>
        </p:spPr>
        <p:txBody>
          <a:bodyPr wrap="none" rtlCol="0">
            <a:spAutoFit/>
          </a:bodyPr>
          <a:lstStyle/>
          <a:p>
            <a:r>
              <a:rPr lang="en-US" dirty="0">
                <a:solidFill>
                  <a:prstClr val="black"/>
                </a:solidFill>
              </a:rPr>
              <a:t>Exact p-values</a:t>
            </a:r>
          </a:p>
        </p:txBody>
      </p:sp>
      <p:cxnSp>
        <p:nvCxnSpPr>
          <p:cNvPr id="7" name="Straight Arrow Connector 6"/>
          <p:cNvCxnSpPr/>
          <p:nvPr/>
        </p:nvCxnSpPr>
        <p:spPr>
          <a:xfrm flipV="1">
            <a:off x="6780944" y="5253388"/>
            <a:ext cx="1284269" cy="196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3"/>
          </p:cNvCxnSpPr>
          <p:nvPr/>
        </p:nvCxnSpPr>
        <p:spPr>
          <a:xfrm>
            <a:off x="6791615" y="5438054"/>
            <a:ext cx="1273598" cy="140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3" idx="3"/>
          </p:cNvCxnSpPr>
          <p:nvPr/>
        </p:nvCxnSpPr>
        <p:spPr>
          <a:xfrm flipV="1">
            <a:off x="7590026" y="3241199"/>
            <a:ext cx="475187" cy="77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 idx="3"/>
          </p:cNvCxnSpPr>
          <p:nvPr/>
        </p:nvCxnSpPr>
        <p:spPr>
          <a:xfrm>
            <a:off x="7590026" y="3318350"/>
            <a:ext cx="475187" cy="168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2034283" y="5033552"/>
            <a:ext cx="3185257" cy="404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519257DD-B3C2-4395-BBB2-0BC32A9A3519}"/>
              </a:ext>
            </a:extLst>
          </p:cNvPr>
          <p:cNvSpPr/>
          <p:nvPr/>
        </p:nvSpPr>
        <p:spPr>
          <a:xfrm>
            <a:off x="1211115" y="4951141"/>
            <a:ext cx="823168" cy="2007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C519BF4C-F8FE-4559-A285-861777516B93}"/>
              </a:ext>
            </a:extLst>
          </p:cNvPr>
          <p:cNvSpPr txBox="1"/>
          <p:nvPr/>
        </p:nvSpPr>
        <p:spPr>
          <a:xfrm>
            <a:off x="670386" y="5517495"/>
            <a:ext cx="7219507" cy="707886"/>
          </a:xfrm>
          <a:prstGeom prst="rect">
            <a:avLst/>
          </a:prstGeom>
          <a:noFill/>
        </p:spPr>
        <p:txBody>
          <a:bodyPr wrap="square" rtlCol="0">
            <a:spAutoFit/>
          </a:bodyPr>
          <a:lstStyle/>
          <a:p>
            <a:r>
              <a:rPr lang="en-US" sz="1000" dirty="0"/>
              <a:t>In R:</a:t>
            </a:r>
          </a:p>
          <a:p>
            <a:r>
              <a:rPr lang="en-US" sz="1000" dirty="0"/>
              <a:t>wilcox.test(Score~Method, alternative = "two.sided")</a:t>
            </a:r>
          </a:p>
          <a:p>
            <a:r>
              <a:rPr lang="en-US" sz="1000" dirty="0"/>
              <a:t>#OR</a:t>
            </a:r>
          </a:p>
          <a:p>
            <a:r>
              <a:rPr lang="en-US" sz="1000" dirty="0"/>
              <a:t>wilcox.test(Score~Method, exact = TRUE, alternative = "two.sided")</a:t>
            </a:r>
          </a:p>
        </p:txBody>
      </p:sp>
    </p:spTree>
    <p:extLst>
      <p:ext uri="{BB962C8B-B14F-4D97-AF65-F5344CB8AC3E}">
        <p14:creationId xmlns:p14="http://schemas.microsoft.com/office/powerpoint/2010/main" val="30125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1374" y="340360"/>
            <a:ext cx="6190129" cy="1325563"/>
          </a:xfrm>
        </p:spPr>
        <p:txBody>
          <a:bodyPr>
            <a:normAutofit fontScale="90000"/>
          </a:bodyPr>
          <a:lstStyle/>
          <a:p>
            <a:r>
              <a:rPr lang="en-US" dirty="0"/>
              <a:t>Rank Sum Test (Wilcoxon)</a:t>
            </a:r>
          </a:p>
        </p:txBody>
      </p:sp>
      <p:sp>
        <p:nvSpPr>
          <p:cNvPr id="7" name="Rectangle 6"/>
          <p:cNvSpPr/>
          <p:nvPr/>
        </p:nvSpPr>
        <p:spPr>
          <a:xfrm>
            <a:off x="515245" y="1665923"/>
            <a:ext cx="8322386" cy="193899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pPr>
            <a:r>
              <a:rPr lang="en-US" altLang="en-US" sz="4000" b="1" i="1" dirty="0">
                <a:solidFill>
                  <a:srgbClr val="344068"/>
                </a:solidFill>
              </a:rPr>
              <a:t>H</a:t>
            </a:r>
            <a:r>
              <a:rPr lang="en-US" altLang="en-US" sz="4000" b="1" baseline="-25000" dirty="0">
                <a:solidFill>
                  <a:srgbClr val="344068"/>
                </a:solidFill>
              </a:rPr>
              <a:t>0</a:t>
            </a:r>
            <a:r>
              <a:rPr lang="en-US" altLang="en-US" sz="4000" b="1" dirty="0">
                <a:solidFill>
                  <a:srgbClr val="344068"/>
                </a:solidFill>
              </a:rPr>
              <a:t>: </a:t>
            </a:r>
            <a:r>
              <a:rPr lang="en-US" altLang="en-US" sz="1400" b="1" i="1" dirty="0">
                <a:solidFill>
                  <a:srgbClr val="344068"/>
                </a:solidFill>
                <a:sym typeface="Symbol" pitchFamily="18" charset="2"/>
              </a:rPr>
              <a:t>The distribution of New Method Scores = The distribution of the Traditional Method Scores</a:t>
            </a:r>
            <a:endParaRPr lang="en-US" altLang="en-US" sz="1400" b="1" baseline="-25000" dirty="0">
              <a:solidFill>
                <a:srgbClr val="344068"/>
              </a:solidFill>
              <a:sym typeface="Symbol" pitchFamily="18" charset="2"/>
            </a:endParaRPr>
          </a:p>
          <a:p>
            <a:pPr>
              <a:spcBef>
                <a:spcPct val="0"/>
              </a:spcBef>
            </a:pPr>
            <a:r>
              <a:rPr lang="en-US" altLang="en-US" sz="4000" b="1" i="1" dirty="0">
                <a:solidFill>
                  <a:srgbClr val="344068"/>
                </a:solidFill>
                <a:sym typeface="Symbol" pitchFamily="18" charset="2"/>
              </a:rPr>
              <a:t>H</a:t>
            </a:r>
            <a:r>
              <a:rPr lang="en-US" altLang="en-US" sz="4000" b="1" baseline="-25000" dirty="0">
                <a:solidFill>
                  <a:srgbClr val="344068"/>
                </a:solidFill>
                <a:sym typeface="Symbol" pitchFamily="18" charset="2"/>
              </a:rPr>
              <a:t>1</a:t>
            </a:r>
            <a:r>
              <a:rPr lang="en-US" altLang="en-US" sz="4000" b="1" dirty="0">
                <a:solidFill>
                  <a:srgbClr val="344068"/>
                </a:solidFill>
                <a:sym typeface="Symbol" pitchFamily="18" charset="2"/>
              </a:rPr>
              <a:t>:</a:t>
            </a:r>
            <a:r>
              <a:rPr lang="en-US" altLang="en-US" sz="1400" b="1" i="1" dirty="0">
                <a:solidFill>
                  <a:srgbClr val="344068"/>
                </a:solidFill>
                <a:sym typeface="Symbol" pitchFamily="18" charset="2"/>
              </a:rPr>
              <a:t>The distribution of New Method Scores &gt; The distribution of the Traditional Method Scores</a:t>
            </a:r>
            <a:endParaRPr lang="en-US" altLang="en-US" sz="1400" b="1" baseline="-25000" dirty="0">
              <a:solidFill>
                <a:srgbClr val="344068"/>
              </a:solidFill>
              <a:sym typeface="Symbol" pitchFamily="18" charset="2"/>
            </a:endParaRPr>
          </a:p>
          <a:p>
            <a:pPr>
              <a:spcBef>
                <a:spcPct val="0"/>
              </a:spcBef>
            </a:pPr>
            <a:endParaRPr lang="en-US" altLang="en-US" sz="4000" b="1" dirty="0">
              <a:solidFill>
                <a:srgbClr val="FF0000"/>
              </a:solidFill>
              <a:sym typeface="Symbol" pitchFamily="18" charset="2"/>
            </a:endParaRPr>
          </a:p>
        </p:txBody>
      </p:sp>
      <p:sp>
        <p:nvSpPr>
          <p:cNvPr id="4" name="TextBox 3"/>
          <p:cNvSpPr txBox="1"/>
          <p:nvPr/>
        </p:nvSpPr>
        <p:spPr>
          <a:xfrm>
            <a:off x="394349" y="4601658"/>
            <a:ext cx="7973568" cy="1200329"/>
          </a:xfrm>
          <a:prstGeom prst="rect">
            <a:avLst/>
          </a:prstGeom>
          <a:noFill/>
        </p:spPr>
        <p:txBody>
          <a:bodyPr wrap="square" rtlCol="0">
            <a:spAutoFit/>
          </a:bodyPr>
          <a:lstStyle/>
          <a:p>
            <a:r>
              <a:rPr lang="en-US" dirty="0">
                <a:solidFill>
                  <a:prstClr val="black"/>
                </a:solidFill>
              </a:rPr>
              <a:t>There is sufficient evidence at the alpha = 0.1 level of significance (p-value = .0571 for the exact test) to suggest that the </a:t>
            </a:r>
            <a:r>
              <a:rPr lang="en-US" i="1" dirty="0">
                <a:solidFill>
                  <a:prstClr val="black"/>
                </a:solidFill>
              </a:rPr>
              <a:t>distribution</a:t>
            </a:r>
            <a:r>
              <a:rPr lang="en-US" dirty="0">
                <a:solidFill>
                  <a:prstClr val="black"/>
                </a:solidFill>
              </a:rPr>
              <a:t> of scores from four IBM employees that were given the New Method is greater than the </a:t>
            </a:r>
            <a:r>
              <a:rPr lang="en-US" i="1" dirty="0">
                <a:solidFill>
                  <a:prstClr val="black"/>
                </a:solidFill>
              </a:rPr>
              <a:t>distribution</a:t>
            </a:r>
            <a:r>
              <a:rPr lang="en-US" dirty="0">
                <a:solidFill>
                  <a:prstClr val="black"/>
                </a:solidFill>
              </a:rPr>
              <a:t> of the 3 employees that took the test having had the Traditional Method of instruction.  </a:t>
            </a: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9381" y="191251"/>
            <a:ext cx="3476533" cy="59127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94349" y="4107580"/>
            <a:ext cx="7767518" cy="369332"/>
          </a:xfrm>
          <a:prstGeom prst="rect">
            <a:avLst/>
          </a:prstGeom>
          <a:noFill/>
        </p:spPr>
        <p:txBody>
          <a:bodyPr wrap="square" rtlCol="0">
            <a:spAutoFit/>
          </a:bodyPr>
          <a:lstStyle/>
          <a:p>
            <a:r>
              <a:rPr lang="en-US" dirty="0">
                <a:solidFill>
                  <a:prstClr val="black"/>
                </a:solidFill>
              </a:rPr>
              <a:t>Critical Value: -1.645</a:t>
            </a:r>
          </a:p>
        </p:txBody>
      </p:sp>
      <p:pic>
        <p:nvPicPr>
          <p:cNvPr id="9" name="Picture 8">
            <a:extLst>
              <a:ext uri="{FF2B5EF4-FFF2-40B4-BE49-F238E27FC236}">
                <a16:creationId xmlns:a16="http://schemas.microsoft.com/office/drawing/2014/main" id="{C6E14C0F-61ED-4DBF-91F6-D180DC2A8FBD}"/>
              </a:ext>
            </a:extLst>
          </p:cNvPr>
          <p:cNvPicPr>
            <a:picLocks noChangeAspect="1"/>
          </p:cNvPicPr>
          <p:nvPr/>
        </p:nvPicPr>
        <p:blipFill>
          <a:blip r:embed="rId3"/>
          <a:stretch>
            <a:fillRect/>
          </a:stretch>
        </p:blipFill>
        <p:spPr>
          <a:xfrm>
            <a:off x="394349" y="3174572"/>
            <a:ext cx="3399708" cy="860686"/>
          </a:xfrm>
          <a:prstGeom prst="rect">
            <a:avLst/>
          </a:prstGeom>
        </p:spPr>
      </p:pic>
      <p:sp>
        <p:nvSpPr>
          <p:cNvPr id="10" name="Rectangle 9">
            <a:extLst>
              <a:ext uri="{FF2B5EF4-FFF2-40B4-BE49-F238E27FC236}">
                <a16:creationId xmlns:a16="http://schemas.microsoft.com/office/drawing/2014/main" id="{6652BCCA-7FA6-488A-9AB1-84C14E23F2A6}"/>
              </a:ext>
            </a:extLst>
          </p:cNvPr>
          <p:cNvSpPr/>
          <p:nvPr/>
        </p:nvSpPr>
        <p:spPr>
          <a:xfrm>
            <a:off x="10772079" y="5263376"/>
            <a:ext cx="804292" cy="2208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4258195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97280" y="3344809"/>
            <a:ext cx="5904112" cy="2838706"/>
          </a:xfrm>
          <a:prstGeom prst="rect">
            <a:avLst/>
          </a:prstGeom>
        </p:spPr>
      </p:pic>
      <p:sp>
        <p:nvSpPr>
          <p:cNvPr id="5" name="TextBox 4"/>
          <p:cNvSpPr txBox="1"/>
          <p:nvPr/>
        </p:nvSpPr>
        <p:spPr>
          <a:xfrm>
            <a:off x="838199" y="1762510"/>
            <a:ext cx="11090097" cy="1631216"/>
          </a:xfrm>
          <a:prstGeom prst="rect">
            <a:avLst/>
          </a:prstGeom>
          <a:noFill/>
        </p:spPr>
        <p:txBody>
          <a:bodyPr wrap="square" rtlCol="0">
            <a:spAutoFit/>
          </a:bodyPr>
          <a:lstStyle/>
          <a:p>
            <a:pPr marL="285750" indent="-285750">
              <a:buFont typeface="Arial" charset="0"/>
              <a:buChar char="•"/>
            </a:pPr>
            <a:r>
              <a:rPr lang="en-US" sz="2000" dirty="0">
                <a:solidFill>
                  <a:prstClr val="black"/>
                </a:solidFill>
              </a:rPr>
              <a:t>Researchers compared the effectiveness of conventional textbook examples to modified ones</a:t>
            </a:r>
          </a:p>
          <a:p>
            <a:pPr marL="285750" indent="-285750">
              <a:buFont typeface="Arial" charset="0"/>
              <a:buChar char="•"/>
            </a:pPr>
            <a:r>
              <a:rPr lang="en-US" sz="2000" dirty="0">
                <a:solidFill>
                  <a:prstClr val="black"/>
                </a:solidFill>
              </a:rPr>
              <a:t>They selected 28 ninth-year students who had no previous exposure to coordinate geometry</a:t>
            </a:r>
          </a:p>
          <a:p>
            <a:pPr marL="285750" indent="-285750">
              <a:buFont typeface="Arial" charset="0"/>
              <a:buChar char="•"/>
            </a:pPr>
            <a:r>
              <a:rPr lang="en-US" sz="2000" dirty="0">
                <a:solidFill>
                  <a:prstClr val="black"/>
                </a:solidFill>
              </a:rPr>
              <a:t>The students were randomly assigned to one of two self study instructional groups, using conventional and modified instructional materials  </a:t>
            </a:r>
          </a:p>
          <a:p>
            <a:pPr marL="285750" indent="-285750">
              <a:buFont typeface="Arial" charset="0"/>
              <a:buChar char="•"/>
            </a:pPr>
            <a:r>
              <a:rPr lang="en-US" sz="2000" dirty="0">
                <a:solidFill>
                  <a:prstClr val="black"/>
                </a:solidFill>
              </a:rPr>
              <a:t>After instruction, they were given a test and the time to complete one of the problems was recorded.</a:t>
            </a:r>
          </a:p>
        </p:txBody>
      </p:sp>
      <p:sp>
        <p:nvSpPr>
          <p:cNvPr id="3" name="Title 2"/>
          <p:cNvSpPr>
            <a:spLocks noGrp="1"/>
          </p:cNvSpPr>
          <p:nvPr>
            <p:ph type="title"/>
          </p:nvPr>
        </p:nvSpPr>
        <p:spPr/>
        <p:txBody>
          <a:bodyPr/>
          <a:lstStyle/>
          <a:p>
            <a:r>
              <a:rPr lang="en-US" dirty="0"/>
              <a:t>Cognitive Load Experiment</a:t>
            </a:r>
          </a:p>
        </p:txBody>
      </p:sp>
      <p:sp>
        <p:nvSpPr>
          <p:cNvPr id="6" name="TextBox 5"/>
          <p:cNvSpPr txBox="1"/>
          <p:nvPr/>
        </p:nvSpPr>
        <p:spPr>
          <a:xfrm>
            <a:off x="7260471" y="3840832"/>
            <a:ext cx="4667825" cy="923330"/>
          </a:xfrm>
          <a:prstGeom prst="rect">
            <a:avLst/>
          </a:prstGeom>
          <a:noFill/>
        </p:spPr>
        <p:txBody>
          <a:bodyPr wrap="square" rtlCol="0">
            <a:spAutoFit/>
          </a:bodyPr>
          <a:lstStyle/>
          <a:p>
            <a:r>
              <a:rPr lang="en-US" dirty="0">
                <a:solidFill>
                  <a:srgbClr val="0070C0"/>
                </a:solidFill>
              </a:rPr>
              <a:t>Is there sufficient evidence to suggest that the cognitive load theory (modified instruction) shortened response times?</a:t>
            </a:r>
          </a:p>
        </p:txBody>
      </p:sp>
    </p:spTree>
    <p:extLst>
      <p:ext uri="{BB962C8B-B14F-4D97-AF65-F5344CB8AC3E}">
        <p14:creationId xmlns:p14="http://schemas.microsoft.com/office/powerpoint/2010/main" val="415698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97280" y="1748666"/>
            <a:ext cx="5979558" cy="4566209"/>
          </a:xfrm>
          <a:prstGeom prst="rect">
            <a:avLst/>
          </a:prstGeom>
        </p:spPr>
      </p:pic>
      <p:sp>
        <p:nvSpPr>
          <p:cNvPr id="5" name="TextBox 4"/>
          <p:cNvSpPr txBox="1"/>
          <p:nvPr/>
        </p:nvSpPr>
        <p:spPr>
          <a:xfrm>
            <a:off x="4658405" y="5350164"/>
            <a:ext cx="2139696" cy="369332"/>
          </a:xfrm>
          <a:prstGeom prst="rect">
            <a:avLst/>
          </a:prstGeom>
          <a:noFill/>
        </p:spPr>
        <p:txBody>
          <a:bodyPr wrap="square" rtlCol="0">
            <a:spAutoFit/>
          </a:bodyPr>
          <a:lstStyle/>
          <a:p>
            <a:r>
              <a:rPr lang="en-US" b="1" u="sng" cap="small" dirty="0">
                <a:solidFill>
                  <a:srgbClr val="FF0000"/>
                </a:solidFill>
              </a:rPr>
              <a:t>(censored data)</a:t>
            </a:r>
          </a:p>
        </p:txBody>
      </p:sp>
      <p:sp>
        <p:nvSpPr>
          <p:cNvPr id="6" name="Title 2"/>
          <p:cNvSpPr>
            <a:spLocks noGrp="1"/>
          </p:cNvSpPr>
          <p:nvPr>
            <p:ph type="title"/>
          </p:nvPr>
        </p:nvSpPr>
        <p:spPr>
          <a:xfrm>
            <a:off x="1097280" y="286605"/>
            <a:ext cx="10058400" cy="1450757"/>
          </a:xfrm>
        </p:spPr>
        <p:txBody>
          <a:bodyPr/>
          <a:lstStyle/>
          <a:p>
            <a:r>
              <a:rPr lang="en-US" dirty="0"/>
              <a:t>Cognitive Load Experiment</a:t>
            </a:r>
          </a:p>
        </p:txBody>
      </p:sp>
    </p:spTree>
    <p:extLst>
      <p:ext uri="{BB962C8B-B14F-4D97-AF65-F5344CB8AC3E}">
        <p14:creationId xmlns:p14="http://schemas.microsoft.com/office/powerpoint/2010/main" val="985414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Start With an Example</a:t>
            </a:r>
          </a:p>
        </p:txBody>
      </p:sp>
      <p:graphicFrame>
        <p:nvGraphicFramePr>
          <p:cNvPr id="4" name="Table 3"/>
          <p:cNvGraphicFramePr>
            <a:graphicFrameLocks noGrp="1"/>
          </p:cNvGraphicFramePr>
          <p:nvPr>
            <p:extLst/>
          </p:nvPr>
        </p:nvGraphicFramePr>
        <p:xfrm>
          <a:off x="1705399" y="3782140"/>
          <a:ext cx="6540843" cy="2486025"/>
        </p:xfrm>
        <a:graphic>
          <a:graphicData uri="http://schemas.openxmlformats.org/drawingml/2006/table">
            <a:tbl>
              <a:tblPr>
                <a:tableStyleId>{5C22544A-7EE6-4342-B048-85BDC9FD1C3A}</a:tableStyleId>
              </a:tblPr>
              <a:tblGrid>
                <a:gridCol w="3257596">
                  <a:extLst>
                    <a:ext uri="{9D8B030D-6E8A-4147-A177-3AD203B41FA5}">
                      <a16:colId xmlns:a16="http://schemas.microsoft.com/office/drawing/2014/main" val="20000"/>
                    </a:ext>
                  </a:extLst>
                </a:gridCol>
                <a:gridCol w="3283247">
                  <a:extLst>
                    <a:ext uri="{9D8B030D-6E8A-4147-A177-3AD203B41FA5}">
                      <a16:colId xmlns:a16="http://schemas.microsoft.com/office/drawing/2014/main" val="20001"/>
                    </a:ext>
                  </a:extLst>
                </a:gridCol>
              </a:tblGrid>
              <a:tr h="190500">
                <a:tc>
                  <a:txBody>
                    <a:bodyPr/>
                    <a:lstStyle/>
                    <a:p>
                      <a:pPr algn="ctr" fontAlgn="b"/>
                      <a:r>
                        <a:rPr lang="en-US" sz="3200" u="none" strike="noStrike" dirty="0">
                          <a:effectLst/>
                        </a:rPr>
                        <a:t>New Method</a:t>
                      </a:r>
                      <a:endParaRPr lang="en-US" sz="3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dirty="0">
                          <a:effectLst/>
                        </a:rPr>
                        <a:t>Traditional Method</a:t>
                      </a:r>
                      <a:endParaRPr lang="en-US" sz="3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190500">
                <a:tc>
                  <a:txBody>
                    <a:bodyPr/>
                    <a:lstStyle/>
                    <a:p>
                      <a:pPr algn="ctr" fontAlgn="b"/>
                      <a:r>
                        <a:rPr lang="en-US" sz="3200" u="none" strike="noStrike" dirty="0">
                          <a:effectLst/>
                        </a:rPr>
                        <a:t>37</a:t>
                      </a:r>
                      <a:endParaRPr lang="en-US" sz="3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dirty="0">
                          <a:effectLst/>
                        </a:rPr>
                        <a:t>23</a:t>
                      </a:r>
                      <a:endParaRPr lang="en-US" sz="3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190500">
                <a:tc>
                  <a:txBody>
                    <a:bodyPr/>
                    <a:lstStyle/>
                    <a:p>
                      <a:pPr algn="ctr" fontAlgn="b"/>
                      <a:r>
                        <a:rPr lang="en-US" sz="3200" u="none" strike="noStrike" dirty="0">
                          <a:effectLst/>
                        </a:rPr>
                        <a:t>49</a:t>
                      </a:r>
                      <a:endParaRPr lang="en-US" sz="3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dirty="0">
                          <a:effectLst/>
                        </a:rPr>
                        <a:t>31</a:t>
                      </a:r>
                      <a:endParaRPr lang="en-US" sz="3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190500">
                <a:tc>
                  <a:txBody>
                    <a:bodyPr/>
                    <a:lstStyle/>
                    <a:p>
                      <a:pPr algn="ctr" fontAlgn="b"/>
                      <a:r>
                        <a:rPr lang="en-US" sz="3200" u="none" strike="noStrike" dirty="0">
                          <a:effectLst/>
                        </a:rPr>
                        <a:t>55</a:t>
                      </a:r>
                      <a:endParaRPr lang="en-US" sz="3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dirty="0">
                          <a:effectLst/>
                        </a:rPr>
                        <a:t>46</a:t>
                      </a:r>
                      <a:endParaRPr lang="en-US" sz="3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190500">
                <a:tc>
                  <a:txBody>
                    <a:bodyPr/>
                    <a:lstStyle/>
                    <a:p>
                      <a:pPr algn="ctr" fontAlgn="b"/>
                      <a:r>
                        <a:rPr lang="en-US" sz="3200" b="0" i="0" u="none" strike="noStrike" dirty="0">
                          <a:solidFill>
                            <a:srgbClr val="000000"/>
                          </a:solidFill>
                          <a:effectLst/>
                          <a:latin typeface="Calibri" panose="020F0502020204030204" pitchFamily="34" charset="0"/>
                        </a:rPr>
                        <a:t>77</a:t>
                      </a:r>
                    </a:p>
                  </a:txBody>
                  <a:tcPr marL="9525" marR="9525" marT="9525" marB="0" anchor="b"/>
                </a:tc>
                <a:tc>
                  <a:txBody>
                    <a:bodyPr/>
                    <a:lstStyle/>
                    <a:p>
                      <a:pPr algn="ctr" fontAlgn="b"/>
                      <a:endParaRPr lang="en-US" sz="3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4"/>
                  </a:ext>
                </a:extLst>
              </a:tr>
            </a:tbl>
          </a:graphicData>
        </a:graphic>
      </p:graphicFrame>
      <p:sp>
        <p:nvSpPr>
          <p:cNvPr id="5" name="TextBox 4"/>
          <p:cNvSpPr txBox="1"/>
          <p:nvPr/>
        </p:nvSpPr>
        <p:spPr>
          <a:xfrm>
            <a:off x="1409252" y="1882588"/>
            <a:ext cx="9703397" cy="1754326"/>
          </a:xfrm>
          <a:prstGeom prst="rect">
            <a:avLst/>
          </a:prstGeom>
          <a:noFill/>
        </p:spPr>
        <p:txBody>
          <a:bodyPr wrap="square" rtlCol="0">
            <a:spAutoFit/>
          </a:bodyPr>
          <a:lstStyle/>
          <a:p>
            <a:pPr marL="285750" indent="-285750">
              <a:buFont typeface="Arial" charset="0"/>
              <a:buChar char="•"/>
            </a:pPr>
            <a:r>
              <a:rPr lang="en-US" dirty="0">
                <a:solidFill>
                  <a:prstClr val="black"/>
                </a:solidFill>
              </a:rPr>
              <a:t>IBM gives each employee in the marketing department technical training</a:t>
            </a:r>
          </a:p>
          <a:p>
            <a:pPr marL="285750" indent="-285750">
              <a:buFont typeface="Arial" charset="0"/>
              <a:buChar char="•"/>
            </a:pPr>
            <a:r>
              <a:rPr lang="en-US" dirty="0">
                <a:solidFill>
                  <a:prstClr val="black"/>
                </a:solidFill>
              </a:rPr>
              <a:t>Based on further testing, it appears the traditional training method isn’t effective</a:t>
            </a:r>
          </a:p>
          <a:p>
            <a:pPr marL="285750" indent="-285750">
              <a:buFont typeface="Arial" charset="0"/>
              <a:buChar char="•"/>
            </a:pPr>
            <a:r>
              <a:rPr lang="en-US" dirty="0">
                <a:solidFill>
                  <a:prstClr val="black"/>
                </a:solidFill>
              </a:rPr>
              <a:t>Hence, a new training method is developed</a:t>
            </a:r>
          </a:p>
          <a:p>
            <a:pPr marL="285750" indent="-285750">
              <a:buFont typeface="Arial" charset="0"/>
              <a:buChar char="•"/>
            </a:pPr>
            <a:r>
              <a:rPr lang="en-US" dirty="0">
                <a:solidFill>
                  <a:prstClr val="black"/>
                </a:solidFill>
              </a:rPr>
              <a:t>Below are the test scores of 4 individuals who just finished the “New Method” and the last 3 test scores from employees trained via the “Traditional Method” course</a:t>
            </a:r>
          </a:p>
          <a:p>
            <a:pPr marL="285750" indent="-285750">
              <a:buFont typeface="Arial" charset="0"/>
              <a:buChar char="•"/>
            </a:pPr>
            <a:r>
              <a:rPr lang="en-US" dirty="0">
                <a:solidFill>
                  <a:prstClr val="black"/>
                </a:solidFill>
              </a:rPr>
              <a:t>Is there evidence to suggest that the “New Method” increases test scores?  </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7330" y="3782140"/>
            <a:ext cx="2038350"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285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97280" y="1809281"/>
            <a:ext cx="4748716" cy="4468464"/>
          </a:xfrm>
          <a:prstGeom prst="rect">
            <a:avLst/>
          </a:prstGeom>
        </p:spPr>
      </p:pic>
      <p:sp>
        <p:nvSpPr>
          <p:cNvPr id="3" name="Title 2"/>
          <p:cNvSpPr>
            <a:spLocks noGrp="1"/>
          </p:cNvSpPr>
          <p:nvPr>
            <p:ph type="title"/>
          </p:nvPr>
        </p:nvSpPr>
        <p:spPr>
          <a:xfrm>
            <a:off x="1097280" y="286605"/>
            <a:ext cx="10058400" cy="1450757"/>
          </a:xfrm>
        </p:spPr>
        <p:txBody>
          <a:bodyPr/>
          <a:lstStyle/>
          <a:p>
            <a:r>
              <a:rPr lang="en-US" dirty="0"/>
              <a:t>Cognitive Load Experiment</a:t>
            </a:r>
          </a:p>
        </p:txBody>
      </p:sp>
      <p:sp>
        <p:nvSpPr>
          <p:cNvPr id="2" name="TextBox 1">
            <a:extLst>
              <a:ext uri="{FF2B5EF4-FFF2-40B4-BE49-F238E27FC236}">
                <a16:creationId xmlns:a16="http://schemas.microsoft.com/office/drawing/2014/main" id="{E7336CC3-60BB-421A-9337-E3573B4A3C0A}"/>
              </a:ext>
            </a:extLst>
          </p:cNvPr>
          <p:cNvSpPr txBox="1"/>
          <p:nvPr/>
        </p:nvSpPr>
        <p:spPr>
          <a:xfrm>
            <a:off x="6757639" y="2564780"/>
            <a:ext cx="3992137" cy="369332"/>
          </a:xfrm>
          <a:prstGeom prst="rect">
            <a:avLst/>
          </a:prstGeom>
          <a:noFill/>
        </p:spPr>
        <p:txBody>
          <a:bodyPr wrap="square" rtlCol="0">
            <a:spAutoFit/>
          </a:bodyPr>
          <a:lstStyle/>
          <a:p>
            <a:r>
              <a:rPr lang="en-US" dirty="0"/>
              <a:t>With ties, the ranks are averaged.</a:t>
            </a:r>
          </a:p>
        </p:txBody>
      </p:sp>
    </p:spTree>
    <p:extLst>
      <p:ext uri="{BB962C8B-B14F-4D97-AF65-F5344CB8AC3E}">
        <p14:creationId xmlns:p14="http://schemas.microsoft.com/office/powerpoint/2010/main" val="3316492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97280" y="1763970"/>
            <a:ext cx="5815736" cy="3649278"/>
          </a:xfrm>
          <a:prstGeom prst="rect">
            <a:avLst/>
          </a:prstGeom>
        </p:spPr>
      </p:pic>
      <p:sp>
        <p:nvSpPr>
          <p:cNvPr id="5" name="Rectangle 4"/>
          <p:cNvSpPr/>
          <p:nvPr/>
        </p:nvSpPr>
        <p:spPr>
          <a:xfrm>
            <a:off x="347472" y="5413248"/>
            <a:ext cx="11402568" cy="923330"/>
          </a:xfrm>
          <a:prstGeom prst="rect">
            <a:avLst/>
          </a:prstGeom>
        </p:spPr>
        <p:txBody>
          <a:bodyPr wrap="square">
            <a:spAutoFit/>
          </a:bodyPr>
          <a:lstStyle/>
          <a:p>
            <a:r>
              <a:rPr lang="en-US" b="1" dirty="0">
                <a:solidFill>
                  <a:prstClr val="black"/>
                </a:solidFill>
              </a:rPr>
              <a:t>Statistical Conclusion: </a:t>
            </a:r>
            <a:r>
              <a:rPr lang="en-US" dirty="0">
                <a:solidFill>
                  <a:prstClr val="black"/>
                </a:solidFill>
              </a:rPr>
              <a:t>The data provide convincing evidence that a student could solve the problem more quickly after the “modiﬁed” rather than the the “conventional” method (one-sided, normal approximation w/ C.C. p-value = 0.0013, from the rank-sum test).</a:t>
            </a:r>
          </a:p>
        </p:txBody>
      </p:sp>
      <p:sp>
        <p:nvSpPr>
          <p:cNvPr id="6" name="Title 2"/>
          <p:cNvSpPr>
            <a:spLocks noGrp="1"/>
          </p:cNvSpPr>
          <p:nvPr>
            <p:ph type="title"/>
          </p:nvPr>
        </p:nvSpPr>
        <p:spPr>
          <a:xfrm>
            <a:off x="1097280" y="286605"/>
            <a:ext cx="10058400" cy="1450757"/>
          </a:xfrm>
        </p:spPr>
        <p:txBody>
          <a:bodyPr/>
          <a:lstStyle/>
          <a:p>
            <a:r>
              <a:rPr lang="en-US" dirty="0"/>
              <a:t>Cognitive Load Experiment: </a:t>
            </a:r>
            <a:br>
              <a:rPr lang="en-US" dirty="0"/>
            </a:br>
            <a:r>
              <a:rPr lang="en-US" dirty="0"/>
              <a:t>Normal Approximation</a:t>
            </a:r>
          </a:p>
        </p:txBody>
      </p:sp>
      <p:cxnSp>
        <p:nvCxnSpPr>
          <p:cNvPr id="3" name="Straight Arrow Connector 2"/>
          <p:cNvCxnSpPr/>
          <p:nvPr/>
        </p:nvCxnSpPr>
        <p:spPr>
          <a:xfrm flipH="1">
            <a:off x="9472773" y="5024063"/>
            <a:ext cx="20548" cy="729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806511" y="4644805"/>
            <a:ext cx="2349169" cy="369332"/>
          </a:xfrm>
          <a:prstGeom prst="rect">
            <a:avLst/>
          </a:prstGeom>
          <a:noFill/>
        </p:spPr>
        <p:txBody>
          <a:bodyPr wrap="none" rtlCol="0">
            <a:spAutoFit/>
          </a:bodyPr>
          <a:lstStyle/>
          <a:p>
            <a:r>
              <a:rPr lang="en-US" b="1" u="sng" cap="small" dirty="0">
                <a:solidFill>
                  <a:srgbClr val="FF0000"/>
                </a:solidFill>
              </a:rPr>
              <a:t>(continuity correction)</a:t>
            </a:r>
          </a:p>
        </p:txBody>
      </p:sp>
    </p:spTree>
    <p:extLst>
      <p:ext uri="{BB962C8B-B14F-4D97-AF65-F5344CB8AC3E}">
        <p14:creationId xmlns:p14="http://schemas.microsoft.com/office/powerpoint/2010/main" val="3396797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Cognitive Load Experiment: </a:t>
            </a:r>
            <a:br>
              <a:rPr lang="en-US" dirty="0"/>
            </a:br>
            <a:r>
              <a:rPr lang="en-US" dirty="0"/>
              <a:t>Using SAS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 y="1922367"/>
            <a:ext cx="5715000" cy="20828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 y="5054600"/>
            <a:ext cx="5448300" cy="11684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7940" y="2182717"/>
            <a:ext cx="1270000" cy="5207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7940" y="3148772"/>
            <a:ext cx="1295400" cy="50800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90840" y="101600"/>
            <a:ext cx="4089400" cy="6121400"/>
          </a:xfrm>
          <a:prstGeom prst="rect">
            <a:avLst/>
          </a:prstGeom>
        </p:spPr>
      </p:pic>
      <p:cxnSp>
        <p:nvCxnSpPr>
          <p:cNvPr id="10" name="Straight Arrow Connector 9"/>
          <p:cNvCxnSpPr/>
          <p:nvPr/>
        </p:nvCxnSpPr>
        <p:spPr>
          <a:xfrm>
            <a:off x="7772400" y="3474720"/>
            <a:ext cx="3051810" cy="9144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1965960" y="5532120"/>
            <a:ext cx="8858250" cy="297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8462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53" y="137592"/>
            <a:ext cx="12401974" cy="1450757"/>
          </a:xfrm>
        </p:spPr>
        <p:txBody>
          <a:bodyPr>
            <a:normAutofit/>
          </a:bodyPr>
          <a:lstStyle/>
          <a:p>
            <a:r>
              <a:rPr lang="en-US" sz="4000" dirty="0"/>
              <a:t>Confidence Interval for the Location Parameter (Median): </a:t>
            </a:r>
            <a:br>
              <a:rPr lang="en-US" sz="4000" dirty="0"/>
            </a:br>
            <a:r>
              <a:rPr lang="en-US" sz="4000" dirty="0"/>
              <a:t>Hodges Lehman Confidence Interval</a:t>
            </a:r>
          </a:p>
        </p:txBody>
      </p:sp>
      <p:sp>
        <p:nvSpPr>
          <p:cNvPr id="4" name="Rectangle 3"/>
          <p:cNvSpPr/>
          <p:nvPr/>
        </p:nvSpPr>
        <p:spPr>
          <a:xfrm>
            <a:off x="2804160" y="3397088"/>
            <a:ext cx="7376160" cy="369332"/>
          </a:xfrm>
          <a:prstGeom prst="rect">
            <a:avLst/>
          </a:prstGeom>
        </p:spPr>
        <p:txBody>
          <a:bodyPr wrap="square">
            <a:spAutoFit/>
          </a:bodyPr>
          <a:lstStyle/>
          <a:p>
            <a:r>
              <a:rPr lang="en-US" dirty="0">
                <a:solidFill>
                  <a:prstClr val="black"/>
                </a:solidFill>
              </a:rPr>
              <a:t>https://en.wikipedia.org/wiki/Hodges%E2%80%93Lehmann_estimator</a:t>
            </a:r>
          </a:p>
        </p:txBody>
      </p:sp>
      <p:sp>
        <p:nvSpPr>
          <p:cNvPr id="3" name="TextBox 2">
            <a:extLst>
              <a:ext uri="{FF2B5EF4-FFF2-40B4-BE49-F238E27FC236}">
                <a16:creationId xmlns:a16="http://schemas.microsoft.com/office/drawing/2014/main" id="{66A99E59-8778-4CE4-A89D-C4F499941568}"/>
              </a:ext>
            </a:extLst>
          </p:cNvPr>
          <p:cNvSpPr txBox="1"/>
          <p:nvPr/>
        </p:nvSpPr>
        <p:spPr>
          <a:xfrm>
            <a:off x="3389970" y="4293220"/>
            <a:ext cx="9556595" cy="369332"/>
          </a:xfrm>
          <a:prstGeom prst="rect">
            <a:avLst/>
          </a:prstGeom>
          <a:noFill/>
        </p:spPr>
        <p:txBody>
          <a:bodyPr wrap="square" rtlCol="0">
            <a:spAutoFit/>
          </a:bodyPr>
          <a:lstStyle/>
          <a:p>
            <a:r>
              <a:rPr lang="en-US" dirty="0"/>
              <a:t>*We will look at an example later</a:t>
            </a:r>
          </a:p>
        </p:txBody>
      </p:sp>
    </p:spTree>
    <p:extLst>
      <p:ext uri="{BB962C8B-B14F-4D97-AF65-F5344CB8AC3E}">
        <p14:creationId xmlns:p14="http://schemas.microsoft.com/office/powerpoint/2010/main" val="163033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24563" y="2776376"/>
            <a:ext cx="6008898" cy="2680586"/>
          </a:xfrm>
          <a:prstGeom prst="rect">
            <a:avLst/>
          </a:prstGeom>
        </p:spPr>
      </p:pic>
      <p:sp>
        <p:nvSpPr>
          <p:cNvPr id="5" name="Rectangle 4"/>
          <p:cNvSpPr/>
          <p:nvPr/>
        </p:nvSpPr>
        <p:spPr>
          <a:xfrm>
            <a:off x="624563" y="5371684"/>
            <a:ext cx="11402568" cy="1200329"/>
          </a:xfrm>
          <a:prstGeom prst="rect">
            <a:avLst/>
          </a:prstGeom>
        </p:spPr>
        <p:txBody>
          <a:bodyPr wrap="square">
            <a:spAutoFit/>
          </a:bodyPr>
          <a:lstStyle/>
          <a:p>
            <a:r>
              <a:rPr lang="en-US" b="1" dirty="0">
                <a:solidFill>
                  <a:prstClr val="black"/>
                </a:solidFill>
              </a:rPr>
              <a:t>Statistical Conclusion (continued): </a:t>
            </a:r>
            <a:r>
              <a:rPr lang="en-US" dirty="0">
                <a:solidFill>
                  <a:prstClr val="black"/>
                </a:solidFill>
              </a:rPr>
              <a:t>A range of plausible values for how much smaller the “modified” distribution is than the “traditional” (treatment effect) is [-158, -59] s. (95% conﬁdence interval based on a rank-sum test) with a point-estimate of 108.5 s. </a:t>
            </a:r>
          </a:p>
          <a:p>
            <a:endParaRPr lang="en-US" dirty="0">
              <a:solidFill>
                <a:prstClr val="black"/>
              </a:solidFill>
            </a:endParaRPr>
          </a:p>
        </p:txBody>
      </p:sp>
      <p:sp>
        <p:nvSpPr>
          <p:cNvPr id="7" name="Title 2"/>
          <p:cNvSpPr>
            <a:spLocks noGrp="1"/>
          </p:cNvSpPr>
          <p:nvPr>
            <p:ph type="title"/>
          </p:nvPr>
        </p:nvSpPr>
        <p:spPr>
          <a:xfrm>
            <a:off x="1097280" y="286605"/>
            <a:ext cx="10058400" cy="1450757"/>
          </a:xfrm>
        </p:spPr>
        <p:txBody>
          <a:bodyPr/>
          <a:lstStyle/>
          <a:p>
            <a:r>
              <a:rPr lang="en-US" dirty="0"/>
              <a:t>Cognitive Load Experiment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563" y="1741267"/>
            <a:ext cx="6552092" cy="1111943"/>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0446" y="2846136"/>
            <a:ext cx="5219700" cy="1409700"/>
          </a:xfrm>
          <a:prstGeom prst="rect">
            <a:avLst/>
          </a:prstGeom>
        </p:spPr>
      </p:pic>
      <p:cxnSp>
        <p:nvCxnSpPr>
          <p:cNvPr id="9" name="Straight Arrow Connector 8"/>
          <p:cNvCxnSpPr/>
          <p:nvPr/>
        </p:nvCxnSpPr>
        <p:spPr>
          <a:xfrm>
            <a:off x="2119745" y="2479964"/>
            <a:ext cx="7051964" cy="36226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DCF6559-3CF3-48B1-9DEF-AD612C71F764}"/>
              </a:ext>
            </a:extLst>
          </p:cNvPr>
          <p:cNvSpPr txBox="1"/>
          <p:nvPr/>
        </p:nvSpPr>
        <p:spPr>
          <a:xfrm>
            <a:off x="5667153" y="1977656"/>
            <a:ext cx="6272993" cy="538609"/>
          </a:xfrm>
          <a:prstGeom prst="rect">
            <a:avLst/>
          </a:prstGeom>
          <a:noFill/>
        </p:spPr>
        <p:txBody>
          <a:bodyPr wrap="square" rtlCol="0">
            <a:spAutoFit/>
          </a:bodyPr>
          <a:lstStyle/>
          <a:p>
            <a:r>
              <a:rPr lang="en-US" sz="1100" dirty="0"/>
              <a:t>In R: wilcox.test(Score~Method, exact = TRUE, alternative = "two.sided", conf.int = TRUE)</a:t>
            </a:r>
          </a:p>
          <a:p>
            <a:endParaRPr lang="en-US" dirty="0"/>
          </a:p>
        </p:txBody>
      </p:sp>
    </p:spTree>
    <p:extLst>
      <p:ext uri="{BB962C8B-B14F-4D97-AF65-F5344CB8AC3E}">
        <p14:creationId xmlns:p14="http://schemas.microsoft.com/office/powerpoint/2010/main" val="1023399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51835" y="2795630"/>
            <a:ext cx="4837289" cy="1815882"/>
          </a:xfrm>
          <a:prstGeom prst="rect">
            <a:avLst/>
          </a:prstGeom>
          <a:noFill/>
        </p:spPr>
        <p:txBody>
          <a:bodyPr wrap="square" rtlCol="0">
            <a:spAutoFit/>
          </a:bodyPr>
          <a:lstStyle/>
          <a:p>
            <a:r>
              <a:rPr lang="en-US" sz="1400" dirty="0">
                <a:solidFill>
                  <a:prstClr val="black"/>
                </a:solidFill>
              </a:rPr>
              <a:t>H</a:t>
            </a:r>
            <a:r>
              <a:rPr lang="en-US" sz="1400" baseline="-25000" dirty="0">
                <a:solidFill>
                  <a:prstClr val="black"/>
                </a:solidFill>
              </a:rPr>
              <a:t>0</a:t>
            </a:r>
            <a:r>
              <a:rPr lang="en-US" sz="1400" dirty="0">
                <a:solidFill>
                  <a:prstClr val="black"/>
                </a:solidFill>
              </a:rPr>
              <a:t>: Distribution of Modified and Conventional Scores are equal</a:t>
            </a:r>
          </a:p>
          <a:p>
            <a:r>
              <a:rPr lang="en-US" sz="1400" dirty="0">
                <a:solidFill>
                  <a:prstClr val="black"/>
                </a:solidFill>
              </a:rPr>
              <a:t>H</a:t>
            </a:r>
            <a:r>
              <a:rPr lang="en-US" sz="1400" baseline="-25000" dirty="0">
                <a:solidFill>
                  <a:prstClr val="black"/>
                </a:solidFill>
              </a:rPr>
              <a:t>a</a:t>
            </a:r>
            <a:r>
              <a:rPr lang="en-US" sz="1400" dirty="0">
                <a:solidFill>
                  <a:prstClr val="black"/>
                </a:solidFill>
              </a:rPr>
              <a:t>: Distribution of Modified Scores is less than that of Conventional</a:t>
            </a:r>
          </a:p>
          <a:p>
            <a:endParaRPr lang="en-US" sz="1400" dirty="0">
              <a:solidFill>
                <a:prstClr val="black"/>
              </a:solidFill>
            </a:endParaRPr>
          </a:p>
          <a:p>
            <a:r>
              <a:rPr lang="en-US" sz="1400" dirty="0">
                <a:solidFill>
                  <a:prstClr val="black"/>
                </a:solidFill>
              </a:rPr>
              <a:t>Critical Value (left sided): -1.645 (alpha = .05)</a:t>
            </a:r>
          </a:p>
          <a:p>
            <a:r>
              <a:rPr lang="en-US" sz="1400" dirty="0">
                <a:solidFill>
                  <a:prstClr val="black"/>
                </a:solidFill>
              </a:rPr>
              <a:t>Test Statistic: z-stat = -3.0183</a:t>
            </a:r>
          </a:p>
          <a:p>
            <a:r>
              <a:rPr lang="en-US" sz="1400" dirty="0">
                <a:solidFill>
                  <a:prstClr val="black"/>
                </a:solidFill>
              </a:rPr>
              <a:t>P-value (left sided)= .0013</a:t>
            </a:r>
          </a:p>
          <a:p>
            <a:r>
              <a:rPr lang="en-US" sz="1400" dirty="0">
                <a:solidFill>
                  <a:prstClr val="black"/>
                </a:solidFill>
              </a:rPr>
              <a:t>Reject H</a:t>
            </a:r>
            <a:r>
              <a:rPr lang="en-US" sz="1400" baseline="-25000" dirty="0">
                <a:solidFill>
                  <a:prstClr val="black"/>
                </a:solidFill>
              </a:rPr>
              <a:t>0</a:t>
            </a:r>
          </a:p>
        </p:txBody>
      </p:sp>
      <p:sp>
        <p:nvSpPr>
          <p:cNvPr id="5" name="Rectangle 4"/>
          <p:cNvSpPr/>
          <p:nvPr/>
        </p:nvSpPr>
        <p:spPr>
          <a:xfrm>
            <a:off x="59815" y="4700490"/>
            <a:ext cx="9197469" cy="2031325"/>
          </a:xfrm>
          <a:prstGeom prst="rect">
            <a:avLst/>
          </a:prstGeom>
        </p:spPr>
        <p:txBody>
          <a:bodyPr wrap="square">
            <a:spAutoFit/>
          </a:bodyPr>
          <a:lstStyle/>
          <a:p>
            <a:r>
              <a:rPr lang="en-US" b="1" dirty="0">
                <a:solidFill>
                  <a:prstClr val="black"/>
                </a:solidFill>
              </a:rPr>
              <a:t>Statistical Conclusion (continued): </a:t>
            </a:r>
            <a:r>
              <a:rPr lang="en-US" dirty="0">
                <a:solidFill>
                  <a:prstClr val="black"/>
                </a:solidFill>
              </a:rPr>
              <a:t>The data provide convincing evidence that a student could solve the problem more quickly after the “modiﬁed” rather than the “conventional” method (one-sided, normal approximation w/ C.C. p-value = 0.0013, from the rank-sum test). A range of plausible values for how much smaller the “modified” distribution is than the “traditional” (treatment effect) is [-158, -59] sec. (95% conﬁdence interval based on a rank-sum test) with a point-estimate of 108.5 sec.</a:t>
            </a:r>
          </a:p>
          <a:p>
            <a:endParaRPr lang="en-US" dirty="0">
              <a:solidFill>
                <a:prstClr val="black"/>
              </a:solidFill>
            </a:endParaRPr>
          </a:p>
        </p:txBody>
      </p:sp>
      <p:sp>
        <p:nvSpPr>
          <p:cNvPr id="7" name="Title 2"/>
          <p:cNvSpPr>
            <a:spLocks noGrp="1"/>
          </p:cNvSpPr>
          <p:nvPr>
            <p:ph type="title"/>
          </p:nvPr>
        </p:nvSpPr>
        <p:spPr>
          <a:xfrm>
            <a:off x="1097279" y="733173"/>
            <a:ext cx="10726125" cy="766018"/>
          </a:xfrm>
        </p:spPr>
        <p:txBody>
          <a:bodyPr/>
          <a:lstStyle/>
          <a:p>
            <a:r>
              <a:rPr lang="en-US" dirty="0"/>
              <a:t>Cognitive Load Experiment (All Together)</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7893" y="1869297"/>
            <a:ext cx="4687462" cy="7955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6145" y="1823157"/>
            <a:ext cx="3004687" cy="811485"/>
          </a:xfrm>
          <a:prstGeom prst="rect">
            <a:avLst/>
          </a:prstGeom>
        </p:spPr>
      </p:pic>
      <p:pic>
        <p:nvPicPr>
          <p:cNvPr id="10" name="Content Placeholder 3"/>
          <p:cNvPicPr>
            <a:picLocks noChangeAspect="1"/>
          </p:cNvPicPr>
          <p:nvPr/>
        </p:nvPicPr>
        <p:blipFill>
          <a:blip r:embed="rId4"/>
          <a:stretch>
            <a:fillRect/>
          </a:stretch>
        </p:blipFill>
        <p:spPr>
          <a:xfrm>
            <a:off x="113196" y="1826340"/>
            <a:ext cx="4438639" cy="2785172"/>
          </a:xfrm>
          <a:prstGeom prst="rect">
            <a:avLst/>
          </a:prstGeom>
        </p:spPr>
      </p:pic>
      <p:pic>
        <p:nvPicPr>
          <p:cNvPr id="11" name="Picture 10"/>
          <p:cNvPicPr>
            <a:picLocks noChangeAspect="1"/>
          </p:cNvPicPr>
          <p:nvPr/>
        </p:nvPicPr>
        <p:blipFill rotWithShape="1">
          <a:blip r:embed="rId5">
            <a:extLst>
              <a:ext uri="{28A0092B-C50C-407E-A947-70E740481C1C}">
                <a14:useLocalDpi xmlns:a14="http://schemas.microsoft.com/office/drawing/2010/main" val="0"/>
              </a:ext>
            </a:extLst>
          </a:blip>
          <a:srcRect l="15236" t="33310" r="15812"/>
          <a:stretch/>
        </p:blipFill>
        <p:spPr>
          <a:xfrm>
            <a:off x="9424058" y="2655908"/>
            <a:ext cx="2540000" cy="3677355"/>
          </a:xfrm>
          <a:prstGeom prst="rect">
            <a:avLst/>
          </a:prstGeom>
        </p:spPr>
      </p:pic>
      <p:sp>
        <p:nvSpPr>
          <p:cNvPr id="4" name="Rectangle 3">
            <a:extLst>
              <a:ext uri="{FF2B5EF4-FFF2-40B4-BE49-F238E27FC236}">
                <a16:creationId xmlns:a16="http://schemas.microsoft.com/office/drawing/2014/main" id="{F3CEB730-7175-4775-8898-E774497BF83A}"/>
              </a:ext>
            </a:extLst>
          </p:cNvPr>
          <p:cNvSpPr/>
          <p:nvPr/>
        </p:nvSpPr>
        <p:spPr>
          <a:xfrm>
            <a:off x="9930809" y="2471664"/>
            <a:ext cx="891053" cy="18424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8D3D03B-4256-4C8B-A981-3279368F2C2B}"/>
              </a:ext>
            </a:extLst>
          </p:cNvPr>
          <p:cNvSpPr/>
          <p:nvPr/>
        </p:nvSpPr>
        <p:spPr>
          <a:xfrm>
            <a:off x="11227981" y="3678865"/>
            <a:ext cx="595423" cy="1820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867F391-C08A-46E5-9038-24DC9F516644}"/>
              </a:ext>
            </a:extLst>
          </p:cNvPr>
          <p:cNvSpPr/>
          <p:nvPr/>
        </p:nvSpPr>
        <p:spPr>
          <a:xfrm>
            <a:off x="11231519" y="3905696"/>
            <a:ext cx="595423" cy="1820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76495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590800"/>
            <a:ext cx="8229600" cy="1143000"/>
          </a:xfrm>
        </p:spPr>
        <p:txBody>
          <a:bodyPr>
            <a:normAutofit/>
          </a:bodyPr>
          <a:lstStyle/>
          <a:p>
            <a:r>
              <a:rPr lang="en-US" dirty="0"/>
              <a:t>Welch’s t-Test</a:t>
            </a:r>
          </a:p>
        </p:txBody>
      </p:sp>
      <p:sp>
        <p:nvSpPr>
          <p:cNvPr id="3" name="Slide Number Placeholder 2"/>
          <p:cNvSpPr>
            <a:spLocks noGrp="1"/>
          </p:cNvSpPr>
          <p:nvPr>
            <p:ph type="sldNum" sz="quarter" idx="12"/>
          </p:nvPr>
        </p:nvSpPr>
        <p:spPr/>
        <p:txBody>
          <a:bodyPr/>
          <a:lstStyle/>
          <a:p>
            <a:fld id="{240F1BDB-6CE4-495C-AC30-106FDA64768F}" type="slidenum">
              <a:rPr lang="en-US" smtClean="0"/>
              <a:pPr/>
              <a:t>26</a:t>
            </a:fld>
            <a:endParaRPr lang="en-US" dirty="0"/>
          </a:p>
        </p:txBody>
      </p:sp>
    </p:spTree>
    <p:extLst>
      <p:ext uri="{BB962C8B-B14F-4D97-AF65-F5344CB8AC3E}">
        <p14:creationId xmlns:p14="http://schemas.microsoft.com/office/powerpoint/2010/main" val="35113358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Creativity Study: Reminder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346959" y="3160184"/>
                <a:ext cx="7777702" cy="3171168"/>
              </a:xfrm>
            </p:spPr>
            <p:txBody>
              <a:bodyPr>
                <a:normAutofit fontScale="70000" lnSpcReduction="20000"/>
              </a:bodyPr>
              <a:lstStyle/>
              <a:p>
                <a:pPr>
                  <a:buFont typeface="Arial" charset="0"/>
                  <a:buChar char="•"/>
                </a:pPr>
                <a:r>
                  <a:rPr lang="en-US" dirty="0"/>
                  <a:t>We additionally need to know/estimate the standard deviation of </a:t>
                </a:r>
                <a14:m>
                  <m:oMath xmlns:m="http://schemas.openxmlformats.org/officeDocument/2006/math">
                    <m:sSub>
                      <m:sSubPr>
                        <m:ctrlPr>
                          <a:rPr lang="en-US" i="1">
                            <a:latin typeface="Cambria Math" panose="02040503050406030204" pitchFamily="18" charset="0"/>
                            <a:ea typeface="Cambria Math" charset="0"/>
                            <a:cs typeface="Cambria Math" charset="0"/>
                          </a:rPr>
                        </m:ctrlPr>
                      </m:sSubPr>
                      <m:e>
                        <m:acc>
                          <m:accPr>
                            <m:chr m:val="̅"/>
                            <m:ctrlPr>
                              <a:rPr lang="en-US" i="1">
                                <a:latin typeface="Cambria Math" panose="02040503050406030204" pitchFamily="18"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𝐼</m:t>
                        </m:r>
                      </m:sub>
                    </m:sSub>
                    <m:r>
                      <a:rPr lang="en-US" i="1">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acc>
                          <m:accPr>
                            <m:chr m:val="̅"/>
                            <m:ctrlPr>
                              <a:rPr lang="en-US" i="1">
                                <a:latin typeface="Cambria Math" panose="02040503050406030204" pitchFamily="18"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𝐸</m:t>
                        </m:r>
                      </m:sub>
                    </m:sSub>
                  </m:oMath>
                </a14:m>
                <a:endParaRPr lang="en-US" dirty="0"/>
              </a:p>
              <a:p>
                <a:pPr>
                  <a:buFont typeface="Arial" charset="0"/>
                  <a:buChar char="•"/>
                </a:pPr>
                <a:r>
                  <a:rPr lang="en-US" dirty="0"/>
                  <a:t> There are two ways mentioned in the book</a:t>
                </a:r>
              </a:p>
              <a:p>
                <a:pPr marL="749808" lvl="1" indent="-457200">
                  <a:buFont typeface="+mj-lt"/>
                  <a:buAutoNum type="arabicPeriod"/>
                </a:pPr>
                <a:r>
                  <a:rPr lang="en-US" dirty="0"/>
                  <a:t>Pooled SD</a:t>
                </a:r>
              </a:p>
              <a:p>
                <a:pPr marL="749808" lvl="1" indent="-457200">
                  <a:buFont typeface="+mj-lt"/>
                  <a:buAutoNum type="arabicPeriod"/>
                </a:pPr>
                <a:r>
                  <a:rPr lang="en-US" dirty="0"/>
                  <a:t>Welch’s SD </a:t>
                </a:r>
              </a:p>
              <a:p>
                <a:pPr>
                  <a:buFont typeface="Arial" charset="0"/>
                  <a:buChar char="•"/>
                </a:pPr>
                <a:r>
                  <a:rPr lang="en-US" dirty="0">
                    <a:latin typeface="Cambria Math" charset="0"/>
                  </a:rPr>
                  <a:t>To create the pooled SD, we need to assume that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charset="0"/>
                            <a:ea typeface="Cambria Math" charset="0"/>
                            <a:cs typeface="Cambria Math" charset="0"/>
                          </a:rPr>
                          <m:t>𝜎</m:t>
                        </m:r>
                      </m:e>
                      <m:sub>
                        <m:r>
                          <a:rPr lang="en-US" b="0" i="1" smtClean="0">
                            <a:latin typeface="Cambria Math" charset="0"/>
                          </a:rPr>
                          <m:t>𝐼</m:t>
                        </m:r>
                      </m:sub>
                    </m:sSub>
                    <m:r>
                      <a:rPr lang="en-US" b="0" i="1" smtClean="0">
                        <a:latin typeface="Cambria Math" charset="0"/>
                      </a:rPr>
                      <m:t>=</m:t>
                    </m:r>
                    <m:sSub>
                      <m:sSubPr>
                        <m:ctrlPr>
                          <a:rPr lang="en-US" i="1">
                            <a:latin typeface="Cambria Math" panose="02040503050406030204" pitchFamily="18" charset="0"/>
                          </a:rPr>
                        </m:ctrlPr>
                      </m:sSubPr>
                      <m:e>
                        <m:r>
                          <a:rPr lang="en-US" i="1">
                            <a:latin typeface="Cambria Math" charset="0"/>
                            <a:ea typeface="Cambria Math" charset="0"/>
                            <a:cs typeface="Cambria Math" charset="0"/>
                          </a:rPr>
                          <m:t>𝜎</m:t>
                        </m:r>
                      </m:e>
                      <m:sub>
                        <m:r>
                          <a:rPr lang="en-US" b="0" i="1" smtClean="0">
                            <a:latin typeface="Cambria Math" charset="0"/>
                            <a:ea typeface="Cambria Math" charset="0"/>
                            <a:cs typeface="Cambria Math" charset="0"/>
                          </a:rPr>
                          <m:t>𝐸</m:t>
                        </m:r>
                      </m:sub>
                    </m:sSub>
                  </m:oMath>
                </a14:m>
                <a:endParaRPr lang="en-US" b="0" dirty="0">
                  <a:latin typeface="Cambria Math" charset="0"/>
                </a:endParaRPr>
              </a:p>
              <a:p>
                <a:pPr>
                  <a:buFont typeface="Arial" charset="0"/>
                  <a:buChar char="•"/>
                </a:pPr>
                <a:r>
                  <a:rPr lang="en-US" dirty="0">
                    <a:latin typeface="Cambria Math" charset="0"/>
                  </a:rPr>
                  <a:t>Then, we can form an estimate of this common standard deviation via</a:t>
                </a:r>
                <a:endParaRPr lang="en-US" b="0" dirty="0">
                  <a:latin typeface="Cambria Math" charset="0"/>
                </a:endParaRPr>
              </a:p>
              <a:p>
                <a:pPr>
                  <a:buFont typeface="Arial" charset="0"/>
                  <a:buChar char="•"/>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charset="0"/>
                          </a:rPr>
                          <m:t>𝑠</m:t>
                        </m:r>
                      </m:e>
                      <m:sub>
                        <m:r>
                          <a:rPr lang="en-US" b="0" i="1" smtClean="0">
                            <a:latin typeface="Cambria Math" charset="0"/>
                          </a:rPr>
                          <m:t>𝑝</m:t>
                        </m:r>
                      </m:sub>
                    </m:sSub>
                    <m:r>
                      <a:rPr lang="en-US" b="0" i="1" smtClean="0">
                        <a:latin typeface="Cambria Math" charset="0"/>
                      </a:rPr>
                      <m:t>=</m:t>
                    </m:r>
                    <m:rad>
                      <m:radPr>
                        <m:degHide m:val="on"/>
                        <m:ctrlPr>
                          <a:rPr lang="en-US" i="1">
                            <a:latin typeface="Cambria Math" panose="02040503050406030204" pitchFamily="18" charset="0"/>
                          </a:rPr>
                        </m:ctrlPr>
                      </m:radPr>
                      <m:deg/>
                      <m:e>
                        <m:f>
                          <m:fPr>
                            <m:ctrlPr>
                              <a:rPr lang="bg-BG" i="1">
                                <a:latin typeface="Cambria Math" panose="02040503050406030204" pitchFamily="18" charset="0"/>
                              </a:rPr>
                            </m:ctrlPr>
                          </m:fPr>
                          <m:num>
                            <m:r>
                              <a:rPr lang="en-US" b="0" i="1" smtClean="0">
                                <a:latin typeface="Cambria Math" charset="0"/>
                              </a:rPr>
                              <m:t>(</m:t>
                            </m:r>
                            <m:sSubSup>
                              <m:sSubSupPr>
                                <m:ctrlPr>
                                  <a:rPr lang="en-US" i="1">
                                    <a:latin typeface="Cambria Math" panose="02040503050406030204" pitchFamily="18" charset="0"/>
                                  </a:rPr>
                                </m:ctrlPr>
                              </m:sSubSupPr>
                              <m:e>
                                <m:sSub>
                                  <m:sSubPr>
                                    <m:ctrlPr>
                                      <a:rPr lang="en-US" i="1" smtClean="0">
                                        <a:latin typeface="Cambria Math" panose="02040503050406030204" pitchFamily="18" charset="0"/>
                                      </a:rPr>
                                    </m:ctrlPr>
                                  </m:sSubPr>
                                  <m:e>
                                    <m:r>
                                      <a:rPr lang="en-US" b="0" i="1" smtClean="0">
                                        <a:latin typeface="Cambria Math" charset="0"/>
                                      </a:rPr>
                                      <m:t>𝑛</m:t>
                                    </m:r>
                                  </m:e>
                                  <m:sub>
                                    <m:r>
                                      <a:rPr lang="en-US" b="0" i="1" smtClean="0">
                                        <a:latin typeface="Cambria Math" charset="0"/>
                                      </a:rPr>
                                      <m:t>𝐼</m:t>
                                    </m:r>
                                  </m:sub>
                                </m:sSub>
                                <m:r>
                                  <a:rPr lang="en-US" b="0" i="1" smtClean="0">
                                    <a:latin typeface="Cambria Math" charset="0"/>
                                  </a:rPr>
                                  <m:t>−1) </m:t>
                                </m:r>
                                <m:r>
                                  <a:rPr lang="en-US" i="1">
                                    <a:latin typeface="Cambria Math" charset="0"/>
                                  </a:rPr>
                                  <m:t>𝑠</m:t>
                                </m:r>
                              </m:e>
                              <m:sub>
                                <m:r>
                                  <a:rPr lang="en-US" i="1">
                                    <a:latin typeface="Cambria Math" charset="0"/>
                                  </a:rPr>
                                  <m:t>𝐼</m:t>
                                </m:r>
                              </m:sub>
                              <m:sup>
                                <m:r>
                                  <a:rPr lang="en-US" i="1">
                                    <a:latin typeface="Cambria Math" charset="0"/>
                                  </a:rPr>
                                  <m:t>2</m:t>
                                </m:r>
                              </m:sup>
                            </m:sSubSup>
                            <m:r>
                              <a:rPr lang="en-US" b="0" i="1" smtClean="0">
                                <a:latin typeface="Cambria Math" charset="0"/>
                              </a:rPr>
                              <m:t>+ </m:t>
                            </m:r>
                            <m:r>
                              <a:rPr lang="en-US" i="1">
                                <a:latin typeface="Cambria Math" charset="0"/>
                              </a:rPr>
                              <m:t>(</m:t>
                            </m:r>
                            <m:sSubSup>
                              <m:sSubSupPr>
                                <m:ctrlPr>
                                  <a:rPr lang="en-US" i="1">
                                    <a:latin typeface="Cambria Math" panose="02040503050406030204" pitchFamily="18" charset="0"/>
                                  </a:rPr>
                                </m:ctrlPr>
                              </m:sSubSupPr>
                              <m:e>
                                <m:sSub>
                                  <m:sSubPr>
                                    <m:ctrlPr>
                                      <a:rPr lang="en-US" i="1">
                                        <a:latin typeface="Cambria Math" panose="02040503050406030204" pitchFamily="18" charset="0"/>
                                      </a:rPr>
                                    </m:ctrlPr>
                                  </m:sSubPr>
                                  <m:e>
                                    <m:r>
                                      <a:rPr lang="en-US" i="1">
                                        <a:latin typeface="Cambria Math" charset="0"/>
                                      </a:rPr>
                                      <m:t>𝑛</m:t>
                                    </m:r>
                                  </m:e>
                                  <m:sub>
                                    <m:r>
                                      <a:rPr lang="en-US" b="0" i="1" smtClean="0">
                                        <a:latin typeface="Cambria Math" charset="0"/>
                                      </a:rPr>
                                      <m:t>𝐸</m:t>
                                    </m:r>
                                  </m:sub>
                                </m:sSub>
                                <m:r>
                                  <a:rPr lang="en-US" i="1">
                                    <a:latin typeface="Cambria Math" charset="0"/>
                                  </a:rPr>
                                  <m:t>−1) </m:t>
                                </m:r>
                                <m:r>
                                  <a:rPr lang="en-US" i="1">
                                    <a:latin typeface="Cambria Math" charset="0"/>
                                  </a:rPr>
                                  <m:t>𝑠</m:t>
                                </m:r>
                              </m:e>
                              <m:sub>
                                <m:r>
                                  <a:rPr lang="en-US" b="0" i="1" smtClean="0">
                                    <a:latin typeface="Cambria Math" charset="0"/>
                                  </a:rPr>
                                  <m:t>𝐸</m:t>
                                </m:r>
                              </m:sub>
                              <m:sup>
                                <m:r>
                                  <a:rPr lang="en-US" i="1">
                                    <a:latin typeface="Cambria Math" charset="0"/>
                                  </a:rPr>
                                  <m:t>2</m:t>
                                </m:r>
                              </m:sup>
                            </m:sSubSup>
                          </m:num>
                          <m:den>
                            <m:sSub>
                              <m:sSubPr>
                                <m:ctrlPr>
                                  <a:rPr lang="en-US" i="1">
                                    <a:latin typeface="Cambria Math" panose="02040503050406030204" pitchFamily="18" charset="0"/>
                                  </a:rPr>
                                </m:ctrlPr>
                              </m:sSubPr>
                              <m:e>
                                <m:r>
                                  <a:rPr lang="en-US" i="1">
                                    <a:latin typeface="Cambria Math" charset="0"/>
                                  </a:rPr>
                                  <m:t>𝑛</m:t>
                                </m:r>
                              </m:e>
                              <m:sub>
                                <m:r>
                                  <a:rPr lang="en-US" i="1">
                                    <a:latin typeface="Cambria Math" charset="0"/>
                                  </a:rPr>
                                  <m:t>𝐼</m:t>
                                </m:r>
                              </m:sub>
                            </m:sSub>
                            <m:r>
                              <a:rPr lang="en-US" b="0" i="1" smtClean="0">
                                <a:latin typeface="Cambria Math" charset="0"/>
                              </a:rPr>
                              <m:t>+</m:t>
                            </m:r>
                            <m:sSub>
                              <m:sSubPr>
                                <m:ctrlPr>
                                  <a:rPr lang="en-US" i="1">
                                    <a:latin typeface="Cambria Math" panose="02040503050406030204" pitchFamily="18" charset="0"/>
                                  </a:rPr>
                                </m:ctrlPr>
                              </m:sSubPr>
                              <m:e>
                                <m:r>
                                  <a:rPr lang="en-US" i="1">
                                    <a:latin typeface="Cambria Math" charset="0"/>
                                  </a:rPr>
                                  <m:t>𝑛</m:t>
                                </m:r>
                              </m:e>
                              <m:sub>
                                <m:r>
                                  <a:rPr lang="en-US" b="0" i="1" smtClean="0">
                                    <a:latin typeface="Cambria Math" charset="0"/>
                                  </a:rPr>
                                  <m:t>𝐸</m:t>
                                </m:r>
                              </m:sub>
                            </m:sSub>
                            <m:r>
                              <a:rPr lang="en-US" b="0" i="1" smtClean="0">
                                <a:latin typeface="Cambria Math" charset="0"/>
                              </a:rPr>
                              <m:t> −2</m:t>
                            </m:r>
                          </m:den>
                        </m:f>
                      </m:e>
                    </m:rad>
                  </m:oMath>
                </a14:m>
                <a:endParaRPr lang="en-US" b="0" i="1" dirty="0">
                  <a:latin typeface="Cambria Math" charset="0"/>
                </a:endParaRPr>
              </a:p>
              <a:p>
                <a:pPr>
                  <a:buFont typeface="Arial" charset="0"/>
                  <a:buChar char="•"/>
                </a:pPr>
                <a14:m>
                  <m:oMath xmlns:m="http://schemas.openxmlformats.org/officeDocument/2006/math">
                    <m:r>
                      <a:rPr lang="en-US" b="0" i="1" smtClean="0">
                        <a:latin typeface="Cambria Math" charset="0"/>
                      </a:rPr>
                      <m:t>𝑆𝐸</m:t>
                    </m:r>
                    <m:r>
                      <a:rPr lang="en-US" b="0" i="1" smtClean="0">
                        <a:latin typeface="Cambria Math" charset="0"/>
                      </a:rPr>
                      <m:t>(</m:t>
                    </m:r>
                    <m:sSub>
                      <m:sSubPr>
                        <m:ctrlPr>
                          <a:rPr lang="en-US" i="1">
                            <a:latin typeface="Cambria Math" panose="02040503050406030204" pitchFamily="18" charset="0"/>
                            <a:ea typeface="Cambria Math" charset="0"/>
                            <a:cs typeface="Cambria Math" charset="0"/>
                          </a:rPr>
                        </m:ctrlPr>
                      </m:sSubPr>
                      <m:e>
                        <m:acc>
                          <m:accPr>
                            <m:chr m:val="̅"/>
                            <m:ctrlPr>
                              <a:rPr lang="en-US" i="1">
                                <a:latin typeface="Cambria Math" panose="02040503050406030204" pitchFamily="18"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𝐼</m:t>
                        </m:r>
                      </m:sub>
                    </m:sSub>
                    <m:r>
                      <a:rPr lang="en-US" i="1">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acc>
                          <m:accPr>
                            <m:chr m:val="̅"/>
                            <m:ctrlPr>
                              <a:rPr lang="en-US" i="1">
                                <a:latin typeface="Cambria Math" panose="02040503050406030204" pitchFamily="18"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𝐸</m:t>
                        </m:r>
                      </m:sub>
                    </m:sSub>
                  </m:oMath>
                </a14:m>
                <a:r>
                  <a:rPr lang="en-US" dirty="0"/>
                  <a:t>) = </a:t>
                </a:r>
                <a14:m>
                  <m:oMath xmlns:m="http://schemas.openxmlformats.org/officeDocument/2006/math">
                    <m:rad>
                      <m:radPr>
                        <m:degHide m:val="on"/>
                        <m:ctrlPr>
                          <a:rPr lang="en-US" i="1" smtClean="0">
                            <a:latin typeface="Cambria Math" panose="02040503050406030204" pitchFamily="18" charset="0"/>
                          </a:rPr>
                        </m:ctrlPr>
                      </m:radPr>
                      <m:deg/>
                      <m:e>
                        <m:f>
                          <m:fPr>
                            <m:ctrlPr>
                              <a:rPr lang="bg-BG" i="1" smtClean="0">
                                <a:latin typeface="Cambria Math" panose="02040503050406030204" pitchFamily="18" charset="0"/>
                              </a:rPr>
                            </m:ctrlPr>
                          </m:fPr>
                          <m:num>
                            <m:sSubSup>
                              <m:sSubSupPr>
                                <m:ctrlPr>
                                  <a:rPr lang="en-US" i="1" smtClean="0">
                                    <a:latin typeface="Cambria Math" panose="02040503050406030204" pitchFamily="18" charset="0"/>
                                  </a:rPr>
                                </m:ctrlPr>
                              </m:sSubSupPr>
                              <m:e>
                                <m:r>
                                  <a:rPr lang="en-US" i="1" smtClean="0">
                                    <a:latin typeface="Cambria Math" charset="0"/>
                                    <a:ea typeface="Cambria Math" charset="0"/>
                                    <a:cs typeface="Cambria Math" charset="0"/>
                                  </a:rPr>
                                  <m:t>𝜎</m:t>
                                </m:r>
                              </m:e>
                              <m:sub>
                                <m:r>
                                  <a:rPr lang="en-US" b="0" i="1" smtClean="0">
                                    <a:latin typeface="Cambria Math" charset="0"/>
                                  </a:rPr>
                                  <m:t>𝐼</m:t>
                                </m:r>
                              </m:sub>
                              <m:sup>
                                <m:r>
                                  <a:rPr lang="en-US" b="0" i="1" smtClean="0">
                                    <a:latin typeface="Cambria Math" charset="0"/>
                                  </a:rPr>
                                  <m:t>2</m:t>
                                </m:r>
                              </m:sup>
                            </m:sSubSup>
                          </m:num>
                          <m:den>
                            <m:sSub>
                              <m:sSubPr>
                                <m:ctrlPr>
                                  <a:rPr lang="en-US" i="1" smtClean="0">
                                    <a:latin typeface="Cambria Math" panose="02040503050406030204" pitchFamily="18" charset="0"/>
                                  </a:rPr>
                                </m:ctrlPr>
                              </m:sSubPr>
                              <m:e>
                                <m:r>
                                  <a:rPr lang="en-US" b="0" i="1" smtClean="0">
                                    <a:latin typeface="Cambria Math" charset="0"/>
                                  </a:rPr>
                                  <m:t>𝑛</m:t>
                                </m:r>
                              </m:e>
                              <m:sub>
                                <m:r>
                                  <a:rPr lang="en-US" b="0" i="1" smtClean="0">
                                    <a:latin typeface="Cambria Math" charset="0"/>
                                  </a:rPr>
                                  <m:t>𝐼</m:t>
                                </m:r>
                              </m:sub>
                            </m:sSub>
                          </m:den>
                        </m:f>
                        <m:r>
                          <a:rPr lang="en-US" b="0" i="1" smtClean="0">
                            <a:latin typeface="Cambria Math" charset="0"/>
                          </a:rPr>
                          <m:t>+</m:t>
                        </m:r>
                        <m:f>
                          <m:fPr>
                            <m:ctrlPr>
                              <a:rPr lang="bg-BG"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charset="0"/>
                                    <a:ea typeface="Cambria Math" charset="0"/>
                                    <a:cs typeface="Cambria Math" charset="0"/>
                                  </a:rPr>
                                  <m:t>𝜎</m:t>
                                </m:r>
                              </m:e>
                              <m:sub>
                                <m:r>
                                  <a:rPr lang="en-US" b="0" i="1" smtClean="0">
                                    <a:latin typeface="Cambria Math" charset="0"/>
                                  </a:rPr>
                                  <m:t>𝐸</m:t>
                                </m:r>
                              </m:sub>
                              <m:sup>
                                <m:r>
                                  <a:rPr lang="en-US" b="0" i="1" smtClean="0">
                                    <a:latin typeface="Cambria Math" charset="0"/>
                                  </a:rPr>
                                  <m:t>2</m:t>
                                </m:r>
                              </m:sup>
                            </m:sSubSup>
                          </m:num>
                          <m:den>
                            <m:sSub>
                              <m:sSubPr>
                                <m:ctrlPr>
                                  <a:rPr lang="en-US" b="0" i="1" smtClean="0">
                                    <a:latin typeface="Cambria Math" panose="02040503050406030204" pitchFamily="18" charset="0"/>
                                  </a:rPr>
                                </m:ctrlPr>
                              </m:sSubPr>
                              <m:e>
                                <m:r>
                                  <a:rPr lang="en-US" b="0" i="1" smtClean="0">
                                    <a:latin typeface="Cambria Math" charset="0"/>
                                  </a:rPr>
                                  <m:t>𝑛</m:t>
                                </m:r>
                              </m:e>
                              <m:sub>
                                <m:r>
                                  <a:rPr lang="en-US" b="0" i="1" smtClean="0">
                                    <a:latin typeface="Cambria Math" charset="0"/>
                                  </a:rPr>
                                  <m:t>𝐸</m:t>
                                </m:r>
                              </m:sub>
                            </m:sSub>
                          </m:den>
                        </m:f>
                      </m:e>
                    </m:rad>
                    <m:r>
                      <a:rPr lang="en-US" b="0" i="1" smtClean="0">
                        <a:latin typeface="Cambria Math" charset="0"/>
                      </a:rPr>
                      <m:t>  </m:t>
                    </m:r>
                  </m:oMath>
                </a14:m>
                <a:endParaRPr lang="en-US" b="0" dirty="0"/>
              </a:p>
              <a:p>
                <a:pPr>
                  <a:buFont typeface="Arial" charset="0"/>
                  <a:buChar char="•"/>
                </a:pPr>
                <a:r>
                  <a:rPr lang="en-US" dirty="0"/>
                  <a:t>If </a:t>
                </a:r>
                <a14:m>
                  <m:oMath xmlns:m="http://schemas.openxmlformats.org/officeDocument/2006/math">
                    <m:sSub>
                      <m:sSubPr>
                        <m:ctrlPr>
                          <a:rPr lang="en-US" i="1">
                            <a:latin typeface="Cambria Math" panose="02040503050406030204" pitchFamily="18" charset="0"/>
                          </a:rPr>
                        </m:ctrlPr>
                      </m:sSubPr>
                      <m:e>
                        <m:r>
                          <a:rPr lang="en-US" i="1">
                            <a:latin typeface="Cambria Math" charset="0"/>
                            <a:ea typeface="Cambria Math" charset="0"/>
                            <a:cs typeface="Cambria Math" charset="0"/>
                          </a:rPr>
                          <m:t>𝜎</m:t>
                        </m:r>
                      </m:e>
                      <m:sub>
                        <m:r>
                          <a:rPr lang="en-US" i="1">
                            <a:latin typeface="Cambria Math" charset="0"/>
                          </a:rPr>
                          <m:t>𝐼</m:t>
                        </m:r>
                      </m:sub>
                    </m:sSub>
                    <m:r>
                      <a:rPr lang="en-US" i="1">
                        <a:latin typeface="Cambria Math" charset="0"/>
                      </a:rPr>
                      <m:t>=</m:t>
                    </m:r>
                    <m:sSub>
                      <m:sSubPr>
                        <m:ctrlPr>
                          <a:rPr lang="en-US" i="1">
                            <a:latin typeface="Cambria Math" panose="02040503050406030204" pitchFamily="18" charset="0"/>
                          </a:rPr>
                        </m:ctrlPr>
                      </m:sSubPr>
                      <m:e>
                        <m:r>
                          <a:rPr lang="en-US" i="1">
                            <a:latin typeface="Cambria Math" charset="0"/>
                            <a:ea typeface="Cambria Math" charset="0"/>
                            <a:cs typeface="Cambria Math" charset="0"/>
                          </a:rPr>
                          <m:t>𝜎</m:t>
                        </m:r>
                      </m:e>
                      <m:sub>
                        <m:r>
                          <a:rPr lang="en-US" i="1">
                            <a:latin typeface="Cambria Math" charset="0"/>
                            <a:ea typeface="Cambria Math" charset="0"/>
                            <a:cs typeface="Cambria Math" charset="0"/>
                          </a:rPr>
                          <m:t>𝐸</m:t>
                        </m:r>
                      </m:sub>
                    </m:sSub>
                  </m:oMath>
                </a14:m>
                <a:r>
                  <a:rPr lang="en-US" dirty="0"/>
                  <a:t> and can be estimated by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𝑠</m:t>
                        </m:r>
                      </m:e>
                      <m:sub>
                        <m:r>
                          <a:rPr lang="en-US" i="1">
                            <a:latin typeface="Cambria Math" charset="0"/>
                          </a:rPr>
                          <m:t>𝑝</m:t>
                        </m:r>
                      </m:sub>
                    </m:sSub>
                  </m:oMath>
                </a14:m>
                <a:r>
                  <a:rPr lang="en-US" dirty="0"/>
                  <a:t>, then </a:t>
                </a:r>
                <a14:m>
                  <m:oMath xmlns:m="http://schemas.openxmlformats.org/officeDocument/2006/math">
                    <m:r>
                      <a:rPr lang="en-US" i="1">
                        <a:latin typeface="Cambria Math" charset="0"/>
                      </a:rPr>
                      <m:t>𝑆</m:t>
                    </m:r>
                    <m:r>
                      <a:rPr lang="en-US" b="0" i="1" smtClean="0">
                        <a:latin typeface="Cambria Math" charset="0"/>
                      </a:rPr>
                      <m:t>𝐸</m:t>
                    </m:r>
                    <m:r>
                      <a:rPr lang="en-US" i="1">
                        <a:latin typeface="Cambria Math" charset="0"/>
                      </a:rPr>
                      <m:t>(</m:t>
                    </m:r>
                    <m:sSub>
                      <m:sSubPr>
                        <m:ctrlPr>
                          <a:rPr lang="en-US" i="1">
                            <a:latin typeface="Cambria Math" panose="02040503050406030204" pitchFamily="18" charset="0"/>
                            <a:ea typeface="Cambria Math" charset="0"/>
                            <a:cs typeface="Cambria Math" charset="0"/>
                          </a:rPr>
                        </m:ctrlPr>
                      </m:sSubPr>
                      <m:e>
                        <m:acc>
                          <m:accPr>
                            <m:chr m:val="̅"/>
                            <m:ctrlPr>
                              <a:rPr lang="en-US" i="1">
                                <a:latin typeface="Cambria Math" panose="02040503050406030204" pitchFamily="18"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𝐼</m:t>
                        </m:r>
                      </m:sub>
                    </m:sSub>
                    <m:r>
                      <a:rPr lang="en-US" i="1">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acc>
                          <m:accPr>
                            <m:chr m:val="̅"/>
                            <m:ctrlPr>
                              <a:rPr lang="en-US" i="1">
                                <a:latin typeface="Cambria Math" panose="02040503050406030204" pitchFamily="18"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𝐸</m:t>
                        </m:r>
                      </m:sub>
                    </m:sSub>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𝑠</m:t>
                        </m:r>
                      </m:e>
                      <m:sub>
                        <m:r>
                          <a:rPr lang="en-US" b="0" i="1" smtClean="0">
                            <a:latin typeface="Cambria Math" charset="0"/>
                          </a:rPr>
                          <m:t>𝑝</m:t>
                        </m:r>
                      </m:sub>
                    </m:sSub>
                    <m:rad>
                      <m:radPr>
                        <m:degHide m:val="on"/>
                        <m:ctrlPr>
                          <a:rPr lang="en-US" i="1">
                            <a:latin typeface="Cambria Math" panose="02040503050406030204" pitchFamily="18" charset="0"/>
                          </a:rPr>
                        </m:ctrlPr>
                      </m:radPr>
                      <m:deg/>
                      <m:e>
                        <m:f>
                          <m:fPr>
                            <m:ctrlPr>
                              <a:rPr lang="bg-BG" i="1">
                                <a:latin typeface="Cambria Math" panose="02040503050406030204" pitchFamily="18" charset="0"/>
                              </a:rPr>
                            </m:ctrlPr>
                          </m:fPr>
                          <m:num>
                            <m:r>
                              <a:rPr lang="en-US" i="1" smtClean="0">
                                <a:latin typeface="Cambria Math" charset="0"/>
                              </a:rPr>
                              <m:t>1</m:t>
                            </m:r>
                          </m:num>
                          <m:den>
                            <m:sSub>
                              <m:sSubPr>
                                <m:ctrlPr>
                                  <a:rPr lang="en-US" i="1">
                                    <a:latin typeface="Cambria Math" panose="02040503050406030204" pitchFamily="18" charset="0"/>
                                  </a:rPr>
                                </m:ctrlPr>
                              </m:sSubPr>
                              <m:e>
                                <m:r>
                                  <a:rPr lang="en-US" i="1">
                                    <a:latin typeface="Cambria Math" charset="0"/>
                                  </a:rPr>
                                  <m:t>𝑛</m:t>
                                </m:r>
                              </m:e>
                              <m:sub>
                                <m:r>
                                  <a:rPr lang="en-US" i="1">
                                    <a:latin typeface="Cambria Math" charset="0"/>
                                  </a:rPr>
                                  <m:t>𝐼</m:t>
                                </m:r>
                              </m:sub>
                            </m:sSub>
                          </m:den>
                        </m:f>
                        <m:r>
                          <a:rPr lang="en-US" i="1">
                            <a:latin typeface="Cambria Math" charset="0"/>
                          </a:rPr>
                          <m:t>+</m:t>
                        </m:r>
                        <m:f>
                          <m:fPr>
                            <m:ctrlPr>
                              <a:rPr lang="bg-BG" i="1">
                                <a:latin typeface="Cambria Math" panose="02040503050406030204" pitchFamily="18" charset="0"/>
                              </a:rPr>
                            </m:ctrlPr>
                          </m:fPr>
                          <m:num>
                            <m:r>
                              <a:rPr lang="en-US" i="1" smtClean="0">
                                <a:latin typeface="Cambria Math" charset="0"/>
                              </a:rPr>
                              <m:t>1</m:t>
                            </m:r>
                          </m:num>
                          <m:den>
                            <m:sSub>
                              <m:sSubPr>
                                <m:ctrlPr>
                                  <a:rPr lang="en-US" i="1">
                                    <a:latin typeface="Cambria Math" panose="02040503050406030204" pitchFamily="18" charset="0"/>
                                  </a:rPr>
                                </m:ctrlPr>
                              </m:sSubPr>
                              <m:e>
                                <m:r>
                                  <a:rPr lang="en-US" i="1">
                                    <a:latin typeface="Cambria Math" charset="0"/>
                                  </a:rPr>
                                  <m:t>𝑛</m:t>
                                </m:r>
                              </m:e>
                              <m:sub>
                                <m:r>
                                  <a:rPr lang="en-US" i="1">
                                    <a:latin typeface="Cambria Math" charset="0"/>
                                  </a:rPr>
                                  <m:t>𝐸</m:t>
                                </m:r>
                              </m:sub>
                            </m:sSub>
                          </m:den>
                        </m:f>
                      </m:e>
                    </m:rad>
                  </m:oMath>
                </a14:m>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346959" y="3160184"/>
                <a:ext cx="7777702" cy="3171168"/>
              </a:xfrm>
              <a:blipFill>
                <a:blip r:embed="rId2"/>
                <a:stretch>
                  <a:fillRect l="-1254" t="-19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7832203" y="1952700"/>
                <a:ext cx="2438168" cy="369332"/>
              </a:xfrm>
              <a:prstGeom prst="rect">
                <a:avLst/>
              </a:prstGeom>
              <a:noFill/>
            </p:spPr>
            <p:txBody>
              <a:bodyPr wrap="none" rtlCol="0">
                <a:spAutoFit/>
              </a:bodyPr>
              <a:lstStyle/>
              <a:p>
                <a14:m>
                  <m:oMath xmlns:m="http://schemas.openxmlformats.org/officeDocument/2006/math">
                    <m:r>
                      <a:rPr lang="en-US" i="1">
                        <a:solidFill>
                          <a:prstClr val="black"/>
                        </a:solidFill>
                        <a:latin typeface="Cambria Math" charset="0"/>
                        <a:ea typeface="Cambria Math" charset="0"/>
                        <a:cs typeface="Cambria Math" charset="0"/>
                      </a:rPr>
                      <m:t>→</m:t>
                    </m:r>
                  </m:oMath>
                </a14:m>
                <a:r>
                  <a:rPr lang="en-US" dirty="0">
                    <a:solidFill>
                      <a:prstClr val="black"/>
                    </a:solidFill>
                  </a:rPr>
                  <a:t> Population mean: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ea typeface="Cambria Math" charset="0"/>
                            <a:cs typeface="Cambria Math" charset="0"/>
                          </a:rPr>
                          <m:t>𝜇</m:t>
                        </m:r>
                      </m:e>
                      <m:sub>
                        <m:r>
                          <a:rPr lang="en-US" i="1">
                            <a:solidFill>
                              <a:prstClr val="black"/>
                            </a:solidFill>
                            <a:latin typeface="Cambria Math" charset="0"/>
                            <a:ea typeface="Cambria Math" charset="0"/>
                            <a:cs typeface="Cambria Math" charset="0"/>
                          </a:rPr>
                          <m:t>𝐼</m:t>
                        </m:r>
                      </m:sub>
                    </m:sSub>
                  </m:oMath>
                </a14:m>
                <a:endParaRPr lang="en-US" dirty="0">
                  <a:solidFill>
                    <a:prstClr val="black"/>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308203" y="1952700"/>
                <a:ext cx="2438168" cy="369332"/>
              </a:xfrm>
              <a:prstGeom prst="rect">
                <a:avLst/>
              </a:prstGeom>
              <a:blipFill rotWithShape="0">
                <a:blip r:embed="rId3"/>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7832203" y="2491071"/>
                <a:ext cx="2438168" cy="369332"/>
              </a:xfrm>
              <a:prstGeom prst="rect">
                <a:avLst/>
              </a:prstGeom>
              <a:noFill/>
            </p:spPr>
            <p:txBody>
              <a:bodyPr wrap="none" rtlCol="0">
                <a:spAutoFit/>
              </a:bodyPr>
              <a:lstStyle/>
              <a:p>
                <a14:m>
                  <m:oMath xmlns:m="http://schemas.openxmlformats.org/officeDocument/2006/math">
                    <m:r>
                      <a:rPr lang="en-US" i="1">
                        <a:solidFill>
                          <a:prstClr val="black"/>
                        </a:solidFill>
                        <a:latin typeface="Cambria Math" charset="0"/>
                        <a:ea typeface="Cambria Math" charset="0"/>
                        <a:cs typeface="Cambria Math" charset="0"/>
                      </a:rPr>
                      <m:t>→</m:t>
                    </m:r>
                  </m:oMath>
                </a14:m>
                <a:r>
                  <a:rPr lang="en-US" dirty="0">
                    <a:solidFill>
                      <a:prstClr val="black"/>
                    </a:solidFill>
                  </a:rPr>
                  <a:t> Population mean: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ea typeface="Cambria Math" charset="0"/>
                            <a:cs typeface="Cambria Math" charset="0"/>
                          </a:rPr>
                          <m:t>𝜇</m:t>
                        </m:r>
                      </m:e>
                      <m:sub>
                        <m:r>
                          <a:rPr lang="en-US" i="1">
                            <a:solidFill>
                              <a:prstClr val="black"/>
                            </a:solidFill>
                            <a:latin typeface="Cambria Math" charset="0"/>
                            <a:ea typeface="Cambria Math" charset="0"/>
                            <a:cs typeface="Cambria Math" charset="0"/>
                          </a:rPr>
                          <m:t>𝐸</m:t>
                        </m:r>
                      </m:sub>
                    </m:sSub>
                  </m:oMath>
                </a14:m>
                <a:endParaRPr lang="en-US" dirty="0">
                  <a:solidFill>
                    <a:prstClr val="black"/>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308203" y="2491071"/>
                <a:ext cx="2438168" cy="369332"/>
              </a:xfrm>
              <a:prstGeom prst="rect">
                <a:avLst/>
              </a:prstGeom>
              <a:blipFill rotWithShape="0">
                <a:blip r:embed="rId4"/>
                <a:stretch>
                  <a:fillRect t="-10000" b="-26667"/>
                </a:stretch>
              </a:blipFill>
            </p:spPr>
            <p:txBody>
              <a:bodyPr/>
              <a:lstStyle/>
              <a:p>
                <a:r>
                  <a:rPr lang="en-US">
                    <a:noFill/>
                  </a:rPr>
                  <a:t> </a:t>
                </a:r>
              </a:p>
            </p:txBody>
          </p:sp>
        </mc:Fallback>
      </mc:AlternateContent>
      <p:grpSp>
        <p:nvGrpSpPr>
          <p:cNvPr id="8" name="Group 7"/>
          <p:cNvGrpSpPr/>
          <p:nvPr/>
        </p:nvGrpSpPr>
        <p:grpSpPr>
          <a:xfrm>
            <a:off x="2361373" y="1845734"/>
            <a:ext cx="3479007" cy="1314450"/>
            <a:chOff x="2532356" y="1845734"/>
            <a:chExt cx="3479007" cy="1314450"/>
          </a:xfrm>
        </p:grpSpPr>
        <p:pic>
          <p:nvPicPr>
            <p:cNvPr id="9" name="Content Placeholder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32356" y="1845734"/>
              <a:ext cx="3479007" cy="1314450"/>
            </a:xfrm>
            <a:prstGeom prst="rect">
              <a:avLst/>
            </a:prstGeom>
          </p:spPr>
        </p:pic>
        <p:sp>
          <p:nvSpPr>
            <p:cNvPr id="10" name="TextBox 9"/>
            <p:cNvSpPr txBox="1"/>
            <p:nvPr/>
          </p:nvSpPr>
          <p:spPr>
            <a:xfrm>
              <a:off x="5011838" y="2629795"/>
              <a:ext cx="104172" cy="261610"/>
            </a:xfrm>
            <a:prstGeom prst="rect">
              <a:avLst/>
            </a:prstGeom>
            <a:solidFill>
              <a:schemeClr val="bg1"/>
            </a:solidFill>
          </p:spPr>
          <p:txBody>
            <a:bodyPr wrap="square" rtlCol="0">
              <a:spAutoFit/>
            </a:bodyPr>
            <a:lstStyle/>
            <a:p>
              <a:r>
                <a:rPr lang="en-US" sz="1100" dirty="0">
                  <a:solidFill>
                    <a:prstClr val="black"/>
                  </a:solidFill>
                </a:rPr>
                <a:t>E</a:t>
              </a:r>
            </a:p>
          </p:txBody>
        </p:sp>
        <p:sp>
          <p:nvSpPr>
            <p:cNvPr id="11" name="TextBox 10"/>
            <p:cNvSpPr txBox="1"/>
            <p:nvPr/>
          </p:nvSpPr>
          <p:spPr>
            <a:xfrm>
              <a:off x="5006052" y="2133790"/>
              <a:ext cx="104172" cy="261610"/>
            </a:xfrm>
            <a:prstGeom prst="rect">
              <a:avLst/>
            </a:prstGeom>
            <a:solidFill>
              <a:schemeClr val="bg1"/>
            </a:solidFill>
          </p:spPr>
          <p:txBody>
            <a:bodyPr wrap="square" rtlCol="0">
              <a:spAutoFit/>
            </a:bodyPr>
            <a:lstStyle/>
            <a:p>
              <a:r>
                <a:rPr lang="en-US" sz="1100" dirty="0">
                  <a:solidFill>
                    <a:prstClr val="black"/>
                  </a:solidFill>
                </a:rPr>
                <a:t>I</a:t>
              </a:r>
            </a:p>
          </p:txBody>
        </p:sp>
      </p:grpSp>
      <mc:AlternateContent xmlns:mc="http://schemas.openxmlformats.org/markup-compatibility/2006" xmlns:a14="http://schemas.microsoft.com/office/drawing/2010/main">
        <mc:Choice Requires="a14">
          <p:sp>
            <p:nvSpPr>
              <p:cNvPr id="13" name="TextBox 12"/>
              <p:cNvSpPr txBox="1"/>
              <p:nvPr/>
            </p:nvSpPr>
            <p:spPr>
              <a:xfrm>
                <a:off x="7832204" y="2159643"/>
                <a:ext cx="2025363" cy="369332"/>
              </a:xfrm>
              <a:prstGeom prst="rect">
                <a:avLst/>
              </a:prstGeom>
              <a:noFill/>
            </p:spPr>
            <p:txBody>
              <a:bodyPr wrap="none" rtlCol="0">
                <a:spAutoFit/>
              </a:bodyPr>
              <a:lstStyle/>
              <a:p>
                <a14:m>
                  <m:oMath xmlns:m="http://schemas.openxmlformats.org/officeDocument/2006/math">
                    <m:r>
                      <a:rPr lang="en-US" i="1">
                        <a:solidFill>
                          <a:prstClr val="black"/>
                        </a:solidFill>
                        <a:latin typeface="Cambria Math" charset="0"/>
                        <a:ea typeface="Cambria Math" charset="0"/>
                        <a:cs typeface="Cambria Math" charset="0"/>
                      </a:rPr>
                      <m:t>→</m:t>
                    </m:r>
                  </m:oMath>
                </a14:m>
                <a:r>
                  <a:rPr lang="en-US" dirty="0">
                    <a:solidFill>
                      <a:prstClr val="black"/>
                    </a:solidFill>
                  </a:rPr>
                  <a:t> Population sd: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ea typeface="Cambria Math" charset="0"/>
                            <a:cs typeface="Cambria Math" charset="0"/>
                          </a:rPr>
                          <m:t>𝜎</m:t>
                        </m:r>
                      </m:e>
                      <m:sub>
                        <m:r>
                          <a:rPr lang="en-US" i="1">
                            <a:solidFill>
                              <a:prstClr val="black"/>
                            </a:solidFill>
                            <a:latin typeface="Cambria Math" charset="0"/>
                          </a:rPr>
                          <m:t>𝐼</m:t>
                        </m:r>
                      </m:sub>
                    </m:sSub>
                  </m:oMath>
                </a14:m>
                <a:endParaRPr lang="en-US" dirty="0">
                  <a:solidFill>
                    <a:prstClr val="black"/>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6308203" y="2159643"/>
                <a:ext cx="2025363" cy="369332"/>
              </a:xfrm>
              <a:prstGeom prst="rect">
                <a:avLst/>
              </a:prstGeom>
              <a:blipFill rotWithShape="0">
                <a:blip r:embed="rId6"/>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7832203" y="2707493"/>
                <a:ext cx="2128724" cy="369332"/>
              </a:xfrm>
              <a:prstGeom prst="rect">
                <a:avLst/>
              </a:prstGeom>
              <a:noFill/>
            </p:spPr>
            <p:txBody>
              <a:bodyPr wrap="none" rtlCol="0">
                <a:spAutoFit/>
              </a:bodyPr>
              <a:lstStyle/>
              <a:p>
                <a14:m>
                  <m:oMath xmlns:m="http://schemas.openxmlformats.org/officeDocument/2006/math">
                    <m:r>
                      <a:rPr lang="en-US" i="1">
                        <a:solidFill>
                          <a:prstClr val="black"/>
                        </a:solidFill>
                        <a:latin typeface="Cambria Math" charset="0"/>
                        <a:ea typeface="Cambria Math" charset="0"/>
                        <a:cs typeface="Cambria Math" charset="0"/>
                      </a:rPr>
                      <m:t>→</m:t>
                    </m:r>
                  </m:oMath>
                </a14:m>
                <a:r>
                  <a:rPr lang="en-US" dirty="0">
                    <a:solidFill>
                      <a:prstClr val="black"/>
                    </a:solidFill>
                  </a:rPr>
                  <a:t> Population sd: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ea typeface="Cambria Math" charset="0"/>
                            <a:cs typeface="Cambria Math" charset="0"/>
                          </a:rPr>
                          <m:t>𝜎</m:t>
                        </m:r>
                      </m:e>
                      <m:sub>
                        <m:r>
                          <a:rPr lang="en-US" i="1">
                            <a:solidFill>
                              <a:prstClr val="black"/>
                            </a:solidFill>
                            <a:latin typeface="Cambria Math" charset="0"/>
                          </a:rPr>
                          <m:t>𝐸</m:t>
                        </m:r>
                      </m:sub>
                    </m:sSub>
                  </m:oMath>
                </a14:m>
                <a:endParaRPr lang="en-US" dirty="0">
                  <a:solidFill>
                    <a:prstClr val="black"/>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6308203" y="2707493"/>
                <a:ext cx="2128724" cy="369332"/>
              </a:xfrm>
              <a:prstGeom prst="rect">
                <a:avLst/>
              </a:prstGeom>
              <a:blipFill rotWithShape="0">
                <a:blip r:embed="rId7"/>
                <a:stretch>
                  <a:fillRect t="-8197" b="-24590"/>
                </a:stretch>
              </a:blipFill>
            </p:spPr>
            <p:txBody>
              <a:bodyPr/>
              <a:lstStyle/>
              <a:p>
                <a:r>
                  <a:rPr lang="en-US">
                    <a:noFill/>
                  </a:rPr>
                  <a:t> </a:t>
                </a:r>
              </a:p>
            </p:txBody>
          </p:sp>
        </mc:Fallback>
      </mc:AlternateContent>
      <p:sp>
        <p:nvSpPr>
          <p:cNvPr id="7" name="TextBox 6"/>
          <p:cNvSpPr txBox="1"/>
          <p:nvPr/>
        </p:nvSpPr>
        <p:spPr>
          <a:xfrm>
            <a:off x="9279534" y="3960059"/>
            <a:ext cx="2413703" cy="646331"/>
          </a:xfrm>
          <a:prstGeom prst="rect">
            <a:avLst/>
          </a:prstGeom>
          <a:noFill/>
        </p:spPr>
        <p:txBody>
          <a:bodyPr wrap="square" rtlCol="0">
            <a:spAutoFit/>
          </a:bodyPr>
          <a:lstStyle/>
          <a:p>
            <a:r>
              <a:rPr lang="en-US" dirty="0">
                <a:solidFill>
                  <a:srgbClr val="FF0000"/>
                </a:solidFill>
              </a:rPr>
              <a:t>What if this assumption isn’t true?</a:t>
            </a:r>
          </a:p>
        </p:txBody>
      </p:sp>
    </p:spTree>
    <p:extLst>
      <p:ext uri="{BB962C8B-B14F-4D97-AF65-F5344CB8AC3E}">
        <p14:creationId xmlns:p14="http://schemas.microsoft.com/office/powerpoint/2010/main" val="179367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Welch’s t-Test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only differences between Welch’s t-Test and the ”pooled” t-test are:</a:t>
                </a:r>
              </a:p>
              <a:p>
                <a:pPr>
                  <a:buFont typeface="Arial" charset="0"/>
                  <a:buChar char="•"/>
                </a:pPr>
                <a:r>
                  <a:rPr lang="en-US" dirty="0"/>
                  <a:t> The standard error: </a:t>
                </a:r>
                <a14:m>
                  <m:oMath xmlns:m="http://schemas.openxmlformats.org/officeDocument/2006/math">
                    <m:r>
                      <a:rPr lang="en-US" i="1">
                        <a:latin typeface="Cambria Math" charset="0"/>
                      </a:rPr>
                      <m:t>𝑆𝐸</m:t>
                    </m:r>
                    <m:r>
                      <a:rPr lang="en-US" i="1">
                        <a:latin typeface="Cambria Math" charset="0"/>
                      </a:rPr>
                      <m:t>(</m:t>
                    </m:r>
                    <m:sSub>
                      <m:sSubPr>
                        <m:ctrlPr>
                          <a:rPr lang="en-US" i="1">
                            <a:latin typeface="Cambria Math" panose="02040503050406030204" pitchFamily="18" charset="0"/>
                            <a:ea typeface="Cambria Math" charset="0"/>
                            <a:cs typeface="Cambria Math" charset="0"/>
                          </a:rPr>
                        </m:ctrlPr>
                      </m:sSubPr>
                      <m:e>
                        <m:acc>
                          <m:accPr>
                            <m:chr m:val="̅"/>
                            <m:ctrlPr>
                              <a:rPr lang="en-US" i="1">
                                <a:latin typeface="Cambria Math" panose="02040503050406030204" pitchFamily="18"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𝐼</m:t>
                        </m:r>
                      </m:sub>
                    </m:sSub>
                    <m:r>
                      <a:rPr lang="en-US" i="1">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acc>
                          <m:accPr>
                            <m:chr m:val="̅"/>
                            <m:ctrlPr>
                              <a:rPr lang="en-US" i="1">
                                <a:latin typeface="Cambria Math" panose="02040503050406030204" pitchFamily="18"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𝐸</m:t>
                        </m:r>
                      </m:sub>
                    </m:sSub>
                  </m:oMath>
                </a14:m>
                <a:r>
                  <a:rPr lang="en-US" dirty="0"/>
                  <a:t>)</a:t>
                </a:r>
              </a:p>
              <a:p>
                <a:pPr marL="0" indent="0">
                  <a:buNone/>
                </a:pPr>
                <a14:m>
                  <m:oMath xmlns:m="http://schemas.openxmlformats.org/officeDocument/2006/math">
                    <m:r>
                      <a:rPr lang="en-US" i="1">
                        <a:latin typeface="Cambria Math" charset="0"/>
                      </a:rPr>
                      <m:t>𝑆𝐸</m:t>
                    </m:r>
                    <m:r>
                      <a:rPr lang="en-US" i="1">
                        <a:latin typeface="Cambria Math" charset="0"/>
                      </a:rPr>
                      <m:t>(</m:t>
                    </m:r>
                    <m:sSub>
                      <m:sSubPr>
                        <m:ctrlPr>
                          <a:rPr lang="en-US" i="1">
                            <a:latin typeface="Cambria Math" panose="02040503050406030204" pitchFamily="18" charset="0"/>
                            <a:ea typeface="Cambria Math" charset="0"/>
                            <a:cs typeface="Cambria Math" charset="0"/>
                          </a:rPr>
                        </m:ctrlPr>
                      </m:sSubPr>
                      <m:e>
                        <m:acc>
                          <m:accPr>
                            <m:chr m:val="̅"/>
                            <m:ctrlPr>
                              <a:rPr lang="en-US" i="1">
                                <a:latin typeface="Cambria Math" panose="02040503050406030204" pitchFamily="18"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𝐼</m:t>
                        </m:r>
                      </m:sub>
                    </m:sSub>
                    <m:r>
                      <a:rPr lang="en-US" i="1">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acc>
                          <m:accPr>
                            <m:chr m:val="̅"/>
                            <m:ctrlPr>
                              <a:rPr lang="en-US" i="1">
                                <a:latin typeface="Cambria Math" panose="02040503050406030204" pitchFamily="18"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𝐸</m:t>
                        </m:r>
                      </m:sub>
                    </m:sSub>
                  </m:oMath>
                </a14:m>
                <a:r>
                  <a:rPr lang="en-US" dirty="0"/>
                  <a:t>) </a:t>
                </a:r>
                <a14:m>
                  <m:oMath xmlns:m="http://schemas.openxmlformats.org/officeDocument/2006/math">
                    <m:r>
                      <a:rPr lang="en-US" b="0" i="0" smtClean="0">
                        <a:latin typeface="Cambria Math" panose="02040503050406030204" pitchFamily="18" charset="0"/>
                      </a:rPr>
                      <m:t>=</m:t>
                    </m:r>
                    <m:rad>
                      <m:radPr>
                        <m:degHide m:val="on"/>
                        <m:ctrlPr>
                          <a:rPr lang="bg-BG" i="1">
                            <a:latin typeface="Cambria Math" panose="02040503050406030204" pitchFamily="18" charset="0"/>
                          </a:rPr>
                        </m:ctrlPr>
                      </m:radPr>
                      <m:deg/>
                      <m:e>
                        <m:f>
                          <m:fPr>
                            <m:ctrlPr>
                              <a:rPr lang="bg-BG" i="1">
                                <a:latin typeface="Cambria Math" panose="02040503050406030204" pitchFamily="18" charset="0"/>
                              </a:rPr>
                            </m:ctrlPr>
                          </m:fPr>
                          <m:num>
                            <m:sSup>
                              <m:sSupPr>
                                <m:ctrlPr>
                                  <a:rPr lang="bg-BG" i="1" smtClean="0">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𝑝</m:t>
                                    </m:r>
                                  </m:sub>
                                </m:sSub>
                              </m:e>
                              <m:sup>
                                <m:r>
                                  <a:rPr lang="en-US" b="0" i="1" smtClean="0">
                                    <a:latin typeface="Cambria Math" panose="02040503050406030204" pitchFamily="18" charset="0"/>
                                  </a:rPr>
                                  <m:t>2</m:t>
                                </m:r>
                              </m:sup>
                            </m:sSup>
                          </m:num>
                          <m:den>
                            <m:sSub>
                              <m:sSubPr>
                                <m:ctrlPr>
                                  <a:rPr lang="en-US" i="1">
                                    <a:latin typeface="Cambria Math" panose="02040503050406030204" pitchFamily="18" charset="0"/>
                                  </a:rPr>
                                </m:ctrlPr>
                              </m:sSubPr>
                              <m:e>
                                <m:r>
                                  <a:rPr lang="en-US" i="1">
                                    <a:latin typeface="Cambria Math" charset="0"/>
                                  </a:rPr>
                                  <m:t>𝑛</m:t>
                                </m:r>
                              </m:e>
                              <m:sub>
                                <m:r>
                                  <a:rPr lang="en-US" i="1">
                                    <a:latin typeface="Cambria Math" panose="02040503050406030204" pitchFamily="18" charset="0"/>
                                  </a:rPr>
                                  <m:t>1</m:t>
                                </m:r>
                              </m:sub>
                            </m:sSub>
                          </m:den>
                        </m:f>
                        <m:r>
                          <a:rPr lang="en-US" i="1">
                            <a:latin typeface="Cambria Math" charset="0"/>
                          </a:rPr>
                          <m:t>+</m:t>
                        </m:r>
                        <m:f>
                          <m:fPr>
                            <m:ctrlPr>
                              <a:rPr lang="bg-BG" i="1">
                                <a:latin typeface="Cambria Math" panose="02040503050406030204" pitchFamily="18" charset="0"/>
                              </a:rPr>
                            </m:ctrlPr>
                          </m:fPr>
                          <m:num>
                            <m:sSup>
                              <m:sSupPr>
                                <m:ctrlPr>
                                  <a:rPr lang="bg-BG"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𝑝</m:t>
                                    </m:r>
                                  </m:sub>
                                </m:sSub>
                              </m:e>
                              <m:sup>
                                <m:r>
                                  <a:rPr lang="en-US" i="1">
                                    <a:latin typeface="Cambria Math" panose="02040503050406030204" pitchFamily="18" charset="0"/>
                                  </a:rPr>
                                  <m:t>2</m:t>
                                </m:r>
                              </m:sup>
                            </m:sSup>
                          </m:num>
                          <m:den>
                            <m:sSub>
                              <m:sSubPr>
                                <m:ctrlPr>
                                  <a:rPr lang="en-US" i="1">
                                    <a:latin typeface="Cambria Math" panose="02040503050406030204" pitchFamily="18" charset="0"/>
                                  </a:rPr>
                                </m:ctrlPr>
                              </m:sSubPr>
                              <m:e>
                                <m:r>
                                  <a:rPr lang="en-US" i="1">
                                    <a:latin typeface="Cambria Math" charset="0"/>
                                  </a:rPr>
                                  <m:t>𝑛</m:t>
                                </m:r>
                              </m:e>
                              <m:sub>
                                <m:r>
                                  <a:rPr lang="en-US" i="1">
                                    <a:latin typeface="Cambria Math" panose="02040503050406030204" pitchFamily="18" charset="0"/>
                                  </a:rPr>
                                  <m:t>2</m:t>
                                </m:r>
                              </m:sub>
                            </m:sSub>
                          </m:den>
                        </m:f>
                      </m:e>
                    </m:ra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𝑝</m:t>
                        </m:r>
                      </m:sub>
                    </m:sSub>
                    <m:rad>
                      <m:radPr>
                        <m:degHide m:val="on"/>
                        <m:ctrlPr>
                          <a:rPr lang="bg-BG" i="1">
                            <a:latin typeface="Cambria Math" panose="02040503050406030204" pitchFamily="18" charset="0"/>
                          </a:rPr>
                        </m:ctrlPr>
                      </m:radPr>
                      <m:deg/>
                      <m:e>
                        <m:f>
                          <m:fPr>
                            <m:ctrlPr>
                              <a:rPr lang="bg-BG" i="1">
                                <a:latin typeface="Cambria Math" panose="02040503050406030204" pitchFamily="18" charset="0"/>
                              </a:rPr>
                            </m:ctrlPr>
                          </m:fPr>
                          <m:num>
                            <m:r>
                              <a:rPr lang="en-US" b="0" i="1" smtClean="0">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charset="0"/>
                                  </a:rPr>
                                  <m:t>𝑛</m:t>
                                </m:r>
                              </m:e>
                              <m:sub>
                                <m:r>
                                  <a:rPr lang="en-US" i="1">
                                    <a:latin typeface="Cambria Math" panose="02040503050406030204" pitchFamily="18" charset="0"/>
                                  </a:rPr>
                                  <m:t>1</m:t>
                                </m:r>
                              </m:sub>
                            </m:sSub>
                          </m:den>
                        </m:f>
                        <m:r>
                          <a:rPr lang="en-US" i="1">
                            <a:latin typeface="Cambria Math" charset="0"/>
                          </a:rPr>
                          <m:t>+</m:t>
                        </m:r>
                        <m:f>
                          <m:fPr>
                            <m:ctrlPr>
                              <a:rPr lang="bg-BG" i="1">
                                <a:latin typeface="Cambria Math" panose="02040503050406030204" pitchFamily="18" charset="0"/>
                              </a:rPr>
                            </m:ctrlPr>
                          </m:fPr>
                          <m:num>
                            <m:r>
                              <a:rPr lang="en-US" b="0" i="1" smtClean="0">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charset="0"/>
                                  </a:rPr>
                                  <m:t>𝑛</m:t>
                                </m:r>
                              </m:e>
                              <m:sub>
                                <m:r>
                                  <a:rPr lang="en-US" i="1">
                                    <a:latin typeface="Cambria Math" panose="02040503050406030204" pitchFamily="18" charset="0"/>
                                  </a:rPr>
                                  <m:t>2</m:t>
                                </m:r>
                              </m:sub>
                            </m:sSub>
                          </m:den>
                        </m:f>
                      </m:e>
                    </m:rad>
                    <m:r>
                      <a:rPr lang="en-US" i="1" smtClean="0">
                        <a:latin typeface="Cambria Math" panose="02040503050406030204" pitchFamily="18" charset="0"/>
                      </a:rPr>
                      <m:t> </m:t>
                    </m:r>
                  </m:oMath>
                </a14:m>
                <a:r>
                  <a:rPr lang="en-US" dirty="0"/>
                  <a:t>   (Pooled SD)</a:t>
                </a:r>
              </a:p>
              <a:p>
                <a:pPr marL="0" indent="0">
                  <a:buNone/>
                </a:pPr>
                <a14:m>
                  <m:oMath xmlns:m="http://schemas.openxmlformats.org/officeDocument/2006/math">
                    <m:r>
                      <a:rPr lang="en-US" i="1">
                        <a:latin typeface="Cambria Math" charset="0"/>
                      </a:rPr>
                      <m:t>𝑆𝐸</m:t>
                    </m:r>
                    <m:r>
                      <a:rPr lang="en-US" i="1">
                        <a:latin typeface="Cambria Math" charset="0"/>
                      </a:rPr>
                      <m:t>(</m:t>
                    </m:r>
                    <m:sSub>
                      <m:sSubPr>
                        <m:ctrlPr>
                          <a:rPr lang="en-US" i="1">
                            <a:latin typeface="Cambria Math" panose="02040503050406030204" pitchFamily="18" charset="0"/>
                            <a:ea typeface="Cambria Math" charset="0"/>
                            <a:cs typeface="Cambria Math" charset="0"/>
                          </a:rPr>
                        </m:ctrlPr>
                      </m:sSubPr>
                      <m:e>
                        <m:acc>
                          <m:accPr>
                            <m:chr m:val="̅"/>
                            <m:ctrlPr>
                              <a:rPr lang="en-US" i="1">
                                <a:latin typeface="Cambria Math" panose="02040503050406030204" pitchFamily="18"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𝐼</m:t>
                        </m:r>
                      </m:sub>
                    </m:sSub>
                    <m:r>
                      <a:rPr lang="en-US" i="1">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acc>
                          <m:accPr>
                            <m:chr m:val="̅"/>
                            <m:ctrlPr>
                              <a:rPr lang="en-US" i="1">
                                <a:latin typeface="Cambria Math" panose="02040503050406030204" pitchFamily="18"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𝐸</m:t>
                        </m:r>
                      </m:sub>
                    </m:sSub>
                  </m:oMath>
                </a14:m>
                <a:r>
                  <a:rPr lang="en-US" dirty="0"/>
                  <a:t>) </a:t>
                </a:r>
                <a14:m>
                  <m:oMath xmlns:m="http://schemas.openxmlformats.org/officeDocument/2006/math">
                    <m:r>
                      <a:rPr lang="en-US" b="0" i="0" smtClean="0">
                        <a:latin typeface="Cambria Math" panose="02040503050406030204" pitchFamily="18" charset="0"/>
                      </a:rPr>
                      <m:t>=</m:t>
                    </m:r>
                    <m:rad>
                      <m:radPr>
                        <m:degHide m:val="on"/>
                        <m:ctrlPr>
                          <a:rPr lang="bg-BG" i="1" smtClean="0">
                            <a:latin typeface="Cambria Math" panose="02040503050406030204" pitchFamily="18" charset="0"/>
                          </a:rPr>
                        </m:ctrlPr>
                      </m:radPr>
                      <m:deg/>
                      <m:e>
                        <m:f>
                          <m:fPr>
                            <m:ctrlPr>
                              <a:rPr lang="bg-BG"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charset="0"/>
                                    <a:ea typeface="Cambria Math" charset="0"/>
                                    <a:cs typeface="Cambria Math" charset="0"/>
                                  </a:rPr>
                                  <m:t>𝜎</m:t>
                                </m:r>
                              </m:e>
                              <m:sub>
                                <m:r>
                                  <a:rPr lang="en-US" i="1">
                                    <a:latin typeface="Cambria Math" panose="02040503050406030204" pitchFamily="18" charset="0"/>
                                    <a:ea typeface="Cambria Math" charset="0"/>
                                    <a:cs typeface="Cambria Math" charset="0"/>
                                  </a:rPr>
                                  <m:t>1</m:t>
                                </m:r>
                              </m:sub>
                              <m:sup>
                                <m:r>
                                  <a:rPr lang="en-US" i="1">
                                    <a:latin typeface="Cambria Math" charset="0"/>
                                  </a:rPr>
                                  <m:t>2</m:t>
                                </m:r>
                              </m:sup>
                            </m:sSubSup>
                          </m:num>
                          <m:den>
                            <m:sSub>
                              <m:sSubPr>
                                <m:ctrlPr>
                                  <a:rPr lang="en-US" i="1">
                                    <a:latin typeface="Cambria Math" panose="02040503050406030204" pitchFamily="18" charset="0"/>
                                  </a:rPr>
                                </m:ctrlPr>
                              </m:sSubPr>
                              <m:e>
                                <m:r>
                                  <a:rPr lang="en-US" i="1">
                                    <a:latin typeface="Cambria Math" charset="0"/>
                                  </a:rPr>
                                  <m:t>𝑛</m:t>
                                </m:r>
                              </m:e>
                              <m:sub>
                                <m:r>
                                  <a:rPr lang="en-US" i="1">
                                    <a:latin typeface="Cambria Math" panose="02040503050406030204" pitchFamily="18" charset="0"/>
                                  </a:rPr>
                                  <m:t>1</m:t>
                                </m:r>
                              </m:sub>
                            </m:sSub>
                          </m:den>
                        </m:f>
                        <m:r>
                          <a:rPr lang="en-US" i="1">
                            <a:latin typeface="Cambria Math" charset="0"/>
                          </a:rPr>
                          <m:t>+</m:t>
                        </m:r>
                        <m:f>
                          <m:fPr>
                            <m:ctrlPr>
                              <a:rPr lang="bg-BG"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charset="0"/>
                                    <a:ea typeface="Cambria Math" charset="0"/>
                                    <a:cs typeface="Cambria Math" charset="0"/>
                                  </a:rPr>
                                  <m:t>𝜎</m:t>
                                </m:r>
                              </m:e>
                              <m:sub>
                                <m:r>
                                  <a:rPr lang="en-US" i="1">
                                    <a:latin typeface="Cambria Math" panose="02040503050406030204" pitchFamily="18" charset="0"/>
                                    <a:ea typeface="Cambria Math" charset="0"/>
                                    <a:cs typeface="Cambria Math" charset="0"/>
                                  </a:rPr>
                                  <m:t>2</m:t>
                                </m:r>
                              </m:sub>
                              <m:sup>
                                <m:r>
                                  <a:rPr lang="en-US" i="1">
                                    <a:latin typeface="Cambria Math" charset="0"/>
                                  </a:rPr>
                                  <m:t>2</m:t>
                                </m:r>
                              </m:sup>
                            </m:sSubSup>
                          </m:num>
                          <m:den>
                            <m:sSub>
                              <m:sSubPr>
                                <m:ctrlPr>
                                  <a:rPr lang="en-US" i="1">
                                    <a:latin typeface="Cambria Math" panose="02040503050406030204" pitchFamily="18" charset="0"/>
                                  </a:rPr>
                                </m:ctrlPr>
                              </m:sSubPr>
                              <m:e>
                                <m:r>
                                  <a:rPr lang="en-US" i="1">
                                    <a:latin typeface="Cambria Math" charset="0"/>
                                  </a:rPr>
                                  <m:t>𝑛</m:t>
                                </m:r>
                              </m:e>
                              <m:sub>
                                <m:r>
                                  <a:rPr lang="en-US" i="1">
                                    <a:latin typeface="Cambria Math" panose="02040503050406030204" pitchFamily="18" charset="0"/>
                                  </a:rPr>
                                  <m:t>2</m:t>
                                </m:r>
                              </m:sub>
                            </m:sSub>
                          </m:den>
                        </m:f>
                      </m:e>
                    </m:rad>
                  </m:oMath>
                </a14:m>
                <a:r>
                  <a:rPr lang="en-US" dirty="0"/>
                  <a:t>             (Cannot be written as above when you cannot assume </a:t>
                </a:r>
                <a14:m>
                  <m:oMath xmlns:m="http://schemas.openxmlformats.org/officeDocument/2006/math">
                    <m:sSubSup>
                      <m:sSubSupPr>
                        <m:ctrlPr>
                          <a:rPr lang="en-US" i="1">
                            <a:latin typeface="Cambria Math" panose="02040503050406030204" pitchFamily="18" charset="0"/>
                          </a:rPr>
                        </m:ctrlPr>
                      </m:sSubSupPr>
                      <m:e>
                        <m:r>
                          <a:rPr lang="en-US" i="1">
                            <a:latin typeface="Cambria Math" charset="0"/>
                            <a:ea typeface="Cambria Math" charset="0"/>
                            <a:cs typeface="Cambria Math" charset="0"/>
                          </a:rPr>
                          <m:t>𝜎</m:t>
                        </m:r>
                      </m:e>
                      <m:sub>
                        <m:r>
                          <a:rPr lang="en-US" i="1">
                            <a:latin typeface="Cambria Math" panose="02040503050406030204" pitchFamily="18" charset="0"/>
                            <a:ea typeface="Cambria Math" charset="0"/>
                            <a:cs typeface="Cambria Math" charset="0"/>
                          </a:rPr>
                          <m:t>1</m:t>
                        </m:r>
                      </m:sub>
                      <m:sup>
                        <m:r>
                          <a:rPr lang="en-US" i="1">
                            <a:latin typeface="Cambria Math" charset="0"/>
                          </a:rPr>
                          <m:t>2</m:t>
                        </m:r>
                      </m:sup>
                    </m:sSubSup>
                  </m:oMath>
                </a14:m>
                <a:r>
                  <a:rPr lang="en-US" dirty="0"/>
                  <a:t>=</a:t>
                </a:r>
                <a14:m>
                  <m:oMath xmlns:m="http://schemas.openxmlformats.org/officeDocument/2006/math">
                    <m:sSubSup>
                      <m:sSubSupPr>
                        <m:ctrlPr>
                          <a:rPr lang="en-US" i="1">
                            <a:latin typeface="Cambria Math" panose="02040503050406030204" pitchFamily="18" charset="0"/>
                          </a:rPr>
                        </m:ctrlPr>
                      </m:sSubSupPr>
                      <m:e>
                        <m:r>
                          <a:rPr lang="en-US" i="1">
                            <a:latin typeface="Cambria Math" charset="0"/>
                            <a:ea typeface="Cambria Math" charset="0"/>
                            <a:cs typeface="Cambria Math" charset="0"/>
                          </a:rPr>
                          <m:t>𝜎</m:t>
                        </m:r>
                      </m:e>
                      <m:sub>
                        <m:r>
                          <a:rPr lang="en-US" b="0" i="1" smtClean="0">
                            <a:latin typeface="Cambria Math" panose="02040503050406030204" pitchFamily="18" charset="0"/>
                            <a:ea typeface="Cambria Math" charset="0"/>
                            <a:cs typeface="Cambria Math" charset="0"/>
                          </a:rPr>
                          <m:t>2</m:t>
                        </m:r>
                      </m:sub>
                      <m:sup>
                        <m:r>
                          <a:rPr lang="en-US" i="1">
                            <a:latin typeface="Cambria Math" charset="0"/>
                          </a:rPr>
                          <m:t>2</m:t>
                        </m:r>
                      </m:sup>
                    </m:sSubSup>
                  </m:oMath>
                </a14:m>
                <a:r>
                  <a:rPr lang="en-US" dirty="0"/>
                  <a:t>)</a:t>
                </a:r>
              </a:p>
              <a:p>
                <a:pPr>
                  <a:buFont typeface="Arial" charset="0"/>
                  <a:buChar char="•"/>
                </a:pPr>
                <a:r>
                  <a:rPr lang="en-US" dirty="0"/>
                  <a:t> The degrees of freedom (Satterthwaite Approximation)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55" t="-1667"/>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1830387" y="4690294"/>
            <a:ext cx="7839075" cy="1428750"/>
          </a:xfrm>
          <a:prstGeom prst="rect">
            <a:avLst/>
          </a:prstGeom>
        </p:spPr>
      </p:pic>
    </p:spTree>
    <p:extLst>
      <p:ext uri="{BB962C8B-B14F-4D97-AF65-F5344CB8AC3E}">
        <p14:creationId xmlns:p14="http://schemas.microsoft.com/office/powerpoint/2010/main" val="361779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Hypothesis:</a:t>
            </a:r>
            <a:br>
              <a:rPr lang="en-US" dirty="0"/>
            </a:br>
            <a:r>
              <a:rPr lang="en-US" dirty="0"/>
              <a:t>Welch’s t-Tools</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135047"/>
            <a:ext cx="4030667" cy="808318"/>
          </a:xfrm>
        </p:spPr>
      </p:pic>
      <p:sp>
        <p:nvSpPr>
          <p:cNvPr id="4" name="Slide Number Placeholder 3"/>
          <p:cNvSpPr>
            <a:spLocks noGrp="1"/>
          </p:cNvSpPr>
          <p:nvPr>
            <p:ph type="sldNum" sz="quarter" idx="12"/>
          </p:nvPr>
        </p:nvSpPr>
        <p:spPr/>
        <p:txBody>
          <a:bodyPr/>
          <a:lstStyle/>
          <a:p>
            <a:pPr>
              <a:defRPr/>
            </a:pPr>
            <a:fld id="{85BC5B7D-D6B0-4550-9BAF-D21F2647AC79}" type="slidenum">
              <a:rPr lang="en-US" altLang="en-US" smtClean="0"/>
              <a:pPr>
                <a:defRPr/>
              </a:pPr>
              <a:t>29</a:t>
            </a:fld>
            <a:endParaRPr lang="en-US" altLang="en-US" dirty="0"/>
          </a:p>
        </p:txBody>
      </p:sp>
      <mc:AlternateContent xmlns:mc="http://schemas.openxmlformats.org/markup-compatibility/2006">
        <mc:Choice xmlns:a14="http://schemas.microsoft.com/office/drawing/2010/main" Requires="a14">
          <p:sp>
            <p:nvSpPr>
              <p:cNvPr id="10" name="TextBox 9"/>
              <p:cNvSpPr txBox="1"/>
              <p:nvPr/>
            </p:nvSpPr>
            <p:spPr>
              <a:xfrm>
                <a:off x="293512" y="5112449"/>
                <a:ext cx="10374489" cy="923330"/>
              </a:xfrm>
              <a:prstGeom prst="rect">
                <a:avLst/>
              </a:prstGeom>
              <a:noFill/>
            </p:spPr>
            <p:txBody>
              <a:bodyPr wrap="square" rtlCol="0">
                <a:spAutoFit/>
              </a:bodyPr>
              <a:lstStyle/>
              <a:p>
                <a:pPr algn="just"/>
                <a:r>
                  <a:rPr lang="en-US" dirty="0">
                    <a:solidFill>
                      <a:prstClr val="black"/>
                    </a:solidFill>
                  </a:rPr>
                  <a:t>This experiment provides strong evidence that the intrinsic rather than extrinsic motivation is associated with a higher scoring poem (p-value = 0.0056 from a two-sample t-test).  The estimated treatment effect is 4.14 pts. (95% confidence interval for the treatment effect is </a:t>
                </a:r>
                <a14:m>
                  <m:oMath xmlns:m="http://schemas.openxmlformats.org/officeDocument/2006/math">
                    <m:d>
                      <m:dPr>
                        <m:begChr m:val="["/>
                        <m:endChr m:val="]"/>
                        <m:ctrlPr>
                          <a:rPr lang="en-US" i="1">
                            <a:solidFill>
                              <a:prstClr val="black"/>
                            </a:solidFill>
                            <a:latin typeface="Cambria Math" panose="02040503050406030204" pitchFamily="18" charset="0"/>
                            <a:ea typeface="Cambria Math" charset="0"/>
                            <a:cs typeface="Cambria Math" charset="0"/>
                          </a:rPr>
                        </m:ctrlPr>
                      </m:dPr>
                      <m:e>
                        <m:r>
                          <a:rPr lang="en-US" i="1">
                            <a:solidFill>
                              <a:prstClr val="black"/>
                            </a:solidFill>
                            <a:latin typeface="Cambria Math" charset="0"/>
                            <a:ea typeface="Cambria Math" charset="0"/>
                            <a:cs typeface="Cambria Math" charset="0"/>
                          </a:rPr>
                          <m:t>1.28, 7.01</m:t>
                        </m:r>
                      </m:e>
                    </m:d>
                  </m:oMath>
                </a14:m>
                <a:r>
                  <a:rPr lang="en-US" dirty="0">
                    <a:solidFill>
                      <a:prstClr val="black"/>
                    </a:solidFill>
                  </a:rPr>
                  <a:t> pts on a 40 pt. scale.)</a:t>
                </a:r>
              </a:p>
            </p:txBody>
          </p:sp>
        </mc:Choice>
        <mc:Fallback>
          <p:sp>
            <p:nvSpPr>
              <p:cNvPr id="10" name="TextBox 9"/>
              <p:cNvSpPr txBox="1">
                <a:spLocks noRot="1" noChangeAspect="1" noMove="1" noResize="1" noEditPoints="1" noAdjustHandles="1" noChangeArrowheads="1" noChangeShapeType="1" noTextEdit="1"/>
              </p:cNvSpPr>
              <p:nvPr/>
            </p:nvSpPr>
            <p:spPr>
              <a:xfrm>
                <a:off x="293512" y="5112449"/>
                <a:ext cx="10374489" cy="923330"/>
              </a:xfrm>
              <a:prstGeom prst="rect">
                <a:avLst/>
              </a:prstGeom>
              <a:blipFill>
                <a:blip r:embed="rId3"/>
                <a:stretch>
                  <a:fillRect l="-470" t="-3974" r="-529" b="-9934"/>
                </a:stretch>
              </a:blipFill>
            </p:spPr>
            <p:txBody>
              <a:bodyPr/>
              <a:lstStyle/>
              <a:p>
                <a:r>
                  <a:rPr lang="en-US">
                    <a:noFill/>
                  </a:rPr>
                  <a:t> </a:t>
                </a:r>
              </a:p>
            </p:txBody>
          </p:sp>
        </mc:Fallback>
      </mc:AlternateContent>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0206" y="1931456"/>
            <a:ext cx="4867795" cy="3220875"/>
          </a:xfrm>
          <a:prstGeom prst="rect">
            <a:avLst/>
          </a:prstGeom>
        </p:spPr>
      </p:pic>
      <p:sp>
        <p:nvSpPr>
          <p:cNvPr id="12" name="Frame 11"/>
          <p:cNvSpPr/>
          <p:nvPr/>
        </p:nvSpPr>
        <p:spPr>
          <a:xfrm>
            <a:off x="8764858" y="4873084"/>
            <a:ext cx="883351" cy="259714"/>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endParaRPr>
          </a:p>
        </p:txBody>
      </p:sp>
      <p:sp>
        <p:nvSpPr>
          <p:cNvPr id="9" name="Frame 8"/>
          <p:cNvSpPr/>
          <p:nvPr/>
        </p:nvSpPr>
        <p:spPr>
          <a:xfrm>
            <a:off x="6011025" y="4101711"/>
            <a:ext cx="2980575" cy="207054"/>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endParaRPr>
          </a:p>
        </p:txBody>
      </p:sp>
      <mc:AlternateContent xmlns:mc="http://schemas.openxmlformats.org/markup-compatibility/2006">
        <mc:Choice xmlns:a14="http://schemas.microsoft.com/office/drawing/2010/main" Requires="a14">
          <p:sp>
            <p:nvSpPr>
              <p:cNvPr id="3" name="TextBox 2"/>
              <p:cNvSpPr txBox="1"/>
              <p:nvPr/>
            </p:nvSpPr>
            <p:spPr>
              <a:xfrm>
                <a:off x="716844" y="3081867"/>
                <a:ext cx="4848578" cy="2031325"/>
              </a:xfrm>
              <a:prstGeom prst="rect">
                <a:avLst/>
              </a:prstGeom>
              <a:noFill/>
            </p:spPr>
            <p:txBody>
              <a:bodyPr wrap="square" rtlCol="0">
                <a:spAutoFit/>
              </a:bodyPr>
              <a:lstStyle/>
              <a:p>
                <a:r>
                  <a:rPr lang="en-US" dirty="0">
                    <a:solidFill>
                      <a:prstClr val="black"/>
                    </a:solidFill>
                  </a:rPr>
                  <a:t>H</a:t>
                </a:r>
                <a:r>
                  <a:rPr lang="en-US" baseline="-25000" dirty="0">
                    <a:solidFill>
                      <a:prstClr val="black"/>
                    </a:solidFill>
                  </a:rPr>
                  <a:t>0</a:t>
                </a:r>
                <a:r>
                  <a:rPr lang="en-US" dirty="0">
                    <a:solidFill>
                      <a:prstClr val="black"/>
                    </a:solidFill>
                  </a:rPr>
                  <a:t>: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𝜇</m:t>
                        </m:r>
                      </m:e>
                      <m:sub>
                        <m:r>
                          <a:rPr lang="en-US" i="1">
                            <a:solidFill>
                              <a:prstClr val="black"/>
                            </a:solidFill>
                            <a:latin typeface="Cambria Math" panose="02040503050406030204" pitchFamily="18" charset="0"/>
                          </a:rPr>
                          <m:t>𝐼</m:t>
                        </m:r>
                      </m:sub>
                    </m:sSub>
                    <m:r>
                      <a:rPr lang="en-US" i="1">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𝜇</m:t>
                        </m:r>
                      </m:e>
                      <m:sub>
                        <m:r>
                          <a:rPr lang="en-US" i="1">
                            <a:solidFill>
                              <a:prstClr val="black"/>
                            </a:solidFill>
                            <a:latin typeface="Cambria Math" panose="02040503050406030204" pitchFamily="18" charset="0"/>
                            <a:ea typeface="Cambria Math" panose="02040503050406030204" pitchFamily="18" charset="0"/>
                          </a:rPr>
                          <m:t>𝐸</m:t>
                        </m:r>
                      </m:sub>
                    </m:sSub>
                  </m:oMath>
                </a14:m>
                <a:endParaRPr lang="en-US" dirty="0">
                  <a:solidFill>
                    <a:prstClr val="black"/>
                  </a:solidFill>
                </a:endParaRPr>
              </a:p>
              <a:p>
                <a:r>
                  <a:rPr lang="en-US" dirty="0">
                    <a:solidFill>
                      <a:prstClr val="black"/>
                    </a:solidFill>
                  </a:rPr>
                  <a:t>H</a:t>
                </a:r>
                <a:r>
                  <a:rPr lang="en-US" baseline="-25000" dirty="0">
                    <a:solidFill>
                      <a:prstClr val="black"/>
                    </a:solidFill>
                  </a:rPr>
                  <a:t>a</a:t>
                </a:r>
                <a:r>
                  <a:rPr lang="en-US" dirty="0">
                    <a:solidFill>
                      <a:prstClr val="black"/>
                    </a:solidFill>
                  </a:rPr>
                  <a:t>: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𝜇</m:t>
                        </m:r>
                      </m:e>
                      <m:sub>
                        <m:r>
                          <a:rPr lang="en-US" i="1">
                            <a:solidFill>
                              <a:prstClr val="black"/>
                            </a:solidFill>
                            <a:latin typeface="Cambria Math" panose="02040503050406030204" pitchFamily="18" charset="0"/>
                          </a:rPr>
                          <m:t>𝐼</m:t>
                        </m:r>
                      </m:sub>
                    </m:sSub>
                    <m:r>
                      <a:rPr lang="en-US" i="1">
                        <a:solidFill>
                          <a:prstClr val="black"/>
                        </a:solidFill>
                        <a:latin typeface="Cambria Math" panose="02040503050406030204" pitchFamily="18" charset="0"/>
                        <a:ea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𝜇</m:t>
                        </m:r>
                      </m:e>
                      <m:sub>
                        <m:r>
                          <a:rPr lang="en-US" i="1">
                            <a:solidFill>
                              <a:prstClr val="black"/>
                            </a:solidFill>
                            <a:latin typeface="Cambria Math" panose="02040503050406030204" pitchFamily="18" charset="0"/>
                            <a:ea typeface="Cambria Math" panose="02040503050406030204" pitchFamily="18" charset="0"/>
                          </a:rPr>
                          <m:t>𝐸</m:t>
                        </m:r>
                      </m:sub>
                    </m:sSub>
                  </m:oMath>
                </a14:m>
                <a:endParaRPr lang="en-US" dirty="0">
                  <a:solidFill>
                    <a:prstClr val="black"/>
                  </a:solidFill>
                </a:endParaRPr>
              </a:p>
              <a:p>
                <a:endParaRPr lang="en-US" dirty="0">
                  <a:solidFill>
                    <a:prstClr val="black"/>
                  </a:solidFill>
                </a:endParaRPr>
              </a:p>
              <a:p>
                <a:r>
                  <a:rPr lang="en-US" dirty="0">
                    <a:solidFill>
                      <a:prstClr val="black"/>
                    </a:solidFill>
                  </a:rPr>
                  <a:t>Critical value (Two Sided): </a:t>
                </a:r>
                <a14:m>
                  <m:oMath xmlns:m="http://schemas.openxmlformats.org/officeDocument/2006/math">
                    <m:r>
                      <a:rPr lang="en-US" i="1">
                        <a:solidFill>
                          <a:prstClr val="black"/>
                        </a:solidFill>
                        <a:latin typeface="Cambria Math" panose="02040503050406030204" pitchFamily="18" charset="0"/>
                        <a:ea typeface="Cambria Math" panose="02040503050406030204" pitchFamily="18" charset="0"/>
                      </a:rPr>
                      <m:t>±</m:t>
                    </m:r>
                  </m:oMath>
                </a14:m>
                <a:r>
                  <a:rPr lang="en-US" dirty="0">
                    <a:solidFill>
                      <a:prstClr val="black"/>
                    </a:solidFill>
                  </a:rPr>
                  <a:t>t</a:t>
                </a:r>
                <a:r>
                  <a:rPr lang="en-US" baseline="-25000" dirty="0">
                    <a:solidFill>
                      <a:prstClr val="black"/>
                    </a:solidFill>
                  </a:rPr>
                  <a:t>0.025, 43.108</a:t>
                </a:r>
                <a:r>
                  <a:rPr lang="en-US" dirty="0">
                    <a:solidFill>
                      <a:prstClr val="black"/>
                    </a:solidFill>
                  </a:rPr>
                  <a:t> =</a:t>
                </a:r>
                <a14:m>
                  <m:oMath xmlns:m="http://schemas.openxmlformats.org/officeDocument/2006/math">
                    <m:r>
                      <a:rPr lang="en-US" i="1">
                        <a:solidFill>
                          <a:prstClr val="black"/>
                        </a:solidFill>
                        <a:latin typeface="Cambria Math" panose="02040503050406030204" pitchFamily="18" charset="0"/>
                        <a:ea typeface="Cambria Math" panose="02040503050406030204" pitchFamily="18" charset="0"/>
                      </a:rPr>
                      <m:t>±</m:t>
                    </m:r>
                  </m:oMath>
                </a14:m>
                <a:r>
                  <a:rPr lang="en-US" dirty="0">
                    <a:solidFill>
                      <a:prstClr val="black"/>
                    </a:solidFill>
                  </a:rPr>
                  <a:t>2.017</a:t>
                </a:r>
              </a:p>
              <a:p>
                <a:r>
                  <a:rPr lang="en-US" dirty="0">
                    <a:solidFill>
                      <a:prstClr val="black"/>
                    </a:solidFill>
                  </a:rPr>
                  <a:t>Test Statistic: t</a:t>
                </a:r>
                <a:r>
                  <a:rPr lang="en-US" baseline="-25000" dirty="0">
                    <a:solidFill>
                      <a:prstClr val="black"/>
                    </a:solidFill>
                  </a:rPr>
                  <a:t>stat</a:t>
                </a:r>
                <a:r>
                  <a:rPr lang="en-US" dirty="0">
                    <a:solidFill>
                      <a:prstClr val="black"/>
                    </a:solidFill>
                  </a:rPr>
                  <a:t> = 2.92</a:t>
                </a:r>
              </a:p>
              <a:p>
                <a:r>
                  <a:rPr lang="en-US" dirty="0">
                    <a:solidFill>
                      <a:prstClr val="black"/>
                    </a:solidFill>
                  </a:rPr>
                  <a:t>P-value = 0.0056</a:t>
                </a:r>
              </a:p>
              <a:p>
                <a:r>
                  <a:rPr lang="en-US" dirty="0">
                    <a:solidFill>
                      <a:prstClr val="black"/>
                    </a:solidFill>
                  </a:rPr>
                  <a:t>Reject H</a:t>
                </a:r>
                <a:r>
                  <a:rPr lang="en-US" baseline="-25000" dirty="0">
                    <a:solidFill>
                      <a:prstClr val="black"/>
                    </a:solidFill>
                  </a:rPr>
                  <a:t>0</a:t>
                </a:r>
              </a:p>
            </p:txBody>
          </p:sp>
        </mc:Choice>
        <mc:Fallback>
          <p:sp>
            <p:nvSpPr>
              <p:cNvPr id="3" name="TextBox 2"/>
              <p:cNvSpPr txBox="1">
                <a:spLocks noRot="1" noChangeAspect="1" noMove="1" noResize="1" noEditPoints="1" noAdjustHandles="1" noChangeArrowheads="1" noChangeShapeType="1" noTextEdit="1"/>
              </p:cNvSpPr>
              <p:nvPr/>
            </p:nvSpPr>
            <p:spPr>
              <a:xfrm>
                <a:off x="716844" y="3081867"/>
                <a:ext cx="4848578" cy="2031325"/>
              </a:xfrm>
              <a:prstGeom prst="rect">
                <a:avLst/>
              </a:prstGeom>
              <a:blipFill>
                <a:blip r:embed="rId5"/>
                <a:stretch>
                  <a:fillRect l="-1132" t="-1802" b="-3904"/>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B457E5C6-2F8C-4E88-9203-B616FDEEE9DF}"/>
              </a:ext>
            </a:extLst>
          </p:cNvPr>
          <p:cNvSpPr txBox="1"/>
          <p:nvPr/>
        </p:nvSpPr>
        <p:spPr>
          <a:xfrm>
            <a:off x="531628" y="6026810"/>
            <a:ext cx="7485321" cy="430887"/>
          </a:xfrm>
          <a:prstGeom prst="rect">
            <a:avLst/>
          </a:prstGeom>
          <a:noFill/>
        </p:spPr>
        <p:txBody>
          <a:bodyPr wrap="square" rtlCol="0">
            <a:spAutoFit/>
          </a:bodyPr>
          <a:lstStyle/>
          <a:p>
            <a:r>
              <a:rPr lang="en-US" sz="1100" dirty="0"/>
              <a:t>In R: t.test(Score~Treatment_S, data = Creativity, var.equal=FALSE) </a:t>
            </a:r>
          </a:p>
          <a:p>
            <a:endParaRPr lang="en-US" sz="1100" dirty="0"/>
          </a:p>
        </p:txBody>
      </p:sp>
    </p:spTree>
    <p:extLst>
      <p:ext uri="{BB962C8B-B14F-4D97-AF65-F5344CB8AC3E}">
        <p14:creationId xmlns:p14="http://schemas.microsoft.com/office/powerpoint/2010/main" val="38013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2706976" y="2413043"/>
            <a:ext cx="4045171" cy="3049341"/>
          </a:xfrm>
          <a:prstGeom prst="rect">
            <a:avLst/>
          </a:prstGeom>
        </p:spPr>
      </p:pic>
      <p:pic>
        <p:nvPicPr>
          <p:cNvPr id="11" name="Picture 10"/>
          <p:cNvPicPr>
            <a:picLocks noChangeAspect="1"/>
          </p:cNvPicPr>
          <p:nvPr/>
        </p:nvPicPr>
        <p:blipFill>
          <a:blip r:embed="rId3"/>
          <a:stretch>
            <a:fillRect/>
          </a:stretch>
        </p:blipFill>
        <p:spPr>
          <a:xfrm>
            <a:off x="6827645" y="2419816"/>
            <a:ext cx="5161393" cy="2933510"/>
          </a:xfrm>
          <a:prstGeom prst="rect">
            <a:avLst/>
          </a:prstGeom>
        </p:spPr>
      </p:pic>
      <p:sp>
        <p:nvSpPr>
          <p:cNvPr id="12" name="TextBox 11"/>
          <p:cNvSpPr txBox="1"/>
          <p:nvPr/>
        </p:nvSpPr>
        <p:spPr>
          <a:xfrm>
            <a:off x="593128" y="5642817"/>
            <a:ext cx="11201400" cy="646331"/>
          </a:xfrm>
          <a:prstGeom prst="rect">
            <a:avLst/>
          </a:prstGeom>
          <a:noFill/>
        </p:spPr>
        <p:txBody>
          <a:bodyPr wrap="square" rtlCol="0">
            <a:spAutoFit/>
          </a:bodyPr>
          <a:lstStyle/>
          <a:p>
            <a:r>
              <a:rPr lang="en-US" dirty="0">
                <a:solidFill>
                  <a:prstClr val="black"/>
                </a:solidFill>
              </a:rPr>
              <a:t>Since the standard deviations appear (visual check) to be different and the sample sizes are both different and exceptionally small, the t-test was not deemed appropriate and the nonparametric rank sum test was performed. </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584" y="2131647"/>
            <a:ext cx="2038350"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itle 1"/>
          <p:cNvSpPr>
            <a:spLocks noGrp="1"/>
          </p:cNvSpPr>
          <p:nvPr>
            <p:ph type="title"/>
          </p:nvPr>
        </p:nvSpPr>
        <p:spPr>
          <a:xfrm>
            <a:off x="1097280" y="286605"/>
            <a:ext cx="10058400" cy="1450757"/>
          </a:xfrm>
        </p:spPr>
        <p:txBody>
          <a:bodyPr/>
          <a:lstStyle/>
          <a:p>
            <a:r>
              <a:rPr lang="en-US" dirty="0"/>
              <a:t>Examining the t-Tools Assumptions</a:t>
            </a:r>
          </a:p>
        </p:txBody>
      </p:sp>
      <p:sp>
        <p:nvSpPr>
          <p:cNvPr id="9" name="TextBox 8"/>
          <p:cNvSpPr txBox="1"/>
          <p:nvPr/>
        </p:nvSpPr>
        <p:spPr>
          <a:xfrm>
            <a:off x="9805140" y="2749973"/>
            <a:ext cx="291254" cy="369332"/>
          </a:xfrm>
          <a:prstGeom prst="rect">
            <a:avLst/>
          </a:prstGeom>
          <a:solidFill>
            <a:schemeClr val="bg1"/>
          </a:solidFill>
        </p:spPr>
        <p:txBody>
          <a:bodyPr wrap="square" rtlCol="0">
            <a:spAutoFit/>
          </a:bodyPr>
          <a:lstStyle/>
          <a:p>
            <a:r>
              <a:rPr lang="en-US" dirty="0">
                <a:solidFill>
                  <a:prstClr val="black"/>
                </a:solidFill>
              </a:rPr>
              <a:t>1</a:t>
            </a:r>
          </a:p>
        </p:txBody>
      </p:sp>
      <p:sp>
        <p:nvSpPr>
          <p:cNvPr id="14" name="TextBox 13"/>
          <p:cNvSpPr txBox="1"/>
          <p:nvPr/>
        </p:nvSpPr>
        <p:spPr>
          <a:xfrm>
            <a:off x="3109330" y="2699173"/>
            <a:ext cx="291254" cy="369332"/>
          </a:xfrm>
          <a:prstGeom prst="rect">
            <a:avLst/>
          </a:prstGeom>
          <a:solidFill>
            <a:schemeClr val="bg1"/>
          </a:solidFill>
        </p:spPr>
        <p:txBody>
          <a:bodyPr wrap="square" rtlCol="0">
            <a:spAutoFit/>
          </a:bodyPr>
          <a:lstStyle/>
          <a:p>
            <a:r>
              <a:rPr lang="en-US" dirty="0">
                <a:solidFill>
                  <a:prstClr val="black"/>
                </a:solidFill>
              </a:rPr>
              <a:t>2</a:t>
            </a:r>
          </a:p>
        </p:txBody>
      </p:sp>
      <p:sp>
        <p:nvSpPr>
          <p:cNvPr id="15" name="TextBox 14"/>
          <p:cNvSpPr txBox="1"/>
          <p:nvPr/>
        </p:nvSpPr>
        <p:spPr>
          <a:xfrm>
            <a:off x="7325730" y="2749973"/>
            <a:ext cx="700670" cy="369332"/>
          </a:xfrm>
          <a:prstGeom prst="rect">
            <a:avLst/>
          </a:prstGeom>
          <a:solidFill>
            <a:schemeClr val="bg1"/>
          </a:solidFill>
        </p:spPr>
        <p:txBody>
          <a:bodyPr wrap="square" rtlCol="0">
            <a:spAutoFit/>
          </a:bodyPr>
          <a:lstStyle/>
          <a:p>
            <a:r>
              <a:rPr lang="en-US" dirty="0">
                <a:solidFill>
                  <a:prstClr val="black"/>
                </a:solidFill>
              </a:rPr>
              <a:t>2</a:t>
            </a:r>
          </a:p>
        </p:txBody>
      </p:sp>
      <p:sp>
        <p:nvSpPr>
          <p:cNvPr id="16" name="TextBox 15"/>
          <p:cNvSpPr txBox="1"/>
          <p:nvPr/>
        </p:nvSpPr>
        <p:spPr>
          <a:xfrm>
            <a:off x="3109330" y="3613856"/>
            <a:ext cx="291254" cy="369332"/>
          </a:xfrm>
          <a:prstGeom prst="rect">
            <a:avLst/>
          </a:prstGeom>
          <a:solidFill>
            <a:schemeClr val="bg1"/>
          </a:solidFill>
        </p:spPr>
        <p:txBody>
          <a:bodyPr wrap="square" rtlCol="0">
            <a:spAutoFit/>
          </a:bodyPr>
          <a:lstStyle/>
          <a:p>
            <a:r>
              <a:rPr lang="en-US" dirty="0">
                <a:solidFill>
                  <a:prstClr val="black"/>
                </a:solidFill>
              </a:rPr>
              <a:t>1</a:t>
            </a:r>
          </a:p>
        </p:txBody>
      </p:sp>
      <p:sp>
        <p:nvSpPr>
          <p:cNvPr id="2" name="TextBox 1">
            <a:extLst>
              <a:ext uri="{FF2B5EF4-FFF2-40B4-BE49-F238E27FC236}">
                <a16:creationId xmlns:a16="http://schemas.microsoft.com/office/drawing/2014/main" id="{D1E10419-5E79-4712-AEA8-6C6D1368FF37}"/>
              </a:ext>
            </a:extLst>
          </p:cNvPr>
          <p:cNvSpPr txBox="1"/>
          <p:nvPr/>
        </p:nvSpPr>
        <p:spPr>
          <a:xfrm>
            <a:off x="171176" y="4095111"/>
            <a:ext cx="2535799" cy="1785104"/>
          </a:xfrm>
          <a:prstGeom prst="rect">
            <a:avLst/>
          </a:prstGeom>
          <a:noFill/>
        </p:spPr>
        <p:txBody>
          <a:bodyPr wrap="square" rtlCol="0">
            <a:spAutoFit/>
          </a:bodyPr>
          <a:lstStyle/>
          <a:p>
            <a:r>
              <a:rPr lang="en-US" sz="1000" dirty="0"/>
              <a:t>Begin in R:</a:t>
            </a:r>
          </a:p>
          <a:p>
            <a:r>
              <a:rPr lang="en-US" sz="1000" dirty="0"/>
              <a:t>Score&lt;- c(37, 49, 55, 77, 23, 31, 46)</a:t>
            </a:r>
          </a:p>
          <a:p>
            <a:r>
              <a:rPr lang="en-US" sz="1000" dirty="0"/>
              <a:t>Score</a:t>
            </a:r>
          </a:p>
          <a:p>
            <a:r>
              <a:rPr lang="en-US" sz="1000" dirty="0"/>
              <a:t>Method &lt;- c("New", "New", "New", "New", "Trad", "Trad", "Trad")</a:t>
            </a:r>
          </a:p>
          <a:p>
            <a:r>
              <a:rPr lang="en-US" sz="1000" dirty="0"/>
              <a:t>Method</a:t>
            </a:r>
          </a:p>
          <a:p>
            <a:r>
              <a:rPr lang="en-US" sz="1000" dirty="0"/>
              <a:t>#To combine into one data set if needed</a:t>
            </a:r>
          </a:p>
          <a:p>
            <a:r>
              <a:rPr lang="en-US" sz="1000" dirty="0"/>
              <a:t>Example_df&lt;-data.frame(Score, Method)</a:t>
            </a:r>
          </a:p>
          <a:p>
            <a:r>
              <a:rPr lang="en-US" sz="1000" dirty="0"/>
              <a:t>Example_df</a:t>
            </a:r>
          </a:p>
          <a:p>
            <a:endParaRPr lang="en-US" sz="1000" dirty="0"/>
          </a:p>
          <a:p>
            <a:endParaRPr lang="en-US" sz="1000" dirty="0"/>
          </a:p>
        </p:txBody>
      </p:sp>
    </p:spTree>
    <p:extLst>
      <p:ext uri="{BB962C8B-B14F-4D97-AF65-F5344CB8AC3E}">
        <p14:creationId xmlns:p14="http://schemas.microsoft.com/office/powerpoint/2010/main" val="351777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Gender Income Discrimination</a:t>
            </a:r>
          </a:p>
        </p:txBody>
      </p:sp>
      <p:pic>
        <p:nvPicPr>
          <p:cNvPr id="5" name="Picture 4"/>
          <p:cNvPicPr>
            <a:picLocks noChangeAspect="1"/>
          </p:cNvPicPr>
          <p:nvPr/>
        </p:nvPicPr>
        <p:blipFill>
          <a:blip r:embed="rId2"/>
          <a:stretch>
            <a:fillRect/>
          </a:stretch>
        </p:blipFill>
        <p:spPr>
          <a:xfrm>
            <a:off x="6185558" y="1919110"/>
            <a:ext cx="5519961" cy="4193293"/>
          </a:xfrm>
          <a:prstGeom prst="rect">
            <a:avLst/>
          </a:prstGeom>
        </p:spPr>
      </p:pic>
      <p:pic>
        <p:nvPicPr>
          <p:cNvPr id="6" name="Picture 5"/>
          <p:cNvPicPr>
            <a:picLocks noChangeAspect="1"/>
          </p:cNvPicPr>
          <p:nvPr/>
        </p:nvPicPr>
        <p:blipFill>
          <a:blip r:embed="rId3"/>
          <a:stretch>
            <a:fillRect/>
          </a:stretch>
        </p:blipFill>
        <p:spPr>
          <a:xfrm>
            <a:off x="627123" y="1919110"/>
            <a:ext cx="1416166" cy="4037856"/>
          </a:xfrm>
          <a:prstGeom prst="rect">
            <a:avLst/>
          </a:prstGeom>
        </p:spPr>
      </p:pic>
      <p:pic>
        <p:nvPicPr>
          <p:cNvPr id="7" name="Picture 6"/>
          <p:cNvPicPr>
            <a:picLocks noChangeAspect="1"/>
          </p:cNvPicPr>
          <p:nvPr/>
        </p:nvPicPr>
        <p:blipFill>
          <a:blip r:embed="rId4"/>
          <a:stretch>
            <a:fillRect/>
          </a:stretch>
        </p:blipFill>
        <p:spPr>
          <a:xfrm>
            <a:off x="2605610" y="2133600"/>
            <a:ext cx="1834098" cy="3539380"/>
          </a:xfrm>
          <a:prstGeom prst="rect">
            <a:avLst/>
          </a:prstGeom>
        </p:spPr>
      </p:pic>
    </p:spTree>
    <p:extLst>
      <p:ext uri="{BB962C8B-B14F-4D97-AF65-F5344CB8AC3E}">
        <p14:creationId xmlns:p14="http://schemas.microsoft.com/office/powerpoint/2010/main" val="27363357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Gender Income Discrimination</a:t>
            </a:r>
          </a:p>
        </p:txBody>
      </p:sp>
      <p:pic>
        <p:nvPicPr>
          <p:cNvPr id="5" name="Picture 4"/>
          <p:cNvPicPr>
            <a:picLocks noChangeAspect="1"/>
          </p:cNvPicPr>
          <p:nvPr/>
        </p:nvPicPr>
        <p:blipFill>
          <a:blip r:embed="rId2"/>
          <a:stretch>
            <a:fillRect/>
          </a:stretch>
        </p:blipFill>
        <p:spPr>
          <a:xfrm>
            <a:off x="6185558" y="1919110"/>
            <a:ext cx="5519961" cy="4193293"/>
          </a:xfrm>
          <a:prstGeom prst="rect">
            <a:avLst/>
          </a:prstGeom>
        </p:spPr>
      </p:pic>
      <mc:AlternateContent xmlns:mc="http://schemas.openxmlformats.org/markup-compatibility/2006" xmlns:a14="http://schemas.microsoft.com/office/drawing/2010/main">
        <mc:Choice Requires="a14">
          <p:sp>
            <p:nvSpPr>
              <p:cNvPr id="4" name="Rectangle 3"/>
              <p:cNvSpPr/>
              <p:nvPr/>
            </p:nvSpPr>
            <p:spPr>
              <a:xfrm>
                <a:off x="587022" y="2046449"/>
                <a:ext cx="6096000" cy="923330"/>
              </a:xfrm>
              <a:prstGeom prst="rect">
                <a:avLst/>
              </a:prstGeom>
            </p:spPr>
            <p:txBody>
              <a:bodyPr>
                <a:spAutoFit/>
              </a:bodyPr>
              <a:lstStyle/>
              <a:p>
                <a:r>
                  <a:rPr lang="en-US" dirty="0">
                    <a:solidFill>
                      <a:prstClr val="black"/>
                    </a:solidFill>
                  </a:rPr>
                  <a:t>H</a:t>
                </a:r>
                <a:r>
                  <a:rPr lang="en-US" baseline="-25000" dirty="0">
                    <a:solidFill>
                      <a:prstClr val="black"/>
                    </a:solidFill>
                  </a:rPr>
                  <a:t>0</a:t>
                </a:r>
                <a:r>
                  <a:rPr lang="en-US" dirty="0">
                    <a:solidFill>
                      <a:prstClr val="black"/>
                    </a:solidFill>
                  </a:rPr>
                  <a:t>: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𝜇</m:t>
                        </m:r>
                      </m:e>
                      <m:sub>
                        <m:r>
                          <a:rPr lang="en-US" i="1">
                            <a:solidFill>
                              <a:prstClr val="black"/>
                            </a:solidFill>
                            <a:latin typeface="Cambria Math" panose="02040503050406030204" pitchFamily="18" charset="0"/>
                            <a:ea typeface="Cambria Math" panose="02040503050406030204" pitchFamily="18" charset="0"/>
                          </a:rPr>
                          <m:t>𝐹</m:t>
                        </m:r>
                      </m:sub>
                    </m:sSub>
                    <m:r>
                      <a:rPr lang="en-US" i="1">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𝜇</m:t>
                        </m:r>
                      </m:e>
                      <m:sub>
                        <m:r>
                          <a:rPr lang="en-US" i="1">
                            <a:solidFill>
                              <a:prstClr val="black"/>
                            </a:solidFill>
                            <a:latin typeface="Cambria Math" panose="02040503050406030204" pitchFamily="18" charset="0"/>
                            <a:ea typeface="Cambria Math" panose="02040503050406030204" pitchFamily="18" charset="0"/>
                          </a:rPr>
                          <m:t>𝑀</m:t>
                        </m:r>
                      </m:sub>
                    </m:sSub>
                  </m:oMath>
                </a14:m>
                <a:endParaRPr lang="en-US" dirty="0">
                  <a:solidFill>
                    <a:prstClr val="black"/>
                  </a:solidFill>
                </a:endParaRPr>
              </a:p>
              <a:p>
                <a:r>
                  <a:rPr lang="en-US" dirty="0">
                    <a:solidFill>
                      <a:prstClr val="black"/>
                    </a:solidFill>
                  </a:rPr>
                  <a:t>H</a:t>
                </a:r>
                <a:r>
                  <a:rPr lang="en-US" baseline="-25000" dirty="0">
                    <a:solidFill>
                      <a:prstClr val="black"/>
                    </a:solidFill>
                  </a:rPr>
                  <a:t>a</a:t>
                </a:r>
                <a:r>
                  <a:rPr lang="en-US" dirty="0">
                    <a:solidFill>
                      <a:prstClr val="black"/>
                    </a:solidFill>
                  </a:rPr>
                  <a:t>: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𝜇</m:t>
                        </m:r>
                      </m:e>
                      <m:sub>
                        <m:r>
                          <a:rPr lang="en-US" i="1">
                            <a:solidFill>
                              <a:prstClr val="black"/>
                            </a:solidFill>
                            <a:latin typeface="Cambria Math" panose="02040503050406030204" pitchFamily="18" charset="0"/>
                            <a:ea typeface="Cambria Math" panose="02040503050406030204" pitchFamily="18" charset="0"/>
                          </a:rPr>
                          <m:t>𝐹</m:t>
                        </m:r>
                      </m:sub>
                    </m:sSub>
                    <m:r>
                      <a:rPr lang="en-US" i="1" smtClean="0">
                        <a:solidFill>
                          <a:prstClr val="black"/>
                        </a:solidFill>
                        <a:latin typeface="Cambria Math" panose="02040503050406030204" pitchFamily="18" charset="0"/>
                        <a:ea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𝜇</m:t>
                        </m:r>
                      </m:e>
                      <m:sub>
                        <m:r>
                          <a:rPr lang="en-US" i="1">
                            <a:solidFill>
                              <a:prstClr val="black"/>
                            </a:solidFill>
                            <a:latin typeface="Cambria Math" panose="02040503050406030204" pitchFamily="18" charset="0"/>
                            <a:ea typeface="Cambria Math" panose="02040503050406030204" pitchFamily="18" charset="0"/>
                          </a:rPr>
                          <m:t>𝑀</m:t>
                        </m:r>
                      </m:sub>
                    </m:sSub>
                  </m:oMath>
                </a14:m>
                <a:endParaRPr lang="en-US" dirty="0">
                  <a:solidFill>
                    <a:prstClr val="black"/>
                  </a:solidFill>
                </a:endParaRPr>
              </a:p>
              <a:p>
                <a:endParaRPr lang="en-US" dirty="0">
                  <a:solidFill>
                    <a:prstClr val="black"/>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587022" y="2046449"/>
                <a:ext cx="6096000" cy="923330"/>
              </a:xfrm>
              <a:prstGeom prst="rect">
                <a:avLst/>
              </a:prstGeom>
              <a:blipFill>
                <a:blip r:embed="rId3"/>
                <a:stretch>
                  <a:fillRect l="-800" t="-3974"/>
                </a:stretch>
              </a:blipFill>
            </p:spPr>
            <p:txBody>
              <a:bodyPr/>
              <a:lstStyle/>
              <a:p>
                <a:r>
                  <a:rPr lang="en-US">
                    <a:noFill/>
                  </a:rPr>
                  <a:t> </a:t>
                </a:r>
              </a:p>
            </p:txBody>
          </p:sp>
        </mc:Fallback>
      </mc:AlternateContent>
      <p:sp>
        <p:nvSpPr>
          <p:cNvPr id="8" name="TextBox 7"/>
          <p:cNvSpPr txBox="1"/>
          <p:nvPr/>
        </p:nvSpPr>
        <p:spPr>
          <a:xfrm>
            <a:off x="530578" y="3019778"/>
            <a:ext cx="5356578" cy="1754326"/>
          </a:xfrm>
          <a:prstGeom prst="rect">
            <a:avLst/>
          </a:prstGeom>
          <a:noFill/>
        </p:spPr>
        <p:txBody>
          <a:bodyPr wrap="square" rtlCol="0">
            <a:spAutoFit/>
          </a:bodyPr>
          <a:lstStyle/>
          <a:p>
            <a:r>
              <a:rPr lang="en-US" dirty="0">
                <a:solidFill>
                  <a:prstClr val="black"/>
                </a:solidFill>
              </a:rPr>
              <a:t>Strong evidence against normality, but CTL applies.</a:t>
            </a:r>
          </a:p>
          <a:p>
            <a:r>
              <a:rPr lang="en-US" dirty="0">
                <a:solidFill>
                  <a:prstClr val="black"/>
                </a:solidFill>
              </a:rPr>
              <a:t>Strong evidence against equal standard deviations and different sample sizes. (They are close but the standard deviations appear to be so different that this may make a real difference.)  </a:t>
            </a:r>
          </a:p>
          <a:p>
            <a:r>
              <a:rPr lang="en-US" dirty="0">
                <a:solidFill>
                  <a:prstClr val="black"/>
                </a:solidFill>
              </a:rPr>
              <a:t>We will assume independence.  </a:t>
            </a:r>
          </a:p>
        </p:txBody>
      </p:sp>
      <p:sp>
        <p:nvSpPr>
          <p:cNvPr id="9" name="TextBox 8"/>
          <p:cNvSpPr txBox="1"/>
          <p:nvPr/>
        </p:nvSpPr>
        <p:spPr>
          <a:xfrm>
            <a:off x="683875" y="5079102"/>
            <a:ext cx="4735618" cy="369332"/>
          </a:xfrm>
          <a:prstGeom prst="rect">
            <a:avLst/>
          </a:prstGeom>
          <a:noFill/>
        </p:spPr>
        <p:txBody>
          <a:bodyPr wrap="square" rtlCol="0">
            <a:spAutoFit/>
          </a:bodyPr>
          <a:lstStyle/>
          <a:p>
            <a:r>
              <a:rPr lang="en-US" dirty="0">
                <a:solidFill>
                  <a:prstClr val="black"/>
                </a:solidFill>
              </a:rPr>
              <a:t>Student’s t-test not a good idea here.</a:t>
            </a:r>
          </a:p>
        </p:txBody>
      </p:sp>
    </p:spTree>
    <p:extLst>
      <p:ext uri="{BB962C8B-B14F-4D97-AF65-F5344CB8AC3E}">
        <p14:creationId xmlns:p14="http://schemas.microsoft.com/office/powerpoint/2010/main" val="15052092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Gender Income Discrimination!</a:t>
            </a:r>
          </a:p>
        </p:txBody>
      </p:sp>
      <mc:AlternateContent xmlns:mc="http://schemas.openxmlformats.org/markup-compatibility/2006" xmlns:a14="http://schemas.microsoft.com/office/drawing/2010/main">
        <mc:Choice Requires="a14">
          <p:sp>
            <p:nvSpPr>
              <p:cNvPr id="4" name="TextBox 3"/>
              <p:cNvSpPr txBox="1"/>
              <p:nvPr/>
            </p:nvSpPr>
            <p:spPr>
              <a:xfrm>
                <a:off x="654754" y="1952976"/>
                <a:ext cx="5142090" cy="1200329"/>
              </a:xfrm>
              <a:prstGeom prst="rect">
                <a:avLst/>
              </a:prstGeom>
              <a:noFill/>
            </p:spPr>
            <p:txBody>
              <a:bodyPr wrap="square" rtlCol="0">
                <a:spAutoFit/>
              </a:bodyPr>
              <a:lstStyle/>
              <a:p>
                <a:r>
                  <a:rPr lang="en-US" dirty="0">
                    <a:solidFill>
                      <a:prstClr val="black"/>
                    </a:solidFill>
                  </a:rPr>
                  <a:t>H</a:t>
                </a:r>
                <a:r>
                  <a:rPr lang="en-US" baseline="-25000" dirty="0">
                    <a:solidFill>
                      <a:prstClr val="black"/>
                    </a:solidFill>
                  </a:rPr>
                  <a:t>0</a:t>
                </a:r>
                <a:r>
                  <a:rPr lang="en-US" dirty="0">
                    <a:solidFill>
                      <a:prstClr val="black"/>
                    </a:solidFill>
                  </a:rPr>
                  <a:t>: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𝜇</m:t>
                        </m:r>
                      </m:e>
                      <m:sub>
                        <m:r>
                          <a:rPr lang="en-US" i="1">
                            <a:solidFill>
                              <a:prstClr val="black"/>
                            </a:solidFill>
                            <a:latin typeface="Cambria Math" panose="02040503050406030204" pitchFamily="18" charset="0"/>
                          </a:rPr>
                          <m:t>𝐹</m:t>
                        </m:r>
                      </m:sub>
                    </m:sSub>
                    <m:r>
                      <a:rPr lang="en-US" i="1">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𝜇</m:t>
                        </m:r>
                      </m:e>
                      <m:sub>
                        <m:r>
                          <a:rPr lang="en-US" i="1">
                            <a:solidFill>
                              <a:prstClr val="black"/>
                            </a:solidFill>
                            <a:latin typeface="Cambria Math" panose="02040503050406030204" pitchFamily="18" charset="0"/>
                            <a:ea typeface="Cambria Math" panose="02040503050406030204" pitchFamily="18" charset="0"/>
                          </a:rPr>
                          <m:t>𝑀</m:t>
                        </m:r>
                      </m:sub>
                    </m:sSub>
                  </m:oMath>
                </a14:m>
                <a:endParaRPr lang="en-US" dirty="0">
                  <a:solidFill>
                    <a:prstClr val="black"/>
                  </a:solidFill>
                </a:endParaRPr>
              </a:p>
              <a:p>
                <a:r>
                  <a:rPr lang="en-US" dirty="0">
                    <a:solidFill>
                      <a:prstClr val="black"/>
                    </a:solidFill>
                  </a:rPr>
                  <a:t>H</a:t>
                </a:r>
                <a:r>
                  <a:rPr lang="en-US" baseline="-25000" dirty="0">
                    <a:solidFill>
                      <a:prstClr val="black"/>
                    </a:solidFill>
                  </a:rPr>
                  <a:t>a</a:t>
                </a:r>
                <a:r>
                  <a:rPr lang="en-US" dirty="0">
                    <a:solidFill>
                      <a:prstClr val="black"/>
                    </a:solidFill>
                  </a:rPr>
                  <a:t>: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𝜇</m:t>
                        </m:r>
                      </m:e>
                      <m:sub>
                        <m:r>
                          <a:rPr lang="en-US" i="1">
                            <a:solidFill>
                              <a:prstClr val="black"/>
                            </a:solidFill>
                            <a:latin typeface="Cambria Math" panose="02040503050406030204" pitchFamily="18" charset="0"/>
                            <a:ea typeface="Cambria Math" panose="02040503050406030204" pitchFamily="18" charset="0"/>
                          </a:rPr>
                          <m:t>𝐹</m:t>
                        </m:r>
                      </m:sub>
                    </m:sSub>
                    <m:r>
                      <a:rPr lang="en-US" i="1" smtClean="0">
                        <a:solidFill>
                          <a:prstClr val="black"/>
                        </a:solidFill>
                        <a:latin typeface="Cambria Math" panose="02040503050406030204" pitchFamily="18" charset="0"/>
                        <a:ea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𝜇</m:t>
                        </m:r>
                      </m:e>
                      <m:sub>
                        <m:r>
                          <a:rPr lang="en-US" i="1">
                            <a:solidFill>
                              <a:prstClr val="black"/>
                            </a:solidFill>
                            <a:latin typeface="Cambria Math" panose="02040503050406030204" pitchFamily="18" charset="0"/>
                            <a:ea typeface="Cambria Math" panose="02040503050406030204" pitchFamily="18" charset="0"/>
                          </a:rPr>
                          <m:t>𝑀</m:t>
                        </m:r>
                      </m:sub>
                    </m:sSub>
                  </m:oMath>
                </a14:m>
                <a:endParaRPr lang="en-US" dirty="0">
                  <a:solidFill>
                    <a:prstClr val="black"/>
                  </a:solidFill>
                </a:endParaRPr>
              </a:p>
              <a:p>
                <a:endParaRPr lang="en-US" dirty="0">
                  <a:solidFill>
                    <a:prstClr val="black"/>
                  </a:solidFill>
                </a:endParaRPr>
              </a:p>
              <a:p>
                <a:r>
                  <a:rPr lang="en-US" dirty="0">
                    <a:solidFill>
                      <a:prstClr val="black"/>
                    </a:solidFill>
                  </a:rPr>
                  <a:t>Critical value (Two Sided): </a:t>
                </a:r>
                <a14:m>
                  <m:oMath xmlns:m="http://schemas.openxmlformats.org/officeDocument/2006/math">
                    <m:r>
                      <a:rPr lang="en-US" i="1" smtClean="0">
                        <a:solidFill>
                          <a:prstClr val="black"/>
                        </a:solidFill>
                        <a:latin typeface="Cambria Math" panose="02040503050406030204" pitchFamily="18" charset="0"/>
                        <a:ea typeface="Cambria Math" panose="02040503050406030204" pitchFamily="18" charset="0"/>
                      </a:rPr>
                      <m:t>±</m:t>
                    </m:r>
                    <m:r>
                      <m:rPr>
                        <m:sty m:val="p"/>
                      </m:rPr>
                      <a:rPr lang="en-US">
                        <a:solidFill>
                          <a:prstClr val="black"/>
                        </a:solidFill>
                        <a:latin typeface="Cambria Math" panose="02040503050406030204" pitchFamily="18" charset="0"/>
                        <a:ea typeface="Cambria Math" panose="02040503050406030204" pitchFamily="18" charset="0"/>
                      </a:rPr>
                      <m:t>t</m:t>
                    </m:r>
                    <m:r>
                      <a:rPr lang="en-US" baseline="-25000">
                        <a:solidFill>
                          <a:prstClr val="black"/>
                        </a:solidFill>
                        <a:latin typeface="Cambria Math" panose="02040503050406030204" pitchFamily="18" charset="0"/>
                        <a:ea typeface="Cambria Math" panose="02040503050406030204" pitchFamily="18" charset="0"/>
                      </a:rPr>
                      <m:t>0</m:t>
                    </m:r>
                    <m:r>
                      <a:rPr lang="en-US" b="0" i="0" baseline="-25000" smtClean="0">
                        <a:solidFill>
                          <a:prstClr val="black"/>
                        </a:solidFill>
                        <a:latin typeface="Cambria Math" panose="02040503050406030204" pitchFamily="18" charset="0"/>
                        <a:ea typeface="Cambria Math" panose="02040503050406030204" pitchFamily="18" charset="0"/>
                      </a:rPr>
                      <m:t>.0</m:t>
                    </m:r>
                    <m:r>
                      <a:rPr lang="en-US" baseline="-25000">
                        <a:solidFill>
                          <a:prstClr val="black"/>
                        </a:solidFill>
                        <a:latin typeface="Cambria Math" panose="02040503050406030204" pitchFamily="18" charset="0"/>
                        <a:ea typeface="Cambria Math" panose="02040503050406030204" pitchFamily="18" charset="0"/>
                      </a:rPr>
                      <m:t>25</m:t>
                    </m:r>
                    <m:r>
                      <a:rPr lang="en-US" b="0" i="0" baseline="-25000" smtClean="0">
                        <a:solidFill>
                          <a:prstClr val="black"/>
                        </a:solidFill>
                        <a:latin typeface="Cambria Math" panose="02040503050406030204" pitchFamily="18" charset="0"/>
                        <a:ea typeface="Cambria Math" panose="02040503050406030204" pitchFamily="18" charset="0"/>
                      </a:rPr>
                      <m:t>;</m:t>
                    </m:r>
                    <m:r>
                      <a:rPr lang="en-US" baseline="-25000">
                        <a:solidFill>
                          <a:prstClr val="black"/>
                        </a:solidFill>
                        <a:latin typeface="Cambria Math" panose="02040503050406030204" pitchFamily="18" charset="0"/>
                        <a:ea typeface="Cambria Math" panose="02040503050406030204" pitchFamily="18" charset="0"/>
                      </a:rPr>
                      <m:t>29</m:t>
                    </m:r>
                    <m:r>
                      <a:rPr lang="en-US" b="0" i="0" baseline="-25000" smtClean="0">
                        <a:solidFill>
                          <a:prstClr val="black"/>
                        </a:solidFill>
                        <a:latin typeface="Cambria Math" panose="02040503050406030204" pitchFamily="18" charset="0"/>
                        <a:ea typeface="Cambria Math" panose="02040503050406030204" pitchFamily="18" charset="0"/>
                      </a:rPr>
                      <m:t>.131</m:t>
                    </m:r>
                    <m:r>
                      <a:rPr lang="en-US" i="1">
                        <a:solidFill>
                          <a:prstClr val="black"/>
                        </a:solidFill>
                        <a:latin typeface="Cambria Math" panose="02040503050406030204" pitchFamily="18" charset="0"/>
                        <a:ea typeface="Cambria Math" panose="02040503050406030204" pitchFamily="18" charset="0"/>
                      </a:rPr>
                      <m:t>=± </m:t>
                    </m:r>
                  </m:oMath>
                </a14:m>
                <a:r>
                  <a:rPr lang="en-US" dirty="0">
                    <a:solidFill>
                      <a:prstClr val="black"/>
                    </a:solidFill>
                  </a:rPr>
                  <a:t>2.045</a:t>
                </a:r>
              </a:p>
            </p:txBody>
          </p:sp>
        </mc:Choice>
        <mc:Fallback xmlns="">
          <p:sp>
            <p:nvSpPr>
              <p:cNvPr id="4" name="TextBox 3"/>
              <p:cNvSpPr txBox="1">
                <a:spLocks noRot="1" noChangeAspect="1" noMove="1" noResize="1" noEditPoints="1" noAdjustHandles="1" noChangeArrowheads="1" noChangeShapeType="1" noTextEdit="1"/>
              </p:cNvSpPr>
              <p:nvPr/>
            </p:nvSpPr>
            <p:spPr>
              <a:xfrm>
                <a:off x="654754" y="1952976"/>
                <a:ext cx="5142090" cy="1200329"/>
              </a:xfrm>
              <a:prstGeom prst="rect">
                <a:avLst/>
              </a:prstGeom>
              <a:blipFill>
                <a:blip r:embed="rId2"/>
                <a:stretch>
                  <a:fillRect l="-948" t="-2538" b="-7107"/>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6247916" y="1952976"/>
            <a:ext cx="4183722" cy="3964351"/>
          </a:xfrm>
          <a:prstGeom prst="rect">
            <a:avLst/>
          </a:prstGeom>
        </p:spPr>
      </p:pic>
      <p:sp>
        <p:nvSpPr>
          <p:cNvPr id="3" name="Rectangle 2">
            <a:extLst>
              <a:ext uri="{FF2B5EF4-FFF2-40B4-BE49-F238E27FC236}">
                <a16:creationId xmlns:a16="http://schemas.microsoft.com/office/drawing/2014/main" id="{09C31D5F-0C93-4DE0-A625-FB227850EC76}"/>
              </a:ext>
            </a:extLst>
          </p:cNvPr>
          <p:cNvSpPr/>
          <p:nvPr/>
        </p:nvSpPr>
        <p:spPr>
          <a:xfrm>
            <a:off x="8795351" y="4827182"/>
            <a:ext cx="827113" cy="21265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5BEB4C41-8837-421E-B069-341F750CA9FA}"/>
              </a:ext>
            </a:extLst>
          </p:cNvPr>
          <p:cNvSpPr/>
          <p:nvPr/>
        </p:nvSpPr>
        <p:spPr>
          <a:xfrm>
            <a:off x="8048847" y="4104167"/>
            <a:ext cx="956929" cy="1532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A3635906-B301-496B-BC6C-2FB0C7993C32}"/>
              </a:ext>
            </a:extLst>
          </p:cNvPr>
          <p:cNvSpPr txBox="1"/>
          <p:nvPr/>
        </p:nvSpPr>
        <p:spPr>
          <a:xfrm>
            <a:off x="654754" y="3354131"/>
            <a:ext cx="5142090" cy="923330"/>
          </a:xfrm>
          <a:prstGeom prst="rect">
            <a:avLst/>
          </a:prstGeom>
          <a:noFill/>
        </p:spPr>
        <p:txBody>
          <a:bodyPr wrap="square" rtlCol="0">
            <a:spAutoFit/>
          </a:bodyPr>
          <a:lstStyle/>
          <a:p>
            <a:r>
              <a:rPr lang="en-US" dirty="0">
                <a:solidFill>
                  <a:prstClr val="black"/>
                </a:solidFill>
              </a:rPr>
              <a:t>Test Statistic: t</a:t>
            </a:r>
            <a:r>
              <a:rPr lang="en-US" baseline="-25000" dirty="0">
                <a:solidFill>
                  <a:prstClr val="black"/>
                </a:solidFill>
              </a:rPr>
              <a:t>stat</a:t>
            </a:r>
            <a:r>
              <a:rPr lang="en-US" dirty="0">
                <a:solidFill>
                  <a:prstClr val="black"/>
                </a:solidFill>
              </a:rPr>
              <a:t> = -3.88</a:t>
            </a:r>
          </a:p>
          <a:p>
            <a:r>
              <a:rPr lang="en-US" dirty="0">
                <a:solidFill>
                  <a:prstClr val="black"/>
                </a:solidFill>
              </a:rPr>
              <a:t>P-value = .0006</a:t>
            </a:r>
          </a:p>
          <a:p>
            <a:r>
              <a:rPr lang="en-US" dirty="0">
                <a:solidFill>
                  <a:prstClr val="black"/>
                </a:solidFill>
              </a:rPr>
              <a:t>Reject H</a:t>
            </a:r>
            <a:r>
              <a:rPr lang="en-US" baseline="-25000" dirty="0">
                <a:solidFill>
                  <a:prstClr val="black"/>
                </a:solidFill>
              </a:rPr>
              <a:t>0</a:t>
            </a:r>
          </a:p>
        </p:txBody>
      </p:sp>
      <p:sp>
        <p:nvSpPr>
          <p:cNvPr id="8" name="TextBox 7">
            <a:extLst>
              <a:ext uri="{FF2B5EF4-FFF2-40B4-BE49-F238E27FC236}">
                <a16:creationId xmlns:a16="http://schemas.microsoft.com/office/drawing/2014/main" id="{61E1EE68-8C1F-4797-9A35-757890715391}"/>
              </a:ext>
            </a:extLst>
          </p:cNvPr>
          <p:cNvSpPr txBox="1"/>
          <p:nvPr/>
        </p:nvSpPr>
        <p:spPr>
          <a:xfrm>
            <a:off x="654754" y="4257387"/>
            <a:ext cx="5142090" cy="2031325"/>
          </a:xfrm>
          <a:prstGeom prst="rect">
            <a:avLst/>
          </a:prstGeom>
          <a:noFill/>
        </p:spPr>
        <p:txBody>
          <a:bodyPr wrap="square" rtlCol="0">
            <a:spAutoFit/>
          </a:bodyPr>
          <a:lstStyle/>
          <a:p>
            <a:r>
              <a:rPr lang="en-US" dirty="0">
                <a:solidFill>
                  <a:prstClr val="black"/>
                </a:solidFill>
              </a:rPr>
              <a:t>Conclusion: There is strong evidence to suggest that the mean income of the female group is different from the mean income of the male group (p-value = 0.0006).  A 95% confidence interval for this difference is ($29,124, $94,176) in favor of the males.  </a:t>
            </a:r>
          </a:p>
          <a:p>
            <a:endParaRPr lang="en-US" dirty="0">
              <a:solidFill>
                <a:prstClr val="black"/>
              </a:solidFill>
            </a:endParaRPr>
          </a:p>
          <a:p>
            <a:r>
              <a:rPr lang="en-US" dirty="0">
                <a:solidFill>
                  <a:prstClr val="black"/>
                </a:solidFill>
              </a:rPr>
              <a:t>That is quite a difference! </a:t>
            </a:r>
          </a:p>
        </p:txBody>
      </p:sp>
    </p:spTree>
    <p:extLst>
      <p:ext uri="{BB962C8B-B14F-4D97-AF65-F5344CB8AC3E}">
        <p14:creationId xmlns:p14="http://schemas.microsoft.com/office/powerpoint/2010/main" val="93498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978" y="190949"/>
            <a:ext cx="11178822" cy="1325563"/>
          </a:xfrm>
        </p:spPr>
        <p:txBody>
          <a:bodyPr>
            <a:normAutofit/>
          </a:bodyPr>
          <a:lstStyle/>
          <a:p>
            <a:pPr algn="ctr"/>
            <a:r>
              <a:rPr lang="en-US" dirty="0"/>
              <a:t>Rank Sum versus Welch’s … the Take Away</a:t>
            </a:r>
          </a:p>
        </p:txBody>
      </p:sp>
      <p:sp>
        <p:nvSpPr>
          <p:cNvPr id="3" name="Content Placeholder 2"/>
          <p:cNvSpPr>
            <a:spLocks noGrp="1"/>
          </p:cNvSpPr>
          <p:nvPr>
            <p:ph idx="1"/>
          </p:nvPr>
        </p:nvSpPr>
        <p:spPr>
          <a:xfrm>
            <a:off x="267848" y="1842181"/>
            <a:ext cx="11661881" cy="1024534"/>
          </a:xfrm>
        </p:spPr>
        <p:txBody>
          <a:bodyPr>
            <a:normAutofit/>
          </a:bodyPr>
          <a:lstStyle/>
          <a:p>
            <a:pPr marL="0" indent="0">
              <a:buNone/>
            </a:pPr>
            <a:r>
              <a:rPr lang="en-US" dirty="0"/>
              <a:t>If you wish to make inference on the mean and you have the sample size to invoke the CLT, Welch’s t-test is preferred by most statisticians, and it is robust to different standard deviations even when the sample size is not equal.</a:t>
            </a:r>
          </a:p>
        </p:txBody>
      </p:sp>
      <p:sp>
        <p:nvSpPr>
          <p:cNvPr id="4" name="Content Placeholder 2">
            <a:extLst>
              <a:ext uri="{FF2B5EF4-FFF2-40B4-BE49-F238E27FC236}">
                <a16:creationId xmlns:a16="http://schemas.microsoft.com/office/drawing/2014/main" id="{D5B7AB9A-ADD7-41E4-B02E-B8ABB8F742B0}"/>
              </a:ext>
            </a:extLst>
          </p:cNvPr>
          <p:cNvSpPr txBox="1">
            <a:spLocks/>
          </p:cNvSpPr>
          <p:nvPr/>
        </p:nvSpPr>
        <p:spPr>
          <a:xfrm>
            <a:off x="267848" y="2982889"/>
            <a:ext cx="11661881" cy="102453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dirty="0"/>
              <a:t>Often, especially in skewed distributions, the median is a better measure of center.  For this reason, one may prefer the rank sum test even when Welch’s t-test is available.  </a:t>
            </a:r>
          </a:p>
        </p:txBody>
      </p:sp>
      <p:sp>
        <p:nvSpPr>
          <p:cNvPr id="5" name="Content Placeholder 2">
            <a:extLst>
              <a:ext uri="{FF2B5EF4-FFF2-40B4-BE49-F238E27FC236}">
                <a16:creationId xmlns:a16="http://schemas.microsoft.com/office/drawing/2014/main" id="{9853570E-8B46-4E47-A7E6-CA1BBC5A7CC5}"/>
              </a:ext>
            </a:extLst>
          </p:cNvPr>
          <p:cNvSpPr txBox="1">
            <a:spLocks/>
          </p:cNvSpPr>
          <p:nvPr/>
        </p:nvSpPr>
        <p:spPr>
          <a:xfrm>
            <a:off x="262271" y="3792210"/>
            <a:ext cx="11661881" cy="102453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dirty="0"/>
              <a:t>If you have small sample sizes, you may not be very confident about the normality assumption even if the histograms and q-q plots look okay.  For this reason, one may wish to be “conservative” and run the rank sum test and obtain inference on the median.</a:t>
            </a:r>
          </a:p>
          <a:p>
            <a:pPr marL="0" indent="0">
              <a:buFont typeface="Calibri" panose="020F0502020204030204" pitchFamily="34" charset="0"/>
              <a:buNone/>
            </a:pPr>
            <a:endParaRPr lang="en-US" sz="1100" dirty="0"/>
          </a:p>
          <a:p>
            <a:pPr marL="0" indent="0">
              <a:buFont typeface="Calibri" panose="020F0502020204030204" pitchFamily="34" charset="0"/>
              <a:buNone/>
            </a:pPr>
            <a:endParaRPr lang="en-US" dirty="0"/>
          </a:p>
        </p:txBody>
      </p:sp>
      <p:sp>
        <p:nvSpPr>
          <p:cNvPr id="6" name="Content Placeholder 2">
            <a:extLst>
              <a:ext uri="{FF2B5EF4-FFF2-40B4-BE49-F238E27FC236}">
                <a16:creationId xmlns:a16="http://schemas.microsoft.com/office/drawing/2014/main" id="{E9A6C80C-30E3-4361-97C1-C95C5D7C5E7A}"/>
              </a:ext>
            </a:extLst>
          </p:cNvPr>
          <p:cNvSpPr txBox="1">
            <a:spLocks/>
          </p:cNvSpPr>
          <p:nvPr/>
        </p:nvSpPr>
        <p:spPr>
          <a:xfrm>
            <a:off x="267848" y="4816744"/>
            <a:ext cx="11661881" cy="132556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dirty="0"/>
              <a:t>If there are outliers or censored values, the rank sum test is often the most appropriate as the t-test is not resistant to outliers and has no way of using censored data. </a:t>
            </a:r>
          </a:p>
          <a:p>
            <a:pPr marL="0" indent="0">
              <a:buFont typeface="Calibri" panose="020F0502020204030204" pitchFamily="34" charset="0"/>
              <a:buNone/>
            </a:pPr>
            <a:endParaRPr lang="en-US" dirty="0"/>
          </a:p>
        </p:txBody>
      </p:sp>
    </p:spTree>
    <p:extLst>
      <p:ext uri="{BB962C8B-B14F-4D97-AF65-F5344CB8AC3E}">
        <p14:creationId xmlns:p14="http://schemas.microsoft.com/office/powerpoint/2010/main" val="1946499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972894" y="228600"/>
            <a:ext cx="8229600" cy="792162"/>
          </a:xfrm>
        </p:spPr>
        <p:txBody>
          <a:bodyPr/>
          <a:lstStyle/>
          <a:p>
            <a:r>
              <a:rPr lang="en-US" dirty="0"/>
              <a:t>Performance of Welch’s t-test</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7238" y="3352800"/>
            <a:ext cx="8624291" cy="3163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7237" y="1066800"/>
            <a:ext cx="8780914"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Connector 6"/>
          <p:cNvCxnSpPr/>
          <p:nvPr/>
        </p:nvCxnSpPr>
        <p:spPr>
          <a:xfrm>
            <a:off x="3276600" y="2590800"/>
            <a:ext cx="762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505200" y="2362200"/>
            <a:ext cx="3810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144000" y="2362200"/>
            <a:ext cx="381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572000" y="3124200"/>
            <a:ext cx="381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981200" y="2895600"/>
            <a:ext cx="13716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981200" y="5486400"/>
            <a:ext cx="4267200" cy="457200"/>
          </a:xfrm>
          <a:prstGeom prst="rect">
            <a:avLst/>
          </a:prstGeom>
          <a:solidFill>
            <a:srgbClr val="00B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3587654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0" y="2270125"/>
            <a:ext cx="3864429" cy="1325563"/>
          </a:xfrm>
        </p:spPr>
        <p:txBody>
          <a:bodyPr/>
          <a:lstStyle/>
          <a:p>
            <a:r>
              <a:rPr lang="en-US" dirty="0"/>
              <a:t>Paired T-Test</a:t>
            </a:r>
          </a:p>
        </p:txBody>
      </p:sp>
    </p:spTree>
    <p:extLst>
      <p:ext uri="{BB962C8B-B14F-4D97-AF65-F5344CB8AC3E}">
        <p14:creationId xmlns:p14="http://schemas.microsoft.com/office/powerpoint/2010/main" val="7824658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Paired T-Test</a:t>
            </a:r>
          </a:p>
        </p:txBody>
      </p:sp>
      <p:sp>
        <p:nvSpPr>
          <p:cNvPr id="3" name="Content Placeholder 2"/>
          <p:cNvSpPr>
            <a:spLocks noGrp="1"/>
          </p:cNvSpPr>
          <p:nvPr>
            <p:ph idx="1"/>
          </p:nvPr>
        </p:nvSpPr>
        <p:spPr>
          <a:xfrm>
            <a:off x="1097280" y="1845734"/>
            <a:ext cx="8670176" cy="4023360"/>
          </a:xfrm>
        </p:spPr>
        <p:txBody>
          <a:bodyPr>
            <a:normAutofit/>
          </a:bodyPr>
          <a:lstStyle/>
          <a:p>
            <a:pPr marL="0" indent="0">
              <a:buNone/>
            </a:pPr>
            <a:r>
              <a:rPr lang="en-US" dirty="0"/>
              <a:t>Known alternatively as Matched Pairs or Dependent t-Test</a:t>
            </a:r>
          </a:p>
          <a:p>
            <a:pPr marL="0" indent="0">
              <a:buNone/>
            </a:pPr>
            <a:endParaRPr lang="en-US" dirty="0"/>
          </a:p>
          <a:p>
            <a:pPr marL="0" indent="0">
              <a:buNone/>
            </a:pPr>
            <a:r>
              <a:rPr lang="en-US" dirty="0"/>
              <a:t>Assumptions</a:t>
            </a:r>
          </a:p>
          <a:p>
            <a:pPr lvl="1">
              <a:buFont typeface="Arial" charset="0"/>
              <a:buChar char="•"/>
            </a:pPr>
            <a:r>
              <a:rPr lang="en-US" sz="2000" dirty="0"/>
              <a:t>Data are either:</a:t>
            </a:r>
          </a:p>
          <a:p>
            <a:pPr lvl="2">
              <a:buFont typeface="Arial" charset="0"/>
              <a:buChar char="•"/>
            </a:pPr>
            <a:r>
              <a:rPr lang="en-US" sz="2000" dirty="0"/>
              <a:t>From one sample that has been tested twice (example pre- and post-test or repeated measures)</a:t>
            </a:r>
          </a:p>
          <a:p>
            <a:pPr lvl="2">
              <a:buFont typeface="Arial" charset="0"/>
              <a:buChar char="•"/>
            </a:pPr>
            <a:r>
              <a:rPr lang="en-US" sz="2000" dirty="0"/>
              <a:t>From a group of subjects that are thought to be similar and can thus be matched or paired (example from same family, or twins)</a:t>
            </a:r>
          </a:p>
          <a:p>
            <a:pPr lvl="2">
              <a:buFont typeface="Arial" charset="0"/>
              <a:buChar char="•"/>
            </a:pPr>
            <a:endParaRPr lang="en-US" sz="2000" dirty="0"/>
          </a:p>
          <a:p>
            <a:pPr lvl="1">
              <a:buFont typeface="Arial" charset="0"/>
              <a:buChar char="•"/>
            </a:pPr>
            <a:r>
              <a:rPr lang="en-US" sz="2000" dirty="0"/>
              <a:t>Differences are normally distributed, independent between observations (but dependent from one group to the next). </a:t>
            </a:r>
          </a:p>
          <a:p>
            <a:endParaRPr lang="en-US" dirty="0"/>
          </a:p>
          <a:p>
            <a:endParaRPr lang="en-US" dirty="0"/>
          </a:p>
        </p:txBody>
      </p:sp>
      <p:sp>
        <p:nvSpPr>
          <p:cNvPr id="4" name="Slide Number Placeholder 3"/>
          <p:cNvSpPr>
            <a:spLocks noGrp="1"/>
          </p:cNvSpPr>
          <p:nvPr>
            <p:ph type="sldNum" sz="quarter" idx="12"/>
          </p:nvPr>
        </p:nvSpPr>
        <p:spPr/>
        <p:txBody>
          <a:bodyPr/>
          <a:lstStyle/>
          <a:p>
            <a:fld id="{AF6EB086-0FB5-404F-9DB0-02BE9E698E00}" type="slidenum">
              <a:rPr lang="en-US" smtClean="0"/>
              <a:pPr/>
              <a:t>36</a:t>
            </a:fld>
            <a:endParaRPr lang="en-US" dirty="0"/>
          </a:p>
        </p:txBody>
      </p:sp>
      <p:pic>
        <p:nvPicPr>
          <p:cNvPr id="5" name="Picture 4"/>
          <p:cNvPicPr>
            <a:picLocks noChangeAspect="1"/>
          </p:cNvPicPr>
          <p:nvPr/>
        </p:nvPicPr>
        <p:blipFill>
          <a:blip r:embed="rId2"/>
          <a:stretch>
            <a:fillRect/>
          </a:stretch>
        </p:blipFill>
        <p:spPr>
          <a:xfrm>
            <a:off x="9977468" y="4011791"/>
            <a:ext cx="1819275" cy="2152650"/>
          </a:xfrm>
          <a:prstGeom prst="rect">
            <a:avLst/>
          </a:prstGeom>
        </p:spPr>
      </p:pic>
      <p:pic>
        <p:nvPicPr>
          <p:cNvPr id="6" name="Picture 5"/>
          <p:cNvPicPr>
            <a:picLocks noChangeAspect="1"/>
          </p:cNvPicPr>
          <p:nvPr/>
        </p:nvPicPr>
        <p:blipFill>
          <a:blip r:embed="rId3"/>
          <a:stretch>
            <a:fillRect/>
          </a:stretch>
        </p:blipFill>
        <p:spPr>
          <a:xfrm>
            <a:off x="9434543" y="1845734"/>
            <a:ext cx="2362200" cy="2143125"/>
          </a:xfrm>
          <a:prstGeom prst="rect">
            <a:avLst/>
          </a:prstGeom>
        </p:spPr>
      </p:pic>
      <p:cxnSp>
        <p:nvCxnSpPr>
          <p:cNvPr id="8" name="Straight Arrow Connector 7"/>
          <p:cNvCxnSpPr/>
          <p:nvPr/>
        </p:nvCxnSpPr>
        <p:spPr>
          <a:xfrm flipH="1">
            <a:off x="8478982" y="2886043"/>
            <a:ext cx="720436" cy="549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8146473" y="4475018"/>
            <a:ext cx="1620983" cy="613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4477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Look at the Variance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79" y="1845734"/>
                <a:ext cx="10058401" cy="875164"/>
              </a:xfrm>
            </p:spPr>
            <p:txBody>
              <a:bodyPr>
                <a:normAutofit/>
              </a:bodyPr>
              <a:lstStyle/>
              <a:p>
                <a:pPr>
                  <a:buFont typeface="Arial" charset="0"/>
                  <a:buChar char="•"/>
                </a:pPr>
                <a:r>
                  <a:rPr lang="en-US" dirty="0"/>
                  <a:t> Suppose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𝑌</m:t>
                        </m:r>
                      </m:e>
                      <m:sub>
                        <m:r>
                          <a:rPr lang="en-US" b="0" i="1" smtClean="0">
                            <a:latin typeface="Cambria Math" panose="02040503050406030204" pitchFamily="18" charset="0"/>
                          </a:rPr>
                          <m:t>1</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𝑌</m:t>
                        </m:r>
                      </m:e>
                      <m:sub>
                        <m:r>
                          <a:rPr lang="en-US" b="0" i="1" smtClean="0">
                            <a:latin typeface="Cambria Math" panose="02040503050406030204" pitchFamily="18" charset="0"/>
                          </a:rPr>
                          <m:t>2</m:t>
                        </m:r>
                      </m:sub>
                    </m:sSub>
                  </m:oMath>
                </a14:m>
                <a:r>
                  <a:rPr lang="en-US" dirty="0"/>
                  <a:t> are variables for two groups</a:t>
                </a:r>
              </a:p>
              <a:p>
                <a:pPr>
                  <a:buFont typeface="Arial" charset="0"/>
                  <a:buChar char="•"/>
                </a:pPr>
                <a:r>
                  <a:rPr lang="en-US" dirty="0"/>
                  <a:t> Fact:   </a:t>
                </a:r>
                <a14:m>
                  <m:oMath xmlns:m="http://schemas.openxmlformats.org/officeDocument/2006/math">
                    <m:r>
                      <a:rPr lang="en-US" i="1">
                        <a:latin typeface="Cambria Math" panose="02040503050406030204" pitchFamily="18" charset="0"/>
                      </a:rPr>
                      <m:t>𝑉𝑎𝑟</m:t>
                    </m:r>
                    <m:r>
                      <a:rPr lang="en-US" i="1">
                        <a:latin typeface="Cambria Math" charset="0"/>
                      </a:rPr>
                      <m:t>𝑖𝑎𝑛𝑐𝑒</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charset="0"/>
                              </a:rPr>
                              <m:t>𝑌</m:t>
                            </m:r>
                          </m:e>
                          <m:sub>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charset="0"/>
                              </a:rPr>
                              <m:t>𝑌</m:t>
                            </m:r>
                          </m:e>
                          <m:sub>
                            <m:r>
                              <a:rPr lang="en-US" b="0" i="1" smtClean="0">
                                <a:latin typeface="Cambria Math" panose="02040503050406030204" pitchFamily="18" charset="0"/>
                              </a:rPr>
                              <m:t>2</m:t>
                            </m:r>
                          </m:sub>
                        </m:sSub>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2</m:t>
                        </m:r>
                      </m:sub>
                      <m:sup>
                        <m:r>
                          <a:rPr lang="en-US" i="1">
                            <a:latin typeface="Cambria Math" panose="02040503050406030204" pitchFamily="18" charset="0"/>
                          </a:rPr>
                          <m:t>2</m:t>
                        </m:r>
                      </m:sup>
                    </m:sSubSup>
                    <m:r>
                      <a:rPr lang="en-US" i="1">
                        <a:latin typeface="Cambria Math" charset="0"/>
                      </a:rPr>
                      <m:t> − </m:t>
                    </m:r>
                    <m:r>
                      <a:rPr lang="en-US" i="1">
                        <a:latin typeface="Cambria Math" panose="02040503050406030204" pitchFamily="18" charset="0"/>
                      </a:rPr>
                      <m:t>2</m:t>
                    </m:r>
                    <m:r>
                      <a:rPr lang="en-US" i="1">
                        <a:latin typeface="Cambria Math" charset="0"/>
                      </a:rPr>
                      <m:t> </m:t>
                    </m:r>
                    <m:r>
                      <a:rPr lang="en-US" i="1">
                        <a:latin typeface="Cambria Math" charset="0"/>
                      </a:rPr>
                      <m:t>𝐶𝑜𝑣𝑎𝑟𝑖𝑎𝑛𝑐𝑒</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charset="0"/>
                              </a:rPr>
                              <m:t>𝑌</m:t>
                            </m:r>
                          </m:e>
                          <m:sub>
                            <m:r>
                              <a:rPr lang="en-US" b="0" i="1" smtClean="0">
                                <a:latin typeface="Cambria Math" panose="02040503050406030204" pitchFamily="18" charset="0"/>
                              </a:rPr>
                              <m:t>1</m:t>
                            </m:r>
                          </m:sub>
                        </m:sSub>
                        <m:r>
                          <a:rPr lang="en-US" i="1">
                            <a:latin typeface="Cambria Math" charset="0"/>
                          </a:rPr>
                          <m:t>,</m:t>
                        </m:r>
                        <m:sSub>
                          <m:sSubPr>
                            <m:ctrlPr>
                              <a:rPr lang="en-US" i="1">
                                <a:latin typeface="Cambria Math" panose="02040503050406030204" pitchFamily="18" charset="0"/>
                              </a:rPr>
                            </m:ctrlPr>
                          </m:sSubPr>
                          <m:e>
                            <m:r>
                              <a:rPr lang="en-US" i="1">
                                <a:latin typeface="Cambria Math" charset="0"/>
                              </a:rPr>
                              <m:t>𝑌</m:t>
                            </m:r>
                          </m:e>
                          <m:sub>
                            <m:r>
                              <a:rPr lang="en-US" b="0" i="1" smtClean="0">
                                <a:latin typeface="Cambria Math" panose="02040503050406030204" pitchFamily="18" charset="0"/>
                              </a:rPr>
                              <m:t>2</m:t>
                            </m:r>
                          </m:sub>
                        </m:sSub>
                      </m:e>
                    </m:d>
                  </m:oMath>
                </a14:m>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79" y="1845734"/>
                <a:ext cx="10058401" cy="875164"/>
              </a:xfrm>
              <a:blipFill>
                <a:blip r:embed="rId2"/>
                <a:stretch>
                  <a:fillRect l="-1455" t="-7692" b="-699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AF6EB086-0FB5-404F-9DB0-02BE9E698E00}" type="slidenum">
              <a:rPr lang="en-US" smtClean="0"/>
              <a:pPr/>
              <a:t>37</a:t>
            </a:fld>
            <a:endParaRPr lang="en-US"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71990A41-532F-4795-94C8-0D1532E784A0}"/>
                  </a:ext>
                </a:extLst>
              </p:cNvPr>
              <p:cNvSpPr txBox="1">
                <a:spLocks/>
              </p:cNvSpPr>
              <p:nvPr/>
            </p:nvSpPr>
            <p:spPr>
              <a:xfrm>
                <a:off x="1097278" y="2829270"/>
                <a:ext cx="10058401" cy="104243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charset="0"/>
                  <a:buChar char="•"/>
                </a:pPr>
                <a:r>
                  <a:rPr lang="en-US" dirty="0"/>
                  <a:t>If the data in each group is </a:t>
                </a:r>
                <a:r>
                  <a:rPr lang="en-US" b="1" dirty="0">
                    <a:solidFill>
                      <a:srgbClr val="FF0000"/>
                    </a:solidFill>
                  </a:rPr>
                  <a:t>independent</a:t>
                </a:r>
                <a:r>
                  <a:rPr lang="en-US" dirty="0"/>
                  <a:t> between groups, then </a:t>
                </a:r>
                <a14:m>
                  <m:oMath xmlns:m="http://schemas.openxmlformats.org/officeDocument/2006/math">
                    <m:r>
                      <a:rPr lang="en-US" b="1" i="1" smtClean="0">
                        <a:solidFill>
                          <a:srgbClr val="FF0000"/>
                        </a:solidFill>
                        <a:latin typeface="Cambria Math" charset="0"/>
                      </a:rPr>
                      <m:t>𝑪𝒐𝒗𝒂𝒓𝒊𝒂𝒏𝒄𝒆</m:t>
                    </m:r>
                    <m:d>
                      <m:dPr>
                        <m:ctrlPr>
                          <a:rPr lang="en-US" b="1" i="1">
                            <a:solidFill>
                              <a:srgbClr val="FF0000"/>
                            </a:solidFill>
                            <a:latin typeface="Cambria Math" panose="02040503050406030204" pitchFamily="18" charset="0"/>
                          </a:rPr>
                        </m:ctrlPr>
                      </m:dPr>
                      <m:e>
                        <m:sSub>
                          <m:sSubPr>
                            <m:ctrlPr>
                              <a:rPr lang="en-US" b="1" i="1">
                                <a:solidFill>
                                  <a:srgbClr val="FF0000"/>
                                </a:solidFill>
                                <a:latin typeface="Cambria Math" panose="02040503050406030204" pitchFamily="18" charset="0"/>
                              </a:rPr>
                            </m:ctrlPr>
                          </m:sSubPr>
                          <m:e>
                            <m:r>
                              <a:rPr lang="en-US" b="1" i="1">
                                <a:solidFill>
                                  <a:srgbClr val="FF0000"/>
                                </a:solidFill>
                                <a:latin typeface="Cambria Math" charset="0"/>
                              </a:rPr>
                              <m:t>𝒀</m:t>
                            </m:r>
                          </m:e>
                          <m:sub>
                            <m:r>
                              <a:rPr lang="en-US" b="1" i="1">
                                <a:solidFill>
                                  <a:srgbClr val="FF0000"/>
                                </a:solidFill>
                                <a:latin typeface="Cambria Math" panose="02040503050406030204" pitchFamily="18" charset="0"/>
                              </a:rPr>
                              <m:t>𝟏</m:t>
                            </m:r>
                          </m:sub>
                        </m:sSub>
                        <m:r>
                          <a:rPr lang="en-US" b="1" i="1">
                            <a:solidFill>
                              <a:srgbClr val="FF0000"/>
                            </a:solidFill>
                            <a:latin typeface="Cambria Math" charset="0"/>
                          </a:rPr>
                          <m:t>,</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charset="0"/>
                              </a:rPr>
                              <m:t>𝒀</m:t>
                            </m:r>
                          </m:e>
                          <m:sub>
                            <m:r>
                              <a:rPr lang="en-US" b="1" i="1">
                                <a:solidFill>
                                  <a:srgbClr val="FF0000"/>
                                </a:solidFill>
                                <a:latin typeface="Cambria Math" panose="02040503050406030204" pitchFamily="18" charset="0"/>
                              </a:rPr>
                              <m:t>𝟐</m:t>
                            </m:r>
                          </m:sub>
                        </m:sSub>
                      </m:e>
                    </m:d>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𝟎</m:t>
                    </m:r>
                  </m:oMath>
                </a14:m>
                <a:endParaRPr lang="en-US" b="1" dirty="0"/>
              </a:p>
              <a:p>
                <a:pPr>
                  <a:buFont typeface="Arial" charset="0"/>
                  <a:buChar char="•"/>
                </a:pPr>
                <a:r>
                  <a:rPr lang="en-US" dirty="0"/>
                  <a:t>For independent groups, </a:t>
                </a:r>
                <a14:m>
                  <m:oMath xmlns:m="http://schemas.openxmlformats.org/officeDocument/2006/math">
                    <m:r>
                      <a:rPr lang="en-US" i="1">
                        <a:latin typeface="Cambria Math" panose="02040503050406030204" pitchFamily="18" charset="0"/>
                      </a:rPr>
                      <m:t>𝑉𝑎𝑟</m:t>
                    </m:r>
                    <m:r>
                      <a:rPr lang="en-US" i="1">
                        <a:latin typeface="Cambria Math" charset="0"/>
                      </a:rPr>
                      <m:t>𝑖𝑎𝑛𝑐𝑒</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charset="0"/>
                              </a:rPr>
                              <m:t>𝑌</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charset="0"/>
                              </a:rPr>
                              <m:t>𝑌</m:t>
                            </m:r>
                          </m:e>
                          <m:sub>
                            <m:r>
                              <a:rPr lang="en-US" i="1">
                                <a:latin typeface="Cambria Math" panose="02040503050406030204" pitchFamily="18" charset="0"/>
                              </a:rPr>
                              <m:t>2</m:t>
                            </m:r>
                          </m:sub>
                        </m:sSub>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2</m:t>
                        </m:r>
                      </m:sub>
                      <m:sup>
                        <m:r>
                          <a:rPr lang="en-US" i="1">
                            <a:latin typeface="Cambria Math" panose="02040503050406030204" pitchFamily="18" charset="0"/>
                          </a:rPr>
                          <m:t>2</m:t>
                        </m:r>
                      </m:sup>
                    </m:sSubSup>
                  </m:oMath>
                </a14:m>
                <a:endParaRPr lang="en-US" dirty="0"/>
              </a:p>
            </p:txBody>
          </p:sp>
        </mc:Choice>
        <mc:Fallback xmlns="">
          <p:sp>
            <p:nvSpPr>
              <p:cNvPr id="5" name="Content Placeholder 2">
                <a:extLst>
                  <a:ext uri="{FF2B5EF4-FFF2-40B4-BE49-F238E27FC236}">
                    <a16:creationId xmlns:a16="http://schemas.microsoft.com/office/drawing/2014/main" id="{71990A41-532F-4795-94C8-0D1532E784A0}"/>
                  </a:ext>
                </a:extLst>
              </p:cNvPr>
              <p:cNvSpPr txBox="1">
                <a:spLocks noRot="1" noChangeAspect="1" noMove="1" noResize="1" noEditPoints="1" noAdjustHandles="1" noChangeArrowheads="1" noChangeShapeType="1" noTextEdit="1"/>
              </p:cNvSpPr>
              <p:nvPr/>
            </p:nvSpPr>
            <p:spPr>
              <a:xfrm>
                <a:off x="1097278" y="2829270"/>
                <a:ext cx="10058401" cy="1042432"/>
              </a:xfrm>
              <a:prstGeom prst="rect">
                <a:avLst/>
              </a:prstGeom>
              <a:blipFill>
                <a:blip r:embed="rId3"/>
                <a:stretch>
                  <a:fillRect l="-1455" t="-58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F4BF07A1-09DB-4A48-82EB-4E1EBF5E7110}"/>
                  </a:ext>
                </a:extLst>
              </p:cNvPr>
              <p:cNvSpPr txBox="1">
                <a:spLocks/>
              </p:cNvSpPr>
              <p:nvPr/>
            </p:nvSpPr>
            <p:spPr>
              <a:xfrm>
                <a:off x="1097278" y="3812806"/>
                <a:ext cx="10957189" cy="146617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charset="0"/>
                  <a:buChar char="•"/>
                </a:pPr>
                <a:r>
                  <a:rPr lang="en-US" dirty="0"/>
                  <a:t>If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𝑌</m:t>
                        </m:r>
                      </m:e>
                      <m:sub>
                        <m:r>
                          <a:rPr lang="en-US" i="1">
                            <a:latin typeface="Cambria Math" panose="02040503050406030204" pitchFamily="18" charset="0"/>
                          </a:rPr>
                          <m:t>1</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𝑌</m:t>
                        </m:r>
                      </m:e>
                      <m:sub>
                        <m:r>
                          <a:rPr lang="en-US" i="1">
                            <a:latin typeface="Cambria Math" panose="02040503050406030204" pitchFamily="18" charset="0"/>
                          </a:rPr>
                          <m:t>2</m:t>
                        </m:r>
                      </m:sub>
                    </m:sSub>
                  </m:oMath>
                </a14:m>
                <a:r>
                  <a:rPr lang="en-US" dirty="0"/>
                  <a:t> are before and after variables for the same subject (or otherwise logically </a:t>
                </a:r>
                <a:r>
                  <a:rPr lang="en-US" b="1" dirty="0">
                    <a:solidFill>
                      <a:srgbClr val="FF0000"/>
                    </a:solidFill>
                  </a:rPr>
                  <a:t>paired</a:t>
                </a:r>
                <a:r>
                  <a:rPr lang="en-US" dirty="0"/>
                  <a:t>, </a:t>
                </a:r>
                <a:r>
                  <a:rPr lang="en-US" b="1" dirty="0">
                    <a:solidFill>
                      <a:srgbClr val="FF0000"/>
                    </a:solidFill>
                  </a:rPr>
                  <a:t>dependent</a:t>
                </a:r>
                <a:r>
                  <a:rPr lang="en-US" dirty="0"/>
                  <a:t> data), the variables are usually</a:t>
                </a:r>
                <a:r>
                  <a:rPr lang="en-US" dirty="0">
                    <a:solidFill>
                      <a:srgbClr val="FF0000"/>
                    </a:solidFill>
                  </a:rPr>
                  <a:t> positively correlated </a:t>
                </a:r>
                <a14:m>
                  <m:oMath xmlns:m="http://schemas.openxmlformats.org/officeDocument/2006/math">
                    <m:r>
                      <a:rPr lang="en-US">
                        <a:solidFill>
                          <a:schemeClr val="tx1"/>
                        </a:solidFill>
                        <a:latin typeface="Cambria Math" charset="0"/>
                      </a:rPr>
                      <m:t>(</m:t>
                    </m:r>
                    <m:r>
                      <a:rPr lang="en-US" b="1" i="1" smtClean="0">
                        <a:solidFill>
                          <a:srgbClr val="FF0000"/>
                        </a:solidFill>
                        <a:latin typeface="Cambria Math" charset="0"/>
                      </a:rPr>
                      <m:t>𝑪𝒐𝒗𝒂𝒓𝒊𝒂𝒏𝒄𝒆</m:t>
                    </m:r>
                    <m:d>
                      <m:dPr>
                        <m:ctrlPr>
                          <a:rPr lang="en-US" b="1" i="1">
                            <a:solidFill>
                              <a:srgbClr val="FF0000"/>
                            </a:solidFill>
                            <a:latin typeface="Cambria Math" panose="02040503050406030204" pitchFamily="18" charset="0"/>
                          </a:rPr>
                        </m:ctrlPr>
                      </m:dPr>
                      <m:e>
                        <m:sSub>
                          <m:sSubPr>
                            <m:ctrlPr>
                              <a:rPr lang="en-US" b="1" i="1">
                                <a:solidFill>
                                  <a:srgbClr val="FF0000"/>
                                </a:solidFill>
                                <a:latin typeface="Cambria Math" panose="02040503050406030204" pitchFamily="18" charset="0"/>
                              </a:rPr>
                            </m:ctrlPr>
                          </m:sSubPr>
                          <m:e>
                            <m:r>
                              <a:rPr lang="en-US" b="1" i="1">
                                <a:solidFill>
                                  <a:srgbClr val="FF0000"/>
                                </a:solidFill>
                                <a:latin typeface="Cambria Math" charset="0"/>
                              </a:rPr>
                              <m:t>𝒀</m:t>
                            </m:r>
                          </m:e>
                          <m:sub>
                            <m:r>
                              <a:rPr lang="en-US" b="1" i="1" smtClean="0">
                                <a:solidFill>
                                  <a:srgbClr val="FF0000"/>
                                </a:solidFill>
                                <a:latin typeface="Cambria Math" panose="02040503050406030204" pitchFamily="18" charset="0"/>
                                <a:ea typeface="Cambria Math" charset="0"/>
                                <a:cs typeface="Cambria Math" charset="0"/>
                              </a:rPr>
                              <m:t>𝟏</m:t>
                            </m:r>
                          </m:sub>
                        </m:sSub>
                        <m:r>
                          <a:rPr lang="en-US" b="1" i="1">
                            <a:solidFill>
                              <a:srgbClr val="FF0000"/>
                            </a:solidFill>
                            <a:latin typeface="Cambria Math" charset="0"/>
                          </a:rPr>
                          <m:t>,</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charset="0"/>
                              </a:rPr>
                              <m:t>𝒀</m:t>
                            </m:r>
                          </m:e>
                          <m:sub>
                            <m:r>
                              <a:rPr lang="en-US" b="1" i="1" smtClean="0">
                                <a:solidFill>
                                  <a:srgbClr val="FF0000"/>
                                </a:solidFill>
                                <a:latin typeface="Cambria Math" panose="02040503050406030204" pitchFamily="18" charset="0"/>
                              </a:rPr>
                              <m:t>𝟐</m:t>
                            </m:r>
                          </m:sub>
                        </m:sSub>
                      </m:e>
                    </m:d>
                  </m:oMath>
                </a14:m>
                <a:r>
                  <a:rPr lang="en-US" b="1" dirty="0">
                    <a:solidFill>
                      <a:srgbClr val="FF0000"/>
                    </a:solidFill>
                  </a:rPr>
                  <a:t> &gt; 0</a:t>
                </a:r>
                <a:r>
                  <a:rPr lang="en-US" dirty="0">
                    <a:solidFill>
                      <a:schemeClr val="tx1"/>
                    </a:solidFill>
                  </a:rPr>
                  <a:t>)</a:t>
                </a:r>
              </a:p>
              <a:p>
                <a:pPr>
                  <a:buFont typeface="Arial" charset="0"/>
                  <a:buChar char="•"/>
                </a:pPr>
                <a:r>
                  <a:rPr lang="en-US" dirty="0"/>
                  <a:t>For dependent (paired) groups, </a:t>
                </a:r>
                <a14:m>
                  <m:oMath xmlns:m="http://schemas.openxmlformats.org/officeDocument/2006/math">
                    <m:r>
                      <a:rPr lang="en-US" i="1">
                        <a:latin typeface="Cambria Math" panose="02040503050406030204" pitchFamily="18" charset="0"/>
                      </a:rPr>
                      <m:t>𝑉𝑎𝑟</m:t>
                    </m:r>
                    <m:r>
                      <a:rPr lang="en-US" i="1">
                        <a:latin typeface="Cambria Math" charset="0"/>
                      </a:rPr>
                      <m:t>𝑖𝑎𝑛𝑐𝑒</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charset="0"/>
                              </a:rPr>
                              <m:t>𝑌</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charset="0"/>
                              </a:rPr>
                              <m:t>𝑌</m:t>
                            </m:r>
                          </m:e>
                          <m:sub>
                            <m:r>
                              <a:rPr lang="en-US" i="1">
                                <a:latin typeface="Cambria Math" panose="02040503050406030204" pitchFamily="18" charset="0"/>
                              </a:rPr>
                              <m:t>2</m:t>
                            </m:r>
                          </m:sub>
                        </m:sSub>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2</m:t>
                        </m:r>
                      </m:sub>
                      <m:sup>
                        <m:r>
                          <a:rPr lang="en-US" i="1">
                            <a:latin typeface="Cambria Math" panose="02040503050406030204" pitchFamily="18" charset="0"/>
                          </a:rPr>
                          <m:t>2</m:t>
                        </m:r>
                      </m:sup>
                    </m:sSubSup>
                    <m:r>
                      <a:rPr lang="en-US" i="1">
                        <a:latin typeface="Cambria Math" charset="0"/>
                      </a:rPr>
                      <m:t> − </m:t>
                    </m:r>
                    <m:r>
                      <a:rPr lang="en-US" i="1">
                        <a:latin typeface="Cambria Math" panose="02040503050406030204" pitchFamily="18" charset="0"/>
                      </a:rPr>
                      <m:t>2</m:t>
                    </m:r>
                    <m:r>
                      <a:rPr lang="en-US" i="1">
                        <a:latin typeface="Cambria Math" charset="0"/>
                      </a:rPr>
                      <m:t> </m:t>
                    </m:r>
                    <m:r>
                      <a:rPr lang="en-US" i="1">
                        <a:latin typeface="Cambria Math" charset="0"/>
                      </a:rPr>
                      <m:t>𝐶𝑜𝑣𝑎𝑟𝑖𝑎𝑛𝑐𝑒</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charset="0"/>
                              </a:rPr>
                              <m:t>𝑌</m:t>
                            </m:r>
                          </m:e>
                          <m:sub>
                            <m:r>
                              <a:rPr lang="en-US" i="1">
                                <a:latin typeface="Cambria Math" panose="02040503050406030204" pitchFamily="18" charset="0"/>
                              </a:rPr>
                              <m:t>1</m:t>
                            </m:r>
                          </m:sub>
                        </m:sSub>
                        <m:r>
                          <a:rPr lang="en-US" i="1">
                            <a:latin typeface="Cambria Math" charset="0"/>
                          </a:rPr>
                          <m:t>,</m:t>
                        </m:r>
                        <m:sSub>
                          <m:sSubPr>
                            <m:ctrlPr>
                              <a:rPr lang="en-US" i="1">
                                <a:latin typeface="Cambria Math" panose="02040503050406030204" pitchFamily="18" charset="0"/>
                              </a:rPr>
                            </m:ctrlPr>
                          </m:sSubPr>
                          <m:e>
                            <m:r>
                              <a:rPr lang="en-US" i="1">
                                <a:latin typeface="Cambria Math" charset="0"/>
                              </a:rPr>
                              <m:t>𝑌</m:t>
                            </m:r>
                          </m:e>
                          <m:sub>
                            <m:r>
                              <a:rPr lang="en-US" i="1">
                                <a:latin typeface="Cambria Math" panose="02040503050406030204" pitchFamily="18" charset="0"/>
                              </a:rPr>
                              <m:t>2</m:t>
                            </m:r>
                          </m:sub>
                        </m:sSub>
                      </m:e>
                    </m:d>
                    <m:r>
                      <a:rPr lang="en-US" i="1" smtClean="0">
                        <a:latin typeface="Cambria Math" panose="02040503050406030204" pitchFamily="18" charset="0"/>
                      </a:rPr>
                      <m:t>&lt;</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2</m:t>
                        </m:r>
                      </m:sub>
                      <m:sup>
                        <m:r>
                          <a:rPr lang="en-US" i="1">
                            <a:latin typeface="Cambria Math" panose="02040503050406030204" pitchFamily="18" charset="0"/>
                          </a:rPr>
                          <m:t>2</m:t>
                        </m:r>
                      </m:sup>
                    </m:sSubSup>
                  </m:oMath>
                </a14:m>
                <a:endParaRPr lang="en-US" dirty="0"/>
              </a:p>
              <a:p>
                <a:endParaRPr lang="en-US" dirty="0"/>
              </a:p>
              <a:p>
                <a:endParaRPr lang="en-US" dirty="0"/>
              </a:p>
            </p:txBody>
          </p:sp>
        </mc:Choice>
        <mc:Fallback xmlns="">
          <p:sp>
            <p:nvSpPr>
              <p:cNvPr id="6" name="Content Placeholder 2">
                <a:extLst>
                  <a:ext uri="{FF2B5EF4-FFF2-40B4-BE49-F238E27FC236}">
                    <a16:creationId xmlns:a16="http://schemas.microsoft.com/office/drawing/2014/main" id="{F4BF07A1-09DB-4A48-82EB-4E1EBF5E7110}"/>
                  </a:ext>
                </a:extLst>
              </p:cNvPr>
              <p:cNvSpPr txBox="1">
                <a:spLocks noRot="1" noChangeAspect="1" noMove="1" noResize="1" noEditPoints="1" noAdjustHandles="1" noChangeArrowheads="1" noChangeShapeType="1" noTextEdit="1"/>
              </p:cNvSpPr>
              <p:nvPr/>
            </p:nvSpPr>
            <p:spPr>
              <a:xfrm>
                <a:off x="1097278" y="3812806"/>
                <a:ext cx="10957189" cy="1466178"/>
              </a:xfrm>
              <a:prstGeom prst="rect">
                <a:avLst/>
              </a:prstGeom>
              <a:blipFill>
                <a:blip r:embed="rId4"/>
                <a:stretch>
                  <a:fillRect l="-1336" t="-4149" r="-779"/>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46A94B2-D5B6-427C-890A-100E86347A9B}"/>
              </a:ext>
            </a:extLst>
          </p:cNvPr>
          <p:cNvSpPr txBox="1">
            <a:spLocks/>
          </p:cNvSpPr>
          <p:nvPr/>
        </p:nvSpPr>
        <p:spPr>
          <a:xfrm>
            <a:off x="1097277" y="5350763"/>
            <a:ext cx="10058401" cy="59638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charset="0"/>
              <a:buChar char="•"/>
            </a:pPr>
            <a:r>
              <a:rPr lang="en-US" sz="2400" dirty="0"/>
              <a:t>If data can be paired, the variance can be reduced.</a:t>
            </a:r>
          </a:p>
          <a:p>
            <a:endParaRPr lang="en-US" dirty="0"/>
          </a:p>
          <a:p>
            <a:endParaRPr lang="en-US" dirty="0"/>
          </a:p>
        </p:txBody>
      </p:sp>
    </p:spTree>
    <p:extLst>
      <p:ext uri="{BB962C8B-B14F-4D97-AF65-F5344CB8AC3E}">
        <p14:creationId xmlns:p14="http://schemas.microsoft.com/office/powerpoint/2010/main" val="297302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br>
              <a:rPr lang="en-US" dirty="0"/>
            </a:br>
            <a:r>
              <a:rPr lang="en-US" dirty="0"/>
              <a:t>Medical Reasoning Test</a:t>
            </a:r>
          </a:p>
        </p:txBody>
      </p:sp>
      <p:sp>
        <p:nvSpPr>
          <p:cNvPr id="3" name="Content Placeholder 2"/>
          <p:cNvSpPr>
            <a:spLocks noGrp="1"/>
          </p:cNvSpPr>
          <p:nvPr>
            <p:ph idx="1"/>
          </p:nvPr>
        </p:nvSpPr>
        <p:spPr>
          <a:xfrm>
            <a:off x="1097280" y="1845734"/>
            <a:ext cx="7409411" cy="4023360"/>
          </a:xfrm>
        </p:spPr>
        <p:txBody>
          <a:bodyPr>
            <a:normAutofit/>
          </a:bodyPr>
          <a:lstStyle/>
          <a:p>
            <a:pPr>
              <a:buFont typeface="Arial" charset="0"/>
              <a:buChar char="•"/>
            </a:pPr>
            <a:r>
              <a:rPr lang="en-US" sz="2400" dirty="0"/>
              <a:t> The AMA has a diagnostic test for medical reasoning</a:t>
            </a:r>
          </a:p>
          <a:p>
            <a:pPr>
              <a:buFont typeface="Arial" charset="0"/>
              <a:buChar char="•"/>
            </a:pPr>
            <a:r>
              <a:rPr lang="en-US" sz="2400" dirty="0"/>
              <a:t> On average, people score about 500 points on this test</a:t>
            </a:r>
          </a:p>
          <a:p>
            <a:pPr>
              <a:buFont typeface="Arial" charset="0"/>
              <a:buChar char="•"/>
            </a:pPr>
            <a:r>
              <a:rPr lang="en-US" sz="2400" dirty="0"/>
              <a:t> We have data from 10 subjects who took the medical reasoning test.  These subjects were randomly selected from St. Paul Hospital in Dallas</a:t>
            </a:r>
          </a:p>
          <a:p>
            <a:pPr>
              <a:buFont typeface="Arial" charset="0"/>
              <a:buChar char="•"/>
            </a:pPr>
            <a:endParaRPr lang="en-US" sz="1400" dirty="0"/>
          </a:p>
          <a:p>
            <a:pPr>
              <a:buFont typeface="Arial" charset="0"/>
              <a:buChar char="•"/>
            </a:pPr>
            <a:r>
              <a:rPr lang="en-US" sz="2400" b="1" dirty="0">
                <a:solidFill>
                  <a:schemeClr val="tx1"/>
                </a:solidFill>
              </a:rPr>
              <a:t>Not fatigued:</a:t>
            </a:r>
            <a:r>
              <a:rPr lang="en-US" sz="2400" dirty="0">
                <a:solidFill>
                  <a:srgbClr val="FF0000"/>
                </a:solidFill>
              </a:rPr>
              <a:t> </a:t>
            </a:r>
            <a:r>
              <a:rPr lang="en-US" sz="2400" dirty="0"/>
              <a:t>is the baseline, taking the test before a shift</a:t>
            </a:r>
          </a:p>
          <a:p>
            <a:pPr>
              <a:buFont typeface="Arial" charset="0"/>
              <a:buChar char="•"/>
            </a:pPr>
            <a:r>
              <a:rPr lang="en-US" sz="2400" b="1" dirty="0">
                <a:solidFill>
                  <a:schemeClr val="tx2"/>
                </a:solidFill>
              </a:rPr>
              <a:t>Fatigued: </a:t>
            </a:r>
            <a:r>
              <a:rPr lang="en-US" sz="2400" dirty="0"/>
              <a:t>is after the treatment; working for 12 operational hours prior to re-taking the test.</a:t>
            </a:r>
          </a:p>
          <a:p>
            <a:pPr>
              <a:buFont typeface="Arial" charset="0"/>
              <a:buChar char="•"/>
            </a:pPr>
            <a:endParaRPr lang="en-US" sz="2400" dirty="0"/>
          </a:p>
        </p:txBody>
      </p:sp>
      <p:sp>
        <p:nvSpPr>
          <p:cNvPr id="4" name="Slide Number Placeholder 3"/>
          <p:cNvSpPr>
            <a:spLocks noGrp="1"/>
          </p:cNvSpPr>
          <p:nvPr>
            <p:ph type="sldNum" sz="quarter" idx="12"/>
          </p:nvPr>
        </p:nvSpPr>
        <p:spPr/>
        <p:txBody>
          <a:bodyPr/>
          <a:lstStyle/>
          <a:p>
            <a:fld id="{AF6EB086-0FB5-404F-9DB0-02BE9E698E00}" type="slidenum">
              <a:rPr lang="en-US" smtClean="0"/>
              <a:pPr/>
              <a:t>38</a:t>
            </a:fld>
            <a:endParaRPr lang="en-US" dirty="0"/>
          </a:p>
        </p:txBody>
      </p:sp>
      <p:graphicFrame>
        <p:nvGraphicFramePr>
          <p:cNvPr id="5" name="Content Placeholder 3"/>
          <p:cNvGraphicFramePr>
            <a:graphicFrameLocks/>
          </p:cNvGraphicFramePr>
          <p:nvPr>
            <p:extLst/>
          </p:nvPr>
        </p:nvGraphicFramePr>
        <p:xfrm>
          <a:off x="8354291" y="2212571"/>
          <a:ext cx="3657600" cy="301752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190500">
                <a:tc>
                  <a:txBody>
                    <a:bodyPr/>
                    <a:lstStyle/>
                    <a:p>
                      <a:pPr algn="ctr" fontAlgn="b"/>
                      <a:r>
                        <a:rPr lang="en-US" sz="1800" b="1" i="0" u="none" strike="noStrike" dirty="0">
                          <a:solidFill>
                            <a:schemeClr val="tx1"/>
                          </a:solidFill>
                          <a:latin typeface="Calibri"/>
                        </a:rPr>
                        <a:t>Subject</a:t>
                      </a:r>
                      <a:r>
                        <a:rPr lang="en-US" sz="1800" b="1" i="0" u="none" strike="noStrike" baseline="0" dirty="0">
                          <a:solidFill>
                            <a:schemeClr val="tx1"/>
                          </a:solidFill>
                          <a:latin typeface="Calibri"/>
                        </a:rPr>
                        <a:t> #</a:t>
                      </a:r>
                      <a:endParaRPr lang="en-US" sz="1800" b="1" i="0" u="none" strike="noStrike" dirty="0">
                        <a:solidFill>
                          <a:schemeClr val="tx1"/>
                        </a:solidFill>
                        <a:latin typeface="Calibri"/>
                      </a:endParaRPr>
                    </a:p>
                  </a:txBody>
                  <a:tcPr marL="0" marR="0" marT="0" marB="0" anchor="b">
                    <a:lnL>
                      <a:noFill/>
                    </a:lnL>
                    <a:lnR>
                      <a:noFill/>
                    </a:lnR>
                    <a:lnT>
                      <a:noFill/>
                    </a:lnT>
                    <a:lnB>
                      <a:noFill/>
                    </a:lnB>
                  </a:tcPr>
                </a:tc>
                <a:tc>
                  <a:txBody>
                    <a:bodyPr/>
                    <a:lstStyle/>
                    <a:p>
                      <a:pPr algn="ctr" fontAlgn="b"/>
                      <a:r>
                        <a:rPr lang="en-US" sz="1800" b="1" i="0" u="none" strike="noStrike" dirty="0">
                          <a:solidFill>
                            <a:schemeClr val="tx1"/>
                          </a:solidFill>
                          <a:latin typeface="Calibri"/>
                        </a:rPr>
                        <a:t>Not</a:t>
                      </a:r>
                      <a:r>
                        <a:rPr lang="en-US" sz="1800" b="1" i="0" u="none" strike="noStrike" baseline="0" dirty="0">
                          <a:solidFill>
                            <a:schemeClr val="tx1"/>
                          </a:solidFill>
                          <a:latin typeface="Calibri"/>
                        </a:rPr>
                        <a:t> Fatigued</a:t>
                      </a:r>
                      <a:endParaRPr lang="en-US" sz="1800" b="1" i="0" u="none" strike="noStrike" dirty="0">
                        <a:solidFill>
                          <a:schemeClr val="tx1"/>
                        </a:solidFill>
                        <a:latin typeface="Calibri"/>
                      </a:endParaRPr>
                    </a:p>
                  </a:txBody>
                  <a:tcPr marL="0" marR="0" marT="0" marB="0" anchor="b">
                    <a:lnL>
                      <a:noFill/>
                    </a:lnL>
                    <a:lnR>
                      <a:noFill/>
                    </a:lnR>
                    <a:lnT>
                      <a:noFill/>
                    </a:lnT>
                    <a:lnB>
                      <a:noFill/>
                    </a:lnB>
                  </a:tcPr>
                </a:tc>
                <a:tc>
                  <a:txBody>
                    <a:bodyPr/>
                    <a:lstStyle/>
                    <a:p>
                      <a:pPr algn="ctr" fontAlgn="b"/>
                      <a:r>
                        <a:rPr lang="en-US" sz="1800" b="1" i="0" u="none" strike="noStrike" dirty="0">
                          <a:solidFill>
                            <a:schemeClr val="tx1"/>
                          </a:solidFill>
                          <a:latin typeface="Calibri"/>
                        </a:rPr>
                        <a:t>Fatigued</a:t>
                      </a:r>
                    </a:p>
                  </a:txBody>
                  <a:tcPr marL="0" marR="0" marT="0" marB="0" anchor="b">
                    <a:lnL>
                      <a:noFill/>
                    </a:lnL>
                    <a:lnR>
                      <a:noFill/>
                    </a:lnR>
                    <a:lnT>
                      <a:noFill/>
                    </a:lnT>
                    <a:lnB>
                      <a:noFill/>
                    </a:lnB>
                  </a:tcPr>
                </a:tc>
                <a:extLst>
                  <a:ext uri="{0D108BD9-81ED-4DB2-BD59-A6C34878D82A}">
                    <a16:rowId xmlns:a16="http://schemas.microsoft.com/office/drawing/2014/main" val="10000"/>
                  </a:ext>
                </a:extLst>
              </a:tr>
              <a:tr h="190500">
                <a:tc>
                  <a:txBody>
                    <a:bodyPr/>
                    <a:lstStyle/>
                    <a:p>
                      <a:pPr algn="ctr" fontAlgn="b"/>
                      <a:r>
                        <a:rPr lang="en-US" sz="1800" b="0" i="0" u="none" strike="noStrike" dirty="0">
                          <a:solidFill>
                            <a:schemeClr val="tx1"/>
                          </a:solidFill>
                          <a:latin typeface="Calibri"/>
                        </a:rPr>
                        <a:t>1</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567</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530</a:t>
                      </a:r>
                    </a:p>
                  </a:txBody>
                  <a:tcPr marL="0" marR="0" marT="0" marB="0" anchor="b">
                    <a:lnL>
                      <a:noFill/>
                    </a:lnL>
                    <a:lnR>
                      <a:noFill/>
                    </a:lnR>
                    <a:lnT>
                      <a:noFill/>
                    </a:lnT>
                    <a:lnB>
                      <a:noFill/>
                    </a:lnB>
                  </a:tcPr>
                </a:tc>
                <a:extLst>
                  <a:ext uri="{0D108BD9-81ED-4DB2-BD59-A6C34878D82A}">
                    <a16:rowId xmlns:a16="http://schemas.microsoft.com/office/drawing/2014/main" val="10001"/>
                  </a:ext>
                </a:extLst>
              </a:tr>
              <a:tr h="190500">
                <a:tc>
                  <a:txBody>
                    <a:bodyPr/>
                    <a:lstStyle/>
                    <a:p>
                      <a:pPr algn="ctr" fontAlgn="b"/>
                      <a:r>
                        <a:rPr lang="en-US" sz="1800" b="0" i="0" u="none" strike="noStrike" dirty="0">
                          <a:solidFill>
                            <a:schemeClr val="tx1"/>
                          </a:solidFill>
                          <a:latin typeface="Calibri"/>
                        </a:rPr>
                        <a:t>2</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512</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492</a:t>
                      </a:r>
                    </a:p>
                  </a:txBody>
                  <a:tcPr marL="0" marR="0" marT="0" marB="0" anchor="b">
                    <a:lnL>
                      <a:noFill/>
                    </a:lnL>
                    <a:lnR>
                      <a:noFill/>
                    </a:lnR>
                    <a:lnT>
                      <a:noFill/>
                    </a:lnT>
                    <a:lnB>
                      <a:noFill/>
                    </a:lnB>
                  </a:tcPr>
                </a:tc>
                <a:extLst>
                  <a:ext uri="{0D108BD9-81ED-4DB2-BD59-A6C34878D82A}">
                    <a16:rowId xmlns:a16="http://schemas.microsoft.com/office/drawing/2014/main" val="10002"/>
                  </a:ext>
                </a:extLst>
              </a:tr>
              <a:tr h="190500">
                <a:tc>
                  <a:txBody>
                    <a:bodyPr/>
                    <a:lstStyle/>
                    <a:p>
                      <a:pPr algn="ctr" fontAlgn="b"/>
                      <a:r>
                        <a:rPr lang="en-US" sz="1800" b="0" i="0" u="none" strike="noStrike" dirty="0">
                          <a:solidFill>
                            <a:schemeClr val="tx1"/>
                          </a:solidFill>
                          <a:latin typeface="Calibri"/>
                        </a:rPr>
                        <a:t>3</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509</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510</a:t>
                      </a:r>
                    </a:p>
                  </a:txBody>
                  <a:tcPr marL="0" marR="0" marT="0" marB="0" anchor="b">
                    <a:lnL>
                      <a:noFill/>
                    </a:lnL>
                    <a:lnR>
                      <a:noFill/>
                    </a:lnR>
                    <a:lnT>
                      <a:noFill/>
                    </a:lnT>
                    <a:lnB>
                      <a:noFill/>
                    </a:lnB>
                  </a:tcPr>
                </a:tc>
                <a:extLst>
                  <a:ext uri="{0D108BD9-81ED-4DB2-BD59-A6C34878D82A}">
                    <a16:rowId xmlns:a16="http://schemas.microsoft.com/office/drawing/2014/main" val="10003"/>
                  </a:ext>
                </a:extLst>
              </a:tr>
              <a:tr h="190500">
                <a:tc>
                  <a:txBody>
                    <a:bodyPr/>
                    <a:lstStyle/>
                    <a:p>
                      <a:pPr algn="ctr" fontAlgn="b"/>
                      <a:r>
                        <a:rPr lang="en-US" sz="1800" b="0" i="0" u="none" strike="noStrike" dirty="0">
                          <a:solidFill>
                            <a:schemeClr val="tx1"/>
                          </a:solidFill>
                          <a:latin typeface="Calibri"/>
                        </a:rPr>
                        <a:t>4</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593</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580</a:t>
                      </a:r>
                    </a:p>
                  </a:txBody>
                  <a:tcPr marL="0" marR="0" marT="0" marB="0" anchor="b">
                    <a:lnL>
                      <a:noFill/>
                    </a:lnL>
                    <a:lnR>
                      <a:noFill/>
                    </a:lnR>
                    <a:lnT>
                      <a:noFill/>
                    </a:lnT>
                    <a:lnB>
                      <a:noFill/>
                    </a:lnB>
                  </a:tcPr>
                </a:tc>
                <a:extLst>
                  <a:ext uri="{0D108BD9-81ED-4DB2-BD59-A6C34878D82A}">
                    <a16:rowId xmlns:a16="http://schemas.microsoft.com/office/drawing/2014/main" val="10004"/>
                  </a:ext>
                </a:extLst>
              </a:tr>
              <a:tr h="190500">
                <a:tc>
                  <a:txBody>
                    <a:bodyPr/>
                    <a:lstStyle/>
                    <a:p>
                      <a:pPr algn="ctr" fontAlgn="b"/>
                      <a:r>
                        <a:rPr lang="en-US" sz="1800" b="0" i="0" u="none" strike="noStrike" dirty="0">
                          <a:solidFill>
                            <a:schemeClr val="tx1"/>
                          </a:solidFill>
                          <a:latin typeface="Calibri"/>
                        </a:rPr>
                        <a:t>5</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588</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600</a:t>
                      </a:r>
                    </a:p>
                  </a:txBody>
                  <a:tcPr marL="0" marR="0" marT="0" marB="0" anchor="b">
                    <a:lnL>
                      <a:noFill/>
                    </a:lnL>
                    <a:lnR>
                      <a:noFill/>
                    </a:lnR>
                    <a:lnT>
                      <a:noFill/>
                    </a:lnT>
                    <a:lnB>
                      <a:noFill/>
                    </a:lnB>
                  </a:tcPr>
                </a:tc>
                <a:extLst>
                  <a:ext uri="{0D108BD9-81ED-4DB2-BD59-A6C34878D82A}">
                    <a16:rowId xmlns:a16="http://schemas.microsoft.com/office/drawing/2014/main" val="10005"/>
                  </a:ext>
                </a:extLst>
              </a:tr>
              <a:tr h="190500">
                <a:tc>
                  <a:txBody>
                    <a:bodyPr/>
                    <a:lstStyle/>
                    <a:p>
                      <a:pPr algn="ctr" fontAlgn="b"/>
                      <a:r>
                        <a:rPr lang="en-US" sz="1800" b="0" i="0" u="none" strike="noStrike" dirty="0">
                          <a:solidFill>
                            <a:schemeClr val="tx1"/>
                          </a:solidFill>
                          <a:latin typeface="Calibri"/>
                        </a:rPr>
                        <a:t>6</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491</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483</a:t>
                      </a:r>
                    </a:p>
                  </a:txBody>
                  <a:tcPr marL="0" marR="0" marT="0" marB="0" anchor="b">
                    <a:lnL>
                      <a:noFill/>
                    </a:lnL>
                    <a:lnR>
                      <a:noFill/>
                    </a:lnR>
                    <a:lnT>
                      <a:noFill/>
                    </a:lnT>
                    <a:lnB>
                      <a:noFill/>
                    </a:lnB>
                  </a:tcPr>
                </a:tc>
                <a:extLst>
                  <a:ext uri="{0D108BD9-81ED-4DB2-BD59-A6C34878D82A}">
                    <a16:rowId xmlns:a16="http://schemas.microsoft.com/office/drawing/2014/main" val="10006"/>
                  </a:ext>
                </a:extLst>
              </a:tr>
              <a:tr h="190500">
                <a:tc>
                  <a:txBody>
                    <a:bodyPr/>
                    <a:lstStyle/>
                    <a:p>
                      <a:pPr algn="ctr" fontAlgn="b"/>
                      <a:r>
                        <a:rPr lang="en-US" sz="1800" b="0" i="0" u="none" strike="noStrike" dirty="0">
                          <a:solidFill>
                            <a:schemeClr val="tx1"/>
                          </a:solidFill>
                          <a:latin typeface="Calibri"/>
                        </a:rPr>
                        <a:t>7</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520</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512</a:t>
                      </a:r>
                    </a:p>
                  </a:txBody>
                  <a:tcPr marL="0" marR="0" marT="0" marB="0" anchor="b">
                    <a:lnL>
                      <a:noFill/>
                    </a:lnL>
                    <a:lnR>
                      <a:noFill/>
                    </a:lnR>
                    <a:lnT>
                      <a:noFill/>
                    </a:lnT>
                    <a:lnB>
                      <a:noFill/>
                    </a:lnB>
                  </a:tcPr>
                </a:tc>
                <a:extLst>
                  <a:ext uri="{0D108BD9-81ED-4DB2-BD59-A6C34878D82A}">
                    <a16:rowId xmlns:a16="http://schemas.microsoft.com/office/drawing/2014/main" val="10007"/>
                  </a:ext>
                </a:extLst>
              </a:tr>
              <a:tr h="190500">
                <a:tc>
                  <a:txBody>
                    <a:bodyPr/>
                    <a:lstStyle/>
                    <a:p>
                      <a:pPr algn="ctr" fontAlgn="b"/>
                      <a:r>
                        <a:rPr lang="en-US" sz="1800" b="0" i="0" u="none" strike="noStrike" dirty="0">
                          <a:solidFill>
                            <a:schemeClr val="tx1"/>
                          </a:solidFill>
                          <a:latin typeface="Calibri"/>
                        </a:rPr>
                        <a:t>8</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588</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575</a:t>
                      </a:r>
                    </a:p>
                  </a:txBody>
                  <a:tcPr marL="0" marR="0" marT="0" marB="0" anchor="b">
                    <a:lnL>
                      <a:noFill/>
                    </a:lnL>
                    <a:lnR>
                      <a:noFill/>
                    </a:lnR>
                    <a:lnT>
                      <a:noFill/>
                    </a:lnT>
                    <a:lnB>
                      <a:noFill/>
                    </a:lnB>
                  </a:tcPr>
                </a:tc>
                <a:extLst>
                  <a:ext uri="{0D108BD9-81ED-4DB2-BD59-A6C34878D82A}">
                    <a16:rowId xmlns:a16="http://schemas.microsoft.com/office/drawing/2014/main" val="10008"/>
                  </a:ext>
                </a:extLst>
              </a:tr>
              <a:tr h="190500">
                <a:tc>
                  <a:txBody>
                    <a:bodyPr/>
                    <a:lstStyle/>
                    <a:p>
                      <a:pPr algn="ctr" fontAlgn="b"/>
                      <a:r>
                        <a:rPr lang="en-US" sz="1800" b="0" i="0" u="none" strike="noStrike" dirty="0">
                          <a:solidFill>
                            <a:schemeClr val="tx1"/>
                          </a:solidFill>
                          <a:latin typeface="Calibri"/>
                        </a:rPr>
                        <a:t>9</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529</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530</a:t>
                      </a:r>
                    </a:p>
                  </a:txBody>
                  <a:tcPr marL="0" marR="0" marT="0" marB="0" anchor="b">
                    <a:lnL>
                      <a:noFill/>
                    </a:lnL>
                    <a:lnR>
                      <a:noFill/>
                    </a:lnR>
                    <a:lnT>
                      <a:noFill/>
                    </a:lnT>
                    <a:lnB>
                      <a:noFill/>
                    </a:lnB>
                  </a:tcPr>
                </a:tc>
                <a:extLst>
                  <a:ext uri="{0D108BD9-81ED-4DB2-BD59-A6C34878D82A}">
                    <a16:rowId xmlns:a16="http://schemas.microsoft.com/office/drawing/2014/main" val="10009"/>
                  </a:ext>
                </a:extLst>
              </a:tr>
              <a:tr h="190500">
                <a:tc>
                  <a:txBody>
                    <a:bodyPr/>
                    <a:lstStyle/>
                    <a:p>
                      <a:pPr algn="ctr" fontAlgn="b"/>
                      <a:r>
                        <a:rPr lang="en-US" sz="1800" b="0" i="0" u="none" strike="noStrike" dirty="0">
                          <a:solidFill>
                            <a:schemeClr val="tx1"/>
                          </a:solidFill>
                          <a:latin typeface="Calibri"/>
                        </a:rPr>
                        <a:t>10</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508</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490</a:t>
                      </a:r>
                    </a:p>
                  </a:txBody>
                  <a:tcPr marL="0" marR="0" marT="0" marB="0" anchor="b">
                    <a:lnL>
                      <a:noFill/>
                    </a:lnL>
                    <a:lnR>
                      <a:noFill/>
                    </a:lnR>
                    <a:lnT>
                      <a:noFill/>
                    </a:lnT>
                    <a:lnB>
                      <a:noFill/>
                    </a:lnB>
                  </a:tcPr>
                </a:tc>
                <a:extLst>
                  <a:ext uri="{0D108BD9-81ED-4DB2-BD59-A6C34878D82A}">
                    <a16:rowId xmlns:a16="http://schemas.microsoft.com/office/drawing/2014/main" val="10010"/>
                  </a:ext>
                </a:extLst>
              </a:tr>
            </a:tbl>
          </a:graphicData>
        </a:graphic>
      </p:graphicFrame>
      <p:sp>
        <p:nvSpPr>
          <p:cNvPr id="6" name="TextBox 5"/>
          <p:cNvSpPr txBox="1"/>
          <p:nvPr/>
        </p:nvSpPr>
        <p:spPr>
          <a:xfrm>
            <a:off x="8751918" y="5596928"/>
            <a:ext cx="3128100" cy="369332"/>
          </a:xfrm>
          <a:prstGeom prst="rect">
            <a:avLst/>
          </a:prstGeom>
          <a:noFill/>
        </p:spPr>
        <p:txBody>
          <a:bodyPr wrap="none" rtlCol="0">
            <a:spAutoFit/>
          </a:bodyPr>
          <a:lstStyle/>
          <a:p>
            <a:r>
              <a:rPr lang="en-US" dirty="0">
                <a:solidFill>
                  <a:srgbClr val="FF0000"/>
                </a:solidFill>
              </a:rPr>
              <a:t>(Lower numbers = worse score)</a:t>
            </a:r>
          </a:p>
        </p:txBody>
      </p:sp>
    </p:spTree>
    <p:extLst>
      <p:ext uri="{BB962C8B-B14F-4D97-AF65-F5344CB8AC3E}">
        <p14:creationId xmlns:p14="http://schemas.microsoft.com/office/powerpoint/2010/main" val="15998964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br>
              <a:rPr lang="en-US" dirty="0"/>
            </a:br>
            <a:r>
              <a:rPr lang="en-US" dirty="0"/>
              <a:t>Keith’s Medical Reasoning Test</a:t>
            </a:r>
          </a:p>
        </p:txBody>
      </p:sp>
      <p:sp>
        <p:nvSpPr>
          <p:cNvPr id="3" name="Content Placeholder 2"/>
          <p:cNvSpPr>
            <a:spLocks noGrp="1"/>
          </p:cNvSpPr>
          <p:nvPr>
            <p:ph idx="1"/>
          </p:nvPr>
        </p:nvSpPr>
        <p:spPr/>
        <p:txBody>
          <a:bodyPr/>
          <a:lstStyle/>
          <a:p>
            <a:r>
              <a:rPr lang="en-US" dirty="0"/>
              <a:t>We can try to test whether the </a:t>
            </a:r>
            <a:r>
              <a:rPr lang="en-US" u="sng" cap="small" dirty="0">
                <a:solidFill>
                  <a:srgbClr val="FF0000"/>
                </a:solidFill>
              </a:rPr>
              <a:t>difference of the means</a:t>
            </a:r>
            <a:r>
              <a:rPr lang="en-US" cap="small" dirty="0"/>
              <a:t> </a:t>
            </a:r>
            <a:r>
              <a:rPr lang="en-US" dirty="0"/>
              <a:t>between the fatigued scores and the not fatigued scores is less than zero. </a:t>
            </a:r>
          </a:p>
        </p:txBody>
      </p:sp>
      <p:sp>
        <p:nvSpPr>
          <p:cNvPr id="4" name="Slide Number Placeholder 3"/>
          <p:cNvSpPr>
            <a:spLocks noGrp="1"/>
          </p:cNvSpPr>
          <p:nvPr>
            <p:ph type="sldNum" sz="quarter" idx="12"/>
          </p:nvPr>
        </p:nvSpPr>
        <p:spPr/>
        <p:txBody>
          <a:bodyPr/>
          <a:lstStyle/>
          <a:p>
            <a:fld id="{AF6EB086-0FB5-404F-9DB0-02BE9E698E00}" type="slidenum">
              <a:rPr lang="en-US" smtClean="0"/>
              <a:pPr/>
              <a:t>39</a:t>
            </a:fld>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675861" y="2946576"/>
                <a:ext cx="10813774" cy="1289777"/>
              </a:xfrm>
              <a:prstGeom prst="rect">
                <a:avLst/>
              </a:prstGeom>
              <a:noFill/>
            </p:spPr>
            <p:txBody>
              <a:bodyPr wrap="square" rtlCol="0">
                <a:spAutoFit/>
              </a:bodyPr>
              <a:lstStyle/>
              <a:p>
                <a:endParaRPr lang="en-US" sz="3600" b="0" dirty="0"/>
              </a:p>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𝐻</m:t>
                          </m:r>
                        </m:e>
                        <m:sub>
                          <m:r>
                            <a:rPr lang="en-US" sz="3600" b="0" i="1" smtClean="0">
                              <a:latin typeface="Cambria Math" panose="02040503050406030204" pitchFamily="18" charset="0"/>
                            </a:rPr>
                            <m:t>𝐴</m:t>
                          </m:r>
                        </m:sub>
                      </m:sSub>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𝜇</m:t>
                          </m:r>
                        </m:e>
                        <m:sub>
                          <m:r>
                            <a:rPr lang="en-US" sz="3600" b="0" i="1" smtClean="0">
                              <a:latin typeface="Cambria Math" charset="0"/>
                              <a:ea typeface="Cambria Math" panose="02040503050406030204" pitchFamily="18" charset="0"/>
                            </a:rPr>
                            <m:t>𝑓𝑎𝑡𝑖𝑔𝑢𝑒𝑑</m:t>
                          </m:r>
                        </m:sub>
                      </m:sSub>
                      <m:sSub>
                        <m:sSubPr>
                          <m:ctrlPr>
                            <a:rPr lang="en-US" sz="3600" i="1">
                              <a:latin typeface="Cambria Math" panose="02040503050406030204" pitchFamily="18" charset="0"/>
                            </a:rPr>
                          </m:ctrlPr>
                        </m:sSubPr>
                        <m:e>
                          <m:r>
                            <a:rPr lang="en-US" sz="3600" i="1">
                              <a:latin typeface="Cambria Math"/>
                            </a:rPr>
                            <m:t>−</m:t>
                          </m:r>
                          <m:r>
                            <a:rPr lang="en-US" sz="3600" i="1">
                              <a:latin typeface="Cambria Math" panose="02040503050406030204" pitchFamily="18" charset="0"/>
                              <a:ea typeface="Cambria Math" panose="02040503050406030204" pitchFamily="18" charset="0"/>
                            </a:rPr>
                            <m:t>𝜇</m:t>
                          </m:r>
                        </m:e>
                        <m:sub>
                          <m:r>
                            <a:rPr lang="en-US" sz="3600" i="1">
                              <a:latin typeface="Cambria Math" charset="0"/>
                            </a:rPr>
                            <m:t>𝑛𝑜𝑡</m:t>
                          </m:r>
                          <m:r>
                            <a:rPr lang="en-US" sz="3600" b="0" i="1" smtClean="0">
                              <a:latin typeface="Cambria Math" charset="0"/>
                            </a:rPr>
                            <m:t> </m:t>
                          </m:r>
                          <m:r>
                            <a:rPr lang="en-US" sz="3600" i="1">
                              <a:latin typeface="Cambria Math" charset="0"/>
                            </a:rPr>
                            <m:t>𝑓𝑎𝑡𝑖𝑔𝑢𝑒𝑑</m:t>
                          </m:r>
                        </m:sub>
                      </m:sSub>
                      <m:r>
                        <a:rPr lang="en-US" sz="3600" b="0" i="1" smtClean="0">
                          <a:latin typeface="Cambria Math" charset="0"/>
                        </a:rPr>
                        <m:t> </m:t>
                      </m:r>
                      <m:r>
                        <a:rPr lang="en-US" sz="3600" b="0" i="1" smtClean="0">
                          <a:latin typeface="Cambria Math" panose="02040503050406030204" pitchFamily="18" charset="0"/>
                        </a:rPr>
                        <m:t>&lt;0</m:t>
                      </m:r>
                    </m:oMath>
                  </m:oMathPara>
                </a14:m>
                <a:endParaRPr lang="en-US" sz="3600" dirty="0"/>
              </a:p>
            </p:txBody>
          </p:sp>
        </mc:Choice>
        <mc:Fallback xmlns="">
          <p:sp>
            <p:nvSpPr>
              <p:cNvPr id="6" name="TextBox 5"/>
              <p:cNvSpPr txBox="1">
                <a:spLocks noRot="1" noChangeAspect="1" noMove="1" noResize="1" noEditPoints="1" noAdjustHandles="1" noChangeArrowheads="1" noChangeShapeType="1" noTextEdit="1"/>
              </p:cNvSpPr>
              <p:nvPr/>
            </p:nvSpPr>
            <p:spPr>
              <a:xfrm>
                <a:off x="675861" y="2946576"/>
                <a:ext cx="10813774" cy="1289777"/>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06629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5156" y="0"/>
            <a:ext cx="7580984" cy="6216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240F1BDB-6CE4-495C-AC30-106FDA64768F}" type="slidenum">
              <a:rPr lang="en-US" smtClean="0"/>
              <a:pPr/>
              <a:t>4</a:t>
            </a:fld>
            <a:endParaRPr lang="en-US" dirty="0"/>
          </a:p>
        </p:txBody>
      </p:sp>
      <p:sp>
        <p:nvSpPr>
          <p:cNvPr id="6" name="Frame 5"/>
          <p:cNvSpPr/>
          <p:nvPr/>
        </p:nvSpPr>
        <p:spPr>
          <a:xfrm>
            <a:off x="5794848" y="4904509"/>
            <a:ext cx="5181600" cy="31519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endParaRPr>
          </a:p>
        </p:txBody>
      </p:sp>
      <mc:AlternateContent xmlns:mc="http://schemas.openxmlformats.org/markup-compatibility/2006" xmlns:a14="http://schemas.microsoft.com/office/drawing/2010/main">
        <mc:Choice Requires="a14">
          <p:sp>
            <p:nvSpPr>
              <p:cNvPr id="10" name="TextBox 9"/>
              <p:cNvSpPr txBox="1"/>
              <p:nvPr/>
            </p:nvSpPr>
            <p:spPr>
              <a:xfrm>
                <a:off x="562556" y="3965275"/>
                <a:ext cx="2232534" cy="646331"/>
              </a:xfrm>
              <a:prstGeom prst="rect">
                <a:avLst/>
              </a:prstGeom>
              <a:solidFill>
                <a:schemeClr val="bg1"/>
              </a:solidFill>
            </p:spPr>
            <p:txBody>
              <a:bodyPr wrap="none" rtlCol="0">
                <a:spAutoFit/>
              </a:bodyPr>
              <a:lstStyle/>
              <a:p>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charset="0"/>
                            <a:ea typeface="Cambria Math" charset="0"/>
                            <a:cs typeface="Cambria Math" charset="0"/>
                          </a:rPr>
                          <m:t>𝜎</m:t>
                        </m:r>
                      </m:e>
                      <m:sub>
                        <m:r>
                          <a:rPr lang="en-US" i="1">
                            <a:solidFill>
                              <a:srgbClr val="FF0000"/>
                            </a:solidFill>
                            <a:latin typeface="Cambria Math" charset="0"/>
                          </a:rPr>
                          <m:t>2</m:t>
                        </m:r>
                      </m:sub>
                    </m:sSub>
                    <m:r>
                      <a:rPr lang="en-US" i="1">
                        <a:solidFill>
                          <a:srgbClr val="FF0000"/>
                        </a:solidFill>
                        <a:latin typeface="Cambria Math" charset="0"/>
                      </a:rPr>
                      <m:t>&lt;</m:t>
                    </m:r>
                    <m:sSub>
                      <m:sSubPr>
                        <m:ctrlPr>
                          <a:rPr lang="en-US" i="1">
                            <a:solidFill>
                              <a:srgbClr val="FF0000"/>
                            </a:solidFill>
                            <a:latin typeface="Cambria Math" panose="02040503050406030204" pitchFamily="18" charset="0"/>
                          </a:rPr>
                        </m:ctrlPr>
                      </m:sSubPr>
                      <m:e>
                        <m:r>
                          <a:rPr lang="en-US" i="1">
                            <a:solidFill>
                              <a:srgbClr val="FF0000"/>
                            </a:solidFill>
                            <a:latin typeface="Cambria Math" charset="0"/>
                            <a:ea typeface="Cambria Math" charset="0"/>
                            <a:cs typeface="Cambria Math" charset="0"/>
                          </a:rPr>
                          <m:t>𝜎</m:t>
                        </m:r>
                      </m:e>
                      <m:sub>
                        <m:r>
                          <a:rPr lang="en-US" i="1">
                            <a:solidFill>
                              <a:srgbClr val="FF0000"/>
                            </a:solidFill>
                            <a:latin typeface="Cambria Math" charset="0"/>
                            <a:ea typeface="Cambria Math" charset="0"/>
                            <a:cs typeface="Cambria Math" charset="0"/>
                          </a:rPr>
                          <m:t>1</m:t>
                        </m:r>
                      </m:sub>
                    </m:sSub>
                  </m:oMath>
                </a14:m>
                <a:r>
                  <a:rPr lang="en-US" dirty="0">
                    <a:solidFill>
                      <a:srgbClr val="FF0000"/>
                    </a:solidFill>
                  </a:rPr>
                  <a:t> and </a:t>
                </a: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charset="0"/>
                          </a:rPr>
                          <m:t>𝑛</m:t>
                        </m:r>
                      </m:e>
                      <m:sub>
                        <m:r>
                          <a:rPr lang="en-US" i="1">
                            <a:solidFill>
                              <a:srgbClr val="FF0000"/>
                            </a:solidFill>
                            <a:latin typeface="Cambria Math" charset="0"/>
                          </a:rPr>
                          <m:t>1 </m:t>
                        </m:r>
                      </m:sub>
                    </m:sSub>
                    <m:r>
                      <a:rPr lang="en-US" i="1">
                        <a:solidFill>
                          <a:srgbClr val="FF0000"/>
                        </a:solidFill>
                        <a:latin typeface="Cambria Math" charset="0"/>
                      </a:rPr>
                      <m:t>&lt;</m:t>
                    </m:r>
                  </m:oMath>
                </a14:m>
                <a:r>
                  <a:rPr lang="en-US" dirty="0">
                    <a:solidFill>
                      <a:srgbClr val="FF0000"/>
                    </a:solidFill>
                  </a:rPr>
                  <a:t> </a:t>
                </a: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charset="0"/>
                          </a:rPr>
                          <m:t>𝑛</m:t>
                        </m:r>
                      </m:e>
                      <m:sub>
                        <m:r>
                          <a:rPr lang="en-US" i="1">
                            <a:solidFill>
                              <a:srgbClr val="FF0000"/>
                            </a:solidFill>
                            <a:latin typeface="Cambria Math" charset="0"/>
                          </a:rPr>
                          <m:t>2 </m:t>
                        </m:r>
                      </m:sub>
                    </m:sSub>
                  </m:oMath>
                </a14:m>
                <a:endParaRPr lang="en-US" dirty="0">
                  <a:solidFill>
                    <a:srgbClr val="FF0000"/>
                  </a:solidFill>
                </a:endParaRPr>
              </a:p>
              <a:p>
                <a:r>
                  <a:rPr lang="en-US" dirty="0">
                    <a:solidFill>
                      <a:srgbClr val="FF0000"/>
                    </a:solidFill>
                  </a:rPr>
                  <a:t>(less coverage)</a:t>
                </a:r>
              </a:p>
            </p:txBody>
          </p:sp>
        </mc:Choice>
        <mc:Fallback xmlns="">
          <p:sp>
            <p:nvSpPr>
              <p:cNvPr id="10" name="TextBox 9"/>
              <p:cNvSpPr txBox="1">
                <a:spLocks noRot="1" noChangeAspect="1" noMove="1" noResize="1" noEditPoints="1" noAdjustHandles="1" noChangeArrowheads="1" noChangeShapeType="1" noTextEdit="1"/>
              </p:cNvSpPr>
              <p:nvPr/>
            </p:nvSpPr>
            <p:spPr>
              <a:xfrm>
                <a:off x="562556" y="3965275"/>
                <a:ext cx="2232534" cy="646331"/>
              </a:xfrm>
              <a:prstGeom prst="rect">
                <a:avLst/>
              </a:prstGeom>
              <a:blipFill rotWithShape="0">
                <a:blip r:embed="rId4"/>
                <a:stretch>
                  <a:fillRect l="-2180" t="-22642"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562556" y="4660654"/>
                <a:ext cx="2295052" cy="646331"/>
              </a:xfrm>
              <a:prstGeom prst="rect">
                <a:avLst/>
              </a:prstGeom>
              <a:solidFill>
                <a:schemeClr val="bg1"/>
              </a:solidFill>
            </p:spPr>
            <p:txBody>
              <a:bodyPr wrap="none" rtlCol="0">
                <a:spAutoFit/>
              </a:bodyPr>
              <a:lstStyle/>
              <a:p>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charset="0"/>
                            <a:ea typeface="Cambria Math" charset="0"/>
                            <a:cs typeface="Cambria Math" charset="0"/>
                          </a:rPr>
                          <m:t>𝜎</m:t>
                        </m:r>
                      </m:e>
                      <m:sub>
                        <m:r>
                          <a:rPr lang="en-US" i="1">
                            <a:solidFill>
                              <a:srgbClr val="FF0000"/>
                            </a:solidFill>
                            <a:latin typeface="Cambria Math" panose="02040503050406030204" pitchFamily="18" charset="0"/>
                            <a:ea typeface="Cambria Math" charset="0"/>
                            <a:cs typeface="Cambria Math" charset="0"/>
                          </a:rPr>
                          <m:t>2</m:t>
                        </m:r>
                      </m:sub>
                    </m:sSub>
                    <m:r>
                      <a:rPr lang="en-US" i="1">
                        <a:solidFill>
                          <a:srgbClr val="FF0000"/>
                        </a:solidFill>
                        <a:latin typeface="Cambria Math" charset="0"/>
                      </a:rPr>
                      <m:t>&gt;</m:t>
                    </m:r>
                    <m:sSub>
                      <m:sSubPr>
                        <m:ctrlPr>
                          <a:rPr lang="en-US" i="1">
                            <a:solidFill>
                              <a:srgbClr val="FF0000"/>
                            </a:solidFill>
                            <a:latin typeface="Cambria Math" panose="02040503050406030204" pitchFamily="18" charset="0"/>
                          </a:rPr>
                        </m:ctrlPr>
                      </m:sSubPr>
                      <m:e>
                        <m:r>
                          <a:rPr lang="en-US" i="1">
                            <a:solidFill>
                              <a:srgbClr val="FF0000"/>
                            </a:solidFill>
                            <a:latin typeface="Cambria Math" charset="0"/>
                            <a:ea typeface="Cambria Math" charset="0"/>
                            <a:cs typeface="Cambria Math" charset="0"/>
                          </a:rPr>
                          <m:t>𝜎</m:t>
                        </m:r>
                      </m:e>
                      <m:sub>
                        <m:r>
                          <a:rPr lang="en-US" i="1">
                            <a:solidFill>
                              <a:srgbClr val="FF0000"/>
                            </a:solidFill>
                            <a:latin typeface="Cambria Math" panose="02040503050406030204" pitchFamily="18" charset="0"/>
                            <a:ea typeface="Cambria Math" charset="0"/>
                            <a:cs typeface="Cambria Math" charset="0"/>
                          </a:rPr>
                          <m:t>1</m:t>
                        </m:r>
                      </m:sub>
                    </m:sSub>
                  </m:oMath>
                </a14:m>
                <a:r>
                  <a:rPr lang="en-US" dirty="0">
                    <a:solidFill>
                      <a:srgbClr val="FF0000"/>
                    </a:solidFill>
                  </a:rPr>
                  <a:t> and </a:t>
                </a: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charset="0"/>
                          </a:rPr>
                          <m:t>𝑛</m:t>
                        </m:r>
                      </m:e>
                      <m:sub>
                        <m:r>
                          <a:rPr lang="en-US" i="1">
                            <a:solidFill>
                              <a:srgbClr val="FF0000"/>
                            </a:solidFill>
                            <a:latin typeface="Cambria Math" charset="0"/>
                          </a:rPr>
                          <m:t>1 </m:t>
                        </m:r>
                      </m:sub>
                    </m:sSub>
                    <m:r>
                      <a:rPr lang="en-US" i="1">
                        <a:solidFill>
                          <a:srgbClr val="FF0000"/>
                        </a:solidFill>
                        <a:latin typeface="Cambria Math" charset="0"/>
                      </a:rPr>
                      <m:t>&lt;</m:t>
                    </m:r>
                  </m:oMath>
                </a14:m>
                <a:r>
                  <a:rPr lang="en-US" dirty="0">
                    <a:solidFill>
                      <a:srgbClr val="FF0000"/>
                    </a:solidFill>
                  </a:rPr>
                  <a:t> </a:t>
                </a: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charset="0"/>
                          </a:rPr>
                          <m:t>𝑛</m:t>
                        </m:r>
                      </m:e>
                      <m:sub>
                        <m:r>
                          <a:rPr lang="en-US" i="1">
                            <a:solidFill>
                              <a:srgbClr val="FF0000"/>
                            </a:solidFill>
                            <a:latin typeface="Cambria Math" charset="0"/>
                          </a:rPr>
                          <m:t>2 </m:t>
                        </m:r>
                      </m:sub>
                    </m:sSub>
                  </m:oMath>
                </a14:m>
                <a:endParaRPr lang="en-US" dirty="0">
                  <a:solidFill>
                    <a:srgbClr val="FF0000"/>
                  </a:solidFill>
                </a:endParaRPr>
              </a:p>
              <a:p>
                <a:r>
                  <a:rPr lang="en-US" dirty="0">
                    <a:solidFill>
                      <a:srgbClr val="FF0000"/>
                    </a:solidFill>
                  </a:rPr>
                  <a:t>(more coverage)</a:t>
                </a:r>
              </a:p>
            </p:txBody>
          </p:sp>
        </mc:Choice>
        <mc:Fallback xmlns="">
          <p:sp>
            <p:nvSpPr>
              <p:cNvPr id="11" name="TextBox 10"/>
              <p:cNvSpPr txBox="1">
                <a:spLocks noRot="1" noChangeAspect="1" noMove="1" noResize="1" noEditPoints="1" noAdjustHandles="1" noChangeArrowheads="1" noChangeShapeType="1" noTextEdit="1"/>
              </p:cNvSpPr>
              <p:nvPr/>
            </p:nvSpPr>
            <p:spPr>
              <a:xfrm>
                <a:off x="562556" y="4660654"/>
                <a:ext cx="2295052" cy="646331"/>
              </a:xfrm>
              <a:prstGeom prst="rect">
                <a:avLst/>
              </a:prstGeom>
              <a:blipFill rotWithShape="0">
                <a:blip r:embed="rId5"/>
                <a:stretch>
                  <a:fillRect l="-2122" t="-5660" b="-14151"/>
                </a:stretch>
              </a:blipFill>
            </p:spPr>
            <p:txBody>
              <a:bodyPr/>
              <a:lstStyle/>
              <a:p>
                <a:r>
                  <a:rPr lang="en-US">
                    <a:noFill/>
                  </a:rPr>
                  <a:t> </a:t>
                </a:r>
              </a:p>
            </p:txBody>
          </p:sp>
        </mc:Fallback>
      </mc:AlternateContent>
      <p:cxnSp>
        <p:nvCxnSpPr>
          <p:cNvPr id="22" name="Straight Arrow Connector 21"/>
          <p:cNvCxnSpPr/>
          <p:nvPr/>
        </p:nvCxnSpPr>
        <p:spPr>
          <a:xfrm>
            <a:off x="2991422" y="4823921"/>
            <a:ext cx="6557823" cy="246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6"/>
          <a:stretch>
            <a:fillRect/>
          </a:stretch>
        </p:blipFill>
        <p:spPr>
          <a:xfrm>
            <a:off x="192714" y="91522"/>
            <a:ext cx="4340585" cy="3272031"/>
          </a:xfrm>
          <a:prstGeom prst="rect">
            <a:avLst/>
          </a:prstGeom>
        </p:spPr>
      </p:pic>
      <p:sp>
        <p:nvSpPr>
          <p:cNvPr id="2" name="TextBox 1"/>
          <p:cNvSpPr txBox="1"/>
          <p:nvPr/>
        </p:nvSpPr>
        <p:spPr>
          <a:xfrm>
            <a:off x="562556" y="3455075"/>
            <a:ext cx="4081054" cy="369332"/>
          </a:xfrm>
          <a:prstGeom prst="rect">
            <a:avLst/>
          </a:prstGeom>
          <a:noFill/>
        </p:spPr>
        <p:txBody>
          <a:bodyPr wrap="none" rtlCol="0">
            <a:spAutoFit/>
          </a:bodyPr>
          <a:lstStyle/>
          <a:p>
            <a:r>
              <a:rPr lang="en-US" dirty="0">
                <a:solidFill>
                  <a:prstClr val="black"/>
                </a:solidFill>
              </a:rPr>
              <a:t>Which situation does it appear we are in?</a:t>
            </a:r>
          </a:p>
        </p:txBody>
      </p:sp>
      <p:sp>
        <p:nvSpPr>
          <p:cNvPr id="13" name="Frame 12"/>
          <p:cNvSpPr/>
          <p:nvPr/>
        </p:nvSpPr>
        <p:spPr>
          <a:xfrm>
            <a:off x="262130" y="4595538"/>
            <a:ext cx="2595478" cy="77656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endParaRPr>
          </a:p>
        </p:txBody>
      </p:sp>
      <p:sp>
        <p:nvSpPr>
          <p:cNvPr id="21" name="TextBox 20"/>
          <p:cNvSpPr txBox="1"/>
          <p:nvPr/>
        </p:nvSpPr>
        <p:spPr>
          <a:xfrm>
            <a:off x="368821" y="5794164"/>
            <a:ext cx="3570145" cy="369332"/>
          </a:xfrm>
          <a:prstGeom prst="rect">
            <a:avLst/>
          </a:prstGeom>
          <a:noFill/>
        </p:spPr>
        <p:txBody>
          <a:bodyPr wrap="none" rtlCol="0">
            <a:spAutoFit/>
          </a:bodyPr>
          <a:lstStyle/>
          <a:p>
            <a:r>
              <a:rPr lang="en-US" dirty="0">
                <a:solidFill>
                  <a:prstClr val="black"/>
                </a:solidFill>
              </a:rPr>
              <a:t>Using a t-test could have low power.</a:t>
            </a:r>
          </a:p>
        </p:txBody>
      </p:sp>
      <p:sp>
        <p:nvSpPr>
          <p:cNvPr id="7" name="TextBox 6"/>
          <p:cNvSpPr txBox="1"/>
          <p:nvPr/>
        </p:nvSpPr>
        <p:spPr>
          <a:xfrm>
            <a:off x="609970" y="1383098"/>
            <a:ext cx="291254" cy="369332"/>
          </a:xfrm>
          <a:prstGeom prst="rect">
            <a:avLst/>
          </a:prstGeom>
          <a:solidFill>
            <a:schemeClr val="bg1"/>
          </a:solidFill>
        </p:spPr>
        <p:txBody>
          <a:bodyPr wrap="square" rtlCol="0">
            <a:spAutoFit/>
          </a:bodyPr>
          <a:lstStyle/>
          <a:p>
            <a:r>
              <a:rPr lang="en-US" dirty="0">
                <a:solidFill>
                  <a:prstClr val="black"/>
                </a:solidFill>
              </a:rPr>
              <a:t>1</a:t>
            </a:r>
          </a:p>
        </p:txBody>
      </p:sp>
      <p:sp>
        <p:nvSpPr>
          <p:cNvPr id="14" name="TextBox 13"/>
          <p:cNvSpPr txBox="1"/>
          <p:nvPr/>
        </p:nvSpPr>
        <p:spPr>
          <a:xfrm>
            <a:off x="609970" y="409786"/>
            <a:ext cx="291254" cy="369332"/>
          </a:xfrm>
          <a:prstGeom prst="rect">
            <a:avLst/>
          </a:prstGeom>
          <a:solidFill>
            <a:schemeClr val="bg1"/>
          </a:solidFill>
        </p:spPr>
        <p:txBody>
          <a:bodyPr wrap="square" rtlCol="0">
            <a:spAutoFit/>
          </a:bodyPr>
          <a:lstStyle/>
          <a:p>
            <a:r>
              <a:rPr lang="en-US" dirty="0">
                <a:solidFill>
                  <a:prstClr val="black"/>
                </a:solidFill>
              </a:rPr>
              <a:t>2</a:t>
            </a:r>
          </a:p>
        </p:txBody>
      </p:sp>
    </p:spTree>
    <p:extLst>
      <p:ext uri="{BB962C8B-B14F-4D97-AF65-F5344CB8AC3E}">
        <p14:creationId xmlns:p14="http://schemas.microsoft.com/office/powerpoint/2010/main" val="93035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2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br>
              <a:rPr lang="en-US" dirty="0"/>
            </a:br>
            <a:r>
              <a:rPr lang="en-US" dirty="0"/>
              <a:t>Medical Reasoning Test</a:t>
            </a:r>
          </a:p>
        </p:txBody>
      </p:sp>
      <p:sp>
        <p:nvSpPr>
          <p:cNvPr id="4" name="Slide Number Placeholder 3"/>
          <p:cNvSpPr>
            <a:spLocks noGrp="1"/>
          </p:cNvSpPr>
          <p:nvPr>
            <p:ph type="sldNum" sz="quarter" idx="12"/>
          </p:nvPr>
        </p:nvSpPr>
        <p:spPr/>
        <p:txBody>
          <a:bodyPr/>
          <a:lstStyle/>
          <a:p>
            <a:fld id="{AF6EB086-0FB5-404F-9DB0-02BE9E698E00}" type="slidenum">
              <a:rPr lang="en-US" smtClean="0"/>
              <a:pPr/>
              <a:t>40</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157" y="2912070"/>
            <a:ext cx="5989982" cy="342023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4138" y="1797084"/>
            <a:ext cx="5127707" cy="447549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4157" y="1797084"/>
            <a:ext cx="5207000" cy="927100"/>
          </a:xfrm>
          <a:prstGeom prst="rect">
            <a:avLst/>
          </a:prstGeom>
        </p:spPr>
      </p:pic>
      <p:sp>
        <p:nvSpPr>
          <p:cNvPr id="8" name="TextBox 7"/>
          <p:cNvSpPr txBox="1"/>
          <p:nvPr/>
        </p:nvSpPr>
        <p:spPr>
          <a:xfrm>
            <a:off x="7731216" y="286605"/>
            <a:ext cx="4011804" cy="369332"/>
          </a:xfrm>
          <a:prstGeom prst="rect">
            <a:avLst/>
          </a:prstGeom>
          <a:noFill/>
        </p:spPr>
        <p:txBody>
          <a:bodyPr wrap="none" rtlCol="0">
            <a:spAutoFit/>
          </a:bodyPr>
          <a:lstStyle/>
          <a:p>
            <a:r>
              <a:rPr lang="en-US" dirty="0">
                <a:solidFill>
                  <a:srgbClr val="FF0000"/>
                </a:solidFill>
              </a:rPr>
              <a:t>If we did this, we would be wrong! Why?</a:t>
            </a:r>
          </a:p>
        </p:txBody>
      </p:sp>
      <p:sp>
        <p:nvSpPr>
          <p:cNvPr id="9" name="TextBox 8"/>
          <p:cNvSpPr txBox="1"/>
          <p:nvPr/>
        </p:nvSpPr>
        <p:spPr>
          <a:xfrm>
            <a:off x="7717965" y="857179"/>
            <a:ext cx="3983706" cy="646331"/>
          </a:xfrm>
          <a:prstGeom prst="rect">
            <a:avLst/>
          </a:prstGeom>
          <a:noFill/>
        </p:spPr>
        <p:txBody>
          <a:bodyPr wrap="square" rtlCol="0">
            <a:spAutoFit/>
          </a:bodyPr>
          <a:lstStyle/>
          <a:p>
            <a:r>
              <a:rPr lang="en-US" dirty="0">
                <a:solidFill>
                  <a:srgbClr val="FF0000"/>
                </a:solidFill>
              </a:rPr>
              <a:t>A fundamental assumption is violated: independence</a:t>
            </a:r>
          </a:p>
        </p:txBody>
      </p:sp>
    </p:spTree>
    <p:extLst>
      <p:ext uri="{BB962C8B-B14F-4D97-AF65-F5344CB8AC3E}">
        <p14:creationId xmlns:p14="http://schemas.microsoft.com/office/powerpoint/2010/main" val="2951846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 Check Failure</a:t>
            </a:r>
          </a:p>
        </p:txBody>
      </p:sp>
      <p:sp>
        <p:nvSpPr>
          <p:cNvPr id="4" name="Slide Number Placeholder 3"/>
          <p:cNvSpPr>
            <a:spLocks noGrp="1"/>
          </p:cNvSpPr>
          <p:nvPr>
            <p:ph type="sldNum" sz="quarter" idx="12"/>
          </p:nvPr>
        </p:nvSpPr>
        <p:spPr/>
        <p:txBody>
          <a:bodyPr/>
          <a:lstStyle/>
          <a:p>
            <a:fld id="{AF6EB086-0FB5-404F-9DB0-02BE9E698E00}" type="slidenum">
              <a:rPr lang="en-US" smtClean="0"/>
              <a:pPr/>
              <a:t>41</a:t>
            </a:fld>
            <a:endParaRPr lang="en-US" dirty="0"/>
          </a:p>
        </p:txBody>
      </p:sp>
      <p:pic>
        <p:nvPicPr>
          <p:cNvPr id="5" name="Picture 4"/>
          <p:cNvPicPr>
            <a:picLocks noChangeAspect="1" noChangeArrowheads="1"/>
          </p:cNvPicPr>
          <p:nvPr/>
        </p:nvPicPr>
        <p:blipFill>
          <a:blip r:embed="rId2" cstate="print"/>
          <a:srcRect/>
          <a:stretch>
            <a:fillRect/>
          </a:stretch>
        </p:blipFill>
        <p:spPr bwMode="auto">
          <a:xfrm>
            <a:off x="7452234" y="2600639"/>
            <a:ext cx="3703446" cy="2318679"/>
          </a:xfrm>
          <a:prstGeom prst="rect">
            <a:avLst/>
          </a:prstGeom>
          <a:noFill/>
          <a:ln w="9525">
            <a:noFill/>
            <a:miter lim="800000"/>
            <a:headEnd/>
            <a:tailEnd/>
          </a:ln>
        </p:spPr>
      </p:pic>
      <p:pic>
        <p:nvPicPr>
          <p:cNvPr id="6" name="Picture 3"/>
          <p:cNvPicPr>
            <a:picLocks noChangeAspect="1" noChangeArrowheads="1"/>
          </p:cNvPicPr>
          <p:nvPr/>
        </p:nvPicPr>
        <p:blipFill>
          <a:blip r:embed="rId3" cstate="print"/>
          <a:srcRect/>
          <a:stretch>
            <a:fillRect/>
          </a:stretch>
        </p:blipFill>
        <p:spPr bwMode="auto">
          <a:xfrm>
            <a:off x="1097280" y="2569354"/>
            <a:ext cx="2857500" cy="2381250"/>
          </a:xfrm>
          <a:prstGeom prst="rect">
            <a:avLst/>
          </a:prstGeom>
          <a:noFill/>
          <a:ln w="9525">
            <a:noFill/>
            <a:miter lim="800000"/>
            <a:headEnd/>
            <a:tailEnd/>
          </a:ln>
        </p:spPr>
      </p:pic>
      <p:sp>
        <p:nvSpPr>
          <p:cNvPr id="7" name="TextBox 6"/>
          <p:cNvSpPr txBox="1"/>
          <p:nvPr/>
        </p:nvSpPr>
        <p:spPr>
          <a:xfrm>
            <a:off x="1868722" y="5490006"/>
            <a:ext cx="8515516" cy="461665"/>
          </a:xfrm>
          <a:prstGeom prst="rect">
            <a:avLst/>
          </a:prstGeom>
          <a:noFill/>
        </p:spPr>
        <p:txBody>
          <a:bodyPr wrap="square" rtlCol="0">
            <a:spAutoFit/>
          </a:bodyPr>
          <a:lstStyle/>
          <a:p>
            <a:r>
              <a:rPr lang="en-US" sz="2400" dirty="0"/>
              <a:t>We need to account for the dependence between the two groups</a:t>
            </a:r>
          </a:p>
        </p:txBody>
      </p:sp>
    </p:spTree>
    <p:extLst>
      <p:ext uri="{BB962C8B-B14F-4D97-AF65-F5344CB8AC3E}">
        <p14:creationId xmlns:p14="http://schemas.microsoft.com/office/powerpoint/2010/main" val="5098568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br>
              <a:rPr lang="en-US" dirty="0"/>
            </a:br>
            <a:r>
              <a:rPr lang="en-US" dirty="0"/>
              <a:t>Keith’s Medical Reasoning Test</a:t>
            </a:r>
          </a:p>
        </p:txBody>
      </p:sp>
      <p:sp>
        <p:nvSpPr>
          <p:cNvPr id="3" name="Content Placeholder 2"/>
          <p:cNvSpPr>
            <a:spLocks noGrp="1"/>
          </p:cNvSpPr>
          <p:nvPr>
            <p:ph idx="1"/>
          </p:nvPr>
        </p:nvSpPr>
        <p:spPr>
          <a:xfrm>
            <a:off x="1097279" y="1845735"/>
            <a:ext cx="10058401" cy="652948"/>
          </a:xfrm>
        </p:spPr>
        <p:txBody>
          <a:bodyPr>
            <a:normAutofit/>
          </a:bodyPr>
          <a:lstStyle/>
          <a:p>
            <a:r>
              <a:rPr lang="en-US" dirty="0"/>
              <a:t>Instead of testing the </a:t>
            </a:r>
            <a:r>
              <a:rPr lang="en-US" u="sng" cap="small" dirty="0">
                <a:solidFill>
                  <a:srgbClr val="FF0000"/>
                </a:solidFill>
              </a:rPr>
              <a:t>difference of the means:</a:t>
            </a:r>
            <a:endParaRPr lang="en-US" dirty="0"/>
          </a:p>
        </p:txBody>
      </p:sp>
      <p:sp>
        <p:nvSpPr>
          <p:cNvPr id="4" name="Slide Number Placeholder 3"/>
          <p:cNvSpPr>
            <a:spLocks noGrp="1"/>
          </p:cNvSpPr>
          <p:nvPr>
            <p:ph type="sldNum" sz="quarter" idx="12"/>
          </p:nvPr>
        </p:nvSpPr>
        <p:spPr/>
        <p:txBody>
          <a:bodyPr/>
          <a:lstStyle/>
          <a:p>
            <a:fld id="{AF6EB086-0FB5-404F-9DB0-02BE9E698E00}" type="slidenum">
              <a:rPr lang="en-US" smtClean="0"/>
              <a:pPr/>
              <a:t>42</a:t>
            </a:fld>
            <a:endParaRPr lang="en-US" dirty="0"/>
          </a:p>
        </p:txBody>
      </p:sp>
      <p:graphicFrame>
        <p:nvGraphicFramePr>
          <p:cNvPr id="7" name="Table 6"/>
          <p:cNvGraphicFramePr>
            <a:graphicFrameLocks noGrp="1"/>
          </p:cNvGraphicFramePr>
          <p:nvPr>
            <p:extLst/>
          </p:nvPr>
        </p:nvGraphicFramePr>
        <p:xfrm>
          <a:off x="7703912" y="2918087"/>
          <a:ext cx="4393096" cy="3122295"/>
        </p:xfrm>
        <a:graphic>
          <a:graphicData uri="http://schemas.openxmlformats.org/drawingml/2006/table">
            <a:tbl>
              <a:tblPr/>
              <a:tblGrid>
                <a:gridCol w="921766">
                  <a:extLst>
                    <a:ext uri="{9D8B030D-6E8A-4147-A177-3AD203B41FA5}">
                      <a16:colId xmlns:a16="http://schemas.microsoft.com/office/drawing/2014/main" val="20000"/>
                    </a:ext>
                  </a:extLst>
                </a:gridCol>
                <a:gridCol w="1112424">
                  <a:extLst>
                    <a:ext uri="{9D8B030D-6E8A-4147-A177-3AD203B41FA5}">
                      <a16:colId xmlns:a16="http://schemas.microsoft.com/office/drawing/2014/main" val="20001"/>
                    </a:ext>
                  </a:extLst>
                </a:gridCol>
                <a:gridCol w="1260632">
                  <a:extLst>
                    <a:ext uri="{9D8B030D-6E8A-4147-A177-3AD203B41FA5}">
                      <a16:colId xmlns:a16="http://schemas.microsoft.com/office/drawing/2014/main" val="20002"/>
                    </a:ext>
                  </a:extLst>
                </a:gridCol>
                <a:gridCol w="1098274">
                  <a:extLst>
                    <a:ext uri="{9D8B030D-6E8A-4147-A177-3AD203B41FA5}">
                      <a16:colId xmlns:a16="http://schemas.microsoft.com/office/drawing/2014/main" val="20003"/>
                    </a:ext>
                  </a:extLst>
                </a:gridCol>
              </a:tblGrid>
              <a:tr h="280164">
                <a:tc>
                  <a:txBody>
                    <a:bodyPr/>
                    <a:lstStyle/>
                    <a:p>
                      <a:pPr algn="ctr" fontAlgn="b"/>
                      <a:r>
                        <a:rPr lang="en-US" sz="1800" b="1" i="0" u="none" strike="noStrike" dirty="0">
                          <a:solidFill>
                            <a:srgbClr val="000000"/>
                          </a:solidFill>
                          <a:latin typeface="Calibri"/>
                        </a:rPr>
                        <a:t>Subject</a:t>
                      </a:r>
                    </a:p>
                  </a:txBody>
                  <a:tcPr marL="9525" marR="9525" marT="9525" marB="0" anchor="b">
                    <a:lnL>
                      <a:noFill/>
                    </a:lnL>
                    <a:lnR>
                      <a:noFill/>
                    </a:lnR>
                    <a:lnT>
                      <a:noFill/>
                    </a:lnT>
                    <a:lnB>
                      <a:noFill/>
                    </a:lnB>
                  </a:tcPr>
                </a:tc>
                <a:tc>
                  <a:txBody>
                    <a:bodyPr/>
                    <a:lstStyle/>
                    <a:p>
                      <a:pPr algn="ctr" fontAlgn="b"/>
                      <a:r>
                        <a:rPr lang="en-US" sz="1800" b="1" i="0" u="none" strike="noStrike" dirty="0">
                          <a:solidFill>
                            <a:schemeClr val="tx2"/>
                          </a:solidFill>
                          <a:latin typeface="Calibri"/>
                        </a:rPr>
                        <a:t>Fatigued</a:t>
                      </a:r>
                    </a:p>
                  </a:txBody>
                  <a:tcPr marL="9525" marR="9525" marT="9525" marB="0" anchor="b">
                    <a:lnL>
                      <a:noFill/>
                    </a:lnL>
                    <a:lnR>
                      <a:noFill/>
                    </a:lnR>
                    <a:lnT>
                      <a:noFill/>
                    </a:lnT>
                    <a:lnB>
                      <a:noFill/>
                    </a:lnB>
                  </a:tcPr>
                </a:tc>
                <a:tc>
                  <a:txBody>
                    <a:bodyPr/>
                    <a:lstStyle/>
                    <a:p>
                      <a:pPr algn="ctr" fontAlgn="b"/>
                      <a:r>
                        <a:rPr lang="en-US" sz="1800" b="1" i="0" u="none" strike="noStrike" dirty="0">
                          <a:solidFill>
                            <a:srgbClr val="FF0000"/>
                          </a:solidFill>
                          <a:latin typeface="Calibri"/>
                        </a:rPr>
                        <a:t>Not Fatigued</a:t>
                      </a:r>
                    </a:p>
                  </a:txBody>
                  <a:tcPr marL="9525" marR="9525" marT="9525" marB="0" anchor="b">
                    <a:lnL>
                      <a:noFill/>
                    </a:lnL>
                    <a:lnR>
                      <a:noFill/>
                    </a:lnR>
                    <a:lnT>
                      <a:noFill/>
                    </a:lnT>
                    <a:lnB>
                      <a:noFill/>
                    </a:lnB>
                  </a:tcPr>
                </a:tc>
                <a:tc>
                  <a:txBody>
                    <a:bodyPr/>
                    <a:lstStyle/>
                    <a:p>
                      <a:pPr algn="ctr" fontAlgn="b"/>
                      <a:r>
                        <a:rPr lang="en-US" sz="1800" b="1" i="0" u="none" strike="noStrike" dirty="0">
                          <a:solidFill>
                            <a:srgbClr val="00B050"/>
                          </a:solidFill>
                          <a:latin typeface="Calibri"/>
                        </a:rPr>
                        <a:t>Difference</a:t>
                      </a: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280164">
                <a:tc>
                  <a:txBody>
                    <a:bodyPr/>
                    <a:lstStyle/>
                    <a:p>
                      <a:pPr algn="ctr" fontAlgn="b"/>
                      <a:r>
                        <a:rPr lang="en-US" sz="1800" b="0" i="0" u="none" strike="noStrike" dirty="0">
                          <a:solidFill>
                            <a:srgbClr val="000000"/>
                          </a:solidFill>
                          <a:latin typeface="Calibri"/>
                        </a:rPr>
                        <a:t>1</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530</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567</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-37</a:t>
                      </a:r>
                    </a:p>
                  </a:txBody>
                  <a:tcPr marL="9525" marR="9525" marT="9525" marB="0" anchor="ctr">
                    <a:lnL>
                      <a:noFill/>
                    </a:lnL>
                    <a:lnR>
                      <a:noFill/>
                    </a:lnR>
                    <a:lnT>
                      <a:noFill/>
                    </a:lnT>
                    <a:lnB>
                      <a:noFill/>
                    </a:lnB>
                  </a:tcPr>
                </a:tc>
                <a:extLst>
                  <a:ext uri="{0D108BD9-81ED-4DB2-BD59-A6C34878D82A}">
                    <a16:rowId xmlns:a16="http://schemas.microsoft.com/office/drawing/2014/main" val="10001"/>
                  </a:ext>
                </a:extLst>
              </a:tr>
              <a:tr h="280164">
                <a:tc>
                  <a:txBody>
                    <a:bodyPr/>
                    <a:lstStyle/>
                    <a:p>
                      <a:pPr algn="ctr" fontAlgn="b"/>
                      <a:r>
                        <a:rPr lang="en-US" sz="1800" b="0" i="0" u="none" strike="noStrike" dirty="0">
                          <a:solidFill>
                            <a:srgbClr val="000000"/>
                          </a:solidFill>
                          <a:latin typeface="Calibri"/>
                        </a:rPr>
                        <a:t>2</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492</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512</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-20</a:t>
                      </a:r>
                    </a:p>
                  </a:txBody>
                  <a:tcPr marL="9525" marR="9525" marT="9525" marB="0" anchor="ctr">
                    <a:lnL>
                      <a:noFill/>
                    </a:lnL>
                    <a:lnR>
                      <a:noFill/>
                    </a:lnR>
                    <a:lnT>
                      <a:noFill/>
                    </a:lnT>
                    <a:lnB>
                      <a:noFill/>
                    </a:lnB>
                  </a:tcPr>
                </a:tc>
                <a:extLst>
                  <a:ext uri="{0D108BD9-81ED-4DB2-BD59-A6C34878D82A}">
                    <a16:rowId xmlns:a16="http://schemas.microsoft.com/office/drawing/2014/main" val="10002"/>
                  </a:ext>
                </a:extLst>
              </a:tr>
              <a:tr h="280164">
                <a:tc>
                  <a:txBody>
                    <a:bodyPr/>
                    <a:lstStyle/>
                    <a:p>
                      <a:pPr algn="ctr" fontAlgn="b"/>
                      <a:r>
                        <a:rPr lang="en-US" sz="1800" b="0" i="0" u="none" strike="noStrike" dirty="0">
                          <a:solidFill>
                            <a:srgbClr val="000000"/>
                          </a:solidFill>
                          <a:latin typeface="Calibri"/>
                        </a:rPr>
                        <a:t>3</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510</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509</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1</a:t>
                      </a:r>
                    </a:p>
                  </a:txBody>
                  <a:tcPr marL="9525" marR="9525" marT="9525" marB="0" anchor="ctr">
                    <a:lnL>
                      <a:noFill/>
                    </a:lnL>
                    <a:lnR>
                      <a:noFill/>
                    </a:lnR>
                    <a:lnT>
                      <a:noFill/>
                    </a:lnT>
                    <a:lnB>
                      <a:noFill/>
                    </a:lnB>
                  </a:tcPr>
                </a:tc>
                <a:extLst>
                  <a:ext uri="{0D108BD9-81ED-4DB2-BD59-A6C34878D82A}">
                    <a16:rowId xmlns:a16="http://schemas.microsoft.com/office/drawing/2014/main" val="10003"/>
                  </a:ext>
                </a:extLst>
              </a:tr>
              <a:tr h="280164">
                <a:tc>
                  <a:txBody>
                    <a:bodyPr/>
                    <a:lstStyle/>
                    <a:p>
                      <a:pPr algn="ctr" fontAlgn="b"/>
                      <a:r>
                        <a:rPr lang="en-US" sz="1800" b="0" i="0" u="none" strike="noStrike" dirty="0">
                          <a:solidFill>
                            <a:srgbClr val="000000"/>
                          </a:solidFill>
                          <a:latin typeface="Calibri"/>
                        </a:rPr>
                        <a:t>4</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580</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593</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-13</a:t>
                      </a:r>
                    </a:p>
                  </a:txBody>
                  <a:tcPr marL="9525" marR="9525" marT="9525" marB="0" anchor="ctr">
                    <a:lnL>
                      <a:noFill/>
                    </a:lnL>
                    <a:lnR>
                      <a:noFill/>
                    </a:lnR>
                    <a:lnT>
                      <a:noFill/>
                    </a:lnT>
                    <a:lnB>
                      <a:noFill/>
                    </a:lnB>
                  </a:tcPr>
                </a:tc>
                <a:extLst>
                  <a:ext uri="{0D108BD9-81ED-4DB2-BD59-A6C34878D82A}">
                    <a16:rowId xmlns:a16="http://schemas.microsoft.com/office/drawing/2014/main" val="10004"/>
                  </a:ext>
                </a:extLst>
              </a:tr>
              <a:tr h="280164">
                <a:tc>
                  <a:txBody>
                    <a:bodyPr/>
                    <a:lstStyle/>
                    <a:p>
                      <a:pPr algn="ctr" fontAlgn="b"/>
                      <a:r>
                        <a:rPr lang="en-US" sz="1800" b="0" i="0" u="none" strike="noStrike" dirty="0">
                          <a:solidFill>
                            <a:srgbClr val="000000"/>
                          </a:solidFill>
                          <a:latin typeface="Calibri"/>
                        </a:rPr>
                        <a:t>5</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600</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588</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12</a:t>
                      </a:r>
                    </a:p>
                  </a:txBody>
                  <a:tcPr marL="9525" marR="9525" marT="9525" marB="0" anchor="ctr">
                    <a:lnL>
                      <a:noFill/>
                    </a:lnL>
                    <a:lnR>
                      <a:noFill/>
                    </a:lnR>
                    <a:lnT>
                      <a:noFill/>
                    </a:lnT>
                    <a:lnB>
                      <a:noFill/>
                    </a:lnB>
                  </a:tcPr>
                </a:tc>
                <a:extLst>
                  <a:ext uri="{0D108BD9-81ED-4DB2-BD59-A6C34878D82A}">
                    <a16:rowId xmlns:a16="http://schemas.microsoft.com/office/drawing/2014/main" val="10005"/>
                  </a:ext>
                </a:extLst>
              </a:tr>
              <a:tr h="280164">
                <a:tc>
                  <a:txBody>
                    <a:bodyPr/>
                    <a:lstStyle/>
                    <a:p>
                      <a:pPr algn="ctr" fontAlgn="b"/>
                      <a:r>
                        <a:rPr lang="en-US" sz="1800" b="0" i="0" u="none" strike="noStrike" dirty="0">
                          <a:solidFill>
                            <a:srgbClr val="000000"/>
                          </a:solidFill>
                          <a:latin typeface="Calibri"/>
                        </a:rPr>
                        <a:t>6</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483</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491</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-8</a:t>
                      </a:r>
                    </a:p>
                  </a:txBody>
                  <a:tcPr marL="9525" marR="9525" marT="9525" marB="0" anchor="ctr">
                    <a:lnL>
                      <a:noFill/>
                    </a:lnL>
                    <a:lnR>
                      <a:noFill/>
                    </a:lnR>
                    <a:lnT>
                      <a:noFill/>
                    </a:lnT>
                    <a:lnB>
                      <a:noFill/>
                    </a:lnB>
                  </a:tcPr>
                </a:tc>
                <a:extLst>
                  <a:ext uri="{0D108BD9-81ED-4DB2-BD59-A6C34878D82A}">
                    <a16:rowId xmlns:a16="http://schemas.microsoft.com/office/drawing/2014/main" val="10006"/>
                  </a:ext>
                </a:extLst>
              </a:tr>
              <a:tr h="280164">
                <a:tc>
                  <a:txBody>
                    <a:bodyPr/>
                    <a:lstStyle/>
                    <a:p>
                      <a:pPr algn="ctr" fontAlgn="b"/>
                      <a:r>
                        <a:rPr lang="en-US" sz="1800" b="0" i="0" u="none" strike="noStrike" dirty="0">
                          <a:solidFill>
                            <a:srgbClr val="000000"/>
                          </a:solidFill>
                          <a:latin typeface="Calibri"/>
                        </a:rPr>
                        <a:t>7</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512</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520</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-8</a:t>
                      </a:r>
                    </a:p>
                  </a:txBody>
                  <a:tcPr marL="9525" marR="9525" marT="9525" marB="0" anchor="ctr">
                    <a:lnL>
                      <a:noFill/>
                    </a:lnL>
                    <a:lnR>
                      <a:noFill/>
                    </a:lnR>
                    <a:lnT>
                      <a:noFill/>
                    </a:lnT>
                    <a:lnB>
                      <a:noFill/>
                    </a:lnB>
                  </a:tcPr>
                </a:tc>
                <a:extLst>
                  <a:ext uri="{0D108BD9-81ED-4DB2-BD59-A6C34878D82A}">
                    <a16:rowId xmlns:a16="http://schemas.microsoft.com/office/drawing/2014/main" val="10007"/>
                  </a:ext>
                </a:extLst>
              </a:tr>
              <a:tr h="280164">
                <a:tc>
                  <a:txBody>
                    <a:bodyPr/>
                    <a:lstStyle/>
                    <a:p>
                      <a:pPr algn="ctr" fontAlgn="b"/>
                      <a:r>
                        <a:rPr lang="en-US" sz="1800" b="0" i="0" u="none" strike="noStrike" dirty="0">
                          <a:solidFill>
                            <a:srgbClr val="000000"/>
                          </a:solidFill>
                          <a:latin typeface="Calibri"/>
                        </a:rPr>
                        <a:t>8</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575</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588</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-13</a:t>
                      </a:r>
                    </a:p>
                  </a:txBody>
                  <a:tcPr marL="9525" marR="9525" marT="9525" marB="0" anchor="ctr">
                    <a:lnL>
                      <a:noFill/>
                    </a:lnL>
                    <a:lnR>
                      <a:noFill/>
                    </a:lnR>
                    <a:lnT>
                      <a:noFill/>
                    </a:lnT>
                    <a:lnB>
                      <a:noFill/>
                    </a:lnB>
                  </a:tcPr>
                </a:tc>
                <a:extLst>
                  <a:ext uri="{0D108BD9-81ED-4DB2-BD59-A6C34878D82A}">
                    <a16:rowId xmlns:a16="http://schemas.microsoft.com/office/drawing/2014/main" val="10008"/>
                  </a:ext>
                </a:extLst>
              </a:tr>
              <a:tr h="280164">
                <a:tc>
                  <a:txBody>
                    <a:bodyPr/>
                    <a:lstStyle/>
                    <a:p>
                      <a:pPr algn="ctr" fontAlgn="b"/>
                      <a:r>
                        <a:rPr lang="en-US" sz="1800" b="0" i="0" u="none" strike="noStrike" dirty="0">
                          <a:solidFill>
                            <a:srgbClr val="000000"/>
                          </a:solidFill>
                          <a:latin typeface="Calibri"/>
                        </a:rPr>
                        <a:t>9</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530</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529</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1</a:t>
                      </a:r>
                    </a:p>
                  </a:txBody>
                  <a:tcPr marL="9525" marR="9525" marT="9525" marB="0" anchor="ctr">
                    <a:lnL>
                      <a:noFill/>
                    </a:lnL>
                    <a:lnR>
                      <a:noFill/>
                    </a:lnR>
                    <a:lnT>
                      <a:noFill/>
                    </a:lnT>
                    <a:lnB>
                      <a:noFill/>
                    </a:lnB>
                  </a:tcPr>
                </a:tc>
                <a:extLst>
                  <a:ext uri="{0D108BD9-81ED-4DB2-BD59-A6C34878D82A}">
                    <a16:rowId xmlns:a16="http://schemas.microsoft.com/office/drawing/2014/main" val="10009"/>
                  </a:ext>
                </a:extLst>
              </a:tr>
              <a:tr h="280164">
                <a:tc>
                  <a:txBody>
                    <a:bodyPr/>
                    <a:lstStyle/>
                    <a:p>
                      <a:pPr algn="ctr" fontAlgn="b"/>
                      <a:r>
                        <a:rPr lang="en-US" sz="1800" b="0" i="0" u="none" strike="noStrike" dirty="0">
                          <a:solidFill>
                            <a:srgbClr val="000000"/>
                          </a:solidFill>
                          <a:latin typeface="Calibri"/>
                        </a:rPr>
                        <a:t>10</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490</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508</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-18</a:t>
                      </a:r>
                    </a:p>
                  </a:txBody>
                  <a:tcPr marL="9525" marR="9525" marT="9525" marB="0" anchor="ctr">
                    <a:lnL>
                      <a:noFill/>
                    </a:lnL>
                    <a:lnR>
                      <a:noFill/>
                    </a:lnR>
                    <a:lnT>
                      <a:noFill/>
                    </a:lnT>
                    <a:lnB>
                      <a:noFill/>
                    </a:lnB>
                  </a:tcPr>
                </a:tc>
                <a:extLst>
                  <a:ext uri="{0D108BD9-81ED-4DB2-BD59-A6C34878D82A}">
                    <a16:rowId xmlns:a16="http://schemas.microsoft.com/office/drawing/2014/main" val="10010"/>
                  </a:ext>
                </a:extLst>
              </a:tr>
            </a:tbl>
          </a:graphicData>
        </a:graphic>
      </p:graphicFrame>
      <mc:AlternateContent xmlns:mc="http://schemas.openxmlformats.org/markup-compatibility/2006" xmlns:a14="http://schemas.microsoft.com/office/drawing/2010/main">
        <mc:Choice Requires="a14">
          <p:sp>
            <p:nvSpPr>
              <p:cNvPr id="8" name="TextBox 7"/>
              <p:cNvSpPr txBox="1"/>
              <p:nvPr/>
            </p:nvSpPr>
            <p:spPr>
              <a:xfrm>
                <a:off x="596347" y="4401072"/>
                <a:ext cx="6652592" cy="1289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𝐻</m:t>
                          </m:r>
                        </m:e>
                        <m:sub>
                          <m:r>
                            <a:rPr lang="en-US" sz="3600" b="0" i="1" smtClean="0">
                              <a:latin typeface="Cambria Math" panose="02040503050406030204" pitchFamily="18" charset="0"/>
                            </a:rPr>
                            <m:t>0</m:t>
                          </m:r>
                        </m:sub>
                      </m:sSub>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𝜇</m:t>
                          </m:r>
                        </m:e>
                        <m:sub>
                          <m:r>
                            <a:rPr lang="en-US" sz="3600" b="0" i="1" smtClean="0">
                              <a:latin typeface="Cambria Math" charset="0"/>
                            </a:rPr>
                            <m:t>𝑓𝑎𝑡𝑖𝑔𝑢𝑒𝑑</m:t>
                          </m:r>
                          <m:r>
                            <a:rPr lang="en-US" sz="3600" b="0" i="1" smtClean="0">
                              <a:latin typeface="Cambria Math" charset="0"/>
                            </a:rPr>
                            <m:t>−</m:t>
                          </m:r>
                          <m:r>
                            <a:rPr lang="en-US" sz="3600" i="1">
                              <a:latin typeface="Cambria Math" panose="02040503050406030204" pitchFamily="18" charset="0"/>
                            </a:rPr>
                            <m:t>𝑛</m:t>
                          </m:r>
                          <m:r>
                            <a:rPr lang="en-US" sz="3600" i="1">
                              <a:latin typeface="Cambria Math" charset="0"/>
                            </a:rPr>
                            <m:t>𝑜𝑡</m:t>
                          </m:r>
                          <m:r>
                            <a:rPr lang="en-US" sz="3600" i="1">
                              <a:latin typeface="Cambria Math" charset="0"/>
                            </a:rPr>
                            <m:t> </m:t>
                          </m:r>
                          <m:r>
                            <a:rPr lang="en-US" sz="3600" i="1">
                              <a:latin typeface="Cambria Math" charset="0"/>
                            </a:rPr>
                            <m:t>𝑓𝑎𝑡𝑖𝑔𝑢𝑒𝑑</m:t>
                          </m:r>
                        </m:sub>
                      </m:sSub>
                      <m:r>
                        <a:rPr lang="en-US" sz="3600" b="0" i="1" smtClean="0">
                          <a:latin typeface="Cambria Math" charset="0"/>
                        </a:rPr>
                        <m:t> </m:t>
                      </m:r>
                      <m:r>
                        <a:rPr lang="en-US" sz="3600" b="0" i="1" smtClean="0">
                          <a:latin typeface="Cambria Math" panose="02040503050406030204" pitchFamily="18" charset="0"/>
                        </a:rPr>
                        <m:t>=0</m:t>
                      </m:r>
                    </m:oMath>
                  </m:oMathPara>
                </a14:m>
                <a:endParaRPr lang="en-US" sz="3600" b="0" dirty="0"/>
              </a:p>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𝐻</m:t>
                          </m:r>
                        </m:e>
                        <m:sub>
                          <m:r>
                            <a:rPr lang="en-US" sz="3600" b="0" i="1" smtClean="0">
                              <a:latin typeface="Cambria Math" panose="02040503050406030204" pitchFamily="18" charset="0"/>
                            </a:rPr>
                            <m:t>𝐴</m:t>
                          </m:r>
                        </m:sub>
                      </m:sSub>
                      <m:r>
                        <a:rPr lang="en-US" sz="3600" b="0" i="1" smtClean="0">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𝜇</m:t>
                          </m:r>
                        </m:e>
                        <m:sub>
                          <m:r>
                            <a:rPr lang="en-US" sz="3600" i="1">
                              <a:latin typeface="Cambria Math" charset="0"/>
                            </a:rPr>
                            <m:t>𝑓𝑎𝑡𝑖𝑔𝑢𝑒𝑑</m:t>
                          </m:r>
                          <m:r>
                            <a:rPr lang="en-US" sz="3600" i="1">
                              <a:latin typeface="Cambria Math" charset="0"/>
                            </a:rPr>
                            <m:t>−</m:t>
                          </m:r>
                          <m:r>
                            <a:rPr lang="en-US" sz="3600" i="1">
                              <a:latin typeface="Cambria Math" panose="02040503050406030204" pitchFamily="18" charset="0"/>
                            </a:rPr>
                            <m:t>𝑛</m:t>
                          </m:r>
                          <m:r>
                            <a:rPr lang="en-US" sz="3600" i="1">
                              <a:latin typeface="Cambria Math" charset="0"/>
                            </a:rPr>
                            <m:t>𝑜𝑡</m:t>
                          </m:r>
                          <m:r>
                            <a:rPr lang="en-US" sz="3600" i="1">
                              <a:latin typeface="Cambria Math" charset="0"/>
                            </a:rPr>
                            <m:t> </m:t>
                          </m:r>
                          <m:r>
                            <a:rPr lang="en-US" sz="3600" i="1">
                              <a:latin typeface="Cambria Math" charset="0"/>
                            </a:rPr>
                            <m:t>𝑓𝑎𝑡𝑖𝑔𝑢𝑒𝑑</m:t>
                          </m:r>
                        </m:sub>
                      </m:sSub>
                      <m:r>
                        <a:rPr lang="en-US" sz="3600" b="0" i="1" smtClean="0">
                          <a:latin typeface="Cambria Math" panose="02040503050406030204" pitchFamily="18" charset="0"/>
                        </a:rPr>
                        <m:t>&lt;0</m:t>
                      </m:r>
                    </m:oMath>
                  </m:oMathPara>
                </a14:m>
                <a:endParaRPr lang="en-US" sz="3600" dirty="0"/>
              </a:p>
            </p:txBody>
          </p:sp>
        </mc:Choice>
        <mc:Fallback xmlns="">
          <p:sp>
            <p:nvSpPr>
              <p:cNvPr id="8" name="TextBox 7"/>
              <p:cNvSpPr txBox="1">
                <a:spLocks noRot="1" noChangeAspect="1" noMove="1" noResize="1" noEditPoints="1" noAdjustHandles="1" noChangeArrowheads="1" noChangeShapeType="1" noTextEdit="1"/>
              </p:cNvSpPr>
              <p:nvPr/>
            </p:nvSpPr>
            <p:spPr>
              <a:xfrm>
                <a:off x="596347" y="4401072"/>
                <a:ext cx="6652592" cy="128977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384852" y="2172209"/>
                <a:ext cx="10813774" cy="12904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US" sz="3600" i="1">
                              <a:latin typeface="Cambria Math" panose="02040503050406030204" pitchFamily="18" charset="0"/>
                            </a:rPr>
                            <m:t>𝐻</m:t>
                          </m:r>
                        </m:e>
                        <m:sub>
                          <m:r>
                            <a:rPr lang="en-US" sz="3600" b="0" i="1" smtClean="0">
                              <a:latin typeface="Cambria Math" panose="02040503050406030204" pitchFamily="18" charset="0"/>
                            </a:rPr>
                            <m:t>0</m:t>
                          </m:r>
                        </m:sub>
                      </m:sSub>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𝜇</m:t>
                          </m:r>
                        </m:e>
                        <m:sub>
                          <m:r>
                            <a:rPr lang="en-US" sz="3600" i="1">
                              <a:latin typeface="Cambria Math" charset="0"/>
                              <a:ea typeface="Cambria Math" panose="02040503050406030204" pitchFamily="18" charset="0"/>
                            </a:rPr>
                            <m:t>𝑓𝑎𝑡𝑖𝑔𝑢𝑒𝑑</m:t>
                          </m:r>
                        </m:sub>
                      </m:sSub>
                      <m:sSub>
                        <m:sSubPr>
                          <m:ctrlPr>
                            <a:rPr lang="en-US" sz="3600" i="1">
                              <a:latin typeface="Cambria Math" panose="02040503050406030204" pitchFamily="18" charset="0"/>
                            </a:rPr>
                          </m:ctrlPr>
                        </m:sSubPr>
                        <m:e>
                          <m:r>
                            <a:rPr lang="en-US" sz="3600" i="1">
                              <a:latin typeface="Cambria Math"/>
                            </a:rPr>
                            <m:t>−</m:t>
                          </m:r>
                          <m:r>
                            <a:rPr lang="en-US" sz="3600" i="1">
                              <a:latin typeface="Cambria Math" panose="02040503050406030204" pitchFamily="18" charset="0"/>
                              <a:ea typeface="Cambria Math" panose="02040503050406030204" pitchFamily="18" charset="0"/>
                            </a:rPr>
                            <m:t>𝜇</m:t>
                          </m:r>
                        </m:e>
                        <m:sub>
                          <m:r>
                            <a:rPr lang="en-US" sz="3600" i="1">
                              <a:latin typeface="Cambria Math" charset="0"/>
                            </a:rPr>
                            <m:t>𝑛𝑜𝑡</m:t>
                          </m:r>
                          <m:r>
                            <a:rPr lang="en-US" sz="3600" i="1">
                              <a:latin typeface="Cambria Math" charset="0"/>
                            </a:rPr>
                            <m:t> </m:t>
                          </m:r>
                          <m:r>
                            <a:rPr lang="en-US" sz="3600" i="1">
                              <a:latin typeface="Cambria Math" charset="0"/>
                            </a:rPr>
                            <m:t>𝑓𝑎𝑡𝑖𝑔𝑢𝑒𝑑</m:t>
                          </m:r>
                        </m:sub>
                      </m:sSub>
                      <m:r>
                        <a:rPr lang="en-US" sz="3600" b="0" i="1" smtClean="0">
                          <a:latin typeface="Cambria Math" panose="02040503050406030204" pitchFamily="18" charset="0"/>
                        </a:rPr>
                        <m:t>=</m:t>
                      </m:r>
                      <m:r>
                        <a:rPr lang="en-US" sz="3600" i="1">
                          <a:latin typeface="Cambria Math" panose="02040503050406030204" pitchFamily="18" charset="0"/>
                        </a:rPr>
                        <m:t>0</m:t>
                      </m:r>
                    </m:oMath>
                  </m:oMathPara>
                </a14:m>
                <a:endParaRPr lang="en-US" sz="3600" b="0" dirty="0"/>
              </a:p>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𝐻</m:t>
                          </m:r>
                        </m:e>
                        <m:sub>
                          <m:r>
                            <a:rPr lang="en-US" sz="3600" b="0" i="1" smtClean="0">
                              <a:latin typeface="Cambria Math" panose="02040503050406030204" pitchFamily="18" charset="0"/>
                            </a:rPr>
                            <m:t>𝐴</m:t>
                          </m:r>
                        </m:sub>
                      </m:sSub>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𝜇</m:t>
                          </m:r>
                        </m:e>
                        <m:sub>
                          <m:r>
                            <a:rPr lang="en-US" sz="3600" b="0" i="1" smtClean="0">
                              <a:latin typeface="Cambria Math" charset="0"/>
                              <a:ea typeface="Cambria Math" panose="02040503050406030204" pitchFamily="18" charset="0"/>
                            </a:rPr>
                            <m:t>𝑓𝑎𝑡𝑖𝑔𝑢𝑒𝑑</m:t>
                          </m:r>
                        </m:sub>
                      </m:sSub>
                      <m:sSub>
                        <m:sSubPr>
                          <m:ctrlPr>
                            <a:rPr lang="en-US" sz="3600" i="1">
                              <a:latin typeface="Cambria Math" panose="02040503050406030204" pitchFamily="18" charset="0"/>
                            </a:rPr>
                          </m:ctrlPr>
                        </m:sSubPr>
                        <m:e>
                          <m:r>
                            <a:rPr lang="en-US" sz="3600" i="1">
                              <a:latin typeface="Cambria Math"/>
                            </a:rPr>
                            <m:t>−</m:t>
                          </m:r>
                          <m:r>
                            <a:rPr lang="en-US" sz="3600" i="1">
                              <a:latin typeface="Cambria Math" panose="02040503050406030204" pitchFamily="18" charset="0"/>
                              <a:ea typeface="Cambria Math" panose="02040503050406030204" pitchFamily="18" charset="0"/>
                            </a:rPr>
                            <m:t>𝜇</m:t>
                          </m:r>
                        </m:e>
                        <m:sub>
                          <m:r>
                            <a:rPr lang="en-US" sz="3600" i="1">
                              <a:latin typeface="Cambria Math" charset="0"/>
                            </a:rPr>
                            <m:t>𝑛𝑜𝑡</m:t>
                          </m:r>
                          <m:r>
                            <a:rPr lang="en-US" sz="3600" b="0" i="1" smtClean="0">
                              <a:latin typeface="Cambria Math" charset="0"/>
                            </a:rPr>
                            <m:t> </m:t>
                          </m:r>
                          <m:r>
                            <a:rPr lang="en-US" sz="3600" i="1">
                              <a:latin typeface="Cambria Math" charset="0"/>
                            </a:rPr>
                            <m:t>𝑓𝑎𝑡𝑖𝑔𝑢𝑒𝑑</m:t>
                          </m:r>
                        </m:sub>
                      </m:sSub>
                      <m:r>
                        <a:rPr lang="en-US" sz="3600" b="0" i="1" smtClean="0">
                          <a:latin typeface="Cambria Math" charset="0"/>
                        </a:rPr>
                        <m:t> </m:t>
                      </m:r>
                      <m:r>
                        <a:rPr lang="en-US" sz="3600" b="0" i="1" smtClean="0">
                          <a:latin typeface="Cambria Math" panose="02040503050406030204" pitchFamily="18" charset="0"/>
                        </a:rPr>
                        <m:t>&lt;0</m:t>
                      </m:r>
                    </m:oMath>
                  </m:oMathPara>
                </a14:m>
                <a:endParaRPr lang="en-US" sz="3600" dirty="0"/>
              </a:p>
            </p:txBody>
          </p:sp>
        </mc:Choice>
        <mc:Fallback xmlns="">
          <p:sp>
            <p:nvSpPr>
              <p:cNvPr id="9" name="TextBox 8"/>
              <p:cNvSpPr txBox="1">
                <a:spLocks noRot="1" noChangeAspect="1" noMove="1" noResize="1" noEditPoints="1" noAdjustHandles="1" noChangeArrowheads="1" noChangeShapeType="1" noTextEdit="1"/>
              </p:cNvSpPr>
              <p:nvPr/>
            </p:nvSpPr>
            <p:spPr>
              <a:xfrm>
                <a:off x="-1384852" y="2172209"/>
                <a:ext cx="10813774" cy="1290481"/>
              </a:xfrm>
              <a:prstGeom prst="rect">
                <a:avLst/>
              </a:prstGeom>
              <a:blipFill>
                <a:blip r:embed="rId3"/>
                <a:stretch>
                  <a:fillRect/>
                </a:stretch>
              </a:blipFill>
            </p:spPr>
            <p:txBody>
              <a:bodyPr/>
              <a:lstStyle/>
              <a:p>
                <a:r>
                  <a:rPr lang="en-US">
                    <a:noFill/>
                  </a:rPr>
                  <a:t> </a:t>
                </a:r>
              </a:p>
            </p:txBody>
          </p:sp>
        </mc:Fallback>
      </mc:AlternateContent>
      <p:sp>
        <p:nvSpPr>
          <p:cNvPr id="10" name="Content Placeholder 2"/>
          <p:cNvSpPr txBox="1">
            <a:spLocks/>
          </p:cNvSpPr>
          <p:nvPr/>
        </p:nvSpPr>
        <p:spPr>
          <a:xfrm>
            <a:off x="1097279" y="3921047"/>
            <a:ext cx="6606633" cy="4800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We should test the </a:t>
            </a:r>
            <a:r>
              <a:rPr lang="en-US" u="sng" cap="small" dirty="0">
                <a:solidFill>
                  <a:srgbClr val="FF0000"/>
                </a:solidFill>
              </a:rPr>
              <a:t>mean of the differences:</a:t>
            </a:r>
            <a:endParaRPr lang="en-US" dirty="0"/>
          </a:p>
        </p:txBody>
      </p:sp>
      <p:sp>
        <p:nvSpPr>
          <p:cNvPr id="11" name="Multiplication Sign 10">
            <a:extLst>
              <a:ext uri="{FF2B5EF4-FFF2-40B4-BE49-F238E27FC236}">
                <a16:creationId xmlns:a16="http://schemas.microsoft.com/office/drawing/2014/main" id="{CFC989B8-6F32-47C5-9405-C39154FAFE29}"/>
              </a:ext>
            </a:extLst>
          </p:cNvPr>
          <p:cNvSpPr/>
          <p:nvPr/>
        </p:nvSpPr>
        <p:spPr>
          <a:xfrm>
            <a:off x="-1284763" y="1737362"/>
            <a:ext cx="10813774" cy="2328052"/>
          </a:xfrm>
          <a:prstGeom prst="mathMultiply">
            <a:avLst/>
          </a:prstGeom>
          <a:solidFill>
            <a:srgbClr val="FF0000">
              <a:alpha val="1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147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5"/>
            <a:ext cx="10545371" cy="1450757"/>
          </a:xfrm>
        </p:spPr>
        <p:txBody>
          <a:bodyPr/>
          <a:lstStyle/>
          <a:p>
            <a:r>
              <a:rPr lang="en-US" dirty="0"/>
              <a:t>Paired t-test reduces to a one-sample t-test</a:t>
            </a:r>
          </a:p>
        </p:txBody>
      </p:sp>
      <p:sp>
        <p:nvSpPr>
          <p:cNvPr id="4" name="Slide Number Placeholder 3"/>
          <p:cNvSpPr>
            <a:spLocks noGrp="1"/>
          </p:cNvSpPr>
          <p:nvPr>
            <p:ph type="sldNum" sz="quarter" idx="12"/>
          </p:nvPr>
        </p:nvSpPr>
        <p:spPr/>
        <p:txBody>
          <a:bodyPr/>
          <a:lstStyle/>
          <a:p>
            <a:fld id="{AF6EB086-0FB5-404F-9DB0-02BE9E698E00}" type="slidenum">
              <a:rPr lang="en-US" smtClean="0"/>
              <a:pPr/>
              <a:t>43</a:t>
            </a:fld>
            <a:endParaRPr lang="en-US" dirty="0"/>
          </a:p>
        </p:txBody>
      </p:sp>
      <p:graphicFrame>
        <p:nvGraphicFramePr>
          <p:cNvPr id="5" name="Table 4"/>
          <p:cNvGraphicFramePr>
            <a:graphicFrameLocks noGrp="1"/>
          </p:cNvGraphicFramePr>
          <p:nvPr>
            <p:extLst/>
          </p:nvPr>
        </p:nvGraphicFramePr>
        <p:xfrm>
          <a:off x="1162447" y="2342034"/>
          <a:ext cx="4876800" cy="3122295"/>
        </p:xfrm>
        <a:graphic>
          <a:graphicData uri="http://schemas.openxmlformats.org/drawingml/2006/table">
            <a:tbl>
              <a:tblPr/>
              <a:tblGrid>
                <a:gridCol w="1023257">
                  <a:extLst>
                    <a:ext uri="{9D8B030D-6E8A-4147-A177-3AD203B41FA5}">
                      <a16:colId xmlns:a16="http://schemas.microsoft.com/office/drawing/2014/main" val="20000"/>
                    </a:ext>
                  </a:extLst>
                </a:gridCol>
                <a:gridCol w="1192927">
                  <a:extLst>
                    <a:ext uri="{9D8B030D-6E8A-4147-A177-3AD203B41FA5}">
                      <a16:colId xmlns:a16="http://schemas.microsoft.com/office/drawing/2014/main" val="20001"/>
                    </a:ext>
                  </a:extLst>
                </a:gridCol>
                <a:gridCol w="1441416">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tblGrid>
              <a:tr h="190500">
                <a:tc>
                  <a:txBody>
                    <a:bodyPr/>
                    <a:lstStyle/>
                    <a:p>
                      <a:pPr algn="ctr" fontAlgn="b"/>
                      <a:r>
                        <a:rPr lang="en-US" sz="1800" b="1" i="0" u="none" strike="noStrike" dirty="0">
                          <a:solidFill>
                            <a:srgbClr val="000000"/>
                          </a:solidFill>
                          <a:latin typeface="Calibri"/>
                        </a:rPr>
                        <a:t>Subject</a:t>
                      </a:r>
                    </a:p>
                  </a:txBody>
                  <a:tcPr marL="9525" marR="9525" marT="9525" marB="0" anchor="b">
                    <a:lnL>
                      <a:noFill/>
                    </a:lnL>
                    <a:lnR>
                      <a:noFill/>
                    </a:lnR>
                    <a:lnT>
                      <a:noFill/>
                    </a:lnT>
                    <a:lnB>
                      <a:noFill/>
                    </a:lnB>
                  </a:tcPr>
                </a:tc>
                <a:tc>
                  <a:txBody>
                    <a:bodyPr/>
                    <a:lstStyle/>
                    <a:p>
                      <a:pPr algn="ctr" fontAlgn="b"/>
                      <a:r>
                        <a:rPr lang="en-US" sz="1800" b="1" i="0" u="none" strike="noStrike" dirty="0">
                          <a:solidFill>
                            <a:schemeClr val="tx2"/>
                          </a:solidFill>
                          <a:latin typeface="Calibri"/>
                        </a:rPr>
                        <a:t>Fatigued</a:t>
                      </a:r>
                    </a:p>
                  </a:txBody>
                  <a:tcPr marL="9525" marR="9525" marT="9525" marB="0" anchor="b">
                    <a:lnL>
                      <a:noFill/>
                    </a:lnL>
                    <a:lnR>
                      <a:noFill/>
                    </a:lnR>
                    <a:lnT>
                      <a:noFill/>
                    </a:lnT>
                    <a:lnB>
                      <a:noFill/>
                    </a:lnB>
                  </a:tcPr>
                </a:tc>
                <a:tc>
                  <a:txBody>
                    <a:bodyPr/>
                    <a:lstStyle/>
                    <a:p>
                      <a:pPr algn="ctr" fontAlgn="b"/>
                      <a:r>
                        <a:rPr lang="en-US" sz="1800" b="1" i="0" u="none" strike="noStrike" dirty="0">
                          <a:solidFill>
                            <a:srgbClr val="FF0000"/>
                          </a:solidFill>
                          <a:latin typeface="Calibri"/>
                        </a:rPr>
                        <a:t>Not Fatigued</a:t>
                      </a:r>
                    </a:p>
                  </a:txBody>
                  <a:tcPr marL="9525" marR="9525" marT="9525" marB="0" anchor="b">
                    <a:lnL>
                      <a:noFill/>
                    </a:lnL>
                    <a:lnR>
                      <a:noFill/>
                    </a:lnR>
                    <a:lnT>
                      <a:noFill/>
                    </a:lnT>
                    <a:lnB>
                      <a:noFill/>
                    </a:lnB>
                  </a:tcPr>
                </a:tc>
                <a:tc>
                  <a:txBody>
                    <a:bodyPr/>
                    <a:lstStyle/>
                    <a:p>
                      <a:pPr algn="ctr" fontAlgn="b"/>
                      <a:r>
                        <a:rPr lang="en-US" sz="1800" b="1" i="0" u="none" strike="noStrike" dirty="0">
                          <a:solidFill>
                            <a:srgbClr val="00B050"/>
                          </a:solidFill>
                          <a:latin typeface="Calibri"/>
                        </a:rPr>
                        <a:t>Difference</a:t>
                      </a: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190500">
                <a:tc>
                  <a:txBody>
                    <a:bodyPr/>
                    <a:lstStyle/>
                    <a:p>
                      <a:pPr algn="ctr" fontAlgn="b"/>
                      <a:r>
                        <a:rPr lang="en-US" sz="1800" b="0" i="0" u="none" strike="noStrike" dirty="0">
                          <a:solidFill>
                            <a:srgbClr val="000000"/>
                          </a:solidFill>
                          <a:latin typeface="Calibri"/>
                        </a:rPr>
                        <a:t>1</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530</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567</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-37</a:t>
                      </a:r>
                    </a:p>
                  </a:txBody>
                  <a:tcPr marL="9525" marR="9525" marT="9525" marB="0" anchor="ctr">
                    <a:lnL>
                      <a:noFill/>
                    </a:lnL>
                    <a:lnR>
                      <a:noFill/>
                    </a:lnR>
                    <a:lnT>
                      <a:noFill/>
                    </a:lnT>
                    <a:lnB>
                      <a:noFill/>
                    </a:lnB>
                  </a:tcPr>
                </a:tc>
                <a:extLst>
                  <a:ext uri="{0D108BD9-81ED-4DB2-BD59-A6C34878D82A}">
                    <a16:rowId xmlns:a16="http://schemas.microsoft.com/office/drawing/2014/main" val="10001"/>
                  </a:ext>
                </a:extLst>
              </a:tr>
              <a:tr h="190500">
                <a:tc>
                  <a:txBody>
                    <a:bodyPr/>
                    <a:lstStyle/>
                    <a:p>
                      <a:pPr algn="ctr" fontAlgn="b"/>
                      <a:r>
                        <a:rPr lang="en-US" sz="1800" b="0" i="0" u="none" strike="noStrike" dirty="0">
                          <a:solidFill>
                            <a:srgbClr val="000000"/>
                          </a:solidFill>
                          <a:latin typeface="Calibri"/>
                        </a:rPr>
                        <a:t>2</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492</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512</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-20</a:t>
                      </a:r>
                    </a:p>
                  </a:txBody>
                  <a:tcPr marL="9525" marR="9525" marT="9525" marB="0" anchor="ctr">
                    <a:lnL>
                      <a:noFill/>
                    </a:lnL>
                    <a:lnR>
                      <a:noFill/>
                    </a:lnR>
                    <a:lnT>
                      <a:noFill/>
                    </a:lnT>
                    <a:lnB>
                      <a:noFill/>
                    </a:lnB>
                  </a:tcPr>
                </a:tc>
                <a:extLst>
                  <a:ext uri="{0D108BD9-81ED-4DB2-BD59-A6C34878D82A}">
                    <a16:rowId xmlns:a16="http://schemas.microsoft.com/office/drawing/2014/main" val="10002"/>
                  </a:ext>
                </a:extLst>
              </a:tr>
              <a:tr h="190500">
                <a:tc>
                  <a:txBody>
                    <a:bodyPr/>
                    <a:lstStyle/>
                    <a:p>
                      <a:pPr algn="ctr" fontAlgn="b"/>
                      <a:r>
                        <a:rPr lang="en-US" sz="1800" b="0" i="0" u="none" strike="noStrike" dirty="0">
                          <a:solidFill>
                            <a:srgbClr val="000000"/>
                          </a:solidFill>
                          <a:latin typeface="Calibri"/>
                        </a:rPr>
                        <a:t>3</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510</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509</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1</a:t>
                      </a:r>
                    </a:p>
                  </a:txBody>
                  <a:tcPr marL="9525" marR="9525" marT="9525" marB="0" anchor="ctr">
                    <a:lnL>
                      <a:noFill/>
                    </a:lnL>
                    <a:lnR>
                      <a:noFill/>
                    </a:lnR>
                    <a:lnT>
                      <a:noFill/>
                    </a:lnT>
                    <a:lnB>
                      <a:noFill/>
                    </a:lnB>
                  </a:tcPr>
                </a:tc>
                <a:extLst>
                  <a:ext uri="{0D108BD9-81ED-4DB2-BD59-A6C34878D82A}">
                    <a16:rowId xmlns:a16="http://schemas.microsoft.com/office/drawing/2014/main" val="10003"/>
                  </a:ext>
                </a:extLst>
              </a:tr>
              <a:tr h="190500">
                <a:tc>
                  <a:txBody>
                    <a:bodyPr/>
                    <a:lstStyle/>
                    <a:p>
                      <a:pPr algn="ctr" fontAlgn="b"/>
                      <a:r>
                        <a:rPr lang="en-US" sz="1800" b="0" i="0" u="none" strike="noStrike" dirty="0">
                          <a:solidFill>
                            <a:srgbClr val="000000"/>
                          </a:solidFill>
                          <a:latin typeface="Calibri"/>
                        </a:rPr>
                        <a:t>4</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580</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593</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-13</a:t>
                      </a:r>
                    </a:p>
                  </a:txBody>
                  <a:tcPr marL="9525" marR="9525" marT="9525" marB="0" anchor="ctr">
                    <a:lnL>
                      <a:noFill/>
                    </a:lnL>
                    <a:lnR>
                      <a:noFill/>
                    </a:lnR>
                    <a:lnT>
                      <a:noFill/>
                    </a:lnT>
                    <a:lnB>
                      <a:noFill/>
                    </a:lnB>
                  </a:tcPr>
                </a:tc>
                <a:extLst>
                  <a:ext uri="{0D108BD9-81ED-4DB2-BD59-A6C34878D82A}">
                    <a16:rowId xmlns:a16="http://schemas.microsoft.com/office/drawing/2014/main" val="10004"/>
                  </a:ext>
                </a:extLst>
              </a:tr>
              <a:tr h="190500">
                <a:tc>
                  <a:txBody>
                    <a:bodyPr/>
                    <a:lstStyle/>
                    <a:p>
                      <a:pPr algn="ctr" fontAlgn="b"/>
                      <a:r>
                        <a:rPr lang="en-US" sz="1800" b="0" i="0" u="none" strike="noStrike" dirty="0">
                          <a:solidFill>
                            <a:srgbClr val="000000"/>
                          </a:solidFill>
                          <a:latin typeface="Calibri"/>
                        </a:rPr>
                        <a:t>5</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600</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588</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12</a:t>
                      </a:r>
                    </a:p>
                  </a:txBody>
                  <a:tcPr marL="9525" marR="9525" marT="9525" marB="0" anchor="ctr">
                    <a:lnL>
                      <a:noFill/>
                    </a:lnL>
                    <a:lnR>
                      <a:noFill/>
                    </a:lnR>
                    <a:lnT>
                      <a:noFill/>
                    </a:lnT>
                    <a:lnB>
                      <a:noFill/>
                    </a:lnB>
                  </a:tcPr>
                </a:tc>
                <a:extLst>
                  <a:ext uri="{0D108BD9-81ED-4DB2-BD59-A6C34878D82A}">
                    <a16:rowId xmlns:a16="http://schemas.microsoft.com/office/drawing/2014/main" val="10005"/>
                  </a:ext>
                </a:extLst>
              </a:tr>
              <a:tr h="190500">
                <a:tc>
                  <a:txBody>
                    <a:bodyPr/>
                    <a:lstStyle/>
                    <a:p>
                      <a:pPr algn="ctr" fontAlgn="b"/>
                      <a:r>
                        <a:rPr lang="en-US" sz="1800" b="0" i="0" u="none" strike="noStrike" dirty="0">
                          <a:solidFill>
                            <a:srgbClr val="000000"/>
                          </a:solidFill>
                          <a:latin typeface="Calibri"/>
                        </a:rPr>
                        <a:t>6</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483</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491</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-8</a:t>
                      </a:r>
                    </a:p>
                  </a:txBody>
                  <a:tcPr marL="9525" marR="9525" marT="9525" marB="0" anchor="ctr">
                    <a:lnL>
                      <a:noFill/>
                    </a:lnL>
                    <a:lnR>
                      <a:noFill/>
                    </a:lnR>
                    <a:lnT>
                      <a:noFill/>
                    </a:lnT>
                    <a:lnB>
                      <a:noFill/>
                    </a:lnB>
                  </a:tcPr>
                </a:tc>
                <a:extLst>
                  <a:ext uri="{0D108BD9-81ED-4DB2-BD59-A6C34878D82A}">
                    <a16:rowId xmlns:a16="http://schemas.microsoft.com/office/drawing/2014/main" val="10006"/>
                  </a:ext>
                </a:extLst>
              </a:tr>
              <a:tr h="190500">
                <a:tc>
                  <a:txBody>
                    <a:bodyPr/>
                    <a:lstStyle/>
                    <a:p>
                      <a:pPr algn="ctr" fontAlgn="b"/>
                      <a:r>
                        <a:rPr lang="en-US" sz="1800" b="0" i="0" u="none" strike="noStrike" dirty="0">
                          <a:solidFill>
                            <a:srgbClr val="000000"/>
                          </a:solidFill>
                          <a:latin typeface="Calibri"/>
                        </a:rPr>
                        <a:t>7</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512</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520</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-8</a:t>
                      </a:r>
                    </a:p>
                  </a:txBody>
                  <a:tcPr marL="9525" marR="9525" marT="9525" marB="0" anchor="ctr">
                    <a:lnL>
                      <a:noFill/>
                    </a:lnL>
                    <a:lnR>
                      <a:noFill/>
                    </a:lnR>
                    <a:lnT>
                      <a:noFill/>
                    </a:lnT>
                    <a:lnB>
                      <a:noFill/>
                    </a:lnB>
                  </a:tcPr>
                </a:tc>
                <a:extLst>
                  <a:ext uri="{0D108BD9-81ED-4DB2-BD59-A6C34878D82A}">
                    <a16:rowId xmlns:a16="http://schemas.microsoft.com/office/drawing/2014/main" val="10007"/>
                  </a:ext>
                </a:extLst>
              </a:tr>
              <a:tr h="190500">
                <a:tc>
                  <a:txBody>
                    <a:bodyPr/>
                    <a:lstStyle/>
                    <a:p>
                      <a:pPr algn="ctr" fontAlgn="b"/>
                      <a:r>
                        <a:rPr lang="en-US" sz="1800" b="0" i="0" u="none" strike="noStrike" dirty="0">
                          <a:solidFill>
                            <a:srgbClr val="000000"/>
                          </a:solidFill>
                          <a:latin typeface="Calibri"/>
                        </a:rPr>
                        <a:t>8</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575</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588</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-13</a:t>
                      </a:r>
                    </a:p>
                  </a:txBody>
                  <a:tcPr marL="9525" marR="9525" marT="9525" marB="0" anchor="ctr">
                    <a:lnL>
                      <a:noFill/>
                    </a:lnL>
                    <a:lnR>
                      <a:noFill/>
                    </a:lnR>
                    <a:lnT>
                      <a:noFill/>
                    </a:lnT>
                    <a:lnB>
                      <a:noFill/>
                    </a:lnB>
                  </a:tcPr>
                </a:tc>
                <a:extLst>
                  <a:ext uri="{0D108BD9-81ED-4DB2-BD59-A6C34878D82A}">
                    <a16:rowId xmlns:a16="http://schemas.microsoft.com/office/drawing/2014/main" val="10008"/>
                  </a:ext>
                </a:extLst>
              </a:tr>
              <a:tr h="190500">
                <a:tc>
                  <a:txBody>
                    <a:bodyPr/>
                    <a:lstStyle/>
                    <a:p>
                      <a:pPr algn="ctr" fontAlgn="b"/>
                      <a:r>
                        <a:rPr lang="en-US" sz="1800" b="0" i="0" u="none" strike="noStrike" dirty="0">
                          <a:solidFill>
                            <a:srgbClr val="000000"/>
                          </a:solidFill>
                          <a:latin typeface="Calibri"/>
                        </a:rPr>
                        <a:t>9</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530</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529</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1</a:t>
                      </a:r>
                    </a:p>
                  </a:txBody>
                  <a:tcPr marL="9525" marR="9525" marT="9525" marB="0" anchor="ctr">
                    <a:lnL>
                      <a:noFill/>
                    </a:lnL>
                    <a:lnR>
                      <a:noFill/>
                    </a:lnR>
                    <a:lnT>
                      <a:noFill/>
                    </a:lnT>
                    <a:lnB>
                      <a:noFill/>
                    </a:lnB>
                  </a:tcPr>
                </a:tc>
                <a:extLst>
                  <a:ext uri="{0D108BD9-81ED-4DB2-BD59-A6C34878D82A}">
                    <a16:rowId xmlns:a16="http://schemas.microsoft.com/office/drawing/2014/main" val="10009"/>
                  </a:ext>
                </a:extLst>
              </a:tr>
              <a:tr h="190500">
                <a:tc>
                  <a:txBody>
                    <a:bodyPr/>
                    <a:lstStyle/>
                    <a:p>
                      <a:pPr algn="ctr" fontAlgn="b"/>
                      <a:r>
                        <a:rPr lang="en-US" sz="1800" b="0" i="0" u="none" strike="noStrike" dirty="0">
                          <a:solidFill>
                            <a:srgbClr val="000000"/>
                          </a:solidFill>
                          <a:latin typeface="Calibri"/>
                        </a:rPr>
                        <a:t>10</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490</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508</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-18</a:t>
                      </a:r>
                    </a:p>
                  </a:txBody>
                  <a:tcPr marL="9525" marR="9525" marT="9525" marB="0" anchor="ctr">
                    <a:lnL>
                      <a:noFill/>
                    </a:lnL>
                    <a:lnR>
                      <a:noFill/>
                    </a:lnR>
                    <a:lnT>
                      <a:noFill/>
                    </a:lnT>
                    <a:lnB>
                      <a:noFill/>
                    </a:lnB>
                  </a:tcPr>
                </a:tc>
                <a:extLst>
                  <a:ext uri="{0D108BD9-81ED-4DB2-BD59-A6C34878D82A}">
                    <a16:rowId xmlns:a16="http://schemas.microsoft.com/office/drawing/2014/main" val="10010"/>
                  </a:ext>
                </a:extLst>
              </a:tr>
            </a:tbl>
          </a:graphicData>
        </a:graphic>
      </p:graphicFrame>
      <mc:AlternateContent xmlns:mc="http://schemas.openxmlformats.org/markup-compatibility/2006" xmlns:a14="http://schemas.microsoft.com/office/drawing/2010/main">
        <mc:Choice Requires="a14">
          <p:sp>
            <p:nvSpPr>
              <p:cNvPr id="8" name="TextBox 7"/>
              <p:cNvSpPr txBox="1"/>
              <p:nvPr/>
            </p:nvSpPr>
            <p:spPr>
              <a:xfrm>
                <a:off x="7485146" y="2506865"/>
                <a:ext cx="2926844" cy="6760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𝑑</m:t>
                          </m:r>
                        </m:e>
                      </m:acc>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charset="0"/>
                                </a:rPr>
                                <m:t>𝑑</m:t>
                              </m:r>
                            </m:e>
                            <m:sub>
                              <m:r>
                                <a:rPr lang="en-US" sz="2000" b="0" i="1" smtClean="0">
                                  <a:latin typeface="Cambria Math" charset="0"/>
                                </a:rPr>
                                <m:t>1</m:t>
                              </m:r>
                            </m:sub>
                          </m:sSub>
                          <m:r>
                            <a:rPr lang="en-US" sz="2000" b="0" i="1" smtClean="0">
                              <a:latin typeface="Cambria Math" charset="0"/>
                            </a:rPr>
                            <m:t>+</m:t>
                          </m:r>
                          <m:sSub>
                            <m:sSubPr>
                              <m:ctrlPr>
                                <a:rPr lang="en-US" sz="2000" i="1">
                                  <a:latin typeface="Cambria Math" panose="02040503050406030204" pitchFamily="18" charset="0"/>
                                </a:rPr>
                              </m:ctrlPr>
                            </m:sSubPr>
                            <m:e>
                              <m:r>
                                <a:rPr lang="en-US" sz="2000" i="1">
                                  <a:latin typeface="Cambria Math" charset="0"/>
                                </a:rPr>
                                <m:t>𝑑</m:t>
                              </m:r>
                            </m:e>
                            <m:sub>
                              <m:r>
                                <a:rPr lang="en-US" sz="2000" b="0" i="1" smtClean="0">
                                  <a:latin typeface="Cambria Math" charset="0"/>
                                </a:rPr>
                                <m:t>2</m:t>
                              </m:r>
                            </m:sub>
                          </m:sSub>
                          <m:r>
                            <a:rPr lang="en-US" sz="2000" b="0" i="1" smtClean="0">
                              <a:latin typeface="Cambria Math" charset="0"/>
                            </a:rPr>
                            <m:t>+ …+</m:t>
                          </m:r>
                          <m:sSub>
                            <m:sSubPr>
                              <m:ctrlPr>
                                <a:rPr lang="en-US" sz="2000" i="1">
                                  <a:latin typeface="Cambria Math" panose="02040503050406030204" pitchFamily="18" charset="0"/>
                                </a:rPr>
                              </m:ctrlPr>
                            </m:sSubPr>
                            <m:e>
                              <m:r>
                                <a:rPr lang="en-US" sz="2000" i="1">
                                  <a:latin typeface="Cambria Math" charset="0"/>
                                </a:rPr>
                                <m:t>𝑑</m:t>
                              </m:r>
                            </m:e>
                            <m:sub>
                              <m:r>
                                <a:rPr lang="en-US" sz="2000" i="1">
                                  <a:latin typeface="Cambria Math" charset="0"/>
                                </a:rPr>
                                <m:t>1</m:t>
                              </m:r>
                              <m:r>
                                <a:rPr lang="en-US" sz="2000" b="0" i="1" smtClean="0">
                                  <a:latin typeface="Cambria Math" charset="0"/>
                                </a:rPr>
                                <m:t>0</m:t>
                              </m:r>
                            </m:sub>
                          </m:sSub>
                        </m:num>
                        <m:den>
                          <m:r>
                            <a:rPr lang="en-US" sz="2000" b="0" i="1" baseline="-25000" smtClean="0">
                              <a:latin typeface="Cambria Math" charset="0"/>
                            </a:rPr>
                            <m:t>10</m:t>
                          </m:r>
                        </m:den>
                      </m:f>
                    </m:oMath>
                  </m:oMathPara>
                </a14:m>
                <a:endParaRPr lang="en-US" sz="2000" dirty="0"/>
              </a:p>
            </p:txBody>
          </p:sp>
        </mc:Choice>
        <mc:Fallback xmlns="">
          <p:sp>
            <p:nvSpPr>
              <p:cNvPr id="8" name="TextBox 7"/>
              <p:cNvSpPr txBox="1">
                <a:spLocks noRot="1" noChangeAspect="1" noMove="1" noResize="1" noEditPoints="1" noAdjustHandles="1" noChangeArrowheads="1" noChangeShapeType="1" noTextEdit="1"/>
              </p:cNvSpPr>
              <p:nvPr/>
            </p:nvSpPr>
            <p:spPr>
              <a:xfrm>
                <a:off x="7485146" y="2506865"/>
                <a:ext cx="2926844" cy="676019"/>
              </a:xfrm>
              <a:prstGeom prst="rect">
                <a:avLst/>
              </a:prstGeom>
              <a:blipFill>
                <a:blip r:embed="rId2"/>
                <a:stretch>
                  <a:fillRect b="-9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734963" y="3161319"/>
                <a:ext cx="3379502" cy="400110"/>
              </a:xfrm>
              <a:prstGeom prst="rect">
                <a:avLst/>
              </a:prstGeom>
              <a:noFill/>
            </p:spPr>
            <p:txBody>
              <a:bodyPr wrap="square" rtlCol="0">
                <a:spAutoFit/>
              </a:bodyPr>
              <a:lstStyle/>
              <a:p>
                <a14:m>
                  <m:oMath xmlns:m="http://schemas.openxmlformats.org/officeDocument/2006/math">
                    <m:r>
                      <a:rPr lang="en-US" sz="2000" b="0" i="1" smtClean="0">
                        <a:latin typeface="Cambria Math" panose="02040503050406030204" pitchFamily="18" charset="0"/>
                      </a:rPr>
                      <m:t>𝑠</m:t>
                    </m:r>
                    <m:r>
                      <a:rPr lang="en-US" sz="2000" b="0" i="1" baseline="-25000" smtClean="0">
                        <a:latin typeface="Cambria Math" panose="02040503050406030204" pitchFamily="18" charset="0"/>
                      </a:rPr>
                      <m:t>𝑑</m:t>
                    </m:r>
                  </m:oMath>
                </a14:m>
                <a:r>
                  <a:rPr lang="en-US" sz="2000" dirty="0"/>
                  <a:t> is the sample std. dev.</a:t>
                </a:r>
              </a:p>
            </p:txBody>
          </p:sp>
        </mc:Choice>
        <mc:Fallback xmlns="">
          <p:sp>
            <p:nvSpPr>
              <p:cNvPr id="9" name="TextBox 8"/>
              <p:cNvSpPr txBox="1">
                <a:spLocks noRot="1" noChangeAspect="1" noMove="1" noResize="1" noEditPoints="1" noAdjustHandles="1" noChangeArrowheads="1" noChangeShapeType="1" noTextEdit="1"/>
              </p:cNvSpPr>
              <p:nvPr/>
            </p:nvSpPr>
            <p:spPr>
              <a:xfrm>
                <a:off x="7734963" y="3161319"/>
                <a:ext cx="3379502" cy="400110"/>
              </a:xfrm>
              <a:prstGeom prst="rect">
                <a:avLst/>
              </a:prstGeom>
              <a:blipFill rotWithShape="0">
                <a:blip r:embed="rId3"/>
                <a:stretch>
                  <a:fillRect t="-9231" b="-27692"/>
                </a:stretch>
              </a:blipFill>
            </p:spPr>
            <p:txBody>
              <a:bodyPr/>
              <a:lstStyle/>
              <a:p>
                <a:r>
                  <a:rPr lang="en-US">
                    <a:noFill/>
                  </a:rPr>
                  <a:t> </a:t>
                </a:r>
              </a:p>
            </p:txBody>
          </p:sp>
        </mc:Fallback>
      </mc:AlternateContent>
      <p:sp>
        <p:nvSpPr>
          <p:cNvPr id="11" name="TextBox 10"/>
          <p:cNvSpPr txBox="1"/>
          <p:nvPr/>
        </p:nvSpPr>
        <p:spPr>
          <a:xfrm>
            <a:off x="5241002" y="1972702"/>
            <a:ext cx="1226372" cy="369332"/>
          </a:xfrm>
          <a:prstGeom prst="rect">
            <a:avLst/>
          </a:prstGeom>
          <a:noFill/>
        </p:spPr>
        <p:txBody>
          <a:bodyPr wrap="square" rtlCol="0">
            <a:spAutoFit/>
          </a:bodyPr>
          <a:lstStyle/>
          <a:p>
            <a:r>
              <a:rPr lang="en-US" dirty="0"/>
              <a:t>(d</a:t>
            </a:r>
            <a:r>
              <a:rPr lang="en-US" baseline="-25000" dirty="0"/>
              <a:t>i</a:t>
            </a:r>
            <a:r>
              <a:rPr lang="en-US" dirty="0"/>
              <a:t>)</a:t>
            </a:r>
            <a:endParaRPr lang="en-US" baseline="-25000" dirty="0"/>
          </a:p>
        </p:txBody>
      </p:sp>
      <mc:AlternateContent xmlns:mc="http://schemas.openxmlformats.org/markup-compatibility/2006" xmlns:a14="http://schemas.microsoft.com/office/drawing/2010/main">
        <mc:Choice Requires="a14">
          <p:sp>
            <p:nvSpPr>
              <p:cNvPr id="12" name="TextBox 11"/>
              <p:cNvSpPr txBox="1"/>
              <p:nvPr/>
            </p:nvSpPr>
            <p:spPr>
              <a:xfrm>
                <a:off x="7734963" y="3807184"/>
                <a:ext cx="1621149" cy="61850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𝑆𝐸</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charset="0"/>
                                </a:rPr>
                                <m:t>𝑑</m:t>
                              </m:r>
                            </m:e>
                          </m:acc>
                        </m:e>
                      </m:d>
                      <m:r>
                        <a:rPr lang="en-US" b="0" i="1" smtClean="0">
                          <a:latin typeface="Cambria Math" charset="0"/>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charset="0"/>
                                </a:rPr>
                                <m:t>𝑠</m:t>
                              </m:r>
                            </m:e>
                            <m:sub>
                              <m:r>
                                <a:rPr lang="en-US" b="0" i="1" smtClean="0">
                                  <a:latin typeface="Cambria Math" charset="0"/>
                                </a:rPr>
                                <m:t>𝑑</m:t>
                              </m:r>
                            </m:sub>
                          </m:sSub>
                        </m:num>
                        <m:den>
                          <m:rad>
                            <m:radPr>
                              <m:degHide m:val="on"/>
                              <m:ctrlPr>
                                <a:rPr lang="en-US" b="0" i="1" smtClean="0">
                                  <a:latin typeface="Cambria Math" panose="02040503050406030204" pitchFamily="18" charset="0"/>
                                </a:rPr>
                              </m:ctrlPr>
                            </m:radPr>
                            <m:deg/>
                            <m:e>
                              <m:r>
                                <a:rPr lang="en-US" b="0" i="1" smtClean="0">
                                  <a:latin typeface="Cambria Math" charset="0"/>
                                </a:rPr>
                                <m:t>10</m:t>
                              </m:r>
                            </m:e>
                          </m:rad>
                        </m:den>
                      </m:f>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7734963" y="3807184"/>
                <a:ext cx="1621149" cy="618503"/>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8270562" y="4668942"/>
                <a:ext cx="2280240" cy="74860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𝑇</m:t>
                      </m:r>
                      <m:r>
                        <a:rPr lang="en-US" b="0" i="1" smtClean="0">
                          <a:latin typeface="Cambria Math" charset="0"/>
                        </a:rPr>
                        <m:t>= </m:t>
                      </m:r>
                      <m:f>
                        <m:fPr>
                          <m:ctrlPr>
                            <a:rPr lang="en-US" b="0" i="1" smtClean="0">
                              <a:latin typeface="Cambria Math" panose="02040503050406030204" pitchFamily="18" charset="0"/>
                            </a:rPr>
                          </m:ctrlPr>
                        </m:fPr>
                        <m:num>
                          <m:acc>
                            <m:accPr>
                              <m:chr m:val="̅"/>
                              <m:ctrlPr>
                                <a:rPr lang="en-US" i="1">
                                  <a:latin typeface="Cambria Math" panose="02040503050406030204" pitchFamily="18" charset="0"/>
                                </a:rPr>
                              </m:ctrlPr>
                            </m:accPr>
                            <m:e>
                              <m:r>
                                <a:rPr lang="en-US" i="1">
                                  <a:latin typeface="Cambria Math" charset="0"/>
                                </a:rPr>
                                <m:t>𝑑</m:t>
                              </m:r>
                            </m:e>
                          </m:acc>
                          <m:r>
                            <a:rPr lang="en-US" b="0" i="1" smtClean="0">
                              <a:latin typeface="Cambria Math" panose="02040503050406030204" pitchFamily="18" charset="0"/>
                            </a:rPr>
                            <m:t>−0</m:t>
                          </m:r>
                        </m:num>
                        <m:den>
                          <m:r>
                            <a:rPr lang="en-US" i="1">
                              <a:latin typeface="Cambria Math" charset="0"/>
                            </a:rPr>
                            <m:t>𝑆𝐸</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charset="0"/>
                                    </a:rPr>
                                    <m:t>𝑑</m:t>
                                  </m:r>
                                </m:e>
                              </m:acc>
                            </m:e>
                          </m:d>
                        </m:den>
                      </m:f>
                      <m:r>
                        <a:rPr lang="en-US" b="0" i="1" smtClean="0">
                          <a:latin typeface="Cambria Math" panose="02040503050406030204" pitchFamily="18" charset="0"/>
                        </a:rPr>
                        <m:t>=</m:t>
                      </m:r>
                      <m:f>
                        <m:fPr>
                          <m:ctrlPr>
                            <a:rPr lang="en-US" i="1">
                              <a:latin typeface="Cambria Math" panose="02040503050406030204" pitchFamily="18" charset="0"/>
                            </a:rPr>
                          </m:ctrlPr>
                        </m:fPr>
                        <m:num>
                          <m:acc>
                            <m:accPr>
                              <m:chr m:val="̅"/>
                              <m:ctrlPr>
                                <a:rPr lang="en-US" i="1">
                                  <a:latin typeface="Cambria Math" panose="02040503050406030204" pitchFamily="18" charset="0"/>
                                </a:rPr>
                              </m:ctrlPr>
                            </m:accPr>
                            <m:e>
                              <m:r>
                                <a:rPr lang="en-US" i="1">
                                  <a:latin typeface="Cambria Math" charset="0"/>
                                </a:rPr>
                                <m:t>𝑑</m:t>
                              </m:r>
                            </m:e>
                          </m:acc>
                        </m:num>
                        <m:den>
                          <m:r>
                            <a:rPr lang="en-US" i="1">
                              <a:latin typeface="Cambria Math" charset="0"/>
                            </a:rPr>
                            <m:t>𝑆𝐸</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charset="0"/>
                                    </a:rPr>
                                    <m:t>𝑑</m:t>
                                  </m:r>
                                </m:e>
                              </m:acc>
                            </m:e>
                          </m:d>
                        </m:den>
                      </m:f>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8270562" y="4668942"/>
                <a:ext cx="2280240" cy="748603"/>
              </a:xfrm>
              <a:prstGeom prst="rect">
                <a:avLst/>
              </a:prstGeom>
              <a:blipFill>
                <a:blip r:embed="rId5"/>
                <a:stretch>
                  <a:fillRect/>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E98A8C4C-B192-4E7A-B988-BB0230187261}"/>
              </a:ext>
            </a:extLst>
          </p:cNvPr>
          <p:cNvSpPr txBox="1"/>
          <p:nvPr/>
        </p:nvSpPr>
        <p:spPr>
          <a:xfrm>
            <a:off x="8283685" y="1834315"/>
            <a:ext cx="3668233" cy="646331"/>
          </a:xfrm>
          <a:prstGeom prst="rect">
            <a:avLst/>
          </a:prstGeom>
          <a:noFill/>
        </p:spPr>
        <p:txBody>
          <a:bodyPr wrap="square" rtlCol="0">
            <a:spAutoFit/>
          </a:bodyPr>
          <a:lstStyle/>
          <a:p>
            <a:r>
              <a:rPr lang="en-US" dirty="0"/>
              <a:t>H</a:t>
            </a:r>
            <a:r>
              <a:rPr lang="en-US" baseline="-25000" dirty="0"/>
              <a:t>0</a:t>
            </a:r>
            <a:r>
              <a:rPr lang="en-US" dirty="0"/>
              <a:t>: d = 0</a:t>
            </a:r>
          </a:p>
          <a:p>
            <a:r>
              <a:rPr lang="en-US" dirty="0"/>
              <a:t>H</a:t>
            </a:r>
            <a:r>
              <a:rPr lang="en-US" baseline="-25000" dirty="0"/>
              <a:t>a</a:t>
            </a:r>
            <a:r>
              <a:rPr lang="en-US" dirty="0"/>
              <a:t>: d &lt; 0</a:t>
            </a:r>
          </a:p>
        </p:txBody>
      </p:sp>
    </p:spTree>
    <p:extLst>
      <p:ext uri="{BB962C8B-B14F-4D97-AF65-F5344CB8AC3E}">
        <p14:creationId xmlns:p14="http://schemas.microsoft.com/office/powerpoint/2010/main" val="2534646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SAS Code Comparison</a:t>
            </a:r>
          </a:p>
        </p:txBody>
      </p:sp>
      <p:sp>
        <p:nvSpPr>
          <p:cNvPr id="4" name="Slide Number Placeholder 3"/>
          <p:cNvSpPr>
            <a:spLocks noGrp="1"/>
          </p:cNvSpPr>
          <p:nvPr>
            <p:ph type="sldNum" sz="quarter" idx="12"/>
          </p:nvPr>
        </p:nvSpPr>
        <p:spPr/>
        <p:txBody>
          <a:bodyPr/>
          <a:lstStyle/>
          <a:p>
            <a:fld id="{AF6EB086-0FB5-404F-9DB0-02BE9E698E00}" type="slidenum">
              <a:rPr lang="en-US" smtClean="0"/>
              <a:pPr/>
              <a:t>44</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243" y="1839086"/>
            <a:ext cx="6960870" cy="289980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9087" y="1849719"/>
            <a:ext cx="6765648" cy="2899806"/>
          </a:xfrm>
          <a:prstGeom prst="rect">
            <a:avLst/>
          </a:prstGeom>
        </p:spPr>
      </p:pic>
      <p:sp>
        <p:nvSpPr>
          <p:cNvPr id="7" name="TextBox 6"/>
          <p:cNvSpPr txBox="1"/>
          <p:nvPr/>
        </p:nvSpPr>
        <p:spPr>
          <a:xfrm>
            <a:off x="1519670" y="5138305"/>
            <a:ext cx="3305585" cy="369332"/>
          </a:xfrm>
          <a:prstGeom prst="rect">
            <a:avLst/>
          </a:prstGeom>
          <a:noFill/>
        </p:spPr>
        <p:txBody>
          <a:bodyPr wrap="none" rtlCol="0">
            <a:spAutoFit/>
          </a:bodyPr>
          <a:lstStyle/>
          <a:p>
            <a:r>
              <a:rPr lang="en-US" dirty="0">
                <a:solidFill>
                  <a:srgbClr val="FF0000"/>
                </a:solidFill>
              </a:rPr>
              <a:t>Two (independent) sample T-Test</a:t>
            </a:r>
          </a:p>
        </p:txBody>
      </p:sp>
      <p:sp>
        <p:nvSpPr>
          <p:cNvPr id="8" name="TextBox 7"/>
          <p:cNvSpPr txBox="1"/>
          <p:nvPr/>
        </p:nvSpPr>
        <p:spPr>
          <a:xfrm>
            <a:off x="8107848" y="5114925"/>
            <a:ext cx="1365887" cy="369332"/>
          </a:xfrm>
          <a:prstGeom prst="rect">
            <a:avLst/>
          </a:prstGeom>
          <a:noFill/>
        </p:spPr>
        <p:txBody>
          <a:bodyPr wrap="none" rtlCol="0">
            <a:spAutoFit/>
          </a:bodyPr>
          <a:lstStyle/>
          <a:p>
            <a:r>
              <a:rPr lang="en-US" dirty="0">
                <a:solidFill>
                  <a:srgbClr val="FF0000"/>
                </a:solidFill>
              </a:rPr>
              <a:t>Paired T-test</a:t>
            </a:r>
          </a:p>
        </p:txBody>
      </p:sp>
      <p:sp>
        <p:nvSpPr>
          <p:cNvPr id="9" name="Multiplication Sign 8">
            <a:extLst>
              <a:ext uri="{FF2B5EF4-FFF2-40B4-BE49-F238E27FC236}">
                <a16:creationId xmlns:a16="http://schemas.microsoft.com/office/drawing/2014/main" id="{6B9BD505-8A41-4CCE-B950-D9DAA63B998B}"/>
              </a:ext>
            </a:extLst>
          </p:cNvPr>
          <p:cNvSpPr/>
          <p:nvPr/>
        </p:nvSpPr>
        <p:spPr>
          <a:xfrm>
            <a:off x="-1168046" y="869641"/>
            <a:ext cx="8064933" cy="6070416"/>
          </a:xfrm>
          <a:prstGeom prst="mathMultiply">
            <a:avLst/>
          </a:prstGeom>
          <a:solidFill>
            <a:srgbClr val="FF0000">
              <a:alpha val="1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AD7C4AAC-9F8F-4E68-90F5-761F7B20EA0B}"/>
              </a:ext>
            </a:extLst>
          </p:cNvPr>
          <p:cNvSpPr txBox="1"/>
          <p:nvPr/>
        </p:nvSpPr>
        <p:spPr>
          <a:xfrm>
            <a:off x="4968860" y="5688419"/>
            <a:ext cx="6960870" cy="369332"/>
          </a:xfrm>
          <a:prstGeom prst="rect">
            <a:avLst/>
          </a:prstGeom>
          <a:noFill/>
        </p:spPr>
        <p:txBody>
          <a:bodyPr wrap="square" rtlCol="0">
            <a:spAutoFit/>
          </a:bodyPr>
          <a:lstStyle/>
          <a:p>
            <a:r>
              <a:rPr lang="en-US" dirty="0"/>
              <a:t>In R: t.test(mrt_paired$fatigued, mrt_paired$notFatig, paired =TRUE)</a:t>
            </a:r>
          </a:p>
        </p:txBody>
      </p:sp>
    </p:spTree>
    <p:extLst>
      <p:ext uri="{BB962C8B-B14F-4D97-AF65-F5344CB8AC3E}">
        <p14:creationId xmlns:p14="http://schemas.microsoft.com/office/powerpoint/2010/main" val="65425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SAS Code Comparison</a:t>
            </a:r>
          </a:p>
        </p:txBody>
      </p:sp>
      <p:sp>
        <p:nvSpPr>
          <p:cNvPr id="4" name="Slide Number Placeholder 3"/>
          <p:cNvSpPr>
            <a:spLocks noGrp="1"/>
          </p:cNvSpPr>
          <p:nvPr>
            <p:ph type="sldNum" sz="quarter" idx="12"/>
          </p:nvPr>
        </p:nvSpPr>
        <p:spPr/>
        <p:txBody>
          <a:bodyPr/>
          <a:lstStyle/>
          <a:p>
            <a:fld id="{AF6EB086-0FB5-404F-9DB0-02BE9E698E00}" type="slidenum">
              <a:rPr lang="en-US" smtClean="0"/>
              <a:pPr/>
              <a:t>45</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25" y="1860825"/>
            <a:ext cx="5127707" cy="4475498"/>
          </a:xfrm>
          <a:prstGeom prst="rect">
            <a:avLst/>
          </a:prstGeom>
        </p:spPr>
      </p:pic>
      <p:sp>
        <p:nvSpPr>
          <p:cNvPr id="7" name="TextBox 6"/>
          <p:cNvSpPr txBox="1"/>
          <p:nvPr/>
        </p:nvSpPr>
        <p:spPr>
          <a:xfrm>
            <a:off x="4327346" y="5843588"/>
            <a:ext cx="3305585" cy="369332"/>
          </a:xfrm>
          <a:prstGeom prst="rect">
            <a:avLst/>
          </a:prstGeom>
          <a:noFill/>
        </p:spPr>
        <p:txBody>
          <a:bodyPr wrap="none" rtlCol="0">
            <a:spAutoFit/>
          </a:bodyPr>
          <a:lstStyle/>
          <a:p>
            <a:r>
              <a:rPr lang="en-US" dirty="0">
                <a:solidFill>
                  <a:srgbClr val="FF0000"/>
                </a:solidFill>
              </a:rPr>
              <a:t>Two (independent) sample T-Test</a:t>
            </a:r>
          </a:p>
        </p:txBody>
      </p:sp>
      <p:sp>
        <p:nvSpPr>
          <p:cNvPr id="8" name="TextBox 7"/>
          <p:cNvSpPr txBox="1"/>
          <p:nvPr/>
        </p:nvSpPr>
        <p:spPr>
          <a:xfrm>
            <a:off x="8254107" y="5124088"/>
            <a:ext cx="1365887" cy="369332"/>
          </a:xfrm>
          <a:prstGeom prst="rect">
            <a:avLst/>
          </a:prstGeom>
          <a:noFill/>
        </p:spPr>
        <p:txBody>
          <a:bodyPr wrap="none" rtlCol="0">
            <a:spAutoFit/>
          </a:bodyPr>
          <a:lstStyle/>
          <a:p>
            <a:r>
              <a:rPr lang="en-US" dirty="0">
                <a:solidFill>
                  <a:srgbClr val="FF0000"/>
                </a:solidFill>
              </a:rPr>
              <a:t>Paired T-test</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2005" y="1860885"/>
            <a:ext cx="5080480" cy="3139800"/>
          </a:xfrm>
          <a:prstGeom prst="rect">
            <a:avLst/>
          </a:prstGeom>
        </p:spPr>
      </p:pic>
      <p:sp>
        <p:nvSpPr>
          <p:cNvPr id="9" name="Rectangle 8">
            <a:extLst>
              <a:ext uri="{FF2B5EF4-FFF2-40B4-BE49-F238E27FC236}">
                <a16:creationId xmlns:a16="http://schemas.microsoft.com/office/drawing/2014/main" id="{4B195B18-C01A-412D-B1AA-0D9AA4E0E65F}"/>
              </a:ext>
            </a:extLst>
          </p:cNvPr>
          <p:cNvSpPr/>
          <p:nvPr/>
        </p:nvSpPr>
        <p:spPr>
          <a:xfrm>
            <a:off x="6432698" y="3721395"/>
            <a:ext cx="2105246" cy="29771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2006434-C45A-4FA0-B35D-E249F2AB2E7F}"/>
              </a:ext>
            </a:extLst>
          </p:cNvPr>
          <p:cNvSpPr/>
          <p:nvPr/>
        </p:nvSpPr>
        <p:spPr>
          <a:xfrm>
            <a:off x="1896140" y="4019107"/>
            <a:ext cx="1561324" cy="22328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50C05C6-A230-402B-9ED8-940D66B7D287}"/>
              </a:ext>
            </a:extLst>
          </p:cNvPr>
          <p:cNvSpPr/>
          <p:nvPr/>
        </p:nvSpPr>
        <p:spPr>
          <a:xfrm>
            <a:off x="3320383" y="4883452"/>
            <a:ext cx="1006963" cy="240636"/>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302C79A-6628-4D0B-8362-A550E148A52B}"/>
              </a:ext>
            </a:extLst>
          </p:cNvPr>
          <p:cNvSpPr/>
          <p:nvPr/>
        </p:nvSpPr>
        <p:spPr>
          <a:xfrm>
            <a:off x="8168763" y="4642816"/>
            <a:ext cx="1368642" cy="240636"/>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BBF234A2-155E-4C42-BA75-4B49EB8F4AEC}"/>
              </a:ext>
            </a:extLst>
          </p:cNvPr>
          <p:cNvSpPr txBox="1"/>
          <p:nvPr/>
        </p:nvSpPr>
        <p:spPr>
          <a:xfrm>
            <a:off x="7006856" y="286605"/>
            <a:ext cx="4720856" cy="1477328"/>
          </a:xfrm>
          <a:prstGeom prst="rect">
            <a:avLst/>
          </a:prstGeom>
          <a:noFill/>
        </p:spPr>
        <p:txBody>
          <a:bodyPr wrap="square" rtlCol="0">
            <a:spAutoFit/>
          </a:bodyPr>
          <a:lstStyle/>
          <a:p>
            <a:r>
              <a:rPr lang="en-US" dirty="0"/>
              <a:t>Using paired data (when appropriate) instead of unpaired data allows us to tighten the confidence interval for the difference in means (yeah!) AND increase the power (the likelihood that our data properly detects a shift in score).</a:t>
            </a:r>
          </a:p>
        </p:txBody>
      </p:sp>
      <p:sp>
        <p:nvSpPr>
          <p:cNvPr id="6" name="Multiplication Sign 5">
            <a:extLst>
              <a:ext uri="{FF2B5EF4-FFF2-40B4-BE49-F238E27FC236}">
                <a16:creationId xmlns:a16="http://schemas.microsoft.com/office/drawing/2014/main" id="{A444D6C5-31A6-4EBC-8D2B-DC16CCAF6F42}"/>
              </a:ext>
            </a:extLst>
          </p:cNvPr>
          <p:cNvSpPr/>
          <p:nvPr/>
        </p:nvSpPr>
        <p:spPr>
          <a:xfrm>
            <a:off x="-1105983" y="771884"/>
            <a:ext cx="8064933" cy="6070416"/>
          </a:xfrm>
          <a:prstGeom prst="mathMultiply">
            <a:avLst/>
          </a:prstGeom>
          <a:solidFill>
            <a:srgbClr val="FF0000">
              <a:alpha val="1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92775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Checking the Assumptions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7548" y="1804935"/>
            <a:ext cx="4359634" cy="3254375"/>
          </a:xfrm>
        </p:spPr>
      </p:pic>
      <p:sp>
        <p:nvSpPr>
          <p:cNvPr id="4" name="Slide Number Placeholder 3"/>
          <p:cNvSpPr>
            <a:spLocks noGrp="1"/>
          </p:cNvSpPr>
          <p:nvPr>
            <p:ph type="sldNum" sz="quarter" idx="12"/>
          </p:nvPr>
        </p:nvSpPr>
        <p:spPr/>
        <p:txBody>
          <a:bodyPr/>
          <a:lstStyle/>
          <a:p>
            <a:fld id="{AF6EB086-0FB5-404F-9DB0-02BE9E698E00}" type="slidenum">
              <a:rPr lang="en-US" smtClean="0"/>
              <a:pPr/>
              <a:t>46</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7951" y="1846263"/>
            <a:ext cx="5529262" cy="4125415"/>
          </a:xfrm>
          <a:prstGeom prst="rect">
            <a:avLst/>
          </a:prstGeom>
        </p:spPr>
      </p:pic>
      <p:sp>
        <p:nvSpPr>
          <p:cNvPr id="7" name="TextBox 6"/>
          <p:cNvSpPr txBox="1"/>
          <p:nvPr/>
        </p:nvSpPr>
        <p:spPr>
          <a:xfrm>
            <a:off x="397790" y="5136879"/>
            <a:ext cx="5325605" cy="1477328"/>
          </a:xfrm>
          <a:prstGeom prst="rect">
            <a:avLst/>
          </a:prstGeom>
          <a:noFill/>
        </p:spPr>
        <p:txBody>
          <a:bodyPr wrap="square" rtlCol="0">
            <a:spAutoFit/>
          </a:bodyPr>
          <a:lstStyle/>
          <a:p>
            <a:r>
              <a:rPr lang="en-US" dirty="0"/>
              <a:t>There is little to no evidence that the differences do not come from a normal distribution.  </a:t>
            </a:r>
          </a:p>
          <a:p>
            <a:r>
              <a:rPr lang="en-US" dirty="0"/>
              <a:t>We will assume that the differences are independent.  Is this a reasonable assumption?  </a:t>
            </a:r>
          </a:p>
          <a:p>
            <a:endParaRPr lang="en-US" dirty="0"/>
          </a:p>
        </p:txBody>
      </p:sp>
    </p:spTree>
    <p:extLst>
      <p:ext uri="{BB962C8B-B14F-4D97-AF65-F5344CB8AC3E}">
        <p14:creationId xmlns:p14="http://schemas.microsoft.com/office/powerpoint/2010/main" val="5317107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Information</a:t>
            </a:r>
          </a:p>
        </p:txBody>
      </p:sp>
      <p:sp>
        <p:nvSpPr>
          <p:cNvPr id="4" name="Slide Number Placeholder 3"/>
          <p:cNvSpPr>
            <a:spLocks noGrp="1"/>
          </p:cNvSpPr>
          <p:nvPr>
            <p:ph type="sldNum" sz="quarter" idx="12"/>
          </p:nvPr>
        </p:nvSpPr>
        <p:spPr/>
        <p:txBody>
          <a:bodyPr/>
          <a:lstStyle/>
          <a:p>
            <a:fld id="{AF6EB086-0FB5-404F-9DB0-02BE9E698E00}" type="slidenum">
              <a:rPr lang="en-US" smtClean="0"/>
              <a:pPr/>
              <a:t>47</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2579" y="1885950"/>
            <a:ext cx="5876170" cy="4418587"/>
          </a:xfrm>
          <a:prstGeom prst="rect">
            <a:avLst/>
          </a:prstGeom>
        </p:spPr>
      </p:pic>
      <p:sp>
        <p:nvSpPr>
          <p:cNvPr id="6" name="TextBox 5"/>
          <p:cNvSpPr txBox="1"/>
          <p:nvPr/>
        </p:nvSpPr>
        <p:spPr>
          <a:xfrm>
            <a:off x="681924" y="3097966"/>
            <a:ext cx="4602997" cy="1477328"/>
          </a:xfrm>
          <a:prstGeom prst="rect">
            <a:avLst/>
          </a:prstGeom>
          <a:noFill/>
        </p:spPr>
        <p:txBody>
          <a:bodyPr wrap="square" rtlCol="0">
            <a:spAutoFit/>
          </a:bodyPr>
          <a:lstStyle/>
          <a:p>
            <a:pPr marL="285750" indent="-285750">
              <a:buFont typeface="Arial" charset="0"/>
              <a:buChar char="•"/>
            </a:pPr>
            <a:r>
              <a:rPr lang="en-US" dirty="0"/>
              <a:t>We can look at a </a:t>
            </a:r>
            <a:r>
              <a:rPr lang="en-US" b="1" u="sng" cap="small" dirty="0">
                <a:solidFill>
                  <a:srgbClr val="FF0000"/>
                </a:solidFill>
              </a:rPr>
              <a:t>profile plot</a:t>
            </a:r>
          </a:p>
          <a:p>
            <a:pPr marL="285750" indent="-285750">
              <a:buFont typeface="Arial" charset="0"/>
              <a:buChar char="•"/>
            </a:pPr>
            <a:r>
              <a:rPr lang="en-US" dirty="0"/>
              <a:t>The lines connect the scores on the MRT in the “fatigued” versus “not fatigued” states</a:t>
            </a:r>
          </a:p>
          <a:p>
            <a:pPr marL="285750" indent="-285750">
              <a:buFont typeface="Arial" charset="0"/>
              <a:buChar char="•"/>
            </a:pPr>
            <a:r>
              <a:rPr lang="en-US" dirty="0"/>
              <a:t>This plot is standard for SAS proc ttest with paired data.</a:t>
            </a:r>
          </a:p>
        </p:txBody>
      </p:sp>
    </p:spTree>
    <p:extLst>
      <p:ext uri="{BB962C8B-B14F-4D97-AF65-F5344CB8AC3E}">
        <p14:creationId xmlns:p14="http://schemas.microsoft.com/office/powerpoint/2010/main" val="35693739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(alpha = 0.01)</a:t>
            </a:r>
          </a:p>
        </p:txBody>
      </p:sp>
      <p:sp>
        <p:nvSpPr>
          <p:cNvPr id="3" name="Content Placeholder 2"/>
          <p:cNvSpPr>
            <a:spLocks noGrp="1"/>
          </p:cNvSpPr>
          <p:nvPr>
            <p:ph idx="1"/>
          </p:nvPr>
        </p:nvSpPr>
        <p:spPr>
          <a:xfrm>
            <a:off x="988789" y="1845734"/>
            <a:ext cx="4932179" cy="2139372"/>
          </a:xfrm>
        </p:spPr>
        <p:txBody>
          <a:bodyPr>
            <a:normAutofit fontScale="85000" lnSpcReduction="20000"/>
          </a:bodyPr>
          <a:lstStyle/>
          <a:p>
            <a:endParaRPr lang="en-US" b="1" dirty="0"/>
          </a:p>
          <a:p>
            <a:endParaRPr lang="en-US" b="1" dirty="0"/>
          </a:p>
          <a:p>
            <a:endParaRPr lang="en-US" b="1" dirty="0"/>
          </a:p>
          <a:p>
            <a:endParaRPr lang="en-US" b="1" dirty="0"/>
          </a:p>
          <a:p>
            <a:endParaRPr lang="en-US" dirty="0"/>
          </a:p>
          <a:p>
            <a:r>
              <a:rPr lang="en-US" dirty="0"/>
              <a:t>Fail to Reject H</a:t>
            </a:r>
            <a:r>
              <a:rPr lang="en-US" baseline="-25000" dirty="0"/>
              <a:t>0</a:t>
            </a:r>
          </a:p>
        </p:txBody>
      </p:sp>
      <p:sp>
        <p:nvSpPr>
          <p:cNvPr id="4" name="Slide Number Placeholder 3"/>
          <p:cNvSpPr>
            <a:spLocks noGrp="1"/>
          </p:cNvSpPr>
          <p:nvPr>
            <p:ph type="sldNum" sz="quarter" idx="12"/>
          </p:nvPr>
        </p:nvSpPr>
        <p:spPr/>
        <p:txBody>
          <a:bodyPr/>
          <a:lstStyle/>
          <a:p>
            <a:fld id="{AF6EB086-0FB5-404F-9DB0-02BE9E698E00}" type="slidenum">
              <a:rPr lang="en-US" smtClean="0"/>
              <a:pPr/>
              <a:t>48</a:t>
            </a:fld>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609601" y="1845734"/>
                <a:ext cx="4056288" cy="7577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𝜇</m:t>
                          </m:r>
                        </m:e>
                        <m:sub>
                          <m:r>
                            <a:rPr lang="en-US" sz="2000" b="0" i="1" smtClean="0">
                              <a:latin typeface="Cambria Math" charset="0"/>
                            </a:rPr>
                            <m:t>𝑓𝑎𝑡𝑖𝑔𝑢𝑒𝑑</m:t>
                          </m:r>
                          <m:r>
                            <a:rPr lang="en-US" sz="2000" b="0" i="1" smtClean="0">
                              <a:latin typeface="Cambria Math" charset="0"/>
                            </a:rPr>
                            <m:t>−</m:t>
                          </m:r>
                          <m:r>
                            <a:rPr lang="en-US" sz="2000" i="1">
                              <a:latin typeface="Cambria Math" panose="02040503050406030204" pitchFamily="18" charset="0"/>
                            </a:rPr>
                            <m:t>𝑛</m:t>
                          </m:r>
                          <m:r>
                            <a:rPr lang="en-US" sz="2000" i="1">
                              <a:latin typeface="Cambria Math" charset="0"/>
                            </a:rPr>
                            <m:t>𝑜𝑡</m:t>
                          </m:r>
                          <m:r>
                            <a:rPr lang="en-US" sz="2000" i="1">
                              <a:latin typeface="Cambria Math" charset="0"/>
                            </a:rPr>
                            <m:t> </m:t>
                          </m:r>
                          <m:r>
                            <a:rPr lang="en-US" sz="2000" i="1">
                              <a:latin typeface="Cambria Math" charset="0"/>
                            </a:rPr>
                            <m:t>𝑓𝑎𝑡𝑖𝑔𝑢𝑒𝑑</m:t>
                          </m:r>
                        </m:sub>
                      </m:sSub>
                      <m:r>
                        <a:rPr lang="en-US" sz="2000" b="0" i="1" smtClean="0">
                          <a:latin typeface="Cambria Math" charset="0"/>
                        </a:rPr>
                        <m:t> </m:t>
                      </m:r>
                      <m:r>
                        <a:rPr lang="en-US" sz="2000" b="0" i="1" smtClean="0">
                          <a:latin typeface="Cambria Math" panose="02040503050406030204" pitchFamily="18" charset="0"/>
                        </a:rPr>
                        <m:t>=0</m:t>
                      </m:r>
                    </m:oMath>
                  </m:oMathPara>
                </a14:m>
                <a:endParaRPr lang="en-US" sz="2000" b="0" dirty="0"/>
              </a:p>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𝐴</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i="1">
                              <a:latin typeface="Cambria Math" charset="0"/>
                            </a:rPr>
                            <m:t>𝑓𝑎𝑡𝑖𝑔𝑢𝑒𝑑</m:t>
                          </m:r>
                          <m:r>
                            <a:rPr lang="en-US" sz="2000" i="1">
                              <a:latin typeface="Cambria Math" charset="0"/>
                            </a:rPr>
                            <m:t>−</m:t>
                          </m:r>
                          <m:r>
                            <a:rPr lang="en-US" sz="2000" i="1">
                              <a:latin typeface="Cambria Math" panose="02040503050406030204" pitchFamily="18" charset="0"/>
                            </a:rPr>
                            <m:t>𝑛</m:t>
                          </m:r>
                          <m:r>
                            <a:rPr lang="en-US" sz="2000" i="1">
                              <a:latin typeface="Cambria Math" charset="0"/>
                            </a:rPr>
                            <m:t>𝑜𝑡</m:t>
                          </m:r>
                          <m:r>
                            <a:rPr lang="en-US" sz="2000" i="1">
                              <a:latin typeface="Cambria Math" charset="0"/>
                            </a:rPr>
                            <m:t> </m:t>
                          </m:r>
                          <m:r>
                            <a:rPr lang="en-US" sz="2000" i="1">
                              <a:latin typeface="Cambria Math" charset="0"/>
                            </a:rPr>
                            <m:t>𝑓𝑎𝑡𝑖𝑔𝑢𝑒𝑑</m:t>
                          </m:r>
                        </m:sub>
                      </m:sSub>
                      <m:r>
                        <a:rPr lang="en-US" sz="2000" b="0" i="1" smtClean="0">
                          <a:latin typeface="Cambria Math" panose="02040503050406030204" pitchFamily="18" charset="0"/>
                        </a:rPr>
                        <m:t>&lt;0</m:t>
                      </m:r>
                    </m:oMath>
                  </m:oMathPara>
                </a14:m>
                <a:endParaRPr lang="en-US"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609601" y="1845734"/>
                <a:ext cx="4056288" cy="757772"/>
              </a:xfrm>
              <a:prstGeom prst="rect">
                <a:avLst/>
              </a:prstGeom>
              <a:blipFill>
                <a:blip r:embed="rId2"/>
                <a:stretch>
                  <a:fillRect b="-4839"/>
                </a:stretch>
              </a:blipFill>
            </p:spPr>
            <p:txBody>
              <a:bodyPr/>
              <a:lstStyle/>
              <a:p>
                <a:r>
                  <a:rPr lang="en-US">
                    <a:noFill/>
                  </a:rPr>
                  <a:t> </a:t>
                </a:r>
              </a:p>
            </p:txBody>
          </p:sp>
        </mc:Fallback>
      </mc:AlternateContent>
      <p:sp>
        <p:nvSpPr>
          <p:cNvPr id="6" name="TextBox 5"/>
          <p:cNvSpPr txBox="1"/>
          <p:nvPr/>
        </p:nvSpPr>
        <p:spPr>
          <a:xfrm>
            <a:off x="971227" y="2614049"/>
            <a:ext cx="3549112" cy="369332"/>
          </a:xfrm>
          <a:prstGeom prst="rect">
            <a:avLst/>
          </a:prstGeom>
          <a:noFill/>
        </p:spPr>
        <p:txBody>
          <a:bodyPr wrap="square" rtlCol="0">
            <a:spAutoFit/>
          </a:bodyPr>
          <a:lstStyle/>
          <a:p>
            <a:r>
              <a:rPr lang="en-US" dirty="0"/>
              <a:t>Critical Value:  t</a:t>
            </a:r>
            <a:r>
              <a:rPr lang="en-US" baseline="-25000" dirty="0"/>
              <a:t>0.01,9</a:t>
            </a:r>
            <a:r>
              <a:rPr lang="en-US" dirty="0"/>
              <a:t> = -2.821</a:t>
            </a:r>
          </a:p>
        </p:txBody>
      </p:sp>
      <p:sp>
        <p:nvSpPr>
          <p:cNvPr id="7" name="TextBox 6"/>
          <p:cNvSpPr txBox="1"/>
          <p:nvPr/>
        </p:nvSpPr>
        <p:spPr>
          <a:xfrm>
            <a:off x="971225" y="2933886"/>
            <a:ext cx="3213315" cy="369332"/>
          </a:xfrm>
          <a:prstGeom prst="rect">
            <a:avLst/>
          </a:prstGeom>
          <a:noFill/>
        </p:spPr>
        <p:txBody>
          <a:bodyPr wrap="square" rtlCol="0">
            <a:spAutoFit/>
          </a:bodyPr>
          <a:lstStyle/>
          <a:p>
            <a:r>
              <a:rPr lang="en-US" dirty="0"/>
              <a:t>Test Statistic: t</a:t>
            </a:r>
            <a:r>
              <a:rPr lang="en-US" baseline="-25000" dirty="0"/>
              <a:t>stat</a:t>
            </a:r>
            <a:r>
              <a:rPr lang="en-US" dirty="0"/>
              <a:t>= -2.41 </a:t>
            </a:r>
          </a:p>
        </p:txBody>
      </p:sp>
      <p:sp>
        <p:nvSpPr>
          <p:cNvPr id="8" name="TextBox 7"/>
          <p:cNvSpPr txBox="1"/>
          <p:nvPr/>
        </p:nvSpPr>
        <p:spPr>
          <a:xfrm>
            <a:off x="971224" y="3226923"/>
            <a:ext cx="3213315" cy="369332"/>
          </a:xfrm>
          <a:prstGeom prst="rect">
            <a:avLst/>
          </a:prstGeom>
          <a:noFill/>
        </p:spPr>
        <p:txBody>
          <a:bodyPr wrap="square" rtlCol="0">
            <a:spAutoFit/>
          </a:bodyPr>
          <a:lstStyle/>
          <a:p>
            <a:r>
              <a:rPr lang="en-US" dirty="0"/>
              <a:t>P-value = 0.0196 &gt; 0.01 </a:t>
            </a:r>
          </a:p>
        </p:txBody>
      </p:sp>
      <p:pic>
        <p:nvPicPr>
          <p:cNvPr id="9" name="Picture 8">
            <a:extLst>
              <a:ext uri="{FF2B5EF4-FFF2-40B4-BE49-F238E27FC236}">
                <a16:creationId xmlns:a16="http://schemas.microsoft.com/office/drawing/2014/main" id="{691CAD3A-A432-4900-B911-C2766B1B4E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8618" y="686143"/>
            <a:ext cx="4234666" cy="2617076"/>
          </a:xfrm>
          <a:prstGeom prst="rect">
            <a:avLst/>
          </a:prstGeom>
        </p:spPr>
      </p:pic>
      <p:pic>
        <p:nvPicPr>
          <p:cNvPr id="11" name="Picture 10">
            <a:extLst>
              <a:ext uri="{FF2B5EF4-FFF2-40B4-BE49-F238E27FC236}">
                <a16:creationId xmlns:a16="http://schemas.microsoft.com/office/drawing/2014/main" id="{98117502-9D78-46AA-B9D8-4ECA3A57E388}"/>
              </a:ext>
            </a:extLst>
          </p:cNvPr>
          <p:cNvPicPr>
            <a:picLocks noChangeAspect="1"/>
          </p:cNvPicPr>
          <p:nvPr/>
        </p:nvPicPr>
        <p:blipFill>
          <a:blip r:embed="rId4"/>
          <a:stretch>
            <a:fillRect/>
          </a:stretch>
        </p:blipFill>
        <p:spPr>
          <a:xfrm>
            <a:off x="7418618" y="3359519"/>
            <a:ext cx="4007760" cy="646922"/>
          </a:xfrm>
          <a:prstGeom prst="rect">
            <a:avLst/>
          </a:prstGeom>
        </p:spPr>
      </p:pic>
      <p:sp>
        <p:nvSpPr>
          <p:cNvPr id="12" name="Content Placeholder 2">
            <a:extLst>
              <a:ext uri="{FF2B5EF4-FFF2-40B4-BE49-F238E27FC236}">
                <a16:creationId xmlns:a16="http://schemas.microsoft.com/office/drawing/2014/main" id="{94375A53-A446-427A-BFDF-FE9698FBE18C}"/>
              </a:ext>
            </a:extLst>
          </p:cNvPr>
          <p:cNvSpPr txBox="1">
            <a:spLocks/>
          </p:cNvSpPr>
          <p:nvPr/>
        </p:nvSpPr>
        <p:spPr>
          <a:xfrm>
            <a:off x="971224" y="4130064"/>
            <a:ext cx="10058401" cy="1981149"/>
          </a:xfrm>
          <a:prstGeom prst="rect">
            <a:avLst/>
          </a:prstGeom>
        </p:spPr>
        <p:txBody>
          <a:bodyPr vert="horz" lIns="0" tIns="45720" rIns="0" bIns="45720"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Statistical Conclusion:  </a:t>
            </a:r>
            <a:r>
              <a:rPr lang="en-US" dirty="0"/>
              <a:t>There is not enough evidence to suggest that, on average, the fatigued subjects score lower than the non-fatigued subjects (p-value = .0196).  A 99% one sided confidence interval for the mean difference in scores is (-infinity, 1.76). A more meaningful confidence interval would be a two-sided 98% confidence interval of (-22.36, 1.76).</a:t>
            </a:r>
            <a:endParaRPr lang="en-US" b="1" dirty="0"/>
          </a:p>
          <a:p>
            <a:r>
              <a:rPr lang="en-US" b="1" dirty="0"/>
              <a:t>Scope of Inference:  </a:t>
            </a:r>
            <a:r>
              <a:rPr lang="en-US" dirty="0"/>
              <a:t>Since this was a random sample from St. Paul Hospital in Dallas, we can infer that this result would be repeated for any group selected from this hospital.  There is no way to guarantee a causal inference from a paired t-test. </a:t>
            </a:r>
          </a:p>
          <a:p>
            <a:r>
              <a:rPr lang="en-US" b="1" dirty="0"/>
              <a:t>Note: </a:t>
            </a:r>
            <a:r>
              <a:rPr lang="en-US" dirty="0"/>
              <a:t>The elusiveness of the causal inference comes from the fact that the treatment that induces fatigue may itself be a confounder.  Some may work for 12 hours as a surgeon and others may work 12 hours writing reports.  There is reason to believe that if a difference is detected, this difference may not be due to fatigue rather may be due to the type of work. </a:t>
            </a:r>
            <a:endParaRPr lang="en-US" b="1" dirty="0"/>
          </a:p>
        </p:txBody>
      </p:sp>
    </p:spTree>
    <p:extLst>
      <p:ext uri="{BB962C8B-B14F-4D97-AF65-F5344CB8AC3E}">
        <p14:creationId xmlns:p14="http://schemas.microsoft.com/office/powerpoint/2010/main" val="27558140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2820" y="2362200"/>
            <a:ext cx="8872780" cy="1143000"/>
          </a:xfrm>
        </p:spPr>
        <p:txBody>
          <a:bodyPr>
            <a:normAutofit fontScale="90000"/>
          </a:bodyPr>
          <a:lstStyle/>
          <a:p>
            <a:r>
              <a:rPr lang="en-US" dirty="0"/>
              <a:t>Alternatives to the t-Test for Paired Data</a:t>
            </a:r>
            <a:br>
              <a:rPr lang="en-US" dirty="0"/>
            </a:br>
            <a:r>
              <a:rPr lang="en-US" dirty="0"/>
              <a:t>are in Appendix</a:t>
            </a:r>
          </a:p>
        </p:txBody>
      </p:sp>
    </p:spTree>
    <p:extLst>
      <p:ext uri="{BB962C8B-B14F-4D97-AF65-F5344CB8AC3E}">
        <p14:creationId xmlns:p14="http://schemas.microsoft.com/office/powerpoint/2010/main" val="1094211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590800"/>
            <a:ext cx="8229600" cy="1143000"/>
          </a:xfrm>
        </p:spPr>
        <p:txBody>
          <a:bodyPr>
            <a:normAutofit fontScale="90000"/>
          </a:bodyPr>
          <a:lstStyle/>
          <a:p>
            <a:r>
              <a:rPr lang="en-US" dirty="0"/>
              <a:t>Nonparametric Methods: </a:t>
            </a:r>
            <a:br>
              <a:rPr lang="en-US" dirty="0"/>
            </a:br>
            <a:r>
              <a:rPr lang="en-US" dirty="0"/>
              <a:t>The Rank Sum Test</a:t>
            </a:r>
          </a:p>
        </p:txBody>
      </p:sp>
      <p:sp>
        <p:nvSpPr>
          <p:cNvPr id="3" name="Slide Number Placeholder 2"/>
          <p:cNvSpPr>
            <a:spLocks noGrp="1"/>
          </p:cNvSpPr>
          <p:nvPr>
            <p:ph type="sldNum" sz="quarter" idx="12"/>
          </p:nvPr>
        </p:nvSpPr>
        <p:spPr/>
        <p:txBody>
          <a:bodyPr/>
          <a:lstStyle/>
          <a:p>
            <a:fld id="{240F1BDB-6CE4-495C-AC30-106FDA64768F}" type="slidenum">
              <a:rPr lang="en-US" smtClean="0"/>
              <a:pPr/>
              <a:t>5</a:t>
            </a:fld>
            <a:endParaRPr lang="en-US" dirty="0"/>
          </a:p>
        </p:txBody>
      </p:sp>
    </p:spTree>
    <p:extLst>
      <p:ext uri="{BB962C8B-B14F-4D97-AF65-F5344CB8AC3E}">
        <p14:creationId xmlns:p14="http://schemas.microsoft.com/office/powerpoint/2010/main" val="40368122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540414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2820" y="2362200"/>
            <a:ext cx="8872780" cy="1143000"/>
          </a:xfrm>
        </p:spPr>
        <p:txBody>
          <a:bodyPr>
            <a:normAutofit fontScale="90000"/>
          </a:bodyPr>
          <a:lstStyle/>
          <a:p>
            <a:r>
              <a:rPr lang="en-US" dirty="0"/>
              <a:t>Alternatives to the t-Test for Paired Data</a:t>
            </a:r>
          </a:p>
        </p:txBody>
      </p:sp>
    </p:spTree>
    <p:extLst>
      <p:ext uri="{BB962C8B-B14F-4D97-AF65-F5344CB8AC3E}">
        <p14:creationId xmlns:p14="http://schemas.microsoft.com/office/powerpoint/2010/main" val="21309874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5" y="5096932"/>
            <a:ext cx="8466667" cy="762001"/>
          </a:xfrm>
        </p:spPr>
        <p:txBody>
          <a:bodyPr>
            <a:normAutofit/>
          </a:bodyPr>
          <a:lstStyle/>
          <a:p>
            <a:r>
              <a:rPr lang="en-US" sz="2400" dirty="0">
                <a:latin typeface="+mn-lt"/>
              </a:rPr>
              <a:t>For each of the 9 horses, a veterinary anatomist measured the density of nerve cells at specified sites in the intestine.</a:t>
            </a:r>
          </a:p>
        </p:txBody>
      </p:sp>
      <p:graphicFrame>
        <p:nvGraphicFramePr>
          <p:cNvPr id="5" name="Table 4"/>
          <p:cNvGraphicFramePr>
            <a:graphicFrameLocks noGrp="1"/>
          </p:cNvGraphicFramePr>
          <p:nvPr>
            <p:extLst/>
          </p:nvPr>
        </p:nvGraphicFramePr>
        <p:xfrm>
          <a:off x="8568266" y="1879601"/>
          <a:ext cx="3115734" cy="4379383"/>
        </p:xfrm>
        <a:graphic>
          <a:graphicData uri="http://schemas.openxmlformats.org/drawingml/2006/table">
            <a:tbl>
              <a:tblPr/>
              <a:tblGrid>
                <a:gridCol w="1038578">
                  <a:extLst>
                    <a:ext uri="{9D8B030D-6E8A-4147-A177-3AD203B41FA5}">
                      <a16:colId xmlns:a16="http://schemas.microsoft.com/office/drawing/2014/main" val="20000"/>
                    </a:ext>
                  </a:extLst>
                </a:gridCol>
                <a:gridCol w="1038578">
                  <a:extLst>
                    <a:ext uri="{9D8B030D-6E8A-4147-A177-3AD203B41FA5}">
                      <a16:colId xmlns:a16="http://schemas.microsoft.com/office/drawing/2014/main" val="20001"/>
                    </a:ext>
                  </a:extLst>
                </a:gridCol>
                <a:gridCol w="1038578">
                  <a:extLst>
                    <a:ext uri="{9D8B030D-6E8A-4147-A177-3AD203B41FA5}">
                      <a16:colId xmlns:a16="http://schemas.microsoft.com/office/drawing/2014/main" val="20002"/>
                    </a:ext>
                  </a:extLst>
                </a:gridCol>
              </a:tblGrid>
              <a:tr h="453178">
                <a:tc>
                  <a:txBody>
                    <a:bodyPr/>
                    <a:lstStyle/>
                    <a:p>
                      <a:pPr algn="ctr" fontAlgn="b"/>
                      <a:r>
                        <a:rPr lang="en-US" sz="2800" b="0" i="0" u="none" strike="noStrike" dirty="0">
                          <a:solidFill>
                            <a:srgbClr val="000000"/>
                          </a:solidFill>
                          <a:effectLst/>
                          <a:latin typeface="Calibri"/>
                        </a:rPr>
                        <a:t>horse</a:t>
                      </a:r>
                    </a:p>
                  </a:txBody>
                  <a:tcPr marL="9525" marR="9525" marT="9525" marB="0" anchor="b">
                    <a:lnL>
                      <a:noFill/>
                    </a:lnL>
                    <a:lnR>
                      <a:noFill/>
                    </a:lnR>
                    <a:lnT>
                      <a:noFill/>
                    </a:lnT>
                    <a:lnB>
                      <a:noFill/>
                    </a:lnB>
                  </a:tcPr>
                </a:tc>
                <a:tc>
                  <a:txBody>
                    <a:bodyPr/>
                    <a:lstStyle/>
                    <a:p>
                      <a:pPr algn="ctr" fontAlgn="b"/>
                      <a:r>
                        <a:rPr lang="en-US" sz="2800" b="0" i="0" u="none" strike="noStrike" dirty="0">
                          <a:solidFill>
                            <a:srgbClr val="000000"/>
                          </a:solidFill>
                          <a:effectLst/>
                          <a:latin typeface="Calibri"/>
                        </a:rPr>
                        <a:t>site1</a:t>
                      </a:r>
                    </a:p>
                  </a:txBody>
                  <a:tcPr marL="9525" marR="9525" marT="9525" marB="0" anchor="b">
                    <a:lnL>
                      <a:noFill/>
                    </a:lnL>
                    <a:lnR>
                      <a:noFill/>
                    </a:lnR>
                    <a:lnT>
                      <a:noFill/>
                    </a:lnT>
                    <a:lnB>
                      <a:noFill/>
                    </a:lnB>
                  </a:tcPr>
                </a:tc>
                <a:tc>
                  <a:txBody>
                    <a:bodyPr/>
                    <a:lstStyle/>
                    <a:p>
                      <a:pPr algn="ctr" fontAlgn="b"/>
                      <a:r>
                        <a:rPr lang="en-US" sz="2800" b="0" i="0" u="none" strike="noStrike" dirty="0">
                          <a:solidFill>
                            <a:srgbClr val="000000"/>
                          </a:solidFill>
                          <a:effectLst/>
                          <a:latin typeface="Calibri"/>
                        </a:rPr>
                        <a:t>site2</a:t>
                      </a: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399838">
                <a:tc>
                  <a:txBody>
                    <a:bodyPr/>
                    <a:lstStyle/>
                    <a:p>
                      <a:pPr algn="ctr" fontAlgn="b"/>
                      <a:r>
                        <a:rPr lang="en-US" sz="2800" b="0" i="0" u="none" strike="noStrike" dirty="0">
                          <a:solidFill>
                            <a:srgbClr val="000000"/>
                          </a:solidFill>
                          <a:effectLst/>
                          <a:latin typeface="Calibri"/>
                        </a:rPr>
                        <a:t>6</a:t>
                      </a:r>
                    </a:p>
                  </a:txBody>
                  <a:tcPr marL="9525" marR="9525" marT="9525" marB="0" anchor="b">
                    <a:lnL>
                      <a:noFill/>
                    </a:lnL>
                    <a:lnR>
                      <a:noFill/>
                    </a:lnR>
                    <a:lnT>
                      <a:noFill/>
                    </a:lnT>
                    <a:lnB>
                      <a:noFill/>
                    </a:lnB>
                  </a:tcPr>
                </a:tc>
                <a:tc>
                  <a:txBody>
                    <a:bodyPr/>
                    <a:lstStyle/>
                    <a:p>
                      <a:pPr algn="ctr" fontAlgn="b"/>
                      <a:r>
                        <a:rPr lang="en-US" sz="2800" b="0" i="0" u="none" strike="noStrike" dirty="0">
                          <a:solidFill>
                            <a:srgbClr val="000000"/>
                          </a:solidFill>
                          <a:effectLst/>
                          <a:latin typeface="Calibri"/>
                        </a:rPr>
                        <a:t>14.2</a:t>
                      </a:r>
                    </a:p>
                  </a:txBody>
                  <a:tcPr marL="9525" marR="9525" marT="9525" marB="0" anchor="b">
                    <a:lnL>
                      <a:noFill/>
                    </a:lnL>
                    <a:lnR>
                      <a:noFill/>
                    </a:lnR>
                    <a:lnT>
                      <a:noFill/>
                    </a:lnT>
                    <a:lnB>
                      <a:noFill/>
                    </a:lnB>
                  </a:tcPr>
                </a:tc>
                <a:tc>
                  <a:txBody>
                    <a:bodyPr/>
                    <a:lstStyle/>
                    <a:p>
                      <a:pPr algn="ctr" fontAlgn="b"/>
                      <a:r>
                        <a:rPr lang="en-US" sz="2800" b="0" i="0" u="none" strike="noStrike" dirty="0">
                          <a:solidFill>
                            <a:srgbClr val="000000"/>
                          </a:solidFill>
                          <a:effectLst/>
                          <a:latin typeface="Calibri"/>
                        </a:rPr>
                        <a:t>16.4</a:t>
                      </a:r>
                    </a:p>
                  </a:txBody>
                  <a:tcPr marL="9525" marR="9525" marT="9525" marB="0" anchor="b">
                    <a:lnL>
                      <a:noFill/>
                    </a:lnL>
                    <a:lnR>
                      <a:noFill/>
                    </a:lnR>
                    <a:lnT>
                      <a:noFill/>
                    </a:lnT>
                    <a:lnB>
                      <a:noFill/>
                    </a:lnB>
                  </a:tcPr>
                </a:tc>
                <a:extLst>
                  <a:ext uri="{0D108BD9-81ED-4DB2-BD59-A6C34878D82A}">
                    <a16:rowId xmlns:a16="http://schemas.microsoft.com/office/drawing/2014/main" val="10001"/>
                  </a:ext>
                </a:extLst>
              </a:tr>
              <a:tr h="399838">
                <a:tc>
                  <a:txBody>
                    <a:bodyPr/>
                    <a:lstStyle/>
                    <a:p>
                      <a:pPr algn="ctr" fontAlgn="b"/>
                      <a:r>
                        <a:rPr lang="en-US" sz="2800" b="0" i="0" u="none" strike="noStrike" dirty="0">
                          <a:solidFill>
                            <a:srgbClr val="000000"/>
                          </a:solidFill>
                          <a:effectLst/>
                          <a:latin typeface="Calibri"/>
                        </a:rPr>
                        <a:t>4</a:t>
                      </a:r>
                    </a:p>
                  </a:txBody>
                  <a:tcPr marL="9525" marR="9525" marT="9525" marB="0" anchor="b">
                    <a:lnL>
                      <a:noFill/>
                    </a:lnL>
                    <a:lnR>
                      <a:noFill/>
                    </a:lnR>
                    <a:lnT>
                      <a:noFill/>
                    </a:lnT>
                    <a:lnB>
                      <a:noFill/>
                    </a:lnB>
                  </a:tcPr>
                </a:tc>
                <a:tc>
                  <a:txBody>
                    <a:bodyPr/>
                    <a:lstStyle/>
                    <a:p>
                      <a:pPr algn="ctr" fontAlgn="b"/>
                      <a:r>
                        <a:rPr lang="en-US" sz="2800" b="0" i="0" u="none" strike="noStrike" dirty="0">
                          <a:solidFill>
                            <a:srgbClr val="000000"/>
                          </a:solidFill>
                          <a:effectLst/>
                          <a:latin typeface="Calibri"/>
                        </a:rPr>
                        <a:t>17</a:t>
                      </a:r>
                    </a:p>
                  </a:txBody>
                  <a:tcPr marL="9525" marR="9525" marT="9525" marB="0" anchor="b">
                    <a:lnL>
                      <a:noFill/>
                    </a:lnL>
                    <a:lnR>
                      <a:noFill/>
                    </a:lnR>
                    <a:lnT>
                      <a:noFill/>
                    </a:lnT>
                    <a:lnB>
                      <a:noFill/>
                    </a:lnB>
                  </a:tcPr>
                </a:tc>
                <a:tc>
                  <a:txBody>
                    <a:bodyPr/>
                    <a:lstStyle/>
                    <a:p>
                      <a:pPr algn="ctr" fontAlgn="b"/>
                      <a:r>
                        <a:rPr lang="en-US" sz="2800" b="0" i="0" u="none" strike="noStrike" dirty="0">
                          <a:solidFill>
                            <a:srgbClr val="000000"/>
                          </a:solidFill>
                          <a:effectLst/>
                          <a:latin typeface="Calibri"/>
                        </a:rPr>
                        <a:t>19</a:t>
                      </a: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399838">
                <a:tc>
                  <a:txBody>
                    <a:bodyPr/>
                    <a:lstStyle/>
                    <a:p>
                      <a:pPr algn="ctr" fontAlgn="b"/>
                      <a:r>
                        <a:rPr lang="en-US" sz="2800" b="0" i="0" u="none" strike="noStrike" dirty="0">
                          <a:solidFill>
                            <a:srgbClr val="000000"/>
                          </a:solidFill>
                          <a:effectLst/>
                          <a:latin typeface="Calibri"/>
                        </a:rPr>
                        <a:t>8</a:t>
                      </a:r>
                    </a:p>
                  </a:txBody>
                  <a:tcPr marL="9525" marR="9525" marT="9525" marB="0" anchor="b">
                    <a:lnL>
                      <a:noFill/>
                    </a:lnL>
                    <a:lnR>
                      <a:noFill/>
                    </a:lnR>
                    <a:lnT>
                      <a:noFill/>
                    </a:lnT>
                    <a:lnB>
                      <a:noFill/>
                    </a:lnB>
                  </a:tcPr>
                </a:tc>
                <a:tc>
                  <a:txBody>
                    <a:bodyPr/>
                    <a:lstStyle/>
                    <a:p>
                      <a:pPr algn="ctr" fontAlgn="b"/>
                      <a:r>
                        <a:rPr lang="en-US" sz="2800" b="0" i="0" u="none" strike="noStrike" dirty="0">
                          <a:solidFill>
                            <a:srgbClr val="000000"/>
                          </a:solidFill>
                          <a:effectLst/>
                          <a:latin typeface="Calibri"/>
                        </a:rPr>
                        <a:t>37.4</a:t>
                      </a:r>
                    </a:p>
                  </a:txBody>
                  <a:tcPr marL="9525" marR="9525" marT="9525" marB="0" anchor="b">
                    <a:lnL>
                      <a:noFill/>
                    </a:lnL>
                    <a:lnR>
                      <a:noFill/>
                    </a:lnR>
                    <a:lnT>
                      <a:noFill/>
                    </a:lnT>
                    <a:lnB>
                      <a:noFill/>
                    </a:lnB>
                  </a:tcPr>
                </a:tc>
                <a:tc>
                  <a:txBody>
                    <a:bodyPr/>
                    <a:lstStyle/>
                    <a:p>
                      <a:pPr algn="ctr" fontAlgn="b"/>
                      <a:r>
                        <a:rPr lang="en-US" sz="2800" b="0" i="0" u="none" strike="noStrike" dirty="0">
                          <a:solidFill>
                            <a:srgbClr val="000000"/>
                          </a:solidFill>
                          <a:effectLst/>
                          <a:latin typeface="Calibri"/>
                        </a:rPr>
                        <a:t>37.6</a:t>
                      </a: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r h="399838">
                <a:tc>
                  <a:txBody>
                    <a:bodyPr/>
                    <a:lstStyle/>
                    <a:p>
                      <a:pPr algn="ctr" fontAlgn="b"/>
                      <a:r>
                        <a:rPr lang="en-US" sz="2800" b="0" i="0" u="none" strike="noStrike" dirty="0">
                          <a:solidFill>
                            <a:srgbClr val="000000"/>
                          </a:solidFill>
                          <a:effectLst/>
                          <a:latin typeface="Calibri"/>
                        </a:rPr>
                        <a:t>5</a:t>
                      </a:r>
                    </a:p>
                  </a:txBody>
                  <a:tcPr marL="9525" marR="9525" marT="9525" marB="0" anchor="b">
                    <a:lnL>
                      <a:noFill/>
                    </a:lnL>
                    <a:lnR>
                      <a:noFill/>
                    </a:lnR>
                    <a:lnT>
                      <a:noFill/>
                    </a:lnT>
                    <a:lnB>
                      <a:noFill/>
                    </a:lnB>
                  </a:tcPr>
                </a:tc>
                <a:tc>
                  <a:txBody>
                    <a:bodyPr/>
                    <a:lstStyle/>
                    <a:p>
                      <a:pPr algn="ctr" fontAlgn="b"/>
                      <a:r>
                        <a:rPr lang="en-US" sz="2800" b="0" i="0" u="none" strike="noStrike" dirty="0">
                          <a:solidFill>
                            <a:srgbClr val="000000"/>
                          </a:solidFill>
                          <a:effectLst/>
                          <a:latin typeface="Calibri"/>
                        </a:rPr>
                        <a:t>11.2</a:t>
                      </a:r>
                    </a:p>
                  </a:txBody>
                  <a:tcPr marL="9525" marR="9525" marT="9525" marB="0" anchor="b">
                    <a:lnL>
                      <a:noFill/>
                    </a:lnL>
                    <a:lnR>
                      <a:noFill/>
                    </a:lnR>
                    <a:lnT>
                      <a:noFill/>
                    </a:lnT>
                    <a:lnB>
                      <a:noFill/>
                    </a:lnB>
                  </a:tcPr>
                </a:tc>
                <a:tc>
                  <a:txBody>
                    <a:bodyPr/>
                    <a:lstStyle/>
                    <a:p>
                      <a:pPr algn="ctr" fontAlgn="b"/>
                      <a:r>
                        <a:rPr lang="en-US" sz="2800" b="0" i="0" u="none" strike="noStrike" dirty="0">
                          <a:solidFill>
                            <a:srgbClr val="000000"/>
                          </a:solidFill>
                          <a:effectLst/>
                          <a:latin typeface="Calibri"/>
                        </a:rPr>
                        <a:t>6.6</a:t>
                      </a:r>
                    </a:p>
                  </a:txBody>
                  <a:tcPr marL="9525" marR="9525" marT="9525" marB="0" anchor="b">
                    <a:lnL>
                      <a:noFill/>
                    </a:lnL>
                    <a:lnR>
                      <a:noFill/>
                    </a:lnR>
                    <a:lnT>
                      <a:noFill/>
                    </a:lnT>
                    <a:lnB>
                      <a:noFill/>
                    </a:lnB>
                  </a:tcPr>
                </a:tc>
                <a:extLst>
                  <a:ext uri="{0D108BD9-81ED-4DB2-BD59-A6C34878D82A}">
                    <a16:rowId xmlns:a16="http://schemas.microsoft.com/office/drawing/2014/main" val="10004"/>
                  </a:ext>
                </a:extLst>
              </a:tr>
              <a:tr h="399838">
                <a:tc>
                  <a:txBody>
                    <a:bodyPr/>
                    <a:lstStyle/>
                    <a:p>
                      <a:pPr algn="ctr" fontAlgn="b"/>
                      <a:r>
                        <a:rPr lang="en-US" sz="2800" b="0" i="0" u="none" strike="noStrike" dirty="0">
                          <a:solidFill>
                            <a:srgbClr val="000000"/>
                          </a:solidFill>
                          <a:effectLst/>
                          <a:latin typeface="Calibri"/>
                        </a:rPr>
                        <a:t>7</a:t>
                      </a:r>
                    </a:p>
                  </a:txBody>
                  <a:tcPr marL="9525" marR="9525" marT="9525" marB="0" anchor="b">
                    <a:lnL>
                      <a:noFill/>
                    </a:lnL>
                    <a:lnR>
                      <a:noFill/>
                    </a:lnR>
                    <a:lnT>
                      <a:noFill/>
                    </a:lnT>
                    <a:lnB>
                      <a:noFill/>
                    </a:lnB>
                  </a:tcPr>
                </a:tc>
                <a:tc>
                  <a:txBody>
                    <a:bodyPr/>
                    <a:lstStyle/>
                    <a:p>
                      <a:pPr algn="ctr" fontAlgn="b"/>
                      <a:r>
                        <a:rPr lang="en-US" sz="2800" b="0" i="0" u="none" strike="noStrike" dirty="0">
                          <a:solidFill>
                            <a:srgbClr val="000000"/>
                          </a:solidFill>
                          <a:effectLst/>
                          <a:latin typeface="Calibri"/>
                        </a:rPr>
                        <a:t>24.2</a:t>
                      </a:r>
                    </a:p>
                  </a:txBody>
                  <a:tcPr marL="9525" marR="9525" marT="9525" marB="0" anchor="b">
                    <a:lnL>
                      <a:noFill/>
                    </a:lnL>
                    <a:lnR>
                      <a:noFill/>
                    </a:lnR>
                    <a:lnT>
                      <a:noFill/>
                    </a:lnT>
                    <a:lnB>
                      <a:noFill/>
                    </a:lnB>
                  </a:tcPr>
                </a:tc>
                <a:tc>
                  <a:txBody>
                    <a:bodyPr/>
                    <a:lstStyle/>
                    <a:p>
                      <a:pPr algn="ctr" fontAlgn="b"/>
                      <a:r>
                        <a:rPr lang="en-US" sz="2800" b="0" i="0" u="none" strike="noStrike" dirty="0">
                          <a:solidFill>
                            <a:srgbClr val="000000"/>
                          </a:solidFill>
                          <a:effectLst/>
                          <a:latin typeface="Calibri"/>
                        </a:rPr>
                        <a:t>14.4</a:t>
                      </a:r>
                    </a:p>
                  </a:txBody>
                  <a:tcPr marL="9525" marR="9525" marT="9525" marB="0" anchor="b">
                    <a:lnL>
                      <a:noFill/>
                    </a:lnL>
                    <a:lnR>
                      <a:noFill/>
                    </a:lnR>
                    <a:lnT>
                      <a:noFill/>
                    </a:lnT>
                    <a:lnB>
                      <a:noFill/>
                    </a:lnB>
                  </a:tcPr>
                </a:tc>
                <a:extLst>
                  <a:ext uri="{0D108BD9-81ED-4DB2-BD59-A6C34878D82A}">
                    <a16:rowId xmlns:a16="http://schemas.microsoft.com/office/drawing/2014/main" val="10005"/>
                  </a:ext>
                </a:extLst>
              </a:tr>
              <a:tr h="399838">
                <a:tc>
                  <a:txBody>
                    <a:bodyPr/>
                    <a:lstStyle/>
                    <a:p>
                      <a:pPr algn="ctr" fontAlgn="b"/>
                      <a:r>
                        <a:rPr lang="en-US" sz="2800" b="0" i="0" u="none" strike="noStrike" dirty="0">
                          <a:solidFill>
                            <a:srgbClr val="000000"/>
                          </a:solidFill>
                          <a:effectLst/>
                          <a:latin typeface="Calibri"/>
                        </a:rPr>
                        <a:t>9</a:t>
                      </a:r>
                    </a:p>
                  </a:txBody>
                  <a:tcPr marL="9525" marR="9525" marT="9525" marB="0" anchor="b">
                    <a:lnL>
                      <a:noFill/>
                    </a:lnL>
                    <a:lnR>
                      <a:noFill/>
                    </a:lnR>
                    <a:lnT>
                      <a:noFill/>
                    </a:lnT>
                    <a:lnB>
                      <a:noFill/>
                    </a:lnB>
                  </a:tcPr>
                </a:tc>
                <a:tc>
                  <a:txBody>
                    <a:bodyPr/>
                    <a:lstStyle/>
                    <a:p>
                      <a:pPr algn="ctr" fontAlgn="b"/>
                      <a:r>
                        <a:rPr lang="en-US" sz="2800" b="0" i="0" u="none" strike="noStrike" dirty="0">
                          <a:solidFill>
                            <a:srgbClr val="000000"/>
                          </a:solidFill>
                          <a:effectLst/>
                          <a:latin typeface="Calibri"/>
                        </a:rPr>
                        <a:t>35.2</a:t>
                      </a:r>
                    </a:p>
                  </a:txBody>
                  <a:tcPr marL="9525" marR="9525" marT="9525" marB="0" anchor="b">
                    <a:lnL>
                      <a:noFill/>
                    </a:lnL>
                    <a:lnR>
                      <a:noFill/>
                    </a:lnR>
                    <a:lnT>
                      <a:noFill/>
                    </a:lnT>
                    <a:lnB>
                      <a:noFill/>
                    </a:lnB>
                  </a:tcPr>
                </a:tc>
                <a:tc>
                  <a:txBody>
                    <a:bodyPr/>
                    <a:lstStyle/>
                    <a:p>
                      <a:pPr algn="ctr" fontAlgn="b"/>
                      <a:r>
                        <a:rPr lang="en-US" sz="2800" b="0" i="0" u="none" strike="noStrike" dirty="0">
                          <a:solidFill>
                            <a:srgbClr val="000000"/>
                          </a:solidFill>
                          <a:effectLst/>
                          <a:latin typeface="Calibri"/>
                        </a:rPr>
                        <a:t>24.4</a:t>
                      </a:r>
                    </a:p>
                  </a:txBody>
                  <a:tcPr marL="9525" marR="9525" marT="9525" marB="0" anchor="b">
                    <a:lnL>
                      <a:noFill/>
                    </a:lnL>
                    <a:lnR>
                      <a:noFill/>
                    </a:lnR>
                    <a:lnT>
                      <a:noFill/>
                    </a:lnT>
                    <a:lnB>
                      <a:noFill/>
                    </a:lnB>
                  </a:tcPr>
                </a:tc>
                <a:extLst>
                  <a:ext uri="{0D108BD9-81ED-4DB2-BD59-A6C34878D82A}">
                    <a16:rowId xmlns:a16="http://schemas.microsoft.com/office/drawing/2014/main" val="10006"/>
                  </a:ext>
                </a:extLst>
              </a:tr>
              <a:tr h="399838">
                <a:tc>
                  <a:txBody>
                    <a:bodyPr/>
                    <a:lstStyle/>
                    <a:p>
                      <a:pPr algn="ctr" fontAlgn="b"/>
                      <a:r>
                        <a:rPr lang="en-US" sz="2800" b="0" i="0" u="none" strike="noStrike" dirty="0">
                          <a:solidFill>
                            <a:srgbClr val="000000"/>
                          </a:solidFill>
                          <a:effectLst/>
                          <a:latin typeface="Calibri"/>
                        </a:rPr>
                        <a:t>3</a:t>
                      </a:r>
                    </a:p>
                  </a:txBody>
                  <a:tcPr marL="9525" marR="9525" marT="9525" marB="0" anchor="b">
                    <a:lnL>
                      <a:noFill/>
                    </a:lnL>
                    <a:lnR>
                      <a:noFill/>
                    </a:lnR>
                    <a:lnT>
                      <a:noFill/>
                    </a:lnT>
                    <a:lnB>
                      <a:noFill/>
                    </a:lnB>
                  </a:tcPr>
                </a:tc>
                <a:tc>
                  <a:txBody>
                    <a:bodyPr/>
                    <a:lstStyle/>
                    <a:p>
                      <a:pPr algn="ctr" fontAlgn="b"/>
                      <a:r>
                        <a:rPr lang="en-US" sz="2800" b="0" i="0" u="none" strike="noStrike" dirty="0">
                          <a:solidFill>
                            <a:srgbClr val="000000"/>
                          </a:solidFill>
                          <a:effectLst/>
                          <a:latin typeface="Calibri"/>
                        </a:rPr>
                        <a:t>35.2</a:t>
                      </a:r>
                    </a:p>
                  </a:txBody>
                  <a:tcPr marL="9525" marR="9525" marT="9525" marB="0" anchor="b">
                    <a:lnL>
                      <a:noFill/>
                    </a:lnL>
                    <a:lnR>
                      <a:noFill/>
                    </a:lnR>
                    <a:lnT>
                      <a:noFill/>
                    </a:lnT>
                    <a:lnB>
                      <a:noFill/>
                    </a:lnB>
                  </a:tcPr>
                </a:tc>
                <a:tc>
                  <a:txBody>
                    <a:bodyPr/>
                    <a:lstStyle/>
                    <a:p>
                      <a:pPr algn="ctr" fontAlgn="b"/>
                      <a:r>
                        <a:rPr lang="en-US" sz="2800" b="0" i="0" u="none" strike="noStrike" dirty="0">
                          <a:solidFill>
                            <a:srgbClr val="000000"/>
                          </a:solidFill>
                          <a:effectLst/>
                          <a:latin typeface="Calibri"/>
                        </a:rPr>
                        <a:t>23.2</a:t>
                      </a:r>
                    </a:p>
                  </a:txBody>
                  <a:tcPr marL="9525" marR="9525" marT="9525" marB="0" anchor="b">
                    <a:lnL>
                      <a:noFill/>
                    </a:lnL>
                    <a:lnR>
                      <a:noFill/>
                    </a:lnR>
                    <a:lnT>
                      <a:noFill/>
                    </a:lnT>
                    <a:lnB>
                      <a:noFill/>
                    </a:lnB>
                  </a:tcPr>
                </a:tc>
                <a:extLst>
                  <a:ext uri="{0D108BD9-81ED-4DB2-BD59-A6C34878D82A}">
                    <a16:rowId xmlns:a16="http://schemas.microsoft.com/office/drawing/2014/main" val="10007"/>
                  </a:ext>
                </a:extLst>
              </a:tr>
              <a:tr h="399838">
                <a:tc>
                  <a:txBody>
                    <a:bodyPr/>
                    <a:lstStyle/>
                    <a:p>
                      <a:pPr algn="ctr" fontAlgn="b"/>
                      <a:r>
                        <a:rPr lang="en-US" sz="2800" b="0" i="0" u="none" strike="noStrike" dirty="0">
                          <a:solidFill>
                            <a:srgbClr val="000000"/>
                          </a:solidFill>
                          <a:effectLst/>
                          <a:latin typeface="Calibri"/>
                        </a:rPr>
                        <a:t>1</a:t>
                      </a:r>
                    </a:p>
                  </a:txBody>
                  <a:tcPr marL="9525" marR="9525" marT="9525" marB="0" anchor="b">
                    <a:lnL>
                      <a:noFill/>
                    </a:lnL>
                    <a:lnR>
                      <a:noFill/>
                    </a:lnR>
                    <a:lnT>
                      <a:noFill/>
                    </a:lnT>
                    <a:lnB>
                      <a:noFill/>
                    </a:lnB>
                  </a:tcPr>
                </a:tc>
                <a:tc>
                  <a:txBody>
                    <a:bodyPr/>
                    <a:lstStyle/>
                    <a:p>
                      <a:pPr algn="ctr" fontAlgn="b"/>
                      <a:r>
                        <a:rPr lang="en-US" sz="2800" b="0" i="0" u="none" strike="noStrike" dirty="0">
                          <a:solidFill>
                            <a:srgbClr val="000000"/>
                          </a:solidFill>
                          <a:effectLst/>
                          <a:latin typeface="Calibri"/>
                        </a:rPr>
                        <a:t>50.6</a:t>
                      </a:r>
                    </a:p>
                  </a:txBody>
                  <a:tcPr marL="9525" marR="9525" marT="9525" marB="0" anchor="b">
                    <a:lnL>
                      <a:noFill/>
                    </a:lnL>
                    <a:lnR>
                      <a:noFill/>
                    </a:lnR>
                    <a:lnT>
                      <a:noFill/>
                    </a:lnT>
                    <a:lnB>
                      <a:noFill/>
                    </a:lnB>
                  </a:tcPr>
                </a:tc>
                <a:tc>
                  <a:txBody>
                    <a:bodyPr/>
                    <a:lstStyle/>
                    <a:p>
                      <a:pPr algn="ctr" fontAlgn="b"/>
                      <a:r>
                        <a:rPr lang="en-US" sz="2800" b="0" i="0" u="none" strike="noStrike" dirty="0">
                          <a:solidFill>
                            <a:srgbClr val="000000"/>
                          </a:solidFill>
                          <a:effectLst/>
                          <a:latin typeface="Calibri"/>
                        </a:rPr>
                        <a:t>38</a:t>
                      </a:r>
                    </a:p>
                  </a:txBody>
                  <a:tcPr marL="9525" marR="9525" marT="9525" marB="0" anchor="b">
                    <a:lnL>
                      <a:noFill/>
                    </a:lnL>
                    <a:lnR>
                      <a:noFill/>
                    </a:lnR>
                    <a:lnT>
                      <a:noFill/>
                    </a:lnT>
                    <a:lnB>
                      <a:noFill/>
                    </a:lnB>
                  </a:tcPr>
                </a:tc>
                <a:extLst>
                  <a:ext uri="{0D108BD9-81ED-4DB2-BD59-A6C34878D82A}">
                    <a16:rowId xmlns:a16="http://schemas.microsoft.com/office/drawing/2014/main" val="10008"/>
                  </a:ext>
                </a:extLst>
              </a:tr>
              <a:tr h="399838">
                <a:tc>
                  <a:txBody>
                    <a:bodyPr/>
                    <a:lstStyle/>
                    <a:p>
                      <a:pPr algn="ctr" fontAlgn="b"/>
                      <a:r>
                        <a:rPr lang="en-US" sz="2800" b="0" i="0" u="none" strike="noStrike" dirty="0">
                          <a:solidFill>
                            <a:srgbClr val="000000"/>
                          </a:solidFill>
                          <a:effectLst/>
                          <a:latin typeface="Calibri"/>
                        </a:rPr>
                        <a:t>2</a:t>
                      </a:r>
                    </a:p>
                  </a:txBody>
                  <a:tcPr marL="9525" marR="9525" marT="9525" marB="0" anchor="b">
                    <a:lnL>
                      <a:noFill/>
                    </a:lnL>
                    <a:lnR>
                      <a:noFill/>
                    </a:lnR>
                    <a:lnT>
                      <a:noFill/>
                    </a:lnT>
                    <a:lnB>
                      <a:noFill/>
                    </a:lnB>
                  </a:tcPr>
                </a:tc>
                <a:tc>
                  <a:txBody>
                    <a:bodyPr/>
                    <a:lstStyle/>
                    <a:p>
                      <a:pPr algn="ctr" fontAlgn="b"/>
                      <a:r>
                        <a:rPr lang="en-US" sz="2800" b="0" i="0" u="none" strike="noStrike" dirty="0">
                          <a:solidFill>
                            <a:srgbClr val="000000"/>
                          </a:solidFill>
                          <a:effectLst/>
                          <a:latin typeface="Calibri"/>
                        </a:rPr>
                        <a:t>39.2</a:t>
                      </a:r>
                    </a:p>
                  </a:txBody>
                  <a:tcPr marL="9525" marR="9525" marT="9525" marB="0" anchor="b">
                    <a:lnL>
                      <a:noFill/>
                    </a:lnL>
                    <a:lnR>
                      <a:noFill/>
                    </a:lnR>
                    <a:lnT>
                      <a:noFill/>
                    </a:lnT>
                    <a:lnB>
                      <a:noFill/>
                    </a:lnB>
                  </a:tcPr>
                </a:tc>
                <a:tc>
                  <a:txBody>
                    <a:bodyPr/>
                    <a:lstStyle/>
                    <a:p>
                      <a:pPr algn="ctr" fontAlgn="b"/>
                      <a:r>
                        <a:rPr lang="en-US" sz="2800" b="0" i="0" u="none" strike="noStrike" dirty="0">
                          <a:solidFill>
                            <a:srgbClr val="000000"/>
                          </a:solidFill>
                          <a:effectLst/>
                          <a:latin typeface="Calibri"/>
                        </a:rPr>
                        <a:t>18.6</a:t>
                      </a:r>
                    </a:p>
                  </a:txBody>
                  <a:tcPr marL="9525" marR="9525" marT="9525" marB="0" anchor="b">
                    <a:lnL>
                      <a:noFill/>
                    </a:lnL>
                    <a:lnR>
                      <a:noFill/>
                    </a:lnR>
                    <a:lnT>
                      <a:noFill/>
                    </a:lnT>
                    <a:lnB>
                      <a:noFill/>
                    </a:lnB>
                  </a:tcPr>
                </a:tc>
                <a:extLst>
                  <a:ext uri="{0D108BD9-81ED-4DB2-BD59-A6C34878D82A}">
                    <a16:rowId xmlns:a16="http://schemas.microsoft.com/office/drawing/2014/main" val="10009"/>
                  </a:ext>
                </a:extLst>
              </a:tr>
            </a:tbl>
          </a:graphicData>
        </a:graphic>
      </p:graphicFrame>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35382"/>
          <a:stretch/>
        </p:blipFill>
        <p:spPr bwMode="auto">
          <a:xfrm>
            <a:off x="1811867" y="1806840"/>
            <a:ext cx="4521199" cy="3220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txBox="1">
            <a:spLocks/>
          </p:cNvSpPr>
          <p:nvPr/>
        </p:nvSpPr>
        <p:spPr>
          <a:xfrm>
            <a:off x="1097280" y="286605"/>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Example: Nerve Data</a:t>
            </a:r>
          </a:p>
        </p:txBody>
      </p:sp>
    </p:spTree>
    <p:extLst>
      <p:ext uri="{BB962C8B-B14F-4D97-AF65-F5344CB8AC3E}">
        <p14:creationId xmlns:p14="http://schemas.microsoft.com/office/powerpoint/2010/main" val="6952439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4908" y="1851072"/>
            <a:ext cx="3534518" cy="26916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0854" y="1813833"/>
            <a:ext cx="3605981"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08" y="1799545"/>
            <a:ext cx="4495800" cy="2859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title"/>
          </p:nvPr>
        </p:nvSpPr>
        <p:spPr>
          <a:xfrm>
            <a:off x="1097280" y="286605"/>
            <a:ext cx="10058400" cy="1450757"/>
          </a:xfrm>
        </p:spPr>
        <p:txBody>
          <a:bodyPr/>
          <a:lstStyle/>
          <a:p>
            <a:r>
              <a:rPr lang="en-US" dirty="0"/>
              <a:t>Using the paired t-Test</a:t>
            </a:r>
          </a:p>
        </p:txBody>
      </p:sp>
      <p:sp>
        <p:nvSpPr>
          <p:cNvPr id="2" name="TextBox 1"/>
          <p:cNvSpPr txBox="1"/>
          <p:nvPr/>
        </p:nvSpPr>
        <p:spPr>
          <a:xfrm>
            <a:off x="2597008" y="5401733"/>
            <a:ext cx="7922682" cy="400110"/>
          </a:xfrm>
          <a:prstGeom prst="rect">
            <a:avLst/>
          </a:prstGeom>
          <a:noFill/>
        </p:spPr>
        <p:txBody>
          <a:bodyPr wrap="none" rtlCol="0">
            <a:spAutoFit/>
          </a:bodyPr>
          <a:lstStyle/>
          <a:p>
            <a:r>
              <a:rPr lang="en-US" sz="2000" dirty="0">
                <a:solidFill>
                  <a:srgbClr val="FF0000"/>
                </a:solidFill>
              </a:rPr>
              <a:t>The sample size is rather small, hence the normality assumption is suspect.</a:t>
            </a:r>
          </a:p>
        </p:txBody>
      </p:sp>
    </p:spTree>
    <p:extLst>
      <p:ext uri="{BB962C8B-B14F-4D97-AF65-F5344CB8AC3E}">
        <p14:creationId xmlns:p14="http://schemas.microsoft.com/office/powerpoint/2010/main" val="323669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Hypothesis Test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79" y="1845734"/>
                <a:ext cx="10058401" cy="4444230"/>
              </a:xfrm>
            </p:spPr>
            <p:txBody>
              <a:bodyPr/>
              <a:lstStyle/>
              <a:p>
                <a:r>
                  <a:rPr lang="en-US" dirty="0"/>
                  <a:t>The hypotheses will be in terms of </a:t>
                </a:r>
                <a:r>
                  <a:rPr lang="en-US" b="1" u="sng" cap="small" dirty="0">
                    <a:solidFill>
                      <a:srgbClr val="FF0000"/>
                    </a:solidFill>
                  </a:rPr>
                  <a:t>medians</a:t>
                </a:r>
                <a:r>
                  <a:rPr lang="en-US" dirty="0"/>
                  <a:t> instead of means</a:t>
                </a:r>
              </a:p>
              <a:p>
                <a:endParaRPr lang="en-US" dirty="0"/>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𝐻</m:t>
                        </m:r>
                      </m:e>
                      <m:sub>
                        <m:r>
                          <a:rPr lang="en-US" b="0" i="1" smtClean="0">
                            <a:latin typeface="Cambria Math" charset="0"/>
                          </a:rPr>
                          <m:t>0</m:t>
                        </m:r>
                      </m:sub>
                    </m:sSub>
                  </m:oMath>
                </a14:m>
                <a:r>
                  <a:rPr lang="en-US" dirty="0"/>
                  <a:t>: The </a:t>
                </a:r>
                <a:r>
                  <a:rPr lang="en-US" b="1" u="sng" cap="small" dirty="0">
                    <a:solidFill>
                      <a:srgbClr val="FF0000"/>
                    </a:solidFill>
                  </a:rPr>
                  <a:t>median</a:t>
                </a:r>
                <a:r>
                  <a:rPr lang="en-US" dirty="0"/>
                  <a:t> difference in nerve cell count between “site 1” and “site 2” is zero</a:t>
                </a:r>
              </a:p>
              <a:p>
                <a:endParaRPr lang="en-US" b="1" dirty="0"/>
              </a:p>
              <a:p>
                <a:r>
                  <a:rPr lang="en-US" b="1" dirty="0"/>
                  <a:t>The Alternative Hypotheses:</a:t>
                </a:r>
              </a:p>
              <a:p>
                <a14:m>
                  <m:oMath xmlns:m="http://schemas.openxmlformats.org/officeDocument/2006/math">
                    <m:sSub>
                      <m:sSubPr>
                        <m:ctrlPr>
                          <a:rPr lang="en-US" i="1">
                            <a:latin typeface="Cambria Math" panose="02040503050406030204" pitchFamily="18" charset="0"/>
                          </a:rPr>
                        </m:ctrlPr>
                      </m:sSubPr>
                      <m:e>
                        <m:r>
                          <a:rPr lang="en-US" i="1">
                            <a:latin typeface="Cambria Math" charset="0"/>
                          </a:rPr>
                          <m:t>𝐻</m:t>
                        </m:r>
                      </m:e>
                      <m:sub>
                        <m:r>
                          <a:rPr lang="en-US" b="0" i="1" smtClean="0">
                            <a:latin typeface="Cambria Math" charset="0"/>
                          </a:rPr>
                          <m:t>𝐴</m:t>
                        </m:r>
                      </m:sub>
                    </m:sSub>
                  </m:oMath>
                </a14:m>
                <a:r>
                  <a:rPr lang="en-US" dirty="0"/>
                  <a:t>: The </a:t>
                </a:r>
                <a:r>
                  <a:rPr lang="en-US" b="1" u="sng" cap="small" dirty="0">
                    <a:solidFill>
                      <a:srgbClr val="FF0000"/>
                    </a:solidFill>
                  </a:rPr>
                  <a:t>median</a:t>
                </a:r>
                <a:r>
                  <a:rPr lang="en-US" dirty="0"/>
                  <a:t> difference in nerve cell count between “site 1” and “site 2” is not zero</a:t>
                </a:r>
              </a:p>
              <a:p>
                <a14:m>
                  <m:oMath xmlns:m="http://schemas.openxmlformats.org/officeDocument/2006/math">
                    <m:sSub>
                      <m:sSubPr>
                        <m:ctrlPr>
                          <a:rPr lang="en-US" i="1">
                            <a:latin typeface="Cambria Math" panose="02040503050406030204" pitchFamily="18" charset="0"/>
                          </a:rPr>
                        </m:ctrlPr>
                      </m:sSubPr>
                      <m:e>
                        <m:r>
                          <a:rPr lang="en-US" i="1">
                            <a:latin typeface="Cambria Math" charset="0"/>
                          </a:rPr>
                          <m:t>𝐻</m:t>
                        </m:r>
                      </m:e>
                      <m:sub>
                        <m:r>
                          <a:rPr lang="en-US" b="0" i="1" smtClean="0">
                            <a:latin typeface="Cambria Math" charset="0"/>
                          </a:rPr>
                          <m:t>𝐴</m:t>
                        </m:r>
                      </m:sub>
                    </m:sSub>
                  </m:oMath>
                </a14:m>
                <a:r>
                  <a:rPr lang="en-US" dirty="0"/>
                  <a:t>: The </a:t>
                </a:r>
                <a:r>
                  <a:rPr lang="en-US" b="1" u="sng" cap="small" dirty="0">
                    <a:solidFill>
                      <a:srgbClr val="FF0000"/>
                    </a:solidFill>
                  </a:rPr>
                  <a:t>median</a:t>
                </a:r>
                <a:r>
                  <a:rPr lang="en-US" dirty="0"/>
                  <a:t> difference in nerve cell count between “site 1” and “site 2” is greater than zero</a:t>
                </a:r>
              </a:p>
              <a:p>
                <a:endParaRPr lang="en-US" dirty="0"/>
              </a:p>
              <a:p>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79" y="1845734"/>
                <a:ext cx="10058401" cy="4444230"/>
              </a:xfrm>
              <a:blipFill rotWithShape="0">
                <a:blip r:embed="rId2"/>
                <a:stretch>
                  <a:fillRect l="-606" t="-1509"/>
                </a:stretch>
              </a:blipFill>
            </p:spPr>
            <p:txBody>
              <a:bodyPr/>
              <a:lstStyle/>
              <a:p>
                <a:r>
                  <a:rPr lang="en-US">
                    <a:noFill/>
                  </a:rPr>
                  <a:t> </a:t>
                </a:r>
              </a:p>
            </p:txBody>
          </p:sp>
        </mc:Fallback>
      </mc:AlternateContent>
      <p:sp>
        <p:nvSpPr>
          <p:cNvPr id="5" name="TextBox 4"/>
          <p:cNvSpPr txBox="1"/>
          <p:nvPr/>
        </p:nvSpPr>
        <p:spPr>
          <a:xfrm>
            <a:off x="10249134" y="4067849"/>
            <a:ext cx="1245213" cy="369332"/>
          </a:xfrm>
          <a:prstGeom prst="rect">
            <a:avLst/>
          </a:prstGeom>
          <a:noFill/>
        </p:spPr>
        <p:txBody>
          <a:bodyPr wrap="none" rtlCol="0">
            <a:spAutoFit/>
          </a:bodyPr>
          <a:lstStyle/>
          <a:p>
            <a:r>
              <a:rPr lang="en-US" b="1" u="sng" cap="small" dirty="0">
                <a:solidFill>
                  <a:srgbClr val="FF0000"/>
                </a:solidFill>
              </a:rPr>
              <a:t>(Two sided)</a:t>
            </a:r>
            <a:endParaRPr lang="en-US" dirty="0"/>
          </a:p>
        </p:txBody>
      </p:sp>
      <p:sp>
        <p:nvSpPr>
          <p:cNvPr id="6" name="TextBox 5"/>
          <p:cNvSpPr txBox="1"/>
          <p:nvPr/>
        </p:nvSpPr>
        <p:spPr>
          <a:xfrm>
            <a:off x="10249134" y="4809574"/>
            <a:ext cx="1178528" cy="369332"/>
          </a:xfrm>
          <a:prstGeom prst="rect">
            <a:avLst/>
          </a:prstGeom>
          <a:noFill/>
        </p:spPr>
        <p:txBody>
          <a:bodyPr wrap="none" rtlCol="0">
            <a:spAutoFit/>
          </a:bodyPr>
          <a:lstStyle/>
          <a:p>
            <a:r>
              <a:rPr lang="en-US" b="1" u="sng" cap="small" dirty="0">
                <a:solidFill>
                  <a:srgbClr val="FF0000"/>
                </a:solidFill>
              </a:rPr>
              <a:t>(one sided)</a:t>
            </a:r>
            <a:endParaRPr lang="en-US" dirty="0"/>
          </a:p>
        </p:txBody>
      </p:sp>
      <p:sp>
        <p:nvSpPr>
          <p:cNvPr id="4" name="Slide Number Placeholder 3"/>
          <p:cNvSpPr>
            <a:spLocks noGrp="1"/>
          </p:cNvSpPr>
          <p:nvPr>
            <p:ph type="sldNum" sz="quarter" idx="12"/>
          </p:nvPr>
        </p:nvSpPr>
        <p:spPr/>
        <p:txBody>
          <a:bodyPr/>
          <a:lstStyle/>
          <a:p>
            <a:fld id="{AF6EB086-0FB5-404F-9DB0-02BE9E698E00}" type="slidenum">
              <a:rPr lang="en-US" smtClean="0"/>
              <a:pPr/>
              <a:t>54</a:t>
            </a:fld>
            <a:endParaRPr lang="en-US" dirty="0"/>
          </a:p>
        </p:txBody>
      </p:sp>
    </p:spTree>
    <p:extLst>
      <p:ext uri="{BB962C8B-B14F-4D97-AF65-F5344CB8AC3E}">
        <p14:creationId xmlns:p14="http://schemas.microsoft.com/office/powerpoint/2010/main" val="5777348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nvPr>
        </p:nvGraphicFramePr>
        <p:xfrm>
          <a:off x="5313680" y="2350139"/>
          <a:ext cx="5842000" cy="3752850"/>
        </p:xfrm>
        <a:graphic>
          <a:graphicData uri="http://schemas.openxmlformats.org/drawingml/2006/table">
            <a:tbl>
              <a:tblPr/>
              <a:tblGrid>
                <a:gridCol w="1168400">
                  <a:extLst>
                    <a:ext uri="{9D8B030D-6E8A-4147-A177-3AD203B41FA5}">
                      <a16:colId xmlns:a16="http://schemas.microsoft.com/office/drawing/2014/main" val="20000"/>
                    </a:ext>
                  </a:extLst>
                </a:gridCol>
                <a:gridCol w="1168400">
                  <a:extLst>
                    <a:ext uri="{9D8B030D-6E8A-4147-A177-3AD203B41FA5}">
                      <a16:colId xmlns:a16="http://schemas.microsoft.com/office/drawing/2014/main" val="20001"/>
                    </a:ext>
                  </a:extLst>
                </a:gridCol>
                <a:gridCol w="1168400">
                  <a:extLst>
                    <a:ext uri="{9D8B030D-6E8A-4147-A177-3AD203B41FA5}">
                      <a16:colId xmlns:a16="http://schemas.microsoft.com/office/drawing/2014/main" val="20002"/>
                    </a:ext>
                  </a:extLst>
                </a:gridCol>
                <a:gridCol w="1168400">
                  <a:extLst>
                    <a:ext uri="{9D8B030D-6E8A-4147-A177-3AD203B41FA5}">
                      <a16:colId xmlns:a16="http://schemas.microsoft.com/office/drawing/2014/main" val="20003"/>
                    </a:ext>
                  </a:extLst>
                </a:gridCol>
                <a:gridCol w="1168400">
                  <a:extLst>
                    <a:ext uri="{9D8B030D-6E8A-4147-A177-3AD203B41FA5}">
                      <a16:colId xmlns:a16="http://schemas.microsoft.com/office/drawing/2014/main" val="20004"/>
                    </a:ext>
                  </a:extLst>
                </a:gridCol>
              </a:tblGrid>
              <a:tr h="321098">
                <a:tc>
                  <a:txBody>
                    <a:bodyPr/>
                    <a:lstStyle/>
                    <a:p>
                      <a:pPr algn="ctr" fontAlgn="b"/>
                      <a:r>
                        <a:rPr lang="en-US" sz="2400" b="0" i="0" u="none" strike="noStrike" dirty="0">
                          <a:solidFill>
                            <a:srgbClr val="000000"/>
                          </a:solidFill>
                          <a:effectLst/>
                          <a:latin typeface="Calibri"/>
                        </a:rPr>
                        <a:t>horse</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site1</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site2</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diff</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Sign</a:t>
                      </a: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321098">
                <a:tc>
                  <a:txBody>
                    <a:bodyPr/>
                    <a:lstStyle/>
                    <a:p>
                      <a:pPr algn="ctr" fontAlgn="b"/>
                      <a:r>
                        <a:rPr lang="en-US" sz="2400" b="0" i="0" u="none" strike="noStrike" dirty="0">
                          <a:solidFill>
                            <a:srgbClr val="000000"/>
                          </a:solidFill>
                          <a:effectLst/>
                          <a:latin typeface="Calibri"/>
                        </a:rPr>
                        <a:t>8</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37.4</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37.6</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-0.2</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a:t>
                      </a:r>
                    </a:p>
                  </a:txBody>
                  <a:tcPr marL="9525" marR="9525" marT="9525" marB="0" anchor="b">
                    <a:lnL>
                      <a:noFill/>
                    </a:lnL>
                    <a:lnR>
                      <a:noFill/>
                    </a:lnR>
                    <a:lnT>
                      <a:noFill/>
                    </a:lnT>
                    <a:lnB>
                      <a:noFill/>
                    </a:lnB>
                  </a:tcPr>
                </a:tc>
                <a:extLst>
                  <a:ext uri="{0D108BD9-81ED-4DB2-BD59-A6C34878D82A}">
                    <a16:rowId xmlns:a16="http://schemas.microsoft.com/office/drawing/2014/main" val="10001"/>
                  </a:ext>
                </a:extLst>
              </a:tr>
              <a:tr h="321098">
                <a:tc>
                  <a:txBody>
                    <a:bodyPr/>
                    <a:lstStyle/>
                    <a:p>
                      <a:pPr algn="ctr" fontAlgn="b"/>
                      <a:r>
                        <a:rPr lang="en-US" sz="2400" b="0" i="0" u="none" strike="noStrike" dirty="0">
                          <a:solidFill>
                            <a:srgbClr val="000000"/>
                          </a:solidFill>
                          <a:effectLst/>
                          <a:latin typeface="Calibri"/>
                        </a:rPr>
                        <a:t>4</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17</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19</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-2</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a:t>
                      </a: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321098">
                <a:tc>
                  <a:txBody>
                    <a:bodyPr/>
                    <a:lstStyle/>
                    <a:p>
                      <a:pPr algn="ctr" fontAlgn="b"/>
                      <a:r>
                        <a:rPr lang="en-US" sz="2400" b="0" i="0" u="none" strike="noStrike" dirty="0">
                          <a:solidFill>
                            <a:srgbClr val="000000"/>
                          </a:solidFill>
                          <a:effectLst/>
                          <a:latin typeface="Calibri"/>
                        </a:rPr>
                        <a:t>6</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14.2</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16.4</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-2.2</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a:t>
                      </a: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r h="321098">
                <a:tc>
                  <a:txBody>
                    <a:bodyPr/>
                    <a:lstStyle/>
                    <a:p>
                      <a:pPr algn="ctr" fontAlgn="b"/>
                      <a:r>
                        <a:rPr lang="en-US" sz="2400" b="0" i="0" u="none" strike="noStrike" dirty="0">
                          <a:solidFill>
                            <a:srgbClr val="000000"/>
                          </a:solidFill>
                          <a:effectLst/>
                          <a:latin typeface="Calibri"/>
                        </a:rPr>
                        <a:t>5</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11.2</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6.6</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4.6</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a:t>
                      </a:r>
                    </a:p>
                  </a:txBody>
                  <a:tcPr marL="9525" marR="9525" marT="9525" marB="0" anchor="b">
                    <a:lnL>
                      <a:noFill/>
                    </a:lnL>
                    <a:lnR>
                      <a:noFill/>
                    </a:lnR>
                    <a:lnT>
                      <a:noFill/>
                    </a:lnT>
                    <a:lnB>
                      <a:noFill/>
                    </a:lnB>
                  </a:tcPr>
                </a:tc>
                <a:extLst>
                  <a:ext uri="{0D108BD9-81ED-4DB2-BD59-A6C34878D82A}">
                    <a16:rowId xmlns:a16="http://schemas.microsoft.com/office/drawing/2014/main" val="10004"/>
                  </a:ext>
                </a:extLst>
              </a:tr>
              <a:tr h="321098">
                <a:tc>
                  <a:txBody>
                    <a:bodyPr/>
                    <a:lstStyle/>
                    <a:p>
                      <a:pPr algn="ctr" fontAlgn="b"/>
                      <a:r>
                        <a:rPr lang="en-US" sz="2400" b="0" i="0" u="none" strike="noStrike" dirty="0">
                          <a:solidFill>
                            <a:srgbClr val="000000"/>
                          </a:solidFill>
                          <a:effectLst/>
                          <a:latin typeface="Calibri"/>
                        </a:rPr>
                        <a:t>7</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24.2</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14.4</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9.8</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a:t>
                      </a:r>
                    </a:p>
                  </a:txBody>
                  <a:tcPr marL="9525" marR="9525" marT="9525" marB="0" anchor="b">
                    <a:lnL>
                      <a:noFill/>
                    </a:lnL>
                    <a:lnR>
                      <a:noFill/>
                    </a:lnR>
                    <a:lnT>
                      <a:noFill/>
                    </a:lnT>
                    <a:lnB>
                      <a:noFill/>
                    </a:lnB>
                  </a:tcPr>
                </a:tc>
                <a:extLst>
                  <a:ext uri="{0D108BD9-81ED-4DB2-BD59-A6C34878D82A}">
                    <a16:rowId xmlns:a16="http://schemas.microsoft.com/office/drawing/2014/main" val="10005"/>
                  </a:ext>
                </a:extLst>
              </a:tr>
              <a:tr h="321098">
                <a:tc>
                  <a:txBody>
                    <a:bodyPr/>
                    <a:lstStyle/>
                    <a:p>
                      <a:pPr algn="ctr" fontAlgn="b"/>
                      <a:r>
                        <a:rPr lang="en-US" sz="2400" b="0" i="0" u="none" strike="noStrike" dirty="0">
                          <a:solidFill>
                            <a:srgbClr val="000000"/>
                          </a:solidFill>
                          <a:effectLst/>
                          <a:latin typeface="Calibri"/>
                        </a:rPr>
                        <a:t>9</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35.2</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24.4</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10.8</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a:t>
                      </a:r>
                    </a:p>
                  </a:txBody>
                  <a:tcPr marL="9525" marR="9525" marT="9525" marB="0" anchor="b">
                    <a:lnL>
                      <a:noFill/>
                    </a:lnL>
                    <a:lnR>
                      <a:noFill/>
                    </a:lnR>
                    <a:lnT>
                      <a:noFill/>
                    </a:lnT>
                    <a:lnB>
                      <a:noFill/>
                    </a:lnB>
                  </a:tcPr>
                </a:tc>
                <a:extLst>
                  <a:ext uri="{0D108BD9-81ED-4DB2-BD59-A6C34878D82A}">
                    <a16:rowId xmlns:a16="http://schemas.microsoft.com/office/drawing/2014/main" val="10006"/>
                  </a:ext>
                </a:extLst>
              </a:tr>
              <a:tr h="321098">
                <a:tc>
                  <a:txBody>
                    <a:bodyPr/>
                    <a:lstStyle/>
                    <a:p>
                      <a:pPr algn="ctr" fontAlgn="b"/>
                      <a:r>
                        <a:rPr lang="en-US" sz="2400" b="0" i="0" u="none" strike="noStrike" dirty="0">
                          <a:solidFill>
                            <a:srgbClr val="000000"/>
                          </a:solidFill>
                          <a:effectLst/>
                          <a:latin typeface="Calibri"/>
                        </a:rPr>
                        <a:t>3</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35.2</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23.2</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12</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a:t>
                      </a:r>
                    </a:p>
                  </a:txBody>
                  <a:tcPr marL="9525" marR="9525" marT="9525" marB="0" anchor="b">
                    <a:lnL>
                      <a:noFill/>
                    </a:lnL>
                    <a:lnR>
                      <a:noFill/>
                    </a:lnR>
                    <a:lnT>
                      <a:noFill/>
                    </a:lnT>
                    <a:lnB>
                      <a:noFill/>
                    </a:lnB>
                  </a:tcPr>
                </a:tc>
                <a:extLst>
                  <a:ext uri="{0D108BD9-81ED-4DB2-BD59-A6C34878D82A}">
                    <a16:rowId xmlns:a16="http://schemas.microsoft.com/office/drawing/2014/main" val="10007"/>
                  </a:ext>
                </a:extLst>
              </a:tr>
              <a:tr h="321098">
                <a:tc>
                  <a:txBody>
                    <a:bodyPr/>
                    <a:lstStyle/>
                    <a:p>
                      <a:pPr algn="ctr" fontAlgn="b"/>
                      <a:r>
                        <a:rPr lang="en-US" sz="2400" b="0" i="0" u="none" strike="noStrike" dirty="0">
                          <a:solidFill>
                            <a:srgbClr val="000000"/>
                          </a:solidFill>
                          <a:effectLst/>
                          <a:latin typeface="Calibri"/>
                        </a:rPr>
                        <a:t>1</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50.6</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38</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12.6</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a:t>
                      </a:r>
                    </a:p>
                  </a:txBody>
                  <a:tcPr marL="9525" marR="9525" marT="9525" marB="0" anchor="b">
                    <a:lnL>
                      <a:noFill/>
                    </a:lnL>
                    <a:lnR>
                      <a:noFill/>
                    </a:lnR>
                    <a:lnT>
                      <a:noFill/>
                    </a:lnT>
                    <a:lnB>
                      <a:noFill/>
                    </a:lnB>
                  </a:tcPr>
                </a:tc>
                <a:extLst>
                  <a:ext uri="{0D108BD9-81ED-4DB2-BD59-A6C34878D82A}">
                    <a16:rowId xmlns:a16="http://schemas.microsoft.com/office/drawing/2014/main" val="10008"/>
                  </a:ext>
                </a:extLst>
              </a:tr>
              <a:tr h="321098">
                <a:tc>
                  <a:txBody>
                    <a:bodyPr/>
                    <a:lstStyle/>
                    <a:p>
                      <a:pPr algn="ctr" fontAlgn="b"/>
                      <a:r>
                        <a:rPr lang="en-US" sz="2400" b="0" i="0" u="none" strike="noStrike" dirty="0">
                          <a:solidFill>
                            <a:srgbClr val="000000"/>
                          </a:solidFill>
                          <a:effectLst/>
                          <a:latin typeface="Calibri"/>
                        </a:rPr>
                        <a:t>2</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39.2</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18.6</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20.6</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a:t>
                      </a:r>
                    </a:p>
                  </a:txBody>
                  <a:tcPr marL="9525" marR="9525" marT="9525" marB="0" anchor="b">
                    <a:lnL>
                      <a:noFill/>
                    </a:lnL>
                    <a:lnR>
                      <a:noFill/>
                    </a:lnR>
                    <a:lnT>
                      <a:noFill/>
                    </a:lnT>
                    <a:lnB>
                      <a:noFill/>
                    </a:lnB>
                  </a:tcPr>
                </a:tc>
                <a:extLst>
                  <a:ext uri="{0D108BD9-81ED-4DB2-BD59-A6C34878D82A}">
                    <a16:rowId xmlns:a16="http://schemas.microsoft.com/office/drawing/2014/main" val="10009"/>
                  </a:ext>
                </a:extLst>
              </a:tr>
            </a:tbl>
          </a:graphicData>
        </a:graphic>
      </p:graphicFrame>
      <p:sp>
        <p:nvSpPr>
          <p:cNvPr id="8" name="TextBox 7"/>
          <p:cNvSpPr txBox="1"/>
          <p:nvPr/>
        </p:nvSpPr>
        <p:spPr>
          <a:xfrm>
            <a:off x="10977880" y="4870137"/>
            <a:ext cx="914400" cy="369332"/>
          </a:xfrm>
          <a:prstGeom prst="rect">
            <a:avLst/>
          </a:prstGeom>
          <a:noFill/>
        </p:spPr>
        <p:txBody>
          <a:bodyPr wrap="square" rtlCol="0">
            <a:spAutoFit/>
          </a:bodyPr>
          <a:lstStyle/>
          <a:p>
            <a:r>
              <a:rPr lang="en-US" dirty="0"/>
              <a:t>K = 6</a:t>
            </a:r>
          </a:p>
        </p:txBody>
      </p:sp>
      <p:sp>
        <p:nvSpPr>
          <p:cNvPr id="9" name="Right Brace 8"/>
          <p:cNvSpPr/>
          <p:nvPr/>
        </p:nvSpPr>
        <p:spPr>
          <a:xfrm>
            <a:off x="10596880" y="3893070"/>
            <a:ext cx="381000" cy="2209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1801513" y="3601816"/>
                <a:ext cx="3386880" cy="128714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rPr>
                        <m:t>= </m:t>
                      </m:r>
                      <m:f>
                        <m:fPr>
                          <m:ctrlPr>
                            <a:rPr lang="en-US" sz="2400" i="1" smtClean="0">
                              <a:latin typeface="Cambria Math" panose="02040503050406030204" pitchFamily="18" charset="0"/>
                            </a:rPr>
                          </m:ctrlPr>
                        </m:fPr>
                        <m:num>
                          <m:r>
                            <a:rPr lang="en-US" sz="2400" b="0" i="1" smtClean="0">
                              <a:latin typeface="Cambria Math" charset="0"/>
                            </a:rPr>
                            <m:t>6</m:t>
                          </m:r>
                          <m:r>
                            <a:rPr lang="en-US" sz="2400" b="0" i="1" smtClean="0">
                              <a:latin typeface="Cambria Math" panose="02040503050406030204" pitchFamily="18" charset="0"/>
                            </a:rPr>
                            <m:t>− .5</m:t>
                          </m:r>
                          <m:r>
                            <a:rPr lang="en-US" sz="2400" b="0" i="1" smtClean="0">
                              <a:latin typeface="Cambria Math" charset="0"/>
                            </a:rPr>
                            <m:t> −</m:t>
                          </m:r>
                          <m:f>
                            <m:fPr>
                              <m:type m:val="skw"/>
                              <m:ctrlPr>
                                <a:rPr lang="en-US" sz="2400" b="0" i="1" smtClean="0">
                                  <a:latin typeface="Cambria Math" panose="02040503050406030204" pitchFamily="18" charset="0"/>
                                </a:rPr>
                              </m:ctrlPr>
                            </m:fPr>
                            <m:num>
                              <m:r>
                                <a:rPr lang="en-US" sz="2400" b="0" i="1" smtClean="0">
                                  <a:latin typeface="Cambria Math" charset="0"/>
                                </a:rPr>
                                <m:t>9</m:t>
                              </m:r>
                            </m:num>
                            <m:den>
                              <m:r>
                                <a:rPr lang="en-US" sz="2400" b="0" i="1" smtClean="0">
                                  <a:latin typeface="Cambria Math" charset="0"/>
                                </a:rPr>
                                <m:t>2</m:t>
                              </m:r>
                            </m:den>
                          </m:f>
                        </m:num>
                        <m:den>
                          <m:rad>
                            <m:radPr>
                              <m:degHide m:val="on"/>
                              <m:ctrlPr>
                                <a:rPr lang="en-US" sz="2400" i="1" smtClean="0">
                                  <a:latin typeface="Cambria Math" panose="02040503050406030204" pitchFamily="18" charset="0"/>
                                </a:rPr>
                              </m:ctrlPr>
                            </m:radPr>
                            <m:deg/>
                            <m:e>
                              <m:f>
                                <m:fPr>
                                  <m:type m:val="skw"/>
                                  <m:ctrlPr>
                                    <a:rPr lang="en-US" sz="2400" i="1" smtClean="0">
                                      <a:latin typeface="Cambria Math" panose="02040503050406030204" pitchFamily="18" charset="0"/>
                                    </a:rPr>
                                  </m:ctrlPr>
                                </m:fPr>
                                <m:num>
                                  <m:r>
                                    <a:rPr lang="en-US" sz="2400" b="0" i="1" smtClean="0">
                                      <a:latin typeface="Cambria Math" charset="0"/>
                                    </a:rPr>
                                    <m:t>9</m:t>
                                  </m:r>
                                </m:num>
                                <m:den>
                                  <m:r>
                                    <a:rPr lang="en-US" sz="2400" b="0" i="1" smtClean="0">
                                      <a:latin typeface="Cambria Math" charset="0"/>
                                    </a:rPr>
                                    <m:t>4</m:t>
                                  </m:r>
                                </m:den>
                              </m:f>
                            </m:e>
                          </m:rad>
                        </m:den>
                      </m:f>
                      <m:r>
                        <a:rPr lang="en-US" sz="2400" b="0" i="1" smtClean="0">
                          <a:latin typeface="Cambria Math" charset="0"/>
                        </a:rPr>
                        <m:t>=</m:t>
                      </m:r>
                      <m:r>
                        <a:rPr lang="en-US" sz="2400" b="0" i="1" smtClean="0">
                          <a:latin typeface="Cambria Math" panose="02040503050406030204" pitchFamily="18" charset="0"/>
                        </a:rPr>
                        <m:t>.6666</m:t>
                      </m:r>
                    </m:oMath>
                  </m:oMathPara>
                </a14:m>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1801513" y="3601816"/>
                <a:ext cx="3386880" cy="1287147"/>
              </a:xfrm>
              <a:prstGeom prst="rect">
                <a:avLst/>
              </a:prstGeom>
              <a:blipFill rotWithShape="0">
                <a:blip r:embed="rId2"/>
                <a:stretch>
                  <a:fillRect/>
                </a:stretch>
              </a:blipFill>
            </p:spPr>
            <p:txBody>
              <a:bodyPr/>
              <a:lstStyle/>
              <a:p>
                <a:r>
                  <a:rPr lang="en-US">
                    <a:noFill/>
                  </a:rPr>
                  <a:t> </a:t>
                </a:r>
              </a:p>
            </p:txBody>
          </p:sp>
        </mc:Fallback>
      </mc:AlternateContent>
      <p:sp>
        <p:nvSpPr>
          <p:cNvPr id="11" name="Title 1"/>
          <p:cNvSpPr txBox="1">
            <a:spLocks/>
          </p:cNvSpPr>
          <p:nvPr/>
        </p:nvSpPr>
        <p:spPr>
          <a:xfrm>
            <a:off x="1097280" y="286605"/>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Sign Test: Horse Data</a:t>
            </a:r>
          </a:p>
        </p:txBody>
      </p:sp>
      <mc:AlternateContent xmlns:mc="http://schemas.openxmlformats.org/markup-compatibility/2006" xmlns:a14="http://schemas.microsoft.com/office/drawing/2010/main">
        <mc:Choice Requires="a14">
          <p:sp>
            <p:nvSpPr>
              <p:cNvPr id="12" name="TextBox 11"/>
              <p:cNvSpPr txBox="1"/>
              <p:nvPr/>
            </p:nvSpPr>
            <p:spPr>
              <a:xfrm>
                <a:off x="1332538" y="5154254"/>
                <a:ext cx="324454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rPr>
                        <m:t>𝑃</m:t>
                      </m:r>
                      <m:d>
                        <m:dPr>
                          <m:ctrlPr>
                            <a:rPr lang="en-US" sz="2400" b="0" i="1" smtClean="0">
                              <a:latin typeface="Cambria Math" panose="02040503050406030204" pitchFamily="18" charset="0"/>
                            </a:rPr>
                          </m:ctrlPr>
                        </m:dPr>
                        <m:e>
                          <m:r>
                            <a:rPr lang="en-US" sz="2400" b="0" i="1" smtClean="0">
                              <a:latin typeface="Cambria Math" charset="0"/>
                            </a:rPr>
                            <m:t>𝑍</m:t>
                          </m:r>
                          <m:r>
                            <a:rPr lang="en-US" sz="2400" b="0" i="1" smtClean="0">
                              <a:latin typeface="Cambria Math" charset="0"/>
                            </a:rPr>
                            <m:t>&gt;.6666</m:t>
                          </m:r>
                        </m:e>
                      </m:d>
                      <m:r>
                        <a:rPr lang="en-US" sz="2400" b="0" i="1" smtClean="0">
                          <a:latin typeface="Cambria Math" charset="0"/>
                        </a:rPr>
                        <m:t>=0.</m:t>
                      </m:r>
                      <m:r>
                        <a:rPr lang="en-US" sz="2400" b="0" i="1" smtClean="0">
                          <a:latin typeface="Cambria Math" panose="02040503050406030204" pitchFamily="18" charset="0"/>
                        </a:rPr>
                        <m:t>2527</m:t>
                      </m:r>
                    </m:oMath>
                  </m:oMathPara>
                </a14:m>
                <a:endParaRPr lang="en-US"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1332538" y="5154254"/>
                <a:ext cx="3244542" cy="369332"/>
              </a:xfrm>
              <a:prstGeom prst="rect">
                <a:avLst/>
              </a:prstGeom>
              <a:blipFill rotWithShape="0">
                <a:blip r:embed="rId3"/>
                <a:stretch>
                  <a:fillRect l="-752" r="-940" b="-8333"/>
                </a:stretch>
              </a:blipFill>
            </p:spPr>
            <p:txBody>
              <a:bodyPr/>
              <a:lstStyle/>
              <a:p>
                <a:r>
                  <a:rPr lang="en-US">
                    <a:noFill/>
                  </a:rPr>
                  <a:t> </a:t>
                </a:r>
              </a:p>
            </p:txBody>
          </p:sp>
        </mc:Fallback>
      </mc:AlternateContent>
      <p:sp>
        <p:nvSpPr>
          <p:cNvPr id="14" name="TextBox 13"/>
          <p:cNvSpPr txBox="1"/>
          <p:nvPr/>
        </p:nvSpPr>
        <p:spPr>
          <a:xfrm>
            <a:off x="2093159" y="5788878"/>
            <a:ext cx="2533514" cy="400110"/>
          </a:xfrm>
          <a:prstGeom prst="rect">
            <a:avLst/>
          </a:prstGeom>
          <a:noFill/>
        </p:spPr>
        <p:txBody>
          <a:bodyPr wrap="none" rtlCol="0">
            <a:spAutoFit/>
          </a:bodyPr>
          <a:lstStyle/>
          <a:p>
            <a:r>
              <a:rPr lang="en-US" sz="2000" b="1" u="sng" cap="small" dirty="0">
                <a:solidFill>
                  <a:srgbClr val="FF0000"/>
                </a:solidFill>
              </a:rPr>
              <a:t>(one sided, CC p-value)</a:t>
            </a:r>
            <a:endParaRPr lang="en-US" sz="2000" dirty="0"/>
          </a:p>
        </p:txBody>
      </p:sp>
      <mc:AlternateContent xmlns:mc="http://schemas.openxmlformats.org/markup-compatibility/2006" xmlns:a14="http://schemas.microsoft.com/office/drawing/2010/main">
        <mc:Choice Requires="a14">
          <p:sp>
            <p:nvSpPr>
              <p:cNvPr id="13" name="TextBox 12"/>
              <p:cNvSpPr txBox="1"/>
              <p:nvPr/>
            </p:nvSpPr>
            <p:spPr>
              <a:xfrm>
                <a:off x="1097280" y="1703808"/>
                <a:ext cx="10564687" cy="830997"/>
              </a:xfrm>
              <a:prstGeom prst="rect">
                <a:avLst/>
              </a:prstGeom>
              <a:noFill/>
            </p:spPr>
            <p:txBody>
              <a:bodyPr wrap="none" rtlCol="0">
                <a:spAutoFit/>
              </a:bodyPr>
              <a:lstStyle/>
              <a:p>
                <a14:m>
                  <m:oMath xmlns:m="http://schemas.openxmlformats.org/officeDocument/2006/math">
                    <m:sSub>
                      <m:sSubPr>
                        <m:ctrlPr>
                          <a:rPr lang="en-US" sz="2400" i="1">
                            <a:latin typeface="Cambria Math" panose="02040503050406030204" pitchFamily="18" charset="0"/>
                          </a:rPr>
                        </m:ctrlPr>
                      </m:sSubPr>
                      <m:e>
                        <m:r>
                          <a:rPr lang="en-US" sz="2400" i="1">
                            <a:latin typeface="Cambria Math" charset="0"/>
                          </a:rPr>
                          <m:t>𝐻</m:t>
                        </m:r>
                      </m:e>
                      <m:sub>
                        <m:r>
                          <a:rPr lang="en-US" sz="2400" i="1">
                            <a:latin typeface="Cambria Math" charset="0"/>
                          </a:rPr>
                          <m:t>𝐴</m:t>
                        </m:r>
                      </m:sub>
                    </m:sSub>
                  </m:oMath>
                </a14:m>
                <a:r>
                  <a:rPr lang="en-US" sz="2400" dirty="0"/>
                  <a:t>: The </a:t>
                </a:r>
                <a:r>
                  <a:rPr lang="en-US" sz="2400" b="1" u="sng" cap="small" dirty="0">
                    <a:solidFill>
                      <a:srgbClr val="FF0000"/>
                    </a:solidFill>
                  </a:rPr>
                  <a:t>median</a:t>
                </a:r>
                <a:r>
                  <a:rPr lang="en-US" sz="2400" dirty="0"/>
                  <a:t> difference in nerve cell count between “site 1” and “site 2” is &gt; 0</a:t>
                </a:r>
              </a:p>
              <a:p>
                <a:endParaRPr lang="en-US" sz="2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1097280" y="1703808"/>
                <a:ext cx="10564687" cy="830997"/>
              </a:xfrm>
              <a:prstGeom prst="rect">
                <a:avLst/>
              </a:prstGeom>
              <a:blipFill rotWithShape="0">
                <a:blip r:embed="rId4"/>
                <a:stretch>
                  <a:fillRect l="-115" t="-58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1420513" y="2401965"/>
                <a:ext cx="3386880" cy="122584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rPr>
                        <m:t>𝑧</m:t>
                      </m:r>
                      <m:r>
                        <a:rPr lang="en-US" sz="2400" b="0" i="1" smtClean="0">
                          <a:latin typeface="Cambria Math" charset="0"/>
                        </a:rPr>
                        <m:t>= </m:t>
                      </m:r>
                      <m:f>
                        <m:fPr>
                          <m:ctrlPr>
                            <a:rPr lang="en-US" sz="2400" i="1" smtClean="0">
                              <a:latin typeface="Cambria Math" panose="02040503050406030204" pitchFamily="18" charset="0"/>
                            </a:rPr>
                          </m:ctrlPr>
                        </m:fPr>
                        <m:num>
                          <m:r>
                            <a:rPr lang="en-US" sz="2400" b="0" i="1" smtClean="0">
                              <a:latin typeface="Cambria Math" charset="0"/>
                            </a:rPr>
                            <m:t>𝐾</m:t>
                          </m:r>
                          <m:r>
                            <a:rPr lang="en-US" sz="2400" b="0" i="1" smtClean="0">
                              <a:latin typeface="Cambria Math" panose="02040503050406030204" pitchFamily="18" charset="0"/>
                            </a:rPr>
                            <m:t>−.5</m:t>
                          </m:r>
                          <m:r>
                            <a:rPr lang="en-US" sz="2400" b="0" i="1" smtClean="0">
                              <a:latin typeface="Cambria Math" charset="0"/>
                            </a:rPr>
                            <m:t> −</m:t>
                          </m:r>
                          <m:f>
                            <m:fPr>
                              <m:type m:val="skw"/>
                              <m:ctrlPr>
                                <a:rPr lang="en-US" sz="2400" b="0" i="1" smtClean="0">
                                  <a:latin typeface="Cambria Math" panose="02040503050406030204" pitchFamily="18" charset="0"/>
                                </a:rPr>
                              </m:ctrlPr>
                            </m:fPr>
                            <m:num>
                              <m:r>
                                <a:rPr lang="en-US" sz="2400" b="0" i="1" smtClean="0">
                                  <a:latin typeface="Cambria Math" charset="0"/>
                                </a:rPr>
                                <m:t>𝑛</m:t>
                              </m:r>
                            </m:num>
                            <m:den>
                              <m:r>
                                <a:rPr lang="en-US" sz="2400" b="0" i="1" smtClean="0">
                                  <a:latin typeface="Cambria Math" charset="0"/>
                                </a:rPr>
                                <m:t>2</m:t>
                              </m:r>
                            </m:den>
                          </m:f>
                        </m:num>
                        <m:den>
                          <m:rad>
                            <m:radPr>
                              <m:degHide m:val="on"/>
                              <m:ctrlPr>
                                <a:rPr lang="en-US" sz="2400" i="1" smtClean="0">
                                  <a:latin typeface="Cambria Math" panose="02040503050406030204" pitchFamily="18" charset="0"/>
                                </a:rPr>
                              </m:ctrlPr>
                            </m:radPr>
                            <m:deg/>
                            <m:e>
                              <m:f>
                                <m:fPr>
                                  <m:type m:val="skw"/>
                                  <m:ctrlPr>
                                    <a:rPr lang="en-US" sz="2400" i="1" smtClean="0">
                                      <a:latin typeface="Cambria Math" panose="02040503050406030204" pitchFamily="18" charset="0"/>
                                    </a:rPr>
                                  </m:ctrlPr>
                                </m:fPr>
                                <m:num>
                                  <m:r>
                                    <a:rPr lang="en-US" sz="2400" b="0" i="1" smtClean="0">
                                      <a:latin typeface="Cambria Math" charset="0"/>
                                    </a:rPr>
                                    <m:t>𝑛</m:t>
                                  </m:r>
                                </m:num>
                                <m:den>
                                  <m:r>
                                    <a:rPr lang="en-US" sz="2400" b="0" i="1" smtClean="0">
                                      <a:latin typeface="Cambria Math" charset="0"/>
                                    </a:rPr>
                                    <m:t>4</m:t>
                                  </m:r>
                                </m:den>
                              </m:f>
                            </m:e>
                          </m:rad>
                        </m:den>
                      </m:f>
                    </m:oMath>
                  </m:oMathPara>
                </a14:m>
                <a:endParaRPr lang="en-US" sz="2400" dirty="0"/>
              </a:p>
            </p:txBody>
          </p:sp>
        </mc:Choice>
        <mc:Fallback xmlns="">
          <p:sp>
            <p:nvSpPr>
              <p:cNvPr id="16" name="TextBox 15"/>
              <p:cNvSpPr txBox="1">
                <a:spLocks noRot="1" noChangeAspect="1" noMove="1" noResize="1" noEditPoints="1" noAdjustHandles="1" noChangeArrowheads="1" noChangeShapeType="1" noTextEdit="1"/>
              </p:cNvSpPr>
              <p:nvPr/>
            </p:nvSpPr>
            <p:spPr>
              <a:xfrm>
                <a:off x="1420513" y="2401965"/>
                <a:ext cx="3386880" cy="1225848"/>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594705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and Conclusion</a:t>
            </a:r>
          </a:p>
        </p:txBody>
      </p:sp>
      <p:sp>
        <p:nvSpPr>
          <p:cNvPr id="3" name="Content Placeholder 2"/>
          <p:cNvSpPr>
            <a:spLocks noGrp="1"/>
          </p:cNvSpPr>
          <p:nvPr>
            <p:ph idx="1"/>
          </p:nvPr>
        </p:nvSpPr>
        <p:spPr>
          <a:xfrm>
            <a:off x="437743" y="3804381"/>
            <a:ext cx="10058401" cy="735194"/>
          </a:xfrm>
        </p:spPr>
        <p:txBody>
          <a:bodyPr/>
          <a:lstStyle/>
          <a:p>
            <a:r>
              <a:rPr lang="en-US" b="1" dirty="0"/>
              <a:t>Statistical Conclusion: </a:t>
            </a:r>
            <a:r>
              <a:rPr lang="en-US" dirty="0"/>
              <a:t>There is not enough evidence that the median nerve density at site 1 is greater than the median nerve density at site 2 (Wilcoxon sign test one-sided p-value of 0.2527).</a:t>
            </a:r>
            <a:endParaRPr lang="en-US" b="1" dirty="0"/>
          </a:p>
        </p:txBody>
      </p:sp>
      <p:sp>
        <p:nvSpPr>
          <p:cNvPr id="4" name="Slide Number Placeholder 3"/>
          <p:cNvSpPr>
            <a:spLocks noGrp="1"/>
          </p:cNvSpPr>
          <p:nvPr>
            <p:ph type="sldNum" sz="quarter" idx="12"/>
          </p:nvPr>
        </p:nvSpPr>
        <p:spPr/>
        <p:txBody>
          <a:bodyPr/>
          <a:lstStyle/>
          <a:p>
            <a:fld id="{AF6EB086-0FB5-404F-9DB0-02BE9E698E00}" type="slidenum">
              <a:rPr lang="en-US" smtClean="0"/>
              <a:pPr/>
              <a:t>56</a:t>
            </a:fld>
            <a:endParaRPr lang="en-US" dirty="0"/>
          </a:p>
        </p:txBody>
      </p:sp>
      <mc:AlternateContent xmlns:mc="http://schemas.openxmlformats.org/markup-compatibility/2006" xmlns:a14="http://schemas.microsoft.com/office/drawing/2010/main">
        <mc:Choice Requires="a14">
          <p:sp>
            <p:nvSpPr>
              <p:cNvPr id="5" name="Rectangle 4"/>
              <p:cNvSpPr/>
              <p:nvPr/>
            </p:nvSpPr>
            <p:spPr>
              <a:xfrm>
                <a:off x="376135" y="1873665"/>
                <a:ext cx="8009107" cy="369332"/>
              </a:xfrm>
              <a:prstGeom prst="rect">
                <a:avLst/>
              </a:prstGeom>
            </p:spPr>
            <p:txBody>
              <a:bodyPr wrap="square">
                <a:spAutoFit/>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charset="0"/>
                          </a:rPr>
                          <m:t>𝐻</m:t>
                        </m:r>
                      </m:e>
                      <m:sub>
                        <m:r>
                          <a:rPr lang="en-US" i="1">
                            <a:latin typeface="Cambria Math" charset="0"/>
                          </a:rPr>
                          <m:t>0</m:t>
                        </m:r>
                      </m:sub>
                    </m:sSub>
                  </m:oMath>
                </a14:m>
                <a:r>
                  <a:rPr lang="en-US" dirty="0"/>
                  <a:t>: The </a:t>
                </a:r>
                <a:r>
                  <a:rPr lang="en-US" b="1" u="sng" cap="small" dirty="0">
                    <a:solidFill>
                      <a:srgbClr val="FF0000"/>
                    </a:solidFill>
                  </a:rPr>
                  <a:t>median</a:t>
                </a:r>
                <a:r>
                  <a:rPr lang="en-US" dirty="0"/>
                  <a:t> difference in nerve cell count between “site 1” and “site 2” is zero</a:t>
                </a:r>
              </a:p>
            </p:txBody>
          </p:sp>
        </mc:Choice>
        <mc:Fallback xmlns="">
          <p:sp>
            <p:nvSpPr>
              <p:cNvPr id="5" name="Rectangle 4"/>
              <p:cNvSpPr>
                <a:spLocks noRot="1" noChangeAspect="1" noMove="1" noResize="1" noEditPoints="1" noAdjustHandles="1" noChangeArrowheads="1" noChangeShapeType="1" noTextEdit="1"/>
              </p:cNvSpPr>
              <p:nvPr/>
            </p:nvSpPr>
            <p:spPr>
              <a:xfrm>
                <a:off x="376135" y="1873665"/>
                <a:ext cx="8009107" cy="369332"/>
              </a:xfrm>
              <a:prstGeom prst="rect">
                <a:avLst/>
              </a:prstGeom>
              <a:blipFill rotWithShape="0">
                <a:blip r:embed="rId2"/>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376134" y="2194634"/>
                <a:ext cx="8307423" cy="369332"/>
              </a:xfrm>
              <a:prstGeom prst="rect">
                <a:avLst/>
              </a:prstGeom>
            </p:spPr>
            <p:txBody>
              <a:bodyPr wrap="square">
                <a:spAutoFit/>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charset="0"/>
                          </a:rPr>
                          <m:t>𝐻</m:t>
                        </m:r>
                      </m:e>
                      <m:sub>
                        <m:r>
                          <a:rPr lang="en-US" b="0" i="1" smtClean="0">
                            <a:latin typeface="Cambria Math" panose="02040503050406030204" pitchFamily="18" charset="0"/>
                          </a:rPr>
                          <m:t>𝐴</m:t>
                        </m:r>
                      </m:sub>
                    </m:sSub>
                  </m:oMath>
                </a14:m>
                <a:r>
                  <a:rPr lang="en-US" dirty="0"/>
                  <a:t>: The </a:t>
                </a:r>
                <a:r>
                  <a:rPr lang="en-US" b="1" u="sng" cap="small" dirty="0">
                    <a:solidFill>
                      <a:srgbClr val="FF0000"/>
                    </a:solidFill>
                  </a:rPr>
                  <a:t>median</a:t>
                </a:r>
                <a:r>
                  <a:rPr lang="en-US" dirty="0"/>
                  <a:t> difference in nerve cell count between “site 1” and “site 2” is positive.</a:t>
                </a:r>
              </a:p>
            </p:txBody>
          </p:sp>
        </mc:Choice>
        <mc:Fallback xmlns="">
          <p:sp>
            <p:nvSpPr>
              <p:cNvPr id="6" name="Rectangle 5"/>
              <p:cNvSpPr>
                <a:spLocks noRot="1" noChangeAspect="1" noMove="1" noResize="1" noEditPoints="1" noAdjustHandles="1" noChangeArrowheads="1" noChangeShapeType="1" noTextEdit="1"/>
              </p:cNvSpPr>
              <p:nvPr/>
            </p:nvSpPr>
            <p:spPr>
              <a:xfrm>
                <a:off x="376134" y="2194634"/>
                <a:ext cx="8307423" cy="369332"/>
              </a:xfrm>
              <a:prstGeom prst="rect">
                <a:avLst/>
              </a:prstGeom>
              <a:blipFill rotWithShape="0">
                <a:blip r:embed="rId3"/>
                <a:stretch>
                  <a:fillRect t="-8197" b="-24590"/>
                </a:stretch>
              </a:blipFill>
            </p:spPr>
            <p:txBody>
              <a:bodyPr/>
              <a:lstStyle/>
              <a:p>
                <a:r>
                  <a:rPr lang="en-US">
                    <a:noFill/>
                  </a:rPr>
                  <a:t> </a:t>
                </a:r>
              </a:p>
            </p:txBody>
          </p:sp>
        </mc:Fallback>
      </mc:AlternateContent>
      <p:sp>
        <p:nvSpPr>
          <p:cNvPr id="7" name="TextBox 6"/>
          <p:cNvSpPr txBox="1"/>
          <p:nvPr/>
        </p:nvSpPr>
        <p:spPr>
          <a:xfrm>
            <a:off x="492868" y="2730230"/>
            <a:ext cx="4092102" cy="369332"/>
          </a:xfrm>
          <a:prstGeom prst="rect">
            <a:avLst/>
          </a:prstGeom>
          <a:noFill/>
        </p:spPr>
        <p:txBody>
          <a:bodyPr wrap="square" rtlCol="0">
            <a:spAutoFit/>
          </a:bodyPr>
          <a:lstStyle/>
          <a:p>
            <a:r>
              <a:rPr lang="en-US" dirty="0"/>
              <a:t>Critical Value (right sided):  z</a:t>
            </a:r>
            <a:r>
              <a:rPr lang="en-US" baseline="-25000" dirty="0"/>
              <a:t>0.05</a:t>
            </a:r>
            <a:r>
              <a:rPr lang="en-US" dirty="0"/>
              <a:t>=1.645</a:t>
            </a:r>
          </a:p>
        </p:txBody>
      </p:sp>
      <p:sp>
        <p:nvSpPr>
          <p:cNvPr id="9" name="TextBox 8"/>
          <p:cNvSpPr txBox="1"/>
          <p:nvPr/>
        </p:nvSpPr>
        <p:spPr>
          <a:xfrm>
            <a:off x="437743" y="3130248"/>
            <a:ext cx="4092102" cy="369332"/>
          </a:xfrm>
          <a:prstGeom prst="rect">
            <a:avLst/>
          </a:prstGeom>
          <a:noFill/>
        </p:spPr>
        <p:txBody>
          <a:bodyPr wrap="square" rtlCol="0">
            <a:spAutoFit/>
          </a:bodyPr>
          <a:lstStyle/>
          <a:p>
            <a:r>
              <a:rPr lang="en-US" dirty="0"/>
              <a:t>t statistic: t</a:t>
            </a:r>
            <a:r>
              <a:rPr lang="en-US" baseline="-25000" dirty="0"/>
              <a:t>stat</a:t>
            </a:r>
            <a:r>
              <a:rPr lang="en-US" dirty="0"/>
              <a:t> = 0.666</a:t>
            </a:r>
          </a:p>
        </p:txBody>
      </p:sp>
      <p:sp>
        <p:nvSpPr>
          <p:cNvPr id="10" name="TextBox 9"/>
          <p:cNvSpPr txBox="1"/>
          <p:nvPr/>
        </p:nvSpPr>
        <p:spPr>
          <a:xfrm>
            <a:off x="4837887" y="2730230"/>
            <a:ext cx="4092102" cy="369332"/>
          </a:xfrm>
          <a:prstGeom prst="rect">
            <a:avLst/>
          </a:prstGeom>
          <a:noFill/>
        </p:spPr>
        <p:txBody>
          <a:bodyPr wrap="square" rtlCol="0">
            <a:spAutoFit/>
          </a:bodyPr>
          <a:lstStyle/>
          <a:p>
            <a:r>
              <a:rPr lang="en-US" dirty="0"/>
              <a:t>P-value (one sided) = .2527</a:t>
            </a:r>
          </a:p>
        </p:txBody>
      </p:sp>
      <p:sp>
        <p:nvSpPr>
          <p:cNvPr id="11" name="TextBox 10"/>
          <p:cNvSpPr txBox="1"/>
          <p:nvPr/>
        </p:nvSpPr>
        <p:spPr>
          <a:xfrm>
            <a:off x="4837887" y="3219696"/>
            <a:ext cx="4092102" cy="369332"/>
          </a:xfrm>
          <a:prstGeom prst="rect">
            <a:avLst/>
          </a:prstGeom>
          <a:noFill/>
        </p:spPr>
        <p:txBody>
          <a:bodyPr wrap="square" rtlCol="0">
            <a:spAutoFit/>
          </a:bodyPr>
          <a:lstStyle/>
          <a:p>
            <a:r>
              <a:rPr lang="en-US" dirty="0"/>
              <a:t>Fail to Reject H</a:t>
            </a:r>
            <a:r>
              <a:rPr lang="en-US" baseline="-25000" dirty="0"/>
              <a:t>0</a:t>
            </a:r>
            <a:r>
              <a:rPr lang="en-US" dirty="0"/>
              <a:t>.</a:t>
            </a:r>
          </a:p>
        </p:txBody>
      </p:sp>
    </p:spTree>
    <p:extLst>
      <p:ext uri="{BB962C8B-B14F-4D97-AF65-F5344CB8AC3E}">
        <p14:creationId xmlns:p14="http://schemas.microsoft.com/office/powerpoint/2010/main" val="17285385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nvPr>
        </p:nvGraphicFramePr>
        <p:xfrm>
          <a:off x="4570667" y="2428850"/>
          <a:ext cx="7010400" cy="3752850"/>
        </p:xfrm>
        <a:graphic>
          <a:graphicData uri="http://schemas.openxmlformats.org/drawingml/2006/table">
            <a:tbl>
              <a:tblPr/>
              <a:tblGrid>
                <a:gridCol w="1168400">
                  <a:extLst>
                    <a:ext uri="{9D8B030D-6E8A-4147-A177-3AD203B41FA5}">
                      <a16:colId xmlns:a16="http://schemas.microsoft.com/office/drawing/2014/main" val="20000"/>
                    </a:ext>
                  </a:extLst>
                </a:gridCol>
                <a:gridCol w="1168400">
                  <a:extLst>
                    <a:ext uri="{9D8B030D-6E8A-4147-A177-3AD203B41FA5}">
                      <a16:colId xmlns:a16="http://schemas.microsoft.com/office/drawing/2014/main" val="20001"/>
                    </a:ext>
                  </a:extLst>
                </a:gridCol>
                <a:gridCol w="1168400">
                  <a:extLst>
                    <a:ext uri="{9D8B030D-6E8A-4147-A177-3AD203B41FA5}">
                      <a16:colId xmlns:a16="http://schemas.microsoft.com/office/drawing/2014/main" val="20002"/>
                    </a:ext>
                  </a:extLst>
                </a:gridCol>
                <a:gridCol w="1168400">
                  <a:extLst>
                    <a:ext uri="{9D8B030D-6E8A-4147-A177-3AD203B41FA5}">
                      <a16:colId xmlns:a16="http://schemas.microsoft.com/office/drawing/2014/main" val="20003"/>
                    </a:ext>
                  </a:extLst>
                </a:gridCol>
                <a:gridCol w="1168400">
                  <a:extLst>
                    <a:ext uri="{9D8B030D-6E8A-4147-A177-3AD203B41FA5}">
                      <a16:colId xmlns:a16="http://schemas.microsoft.com/office/drawing/2014/main" val="20004"/>
                    </a:ext>
                  </a:extLst>
                </a:gridCol>
                <a:gridCol w="1168400">
                  <a:extLst>
                    <a:ext uri="{9D8B030D-6E8A-4147-A177-3AD203B41FA5}">
                      <a16:colId xmlns:a16="http://schemas.microsoft.com/office/drawing/2014/main" val="20005"/>
                    </a:ext>
                  </a:extLst>
                </a:gridCol>
              </a:tblGrid>
              <a:tr h="190500">
                <a:tc>
                  <a:txBody>
                    <a:bodyPr/>
                    <a:lstStyle/>
                    <a:p>
                      <a:pPr algn="ctr" fontAlgn="b"/>
                      <a:r>
                        <a:rPr lang="en-US" sz="2400" b="0" i="0" u="none" strike="noStrike" dirty="0">
                          <a:solidFill>
                            <a:srgbClr val="000000"/>
                          </a:solidFill>
                          <a:effectLst/>
                          <a:latin typeface="Calibri"/>
                        </a:rPr>
                        <a:t>horse</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site1</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site2</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abs(diff)</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Sign</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rank</a:t>
                      </a: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190500">
                <a:tc>
                  <a:txBody>
                    <a:bodyPr/>
                    <a:lstStyle/>
                    <a:p>
                      <a:pPr algn="ctr" fontAlgn="b"/>
                      <a:r>
                        <a:rPr lang="en-US" sz="2400" b="0" i="0" u="none" strike="noStrike" dirty="0">
                          <a:solidFill>
                            <a:srgbClr val="000000"/>
                          </a:solidFill>
                          <a:effectLst/>
                          <a:latin typeface="Calibri"/>
                        </a:rPr>
                        <a:t>8</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37.4</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37.6</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0.2</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1</a:t>
                      </a:r>
                    </a:p>
                  </a:txBody>
                  <a:tcPr marL="9525" marR="9525" marT="9525" marB="0" anchor="b">
                    <a:lnL>
                      <a:noFill/>
                    </a:lnL>
                    <a:lnR>
                      <a:noFill/>
                    </a:lnR>
                    <a:lnT>
                      <a:noFill/>
                    </a:lnT>
                    <a:lnB>
                      <a:noFill/>
                    </a:lnB>
                  </a:tcPr>
                </a:tc>
                <a:extLst>
                  <a:ext uri="{0D108BD9-81ED-4DB2-BD59-A6C34878D82A}">
                    <a16:rowId xmlns:a16="http://schemas.microsoft.com/office/drawing/2014/main" val="10001"/>
                  </a:ext>
                </a:extLst>
              </a:tr>
              <a:tr h="190500">
                <a:tc>
                  <a:txBody>
                    <a:bodyPr/>
                    <a:lstStyle/>
                    <a:p>
                      <a:pPr algn="ctr" fontAlgn="b"/>
                      <a:r>
                        <a:rPr lang="en-US" sz="2400" b="0" i="0" u="none" strike="noStrike" dirty="0">
                          <a:solidFill>
                            <a:srgbClr val="000000"/>
                          </a:solidFill>
                          <a:effectLst/>
                          <a:latin typeface="Calibri"/>
                        </a:rPr>
                        <a:t>4</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17</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19</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2</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2</a:t>
                      </a: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190500">
                <a:tc>
                  <a:txBody>
                    <a:bodyPr/>
                    <a:lstStyle/>
                    <a:p>
                      <a:pPr algn="ctr" fontAlgn="b"/>
                      <a:r>
                        <a:rPr lang="en-US" sz="2400" b="0" i="0" u="none" strike="noStrike" dirty="0">
                          <a:solidFill>
                            <a:srgbClr val="000000"/>
                          </a:solidFill>
                          <a:effectLst/>
                          <a:latin typeface="Calibri"/>
                        </a:rPr>
                        <a:t>6</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14.2</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16.4</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2.2</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3</a:t>
                      </a: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r h="190500">
                <a:tc>
                  <a:txBody>
                    <a:bodyPr/>
                    <a:lstStyle/>
                    <a:p>
                      <a:pPr algn="ctr" fontAlgn="b"/>
                      <a:r>
                        <a:rPr lang="en-US" sz="2400" b="0" i="0" u="none" strike="noStrike" dirty="0">
                          <a:solidFill>
                            <a:srgbClr val="000000"/>
                          </a:solidFill>
                          <a:effectLst/>
                          <a:latin typeface="Calibri"/>
                        </a:rPr>
                        <a:t>5</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11.2</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6.6</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4.6</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4</a:t>
                      </a:r>
                    </a:p>
                  </a:txBody>
                  <a:tcPr marL="9525" marR="9525" marT="9525" marB="0" anchor="b">
                    <a:lnL>
                      <a:noFill/>
                    </a:lnL>
                    <a:lnR>
                      <a:noFill/>
                    </a:lnR>
                    <a:lnT>
                      <a:noFill/>
                    </a:lnT>
                    <a:lnB>
                      <a:noFill/>
                    </a:lnB>
                  </a:tcPr>
                </a:tc>
                <a:extLst>
                  <a:ext uri="{0D108BD9-81ED-4DB2-BD59-A6C34878D82A}">
                    <a16:rowId xmlns:a16="http://schemas.microsoft.com/office/drawing/2014/main" val="10004"/>
                  </a:ext>
                </a:extLst>
              </a:tr>
              <a:tr h="190500">
                <a:tc>
                  <a:txBody>
                    <a:bodyPr/>
                    <a:lstStyle/>
                    <a:p>
                      <a:pPr algn="ctr" fontAlgn="b"/>
                      <a:r>
                        <a:rPr lang="en-US" sz="2400" b="0" i="0" u="none" strike="noStrike" dirty="0">
                          <a:solidFill>
                            <a:srgbClr val="000000"/>
                          </a:solidFill>
                          <a:effectLst/>
                          <a:latin typeface="Calibri"/>
                        </a:rPr>
                        <a:t>7</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24.2</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14.4</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9.8</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5</a:t>
                      </a:r>
                    </a:p>
                  </a:txBody>
                  <a:tcPr marL="9525" marR="9525" marT="9525" marB="0" anchor="b">
                    <a:lnL>
                      <a:noFill/>
                    </a:lnL>
                    <a:lnR>
                      <a:noFill/>
                    </a:lnR>
                    <a:lnT>
                      <a:noFill/>
                    </a:lnT>
                    <a:lnB>
                      <a:noFill/>
                    </a:lnB>
                  </a:tcPr>
                </a:tc>
                <a:extLst>
                  <a:ext uri="{0D108BD9-81ED-4DB2-BD59-A6C34878D82A}">
                    <a16:rowId xmlns:a16="http://schemas.microsoft.com/office/drawing/2014/main" val="10005"/>
                  </a:ext>
                </a:extLst>
              </a:tr>
              <a:tr h="190500">
                <a:tc>
                  <a:txBody>
                    <a:bodyPr/>
                    <a:lstStyle/>
                    <a:p>
                      <a:pPr algn="ctr" fontAlgn="b"/>
                      <a:r>
                        <a:rPr lang="en-US" sz="2400" b="0" i="0" u="none" strike="noStrike" dirty="0">
                          <a:solidFill>
                            <a:srgbClr val="000000"/>
                          </a:solidFill>
                          <a:effectLst/>
                          <a:latin typeface="Calibri"/>
                        </a:rPr>
                        <a:t>9</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35.2</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24.4</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10.8</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6</a:t>
                      </a:r>
                    </a:p>
                  </a:txBody>
                  <a:tcPr marL="9525" marR="9525" marT="9525" marB="0" anchor="b">
                    <a:lnL>
                      <a:noFill/>
                    </a:lnL>
                    <a:lnR>
                      <a:noFill/>
                    </a:lnR>
                    <a:lnT>
                      <a:noFill/>
                    </a:lnT>
                    <a:lnB>
                      <a:noFill/>
                    </a:lnB>
                  </a:tcPr>
                </a:tc>
                <a:extLst>
                  <a:ext uri="{0D108BD9-81ED-4DB2-BD59-A6C34878D82A}">
                    <a16:rowId xmlns:a16="http://schemas.microsoft.com/office/drawing/2014/main" val="10006"/>
                  </a:ext>
                </a:extLst>
              </a:tr>
              <a:tr h="190500">
                <a:tc>
                  <a:txBody>
                    <a:bodyPr/>
                    <a:lstStyle/>
                    <a:p>
                      <a:pPr algn="ctr" fontAlgn="b"/>
                      <a:r>
                        <a:rPr lang="en-US" sz="2400" b="0" i="0" u="none" strike="noStrike" dirty="0">
                          <a:solidFill>
                            <a:srgbClr val="000000"/>
                          </a:solidFill>
                          <a:effectLst/>
                          <a:latin typeface="Calibri"/>
                        </a:rPr>
                        <a:t>3</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35.2</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23.2</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12</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7</a:t>
                      </a:r>
                    </a:p>
                  </a:txBody>
                  <a:tcPr marL="9525" marR="9525" marT="9525" marB="0" anchor="b">
                    <a:lnL>
                      <a:noFill/>
                    </a:lnL>
                    <a:lnR>
                      <a:noFill/>
                    </a:lnR>
                    <a:lnT>
                      <a:noFill/>
                    </a:lnT>
                    <a:lnB>
                      <a:noFill/>
                    </a:lnB>
                  </a:tcPr>
                </a:tc>
                <a:extLst>
                  <a:ext uri="{0D108BD9-81ED-4DB2-BD59-A6C34878D82A}">
                    <a16:rowId xmlns:a16="http://schemas.microsoft.com/office/drawing/2014/main" val="10007"/>
                  </a:ext>
                </a:extLst>
              </a:tr>
              <a:tr h="190500">
                <a:tc>
                  <a:txBody>
                    <a:bodyPr/>
                    <a:lstStyle/>
                    <a:p>
                      <a:pPr algn="ctr" fontAlgn="b"/>
                      <a:r>
                        <a:rPr lang="en-US" sz="2400" b="0" i="0" u="none" strike="noStrike" dirty="0">
                          <a:solidFill>
                            <a:srgbClr val="000000"/>
                          </a:solidFill>
                          <a:effectLst/>
                          <a:latin typeface="Calibri"/>
                        </a:rPr>
                        <a:t>1</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50.6</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38</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12.6</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8</a:t>
                      </a:r>
                    </a:p>
                  </a:txBody>
                  <a:tcPr marL="9525" marR="9525" marT="9525" marB="0" anchor="b">
                    <a:lnL>
                      <a:noFill/>
                    </a:lnL>
                    <a:lnR>
                      <a:noFill/>
                    </a:lnR>
                    <a:lnT>
                      <a:noFill/>
                    </a:lnT>
                    <a:lnB>
                      <a:noFill/>
                    </a:lnB>
                  </a:tcPr>
                </a:tc>
                <a:extLst>
                  <a:ext uri="{0D108BD9-81ED-4DB2-BD59-A6C34878D82A}">
                    <a16:rowId xmlns:a16="http://schemas.microsoft.com/office/drawing/2014/main" val="10008"/>
                  </a:ext>
                </a:extLst>
              </a:tr>
              <a:tr h="190500">
                <a:tc>
                  <a:txBody>
                    <a:bodyPr/>
                    <a:lstStyle/>
                    <a:p>
                      <a:pPr algn="ctr" fontAlgn="b"/>
                      <a:r>
                        <a:rPr lang="en-US" sz="2400" b="0" i="0" u="none" strike="noStrike" dirty="0">
                          <a:solidFill>
                            <a:srgbClr val="000000"/>
                          </a:solidFill>
                          <a:effectLst/>
                          <a:latin typeface="Calibri"/>
                        </a:rPr>
                        <a:t>2</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39.2</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18.6</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20.6</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9</a:t>
                      </a:r>
                    </a:p>
                  </a:txBody>
                  <a:tcPr marL="9525" marR="9525" marT="9525" marB="0" anchor="b">
                    <a:lnL>
                      <a:noFill/>
                    </a:lnL>
                    <a:lnR>
                      <a:noFill/>
                    </a:lnR>
                    <a:lnT>
                      <a:noFill/>
                    </a:lnT>
                    <a:lnB>
                      <a:noFill/>
                    </a:lnB>
                  </a:tcPr>
                </a:tc>
                <a:extLst>
                  <a:ext uri="{0D108BD9-81ED-4DB2-BD59-A6C34878D82A}">
                    <a16:rowId xmlns:a16="http://schemas.microsoft.com/office/drawing/2014/main" val="10009"/>
                  </a:ext>
                </a:extLst>
              </a:tr>
            </a:tbl>
          </a:graphicData>
        </a:graphic>
      </p:graphicFrame>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733" y="1788437"/>
            <a:ext cx="7869555" cy="582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1504867" y="5057655"/>
            <a:ext cx="914400" cy="369332"/>
          </a:xfrm>
          <a:prstGeom prst="rect">
            <a:avLst/>
          </a:prstGeom>
          <a:noFill/>
        </p:spPr>
        <p:txBody>
          <a:bodyPr wrap="square" rtlCol="0">
            <a:spAutoFit/>
          </a:bodyPr>
          <a:lstStyle/>
          <a:p>
            <a:r>
              <a:rPr lang="en-US" dirty="0"/>
              <a:t>S = 39</a:t>
            </a:r>
          </a:p>
        </p:txBody>
      </p:sp>
      <p:sp>
        <p:nvSpPr>
          <p:cNvPr id="8" name="Right Brace 7"/>
          <p:cNvSpPr/>
          <p:nvPr/>
        </p:nvSpPr>
        <p:spPr>
          <a:xfrm>
            <a:off x="11123867" y="4137421"/>
            <a:ext cx="381000" cy="2209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0" name="TextBox 9"/>
              <p:cNvSpPr txBox="1"/>
              <p:nvPr/>
            </p:nvSpPr>
            <p:spPr>
              <a:xfrm>
                <a:off x="0" y="2613421"/>
                <a:ext cx="3386880" cy="76899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rPr>
                        <m:t>𝑧</m:t>
                      </m:r>
                      <m:r>
                        <a:rPr lang="en-US" sz="2400" b="0" i="1" smtClean="0">
                          <a:latin typeface="Cambria Math" charset="0"/>
                        </a:rPr>
                        <m:t>= </m:t>
                      </m:r>
                      <m:f>
                        <m:fPr>
                          <m:ctrlPr>
                            <a:rPr lang="en-US" sz="2400" i="1" smtClean="0">
                              <a:latin typeface="Cambria Math" panose="02040503050406030204" pitchFamily="18" charset="0"/>
                            </a:rPr>
                          </m:ctrlPr>
                        </m:fPr>
                        <m:num>
                          <m:r>
                            <a:rPr lang="en-US" sz="2400" b="0" i="1" smtClean="0">
                              <a:latin typeface="Cambria Math" charset="0"/>
                            </a:rPr>
                            <m:t>𝑆</m:t>
                          </m:r>
                          <m:r>
                            <a:rPr lang="en-US" sz="2400" b="0" i="1" smtClean="0">
                              <a:latin typeface="Cambria Math" charset="0"/>
                            </a:rPr>
                            <m:t> −</m:t>
                          </m:r>
                          <m:r>
                            <a:rPr lang="en-US" sz="2400" b="0" i="1" smtClean="0">
                              <a:latin typeface="Cambria Math" charset="0"/>
                            </a:rPr>
                            <m:t>𝑀𝑒𝑎𝑛</m:t>
                          </m:r>
                          <m:r>
                            <a:rPr lang="en-US" sz="2400" b="0" i="1" smtClean="0">
                              <a:latin typeface="Cambria Math" charset="0"/>
                            </a:rPr>
                            <m:t>(</m:t>
                          </m:r>
                          <m:r>
                            <a:rPr lang="en-US" sz="2400" b="0" i="1" smtClean="0">
                              <a:latin typeface="Cambria Math" charset="0"/>
                            </a:rPr>
                            <m:t>𝑆</m:t>
                          </m:r>
                          <m:r>
                            <a:rPr lang="en-US" sz="2400" b="0" i="1" smtClean="0">
                              <a:latin typeface="Cambria Math" charset="0"/>
                            </a:rPr>
                            <m:t>)</m:t>
                          </m:r>
                        </m:num>
                        <m:den>
                          <m:r>
                            <a:rPr lang="en-US" sz="2400" b="0" i="1" smtClean="0">
                              <a:latin typeface="Cambria Math" charset="0"/>
                            </a:rPr>
                            <m:t>𝑆𝐷</m:t>
                          </m:r>
                          <m:r>
                            <a:rPr lang="en-US" sz="2400" b="0" i="1" smtClean="0">
                              <a:latin typeface="Cambria Math" charset="0"/>
                            </a:rPr>
                            <m:t>(</m:t>
                          </m:r>
                          <m:r>
                            <a:rPr lang="en-US" sz="2400" b="0" i="1" smtClean="0">
                              <a:latin typeface="Cambria Math" charset="0"/>
                            </a:rPr>
                            <m:t>𝑆</m:t>
                          </m:r>
                          <m:r>
                            <a:rPr lang="en-US" sz="2400" b="0" i="1" smtClean="0">
                              <a:latin typeface="Cambria Math" charset="0"/>
                            </a:rPr>
                            <m:t>)</m:t>
                          </m:r>
                        </m:den>
                      </m:f>
                    </m:oMath>
                  </m:oMathPara>
                </a14:m>
                <a:endParaRPr lang="en-US"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0" y="2613421"/>
                <a:ext cx="3386880" cy="768993"/>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98084" y="3708168"/>
                <a:ext cx="4172583" cy="8585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rPr>
                        <m:t>= </m:t>
                      </m:r>
                      <m:f>
                        <m:fPr>
                          <m:ctrlPr>
                            <a:rPr lang="en-US" sz="2400" i="1" smtClean="0">
                              <a:latin typeface="Cambria Math" panose="02040503050406030204" pitchFamily="18" charset="0"/>
                            </a:rPr>
                          </m:ctrlPr>
                        </m:fPr>
                        <m:num>
                          <m:r>
                            <a:rPr lang="en-US" sz="2400" b="0" i="1" smtClean="0">
                              <a:latin typeface="Cambria Math" charset="0"/>
                            </a:rPr>
                            <m:t>39</m:t>
                          </m:r>
                          <m:r>
                            <a:rPr lang="en-US" sz="2400" b="0" i="1" smtClean="0">
                              <a:latin typeface="Cambria Math" panose="02040503050406030204" pitchFamily="18" charset="0"/>
                            </a:rPr>
                            <m:t> − .5</m:t>
                          </m:r>
                          <m:r>
                            <a:rPr lang="en-US" sz="2400" b="0" i="1" smtClean="0">
                              <a:latin typeface="Cambria Math" charset="0"/>
                            </a:rPr>
                            <m:t> −</m:t>
                          </m:r>
                          <m:r>
                            <a:rPr lang="en-US" sz="2400" i="1">
                              <a:latin typeface="Cambria Math" charset="0"/>
                            </a:rPr>
                            <m:t>(9∗10)</m:t>
                          </m:r>
                          <m:r>
                            <a:rPr lang="en-US" sz="2400" b="0" i="1" smtClean="0">
                              <a:latin typeface="Cambria Math" charset="0"/>
                            </a:rPr>
                            <m:t>/4</m:t>
                          </m:r>
                        </m:num>
                        <m:den>
                          <m:rad>
                            <m:radPr>
                              <m:degHide m:val="on"/>
                              <m:ctrlPr>
                                <a:rPr lang="en-US" sz="2400" i="1" smtClean="0">
                                  <a:latin typeface="Cambria Math" panose="02040503050406030204" pitchFamily="18" charset="0"/>
                                </a:rPr>
                              </m:ctrlPr>
                            </m:radPr>
                            <m:deg/>
                            <m:e>
                              <m:r>
                                <a:rPr lang="en-US" sz="2400" b="0" i="1" smtClean="0">
                                  <a:latin typeface="Cambria Math" charset="0"/>
                                </a:rPr>
                                <m:t>9∗10∗</m:t>
                              </m:r>
                              <m:r>
                                <a:rPr lang="en-US" sz="2400" b="0" i="1" smtClean="0">
                                  <a:latin typeface="Cambria Math" panose="02040503050406030204" pitchFamily="18" charset="0"/>
                                </a:rPr>
                                <m:t>19</m:t>
                              </m:r>
                              <m:r>
                                <a:rPr lang="en-US" sz="2400" b="0" i="1" smtClean="0">
                                  <a:latin typeface="Cambria Math" charset="0"/>
                                </a:rPr>
                                <m:t>/24</m:t>
                              </m:r>
                            </m:e>
                          </m:rad>
                        </m:den>
                      </m:f>
                      <m:r>
                        <a:rPr lang="en-US" sz="2400" b="0" i="1" smtClean="0">
                          <a:latin typeface="Cambria Math" charset="0"/>
                        </a:rPr>
                        <m:t>=</m:t>
                      </m:r>
                      <m:r>
                        <m:rPr>
                          <m:nor/>
                        </m:rPr>
                        <a:rPr lang="en-US" sz="2400"/>
                        <m:t>1.</m:t>
                      </m:r>
                      <m:r>
                        <m:rPr>
                          <m:nor/>
                        </m:rPr>
                        <a:rPr lang="en-US" sz="2400" b="0" i="0" smtClean="0"/>
                        <m:t>89</m:t>
                      </m:r>
                    </m:oMath>
                  </m:oMathPara>
                </a14:m>
                <a:endParaRPr lang="en-US"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398084" y="3708168"/>
                <a:ext cx="4172583" cy="85850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715817" y="4872989"/>
                <a:ext cx="334077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rPr>
                        <m:t>𝑃</m:t>
                      </m:r>
                      <m:d>
                        <m:dPr>
                          <m:ctrlPr>
                            <a:rPr lang="en-US" sz="2400" b="0" i="1" smtClean="0">
                              <a:latin typeface="Cambria Math" panose="02040503050406030204" pitchFamily="18" charset="0"/>
                            </a:rPr>
                          </m:ctrlPr>
                        </m:dPr>
                        <m:e>
                          <m:r>
                            <a:rPr lang="en-US" sz="2400" b="0" i="1" smtClean="0">
                              <a:latin typeface="Cambria Math" charset="0"/>
                            </a:rPr>
                            <m:t>𝑍</m:t>
                          </m:r>
                          <m:r>
                            <a:rPr lang="en-US" sz="2400" b="0" i="1" smtClean="0">
                              <a:latin typeface="Cambria Math" charset="0"/>
                            </a:rPr>
                            <m:t>&gt;1.89</m:t>
                          </m:r>
                        </m:e>
                      </m:d>
                      <m:r>
                        <a:rPr lang="en-US" sz="2400" b="0" i="1" smtClean="0">
                          <a:latin typeface="Cambria Math" charset="0"/>
                        </a:rPr>
                        <m:t>=0.0</m:t>
                      </m:r>
                      <m:r>
                        <a:rPr lang="en-US" sz="2400" b="0" i="1" smtClean="0">
                          <a:latin typeface="Cambria Math" panose="02040503050406030204" pitchFamily="18" charset="0"/>
                        </a:rPr>
                        <m:t>2938</m:t>
                      </m:r>
                    </m:oMath>
                  </m:oMathPara>
                </a14:m>
                <a:endParaRPr lang="en-US" sz="2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715817" y="4872989"/>
                <a:ext cx="3340778" cy="369332"/>
              </a:xfrm>
              <a:prstGeom prst="rect">
                <a:avLst/>
              </a:prstGeom>
              <a:blipFill rotWithShape="0">
                <a:blip r:embed="rId5"/>
                <a:stretch>
                  <a:fillRect b="-6557"/>
                </a:stretch>
              </a:blipFill>
            </p:spPr>
            <p:txBody>
              <a:bodyPr/>
              <a:lstStyle/>
              <a:p>
                <a:r>
                  <a:rPr lang="en-US">
                    <a:noFill/>
                  </a:rPr>
                  <a:t> </a:t>
                </a:r>
              </a:p>
            </p:txBody>
          </p:sp>
        </mc:Fallback>
      </mc:AlternateContent>
      <p:sp>
        <p:nvSpPr>
          <p:cNvPr id="16" name="Title 1"/>
          <p:cNvSpPr txBox="1">
            <a:spLocks/>
          </p:cNvSpPr>
          <p:nvPr/>
        </p:nvSpPr>
        <p:spPr>
          <a:xfrm>
            <a:off x="1097280" y="286605"/>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Signed Rank Test: Horse Data</a:t>
            </a:r>
          </a:p>
        </p:txBody>
      </p:sp>
      <p:sp>
        <p:nvSpPr>
          <p:cNvPr id="17" name="TextBox 16"/>
          <p:cNvSpPr txBox="1"/>
          <p:nvPr/>
        </p:nvSpPr>
        <p:spPr>
          <a:xfrm>
            <a:off x="1198953" y="5360691"/>
            <a:ext cx="2533514" cy="400110"/>
          </a:xfrm>
          <a:prstGeom prst="rect">
            <a:avLst/>
          </a:prstGeom>
          <a:noFill/>
        </p:spPr>
        <p:txBody>
          <a:bodyPr wrap="none" rtlCol="0">
            <a:spAutoFit/>
          </a:bodyPr>
          <a:lstStyle/>
          <a:p>
            <a:r>
              <a:rPr lang="en-US" sz="2000" b="1" u="sng" cap="small" dirty="0">
                <a:solidFill>
                  <a:srgbClr val="FF0000"/>
                </a:solidFill>
              </a:rPr>
              <a:t>(one sided, CC p-value)</a:t>
            </a:r>
            <a:endParaRPr lang="en-US" sz="2000" dirty="0"/>
          </a:p>
        </p:txBody>
      </p:sp>
    </p:spTree>
    <p:extLst>
      <p:ext uri="{BB962C8B-B14F-4D97-AF65-F5344CB8AC3E}">
        <p14:creationId xmlns:p14="http://schemas.microsoft.com/office/powerpoint/2010/main" val="39837941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Conclusion and Some Notes</a:t>
            </a:r>
          </a:p>
        </p:txBody>
      </p:sp>
      <p:sp>
        <p:nvSpPr>
          <p:cNvPr id="3" name="Content Placeholder 2"/>
          <p:cNvSpPr>
            <a:spLocks noGrp="1"/>
          </p:cNvSpPr>
          <p:nvPr>
            <p:ph idx="1"/>
          </p:nvPr>
        </p:nvSpPr>
        <p:spPr>
          <a:xfrm>
            <a:off x="437743" y="3804380"/>
            <a:ext cx="10058401" cy="3069977"/>
          </a:xfrm>
        </p:spPr>
        <p:txBody>
          <a:bodyPr/>
          <a:lstStyle/>
          <a:p>
            <a:r>
              <a:rPr lang="en-US" b="1" dirty="0"/>
              <a:t>Statistical Conclusion: </a:t>
            </a:r>
            <a:r>
              <a:rPr lang="en-US" dirty="0"/>
              <a:t>There is strong evidence that the median nerve density at site 1 is greater than the median nerve density at site 2 (Wilcoxon signed rank test one-sided p-value of 0.0294).</a:t>
            </a:r>
            <a:endParaRPr lang="en-US" b="1" dirty="0"/>
          </a:p>
          <a:p>
            <a:r>
              <a:rPr lang="en-US" dirty="0"/>
              <a:t>Note:</a:t>
            </a:r>
          </a:p>
          <a:p>
            <a:pPr>
              <a:buFont typeface="Arial" charset="0"/>
              <a:buChar char="•"/>
            </a:pPr>
            <a:r>
              <a:rPr lang="en-US" dirty="0"/>
              <a:t>  The signed-rank test has more power than the sign test </a:t>
            </a:r>
          </a:p>
          <a:p>
            <a:pPr marL="0" indent="0" algn="ctr">
              <a:buNone/>
            </a:pPr>
            <a:r>
              <a:rPr lang="en-US" dirty="0"/>
              <a:t>(Compare the p-values 0.254 vs. 0.0294)</a:t>
            </a:r>
          </a:p>
          <a:p>
            <a:pPr>
              <a:buFont typeface="Arial" charset="0"/>
              <a:buChar char="•"/>
            </a:pPr>
            <a:r>
              <a:rPr lang="en-US" dirty="0"/>
              <a:t> Both tests make very few assumptions about the distributions</a:t>
            </a:r>
          </a:p>
        </p:txBody>
      </p:sp>
      <p:sp>
        <p:nvSpPr>
          <p:cNvPr id="4" name="Slide Number Placeholder 3"/>
          <p:cNvSpPr>
            <a:spLocks noGrp="1"/>
          </p:cNvSpPr>
          <p:nvPr>
            <p:ph type="sldNum" sz="quarter" idx="12"/>
          </p:nvPr>
        </p:nvSpPr>
        <p:spPr/>
        <p:txBody>
          <a:bodyPr/>
          <a:lstStyle/>
          <a:p>
            <a:fld id="{AF6EB086-0FB5-404F-9DB0-02BE9E698E00}" type="slidenum">
              <a:rPr lang="en-US" smtClean="0"/>
              <a:pPr/>
              <a:t>58</a:t>
            </a:fld>
            <a:endParaRPr lang="en-US" dirty="0"/>
          </a:p>
        </p:txBody>
      </p:sp>
      <mc:AlternateContent xmlns:mc="http://schemas.openxmlformats.org/markup-compatibility/2006" xmlns:a14="http://schemas.microsoft.com/office/drawing/2010/main">
        <mc:Choice Requires="a14">
          <p:sp>
            <p:nvSpPr>
              <p:cNvPr id="5" name="Rectangle 4"/>
              <p:cNvSpPr/>
              <p:nvPr/>
            </p:nvSpPr>
            <p:spPr>
              <a:xfrm>
                <a:off x="376135" y="1873665"/>
                <a:ext cx="8009107" cy="369332"/>
              </a:xfrm>
              <a:prstGeom prst="rect">
                <a:avLst/>
              </a:prstGeom>
            </p:spPr>
            <p:txBody>
              <a:bodyPr wrap="square">
                <a:spAutoFit/>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charset="0"/>
                          </a:rPr>
                          <m:t>𝐻</m:t>
                        </m:r>
                      </m:e>
                      <m:sub>
                        <m:r>
                          <a:rPr lang="en-US" i="1">
                            <a:latin typeface="Cambria Math" charset="0"/>
                          </a:rPr>
                          <m:t>0</m:t>
                        </m:r>
                      </m:sub>
                    </m:sSub>
                  </m:oMath>
                </a14:m>
                <a:r>
                  <a:rPr lang="en-US" dirty="0"/>
                  <a:t>: The </a:t>
                </a:r>
                <a:r>
                  <a:rPr lang="en-US" b="1" u="sng" cap="small" dirty="0">
                    <a:solidFill>
                      <a:srgbClr val="FF0000"/>
                    </a:solidFill>
                  </a:rPr>
                  <a:t>median</a:t>
                </a:r>
                <a:r>
                  <a:rPr lang="en-US" dirty="0"/>
                  <a:t> difference in nerve cell count between “site 1” and “site 2” is zero</a:t>
                </a:r>
              </a:p>
            </p:txBody>
          </p:sp>
        </mc:Choice>
        <mc:Fallback xmlns="">
          <p:sp>
            <p:nvSpPr>
              <p:cNvPr id="5" name="Rectangle 4"/>
              <p:cNvSpPr>
                <a:spLocks noRot="1" noChangeAspect="1" noMove="1" noResize="1" noEditPoints="1" noAdjustHandles="1" noChangeArrowheads="1" noChangeShapeType="1" noTextEdit="1"/>
              </p:cNvSpPr>
              <p:nvPr/>
            </p:nvSpPr>
            <p:spPr>
              <a:xfrm>
                <a:off x="376135" y="1873665"/>
                <a:ext cx="8009107" cy="369332"/>
              </a:xfrm>
              <a:prstGeom prst="rect">
                <a:avLst/>
              </a:prstGeom>
              <a:blipFill rotWithShape="0">
                <a:blip r:embed="rId2"/>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376134" y="2194634"/>
                <a:ext cx="8307423" cy="369332"/>
              </a:xfrm>
              <a:prstGeom prst="rect">
                <a:avLst/>
              </a:prstGeom>
            </p:spPr>
            <p:txBody>
              <a:bodyPr wrap="square">
                <a:spAutoFit/>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charset="0"/>
                          </a:rPr>
                          <m:t>𝐻</m:t>
                        </m:r>
                      </m:e>
                      <m:sub>
                        <m:r>
                          <a:rPr lang="en-US" b="0" i="1" smtClean="0">
                            <a:latin typeface="Cambria Math" panose="02040503050406030204" pitchFamily="18" charset="0"/>
                          </a:rPr>
                          <m:t>𝐴</m:t>
                        </m:r>
                      </m:sub>
                    </m:sSub>
                  </m:oMath>
                </a14:m>
                <a:r>
                  <a:rPr lang="en-US" dirty="0"/>
                  <a:t>: The </a:t>
                </a:r>
                <a:r>
                  <a:rPr lang="en-US" b="1" u="sng" cap="small" dirty="0">
                    <a:solidFill>
                      <a:srgbClr val="FF0000"/>
                    </a:solidFill>
                  </a:rPr>
                  <a:t>median</a:t>
                </a:r>
                <a:r>
                  <a:rPr lang="en-US" dirty="0"/>
                  <a:t> difference in nerve cell count between “site 1” and “site 2” is positive.</a:t>
                </a:r>
              </a:p>
            </p:txBody>
          </p:sp>
        </mc:Choice>
        <mc:Fallback xmlns="">
          <p:sp>
            <p:nvSpPr>
              <p:cNvPr id="6" name="Rectangle 5"/>
              <p:cNvSpPr>
                <a:spLocks noRot="1" noChangeAspect="1" noMove="1" noResize="1" noEditPoints="1" noAdjustHandles="1" noChangeArrowheads="1" noChangeShapeType="1" noTextEdit="1"/>
              </p:cNvSpPr>
              <p:nvPr/>
            </p:nvSpPr>
            <p:spPr>
              <a:xfrm>
                <a:off x="376134" y="2194634"/>
                <a:ext cx="8307423" cy="369332"/>
              </a:xfrm>
              <a:prstGeom prst="rect">
                <a:avLst/>
              </a:prstGeom>
              <a:blipFill rotWithShape="0">
                <a:blip r:embed="rId3"/>
                <a:stretch>
                  <a:fillRect t="-8197" b="-24590"/>
                </a:stretch>
              </a:blipFill>
            </p:spPr>
            <p:txBody>
              <a:bodyPr/>
              <a:lstStyle/>
              <a:p>
                <a:r>
                  <a:rPr lang="en-US">
                    <a:noFill/>
                  </a:rPr>
                  <a:t> </a:t>
                </a:r>
              </a:p>
            </p:txBody>
          </p:sp>
        </mc:Fallback>
      </mc:AlternateContent>
      <p:sp>
        <p:nvSpPr>
          <p:cNvPr id="7" name="TextBox 6"/>
          <p:cNvSpPr txBox="1"/>
          <p:nvPr/>
        </p:nvSpPr>
        <p:spPr>
          <a:xfrm>
            <a:off x="492868" y="2730230"/>
            <a:ext cx="4092102" cy="369332"/>
          </a:xfrm>
          <a:prstGeom prst="rect">
            <a:avLst/>
          </a:prstGeom>
          <a:noFill/>
        </p:spPr>
        <p:txBody>
          <a:bodyPr wrap="square" rtlCol="0">
            <a:spAutoFit/>
          </a:bodyPr>
          <a:lstStyle/>
          <a:p>
            <a:r>
              <a:rPr lang="en-US" dirty="0"/>
              <a:t>Critical Value (right sided):  z</a:t>
            </a:r>
            <a:r>
              <a:rPr lang="en-US" baseline="-25000" dirty="0"/>
              <a:t>0.05</a:t>
            </a:r>
            <a:r>
              <a:rPr lang="en-US" dirty="0"/>
              <a:t>=1.645</a:t>
            </a:r>
          </a:p>
        </p:txBody>
      </p:sp>
      <p:sp>
        <p:nvSpPr>
          <p:cNvPr id="9" name="TextBox 8"/>
          <p:cNvSpPr txBox="1"/>
          <p:nvPr/>
        </p:nvSpPr>
        <p:spPr>
          <a:xfrm>
            <a:off x="437743" y="3130248"/>
            <a:ext cx="4092102" cy="369332"/>
          </a:xfrm>
          <a:prstGeom prst="rect">
            <a:avLst/>
          </a:prstGeom>
          <a:noFill/>
        </p:spPr>
        <p:txBody>
          <a:bodyPr wrap="square" rtlCol="0">
            <a:spAutoFit/>
          </a:bodyPr>
          <a:lstStyle/>
          <a:p>
            <a:r>
              <a:rPr lang="en-US" dirty="0"/>
              <a:t>t statistic: t</a:t>
            </a:r>
            <a:r>
              <a:rPr lang="en-US" baseline="-25000" dirty="0"/>
              <a:t>stat</a:t>
            </a:r>
            <a:r>
              <a:rPr lang="en-US" dirty="0"/>
              <a:t> = 1.89 </a:t>
            </a:r>
          </a:p>
        </p:txBody>
      </p:sp>
      <p:sp>
        <p:nvSpPr>
          <p:cNvPr id="10" name="TextBox 9"/>
          <p:cNvSpPr txBox="1"/>
          <p:nvPr/>
        </p:nvSpPr>
        <p:spPr>
          <a:xfrm>
            <a:off x="4837887" y="2730230"/>
            <a:ext cx="4092102" cy="369332"/>
          </a:xfrm>
          <a:prstGeom prst="rect">
            <a:avLst/>
          </a:prstGeom>
          <a:noFill/>
        </p:spPr>
        <p:txBody>
          <a:bodyPr wrap="square" rtlCol="0">
            <a:spAutoFit/>
          </a:bodyPr>
          <a:lstStyle/>
          <a:p>
            <a:r>
              <a:rPr lang="en-US" dirty="0"/>
              <a:t>P-value (one sided) = .0294</a:t>
            </a:r>
          </a:p>
        </p:txBody>
      </p:sp>
      <p:sp>
        <p:nvSpPr>
          <p:cNvPr id="11" name="TextBox 10"/>
          <p:cNvSpPr txBox="1"/>
          <p:nvPr/>
        </p:nvSpPr>
        <p:spPr>
          <a:xfrm>
            <a:off x="4837887" y="3219696"/>
            <a:ext cx="4092102" cy="369332"/>
          </a:xfrm>
          <a:prstGeom prst="rect">
            <a:avLst/>
          </a:prstGeom>
          <a:noFill/>
        </p:spPr>
        <p:txBody>
          <a:bodyPr wrap="square" rtlCol="0">
            <a:spAutoFit/>
          </a:bodyPr>
          <a:lstStyle/>
          <a:p>
            <a:r>
              <a:rPr lang="en-US" dirty="0"/>
              <a:t>Reject H</a:t>
            </a:r>
            <a:r>
              <a:rPr lang="en-US" baseline="-25000" dirty="0"/>
              <a:t>0</a:t>
            </a:r>
            <a:r>
              <a:rPr lang="en-US" dirty="0"/>
              <a:t>.</a:t>
            </a:r>
          </a:p>
        </p:txBody>
      </p:sp>
    </p:spTree>
    <p:extLst>
      <p:ext uri="{BB962C8B-B14F-4D97-AF65-F5344CB8AC3E}">
        <p14:creationId xmlns:p14="http://schemas.microsoft.com/office/powerpoint/2010/main" val="2660134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404" y="429228"/>
            <a:ext cx="8229600" cy="1143000"/>
          </a:xfrm>
        </p:spPr>
        <p:txBody>
          <a:bodyPr/>
          <a:lstStyle/>
          <a:p>
            <a:r>
              <a:rPr lang="en-US" dirty="0"/>
              <a:t>Horse Data</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9712" y="3594396"/>
            <a:ext cx="5352288" cy="27230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35382"/>
          <a:stretch/>
        </p:blipFill>
        <p:spPr bwMode="auto">
          <a:xfrm>
            <a:off x="1214844" y="1865284"/>
            <a:ext cx="4148339" cy="29550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64263"/>
          <a:stretch/>
        </p:blipFill>
        <p:spPr bwMode="auto">
          <a:xfrm>
            <a:off x="6986016" y="1865284"/>
            <a:ext cx="4389120" cy="172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49158" y="4820294"/>
            <a:ext cx="6735950" cy="923330"/>
          </a:xfrm>
          <a:prstGeom prst="rect">
            <a:avLst/>
          </a:prstGeom>
          <a:noFill/>
        </p:spPr>
        <p:txBody>
          <a:bodyPr wrap="square" rtlCol="0">
            <a:spAutoFit/>
          </a:bodyPr>
          <a:lstStyle/>
          <a:p>
            <a:r>
              <a:rPr lang="en-US" dirty="0"/>
              <a:t>Note: For n &lt; 20 SAS uses the probabilities from the binomial distribution rather than the normal approximation.  These are more accurate (exact) and we should use these when SAS is available.</a:t>
            </a:r>
          </a:p>
        </p:txBody>
      </p:sp>
      <p:sp>
        <p:nvSpPr>
          <p:cNvPr id="4" name="TextBox 3"/>
          <p:cNvSpPr txBox="1"/>
          <p:nvPr/>
        </p:nvSpPr>
        <p:spPr>
          <a:xfrm>
            <a:off x="7068767" y="420469"/>
            <a:ext cx="4714932" cy="923330"/>
          </a:xfrm>
          <a:prstGeom prst="rect">
            <a:avLst/>
          </a:prstGeom>
          <a:noFill/>
        </p:spPr>
        <p:txBody>
          <a:bodyPr wrap="square" rtlCol="0">
            <a:spAutoFit/>
          </a:bodyPr>
          <a:lstStyle/>
          <a:p>
            <a:r>
              <a:rPr lang="en-US" dirty="0"/>
              <a:t>Note: These are two sided…. Half of this is close to our calculated one sided p-values from earlier.</a:t>
            </a:r>
          </a:p>
        </p:txBody>
      </p:sp>
      <p:cxnSp>
        <p:nvCxnSpPr>
          <p:cNvPr id="7" name="Straight Arrow Connector 6"/>
          <p:cNvCxnSpPr/>
          <p:nvPr/>
        </p:nvCxnSpPr>
        <p:spPr>
          <a:xfrm>
            <a:off x="10901464" y="1142876"/>
            <a:ext cx="1063557" cy="4180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0457883" y="1142876"/>
            <a:ext cx="917253" cy="4687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BDD6B23-E83F-4706-8F44-805AA69D8872}"/>
              </a:ext>
            </a:extLst>
          </p:cNvPr>
          <p:cNvSpPr txBox="1"/>
          <p:nvPr/>
        </p:nvSpPr>
        <p:spPr>
          <a:xfrm>
            <a:off x="398585" y="5896708"/>
            <a:ext cx="7758040" cy="369332"/>
          </a:xfrm>
          <a:prstGeom prst="rect">
            <a:avLst/>
          </a:prstGeom>
          <a:noFill/>
        </p:spPr>
        <p:txBody>
          <a:bodyPr wrap="square" rtlCol="0">
            <a:spAutoFit/>
          </a:bodyPr>
          <a:lstStyle/>
          <a:p>
            <a:r>
              <a:rPr lang="en-US" dirty="0"/>
              <a:t>R code: wilcox.test(horse$site1, horse$site2, paired = true)</a:t>
            </a:r>
          </a:p>
        </p:txBody>
      </p:sp>
    </p:spTree>
    <p:extLst>
      <p:ext uri="{BB962C8B-B14F-4D97-AF65-F5344CB8AC3E}">
        <p14:creationId xmlns:p14="http://schemas.microsoft.com/office/powerpoint/2010/main" val="163875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Nonparametric Methods</a:t>
            </a:r>
          </a:p>
        </p:txBody>
      </p:sp>
      <p:sp>
        <p:nvSpPr>
          <p:cNvPr id="3" name="Content Placeholder 2"/>
          <p:cNvSpPr>
            <a:spLocks noGrp="1"/>
          </p:cNvSpPr>
          <p:nvPr>
            <p:ph idx="1"/>
          </p:nvPr>
        </p:nvSpPr>
        <p:spPr/>
        <p:txBody>
          <a:bodyPr/>
          <a:lstStyle/>
          <a:p>
            <a:pPr>
              <a:buFont typeface="Arial" charset="0"/>
              <a:buChar char="•"/>
            </a:pPr>
            <a:r>
              <a:rPr lang="en-US" dirty="0"/>
              <a:t> A </a:t>
            </a:r>
            <a:r>
              <a:rPr lang="en-US" b="1" u="sng" cap="small" dirty="0">
                <a:solidFill>
                  <a:srgbClr val="FF0000"/>
                </a:solidFill>
              </a:rPr>
              <a:t>nonparametric</a:t>
            </a:r>
            <a:r>
              <a:rPr lang="en-US" dirty="0"/>
              <a:t> or </a:t>
            </a:r>
            <a:r>
              <a:rPr lang="en-US" b="1" u="sng" cap="small" dirty="0">
                <a:solidFill>
                  <a:srgbClr val="FF0000"/>
                </a:solidFill>
              </a:rPr>
              <a:t>distribution-free</a:t>
            </a:r>
            <a:r>
              <a:rPr lang="en-US" dirty="0"/>
              <a:t> test doesn’t depend on underlying assumptions</a:t>
            </a:r>
          </a:p>
          <a:p>
            <a:pPr>
              <a:buFont typeface="Arial" charset="0"/>
              <a:buChar char="•"/>
            </a:pPr>
            <a:endParaRPr lang="en-US" dirty="0"/>
          </a:p>
          <a:p>
            <a:pPr>
              <a:buFont typeface="Arial" charset="0"/>
              <a:buChar char="•"/>
            </a:pPr>
            <a:r>
              <a:rPr lang="en-US" dirty="0"/>
              <a:t> This makes them ideal for use when the assumptions of non-nonparametric (that is, </a:t>
            </a:r>
            <a:r>
              <a:rPr lang="en-US" b="1" u="sng" cap="small" dirty="0">
                <a:solidFill>
                  <a:srgbClr val="FF0000"/>
                </a:solidFill>
              </a:rPr>
              <a:t>parametric</a:t>
            </a:r>
            <a:r>
              <a:rPr lang="en-US" dirty="0"/>
              <a:t>) tests aren’t met</a:t>
            </a:r>
          </a:p>
          <a:p>
            <a:pPr>
              <a:buFont typeface="Arial" charset="0"/>
              <a:buChar char="•"/>
            </a:pPr>
            <a:endParaRPr lang="en-US" dirty="0"/>
          </a:p>
          <a:p>
            <a:pPr>
              <a:buFont typeface="Arial" charset="0"/>
              <a:buChar char="•"/>
            </a:pPr>
            <a:r>
              <a:rPr lang="en-US" dirty="0"/>
              <a:t> The trade-off is that nonparametric methods perform somewhat worse than parametric methods if the assumptions are approximately correct</a:t>
            </a:r>
          </a:p>
          <a:p>
            <a:pPr>
              <a:buFont typeface="Arial" charset="0"/>
              <a:buChar char="•"/>
            </a:pPr>
            <a:endParaRPr lang="en-US" dirty="0"/>
          </a:p>
          <a:p>
            <a:pPr>
              <a:buFont typeface="Arial" charset="0"/>
              <a:buChar char="•"/>
            </a:pPr>
            <a:r>
              <a:rPr lang="en-US" dirty="0"/>
              <a:t> The first nonparametric method we will consider is the ”rank sum test”</a:t>
            </a:r>
          </a:p>
        </p:txBody>
      </p:sp>
    </p:spTree>
    <p:extLst>
      <p:ext uri="{BB962C8B-B14F-4D97-AF65-F5344CB8AC3E}">
        <p14:creationId xmlns:p14="http://schemas.microsoft.com/office/powerpoint/2010/main" val="2333762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 Sum Test: Advantages</a:t>
            </a:r>
          </a:p>
        </p:txBody>
      </p:sp>
      <p:sp>
        <p:nvSpPr>
          <p:cNvPr id="3" name="Content Placeholder 2"/>
          <p:cNvSpPr>
            <a:spLocks noGrp="1"/>
          </p:cNvSpPr>
          <p:nvPr>
            <p:ph idx="1"/>
          </p:nvPr>
        </p:nvSpPr>
        <p:spPr/>
        <p:txBody>
          <a:bodyPr>
            <a:normAutofit lnSpcReduction="10000"/>
          </a:bodyPr>
          <a:lstStyle/>
          <a:p>
            <a:pPr>
              <a:buFont typeface="Arial" charset="0"/>
              <a:buChar char="•"/>
            </a:pPr>
            <a:r>
              <a:rPr lang="en-US" dirty="0"/>
              <a:t> No distributional assumptions</a:t>
            </a:r>
          </a:p>
          <a:p>
            <a:pPr>
              <a:buFont typeface="Arial" charset="0"/>
              <a:buChar char="•"/>
            </a:pPr>
            <a:r>
              <a:rPr lang="en-US" dirty="0"/>
              <a:t> Resistant to outliers</a:t>
            </a:r>
          </a:p>
          <a:p>
            <a:pPr>
              <a:buFont typeface="Arial" charset="0"/>
              <a:buChar char="•"/>
            </a:pPr>
            <a:r>
              <a:rPr lang="en-US" dirty="0"/>
              <a:t>Performs nearly as well as the t-test when the two populations are normal and considerably better when there are extreme outliers</a:t>
            </a:r>
          </a:p>
          <a:p>
            <a:pPr>
              <a:buFont typeface="Arial" charset="0"/>
              <a:buChar char="•"/>
            </a:pPr>
            <a:r>
              <a:rPr lang="en-US" dirty="0"/>
              <a:t>Works well with </a:t>
            </a:r>
            <a:r>
              <a:rPr lang="en-US" b="1" u="sng" cap="small" dirty="0">
                <a:solidFill>
                  <a:srgbClr val="FF0000"/>
                </a:solidFill>
              </a:rPr>
              <a:t>ordinal</a:t>
            </a:r>
            <a:r>
              <a:rPr lang="en-US" dirty="0"/>
              <a:t> (as opposed to interval data)</a:t>
            </a:r>
          </a:p>
          <a:p>
            <a:pPr>
              <a:buFont typeface="Arial" charset="0"/>
              <a:buChar char="•"/>
            </a:pPr>
            <a:r>
              <a:rPr lang="en-US" dirty="0"/>
              <a:t>Works with censored values</a:t>
            </a:r>
          </a:p>
          <a:p>
            <a:pPr>
              <a:buFont typeface="Arial" charset="0"/>
              <a:buChar char="•"/>
            </a:pPr>
            <a:endParaRPr lang="en-US" dirty="0"/>
          </a:p>
          <a:p>
            <a:pPr>
              <a:buFont typeface="Arial" charset="0"/>
              <a:buChar char="•"/>
            </a:pPr>
            <a:r>
              <a:rPr lang="en-US" dirty="0"/>
              <a:t>It still requires some assumptions:</a:t>
            </a:r>
          </a:p>
          <a:p>
            <a:pPr marL="749808" lvl="1" indent="-457200">
              <a:buFont typeface="+mj-lt"/>
              <a:buAutoNum type="arabicPeriod"/>
            </a:pPr>
            <a:r>
              <a:rPr lang="en-US" dirty="0"/>
              <a:t>All observations are independent</a:t>
            </a:r>
          </a:p>
          <a:p>
            <a:pPr marL="749808" lvl="1" indent="-457200">
              <a:buFont typeface="+mj-lt"/>
              <a:buAutoNum type="arabicPeriod"/>
            </a:pPr>
            <a:r>
              <a:rPr lang="en-US" dirty="0"/>
              <a:t>The </a:t>
            </a:r>
            <a:r>
              <a:rPr lang="en-US" i="1" dirty="0"/>
              <a:t>Y </a:t>
            </a:r>
            <a:r>
              <a:rPr lang="en-US" dirty="0"/>
              <a:t>values are ordinal</a:t>
            </a:r>
            <a:endParaRPr lang="en-US" i="1" dirty="0"/>
          </a:p>
          <a:p>
            <a:pPr>
              <a:buFont typeface="Arial" charset="0"/>
              <a:buChar char="•"/>
            </a:pPr>
            <a:endParaRPr lang="en-US" dirty="0"/>
          </a:p>
        </p:txBody>
      </p:sp>
      <p:sp>
        <p:nvSpPr>
          <p:cNvPr id="4" name="TextBox 3"/>
          <p:cNvSpPr txBox="1"/>
          <p:nvPr/>
        </p:nvSpPr>
        <p:spPr>
          <a:xfrm>
            <a:off x="6996545" y="4807527"/>
            <a:ext cx="5195455" cy="1477328"/>
          </a:xfrm>
          <a:prstGeom prst="rect">
            <a:avLst/>
          </a:prstGeom>
          <a:noFill/>
        </p:spPr>
        <p:txBody>
          <a:bodyPr wrap="square" rtlCol="0">
            <a:spAutoFit/>
          </a:bodyPr>
          <a:lstStyle/>
          <a:p>
            <a:r>
              <a:rPr lang="en-US" dirty="0">
                <a:solidFill>
                  <a:prstClr val="black"/>
                </a:solidFill>
              </a:rPr>
              <a:t>59 patients with arthritis who participated in a clinical trial were assigned to two groups, active and placebo. The response status: </a:t>
            </a:r>
          </a:p>
          <a:p>
            <a:r>
              <a:rPr lang="en-US" dirty="0">
                <a:solidFill>
                  <a:prstClr val="black"/>
                </a:solidFill>
              </a:rPr>
              <a:t>(excellent=5, good=4, moderate=3, fair=2, poor=1) </a:t>
            </a:r>
          </a:p>
          <a:p>
            <a:r>
              <a:rPr lang="en-US" dirty="0">
                <a:solidFill>
                  <a:prstClr val="black"/>
                </a:solidFill>
              </a:rPr>
              <a:t>of each patient was recorded.</a:t>
            </a:r>
          </a:p>
        </p:txBody>
      </p:sp>
      <p:cxnSp>
        <p:nvCxnSpPr>
          <p:cNvPr id="6" name="Straight Arrow Connector 5"/>
          <p:cNvCxnSpPr/>
          <p:nvPr/>
        </p:nvCxnSpPr>
        <p:spPr>
          <a:xfrm flipH="1" flipV="1">
            <a:off x="4128655" y="5361709"/>
            <a:ext cx="2784763" cy="110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5097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Hypothesis Test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79" y="1845734"/>
                <a:ext cx="10058401" cy="1951951"/>
              </a:xfrm>
            </p:spPr>
            <p:txBody>
              <a:bodyPr>
                <a:noAutofit/>
              </a:bodyPr>
              <a:lstStyle/>
              <a:p>
                <a:pPr marL="0" indent="0">
                  <a:buNone/>
                </a:pPr>
                <a:r>
                  <a:rPr lang="en-US" sz="1200" dirty="0"/>
                  <a:t>For the rank-sum test, our null hypothesis is in terms of </a:t>
                </a:r>
                <a:r>
                  <a:rPr lang="en-US" sz="1200" b="1" u="sng" cap="small" dirty="0">
                    <a:solidFill>
                      <a:srgbClr val="FF0000"/>
                    </a:solidFill>
                  </a:rPr>
                  <a:t>distributions</a:t>
                </a:r>
                <a:r>
                  <a:rPr lang="en-US" sz="1200" dirty="0"/>
                  <a:t> instead of means.</a:t>
                </a:r>
              </a:p>
              <a:p>
                <a:pPr marL="0" indent="0">
                  <a:buNone/>
                </a:pP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charset="0"/>
                          </a:rPr>
                          <m:t>𝐻</m:t>
                        </m:r>
                      </m:e>
                      <m:sub>
                        <m:r>
                          <a:rPr lang="en-US" sz="1200" b="0" i="1" smtClean="0">
                            <a:latin typeface="Cambria Math" charset="0"/>
                          </a:rPr>
                          <m:t>0</m:t>
                        </m:r>
                      </m:sub>
                    </m:sSub>
                  </m:oMath>
                </a14:m>
                <a:r>
                  <a:rPr lang="en-US" sz="1200" dirty="0"/>
                  <a:t>: The distribution of the ”new” method scores is the same as the distribution of the “traditional” method scores</a:t>
                </a:r>
              </a:p>
              <a:p>
                <a:pPr marL="0" indent="0">
                  <a:buNone/>
                </a:pPr>
                <a14:m>
                  <m:oMath xmlns:m="http://schemas.openxmlformats.org/officeDocument/2006/math">
                    <m:sSub>
                      <m:sSubPr>
                        <m:ctrlPr>
                          <a:rPr lang="en-US" sz="1200" i="1">
                            <a:latin typeface="Cambria Math" panose="02040503050406030204" pitchFamily="18" charset="0"/>
                          </a:rPr>
                        </m:ctrlPr>
                      </m:sSubPr>
                      <m:e>
                        <m:r>
                          <a:rPr lang="en-US" sz="1200" i="1">
                            <a:latin typeface="Cambria Math" charset="0"/>
                          </a:rPr>
                          <m:t>𝐻</m:t>
                        </m:r>
                      </m:e>
                      <m:sub>
                        <m:r>
                          <a:rPr lang="en-US" sz="1200" i="1">
                            <a:latin typeface="Cambria Math" charset="0"/>
                          </a:rPr>
                          <m:t>0</m:t>
                        </m:r>
                      </m:sub>
                    </m:sSub>
                  </m:oMath>
                </a14:m>
                <a:r>
                  <a:rPr lang="en-US" sz="1200" dirty="0"/>
                  <a:t>: The average rank of one group is equal to the constant </a:t>
                </a:r>
                <a14:m>
                  <m:oMath xmlns:m="http://schemas.openxmlformats.org/officeDocument/2006/math">
                    <m:sSub>
                      <m:sSubPr>
                        <m:ctrlPr>
                          <a:rPr lang="en-US" sz="1200" i="1">
                            <a:latin typeface="Cambria Math" panose="02040503050406030204" pitchFamily="18" charset="0"/>
                          </a:rPr>
                        </m:ctrlPr>
                      </m:sSubPr>
                      <m:e>
                        <m:r>
                          <a:rPr lang="en-US" sz="1200" b="0" i="1" smtClean="0">
                            <a:latin typeface="Cambria Math" panose="02040503050406030204" pitchFamily="18" charset="0"/>
                          </a:rPr>
                          <m:t>𝑇</m:t>
                        </m:r>
                      </m:e>
                      <m:sub>
                        <m:r>
                          <a:rPr lang="en-US" sz="1200" i="1">
                            <a:latin typeface="Cambria Math" charset="0"/>
                          </a:rPr>
                          <m:t>0</m:t>
                        </m:r>
                      </m:sub>
                    </m:sSub>
                  </m:oMath>
                </a14:m>
                <a:r>
                  <a:rPr lang="en-US" sz="1200" dirty="0"/>
                  <a:t>, where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𝑇</m:t>
                        </m:r>
                      </m:e>
                      <m:sub>
                        <m:r>
                          <a:rPr lang="en-US" sz="1200" i="1">
                            <a:latin typeface="Cambria Math" charset="0"/>
                          </a:rPr>
                          <m:t>0</m:t>
                        </m:r>
                      </m:sub>
                    </m:sSub>
                  </m:oMath>
                </a14:m>
                <a:r>
                  <a:rPr lang="en-US" sz="1200" dirty="0"/>
                  <a:t> is the average rank of all the data (can be found after the sample sizes are determined but before data is collected) </a:t>
                </a:r>
              </a:p>
              <a:p>
                <a:pPr marL="0" indent="0">
                  <a:buNone/>
                </a:pPr>
                <a14:m>
                  <m:oMath xmlns:m="http://schemas.openxmlformats.org/officeDocument/2006/math">
                    <m:sSub>
                      <m:sSubPr>
                        <m:ctrlPr>
                          <a:rPr lang="en-US" sz="1200" i="1">
                            <a:latin typeface="Cambria Math" panose="02040503050406030204" pitchFamily="18" charset="0"/>
                          </a:rPr>
                        </m:ctrlPr>
                      </m:sSubPr>
                      <m:e>
                        <m:r>
                          <a:rPr lang="en-US" sz="1200" i="1">
                            <a:latin typeface="Cambria Math" charset="0"/>
                          </a:rPr>
                          <m:t>𝐻</m:t>
                        </m:r>
                      </m:e>
                      <m:sub>
                        <m:r>
                          <a:rPr lang="en-US" sz="1200" i="1">
                            <a:latin typeface="Cambria Math" charset="0"/>
                          </a:rPr>
                          <m:t>0</m:t>
                        </m:r>
                      </m:sub>
                    </m:sSub>
                  </m:oMath>
                </a14:m>
                <a:r>
                  <a:rPr lang="en-US" sz="1200" dirty="0"/>
                  <a:t>: The sum of the ranks of one group is equal to the constant </a:t>
                </a:r>
                <a14:m>
                  <m:oMath xmlns:m="http://schemas.openxmlformats.org/officeDocument/2006/math">
                    <m:sSub>
                      <m:sSubPr>
                        <m:ctrlPr>
                          <a:rPr lang="en-US" sz="1200" i="1">
                            <a:latin typeface="Cambria Math" panose="02040503050406030204" pitchFamily="18" charset="0"/>
                          </a:rPr>
                        </m:ctrlPr>
                      </m:sSubPr>
                      <m:e>
                        <m:r>
                          <a:rPr lang="en-US" sz="1200" b="0" i="1" smtClean="0">
                            <a:latin typeface="Cambria Math" panose="02040503050406030204" pitchFamily="18" charset="0"/>
                          </a:rPr>
                          <m:t>𝑉</m:t>
                        </m:r>
                      </m:e>
                      <m:sub>
                        <m:r>
                          <a:rPr lang="en-US" sz="1200" i="1">
                            <a:latin typeface="Cambria Math" charset="0"/>
                          </a:rPr>
                          <m:t>0</m:t>
                        </m:r>
                      </m:sub>
                    </m:sSub>
                  </m:oMath>
                </a14:m>
                <a:r>
                  <a:rPr lang="en-US" sz="1200" dirty="0"/>
                  <a:t>, where </a:t>
                </a:r>
                <a14:m>
                  <m:oMath xmlns:m="http://schemas.openxmlformats.org/officeDocument/2006/math">
                    <m:sSub>
                      <m:sSubPr>
                        <m:ctrlPr>
                          <a:rPr lang="en-US" sz="1200" i="1">
                            <a:latin typeface="Cambria Math" panose="02040503050406030204" pitchFamily="18" charset="0"/>
                          </a:rPr>
                        </m:ctrlPr>
                      </m:sSubPr>
                      <m:e>
                        <m:r>
                          <a:rPr lang="en-US" sz="1200" b="0" i="1" smtClean="0">
                            <a:latin typeface="Cambria Math" panose="02040503050406030204" pitchFamily="18" charset="0"/>
                          </a:rPr>
                          <m:t>𝑉</m:t>
                        </m:r>
                      </m:e>
                      <m:sub>
                        <m:r>
                          <a:rPr lang="en-US" sz="1200" i="1">
                            <a:latin typeface="Cambria Math" charset="0"/>
                          </a:rPr>
                          <m:t>0</m:t>
                        </m:r>
                      </m:sub>
                    </m:sSub>
                  </m:oMath>
                </a14:m>
                <a:r>
                  <a:rPr lang="en-US" sz="1200" dirty="0"/>
                  <a:t> is the expected sum of ranks for any group of that sample size (can be found after the sample sizes are determined but before data is collected)</a:t>
                </a:r>
              </a:p>
              <a:p>
                <a:endParaRPr lang="en-US" sz="1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79" y="1845734"/>
                <a:ext cx="10058401" cy="1951951"/>
              </a:xfrm>
              <a:blipFill>
                <a:blip r:embed="rId2"/>
                <a:stretch>
                  <a:fillRect l="-909" t="-1250" r="-909"/>
                </a:stretch>
              </a:blipFill>
            </p:spPr>
            <p:txBody>
              <a:bodyPr/>
              <a:lstStyle/>
              <a:p>
                <a:r>
                  <a:rPr lang="en-US">
                    <a:noFill/>
                  </a:rPr>
                  <a:t> </a:t>
                </a:r>
              </a:p>
            </p:txBody>
          </p:sp>
        </mc:Fallback>
      </mc:AlternateContent>
      <p:sp>
        <p:nvSpPr>
          <p:cNvPr id="5" name="TextBox 4"/>
          <p:cNvSpPr txBox="1"/>
          <p:nvPr/>
        </p:nvSpPr>
        <p:spPr>
          <a:xfrm>
            <a:off x="10731348" y="3797685"/>
            <a:ext cx="1245213" cy="369332"/>
          </a:xfrm>
          <a:prstGeom prst="rect">
            <a:avLst/>
          </a:prstGeom>
          <a:noFill/>
        </p:spPr>
        <p:txBody>
          <a:bodyPr wrap="none" rtlCol="0">
            <a:spAutoFit/>
          </a:bodyPr>
          <a:lstStyle/>
          <a:p>
            <a:r>
              <a:rPr lang="en-US" b="1" u="sng" cap="small" dirty="0">
                <a:solidFill>
                  <a:srgbClr val="FF0000"/>
                </a:solidFill>
              </a:rPr>
              <a:t>(Two sided)</a:t>
            </a:r>
            <a:endParaRPr lang="en-US" dirty="0">
              <a:solidFill>
                <a:prstClr val="black"/>
              </a:solidFill>
            </a:endParaRPr>
          </a:p>
        </p:txBody>
      </p:sp>
      <p:sp>
        <p:nvSpPr>
          <p:cNvPr id="6" name="TextBox 5"/>
          <p:cNvSpPr txBox="1"/>
          <p:nvPr/>
        </p:nvSpPr>
        <p:spPr>
          <a:xfrm>
            <a:off x="10673060" y="5043824"/>
            <a:ext cx="1178528" cy="369332"/>
          </a:xfrm>
          <a:prstGeom prst="rect">
            <a:avLst/>
          </a:prstGeom>
          <a:noFill/>
        </p:spPr>
        <p:txBody>
          <a:bodyPr wrap="none" rtlCol="0">
            <a:spAutoFit/>
          </a:bodyPr>
          <a:lstStyle/>
          <a:p>
            <a:r>
              <a:rPr lang="en-US" b="1" u="sng" cap="small" dirty="0">
                <a:solidFill>
                  <a:srgbClr val="FF0000"/>
                </a:solidFill>
              </a:rPr>
              <a:t>(one sided)</a:t>
            </a:r>
            <a:endParaRPr lang="en-US" dirty="0">
              <a:solidFill>
                <a:prstClr val="black"/>
              </a:solidFill>
            </a:endParaRP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152B33B7-5A7F-45CA-84E5-55B6034CDC38}"/>
                  </a:ext>
                </a:extLst>
              </p:cNvPr>
              <p:cNvSpPr txBox="1">
                <a:spLocks/>
              </p:cNvSpPr>
              <p:nvPr/>
            </p:nvSpPr>
            <p:spPr>
              <a:xfrm>
                <a:off x="1036320" y="3574401"/>
                <a:ext cx="10058401" cy="2730706"/>
              </a:xfrm>
              <a:prstGeom prst="rect">
                <a:avLst/>
              </a:prstGeom>
            </p:spPr>
            <p:txBody>
              <a:bodyPr vert="horz" lIns="0" tIns="45720" rIns="0" bIns="45720" rtlCol="0">
                <a:normAutofit fontScale="6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t>The Alternative Hypotheses:</a:t>
                </a:r>
              </a:p>
              <a:p>
                <a:pPr marL="0" indent="0">
                  <a:buFont typeface="Calibri" panose="020F0502020204030204" pitchFamily="34" charset="0"/>
                  <a:buNone/>
                </a:pPr>
                <a14:m>
                  <m:oMath xmlns:m="http://schemas.openxmlformats.org/officeDocument/2006/math">
                    <m:sSub>
                      <m:sSubPr>
                        <m:ctrlPr>
                          <a:rPr lang="en-US" i="1">
                            <a:latin typeface="Cambria Math" panose="02040503050406030204" pitchFamily="18" charset="0"/>
                          </a:rPr>
                        </m:ctrlPr>
                      </m:sSubPr>
                      <m:e>
                        <m:r>
                          <a:rPr lang="en-US" i="1">
                            <a:latin typeface="Cambria Math" charset="0"/>
                          </a:rPr>
                          <m:t>𝐻</m:t>
                        </m:r>
                      </m:e>
                      <m:sub>
                        <m:r>
                          <a:rPr lang="en-US" i="1" smtClean="0">
                            <a:latin typeface="Cambria Math" charset="0"/>
                          </a:rPr>
                          <m:t>𝐴</m:t>
                        </m:r>
                      </m:sub>
                    </m:sSub>
                  </m:oMath>
                </a14:m>
                <a:r>
                  <a:rPr lang="en-US" dirty="0"/>
                  <a:t>: The distribution of the ”new” method scores is </a:t>
                </a:r>
                <a:r>
                  <a:rPr lang="en-US" dirty="0">
                    <a:solidFill>
                      <a:srgbClr val="FF0000"/>
                    </a:solidFill>
                  </a:rPr>
                  <a:t>different</a:t>
                </a:r>
                <a:r>
                  <a:rPr lang="en-US" dirty="0"/>
                  <a:t> from the distribution of the “traditional” method scores</a:t>
                </a:r>
              </a:p>
              <a:p>
                <a:pPr marL="0" indent="0">
                  <a:buFont typeface="Calibri" panose="020F0502020204030204" pitchFamily="34" charset="0"/>
                  <a:buNone/>
                </a:pPr>
                <a14:m>
                  <m:oMath xmlns:m="http://schemas.openxmlformats.org/officeDocument/2006/math">
                    <m:sSub>
                      <m:sSubPr>
                        <m:ctrlPr>
                          <a:rPr lang="en-US" i="1">
                            <a:latin typeface="Cambria Math" panose="02040503050406030204" pitchFamily="18" charset="0"/>
                          </a:rPr>
                        </m:ctrlPr>
                      </m:sSubPr>
                      <m:e>
                        <m:r>
                          <a:rPr lang="en-US" i="1">
                            <a:latin typeface="Cambria Math" charset="0"/>
                          </a:rPr>
                          <m:t>𝐻</m:t>
                        </m:r>
                      </m:e>
                      <m:sub>
                        <m:r>
                          <a:rPr lang="en-US" i="1" smtClean="0">
                            <a:latin typeface="Cambria Math" panose="02040503050406030204" pitchFamily="18" charset="0"/>
                          </a:rPr>
                          <m:t>𝐴</m:t>
                        </m:r>
                      </m:sub>
                    </m:sSub>
                  </m:oMath>
                </a14:m>
                <a:r>
                  <a:rPr lang="en-US" dirty="0"/>
                  <a:t>: The average rank of one group is </a:t>
                </a:r>
                <a:r>
                  <a:rPr lang="en-US" dirty="0">
                    <a:solidFill>
                      <a:srgbClr val="FF0000"/>
                    </a:solidFill>
                  </a:rPr>
                  <a:t>different</a:t>
                </a:r>
                <a:r>
                  <a:rPr lang="en-US" dirty="0"/>
                  <a:t> from the constant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charset="0"/>
                          </a:rPr>
                          <m:t>0</m:t>
                        </m:r>
                      </m:sub>
                    </m:sSub>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charset="0"/>
                          </a:rPr>
                          <m:t>0</m:t>
                        </m:r>
                      </m:sub>
                    </m:sSub>
                  </m:oMath>
                </a14:m>
                <a:r>
                  <a:rPr lang="en-US" dirty="0"/>
                  <a:t> is the average rank of all the data (can be found after the sample sizes are determined but before data is collected) </a:t>
                </a:r>
              </a:p>
              <a:p>
                <a:pPr marL="0" indent="0">
                  <a:buFont typeface="Calibri" panose="020F0502020204030204" pitchFamily="34" charset="0"/>
                  <a:buNone/>
                </a:pPr>
                <a14:m>
                  <m:oMath xmlns:m="http://schemas.openxmlformats.org/officeDocument/2006/math">
                    <m:sSub>
                      <m:sSubPr>
                        <m:ctrlPr>
                          <a:rPr lang="en-US" i="1">
                            <a:latin typeface="Cambria Math" panose="02040503050406030204" pitchFamily="18" charset="0"/>
                          </a:rPr>
                        </m:ctrlPr>
                      </m:sSubPr>
                      <m:e>
                        <m:r>
                          <a:rPr lang="en-US" i="1">
                            <a:latin typeface="Cambria Math" charset="0"/>
                          </a:rPr>
                          <m:t>𝐻</m:t>
                        </m:r>
                      </m:e>
                      <m:sub>
                        <m:r>
                          <a:rPr lang="en-US" i="1" smtClean="0">
                            <a:latin typeface="Cambria Math" panose="02040503050406030204" pitchFamily="18" charset="0"/>
                          </a:rPr>
                          <m:t>𝐴</m:t>
                        </m:r>
                      </m:sub>
                    </m:sSub>
                  </m:oMath>
                </a14:m>
                <a:r>
                  <a:rPr lang="en-US" dirty="0"/>
                  <a:t>: The sum of the ranks of one group is </a:t>
                </a:r>
                <a:r>
                  <a:rPr lang="en-US" dirty="0">
                    <a:solidFill>
                      <a:srgbClr val="FF0000"/>
                    </a:solidFill>
                  </a:rPr>
                  <a:t>different</a:t>
                </a:r>
                <a:r>
                  <a:rPr lang="en-US" dirty="0"/>
                  <a:t> from the constant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charset="0"/>
                          </a:rPr>
                          <m:t>0</m:t>
                        </m:r>
                      </m:sub>
                    </m:sSub>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charset="0"/>
                          </a:rPr>
                          <m:t>0</m:t>
                        </m:r>
                      </m:sub>
                    </m:sSub>
                  </m:oMath>
                </a14:m>
                <a:r>
                  <a:rPr lang="en-US" dirty="0"/>
                  <a:t> is the expected sum of ranks for any group of that sample size (can be found after the sample sizes are determined but before data is collected)</a:t>
                </a:r>
                <a:endParaRPr lang="en-US" i="1" dirty="0">
                  <a:latin typeface="Cambria Math" panose="02040503050406030204" pitchFamily="18" charset="0"/>
                </a:endParaRPr>
              </a:p>
              <a:p>
                <a:pPr marL="0" indent="0">
                  <a:buFont typeface="Calibri" panose="020F0502020204030204" pitchFamily="34" charset="0"/>
                  <a:buNone/>
                </a:pPr>
                <a14:m>
                  <m:oMath xmlns:m="http://schemas.openxmlformats.org/officeDocument/2006/math">
                    <m:sSub>
                      <m:sSubPr>
                        <m:ctrlPr>
                          <a:rPr lang="en-US" i="1">
                            <a:latin typeface="Cambria Math" panose="02040503050406030204" pitchFamily="18" charset="0"/>
                          </a:rPr>
                        </m:ctrlPr>
                      </m:sSubPr>
                      <m:e>
                        <m:r>
                          <a:rPr lang="en-US" i="1">
                            <a:latin typeface="Cambria Math" charset="0"/>
                          </a:rPr>
                          <m:t>𝐻</m:t>
                        </m:r>
                      </m:e>
                      <m:sub>
                        <m:r>
                          <a:rPr lang="en-US" i="1" smtClean="0">
                            <a:latin typeface="Cambria Math" charset="0"/>
                          </a:rPr>
                          <m:t>𝐴</m:t>
                        </m:r>
                      </m:sub>
                    </m:sSub>
                  </m:oMath>
                </a14:m>
                <a:r>
                  <a:rPr lang="en-US" dirty="0"/>
                  <a:t>: The distribution of the ”new” method scores is </a:t>
                </a:r>
                <a:r>
                  <a:rPr lang="en-US" dirty="0">
                    <a:solidFill>
                      <a:srgbClr val="FF0000"/>
                    </a:solidFill>
                  </a:rPr>
                  <a:t>greater than</a:t>
                </a:r>
                <a:r>
                  <a:rPr lang="en-US" dirty="0"/>
                  <a:t> the distribution of the “traditional” method scores</a:t>
                </a:r>
              </a:p>
              <a:p>
                <a:pPr marL="0" indent="0">
                  <a:buFont typeface="Calibri" panose="020F0502020204030204" pitchFamily="34" charset="0"/>
                  <a:buNone/>
                </a:pPr>
                <a14:m>
                  <m:oMath xmlns:m="http://schemas.openxmlformats.org/officeDocument/2006/math">
                    <m:sSub>
                      <m:sSubPr>
                        <m:ctrlPr>
                          <a:rPr lang="en-US" i="1">
                            <a:latin typeface="Cambria Math" panose="02040503050406030204" pitchFamily="18" charset="0"/>
                          </a:rPr>
                        </m:ctrlPr>
                      </m:sSubPr>
                      <m:e>
                        <m:r>
                          <a:rPr lang="en-US" i="1">
                            <a:latin typeface="Cambria Math" charset="0"/>
                          </a:rPr>
                          <m:t>𝐻</m:t>
                        </m:r>
                      </m:e>
                      <m:sub>
                        <m:r>
                          <a:rPr lang="en-US" i="1">
                            <a:latin typeface="Cambria Math" panose="02040503050406030204" pitchFamily="18" charset="0"/>
                          </a:rPr>
                          <m:t>𝐴</m:t>
                        </m:r>
                      </m:sub>
                    </m:sSub>
                  </m:oMath>
                </a14:m>
                <a:r>
                  <a:rPr lang="en-US" dirty="0"/>
                  <a:t>: The average rank of one group is </a:t>
                </a:r>
                <a:r>
                  <a:rPr lang="en-US" dirty="0">
                    <a:solidFill>
                      <a:srgbClr val="FF0000"/>
                    </a:solidFill>
                  </a:rPr>
                  <a:t>greater than</a:t>
                </a:r>
                <a:r>
                  <a:rPr lang="en-US" dirty="0"/>
                  <a:t> the constant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charset="0"/>
                          </a:rPr>
                          <m:t>0</m:t>
                        </m:r>
                      </m:sub>
                    </m:sSub>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charset="0"/>
                          </a:rPr>
                          <m:t>0</m:t>
                        </m:r>
                      </m:sub>
                    </m:sSub>
                  </m:oMath>
                </a14:m>
                <a:r>
                  <a:rPr lang="en-US" dirty="0"/>
                  <a:t> is the average rank of all the data (can be found after the sample sizes are determined but before data is collected) </a:t>
                </a:r>
              </a:p>
              <a:p>
                <a:pPr marL="0" indent="0">
                  <a:buFont typeface="Calibri" panose="020F0502020204030204" pitchFamily="34" charset="0"/>
                  <a:buNone/>
                </a:pPr>
                <a14:m>
                  <m:oMath xmlns:m="http://schemas.openxmlformats.org/officeDocument/2006/math">
                    <m:sSub>
                      <m:sSubPr>
                        <m:ctrlPr>
                          <a:rPr lang="en-US" i="1">
                            <a:latin typeface="Cambria Math" panose="02040503050406030204" pitchFamily="18" charset="0"/>
                          </a:rPr>
                        </m:ctrlPr>
                      </m:sSubPr>
                      <m:e>
                        <m:r>
                          <a:rPr lang="en-US" i="1">
                            <a:latin typeface="Cambria Math" charset="0"/>
                          </a:rPr>
                          <m:t>𝐻</m:t>
                        </m:r>
                      </m:e>
                      <m:sub>
                        <m:r>
                          <a:rPr lang="en-US" i="1">
                            <a:latin typeface="Cambria Math" panose="02040503050406030204" pitchFamily="18" charset="0"/>
                          </a:rPr>
                          <m:t>𝐴</m:t>
                        </m:r>
                      </m:sub>
                    </m:sSub>
                  </m:oMath>
                </a14:m>
                <a:r>
                  <a:rPr lang="en-US" dirty="0"/>
                  <a:t>: The sum of the ranks of one group is </a:t>
                </a:r>
                <a:r>
                  <a:rPr lang="en-US" dirty="0">
                    <a:solidFill>
                      <a:srgbClr val="FF0000"/>
                    </a:solidFill>
                  </a:rPr>
                  <a:t>greater than</a:t>
                </a:r>
                <a:r>
                  <a:rPr lang="en-US" dirty="0"/>
                  <a:t> the constant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charset="0"/>
                          </a:rPr>
                          <m:t>0</m:t>
                        </m:r>
                      </m:sub>
                    </m:sSub>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charset="0"/>
                          </a:rPr>
                          <m:t>0</m:t>
                        </m:r>
                      </m:sub>
                    </m:sSub>
                  </m:oMath>
                </a14:m>
                <a:r>
                  <a:rPr lang="en-US" dirty="0"/>
                  <a:t> is the expected sum of ranks for any group of that sample size (can be found after the sample sizes are determined but before data is collected)</a:t>
                </a:r>
                <a:endParaRPr lang="en-US" i="1" dirty="0">
                  <a:latin typeface="Cambria Math" panose="02040503050406030204" pitchFamily="18" charset="0"/>
                </a:endParaRPr>
              </a:p>
              <a:p>
                <a:endParaRPr lang="en-US" dirty="0"/>
              </a:p>
              <a:p>
                <a:endParaRPr lang="en-US" dirty="0"/>
              </a:p>
              <a:p>
                <a:endParaRPr lang="en-US" dirty="0"/>
              </a:p>
              <a:p>
                <a:endParaRPr lang="en-US" dirty="0"/>
              </a:p>
            </p:txBody>
          </p:sp>
        </mc:Choice>
        <mc:Fallback xmlns="">
          <p:sp>
            <p:nvSpPr>
              <p:cNvPr id="7" name="Content Placeholder 2">
                <a:extLst>
                  <a:ext uri="{FF2B5EF4-FFF2-40B4-BE49-F238E27FC236}">
                    <a16:creationId xmlns:a16="http://schemas.microsoft.com/office/drawing/2014/main" id="{152B33B7-5A7F-45CA-84E5-55B6034CDC38}"/>
                  </a:ext>
                </a:extLst>
              </p:cNvPr>
              <p:cNvSpPr txBox="1">
                <a:spLocks noRot="1" noChangeAspect="1" noMove="1" noResize="1" noEditPoints="1" noAdjustHandles="1" noChangeArrowheads="1" noChangeShapeType="1" noTextEdit="1"/>
              </p:cNvSpPr>
              <p:nvPr/>
            </p:nvSpPr>
            <p:spPr>
              <a:xfrm>
                <a:off x="1036320" y="3574401"/>
                <a:ext cx="10058401" cy="2730706"/>
              </a:xfrm>
              <a:prstGeom prst="rect">
                <a:avLst/>
              </a:prstGeom>
              <a:blipFill>
                <a:blip r:embed="rId3"/>
                <a:stretch>
                  <a:fillRect l="-970" t="-2009" r="-788" b="-670"/>
                </a:stretch>
              </a:blipFill>
            </p:spPr>
            <p:txBody>
              <a:bodyPr/>
              <a:lstStyle/>
              <a:p>
                <a:r>
                  <a:rPr lang="en-US">
                    <a:noFill/>
                  </a:rPr>
                  <a:t> </a:t>
                </a:r>
              </a:p>
            </p:txBody>
          </p:sp>
        </mc:Fallback>
      </mc:AlternateContent>
    </p:spTree>
    <p:extLst>
      <p:ext uri="{BB962C8B-B14F-4D97-AF65-F5344CB8AC3E}">
        <p14:creationId xmlns:p14="http://schemas.microsoft.com/office/powerpoint/2010/main" val="513942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Rank Sum test</a:t>
            </a:r>
          </a:p>
        </p:txBody>
      </p:sp>
      <p:sp>
        <p:nvSpPr>
          <p:cNvPr id="3" name="Content Placeholder 2"/>
          <p:cNvSpPr>
            <a:spLocks noGrp="1"/>
          </p:cNvSpPr>
          <p:nvPr>
            <p:ph idx="1"/>
          </p:nvPr>
        </p:nvSpPr>
        <p:spPr>
          <a:xfrm>
            <a:off x="1097279" y="1845733"/>
            <a:ext cx="10058401" cy="4477007"/>
          </a:xfrm>
        </p:spPr>
        <p:txBody>
          <a:bodyPr>
            <a:normAutofit/>
          </a:bodyPr>
          <a:lstStyle/>
          <a:p>
            <a:pPr>
              <a:buFont typeface="Arial" charset="0"/>
              <a:buChar char="•"/>
            </a:pPr>
            <a:r>
              <a:rPr lang="en-US" dirty="0"/>
              <a:t> We can compute the rank sum test statistic using the following steps:</a:t>
            </a:r>
          </a:p>
          <a:p>
            <a:pPr>
              <a:buFont typeface="Arial" charset="0"/>
              <a:buChar char="•"/>
            </a:pPr>
            <a:endParaRPr lang="en-US" dirty="0"/>
          </a:p>
          <a:p>
            <a:pPr marL="749808" lvl="1" indent="-457200">
              <a:buFont typeface="+mj-lt"/>
              <a:buAutoNum type="arabicPeriod"/>
            </a:pPr>
            <a:r>
              <a:rPr lang="en-US" dirty="0"/>
              <a:t>List all observations from both groups in increasing order</a:t>
            </a:r>
          </a:p>
          <a:p>
            <a:pPr marL="749808" lvl="1" indent="-457200">
              <a:buFont typeface="+mj-lt"/>
              <a:buAutoNum type="arabicPeriod"/>
            </a:pPr>
            <a:r>
              <a:rPr lang="en-US" dirty="0"/>
              <a:t>Assign each observation a rank, from 1 to </a:t>
            </a:r>
            <a:r>
              <a:rPr lang="en-US" i="1" dirty="0"/>
              <a:t>n</a:t>
            </a:r>
          </a:p>
          <a:p>
            <a:pPr marL="749808" lvl="1" indent="-457200">
              <a:buFont typeface="+mj-lt"/>
              <a:buAutoNum type="arabicPeriod"/>
            </a:pPr>
            <a:r>
              <a:rPr lang="en-US" dirty="0"/>
              <a:t>If there are any ties, assign each tied observation’s rank to be the average of their ranks.</a:t>
            </a:r>
          </a:p>
          <a:p>
            <a:pPr marL="749808" lvl="1" indent="-457200">
              <a:buFont typeface="+mj-lt"/>
              <a:buAutoNum type="arabicPeriod"/>
            </a:pPr>
            <a:r>
              <a:rPr lang="en-US" dirty="0"/>
              <a:t>Identify each observation by its group</a:t>
            </a:r>
          </a:p>
          <a:p>
            <a:pPr marL="292608" lvl="1" indent="0">
              <a:buNone/>
            </a:pPr>
            <a:endParaRPr lang="en-US" dirty="0"/>
          </a:p>
          <a:p>
            <a:pPr>
              <a:buFont typeface="Arial" charset="0"/>
              <a:buChar char="•"/>
            </a:pPr>
            <a:r>
              <a:rPr lang="en-US" dirty="0"/>
              <a:t> The test statistic, </a:t>
            </a:r>
            <a:r>
              <a:rPr lang="en-US" i="1" dirty="0"/>
              <a:t>T</a:t>
            </a:r>
            <a:r>
              <a:rPr lang="en-US" dirty="0"/>
              <a:t>, is the sum of the ranks in one of the groups.</a:t>
            </a:r>
            <a:endParaRPr lang="en-US" i="1" dirty="0"/>
          </a:p>
          <a:p>
            <a:pPr>
              <a:buFont typeface="Arial" charset="0"/>
              <a:buChar char="•"/>
            </a:pPr>
            <a:endParaRPr lang="en-US" dirty="0"/>
          </a:p>
          <a:p>
            <a:pPr>
              <a:buFont typeface="Arial" charset="0"/>
              <a:buChar char="•"/>
            </a:pPr>
            <a:r>
              <a:rPr lang="en-US" dirty="0"/>
              <a:t>We can find a p-value in two ways:</a:t>
            </a:r>
          </a:p>
          <a:p>
            <a:pPr lvl="1">
              <a:buFont typeface="Arial" charset="0"/>
              <a:buChar char="•"/>
            </a:pPr>
            <a:r>
              <a:rPr lang="en-US" dirty="0"/>
              <a:t>Normal approximation</a:t>
            </a:r>
          </a:p>
          <a:p>
            <a:pPr lvl="1">
              <a:buFont typeface="Arial" charset="0"/>
              <a:buChar char="•"/>
            </a:pPr>
            <a:r>
              <a:rPr lang="en-US" dirty="0"/>
              <a:t>Re-randomization (exact or approximate)</a:t>
            </a:r>
          </a:p>
        </p:txBody>
      </p:sp>
      <p:sp>
        <p:nvSpPr>
          <p:cNvPr id="4" name="TextBox 3"/>
          <p:cNvSpPr txBox="1"/>
          <p:nvPr/>
        </p:nvSpPr>
        <p:spPr>
          <a:xfrm>
            <a:off x="7426712" y="2754350"/>
            <a:ext cx="3599062" cy="369332"/>
          </a:xfrm>
          <a:prstGeom prst="rect">
            <a:avLst/>
          </a:prstGeom>
          <a:noFill/>
        </p:spPr>
        <p:txBody>
          <a:bodyPr wrap="none" rtlCol="0">
            <a:spAutoFit/>
          </a:bodyPr>
          <a:lstStyle/>
          <a:p>
            <a:r>
              <a:rPr lang="en-US" dirty="0">
                <a:solidFill>
                  <a:prstClr val="black"/>
                </a:solidFill>
              </a:rPr>
              <a:t>Note: </a:t>
            </a:r>
            <a:r>
              <a:rPr lang="en-US" i="1" dirty="0">
                <a:solidFill>
                  <a:prstClr val="black"/>
                </a:solidFill>
              </a:rPr>
              <a:t>n</a:t>
            </a:r>
            <a:r>
              <a:rPr lang="en-US" dirty="0">
                <a:solidFill>
                  <a:prstClr val="black"/>
                </a:solidFill>
              </a:rPr>
              <a:t> is the total # of observations</a:t>
            </a:r>
            <a:endParaRPr lang="en-US" i="1" dirty="0">
              <a:solidFill>
                <a:prstClr val="black"/>
              </a:solidFill>
            </a:endParaRPr>
          </a:p>
        </p:txBody>
      </p:sp>
      <p:cxnSp>
        <p:nvCxnSpPr>
          <p:cNvPr id="6" name="Straight Arrow Connector 5"/>
          <p:cNvCxnSpPr/>
          <p:nvPr/>
        </p:nvCxnSpPr>
        <p:spPr>
          <a:xfrm flipH="1">
            <a:off x="5910146" y="2939016"/>
            <a:ext cx="1516566"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255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_5371darrenPPtheme">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_5371darrenPPtheme" id="{45A9DFA8-B107-0749-9BF8-E2D2F4912A4A}" vid="{5A4F3BCF-9C42-8B47-B324-B92314DCDFC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3095</TotalTime>
  <Words>4342</Words>
  <Application>Microsoft Office PowerPoint</Application>
  <PresentationFormat>Widescreen</PresentationFormat>
  <Paragraphs>738</Paragraphs>
  <Slides>59</Slides>
  <Notes>1</Notes>
  <HiddenSlides>1</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59</vt:i4>
      </vt:variant>
    </vt:vector>
  </HeadingPairs>
  <TitlesOfParts>
    <vt:vector size="66" baseType="lpstr">
      <vt:lpstr>Arial</vt:lpstr>
      <vt:lpstr>Calibri</vt:lpstr>
      <vt:lpstr>Calibri Light</vt:lpstr>
      <vt:lpstr>Cambria Math</vt:lpstr>
      <vt:lpstr>Symbol</vt:lpstr>
      <vt:lpstr>Office Theme</vt:lpstr>
      <vt:lpstr>_5371darrenPPtheme</vt:lpstr>
      <vt:lpstr>Alternatives to (Student) t-Tools</vt:lpstr>
      <vt:lpstr>Let’s Start With an Example</vt:lpstr>
      <vt:lpstr>Examining the t-Tools Assumptions</vt:lpstr>
      <vt:lpstr>PowerPoint Presentation</vt:lpstr>
      <vt:lpstr>Nonparametric Methods:  The Rank Sum Test</vt:lpstr>
      <vt:lpstr>Nonparametric Methods</vt:lpstr>
      <vt:lpstr>Rank Sum Test: Advantages</vt:lpstr>
      <vt:lpstr>The Hypothesis Test</vt:lpstr>
      <vt:lpstr>The Rank Sum test</vt:lpstr>
      <vt:lpstr>The Sampling Distribution of … </vt:lpstr>
      <vt:lpstr>Rank-Sum Test: Normal Approximation</vt:lpstr>
      <vt:lpstr>Rank Sum Test: randomly assign ranks  (or positions)</vt:lpstr>
      <vt:lpstr>Rank-Sum Test:  Normal Approximation</vt:lpstr>
      <vt:lpstr>Continuity Correction: Main Idea</vt:lpstr>
      <vt:lpstr>Rank-Sum Test:  Normal Approximation</vt:lpstr>
      <vt:lpstr>Permutation Test  (Exact P-value)</vt:lpstr>
      <vt:lpstr>Rank Sum Test (Wilcoxon)</vt:lpstr>
      <vt:lpstr>Cognitive Load Experiment</vt:lpstr>
      <vt:lpstr>Cognitive Load Experiment</vt:lpstr>
      <vt:lpstr>Cognitive Load Experiment</vt:lpstr>
      <vt:lpstr>Cognitive Load Experiment:  Normal Approximation</vt:lpstr>
      <vt:lpstr>Cognitive Load Experiment:  Using SAS</vt:lpstr>
      <vt:lpstr>Confidence Interval for the Location Parameter (Median):  Hodges Lehman Confidence Interval</vt:lpstr>
      <vt:lpstr>Cognitive Load Experiment</vt:lpstr>
      <vt:lpstr>Cognitive Load Experiment (All Together)</vt:lpstr>
      <vt:lpstr>Welch’s t-Test</vt:lpstr>
      <vt:lpstr>Creativity Study: Reminder</vt:lpstr>
      <vt:lpstr>Welch’s t-Test</vt:lpstr>
      <vt:lpstr>Testing Hypothesis: Welch’s t-Tools</vt:lpstr>
      <vt:lpstr>Gender Income Discrimination</vt:lpstr>
      <vt:lpstr>Gender Income Discrimination</vt:lpstr>
      <vt:lpstr>Gender Income Discrimination!</vt:lpstr>
      <vt:lpstr>Rank Sum versus Welch’s … the Take Away</vt:lpstr>
      <vt:lpstr>Performance of Welch’s t-test</vt:lpstr>
      <vt:lpstr>Paired T-Test</vt:lpstr>
      <vt:lpstr>Paired T-Test</vt:lpstr>
      <vt:lpstr>A Look at the Variance</vt:lpstr>
      <vt:lpstr>Example:  Medical Reasoning Test</vt:lpstr>
      <vt:lpstr>Example:  Keith’s Medical Reasoning Test</vt:lpstr>
      <vt:lpstr>Example:  Medical Reasoning Test</vt:lpstr>
      <vt:lpstr>Assumption Check Failure</vt:lpstr>
      <vt:lpstr>Example:  Keith’s Medical Reasoning Test</vt:lpstr>
      <vt:lpstr>Paired t-test reduces to a one-sample t-test</vt:lpstr>
      <vt:lpstr>A SAS Code Comparison</vt:lpstr>
      <vt:lpstr>A SAS Code Comparison</vt:lpstr>
      <vt:lpstr>Checking the Assumptions</vt:lpstr>
      <vt:lpstr>Additional Information</vt:lpstr>
      <vt:lpstr>Conclusion (alpha = 0.01)</vt:lpstr>
      <vt:lpstr>Alternatives to the t-Test for Paired Data are in Appendix</vt:lpstr>
      <vt:lpstr>Appendix</vt:lpstr>
      <vt:lpstr>Alternatives to the t-Test for Paired Data</vt:lpstr>
      <vt:lpstr>For each of the 9 horses, a veterinary anatomist measured the density of nerve cells at specified sites in the intestine.</vt:lpstr>
      <vt:lpstr>Using the paired t-Test</vt:lpstr>
      <vt:lpstr>The Hypothesis Test</vt:lpstr>
      <vt:lpstr>PowerPoint Presentation</vt:lpstr>
      <vt:lpstr>Test and Conclusion</vt:lpstr>
      <vt:lpstr>PowerPoint Presentation</vt:lpstr>
      <vt:lpstr>Test, Conclusion and Some Notes</vt:lpstr>
      <vt:lpstr>Horse Data</vt:lpstr>
    </vt:vector>
  </TitlesOfParts>
  <Company>Southern Methodist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Alternatives to t-Tools</dc:title>
  <dc:creator>OIT</dc:creator>
  <cp:lastModifiedBy>User</cp:lastModifiedBy>
  <cp:revision>58</cp:revision>
  <dcterms:created xsi:type="dcterms:W3CDTF">2016-09-29T22:38:56Z</dcterms:created>
  <dcterms:modified xsi:type="dcterms:W3CDTF">2018-09-18T21:55:05Z</dcterms:modified>
</cp:coreProperties>
</file>