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307" r:id="rId3"/>
    <p:sldId id="308" r:id="rId4"/>
    <p:sldId id="309" r:id="rId5"/>
    <p:sldId id="310" r:id="rId6"/>
    <p:sldId id="311" r:id="rId7"/>
    <p:sldId id="312" r:id="rId8"/>
    <p:sldId id="313" r:id="rId9"/>
    <p:sldId id="314" r:id="rId10"/>
    <p:sldId id="315" r:id="rId11"/>
    <p:sldId id="316" r:id="rId12"/>
    <p:sldId id="331" r:id="rId13"/>
    <p:sldId id="317" r:id="rId14"/>
    <p:sldId id="318" r:id="rId15"/>
    <p:sldId id="319" r:id="rId16"/>
    <p:sldId id="320" r:id="rId17"/>
    <p:sldId id="321" r:id="rId18"/>
    <p:sldId id="338" r:id="rId19"/>
    <p:sldId id="339" r:id="rId20"/>
    <p:sldId id="344" r:id="rId21"/>
    <p:sldId id="341" r:id="rId22"/>
    <p:sldId id="342" r:id="rId23"/>
    <p:sldId id="343" r:id="rId24"/>
    <p:sldId id="257" r:id="rId25"/>
    <p:sldId id="258" r:id="rId26"/>
    <p:sldId id="330" r:id="rId27"/>
    <p:sldId id="262" r:id="rId28"/>
    <p:sldId id="290" r:id="rId29"/>
    <p:sldId id="264" r:id="rId30"/>
    <p:sldId id="265" r:id="rId31"/>
    <p:sldId id="266" r:id="rId32"/>
    <p:sldId id="268" r:id="rId33"/>
    <p:sldId id="326" r:id="rId34"/>
    <p:sldId id="269" r:id="rId35"/>
    <p:sldId id="270" r:id="rId36"/>
    <p:sldId id="272" r:id="rId37"/>
    <p:sldId id="271" r:id="rId38"/>
    <p:sldId id="292" r:id="rId39"/>
    <p:sldId id="293" r:id="rId40"/>
    <p:sldId id="294" r:id="rId41"/>
    <p:sldId id="295" r:id="rId42"/>
    <p:sldId id="296" r:id="rId43"/>
    <p:sldId id="297" r:id="rId44"/>
    <p:sldId id="298" r:id="rId45"/>
    <p:sldId id="299" r:id="rId46"/>
    <p:sldId id="300" r:id="rId47"/>
    <p:sldId id="301" r:id="rId48"/>
    <p:sldId id="303" r:id="rId49"/>
    <p:sldId id="304" r:id="rId50"/>
    <p:sldId id="305" r:id="rId51"/>
    <p:sldId id="306" r:id="rId52"/>
    <p:sldId id="345" r:id="rId53"/>
    <p:sldId id="346" r:id="rId54"/>
    <p:sldId id="347" r:id="rId55"/>
    <p:sldId id="349" r:id="rId56"/>
    <p:sldId id="332" r:id="rId57"/>
    <p:sldId id="334" r:id="rId58"/>
    <p:sldId id="335" r:id="rId59"/>
    <p:sldId id="336" r:id="rId60"/>
    <p:sldId id="337"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21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6"/>
    <p:restoredTop sz="94592"/>
  </p:normalViewPr>
  <p:slideViewPr>
    <p:cSldViewPr>
      <p:cViewPr varScale="1">
        <p:scale>
          <a:sx n="97" d="100"/>
          <a:sy n="97" d="100"/>
        </p:scale>
        <p:origin x="119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66D62B-FD6F-3940-8CC3-A67695C1B369}" type="datetimeFigureOut">
              <a:rPr lang="en-US" smtClean="0"/>
              <a:t>6/11/2018</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D0A8F9-7870-D34F-948F-F61234FEDB70}" type="slidenum">
              <a:rPr lang="en-US" smtClean="0"/>
              <a:t>‹#›</a:t>
            </a:fld>
            <a:endParaRPr lang="en-US" dirty="0"/>
          </a:p>
        </p:txBody>
      </p:sp>
    </p:spTree>
    <p:extLst>
      <p:ext uri="{BB962C8B-B14F-4D97-AF65-F5344CB8AC3E}">
        <p14:creationId xmlns:p14="http://schemas.microsoft.com/office/powerpoint/2010/main" val="435182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71CB3CD-5188-49D4-824C-92C5891E7B2F}" type="datetimeFigureOut">
              <a:rPr lang="en-US" smtClean="0"/>
              <a:t>6/11/2018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AEF539-8703-4C8E-B6C9-296342A7E4EA}" type="slidenum">
              <a:rPr lang="en-US" smtClean="0"/>
              <a:t>‹#›</a:t>
            </a:fld>
            <a:endParaRPr lang="en-US" dirty="0"/>
          </a:p>
        </p:txBody>
      </p:sp>
    </p:spTree>
    <p:extLst>
      <p:ext uri="{BB962C8B-B14F-4D97-AF65-F5344CB8AC3E}">
        <p14:creationId xmlns:p14="http://schemas.microsoft.com/office/powerpoint/2010/main" val="3648196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1CB3CD-5188-49D4-824C-92C5891E7B2F}" type="datetimeFigureOut">
              <a:rPr lang="en-US" smtClean="0"/>
              <a:t>6/11/2018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AEF539-8703-4C8E-B6C9-296342A7E4EA}" type="slidenum">
              <a:rPr lang="en-US" smtClean="0"/>
              <a:t>‹#›</a:t>
            </a:fld>
            <a:endParaRPr lang="en-US" dirty="0"/>
          </a:p>
        </p:txBody>
      </p:sp>
    </p:spTree>
    <p:extLst>
      <p:ext uri="{BB962C8B-B14F-4D97-AF65-F5344CB8AC3E}">
        <p14:creationId xmlns:p14="http://schemas.microsoft.com/office/powerpoint/2010/main" val="3891203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1CB3CD-5188-49D4-824C-92C5891E7B2F}" type="datetimeFigureOut">
              <a:rPr lang="en-US" smtClean="0"/>
              <a:t>6/11/2018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AEF539-8703-4C8E-B6C9-296342A7E4EA}" type="slidenum">
              <a:rPr lang="en-US" smtClean="0"/>
              <a:t>‹#›</a:t>
            </a:fld>
            <a:endParaRPr lang="en-US" dirty="0"/>
          </a:p>
        </p:txBody>
      </p:sp>
    </p:spTree>
    <p:extLst>
      <p:ext uri="{BB962C8B-B14F-4D97-AF65-F5344CB8AC3E}">
        <p14:creationId xmlns:p14="http://schemas.microsoft.com/office/powerpoint/2010/main" val="529677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1CB3CD-5188-49D4-824C-92C5891E7B2F}" type="datetimeFigureOut">
              <a:rPr lang="en-US" smtClean="0"/>
              <a:t>6/11/2018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AEF539-8703-4C8E-B6C9-296342A7E4EA}" type="slidenum">
              <a:rPr lang="en-US" smtClean="0"/>
              <a:t>‹#›</a:t>
            </a:fld>
            <a:endParaRPr lang="en-US" dirty="0"/>
          </a:p>
        </p:txBody>
      </p:sp>
    </p:spTree>
    <p:extLst>
      <p:ext uri="{BB962C8B-B14F-4D97-AF65-F5344CB8AC3E}">
        <p14:creationId xmlns:p14="http://schemas.microsoft.com/office/powerpoint/2010/main" val="2079823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1CB3CD-5188-49D4-824C-92C5891E7B2F}" type="datetimeFigureOut">
              <a:rPr lang="en-US" smtClean="0"/>
              <a:t>6/11/2018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AEF539-8703-4C8E-B6C9-296342A7E4EA}" type="slidenum">
              <a:rPr lang="en-US" smtClean="0"/>
              <a:t>‹#›</a:t>
            </a:fld>
            <a:endParaRPr lang="en-US" dirty="0"/>
          </a:p>
        </p:txBody>
      </p:sp>
    </p:spTree>
    <p:extLst>
      <p:ext uri="{BB962C8B-B14F-4D97-AF65-F5344CB8AC3E}">
        <p14:creationId xmlns:p14="http://schemas.microsoft.com/office/powerpoint/2010/main" val="760007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71CB3CD-5188-49D4-824C-92C5891E7B2F}" type="datetimeFigureOut">
              <a:rPr lang="en-US" smtClean="0"/>
              <a:t>6/11/2018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AEF539-8703-4C8E-B6C9-296342A7E4EA}" type="slidenum">
              <a:rPr lang="en-US" smtClean="0"/>
              <a:t>‹#›</a:t>
            </a:fld>
            <a:endParaRPr lang="en-US" dirty="0"/>
          </a:p>
        </p:txBody>
      </p:sp>
    </p:spTree>
    <p:extLst>
      <p:ext uri="{BB962C8B-B14F-4D97-AF65-F5344CB8AC3E}">
        <p14:creationId xmlns:p14="http://schemas.microsoft.com/office/powerpoint/2010/main" val="3721842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1CB3CD-5188-49D4-824C-92C5891E7B2F}" type="datetimeFigureOut">
              <a:rPr lang="en-US" smtClean="0"/>
              <a:t>6/11/2018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AAEF539-8703-4C8E-B6C9-296342A7E4EA}" type="slidenum">
              <a:rPr lang="en-US" smtClean="0"/>
              <a:t>‹#›</a:t>
            </a:fld>
            <a:endParaRPr lang="en-US" dirty="0"/>
          </a:p>
        </p:txBody>
      </p:sp>
    </p:spTree>
    <p:extLst>
      <p:ext uri="{BB962C8B-B14F-4D97-AF65-F5344CB8AC3E}">
        <p14:creationId xmlns:p14="http://schemas.microsoft.com/office/powerpoint/2010/main" val="1034719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1CB3CD-5188-49D4-824C-92C5891E7B2F}" type="datetimeFigureOut">
              <a:rPr lang="en-US" smtClean="0"/>
              <a:t>6/11/2018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AAEF539-8703-4C8E-B6C9-296342A7E4EA}" type="slidenum">
              <a:rPr lang="en-US" smtClean="0"/>
              <a:t>‹#›</a:t>
            </a:fld>
            <a:endParaRPr lang="en-US" dirty="0"/>
          </a:p>
        </p:txBody>
      </p:sp>
    </p:spTree>
    <p:extLst>
      <p:ext uri="{BB962C8B-B14F-4D97-AF65-F5344CB8AC3E}">
        <p14:creationId xmlns:p14="http://schemas.microsoft.com/office/powerpoint/2010/main" val="207287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1CB3CD-5188-49D4-824C-92C5891E7B2F}" type="datetimeFigureOut">
              <a:rPr lang="en-US" smtClean="0"/>
              <a:t>6/11/2018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AAEF539-8703-4C8E-B6C9-296342A7E4EA}" type="slidenum">
              <a:rPr lang="en-US" smtClean="0"/>
              <a:t>‹#›</a:t>
            </a:fld>
            <a:endParaRPr lang="en-US" dirty="0"/>
          </a:p>
        </p:txBody>
      </p:sp>
    </p:spTree>
    <p:extLst>
      <p:ext uri="{BB962C8B-B14F-4D97-AF65-F5344CB8AC3E}">
        <p14:creationId xmlns:p14="http://schemas.microsoft.com/office/powerpoint/2010/main" val="2937488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1CB3CD-5188-49D4-824C-92C5891E7B2F}" type="datetimeFigureOut">
              <a:rPr lang="en-US" smtClean="0"/>
              <a:t>6/11/2018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AEF539-8703-4C8E-B6C9-296342A7E4EA}" type="slidenum">
              <a:rPr lang="en-US" smtClean="0"/>
              <a:t>‹#›</a:t>
            </a:fld>
            <a:endParaRPr lang="en-US" dirty="0"/>
          </a:p>
        </p:txBody>
      </p:sp>
    </p:spTree>
    <p:extLst>
      <p:ext uri="{BB962C8B-B14F-4D97-AF65-F5344CB8AC3E}">
        <p14:creationId xmlns:p14="http://schemas.microsoft.com/office/powerpoint/2010/main" val="3753277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1CB3CD-5188-49D4-824C-92C5891E7B2F}" type="datetimeFigureOut">
              <a:rPr lang="en-US" smtClean="0"/>
              <a:t>6/11/2018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AEF539-8703-4C8E-B6C9-296342A7E4EA}" type="slidenum">
              <a:rPr lang="en-US" smtClean="0"/>
              <a:t>‹#›</a:t>
            </a:fld>
            <a:endParaRPr lang="en-US" dirty="0"/>
          </a:p>
        </p:txBody>
      </p:sp>
    </p:spTree>
    <p:extLst>
      <p:ext uri="{BB962C8B-B14F-4D97-AF65-F5344CB8AC3E}">
        <p14:creationId xmlns:p14="http://schemas.microsoft.com/office/powerpoint/2010/main" val="1430879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1CB3CD-5188-49D4-824C-92C5891E7B2F}" type="datetimeFigureOut">
              <a:rPr lang="en-US" smtClean="0"/>
              <a:t>6/11/2018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AEF539-8703-4C8E-B6C9-296342A7E4EA}" type="slidenum">
              <a:rPr lang="en-US" smtClean="0"/>
              <a:t>‹#›</a:t>
            </a:fld>
            <a:endParaRPr lang="en-US" dirty="0"/>
          </a:p>
        </p:txBody>
      </p:sp>
    </p:spTree>
    <p:extLst>
      <p:ext uri="{BB962C8B-B14F-4D97-AF65-F5344CB8AC3E}">
        <p14:creationId xmlns:p14="http://schemas.microsoft.com/office/powerpoint/2010/main" val="1699098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4.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31.png"/><Relationship Id="rId5" Type="http://schemas.openxmlformats.org/officeDocument/2006/relationships/image" Target="../media/image36.pn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5.png"/><Relationship Id="rId7" Type="http://schemas.openxmlformats.org/officeDocument/2006/relationships/image" Target="../media/image4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image" Target="../media/image27.png"/></Relationships>
</file>

<file path=ppt/slides/_rels/slide12.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8.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70.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1.png"/><Relationship Id="rId9" Type="http://schemas.openxmlformats.org/officeDocument/2006/relationships/image" Target="../media/image46.png"/></Relationships>
</file>

<file path=ppt/slides/_rels/slide1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50.png"/><Relationship Id="rId1" Type="http://schemas.openxmlformats.org/officeDocument/2006/relationships/slideLayout" Target="../slideLayouts/slideLayout2.xml"/><Relationship Id="rId5" Type="http://schemas.openxmlformats.org/officeDocument/2006/relationships/image" Target="../media/image480.png"/><Relationship Id="rId4" Type="http://schemas.openxmlformats.org/officeDocument/2006/relationships/image" Target="../media/image50.png"/></Relationships>
</file>

<file path=ppt/slides/_rels/slide1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30.png"/><Relationship Id="rId5" Type="http://schemas.openxmlformats.org/officeDocument/2006/relationships/image" Target="../media/image520.png"/><Relationship Id="rId4" Type="http://schemas.openxmlformats.org/officeDocument/2006/relationships/image" Target="../media/image54.png"/></Relationships>
</file>

<file path=ppt/slides/_rels/slide1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7.png"/><Relationship Id="rId1" Type="http://schemas.openxmlformats.org/officeDocument/2006/relationships/slideLayout" Target="../slideLayouts/slideLayout2.xml"/><Relationship Id="rId5" Type="http://schemas.openxmlformats.org/officeDocument/2006/relationships/image" Target="../media/image570.png"/><Relationship Id="rId4" Type="http://schemas.openxmlformats.org/officeDocument/2006/relationships/image" Target="../media/image58.png"/></Relationships>
</file>

<file path=ppt/slides/_rels/slide18.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581.png"/></Relationships>
</file>

<file path=ppt/slides/_rels/slide19.xml.rels><?xml version="1.0" encoding="UTF-8" standalone="yes"?>
<Relationships xmlns="http://schemas.openxmlformats.org/package/2006/relationships"><Relationship Id="rId3" Type="http://schemas.openxmlformats.org/officeDocument/2006/relationships/image" Target="../media/image600.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2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2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2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24.xml.rels><?xml version="1.0" encoding="UTF-8" standalone="yes"?>
<Relationships xmlns="http://schemas.openxmlformats.org/package/2006/relationships"><Relationship Id="rId3" Type="http://schemas.openxmlformats.org/officeDocument/2006/relationships/image" Target="../media/image590.png"/><Relationship Id="rId7" Type="http://schemas.openxmlformats.org/officeDocument/2006/relationships/image" Target="../media/image77.png"/><Relationship Id="rId2" Type="http://schemas.openxmlformats.org/officeDocument/2006/relationships/image" Target="../media/image580.png"/><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25.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640.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630.png"/><Relationship Id="rId5" Type="http://schemas.openxmlformats.org/officeDocument/2006/relationships/image" Target="../media/image660.png"/><Relationship Id="rId4" Type="http://schemas.openxmlformats.org/officeDocument/2006/relationships/image" Target="../media/image651.png"/></Relationships>
</file>

<file path=ppt/slides/_rels/slide26.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670.png"/><Relationship Id="rId7"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680.png"/><Relationship Id="rId5" Type="http://schemas.openxmlformats.org/officeDocument/2006/relationships/image" Target="../media/image630.png"/><Relationship Id="rId4" Type="http://schemas.openxmlformats.org/officeDocument/2006/relationships/image" Target="../media/image681.png"/></Relationships>
</file>

<file path=ppt/slides/_rels/slide2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8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10.png"/><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real-statistics.com/statistics-tables/studentized-range-q-table/" TargetMode="External"/><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image" Target="../media/image330.png"/><Relationship Id="rId1" Type="http://schemas.openxmlformats.org/officeDocument/2006/relationships/slideLayout" Target="../slideLayouts/slideLayout2.xml"/><Relationship Id="rId4" Type="http://schemas.openxmlformats.org/officeDocument/2006/relationships/image" Target="../media/image35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 Id="rId5" Type="http://schemas.openxmlformats.org/officeDocument/2006/relationships/image" Target="../media/image86.png"/><Relationship Id="rId4" Type="http://schemas.openxmlformats.org/officeDocument/2006/relationships/image" Target="../media/image82.png"/></Relationships>
</file>

<file path=ppt/slides/_rels/slide3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7.png"/><Relationship Id="rId1" Type="http://schemas.openxmlformats.org/officeDocument/2006/relationships/slideLayout" Target="../slideLayouts/slideLayout2.xml"/><Relationship Id="rId6" Type="http://schemas.openxmlformats.org/officeDocument/2006/relationships/image" Target="../media/image840.png"/><Relationship Id="rId5" Type="http://schemas.openxmlformats.org/officeDocument/2006/relationships/image" Target="../media/image89.png"/><Relationship Id="rId4" Type="http://schemas.openxmlformats.org/officeDocument/2006/relationships/image" Target="../media/image88.png"/></Relationships>
</file>

<file path=ppt/slides/_rels/slide3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 Id="rId5" Type="http://schemas.openxmlformats.org/officeDocument/2006/relationships/image" Target="../media/image92.png"/><Relationship Id="rId4" Type="http://schemas.openxmlformats.org/officeDocument/2006/relationships/image" Target="../media/image82.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42.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image" Target="../media/image98.png"/></Relationships>
</file>

<file path=ppt/slides/_rels/slide45.xml.rels><?xml version="1.0" encoding="UTF-8" standalone="yes"?>
<Relationships xmlns="http://schemas.openxmlformats.org/package/2006/relationships"><Relationship Id="rId3" Type="http://schemas.openxmlformats.org/officeDocument/2006/relationships/image" Target="../media/image99.png"/><Relationship Id="rId7" Type="http://schemas.openxmlformats.org/officeDocument/2006/relationships/image" Target="../media/image104.png"/><Relationship Id="rId2" Type="http://schemas.openxmlformats.org/officeDocument/2006/relationships/image" Target="../media/image97.png"/><Relationship Id="rId1" Type="http://schemas.openxmlformats.org/officeDocument/2006/relationships/slideLayout" Target="../slideLayouts/slideLayout2.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s>
</file>

<file path=ppt/slides/_rels/slide46.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5.png"/><Relationship Id="rId1" Type="http://schemas.openxmlformats.org/officeDocument/2006/relationships/slideLayout" Target="../slideLayouts/slideLayout2.xml"/><Relationship Id="rId5" Type="http://schemas.openxmlformats.org/officeDocument/2006/relationships/image" Target="../media/image107.png"/><Relationship Id="rId4" Type="http://schemas.openxmlformats.org/officeDocument/2006/relationships/image" Target="../media/image106.png"/></Relationships>
</file>

<file path=ppt/slides/_rels/slide47.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8.png"/><Relationship Id="rId1" Type="http://schemas.openxmlformats.org/officeDocument/2006/relationships/slideLayout" Target="../slideLayouts/slideLayout2.xml"/><Relationship Id="rId5" Type="http://schemas.openxmlformats.org/officeDocument/2006/relationships/image" Target="../media/image109.png"/><Relationship Id="rId4" Type="http://schemas.openxmlformats.org/officeDocument/2006/relationships/image" Target="../media/image106.png"/></Relationships>
</file>

<file path=ppt/slides/_rels/slide48.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1.png"/><Relationship Id="rId1" Type="http://schemas.openxmlformats.org/officeDocument/2006/relationships/slideLayout" Target="../slideLayouts/slideLayout2.xml"/><Relationship Id="rId5" Type="http://schemas.openxmlformats.org/officeDocument/2006/relationships/image" Target="../media/image111.png"/><Relationship Id="rId4" Type="http://schemas.openxmlformats.org/officeDocument/2006/relationships/image" Target="../media/image107.png"/></Relationships>
</file>

<file path=ppt/slides/_rels/slide49.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01.png"/><Relationship Id="rId1" Type="http://schemas.openxmlformats.org/officeDocument/2006/relationships/slideLayout" Target="../slideLayouts/slideLayout2.xml"/><Relationship Id="rId4" Type="http://schemas.openxmlformats.org/officeDocument/2006/relationships/image" Target="../media/image113.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8.png"/><Relationship Id="rId7"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21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150.png"/><Relationship Id="rId2" Type="http://schemas.openxmlformats.org/officeDocument/2006/relationships/image" Target="../media/image114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60.xml.rels><?xml version="1.0" encoding="UTF-8" standalone="yes"?>
<Relationships xmlns="http://schemas.openxmlformats.org/package/2006/relationships"><Relationship Id="rId2" Type="http://schemas.openxmlformats.org/officeDocument/2006/relationships/image" Target="../media/image12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910.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0.png"/><Relationship Id="rId7"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51.png"/><Relationship Id="rId11" Type="http://schemas.openxmlformats.org/officeDocument/2006/relationships/image" Target="../media/image32.png"/><Relationship Id="rId5" Type="http://schemas.openxmlformats.org/officeDocument/2006/relationships/image" Target="../media/image260.png"/><Relationship Id="rId10" Type="http://schemas.openxmlformats.org/officeDocument/2006/relationships/image" Target="../media/image31.png"/><Relationship Id="rId4" Type="http://schemas.openxmlformats.org/officeDocument/2006/relationships/image" Target="../media/image250.png"/><Relationship Id="rId9"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6 Live Session</a:t>
            </a:r>
          </a:p>
        </p:txBody>
      </p:sp>
      <p:sp>
        <p:nvSpPr>
          <p:cNvPr id="3" name="Subtitle 2"/>
          <p:cNvSpPr>
            <a:spLocks noGrp="1"/>
          </p:cNvSpPr>
          <p:nvPr>
            <p:ph type="subTitle" idx="1"/>
          </p:nvPr>
        </p:nvSpPr>
        <p:spPr/>
        <p:txBody>
          <a:bodyPr/>
          <a:lstStyle/>
          <a:p>
            <a:r>
              <a:rPr lang="en-US" dirty="0"/>
              <a:t>Contrasts</a:t>
            </a:r>
          </a:p>
          <a:p>
            <a:r>
              <a:rPr lang="en-US" dirty="0"/>
              <a:t>Multiple Comparison</a:t>
            </a:r>
          </a:p>
        </p:txBody>
      </p:sp>
    </p:spTree>
    <p:extLst>
      <p:ext uri="{BB962C8B-B14F-4D97-AF65-F5344CB8AC3E}">
        <p14:creationId xmlns:p14="http://schemas.microsoft.com/office/powerpoint/2010/main" val="3738622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960" y="2591446"/>
            <a:ext cx="3792260" cy="623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 y="3285095"/>
            <a:ext cx="4286250" cy="979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960" y="1905646"/>
            <a:ext cx="4007338"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TextBox 3"/>
              <p:cNvSpPr txBox="1"/>
              <p:nvPr/>
            </p:nvSpPr>
            <p:spPr>
              <a:xfrm>
                <a:off x="5257800" y="1998642"/>
                <a:ext cx="3563476" cy="369332"/>
              </a:xfrm>
              <a:prstGeom prst="rect">
                <a:avLst/>
              </a:prstGeom>
              <a:noFill/>
            </p:spPr>
            <p:txBody>
              <a:bodyPr wrap="none" rtlCol="0">
                <a:spAutoFit/>
              </a:bodyPr>
              <a:lstStyle/>
              <a:p>
                <a:r>
                  <a:rPr lang="en-US" dirty="0">
                    <a:solidFill>
                      <a:prstClr val="black"/>
                    </a:solidFill>
                  </a:rPr>
                  <a:t>(Constraint: </a:t>
                </a:r>
                <a14:m>
                  <m:oMath xmlns:m="http://schemas.openxmlformats.org/officeDocument/2006/math">
                    <m:sSub>
                      <m:sSubPr>
                        <m:ctrlPr>
                          <a:rPr lang="en-US" i="1" smtClean="0">
                            <a:solidFill>
                              <a:prstClr val="black"/>
                            </a:solidFill>
                            <a:latin typeface="Cambria Math" panose="02040503050406030204" pitchFamily="18" charset="0"/>
                          </a:rPr>
                        </m:ctrlPr>
                      </m:sSubPr>
                      <m:e>
                        <m:r>
                          <a:rPr lang="en-US" i="1">
                            <a:solidFill>
                              <a:prstClr val="black"/>
                            </a:solidFill>
                            <a:latin typeface="Cambria Math"/>
                          </a:rPr>
                          <m:t>𝐶</m:t>
                        </m:r>
                      </m:e>
                      <m:sub>
                        <m:r>
                          <a:rPr lang="en-US" i="1" smtClean="0">
                            <a:solidFill>
                              <a:prstClr val="black"/>
                            </a:solidFill>
                            <a:latin typeface="Cambria Math" charset="0"/>
                          </a:rPr>
                          <m:t>1</m:t>
                        </m:r>
                      </m:sub>
                    </m:sSub>
                    <m:r>
                      <a:rPr lang="en-US" i="1" smtClean="0">
                        <a:solidFill>
                          <a:prstClr val="black"/>
                        </a:solidFill>
                        <a:latin typeface="Cambria Math"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𝐶</m:t>
                        </m:r>
                      </m:e>
                      <m:sub>
                        <m:r>
                          <a:rPr lang="en-US" i="1" smtClean="0">
                            <a:solidFill>
                              <a:prstClr val="black"/>
                            </a:solidFill>
                            <a:latin typeface="Cambria Math" charset="0"/>
                          </a:rPr>
                          <m:t>2</m:t>
                        </m:r>
                      </m:sub>
                    </m:sSub>
                    <m:r>
                      <a:rPr lang="en-US" i="1" smtClean="0">
                        <a:solidFill>
                          <a:prstClr val="black"/>
                        </a:solidFill>
                        <a:latin typeface="Cambria Math" charset="0"/>
                      </a:rPr>
                      <m:t>+ </m:t>
                    </m:r>
                    <m:r>
                      <a:rPr lang="en-US" i="1" smtClean="0">
                        <a:solidFill>
                          <a:prstClr val="black"/>
                        </a:solidFill>
                        <a:latin typeface="Cambria Math" charset="0"/>
                        <a:ea typeface="Cambria Math" charset="0"/>
                        <a:cs typeface="Cambria Math"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𝐶</m:t>
                        </m:r>
                      </m:e>
                      <m:sub>
                        <m:r>
                          <a:rPr lang="en-US" i="1" smtClean="0">
                            <a:solidFill>
                              <a:prstClr val="black"/>
                            </a:solidFill>
                            <a:latin typeface="Cambria Math" charset="0"/>
                          </a:rPr>
                          <m:t>𝐼</m:t>
                        </m:r>
                      </m:sub>
                    </m:sSub>
                    <m:r>
                      <a:rPr lang="en-US" i="1" smtClean="0">
                        <a:solidFill>
                          <a:prstClr val="black"/>
                        </a:solidFill>
                        <a:latin typeface="Cambria Math"/>
                      </a:rPr>
                      <m:t>=0</m:t>
                    </m:r>
                  </m:oMath>
                </a14:m>
                <a:r>
                  <a:rPr lang="en-US" dirty="0">
                    <a:solidFill>
                      <a:prstClr val="black"/>
                    </a:solidFill>
                  </a:rPr>
                  <a:t>)</a:t>
                </a:r>
              </a:p>
            </p:txBody>
          </p:sp>
        </mc:Choice>
        <mc:Fallback xmlns="">
          <p:sp>
            <p:nvSpPr>
              <p:cNvPr id="4" name="TextBox 3"/>
              <p:cNvSpPr txBox="1">
                <a:spLocks noRot="1" noChangeAspect="1" noMove="1" noResize="1" noEditPoints="1" noAdjustHandles="1" noChangeArrowheads="1" noChangeShapeType="1" noTextEdit="1"/>
              </p:cNvSpPr>
              <p:nvPr/>
            </p:nvSpPr>
            <p:spPr>
              <a:xfrm>
                <a:off x="5257800" y="1998642"/>
                <a:ext cx="3563476" cy="369332"/>
              </a:xfrm>
              <a:prstGeom prst="rect">
                <a:avLst/>
              </a:prstGeom>
              <a:blipFill rotWithShape="0">
                <a:blip r:embed="rId5"/>
                <a:stretch>
                  <a:fillRect l="-1541" t="-98333" r="-514" b="-1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676400" y="4242107"/>
                <a:ext cx="6170472" cy="390748"/>
              </a:xfrm>
              <a:prstGeom prst="rect">
                <a:avLst/>
              </a:prstGeom>
              <a:noFill/>
            </p:spPr>
            <p:txBody>
              <a:bodyPr wrap="none" rtlCol="0">
                <a:spAutoFit/>
              </a:bodyPr>
              <a:lstStyle/>
              <a:p>
                <a:r>
                  <a:rPr lang="en-US" dirty="0">
                    <a:solidFill>
                      <a:prstClr val="black"/>
                    </a:solidFill>
                    <a:ea typeface="Cambria Math"/>
                  </a:rPr>
                  <a:t>Example: </a:t>
                </a:r>
                <a14:m>
                  <m:oMath xmlns:m="http://schemas.openxmlformats.org/officeDocument/2006/math">
                    <m:r>
                      <a:rPr lang="en-US" i="1" smtClean="0">
                        <a:solidFill>
                          <a:prstClr val="black"/>
                        </a:solidFill>
                        <a:latin typeface="Cambria Math"/>
                        <a:ea typeface="Cambria Math"/>
                      </a:rPr>
                      <m:t>𝛾</m:t>
                    </m:r>
                    <m:r>
                      <a:rPr lang="en-US" i="1" smtClean="0">
                        <a:solidFill>
                          <a:prstClr val="black"/>
                        </a:solidFill>
                        <a:latin typeface="Cambria Math"/>
                        <a:ea typeface="Cambria Math"/>
                      </a:rPr>
                      <m:t>=</m:t>
                    </m:r>
                    <m:r>
                      <a:rPr lang="en-US" b="1" i="1" smtClean="0">
                        <a:solidFill>
                          <a:srgbClr val="FF0000"/>
                        </a:solidFill>
                        <a:latin typeface="Cambria Math"/>
                        <a:ea typeface="Cambria Math"/>
                      </a:rPr>
                      <m:t>𝟏</m:t>
                    </m:r>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𝐴𝑚𝑝</m:t>
                        </m:r>
                      </m:sub>
                    </m:sSub>
                    <m:r>
                      <a:rPr lang="en-US" b="1" i="1" smtClean="0">
                        <a:solidFill>
                          <a:srgbClr val="FF0000"/>
                        </a:solidFill>
                        <a:latin typeface="Cambria Math"/>
                        <a:ea typeface="Cambria Math"/>
                      </a:rPr>
                      <m:t>−</m:t>
                    </m:r>
                    <m:r>
                      <a:rPr lang="en-US" b="1" i="1" smtClean="0">
                        <a:solidFill>
                          <a:srgbClr val="FF0000"/>
                        </a:solidFill>
                        <a:latin typeface="Cambria Math"/>
                        <a:ea typeface="Cambria Math"/>
                      </a:rPr>
                      <m:t>𝟏</m:t>
                    </m:r>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𝐶𝑟𝑢𝑡𝑐h</m:t>
                        </m:r>
                      </m:sub>
                    </m:sSub>
                  </m:oMath>
                </a14:m>
                <a:r>
                  <a:rPr lang="en-US" dirty="0">
                    <a:solidFill>
                      <a:prstClr val="black"/>
                    </a:solidFill>
                    <a:ea typeface="Cambria Math"/>
                  </a:rPr>
                  <a:t> </a:t>
                </a:r>
                <a14:m>
                  <m:oMath xmlns:m="http://schemas.openxmlformats.org/officeDocument/2006/math">
                    <m:r>
                      <a:rPr lang="en-US" b="1" i="1" smtClean="0">
                        <a:solidFill>
                          <a:srgbClr val="FF0000"/>
                        </a:solidFill>
                        <a:latin typeface="Cambria Math"/>
                        <a:ea typeface="Cambria Math"/>
                      </a:rPr>
                      <m:t>+</m:t>
                    </m:r>
                    <m:r>
                      <a:rPr lang="en-US" b="1" i="1" smtClean="0">
                        <a:solidFill>
                          <a:srgbClr val="FF0000"/>
                        </a:solidFill>
                        <a:latin typeface="Cambria Math"/>
                        <a:ea typeface="Cambria Math"/>
                      </a:rPr>
                      <m:t>𝟏</m:t>
                    </m:r>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𝐻𝑒𝑎𝑟</m:t>
                        </m:r>
                      </m:sub>
                    </m:sSub>
                  </m:oMath>
                </a14:m>
                <a:r>
                  <a:rPr lang="en-US" dirty="0">
                    <a:solidFill>
                      <a:prstClr val="black"/>
                    </a:solidFill>
                    <a:ea typeface="Cambria Math"/>
                  </a:rPr>
                  <a:t> </a:t>
                </a:r>
                <a14:m>
                  <m:oMath xmlns:m="http://schemas.openxmlformats.org/officeDocument/2006/math">
                    <m:r>
                      <a:rPr lang="en-US" b="1" i="1" smtClean="0">
                        <a:solidFill>
                          <a:srgbClr val="FF0000"/>
                        </a:solidFill>
                        <a:latin typeface="Cambria Math"/>
                        <a:ea typeface="Cambria Math"/>
                      </a:rPr>
                      <m:t>+</m:t>
                    </m:r>
                    <m:r>
                      <a:rPr lang="en-US" b="1" i="1" smtClean="0">
                        <a:solidFill>
                          <a:srgbClr val="FF0000"/>
                        </a:solidFill>
                        <a:latin typeface="Cambria Math"/>
                        <a:ea typeface="Cambria Math"/>
                      </a:rPr>
                      <m:t>𝟎</m:t>
                    </m:r>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𝑁𝑜𝑛𝑒</m:t>
                        </m:r>
                      </m:sub>
                    </m:sSub>
                    <m:r>
                      <a:rPr lang="en-US" b="1" i="1" smtClean="0">
                        <a:solidFill>
                          <a:srgbClr val="FF0000"/>
                        </a:solidFill>
                        <a:latin typeface="Cambria Math"/>
                        <a:ea typeface="Cambria Math"/>
                      </a:rPr>
                      <m:t>−</m:t>
                    </m:r>
                    <m:r>
                      <a:rPr lang="en-US" b="1" i="1" smtClean="0">
                        <a:solidFill>
                          <a:srgbClr val="FF0000"/>
                        </a:solidFill>
                        <a:latin typeface="Cambria Math"/>
                        <a:ea typeface="Cambria Math"/>
                      </a:rPr>
                      <m:t>𝟏</m:t>
                    </m:r>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𝑊h𝑒𝑒𝑙</m:t>
                        </m:r>
                      </m:sub>
                    </m:sSub>
                  </m:oMath>
                </a14:m>
                <a:endParaRPr lang="en-US" dirty="0">
                  <a:solidFill>
                    <a:prstClr val="black"/>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676400" y="4242107"/>
                <a:ext cx="6170472" cy="390748"/>
              </a:xfrm>
              <a:prstGeom prst="rect">
                <a:avLst/>
              </a:prstGeom>
              <a:blipFill rotWithShape="0">
                <a:blip r:embed="rId6"/>
                <a:stretch>
                  <a:fillRect l="-791" t="-7813" b="-20313"/>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Linear Combinations &amp; Contrasts</a:t>
            </a:r>
          </a:p>
        </p:txBody>
      </p:sp>
      <p:sp>
        <p:nvSpPr>
          <p:cNvPr id="5" name="TextBox 4"/>
          <p:cNvSpPr txBox="1"/>
          <p:nvPr/>
        </p:nvSpPr>
        <p:spPr>
          <a:xfrm>
            <a:off x="5257800" y="3590121"/>
            <a:ext cx="2998321" cy="369332"/>
          </a:xfrm>
          <a:prstGeom prst="rect">
            <a:avLst/>
          </a:prstGeom>
          <a:noFill/>
        </p:spPr>
        <p:txBody>
          <a:bodyPr wrap="none" rtlCol="0">
            <a:spAutoFit/>
          </a:bodyPr>
          <a:lstStyle/>
          <a:p>
            <a:r>
              <a:rPr lang="en-US" b="1" u="sng" dirty="0">
                <a:solidFill>
                  <a:srgbClr val="7030A0"/>
                </a:solidFill>
              </a:rPr>
              <a:t>(this requires independence)</a:t>
            </a:r>
          </a:p>
        </p:txBody>
      </p:sp>
      <mc:AlternateContent xmlns:mc="http://schemas.openxmlformats.org/markup-compatibility/2006" xmlns:a14="http://schemas.microsoft.com/office/drawing/2010/main">
        <mc:Choice Requires="a14">
          <p:sp>
            <p:nvSpPr>
              <p:cNvPr id="6" name="TextBox 5"/>
              <p:cNvSpPr txBox="1"/>
              <p:nvPr/>
            </p:nvSpPr>
            <p:spPr>
              <a:xfrm>
                <a:off x="1083479" y="4703910"/>
                <a:ext cx="6516528" cy="1359090"/>
              </a:xfrm>
              <a:prstGeom prst="rect">
                <a:avLst/>
              </a:prstGeom>
              <a:noFill/>
            </p:spPr>
            <p:txBody>
              <a:bodyPr wrap="none" rtlCol="0">
                <a:spAutoFit/>
              </a:bodyPr>
              <a:lstStyle/>
              <a:p>
                <a:r>
                  <a:rPr lang="en-US" dirty="0">
                    <a:solidFill>
                      <a:prstClr val="black"/>
                    </a:solidFill>
                  </a:rPr>
                  <a:t>The test statistic t:</a:t>
                </a:r>
              </a:p>
              <a:p>
                <a:pPr marL="285750" indent="-285750">
                  <a:buFont typeface="Arial" panose="020B0604020202020204" pitchFamily="34" charset="0"/>
                  <a:buChar char="•"/>
                </a:pPr>
                <a:r>
                  <a:rPr lang="en-US" dirty="0">
                    <a:solidFill>
                      <a:prstClr val="black"/>
                    </a:solidFill>
                  </a:rPr>
                  <a:t> </a:t>
                </a:r>
                <a14:m>
                  <m:oMath xmlns:m="http://schemas.openxmlformats.org/officeDocument/2006/math">
                    <m:r>
                      <a:rPr lang="en-US" b="0" i="1" smtClean="0">
                        <a:solidFill>
                          <a:prstClr val="black"/>
                        </a:solidFill>
                        <a:latin typeface="Cambria Math" panose="02040503050406030204" pitchFamily="18" charset="0"/>
                      </a:rPr>
                      <m:t>𝑡</m:t>
                    </m:r>
                    <m:r>
                      <a:rPr lang="en-US" b="0" i="1" smtClean="0">
                        <a:solidFill>
                          <a:prstClr val="black"/>
                        </a:solidFill>
                        <a:latin typeface="Cambria Math" panose="02040503050406030204" pitchFamily="18" charset="0"/>
                      </a:rPr>
                      <m:t>=</m:t>
                    </m:r>
                    <m:f>
                      <m:fPr>
                        <m:ctrlPr>
                          <a:rPr lang="en-US" i="1" smtClean="0">
                            <a:solidFill>
                              <a:prstClr val="black"/>
                            </a:solidFill>
                            <a:latin typeface="Cambria Math" panose="02040503050406030204" pitchFamily="18" charset="0"/>
                          </a:rPr>
                        </m:ctrlPr>
                      </m:fPr>
                      <m:num>
                        <m:r>
                          <m:rPr>
                            <m:nor/>
                          </m:rPr>
                          <a:rPr lang="en-US" dirty="0">
                            <a:solidFill>
                              <a:prstClr val="black"/>
                            </a:solidFill>
                          </a:rPr>
                          <m:t>g</m:t>
                        </m:r>
                        <m:r>
                          <m:rPr>
                            <m:nor/>
                          </m:rPr>
                          <a:rPr lang="en-US" dirty="0">
                            <a:solidFill>
                              <a:prstClr val="black"/>
                            </a:solidFill>
                          </a:rPr>
                          <m:t>−</m:t>
                        </m:r>
                        <m:r>
                          <a:rPr lang="en-US" i="1">
                            <a:solidFill>
                              <a:prstClr val="black"/>
                            </a:solidFill>
                            <a:latin typeface="Cambria Math"/>
                            <a:ea typeface="Cambria Math"/>
                          </a:rPr>
                          <m:t>𝛾</m:t>
                        </m:r>
                      </m:num>
                      <m:den>
                        <m:r>
                          <m:rPr>
                            <m:nor/>
                          </m:rPr>
                          <a:rPr lang="en-US" dirty="0">
                            <a:solidFill>
                              <a:prstClr val="black"/>
                            </a:solidFill>
                          </a:rPr>
                          <m:t>SE</m:t>
                        </m:r>
                        <m:r>
                          <m:rPr>
                            <m:nor/>
                          </m:rPr>
                          <a:rPr lang="en-US" dirty="0">
                            <a:solidFill>
                              <a:prstClr val="black"/>
                            </a:solidFill>
                          </a:rPr>
                          <m:t>(</m:t>
                        </m:r>
                        <m:r>
                          <m:rPr>
                            <m:nor/>
                          </m:rPr>
                          <a:rPr lang="en-US" dirty="0">
                            <a:solidFill>
                              <a:prstClr val="black"/>
                            </a:solidFill>
                          </a:rPr>
                          <m:t>g</m:t>
                        </m:r>
                        <m:r>
                          <m:rPr>
                            <m:nor/>
                          </m:rPr>
                          <a:rPr lang="en-US" dirty="0">
                            <a:solidFill>
                              <a:prstClr val="black"/>
                            </a:solidFill>
                          </a:rPr>
                          <m:t>)</m:t>
                        </m:r>
                      </m:den>
                    </m:f>
                  </m:oMath>
                </a14:m>
                <a:endParaRPr lang="en-US" dirty="0">
                  <a:solidFill>
                    <a:prstClr val="black"/>
                  </a:solidFill>
                </a:endParaRPr>
              </a:p>
              <a:p>
                <a:pPr marL="285750" indent="-285750">
                  <a:buFont typeface="Arial" panose="020B0604020202020204" pitchFamily="34" charset="0"/>
                  <a:buChar char="•"/>
                </a:pPr>
                <a:r>
                  <a:rPr lang="en-US" dirty="0">
                    <a:solidFill>
                      <a:prstClr val="black"/>
                    </a:solidFill>
                  </a:rPr>
                  <a:t> The test statistic has an approximate t-distribution w/ df =</a:t>
                </a:r>
                <a14:m>
                  <m:oMath xmlns:m="http://schemas.openxmlformats.org/officeDocument/2006/math">
                    <m:r>
                      <a:rPr lang="en-US">
                        <a:solidFill>
                          <a:prstClr val="black"/>
                        </a:solidFill>
                        <a:latin typeface="Cambria Math" charset="0"/>
                      </a:rPr>
                      <m:t> </m:t>
                    </m:r>
                    <m:r>
                      <a:rPr lang="en-US" i="1">
                        <a:solidFill>
                          <a:prstClr val="black"/>
                        </a:solidFill>
                        <a:latin typeface="Cambria Math" charset="0"/>
                      </a:rPr>
                      <m:t>𝑛</m:t>
                    </m:r>
                    <m:r>
                      <a:rPr lang="en-US" i="1">
                        <a:solidFill>
                          <a:prstClr val="black"/>
                        </a:solidFill>
                        <a:latin typeface="Cambria Math" charset="0"/>
                      </a:rPr>
                      <m:t>−</m:t>
                    </m:r>
                    <m:r>
                      <a:rPr lang="en-US" i="1">
                        <a:solidFill>
                          <a:prstClr val="black"/>
                        </a:solidFill>
                        <a:latin typeface="Cambria Math" charset="0"/>
                      </a:rPr>
                      <m:t>𝐼</m:t>
                    </m:r>
                  </m:oMath>
                </a14:m>
                <a:endParaRPr lang="en-US" dirty="0">
                  <a:solidFill>
                    <a:prstClr val="black"/>
                  </a:solidFill>
                </a:endParaRPr>
              </a:p>
              <a:p>
                <a:pPr marL="742950" lvl="1" indent="-285750">
                  <a:buFont typeface="Arial" panose="020B0604020202020204" pitchFamily="34" charset="0"/>
                  <a:buChar char="•"/>
                </a:pPr>
                <a:r>
                  <a:rPr lang="en-US" dirty="0">
                    <a:solidFill>
                      <a:prstClr val="black"/>
                    </a:solidFill>
                  </a:rPr>
                  <a:t>In this case, </a:t>
                </a:r>
                <a14:m>
                  <m:oMath xmlns:m="http://schemas.openxmlformats.org/officeDocument/2006/math">
                    <m:r>
                      <a:rPr lang="en-US" i="1">
                        <a:solidFill>
                          <a:prstClr val="black"/>
                        </a:solidFill>
                        <a:latin typeface="Cambria Math" charset="0"/>
                      </a:rPr>
                      <m:t>𝑛</m:t>
                    </m:r>
                    <m:r>
                      <a:rPr lang="en-US" i="1">
                        <a:solidFill>
                          <a:prstClr val="black"/>
                        </a:solidFill>
                        <a:latin typeface="Cambria Math" charset="0"/>
                      </a:rPr>
                      <m:t>−</m:t>
                    </m:r>
                    <m:r>
                      <a:rPr lang="en-US" i="1">
                        <a:solidFill>
                          <a:prstClr val="black"/>
                        </a:solidFill>
                        <a:latin typeface="Cambria Math" charset="0"/>
                      </a:rPr>
                      <m:t>𝐼</m:t>
                    </m:r>
                  </m:oMath>
                </a14:m>
                <a:r>
                  <a:rPr lang="en-US" dirty="0">
                    <a:solidFill>
                      <a:prstClr val="black"/>
                    </a:solidFill>
                  </a:rPr>
                  <a:t> =#data points - #groups =70-5= 65</a:t>
                </a:r>
              </a:p>
            </p:txBody>
          </p:sp>
        </mc:Choice>
        <mc:Fallback xmlns="">
          <p:sp>
            <p:nvSpPr>
              <p:cNvPr id="6" name="TextBox 5"/>
              <p:cNvSpPr txBox="1">
                <a:spLocks noRot="1" noChangeAspect="1" noMove="1" noResize="1" noEditPoints="1" noAdjustHandles="1" noChangeArrowheads="1" noChangeShapeType="1" noTextEdit="1"/>
              </p:cNvSpPr>
              <p:nvPr/>
            </p:nvSpPr>
            <p:spPr>
              <a:xfrm>
                <a:off x="1083479" y="4703910"/>
                <a:ext cx="6516528" cy="1359090"/>
              </a:xfrm>
              <a:prstGeom prst="rect">
                <a:avLst/>
              </a:prstGeom>
              <a:blipFill rotWithShape="0">
                <a:blip r:embed="rId7"/>
                <a:stretch>
                  <a:fillRect l="-842" t="-2691" b="-6278"/>
                </a:stretch>
              </a:blipFill>
            </p:spPr>
            <p:txBody>
              <a:bodyPr/>
              <a:lstStyle/>
              <a:p>
                <a:r>
                  <a:rPr lang="en-US">
                    <a:noFill/>
                  </a:rPr>
                  <a:t> </a:t>
                </a:r>
              </a:p>
            </p:txBody>
          </p:sp>
        </mc:Fallback>
      </mc:AlternateContent>
    </p:spTree>
    <p:extLst>
      <p:ext uri="{BB962C8B-B14F-4D97-AF65-F5344CB8AC3E}">
        <p14:creationId xmlns:p14="http://schemas.microsoft.com/office/powerpoint/2010/main" val="51755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750529"/>
            <a:ext cx="2947565" cy="22991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TextBox 3"/>
              <p:cNvSpPr txBox="1"/>
              <p:nvPr/>
            </p:nvSpPr>
            <p:spPr>
              <a:xfrm>
                <a:off x="449011" y="3721786"/>
                <a:ext cx="5187702" cy="369332"/>
              </a:xfrm>
              <a:prstGeom prst="rect">
                <a:avLst/>
              </a:prstGeom>
              <a:noFill/>
            </p:spPr>
            <p:txBody>
              <a:bodyPr wrap="none" rtlCol="0">
                <a:spAutoFit/>
              </a:bodyPr>
              <a:lstStyle/>
              <a:p>
                <a14:m>
                  <m:oMath xmlns:m="http://schemas.openxmlformats.org/officeDocument/2006/math">
                    <m:r>
                      <m:rPr>
                        <m:sty m:val="p"/>
                      </m:rPr>
                      <a:rPr lang="en-US" smtClean="0">
                        <a:solidFill>
                          <a:prstClr val="black"/>
                        </a:solidFill>
                        <a:latin typeface="Cambria Math"/>
                      </a:rPr>
                      <m:t>g</m:t>
                    </m:r>
                    <m:r>
                      <a:rPr lang="en-US" smtClean="0">
                        <a:solidFill>
                          <a:prstClr val="black"/>
                        </a:solidFill>
                        <a:latin typeface="Cambria Math"/>
                      </a:rPr>
                      <m:t>=</m:t>
                    </m:r>
                    <m:d>
                      <m:dPr>
                        <m:ctrlPr>
                          <a:rPr lang="en-US" i="1" smtClean="0">
                            <a:solidFill>
                              <a:prstClr val="black"/>
                            </a:solidFill>
                            <a:latin typeface="Cambria Math" panose="02040503050406030204" pitchFamily="18" charset="0"/>
                          </a:rPr>
                        </m:ctrlPr>
                      </m:dPr>
                      <m:e>
                        <m:r>
                          <a:rPr lang="en-US" b="1" i="1">
                            <a:solidFill>
                              <a:srgbClr val="00B0F0"/>
                            </a:solidFill>
                            <a:latin typeface="Cambria Math"/>
                            <a:ea typeface="Cambria Math"/>
                          </a:rPr>
                          <m:t>𝟏</m:t>
                        </m:r>
                      </m:e>
                    </m:d>
                    <m:r>
                      <a:rPr lang="en-US" smtClean="0">
                        <a:solidFill>
                          <a:prstClr val="black"/>
                        </a:solidFill>
                        <a:latin typeface="Cambria Math"/>
                      </a:rPr>
                      <m:t>4.4</m:t>
                    </m:r>
                    <m:r>
                      <a:rPr lang="en-US" b="1" smtClean="0">
                        <a:solidFill>
                          <a:srgbClr val="00B0F0"/>
                        </a:solidFill>
                        <a:latin typeface="Cambria Math"/>
                      </a:rPr>
                      <m:t>−</m:t>
                    </m:r>
                    <m:d>
                      <m:dPr>
                        <m:ctrlPr>
                          <a:rPr lang="en-US" i="1" smtClean="0">
                            <a:solidFill>
                              <a:prstClr val="black"/>
                            </a:solidFill>
                            <a:latin typeface="Cambria Math" panose="02040503050406030204" pitchFamily="18" charset="0"/>
                          </a:rPr>
                        </m:ctrlPr>
                      </m:dPr>
                      <m:e>
                        <m:r>
                          <a:rPr lang="en-US" b="1" i="1">
                            <a:solidFill>
                              <a:srgbClr val="00B0F0"/>
                            </a:solidFill>
                            <a:latin typeface="Cambria Math"/>
                            <a:ea typeface="Cambria Math"/>
                          </a:rPr>
                          <m:t>𝟏</m:t>
                        </m:r>
                      </m:e>
                    </m:d>
                    <m:r>
                      <a:rPr lang="en-US" smtClean="0">
                        <a:solidFill>
                          <a:prstClr val="black"/>
                        </a:solidFill>
                        <a:latin typeface="Cambria Math"/>
                      </a:rPr>
                      <m:t>5.9</m:t>
                    </m:r>
                  </m:oMath>
                </a14:m>
                <a:r>
                  <a:rPr lang="en-US" dirty="0">
                    <a:solidFill>
                      <a:prstClr val="black"/>
                    </a:solidFill>
                  </a:rPr>
                  <a:t> + (</a:t>
                </a:r>
                <a14:m>
                  <m:oMath xmlns:m="http://schemas.openxmlformats.org/officeDocument/2006/math">
                    <m:r>
                      <a:rPr lang="en-US" b="1" i="1">
                        <a:solidFill>
                          <a:srgbClr val="00B0F0"/>
                        </a:solidFill>
                        <a:latin typeface="Cambria Math"/>
                        <a:ea typeface="Cambria Math"/>
                      </a:rPr>
                      <m:t>𝟏</m:t>
                    </m:r>
                  </m:oMath>
                </a14:m>
                <a:r>
                  <a:rPr lang="en-US" dirty="0">
                    <a:solidFill>
                      <a:prstClr val="black"/>
                    </a:solidFill>
                  </a:rPr>
                  <a:t>)4.1 + (</a:t>
                </a:r>
                <a:r>
                  <a:rPr lang="en-US" b="1" dirty="0">
                    <a:solidFill>
                      <a:srgbClr val="00B0F0"/>
                    </a:solidFill>
                  </a:rPr>
                  <a:t>0</a:t>
                </a:r>
                <a:r>
                  <a:rPr lang="en-US" dirty="0">
                    <a:solidFill>
                      <a:prstClr val="black"/>
                    </a:solidFill>
                  </a:rPr>
                  <a:t>)4.9 </a:t>
                </a:r>
                <a:r>
                  <a:rPr lang="en-US" b="1" dirty="0">
                    <a:solidFill>
                      <a:srgbClr val="00B0F0"/>
                    </a:solidFill>
                  </a:rPr>
                  <a:t>–</a:t>
                </a:r>
                <a:r>
                  <a:rPr lang="en-US" dirty="0">
                    <a:solidFill>
                      <a:prstClr val="black"/>
                    </a:solidFill>
                  </a:rPr>
                  <a:t> (</a:t>
                </a:r>
                <a14:m>
                  <m:oMath xmlns:m="http://schemas.openxmlformats.org/officeDocument/2006/math">
                    <m:r>
                      <a:rPr lang="en-US" b="1" i="1">
                        <a:solidFill>
                          <a:srgbClr val="00B0F0"/>
                        </a:solidFill>
                        <a:latin typeface="Cambria Math"/>
                        <a:ea typeface="Cambria Math"/>
                      </a:rPr>
                      <m:t>𝟏</m:t>
                    </m:r>
                  </m:oMath>
                </a14:m>
                <a:r>
                  <a:rPr lang="en-US" dirty="0">
                    <a:solidFill>
                      <a:prstClr val="black"/>
                    </a:solidFill>
                  </a:rPr>
                  <a:t>)5.3 =  - 2.8</a:t>
                </a:r>
              </a:p>
            </p:txBody>
          </p:sp>
        </mc:Choice>
        <mc:Fallback xmlns="">
          <p:sp>
            <p:nvSpPr>
              <p:cNvPr id="4" name="TextBox 3"/>
              <p:cNvSpPr txBox="1">
                <a:spLocks noRot="1" noChangeAspect="1" noMove="1" noResize="1" noEditPoints="1" noAdjustHandles="1" noChangeArrowheads="1" noChangeShapeType="1" noTextEdit="1"/>
              </p:cNvSpPr>
              <p:nvPr/>
            </p:nvSpPr>
            <p:spPr>
              <a:xfrm>
                <a:off x="449011" y="3721786"/>
                <a:ext cx="5187702" cy="369332"/>
              </a:xfrm>
              <a:prstGeom prst="rect">
                <a:avLst/>
              </a:prstGeom>
              <a:blipFill>
                <a:blip r:embed="rId3"/>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152400" y="4900337"/>
                <a:ext cx="5715000" cy="9106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mtClean="0">
                          <a:solidFill>
                            <a:prstClr val="black"/>
                          </a:solidFill>
                          <a:latin typeface="Cambria Math"/>
                        </a:rPr>
                        <m:t>SE</m:t>
                      </m:r>
                      <m:d>
                        <m:dPr>
                          <m:ctrlPr>
                            <a:rPr lang="en-US" i="1" smtClean="0">
                              <a:solidFill>
                                <a:prstClr val="black"/>
                              </a:solidFill>
                              <a:latin typeface="Cambria Math" panose="02040503050406030204" pitchFamily="18" charset="0"/>
                            </a:rPr>
                          </m:ctrlPr>
                        </m:dPr>
                        <m:e>
                          <m:r>
                            <m:rPr>
                              <m:sty m:val="p"/>
                            </m:rPr>
                            <a:rPr lang="en-US" smtClean="0">
                              <a:solidFill>
                                <a:prstClr val="black"/>
                              </a:solidFill>
                              <a:latin typeface="Cambria Math"/>
                            </a:rPr>
                            <m:t>g</m:t>
                          </m:r>
                        </m:e>
                      </m:d>
                      <m:r>
                        <a:rPr lang="en-US" smtClean="0">
                          <a:solidFill>
                            <a:prstClr val="black"/>
                          </a:solidFill>
                          <a:latin typeface="Cambria Math"/>
                        </a:rPr>
                        <m:t>=</m:t>
                      </m:r>
                      <m:rad>
                        <m:radPr>
                          <m:degHide m:val="on"/>
                          <m:ctrlPr>
                            <a:rPr lang="en-US" i="1" smtClean="0">
                              <a:solidFill>
                                <a:prstClr val="black"/>
                              </a:solidFill>
                              <a:latin typeface="Cambria Math" panose="02040503050406030204" pitchFamily="18" charset="0"/>
                            </a:rPr>
                          </m:ctrlPr>
                        </m:radPr>
                        <m:deg/>
                        <m:e>
                          <m:r>
                            <a:rPr lang="en-US" i="1" smtClean="0">
                              <a:solidFill>
                                <a:prstClr val="black"/>
                              </a:solidFill>
                              <a:latin typeface="Cambria Math" charset="0"/>
                            </a:rPr>
                            <m:t>2.666</m:t>
                          </m:r>
                        </m:e>
                      </m:rad>
                      <m:rad>
                        <m:radPr>
                          <m:degHide m:val="on"/>
                          <m:ctrlPr>
                            <a:rPr lang="en-US" i="1" smtClean="0">
                              <a:solidFill>
                                <a:prstClr val="black"/>
                              </a:solidFill>
                              <a:latin typeface="Cambria Math" panose="02040503050406030204" pitchFamily="18" charset="0"/>
                            </a:rPr>
                          </m:ctrlPr>
                        </m:radPr>
                        <m:deg/>
                        <m:e>
                          <m:f>
                            <m:fPr>
                              <m:ctrlPr>
                                <a:rPr lang="en-US" i="1" smtClean="0">
                                  <a:solidFill>
                                    <a:prstClr val="black"/>
                                  </a:solidFill>
                                  <a:latin typeface="Cambria Math" panose="02040503050406030204" pitchFamily="18" charset="0"/>
                                </a:rPr>
                              </m:ctrlPr>
                            </m:fPr>
                            <m:num>
                              <m:sSup>
                                <m:sSupPr>
                                  <m:ctrlPr>
                                    <a:rPr lang="en-US" i="1" smtClean="0">
                                      <a:solidFill>
                                        <a:prstClr val="black"/>
                                      </a:solidFill>
                                      <a:latin typeface="Cambria Math" panose="02040503050406030204" pitchFamily="18" charset="0"/>
                                    </a:rPr>
                                  </m:ctrlPr>
                                </m:sSupPr>
                                <m:e>
                                  <m:d>
                                    <m:dPr>
                                      <m:ctrlPr>
                                        <a:rPr lang="en-US" i="1">
                                          <a:solidFill>
                                            <a:prstClr val="black"/>
                                          </a:solidFill>
                                          <a:latin typeface="Cambria Math" panose="02040503050406030204" pitchFamily="18" charset="0"/>
                                        </a:rPr>
                                      </m:ctrlPr>
                                    </m:dPr>
                                    <m:e>
                                      <m:r>
                                        <a:rPr lang="en-US" b="1" i="1">
                                          <a:solidFill>
                                            <a:srgbClr val="00B0F0"/>
                                          </a:solidFill>
                                          <a:latin typeface="Cambria Math"/>
                                        </a:rPr>
                                        <m:t>𝟏</m:t>
                                      </m:r>
                                    </m:e>
                                  </m:d>
                                </m:e>
                                <m:sup>
                                  <m:r>
                                    <a:rPr lang="en-US" b="0" i="1" smtClean="0">
                                      <a:solidFill>
                                        <a:prstClr val="black"/>
                                      </a:solidFill>
                                      <a:latin typeface="Cambria Math" panose="02040503050406030204" pitchFamily="18" charset="0"/>
                                    </a:rPr>
                                    <m:t>2</m:t>
                                  </m:r>
                                </m:sup>
                              </m:sSup>
                            </m:num>
                            <m:den>
                              <m:r>
                                <a:rPr lang="en-US" i="1" smtClean="0">
                                  <a:solidFill>
                                    <a:prstClr val="black"/>
                                  </a:solidFill>
                                  <a:latin typeface="Cambria Math"/>
                                </a:rPr>
                                <m:t>14</m:t>
                              </m:r>
                            </m:den>
                          </m:f>
                          <m:r>
                            <a:rPr lang="en-US" i="1" smtClean="0">
                              <a:solidFill>
                                <a:prstClr val="black"/>
                              </a:solidFill>
                              <a:latin typeface="Cambria Math"/>
                            </a:rPr>
                            <m:t>+</m:t>
                          </m:r>
                          <m:f>
                            <m:fPr>
                              <m:ctrlPr>
                                <a:rPr lang="en-US" i="1" smtClean="0">
                                  <a:solidFill>
                                    <a:prstClr val="black"/>
                                  </a:solidFill>
                                  <a:latin typeface="Cambria Math" panose="02040503050406030204" pitchFamily="18" charset="0"/>
                                </a:rPr>
                              </m:ctrlPr>
                            </m:fPr>
                            <m:num>
                              <m:sSup>
                                <m:sSupPr>
                                  <m:ctrlPr>
                                    <a:rPr lang="en-US" i="1">
                                      <a:solidFill>
                                        <a:prstClr val="black"/>
                                      </a:solidFill>
                                      <a:latin typeface="Cambria Math" panose="02040503050406030204" pitchFamily="18" charset="0"/>
                                    </a:rPr>
                                  </m:ctrlPr>
                                </m:sSupPr>
                                <m:e>
                                  <m:d>
                                    <m:dPr>
                                      <m:ctrlPr>
                                        <a:rPr lang="en-US" i="1">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m:t>
                                      </m:r>
                                      <m:r>
                                        <a:rPr lang="en-US" b="1" i="1">
                                          <a:solidFill>
                                            <a:srgbClr val="00B0F0"/>
                                          </a:solidFill>
                                          <a:latin typeface="Cambria Math"/>
                                        </a:rPr>
                                        <m:t>𝟏</m:t>
                                      </m:r>
                                    </m:e>
                                  </m:d>
                                </m:e>
                                <m:sup>
                                  <m:r>
                                    <a:rPr lang="en-US" i="1">
                                      <a:solidFill>
                                        <a:prstClr val="black"/>
                                      </a:solidFill>
                                      <a:latin typeface="Cambria Math" panose="02040503050406030204" pitchFamily="18" charset="0"/>
                                    </a:rPr>
                                    <m:t>2</m:t>
                                  </m:r>
                                </m:sup>
                              </m:sSup>
                            </m:num>
                            <m:den>
                              <m:r>
                                <a:rPr lang="en-US" i="1" smtClean="0">
                                  <a:solidFill>
                                    <a:prstClr val="black"/>
                                  </a:solidFill>
                                  <a:latin typeface="Cambria Math"/>
                                </a:rPr>
                                <m:t>14</m:t>
                              </m:r>
                            </m:den>
                          </m:f>
                          <m:r>
                            <a:rPr lang="en-US" i="1" smtClean="0">
                              <a:solidFill>
                                <a:prstClr val="black"/>
                              </a:solidFill>
                              <a:latin typeface="Cambria Math"/>
                            </a:rPr>
                            <m:t>+</m:t>
                          </m:r>
                          <m:f>
                            <m:fPr>
                              <m:ctrlPr>
                                <a:rPr lang="en-US" i="1" smtClean="0">
                                  <a:solidFill>
                                    <a:prstClr val="black"/>
                                  </a:solidFill>
                                  <a:latin typeface="Cambria Math" panose="02040503050406030204" pitchFamily="18" charset="0"/>
                                </a:rPr>
                              </m:ctrlPr>
                            </m:fPr>
                            <m:num>
                              <m:sSup>
                                <m:sSupPr>
                                  <m:ctrlPr>
                                    <a:rPr lang="en-US" i="1">
                                      <a:solidFill>
                                        <a:prstClr val="black"/>
                                      </a:solidFill>
                                      <a:latin typeface="Cambria Math" panose="02040503050406030204" pitchFamily="18" charset="0"/>
                                    </a:rPr>
                                  </m:ctrlPr>
                                </m:sSupPr>
                                <m:e>
                                  <m:d>
                                    <m:dPr>
                                      <m:ctrlPr>
                                        <a:rPr lang="en-US" i="1">
                                          <a:solidFill>
                                            <a:prstClr val="black"/>
                                          </a:solidFill>
                                          <a:latin typeface="Cambria Math" panose="02040503050406030204" pitchFamily="18" charset="0"/>
                                        </a:rPr>
                                      </m:ctrlPr>
                                    </m:dPr>
                                    <m:e>
                                      <m:r>
                                        <a:rPr lang="en-US" b="1" i="1">
                                          <a:solidFill>
                                            <a:srgbClr val="00B0F0"/>
                                          </a:solidFill>
                                          <a:latin typeface="Cambria Math"/>
                                        </a:rPr>
                                        <m:t>𝟏</m:t>
                                      </m:r>
                                    </m:e>
                                  </m:d>
                                </m:e>
                                <m:sup>
                                  <m:r>
                                    <a:rPr lang="en-US" i="1">
                                      <a:solidFill>
                                        <a:prstClr val="black"/>
                                      </a:solidFill>
                                      <a:latin typeface="Cambria Math" panose="02040503050406030204" pitchFamily="18" charset="0"/>
                                    </a:rPr>
                                    <m:t>2</m:t>
                                  </m:r>
                                </m:sup>
                              </m:sSup>
                            </m:num>
                            <m:den>
                              <m:r>
                                <a:rPr lang="en-US" i="1" smtClean="0">
                                  <a:solidFill>
                                    <a:prstClr val="black"/>
                                  </a:solidFill>
                                  <a:latin typeface="Cambria Math"/>
                                </a:rPr>
                                <m:t>14</m:t>
                              </m:r>
                            </m:den>
                          </m:f>
                          <m:r>
                            <a:rPr lang="en-US" i="1" smtClean="0">
                              <a:solidFill>
                                <a:prstClr val="black"/>
                              </a:solidFill>
                              <a:latin typeface="Cambria Math"/>
                            </a:rPr>
                            <m:t>+</m:t>
                          </m:r>
                          <m:f>
                            <m:fPr>
                              <m:ctrlPr>
                                <a:rPr lang="en-US" i="1" smtClean="0">
                                  <a:solidFill>
                                    <a:prstClr val="black"/>
                                  </a:solidFill>
                                  <a:latin typeface="Cambria Math" panose="02040503050406030204" pitchFamily="18" charset="0"/>
                                </a:rPr>
                              </m:ctrlPr>
                            </m:fPr>
                            <m:num>
                              <m:sSup>
                                <m:sSupPr>
                                  <m:ctrlPr>
                                    <a:rPr lang="en-US" i="1">
                                      <a:solidFill>
                                        <a:prstClr val="black"/>
                                      </a:solidFill>
                                      <a:latin typeface="Cambria Math" panose="02040503050406030204" pitchFamily="18" charset="0"/>
                                    </a:rPr>
                                  </m:ctrlPr>
                                </m:sSupPr>
                                <m:e>
                                  <m:d>
                                    <m:dPr>
                                      <m:ctrlPr>
                                        <a:rPr lang="en-US" i="1">
                                          <a:solidFill>
                                            <a:prstClr val="black"/>
                                          </a:solidFill>
                                          <a:latin typeface="Cambria Math" panose="02040503050406030204" pitchFamily="18" charset="0"/>
                                        </a:rPr>
                                      </m:ctrlPr>
                                    </m:dPr>
                                    <m:e>
                                      <m:r>
                                        <a:rPr lang="en-US" b="1" i="1" smtClean="0">
                                          <a:solidFill>
                                            <a:srgbClr val="00B0F0"/>
                                          </a:solidFill>
                                          <a:latin typeface="Cambria Math" panose="02040503050406030204" pitchFamily="18" charset="0"/>
                                        </a:rPr>
                                        <m:t>𝟎</m:t>
                                      </m:r>
                                    </m:e>
                                  </m:d>
                                </m:e>
                                <m:sup>
                                  <m:r>
                                    <a:rPr lang="en-US" i="1">
                                      <a:solidFill>
                                        <a:prstClr val="black"/>
                                      </a:solidFill>
                                      <a:latin typeface="Cambria Math" panose="02040503050406030204" pitchFamily="18" charset="0"/>
                                    </a:rPr>
                                    <m:t>2</m:t>
                                  </m:r>
                                </m:sup>
                              </m:sSup>
                            </m:num>
                            <m:den>
                              <m:r>
                                <a:rPr lang="en-US" i="1" smtClean="0">
                                  <a:solidFill>
                                    <a:prstClr val="black"/>
                                  </a:solidFill>
                                  <a:latin typeface="Cambria Math"/>
                                </a:rPr>
                                <m:t>14</m:t>
                              </m:r>
                            </m:den>
                          </m:f>
                          <m:r>
                            <a:rPr lang="en-US" i="1" smtClean="0">
                              <a:solidFill>
                                <a:prstClr val="black"/>
                              </a:solidFill>
                              <a:latin typeface="Cambria Math"/>
                            </a:rPr>
                            <m:t>+</m:t>
                          </m:r>
                          <m:f>
                            <m:fPr>
                              <m:ctrlPr>
                                <a:rPr lang="en-US" i="1" smtClean="0">
                                  <a:solidFill>
                                    <a:prstClr val="black"/>
                                  </a:solidFill>
                                  <a:latin typeface="Cambria Math" panose="02040503050406030204" pitchFamily="18" charset="0"/>
                                </a:rPr>
                              </m:ctrlPr>
                            </m:fPr>
                            <m:num>
                              <m:sSup>
                                <m:sSupPr>
                                  <m:ctrlPr>
                                    <a:rPr lang="en-US" i="1">
                                      <a:solidFill>
                                        <a:prstClr val="black"/>
                                      </a:solidFill>
                                      <a:latin typeface="Cambria Math" panose="02040503050406030204" pitchFamily="18" charset="0"/>
                                    </a:rPr>
                                  </m:ctrlPr>
                                </m:sSupPr>
                                <m:e>
                                  <m:d>
                                    <m:dPr>
                                      <m:ctrlPr>
                                        <a:rPr lang="en-US" i="1">
                                          <a:solidFill>
                                            <a:prstClr val="black"/>
                                          </a:solidFill>
                                          <a:latin typeface="Cambria Math" panose="02040503050406030204" pitchFamily="18" charset="0"/>
                                        </a:rPr>
                                      </m:ctrlPr>
                                    </m:dPr>
                                    <m:e>
                                      <m:r>
                                        <a:rPr lang="en-US" b="1" i="1" smtClean="0">
                                          <a:solidFill>
                                            <a:prstClr val="black"/>
                                          </a:solidFill>
                                          <a:latin typeface="Cambria Math" panose="02040503050406030204" pitchFamily="18" charset="0"/>
                                        </a:rPr>
                                        <m:t>−</m:t>
                                      </m:r>
                                      <m:r>
                                        <a:rPr lang="en-US" b="1" i="1">
                                          <a:solidFill>
                                            <a:srgbClr val="00B0F0"/>
                                          </a:solidFill>
                                          <a:latin typeface="Cambria Math"/>
                                        </a:rPr>
                                        <m:t>𝟏</m:t>
                                      </m:r>
                                    </m:e>
                                  </m:d>
                                </m:e>
                                <m:sup>
                                  <m:r>
                                    <a:rPr lang="en-US" i="1">
                                      <a:solidFill>
                                        <a:prstClr val="black"/>
                                      </a:solidFill>
                                      <a:latin typeface="Cambria Math" panose="02040503050406030204" pitchFamily="18" charset="0"/>
                                    </a:rPr>
                                    <m:t>2</m:t>
                                  </m:r>
                                </m:sup>
                              </m:sSup>
                            </m:num>
                            <m:den>
                              <m:r>
                                <a:rPr lang="en-US" i="1" smtClean="0">
                                  <a:solidFill>
                                    <a:prstClr val="black"/>
                                  </a:solidFill>
                                  <a:latin typeface="Cambria Math"/>
                                </a:rPr>
                                <m:t>14</m:t>
                              </m:r>
                            </m:den>
                          </m:f>
                        </m:e>
                      </m:rad>
                    </m:oMath>
                  </m:oMathPara>
                </a14:m>
                <a:endParaRPr lang="en-US" i="1" dirty="0">
                  <a:solidFill>
                    <a:prstClr val="black"/>
                  </a:solidFill>
                  <a:latin typeface="Cambria Math" panose="02040503050406030204" pitchFamily="18"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152400" y="4900337"/>
                <a:ext cx="5715000" cy="91069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449011" y="3059148"/>
                <a:ext cx="5305427" cy="694229"/>
              </a:xfrm>
              <a:prstGeom prst="rect">
                <a:avLst/>
              </a:prstGeom>
              <a:noFill/>
            </p:spPr>
            <p:txBody>
              <a:bodyPr wrap="none" rtlCol="0">
                <a:spAutoFit/>
              </a:bodyPr>
              <a:lstStyle/>
              <a:p>
                <a14:m>
                  <m:oMath xmlns:m="http://schemas.openxmlformats.org/officeDocument/2006/math">
                    <m:r>
                      <a:rPr lang="en-US" i="1" smtClean="0">
                        <a:solidFill>
                          <a:prstClr val="black"/>
                        </a:solidFill>
                        <a:latin typeface="Cambria Math"/>
                        <a:ea typeface="Cambria Math"/>
                      </a:rPr>
                      <m:t>𝛾</m:t>
                    </m:r>
                    <m:r>
                      <a:rPr lang="en-US" i="1" smtClean="0">
                        <a:solidFill>
                          <a:prstClr val="black"/>
                        </a:solidFill>
                        <a:latin typeface="Cambria Math"/>
                        <a:ea typeface="Cambria Math"/>
                      </a:rPr>
                      <m:t>=</m:t>
                    </m:r>
                    <m:r>
                      <a:rPr lang="en-US" b="1" i="1" smtClean="0">
                        <a:solidFill>
                          <a:srgbClr val="00B0F0"/>
                        </a:solidFill>
                        <a:latin typeface="Cambria Math"/>
                        <a:ea typeface="Cambria Math"/>
                      </a:rPr>
                      <m:t>𝟏</m:t>
                    </m:r>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𝐴𝑚𝑝</m:t>
                        </m:r>
                      </m:sub>
                    </m:sSub>
                    <m:r>
                      <a:rPr lang="en-US" b="1" i="1" smtClean="0">
                        <a:solidFill>
                          <a:srgbClr val="00B0F0"/>
                        </a:solidFill>
                        <a:latin typeface="Cambria Math"/>
                        <a:ea typeface="Cambria Math"/>
                      </a:rPr>
                      <m:t>−</m:t>
                    </m:r>
                    <m:r>
                      <a:rPr lang="en-US" b="1" i="1" smtClean="0">
                        <a:solidFill>
                          <a:srgbClr val="00B0F0"/>
                        </a:solidFill>
                        <a:latin typeface="Cambria Math"/>
                        <a:ea typeface="Cambria Math"/>
                      </a:rPr>
                      <m:t>𝟏</m:t>
                    </m:r>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𝐶𝑟𝑢𝑡𝑐h</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m:t>
                    </m:r>
                    <m:r>
                      <a:rPr lang="en-US" b="1" i="1" smtClean="0">
                        <a:solidFill>
                          <a:srgbClr val="00B0F0"/>
                        </a:solidFill>
                        <a:latin typeface="Cambria Math"/>
                        <a:ea typeface="Cambria Math"/>
                      </a:rPr>
                      <m:t>𝟏</m:t>
                    </m:r>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𝐻𝑒𝑎𝑟</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m:t>
                    </m:r>
                    <m:r>
                      <a:rPr lang="en-US" b="1" i="1" smtClean="0">
                        <a:solidFill>
                          <a:srgbClr val="00B0F0"/>
                        </a:solidFill>
                        <a:latin typeface="Cambria Math"/>
                        <a:ea typeface="Cambria Math"/>
                      </a:rPr>
                      <m:t>𝟎</m:t>
                    </m:r>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𝑁𝑜𝑛𝑒</m:t>
                        </m:r>
                      </m:sub>
                    </m:sSub>
                    <m:r>
                      <a:rPr lang="en-US" b="1" i="1" smtClean="0">
                        <a:solidFill>
                          <a:srgbClr val="00B0F0"/>
                        </a:solidFill>
                        <a:latin typeface="Cambria Math"/>
                        <a:ea typeface="Cambria Math"/>
                      </a:rPr>
                      <m:t>−</m:t>
                    </m:r>
                    <m:r>
                      <a:rPr lang="en-US" b="1" i="1" smtClean="0">
                        <a:solidFill>
                          <a:srgbClr val="00B0F0"/>
                        </a:solidFill>
                        <a:latin typeface="Cambria Math"/>
                        <a:ea typeface="Cambria Math"/>
                      </a:rPr>
                      <m:t>𝟏</m:t>
                    </m:r>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𝑊h𝑒𝑒𝑙</m:t>
                        </m:r>
                      </m:sub>
                    </m:sSub>
                  </m:oMath>
                </a14:m>
                <a:endParaRPr lang="en-US" dirty="0">
                  <a:solidFill>
                    <a:prstClr val="black"/>
                  </a:solidFill>
                  <a:ea typeface="Cambria Math"/>
                </a:endParaRPr>
              </a:p>
              <a:p>
                <a:r>
                  <a:rPr lang="en-US" dirty="0">
                    <a:solidFill>
                      <a:prstClr val="black"/>
                    </a:solidFill>
                    <a:ea typeface="Cambria Math"/>
                  </a:rPr>
                  <a:t>g</a:t>
                </a:r>
                <a14:m>
                  <m:oMath xmlns:m="http://schemas.openxmlformats.org/officeDocument/2006/math">
                    <m:r>
                      <a:rPr lang="en-US" smtClean="0">
                        <a:solidFill>
                          <a:prstClr val="black"/>
                        </a:solidFill>
                        <a:latin typeface="Cambria Math" charset="0"/>
                        <a:ea typeface="Cambria Math"/>
                      </a:rPr>
                      <m:t> </m:t>
                    </m:r>
                    <m:r>
                      <a:rPr lang="en-US" i="1">
                        <a:solidFill>
                          <a:prstClr val="black"/>
                        </a:solidFill>
                        <a:latin typeface="Cambria Math"/>
                        <a:ea typeface="Cambria Math"/>
                      </a:rPr>
                      <m:t>=</m:t>
                    </m:r>
                    <m:r>
                      <a:rPr lang="en-US" b="1" i="1" smtClean="0">
                        <a:solidFill>
                          <a:srgbClr val="00B0F0"/>
                        </a:solidFill>
                        <a:latin typeface="Cambria Math"/>
                        <a:ea typeface="Cambria Math"/>
                      </a:rPr>
                      <m:t>𝟏</m:t>
                    </m:r>
                    <m:sSub>
                      <m:sSubPr>
                        <m:ctrlPr>
                          <a:rPr lang="en-US" i="1">
                            <a:solidFill>
                              <a:prstClr val="black"/>
                            </a:solidFill>
                            <a:latin typeface="Cambria Math" panose="02040503050406030204" pitchFamily="18" charset="0"/>
                            <a:ea typeface="Cambria Math"/>
                          </a:rPr>
                        </m:ctrlPr>
                      </m:sSubPr>
                      <m:e>
                        <m:acc>
                          <m:accPr>
                            <m:chr m:val="̅"/>
                            <m:ctrlPr>
                              <a:rPr lang="en-US" i="1" smtClean="0">
                                <a:solidFill>
                                  <a:prstClr val="black"/>
                                </a:solidFill>
                                <a:latin typeface="Cambria Math" panose="02040503050406030204" pitchFamily="18" charset="0"/>
                                <a:ea typeface="Cambria Math"/>
                              </a:rPr>
                            </m:ctrlPr>
                          </m:accPr>
                          <m:e>
                            <m:r>
                              <a:rPr lang="en-US" i="1" smtClean="0">
                                <a:solidFill>
                                  <a:prstClr val="black"/>
                                </a:solidFill>
                                <a:latin typeface="Cambria Math" charset="0"/>
                                <a:ea typeface="Cambria Math"/>
                              </a:rPr>
                              <m:t>𝑌</m:t>
                            </m:r>
                          </m:e>
                        </m:acc>
                      </m:e>
                      <m:sub>
                        <m:r>
                          <a:rPr lang="en-US" i="1">
                            <a:solidFill>
                              <a:prstClr val="black"/>
                            </a:solidFill>
                            <a:latin typeface="Cambria Math"/>
                            <a:ea typeface="Cambria Math"/>
                          </a:rPr>
                          <m:t>𝐴𝑚𝑝</m:t>
                        </m:r>
                      </m:sub>
                    </m:sSub>
                    <m:r>
                      <a:rPr lang="en-US" b="1" i="1">
                        <a:solidFill>
                          <a:srgbClr val="00B0F0"/>
                        </a:solidFill>
                        <a:latin typeface="Cambria Math" panose="02040503050406030204" pitchFamily="18" charset="0"/>
                        <a:ea typeface="Cambria Math"/>
                      </a:rPr>
                      <m:t>−</m:t>
                    </m:r>
                    <m:r>
                      <a:rPr lang="en-US" b="1" i="1" smtClean="0">
                        <a:solidFill>
                          <a:srgbClr val="00B0F0"/>
                        </a:solidFill>
                        <a:latin typeface="Cambria Math"/>
                        <a:ea typeface="Cambria Math"/>
                      </a:rPr>
                      <m:t>𝟏</m:t>
                    </m:r>
                    <m:sSub>
                      <m:sSubPr>
                        <m:ctrlPr>
                          <a:rPr lang="en-US" i="1">
                            <a:solidFill>
                              <a:prstClr val="black"/>
                            </a:solidFill>
                            <a:latin typeface="Cambria Math" panose="02040503050406030204" pitchFamily="18" charset="0"/>
                            <a:ea typeface="Cambria Math"/>
                          </a:rPr>
                        </m:ctrlPr>
                      </m:sSubPr>
                      <m:e>
                        <m:acc>
                          <m:accPr>
                            <m:chr m:val="̅"/>
                            <m:ctrlPr>
                              <a:rPr lang="en-US" i="1">
                                <a:solidFill>
                                  <a:prstClr val="black"/>
                                </a:solidFill>
                                <a:latin typeface="Cambria Math" panose="02040503050406030204" pitchFamily="18" charset="0"/>
                                <a:ea typeface="Cambria Math"/>
                              </a:rPr>
                            </m:ctrlPr>
                          </m:accPr>
                          <m:e>
                            <m:r>
                              <a:rPr lang="en-US" i="1" smtClean="0">
                                <a:solidFill>
                                  <a:prstClr val="black"/>
                                </a:solidFill>
                                <a:latin typeface="Cambria Math" charset="0"/>
                                <a:ea typeface="Cambria Math"/>
                              </a:rPr>
                              <m:t>𝑌</m:t>
                            </m:r>
                          </m:e>
                        </m:acc>
                      </m:e>
                      <m:sub>
                        <m:r>
                          <a:rPr lang="en-US" i="1">
                            <a:solidFill>
                              <a:prstClr val="black"/>
                            </a:solidFill>
                            <a:latin typeface="Cambria Math"/>
                            <a:ea typeface="Cambria Math"/>
                          </a:rPr>
                          <m:t>𝐶𝑟𝑢𝑡𝑐h</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m:t>
                    </m:r>
                    <m:r>
                      <a:rPr lang="en-US" b="1" i="1" smtClean="0">
                        <a:solidFill>
                          <a:srgbClr val="00B0F0"/>
                        </a:solidFill>
                        <a:latin typeface="Cambria Math"/>
                        <a:ea typeface="Cambria Math"/>
                      </a:rPr>
                      <m:t>𝟏</m:t>
                    </m:r>
                    <m:sSub>
                      <m:sSubPr>
                        <m:ctrlPr>
                          <a:rPr lang="en-US" i="1">
                            <a:solidFill>
                              <a:prstClr val="black"/>
                            </a:solidFill>
                            <a:latin typeface="Cambria Math" panose="02040503050406030204" pitchFamily="18" charset="0"/>
                            <a:ea typeface="Cambria Math"/>
                          </a:rPr>
                        </m:ctrlPr>
                      </m:sSubPr>
                      <m:e>
                        <m:acc>
                          <m:accPr>
                            <m:chr m:val="̅"/>
                            <m:ctrlPr>
                              <a:rPr lang="en-US" i="1">
                                <a:solidFill>
                                  <a:prstClr val="black"/>
                                </a:solidFill>
                                <a:latin typeface="Cambria Math" panose="02040503050406030204" pitchFamily="18" charset="0"/>
                                <a:ea typeface="Cambria Math"/>
                              </a:rPr>
                            </m:ctrlPr>
                          </m:accPr>
                          <m:e>
                            <m:r>
                              <a:rPr lang="en-US" i="1" smtClean="0">
                                <a:solidFill>
                                  <a:prstClr val="black"/>
                                </a:solidFill>
                                <a:latin typeface="Cambria Math" charset="0"/>
                                <a:ea typeface="Cambria Math"/>
                              </a:rPr>
                              <m:t>𝑌</m:t>
                            </m:r>
                          </m:e>
                        </m:acc>
                      </m:e>
                      <m:sub>
                        <m:r>
                          <a:rPr lang="en-US" i="1">
                            <a:solidFill>
                              <a:prstClr val="black"/>
                            </a:solidFill>
                            <a:latin typeface="Cambria Math"/>
                            <a:ea typeface="Cambria Math"/>
                          </a:rPr>
                          <m:t>𝐻𝑒𝑎𝑟</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m:t>
                    </m:r>
                    <m:r>
                      <a:rPr lang="en-US" b="1" i="1" smtClean="0">
                        <a:solidFill>
                          <a:srgbClr val="00B0F0"/>
                        </a:solidFill>
                        <a:latin typeface="Cambria Math"/>
                        <a:ea typeface="Cambria Math"/>
                      </a:rPr>
                      <m:t>𝟎</m:t>
                    </m:r>
                    <m:sSub>
                      <m:sSubPr>
                        <m:ctrlPr>
                          <a:rPr lang="en-US" i="1">
                            <a:solidFill>
                              <a:prstClr val="black"/>
                            </a:solidFill>
                            <a:latin typeface="Cambria Math" panose="02040503050406030204" pitchFamily="18" charset="0"/>
                            <a:ea typeface="Cambria Math"/>
                          </a:rPr>
                        </m:ctrlPr>
                      </m:sSubPr>
                      <m:e>
                        <m:acc>
                          <m:accPr>
                            <m:chr m:val="̅"/>
                            <m:ctrlPr>
                              <a:rPr lang="en-US" i="1" smtClean="0">
                                <a:solidFill>
                                  <a:prstClr val="black"/>
                                </a:solidFill>
                                <a:latin typeface="Cambria Math" panose="02040503050406030204" pitchFamily="18" charset="0"/>
                                <a:ea typeface="Cambria Math"/>
                              </a:rPr>
                            </m:ctrlPr>
                          </m:accPr>
                          <m:e>
                            <m:r>
                              <a:rPr lang="en-US" i="1" smtClean="0">
                                <a:solidFill>
                                  <a:prstClr val="black"/>
                                </a:solidFill>
                                <a:latin typeface="Cambria Math" charset="0"/>
                                <a:ea typeface="Cambria Math"/>
                              </a:rPr>
                              <m:t>𝑌</m:t>
                            </m:r>
                          </m:e>
                        </m:acc>
                      </m:e>
                      <m:sub>
                        <m:r>
                          <a:rPr lang="en-US" i="1">
                            <a:solidFill>
                              <a:prstClr val="black"/>
                            </a:solidFill>
                            <a:latin typeface="Cambria Math"/>
                            <a:ea typeface="Cambria Math"/>
                          </a:rPr>
                          <m:t>𝑁𝑜𝑛𝑒</m:t>
                        </m:r>
                      </m:sub>
                    </m:sSub>
                    <m:r>
                      <a:rPr lang="en-US" b="1" i="1" smtClean="0">
                        <a:solidFill>
                          <a:srgbClr val="00B0F0"/>
                        </a:solidFill>
                        <a:latin typeface="Cambria Math"/>
                        <a:ea typeface="Cambria Math"/>
                      </a:rPr>
                      <m:t>−</m:t>
                    </m:r>
                    <m:r>
                      <a:rPr lang="en-US" b="1" i="1" smtClean="0">
                        <a:solidFill>
                          <a:srgbClr val="00B0F0"/>
                        </a:solidFill>
                        <a:latin typeface="Cambria Math"/>
                        <a:ea typeface="Cambria Math"/>
                      </a:rPr>
                      <m:t>𝟏</m:t>
                    </m:r>
                    <m:sSub>
                      <m:sSubPr>
                        <m:ctrlPr>
                          <a:rPr lang="en-US" i="1">
                            <a:solidFill>
                              <a:prstClr val="black"/>
                            </a:solidFill>
                            <a:latin typeface="Cambria Math" panose="02040503050406030204" pitchFamily="18" charset="0"/>
                            <a:ea typeface="Cambria Math"/>
                          </a:rPr>
                        </m:ctrlPr>
                      </m:sSubPr>
                      <m:e>
                        <m:acc>
                          <m:accPr>
                            <m:chr m:val="̅"/>
                            <m:ctrlPr>
                              <a:rPr lang="en-US" i="1">
                                <a:solidFill>
                                  <a:prstClr val="black"/>
                                </a:solidFill>
                                <a:latin typeface="Cambria Math" panose="02040503050406030204" pitchFamily="18" charset="0"/>
                                <a:ea typeface="Cambria Math"/>
                              </a:rPr>
                            </m:ctrlPr>
                          </m:accPr>
                          <m:e>
                            <m:r>
                              <a:rPr lang="en-US" i="1" smtClean="0">
                                <a:solidFill>
                                  <a:prstClr val="black"/>
                                </a:solidFill>
                                <a:latin typeface="Cambria Math" charset="0"/>
                                <a:ea typeface="Cambria Math"/>
                              </a:rPr>
                              <m:t>𝑌</m:t>
                            </m:r>
                          </m:e>
                        </m:acc>
                      </m:e>
                      <m:sub>
                        <m:r>
                          <a:rPr lang="en-US" i="1">
                            <a:solidFill>
                              <a:prstClr val="black"/>
                            </a:solidFill>
                            <a:latin typeface="Cambria Math"/>
                            <a:ea typeface="Cambria Math"/>
                          </a:rPr>
                          <m:t>𝑊h𝑒𝑒𝑙</m:t>
                        </m:r>
                      </m:sub>
                    </m:sSub>
                  </m:oMath>
                </a14:m>
                <a:endParaRPr lang="en-US" dirty="0">
                  <a:solidFill>
                    <a:prstClr val="black"/>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449011" y="3059148"/>
                <a:ext cx="5305427" cy="694229"/>
              </a:xfrm>
              <a:prstGeom prst="rect">
                <a:avLst/>
              </a:prstGeom>
              <a:blipFill>
                <a:blip r:embed="rId5"/>
                <a:stretch>
                  <a:fillRect l="-1034"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439633" y="2399999"/>
                <a:ext cx="4001800" cy="6891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rPr>
                          </m:ctrlPr>
                        </m:sSubPr>
                        <m:e>
                          <m:r>
                            <a:rPr lang="en-US" i="1" smtClean="0">
                              <a:solidFill>
                                <a:prstClr val="black"/>
                              </a:solidFill>
                              <a:latin typeface="Cambria Math" charset="0"/>
                            </a:rPr>
                            <m:t>𝐻</m:t>
                          </m:r>
                        </m:e>
                        <m:sub>
                          <m:r>
                            <a:rPr lang="en-US" i="1" smtClean="0">
                              <a:solidFill>
                                <a:prstClr val="black"/>
                              </a:solidFill>
                              <a:latin typeface="Cambria Math" charset="0"/>
                            </a:rPr>
                            <m:t>0</m:t>
                          </m:r>
                        </m:sub>
                      </m:sSub>
                      <m:r>
                        <a:rPr lang="en-US" i="1" smtClean="0">
                          <a:solidFill>
                            <a:prstClr val="black"/>
                          </a:solidFill>
                          <a:latin typeface="Cambria Math"/>
                        </a:rPr>
                        <m:t>: </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𝐴𝑚𝑝</m:t>
                          </m:r>
                        </m:sub>
                      </m:sSub>
                      <m:r>
                        <a:rPr lang="en-US" i="1" smtClean="0">
                          <a:solidFill>
                            <a:prstClr val="black"/>
                          </a:solidFill>
                          <a:latin typeface="Cambria Math"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𝐻𝑒𝑎𝑟</m:t>
                          </m:r>
                          <m:r>
                            <a:rPr lang="en-US" i="1" smtClean="0">
                              <a:solidFill>
                                <a:prstClr val="black"/>
                              </a:solidFill>
                              <a:latin typeface="Cambria Math" charset="0"/>
                              <a:ea typeface="Cambria Math"/>
                            </a:rPr>
                            <m:t> </m:t>
                          </m:r>
                        </m:sub>
                      </m:sSub>
                      <m:r>
                        <a:rPr lang="en-US" i="1" smtClean="0">
                          <a:solidFill>
                            <a:prstClr val="black"/>
                          </a:solidFill>
                          <a:latin typeface="Cambria Math"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𝐶𝑟𝑢𝑡𝑐h</m:t>
                          </m:r>
                        </m:sub>
                      </m:sSub>
                      <m:r>
                        <a:rPr lang="en-US" i="1" smtClean="0">
                          <a:solidFill>
                            <a:prstClr val="black"/>
                          </a:solidFill>
                          <a:latin typeface="Cambria Math"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𝑊h𝑒𝑒𝑙</m:t>
                          </m:r>
                          <m:r>
                            <a:rPr lang="en-US" i="1">
                              <a:solidFill>
                                <a:prstClr val="black"/>
                              </a:solidFill>
                              <a:latin typeface="Cambria Math"/>
                              <a:ea typeface="Cambria Math"/>
                            </a:rPr>
                            <m:t> </m:t>
                          </m:r>
                        </m:sub>
                      </m:sSub>
                    </m:oMath>
                  </m:oMathPara>
                </a14:m>
                <a:endParaRPr lang="en-US" i="1" dirty="0">
                  <a:solidFill>
                    <a:prstClr val="black"/>
                  </a:solidFill>
                  <a:latin typeface="Cambria Math" panose="02040503050406030204" pitchFamily="18" charset="0"/>
                  <a:ea typeface="Cambria Math"/>
                </a:endParaRPr>
              </a:p>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rPr>
                          </m:ctrlPr>
                        </m:sSubPr>
                        <m:e>
                          <m:r>
                            <a:rPr lang="en-US" i="1" smtClean="0">
                              <a:solidFill>
                                <a:prstClr val="black"/>
                              </a:solidFill>
                              <a:latin typeface="Cambria Math" charset="0"/>
                            </a:rPr>
                            <m:t>𝐻</m:t>
                          </m:r>
                        </m:e>
                        <m:sub>
                          <m:r>
                            <a:rPr lang="en-US" i="1" smtClean="0">
                              <a:solidFill>
                                <a:prstClr val="black"/>
                              </a:solidFill>
                              <a:latin typeface="Cambria Math" charset="0"/>
                            </a:rPr>
                            <m:t>𝐴</m:t>
                          </m:r>
                        </m:sub>
                      </m:sSub>
                      <m:r>
                        <a:rPr lang="en-US" i="1" smtClean="0">
                          <a:solidFill>
                            <a:prstClr val="black"/>
                          </a:solidFill>
                          <a:latin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𝐴𝑚𝑝</m:t>
                          </m:r>
                        </m:sub>
                      </m:sSub>
                      <m:r>
                        <a:rPr lang="en-US" i="1" smtClean="0">
                          <a:solidFill>
                            <a:prstClr val="black"/>
                          </a:solidFill>
                          <a:latin typeface="Cambria Math"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𝐻𝑒𝑎𝑟</m:t>
                          </m:r>
                          <m:r>
                            <a:rPr lang="en-US" i="1">
                              <a:solidFill>
                                <a:prstClr val="black"/>
                              </a:solidFill>
                              <a:latin typeface="Cambria Math" charset="0"/>
                              <a:ea typeface="Cambria Math"/>
                            </a:rPr>
                            <m:t> </m:t>
                          </m:r>
                        </m:sub>
                      </m:sSub>
                      <m:r>
                        <a:rPr lang="en-US" i="1">
                          <a:solidFill>
                            <a:prstClr val="black"/>
                          </a:solidFill>
                          <a:latin typeface="Cambria Math"/>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𝐶𝑟𝑢𝑡𝑐h</m:t>
                          </m:r>
                        </m:sub>
                      </m:sSub>
                      <m:sSub>
                        <m:sSubPr>
                          <m:ctrlPr>
                            <a:rPr lang="en-US" i="1">
                              <a:solidFill>
                                <a:prstClr val="black"/>
                              </a:solidFill>
                              <a:latin typeface="Cambria Math" panose="02040503050406030204" pitchFamily="18" charset="0"/>
                              <a:ea typeface="Cambria Math"/>
                            </a:rPr>
                          </m:ctrlPr>
                        </m:sSubPr>
                        <m:e>
                          <m:r>
                            <a:rPr lang="en-US" i="1" smtClean="0">
                              <a:solidFill>
                                <a:prstClr val="black"/>
                              </a:solidFill>
                              <a:latin typeface="Cambria Math" charset="0"/>
                              <a:ea typeface="Cambria Math"/>
                            </a:rPr>
                            <m:t>+</m:t>
                          </m:r>
                          <m:r>
                            <a:rPr lang="en-US" i="1">
                              <a:solidFill>
                                <a:prstClr val="black"/>
                              </a:solidFill>
                              <a:latin typeface="Cambria Math"/>
                              <a:ea typeface="Cambria Math"/>
                            </a:rPr>
                            <m:t>𝜇</m:t>
                          </m:r>
                        </m:e>
                        <m:sub>
                          <m:r>
                            <a:rPr lang="en-US" i="1">
                              <a:solidFill>
                                <a:prstClr val="black"/>
                              </a:solidFill>
                              <a:latin typeface="Cambria Math"/>
                              <a:ea typeface="Cambria Math"/>
                            </a:rPr>
                            <m:t>𝑊h𝑒𝑒𝑙</m:t>
                          </m:r>
                          <m:r>
                            <a:rPr lang="en-US" i="1">
                              <a:solidFill>
                                <a:prstClr val="black"/>
                              </a:solidFill>
                              <a:latin typeface="Cambria Math"/>
                              <a:ea typeface="Cambria Math"/>
                            </a:rPr>
                            <m:t> </m:t>
                          </m:r>
                        </m:sub>
                      </m:sSub>
                    </m:oMath>
                  </m:oMathPara>
                </a14:m>
                <a:endParaRPr lang="en-US" dirty="0">
                  <a:solidFill>
                    <a:prstClr val="black"/>
                  </a:solidFill>
                  <a:ea typeface="Cambria Math"/>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439633" y="2399999"/>
                <a:ext cx="4001800" cy="689163"/>
              </a:xfrm>
              <a:prstGeom prst="rect">
                <a:avLst/>
              </a:prstGeom>
              <a:blipFill rotWithShape="0">
                <a:blip r:embed="rId6"/>
                <a:stretch>
                  <a:fillRect b="-2655"/>
                </a:stretch>
              </a:blipFill>
            </p:spPr>
            <p:txBody>
              <a:bodyPr/>
              <a:lstStyle/>
              <a:p>
                <a:r>
                  <a:rPr lang="en-US">
                    <a:noFill/>
                  </a:rPr>
                  <a:t> </a:t>
                </a:r>
              </a:p>
            </p:txBody>
          </p:sp>
        </mc:Fallback>
      </mc:AlternateContent>
      <p:sp>
        <p:nvSpPr>
          <p:cNvPr id="20" name="Title 5"/>
          <p:cNvSpPr>
            <a:spLocks noGrp="1"/>
          </p:cNvSpPr>
          <p:nvPr>
            <p:ph type="title"/>
          </p:nvPr>
        </p:nvSpPr>
        <p:spPr>
          <a:xfrm>
            <a:off x="822960" y="286604"/>
            <a:ext cx="7543800" cy="1450757"/>
          </a:xfrm>
        </p:spPr>
        <p:txBody>
          <a:bodyPr/>
          <a:lstStyle/>
          <a:p>
            <a:r>
              <a:rPr lang="en-US" dirty="0"/>
              <a:t>Handicap &amp; Capability Study: </a:t>
            </a:r>
            <a:br>
              <a:rPr lang="en-US" dirty="0"/>
            </a:br>
            <a:r>
              <a:rPr lang="en-US" dirty="0"/>
              <a:t>A Contrast</a:t>
            </a:r>
          </a:p>
        </p:txBody>
      </p:sp>
      <p:pic>
        <p:nvPicPr>
          <p:cNvPr id="8"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4023" y="4030378"/>
            <a:ext cx="3649542" cy="1504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1" name="Straight Arrow Connector 20"/>
          <p:cNvCxnSpPr>
            <a:cxnSpLocks/>
          </p:cNvCxnSpPr>
          <p:nvPr/>
        </p:nvCxnSpPr>
        <p:spPr>
          <a:xfrm flipH="1">
            <a:off x="1371600" y="5382550"/>
            <a:ext cx="5733722" cy="151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139148" y="5296958"/>
            <a:ext cx="581666" cy="1583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4" name="Rectangle 23"/>
          <p:cNvSpPr/>
          <p:nvPr/>
        </p:nvSpPr>
        <p:spPr>
          <a:xfrm>
            <a:off x="7509690" y="4534037"/>
            <a:ext cx="581666" cy="1583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23" name="Straight Arrow Connector 22"/>
          <p:cNvCxnSpPr>
            <a:cxnSpLocks/>
          </p:cNvCxnSpPr>
          <p:nvPr/>
        </p:nvCxnSpPr>
        <p:spPr>
          <a:xfrm flipH="1">
            <a:off x="1447800" y="4585734"/>
            <a:ext cx="6121984" cy="704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49011" y="1750529"/>
            <a:ext cx="5342189" cy="369332"/>
          </a:xfrm>
          <a:prstGeom prst="rect">
            <a:avLst/>
          </a:prstGeom>
          <a:noFill/>
        </p:spPr>
        <p:txBody>
          <a:bodyPr wrap="square" rtlCol="0">
            <a:spAutoFit/>
          </a:bodyPr>
          <a:lstStyle/>
          <a:p>
            <a:r>
              <a:rPr lang="en-US" dirty="0"/>
              <a:t>Calculate mean difference and standard error.</a:t>
            </a:r>
          </a:p>
        </p:txBody>
      </p:sp>
      <p:sp>
        <p:nvSpPr>
          <p:cNvPr id="2" name="Rectangle 1">
            <a:extLst>
              <a:ext uri="{FF2B5EF4-FFF2-40B4-BE49-F238E27FC236}">
                <a16:creationId xmlns:a16="http://schemas.microsoft.com/office/drawing/2014/main" id="{5E865A9A-123E-47CF-9B5E-44E04BECC636}"/>
              </a:ext>
            </a:extLst>
          </p:cNvPr>
          <p:cNvSpPr/>
          <p:nvPr/>
        </p:nvSpPr>
        <p:spPr>
          <a:xfrm>
            <a:off x="7162800" y="2439579"/>
            <a:ext cx="914400" cy="26700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Arrow Connector 5">
            <a:extLst>
              <a:ext uri="{FF2B5EF4-FFF2-40B4-BE49-F238E27FC236}">
                <a16:creationId xmlns:a16="http://schemas.microsoft.com/office/drawing/2014/main" id="{D8258E95-2439-4E5B-BA18-36D39DC449D1}"/>
              </a:ext>
            </a:extLst>
          </p:cNvPr>
          <p:cNvCxnSpPr>
            <a:cxnSpLocks/>
            <a:stCxn id="2" idx="1"/>
          </p:cNvCxnSpPr>
          <p:nvPr/>
        </p:nvCxnSpPr>
        <p:spPr>
          <a:xfrm flipH="1">
            <a:off x="1524000" y="2573080"/>
            <a:ext cx="5638800" cy="1205132"/>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79E7439-2337-4349-90AA-E98410003548}"/>
              </a:ext>
            </a:extLst>
          </p:cNvPr>
          <p:cNvSpPr/>
          <p:nvPr/>
        </p:nvSpPr>
        <p:spPr>
          <a:xfrm>
            <a:off x="7162800" y="2743200"/>
            <a:ext cx="914400" cy="26700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Arrow Connector 24">
            <a:extLst>
              <a:ext uri="{FF2B5EF4-FFF2-40B4-BE49-F238E27FC236}">
                <a16:creationId xmlns:a16="http://schemas.microsoft.com/office/drawing/2014/main" id="{4345ABE0-F893-4717-9A65-F5A1B4902098}"/>
              </a:ext>
            </a:extLst>
          </p:cNvPr>
          <p:cNvCxnSpPr>
            <a:cxnSpLocks/>
            <a:stCxn id="22" idx="1"/>
          </p:cNvCxnSpPr>
          <p:nvPr/>
        </p:nvCxnSpPr>
        <p:spPr>
          <a:xfrm flipH="1">
            <a:off x="2449317" y="2876701"/>
            <a:ext cx="4713483" cy="930316"/>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9BC96694-7325-474E-84F9-E8EA65FC5287}"/>
              </a:ext>
            </a:extLst>
          </p:cNvPr>
          <p:cNvSpPr/>
          <p:nvPr/>
        </p:nvSpPr>
        <p:spPr>
          <a:xfrm>
            <a:off x="7162800" y="3085799"/>
            <a:ext cx="914400" cy="26700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Arrow Connector 26">
            <a:extLst>
              <a:ext uri="{FF2B5EF4-FFF2-40B4-BE49-F238E27FC236}">
                <a16:creationId xmlns:a16="http://schemas.microsoft.com/office/drawing/2014/main" id="{E6854D63-6D4E-438C-929C-9D6BA16F325D}"/>
              </a:ext>
            </a:extLst>
          </p:cNvPr>
          <p:cNvCxnSpPr>
            <a:cxnSpLocks/>
            <a:stCxn id="26" idx="1"/>
          </p:cNvCxnSpPr>
          <p:nvPr/>
        </p:nvCxnSpPr>
        <p:spPr>
          <a:xfrm flipH="1">
            <a:off x="3079562" y="3219300"/>
            <a:ext cx="4083238" cy="61016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BD7DF384-8825-4BE1-9287-60C496AB4C8D}"/>
              </a:ext>
            </a:extLst>
          </p:cNvPr>
          <p:cNvSpPr/>
          <p:nvPr/>
        </p:nvSpPr>
        <p:spPr>
          <a:xfrm>
            <a:off x="7187799" y="3354216"/>
            <a:ext cx="914400" cy="26700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Arrow Connector 28">
            <a:extLst>
              <a:ext uri="{FF2B5EF4-FFF2-40B4-BE49-F238E27FC236}">
                <a16:creationId xmlns:a16="http://schemas.microsoft.com/office/drawing/2014/main" id="{07EBC024-24A4-454A-A236-DDA43B0FC78B}"/>
              </a:ext>
            </a:extLst>
          </p:cNvPr>
          <p:cNvCxnSpPr>
            <a:cxnSpLocks/>
            <a:stCxn id="28" idx="1"/>
          </p:cNvCxnSpPr>
          <p:nvPr/>
        </p:nvCxnSpPr>
        <p:spPr>
          <a:xfrm flipH="1">
            <a:off x="3962400" y="3487717"/>
            <a:ext cx="3225399" cy="365426"/>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14D9A604-74F7-41E0-8979-F88ADE052AC9}"/>
              </a:ext>
            </a:extLst>
          </p:cNvPr>
          <p:cNvSpPr/>
          <p:nvPr/>
        </p:nvSpPr>
        <p:spPr>
          <a:xfrm>
            <a:off x="7176956" y="3695964"/>
            <a:ext cx="914400" cy="26700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Arrow Connector 32">
            <a:extLst>
              <a:ext uri="{FF2B5EF4-FFF2-40B4-BE49-F238E27FC236}">
                <a16:creationId xmlns:a16="http://schemas.microsoft.com/office/drawing/2014/main" id="{82D47A8B-F1C2-4FD2-A47F-C25C990B69AF}"/>
              </a:ext>
            </a:extLst>
          </p:cNvPr>
          <p:cNvCxnSpPr>
            <a:cxnSpLocks/>
            <a:stCxn id="32" idx="1"/>
          </p:cNvCxnSpPr>
          <p:nvPr/>
        </p:nvCxnSpPr>
        <p:spPr>
          <a:xfrm flipH="1">
            <a:off x="4648200" y="3829465"/>
            <a:ext cx="2528756" cy="45539"/>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6D8D4136-1BA7-4E53-8994-32E3F0B49EF8}"/>
                  </a:ext>
                </a:extLst>
              </p:cNvPr>
              <p:cNvSpPr txBox="1"/>
              <p:nvPr/>
            </p:nvSpPr>
            <p:spPr>
              <a:xfrm>
                <a:off x="-152400" y="5724267"/>
                <a:ext cx="5715000" cy="9106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mtClean="0">
                          <a:solidFill>
                            <a:prstClr val="black"/>
                          </a:solidFill>
                          <a:latin typeface="Cambria Math"/>
                        </a:rPr>
                        <m:t>SE</m:t>
                      </m:r>
                      <m:d>
                        <m:dPr>
                          <m:ctrlPr>
                            <a:rPr lang="en-US" i="1">
                              <a:solidFill>
                                <a:prstClr val="black"/>
                              </a:solidFill>
                              <a:latin typeface="Cambria Math" panose="02040503050406030204" pitchFamily="18" charset="0"/>
                            </a:rPr>
                          </m:ctrlPr>
                        </m:dPr>
                        <m:e>
                          <m:r>
                            <m:rPr>
                              <m:sty m:val="p"/>
                            </m:rPr>
                            <a:rPr lang="en-US">
                              <a:solidFill>
                                <a:prstClr val="black"/>
                              </a:solidFill>
                              <a:latin typeface="Cambria Math"/>
                            </a:rPr>
                            <m:t>g</m:t>
                          </m:r>
                        </m:e>
                      </m:d>
                      <m:r>
                        <a:rPr lang="en-US" i="1" smtClean="0">
                          <a:solidFill>
                            <a:prstClr val="black"/>
                          </a:solidFill>
                          <a:latin typeface="Cambria Math"/>
                        </a:rPr>
                        <m:t>=</m:t>
                      </m:r>
                      <m:r>
                        <a:rPr lang="en-US" b="0" i="1" smtClean="0">
                          <a:solidFill>
                            <a:prstClr val="black"/>
                          </a:solidFill>
                          <a:latin typeface="Cambria Math" panose="02040503050406030204" pitchFamily="18" charset="0"/>
                        </a:rPr>
                        <m:t>1.6329</m:t>
                      </m:r>
                      <m:rad>
                        <m:radPr>
                          <m:degHide m:val="on"/>
                          <m:ctrlPr>
                            <a:rPr lang="en-US" i="1">
                              <a:solidFill>
                                <a:prstClr val="black"/>
                              </a:solidFill>
                              <a:latin typeface="Cambria Math" panose="02040503050406030204" pitchFamily="18" charset="0"/>
                            </a:rPr>
                          </m:ctrlPr>
                        </m:radPr>
                        <m:deg/>
                        <m:e>
                          <m:f>
                            <m:fPr>
                              <m:ctrlPr>
                                <a:rPr lang="en-US" i="1">
                                  <a:solidFill>
                                    <a:prstClr val="black"/>
                                  </a:solidFill>
                                  <a:latin typeface="Cambria Math" panose="02040503050406030204" pitchFamily="18" charset="0"/>
                                </a:rPr>
                              </m:ctrlPr>
                            </m:fPr>
                            <m:num>
                              <m:r>
                                <a:rPr lang="en-US" b="1" i="1">
                                  <a:solidFill>
                                    <a:srgbClr val="00B0F0"/>
                                  </a:solidFill>
                                  <a:latin typeface="Cambria Math"/>
                                </a:rPr>
                                <m:t>𝟏</m:t>
                              </m:r>
                            </m:num>
                            <m:den>
                              <m:r>
                                <a:rPr lang="en-US" i="1">
                                  <a:solidFill>
                                    <a:prstClr val="black"/>
                                  </a:solidFill>
                                  <a:latin typeface="Cambria Math"/>
                                </a:rPr>
                                <m:t>14</m:t>
                              </m:r>
                            </m:den>
                          </m:f>
                          <m:r>
                            <a:rPr lang="en-US" i="1">
                              <a:solidFill>
                                <a:prstClr val="black"/>
                              </a:solidFill>
                              <a:latin typeface="Cambria Math"/>
                            </a:rPr>
                            <m:t>+</m:t>
                          </m:r>
                          <m:f>
                            <m:fPr>
                              <m:ctrlPr>
                                <a:rPr lang="en-US" i="1">
                                  <a:solidFill>
                                    <a:prstClr val="black"/>
                                  </a:solidFill>
                                  <a:latin typeface="Cambria Math" panose="02040503050406030204" pitchFamily="18" charset="0"/>
                                </a:rPr>
                              </m:ctrlPr>
                            </m:fPr>
                            <m:num>
                              <m:r>
                                <a:rPr lang="en-US" b="1" i="1">
                                  <a:solidFill>
                                    <a:srgbClr val="00B0F0"/>
                                  </a:solidFill>
                                  <a:latin typeface="Cambria Math"/>
                                </a:rPr>
                                <m:t>𝟏</m:t>
                              </m:r>
                            </m:num>
                            <m:den>
                              <m:r>
                                <a:rPr lang="en-US" i="1">
                                  <a:solidFill>
                                    <a:prstClr val="black"/>
                                  </a:solidFill>
                                  <a:latin typeface="Cambria Math"/>
                                </a:rPr>
                                <m:t>14</m:t>
                              </m:r>
                            </m:den>
                          </m:f>
                          <m:r>
                            <a:rPr lang="en-US" i="1">
                              <a:solidFill>
                                <a:prstClr val="black"/>
                              </a:solidFill>
                              <a:latin typeface="Cambria Math"/>
                            </a:rPr>
                            <m:t>+</m:t>
                          </m:r>
                          <m:f>
                            <m:fPr>
                              <m:ctrlPr>
                                <a:rPr lang="en-US" i="1">
                                  <a:solidFill>
                                    <a:prstClr val="black"/>
                                  </a:solidFill>
                                  <a:latin typeface="Cambria Math" panose="02040503050406030204" pitchFamily="18" charset="0"/>
                                </a:rPr>
                              </m:ctrlPr>
                            </m:fPr>
                            <m:num>
                              <m:r>
                                <a:rPr lang="en-US" b="1" i="1">
                                  <a:solidFill>
                                    <a:srgbClr val="00B0F0"/>
                                  </a:solidFill>
                                  <a:latin typeface="Cambria Math"/>
                                </a:rPr>
                                <m:t>𝟏</m:t>
                              </m:r>
                            </m:num>
                            <m:den>
                              <m:r>
                                <a:rPr lang="en-US" i="1">
                                  <a:solidFill>
                                    <a:prstClr val="black"/>
                                  </a:solidFill>
                                  <a:latin typeface="Cambria Math"/>
                                </a:rPr>
                                <m:t>14</m:t>
                              </m:r>
                            </m:den>
                          </m:f>
                          <m:r>
                            <a:rPr lang="en-US" i="1">
                              <a:solidFill>
                                <a:prstClr val="black"/>
                              </a:solidFill>
                              <a:latin typeface="Cambria Math"/>
                            </a:rPr>
                            <m:t>+</m:t>
                          </m:r>
                          <m:f>
                            <m:fPr>
                              <m:ctrlPr>
                                <a:rPr lang="en-US" i="1">
                                  <a:solidFill>
                                    <a:prstClr val="black"/>
                                  </a:solidFill>
                                  <a:latin typeface="Cambria Math" panose="02040503050406030204" pitchFamily="18" charset="0"/>
                                </a:rPr>
                              </m:ctrlPr>
                            </m:fPr>
                            <m:num>
                              <m:r>
                                <a:rPr lang="en-US" b="1" i="1">
                                  <a:solidFill>
                                    <a:srgbClr val="00B0F0"/>
                                  </a:solidFill>
                                  <a:latin typeface="Cambria Math"/>
                                </a:rPr>
                                <m:t>𝟎</m:t>
                              </m:r>
                            </m:num>
                            <m:den>
                              <m:r>
                                <a:rPr lang="en-US" i="1">
                                  <a:solidFill>
                                    <a:prstClr val="black"/>
                                  </a:solidFill>
                                  <a:latin typeface="Cambria Math"/>
                                </a:rPr>
                                <m:t>14</m:t>
                              </m:r>
                            </m:den>
                          </m:f>
                          <m:r>
                            <a:rPr lang="en-US" i="1">
                              <a:solidFill>
                                <a:prstClr val="black"/>
                              </a:solidFill>
                              <a:latin typeface="Cambria Math"/>
                            </a:rPr>
                            <m:t>+</m:t>
                          </m:r>
                          <m:f>
                            <m:fPr>
                              <m:ctrlPr>
                                <a:rPr lang="en-US" i="1">
                                  <a:solidFill>
                                    <a:prstClr val="black"/>
                                  </a:solidFill>
                                  <a:latin typeface="Cambria Math" panose="02040503050406030204" pitchFamily="18" charset="0"/>
                                </a:rPr>
                              </m:ctrlPr>
                            </m:fPr>
                            <m:num>
                              <m:r>
                                <a:rPr lang="en-US" b="1" i="1">
                                  <a:solidFill>
                                    <a:srgbClr val="00B0F0"/>
                                  </a:solidFill>
                                  <a:latin typeface="Cambria Math"/>
                                </a:rPr>
                                <m:t>𝟏</m:t>
                              </m:r>
                            </m:num>
                            <m:den>
                              <m:r>
                                <a:rPr lang="en-US" i="1">
                                  <a:solidFill>
                                    <a:prstClr val="black"/>
                                  </a:solidFill>
                                  <a:latin typeface="Cambria Math"/>
                                </a:rPr>
                                <m:t>14</m:t>
                              </m:r>
                            </m:den>
                          </m:f>
                        </m:e>
                      </m:rad>
                      <m:r>
                        <a:rPr lang="en-US" b="0" i="1" smtClean="0">
                          <a:solidFill>
                            <a:prstClr val="black"/>
                          </a:solidFill>
                          <a:latin typeface="Cambria Math" panose="02040503050406030204" pitchFamily="18" charset="0"/>
                        </a:rPr>
                        <m:t>=</m:t>
                      </m:r>
                      <m:r>
                        <a:rPr lang="en-US" i="1" smtClean="0">
                          <a:solidFill>
                            <a:prstClr val="black"/>
                          </a:solidFill>
                          <a:latin typeface="Cambria Math"/>
                        </a:rPr>
                        <m:t>.87</m:t>
                      </m:r>
                      <m:r>
                        <a:rPr lang="en-US" i="1" smtClean="0">
                          <a:solidFill>
                            <a:prstClr val="black"/>
                          </a:solidFill>
                          <a:latin typeface="Cambria Math" charset="0"/>
                        </a:rPr>
                        <m:t>3</m:t>
                      </m:r>
                    </m:oMath>
                  </m:oMathPara>
                </a14:m>
                <a:endParaRPr lang="en-US" dirty="0">
                  <a:solidFill>
                    <a:prstClr val="black"/>
                  </a:solidFill>
                </a:endParaRPr>
              </a:p>
            </p:txBody>
          </p:sp>
        </mc:Choice>
        <mc:Fallback xmlns="">
          <p:sp>
            <p:nvSpPr>
              <p:cNvPr id="38" name="TextBox 37">
                <a:extLst>
                  <a:ext uri="{FF2B5EF4-FFF2-40B4-BE49-F238E27FC236}">
                    <a16:creationId xmlns:a16="http://schemas.microsoft.com/office/drawing/2014/main" id="{6D8D4136-1BA7-4E53-8994-32E3F0B49EF8}"/>
                  </a:ext>
                </a:extLst>
              </p:cNvPr>
              <p:cNvSpPr txBox="1">
                <a:spLocks noRot="1" noChangeAspect="1" noMove="1" noResize="1" noEditPoints="1" noAdjustHandles="1" noChangeArrowheads="1" noChangeShapeType="1" noTextEdit="1"/>
              </p:cNvSpPr>
              <p:nvPr/>
            </p:nvSpPr>
            <p:spPr>
              <a:xfrm>
                <a:off x="-152400" y="5724267"/>
                <a:ext cx="5715000" cy="910699"/>
              </a:xfrm>
              <a:prstGeom prst="rect">
                <a:avLst/>
              </a:prstGeom>
              <a:blipFill>
                <a:blip r:embed="rId8"/>
                <a:stretch>
                  <a:fillRect/>
                </a:stretch>
              </a:blipFill>
            </p:spPr>
            <p:txBody>
              <a:bodyPr/>
              <a:lstStyle/>
              <a:p>
                <a:r>
                  <a:rPr lang="en-US">
                    <a:noFill/>
                  </a:rPr>
                  <a:t> </a:t>
                </a:r>
              </a:p>
            </p:txBody>
          </p:sp>
        </mc:Fallback>
      </mc:AlternateContent>
      <p:pic>
        <p:nvPicPr>
          <p:cNvPr id="39" name="Picture 4">
            <a:extLst>
              <a:ext uri="{FF2B5EF4-FFF2-40B4-BE49-F238E27FC236}">
                <a16:creationId xmlns:a16="http://schemas.microsoft.com/office/drawing/2014/main" id="{7DC10A00-A6DC-489C-A4F6-F2D593E0590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6817" y="4111295"/>
            <a:ext cx="3825583" cy="874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2719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6"/>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2"/>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25"/>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22"/>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27"/>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26"/>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29"/>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28"/>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33"/>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32"/>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14" grpId="0"/>
      <p:bldP spid="3" grpId="0" animBg="1"/>
      <p:bldP spid="24" grpId="0" animBg="1"/>
      <p:bldP spid="2" grpId="0" animBg="1"/>
      <p:bldP spid="2" grpId="1" animBg="1"/>
      <p:bldP spid="22" grpId="0" animBg="1"/>
      <p:bldP spid="22" grpId="1" animBg="1"/>
      <p:bldP spid="26" grpId="0" animBg="1"/>
      <p:bldP spid="26" grpId="1" animBg="1"/>
      <p:bldP spid="28" grpId="0" animBg="1"/>
      <p:bldP spid="28" grpId="1" animBg="1"/>
      <p:bldP spid="32" grpId="0" animBg="1"/>
      <p:bldP spid="32" grpId="1" animBg="1"/>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750529"/>
            <a:ext cx="2947565" cy="22991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3401" y="4085060"/>
            <a:ext cx="3649542" cy="1504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TextBox 3"/>
              <p:cNvSpPr txBox="1"/>
              <p:nvPr/>
            </p:nvSpPr>
            <p:spPr>
              <a:xfrm>
                <a:off x="449011" y="2995349"/>
                <a:ext cx="5126788" cy="369332"/>
              </a:xfrm>
              <a:prstGeom prst="rect">
                <a:avLst/>
              </a:prstGeom>
              <a:noFill/>
            </p:spPr>
            <p:txBody>
              <a:bodyPr wrap="none" rtlCol="0">
                <a:spAutoFit/>
              </a:bodyPr>
              <a:lstStyle/>
              <a:p>
                <a14:m>
                  <m:oMath xmlns:m="http://schemas.openxmlformats.org/officeDocument/2006/math">
                    <m:r>
                      <m:rPr>
                        <m:sty m:val="p"/>
                      </m:rPr>
                      <a:rPr lang="en-US" smtClean="0">
                        <a:solidFill>
                          <a:prstClr val="black"/>
                        </a:solidFill>
                        <a:latin typeface="Cambria Math"/>
                      </a:rPr>
                      <m:t>g</m:t>
                    </m:r>
                    <m:r>
                      <a:rPr lang="en-US" smtClean="0">
                        <a:solidFill>
                          <a:prstClr val="black"/>
                        </a:solidFill>
                        <a:latin typeface="Cambria Math"/>
                      </a:rPr>
                      <m:t>=</m:t>
                    </m:r>
                    <m:d>
                      <m:dPr>
                        <m:ctrlPr>
                          <a:rPr lang="en-US" i="1" smtClean="0">
                            <a:solidFill>
                              <a:prstClr val="black"/>
                            </a:solidFill>
                            <a:latin typeface="Cambria Math" panose="02040503050406030204" pitchFamily="18" charset="0"/>
                          </a:rPr>
                        </m:ctrlPr>
                      </m:dPr>
                      <m:e>
                        <m:r>
                          <a:rPr lang="en-US" smtClean="0">
                            <a:solidFill>
                              <a:prstClr val="black"/>
                            </a:solidFill>
                            <a:latin typeface="Cambria Math"/>
                          </a:rPr>
                          <m:t>1</m:t>
                        </m:r>
                      </m:e>
                    </m:d>
                    <m:r>
                      <a:rPr lang="en-US" smtClean="0">
                        <a:solidFill>
                          <a:prstClr val="black"/>
                        </a:solidFill>
                        <a:latin typeface="Cambria Math"/>
                      </a:rPr>
                      <m:t>4.4−</m:t>
                    </m:r>
                    <m:d>
                      <m:dPr>
                        <m:ctrlPr>
                          <a:rPr lang="en-US" i="1" smtClean="0">
                            <a:solidFill>
                              <a:prstClr val="black"/>
                            </a:solidFill>
                            <a:latin typeface="Cambria Math" panose="02040503050406030204" pitchFamily="18" charset="0"/>
                          </a:rPr>
                        </m:ctrlPr>
                      </m:dPr>
                      <m:e>
                        <m:r>
                          <a:rPr lang="en-US" smtClean="0">
                            <a:solidFill>
                              <a:prstClr val="black"/>
                            </a:solidFill>
                            <a:latin typeface="Cambria Math"/>
                          </a:rPr>
                          <m:t>1</m:t>
                        </m:r>
                      </m:e>
                    </m:d>
                    <m:r>
                      <a:rPr lang="en-US" smtClean="0">
                        <a:solidFill>
                          <a:prstClr val="black"/>
                        </a:solidFill>
                        <a:latin typeface="Cambria Math"/>
                      </a:rPr>
                      <m:t>5.9</m:t>
                    </m:r>
                  </m:oMath>
                </a14:m>
                <a:r>
                  <a:rPr lang="en-US" dirty="0">
                    <a:solidFill>
                      <a:prstClr val="black"/>
                    </a:solidFill>
                  </a:rPr>
                  <a:t> + (1)4.1 + (0)4.9 – (1)5.3 =  - 2.8</a:t>
                </a:r>
              </a:p>
            </p:txBody>
          </p:sp>
        </mc:Choice>
        <mc:Fallback xmlns="">
          <p:sp>
            <p:nvSpPr>
              <p:cNvPr id="4" name="TextBox 3"/>
              <p:cNvSpPr txBox="1">
                <a:spLocks noRot="1" noChangeAspect="1" noMove="1" noResize="1" noEditPoints="1" noAdjustHandles="1" noChangeArrowheads="1" noChangeShapeType="1" noTextEdit="1"/>
              </p:cNvSpPr>
              <p:nvPr/>
            </p:nvSpPr>
            <p:spPr>
              <a:xfrm>
                <a:off x="449011" y="2995349"/>
                <a:ext cx="5126788" cy="369332"/>
              </a:xfrm>
              <a:prstGeom prst="rect">
                <a:avLst/>
              </a:prstGeom>
              <a:blipFill rotWithShape="0">
                <a:blip r:embed="rId4"/>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20100" y="3305505"/>
                <a:ext cx="5099794" cy="9106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mtClean="0">
                          <a:solidFill>
                            <a:prstClr val="black"/>
                          </a:solidFill>
                          <a:latin typeface="Cambria Math"/>
                        </a:rPr>
                        <m:t>SE</m:t>
                      </m:r>
                      <m:d>
                        <m:dPr>
                          <m:ctrlPr>
                            <a:rPr lang="en-US" i="1" smtClean="0">
                              <a:solidFill>
                                <a:prstClr val="black"/>
                              </a:solidFill>
                              <a:latin typeface="Cambria Math" panose="02040503050406030204" pitchFamily="18" charset="0"/>
                            </a:rPr>
                          </m:ctrlPr>
                        </m:dPr>
                        <m:e>
                          <m:r>
                            <m:rPr>
                              <m:sty m:val="p"/>
                            </m:rPr>
                            <a:rPr lang="en-US" smtClean="0">
                              <a:solidFill>
                                <a:prstClr val="black"/>
                              </a:solidFill>
                              <a:latin typeface="Cambria Math"/>
                            </a:rPr>
                            <m:t>g</m:t>
                          </m:r>
                        </m:e>
                      </m:d>
                      <m:r>
                        <a:rPr lang="en-US" smtClean="0">
                          <a:solidFill>
                            <a:prstClr val="black"/>
                          </a:solidFill>
                          <a:latin typeface="Cambria Math"/>
                        </a:rPr>
                        <m:t>=</m:t>
                      </m:r>
                      <m:rad>
                        <m:radPr>
                          <m:degHide m:val="on"/>
                          <m:ctrlPr>
                            <a:rPr lang="en-US" i="1" smtClean="0">
                              <a:solidFill>
                                <a:prstClr val="black"/>
                              </a:solidFill>
                              <a:latin typeface="Cambria Math" panose="02040503050406030204" pitchFamily="18" charset="0"/>
                            </a:rPr>
                          </m:ctrlPr>
                        </m:radPr>
                        <m:deg/>
                        <m:e>
                          <m:r>
                            <a:rPr lang="en-US" i="1" smtClean="0">
                              <a:solidFill>
                                <a:prstClr val="black"/>
                              </a:solidFill>
                              <a:latin typeface="Cambria Math" charset="0"/>
                            </a:rPr>
                            <m:t>2.666</m:t>
                          </m:r>
                        </m:e>
                      </m:rad>
                      <m:rad>
                        <m:radPr>
                          <m:degHide m:val="on"/>
                          <m:ctrlPr>
                            <a:rPr lang="en-US" i="1" smtClean="0">
                              <a:solidFill>
                                <a:prstClr val="black"/>
                              </a:solidFill>
                              <a:latin typeface="Cambria Math" panose="02040503050406030204" pitchFamily="18" charset="0"/>
                            </a:rPr>
                          </m:ctrlPr>
                        </m:radPr>
                        <m:deg/>
                        <m:e>
                          <m:f>
                            <m:fPr>
                              <m:ctrlPr>
                                <a:rPr lang="en-US" i="1" smtClean="0">
                                  <a:solidFill>
                                    <a:prstClr val="black"/>
                                  </a:solidFill>
                                  <a:latin typeface="Cambria Math" panose="02040503050406030204" pitchFamily="18" charset="0"/>
                                </a:rPr>
                              </m:ctrlPr>
                            </m:fPr>
                            <m:num>
                              <m:r>
                                <a:rPr lang="en-US" i="1" smtClean="0">
                                  <a:solidFill>
                                    <a:prstClr val="black"/>
                                  </a:solidFill>
                                  <a:latin typeface="Cambria Math"/>
                                </a:rPr>
                                <m:t>1</m:t>
                              </m:r>
                            </m:num>
                            <m:den>
                              <m:r>
                                <a:rPr lang="en-US" i="1" smtClean="0">
                                  <a:solidFill>
                                    <a:prstClr val="black"/>
                                  </a:solidFill>
                                  <a:latin typeface="Cambria Math"/>
                                </a:rPr>
                                <m:t>14</m:t>
                              </m:r>
                            </m:den>
                          </m:f>
                          <m:r>
                            <a:rPr lang="en-US" i="1" smtClean="0">
                              <a:solidFill>
                                <a:prstClr val="black"/>
                              </a:solidFill>
                              <a:latin typeface="Cambria Math"/>
                            </a:rPr>
                            <m:t>+</m:t>
                          </m:r>
                          <m:f>
                            <m:fPr>
                              <m:ctrlPr>
                                <a:rPr lang="en-US" i="1" smtClean="0">
                                  <a:solidFill>
                                    <a:prstClr val="black"/>
                                  </a:solidFill>
                                  <a:latin typeface="Cambria Math" panose="02040503050406030204" pitchFamily="18" charset="0"/>
                                </a:rPr>
                              </m:ctrlPr>
                            </m:fPr>
                            <m:num>
                              <m:r>
                                <a:rPr lang="en-US" i="1" smtClean="0">
                                  <a:solidFill>
                                    <a:prstClr val="black"/>
                                  </a:solidFill>
                                  <a:latin typeface="Cambria Math"/>
                                </a:rPr>
                                <m:t>1</m:t>
                              </m:r>
                            </m:num>
                            <m:den>
                              <m:r>
                                <a:rPr lang="en-US" i="1" smtClean="0">
                                  <a:solidFill>
                                    <a:prstClr val="black"/>
                                  </a:solidFill>
                                  <a:latin typeface="Cambria Math"/>
                                </a:rPr>
                                <m:t>14</m:t>
                              </m:r>
                            </m:den>
                          </m:f>
                          <m:r>
                            <a:rPr lang="en-US" i="1" smtClean="0">
                              <a:solidFill>
                                <a:prstClr val="black"/>
                              </a:solidFill>
                              <a:latin typeface="Cambria Math"/>
                            </a:rPr>
                            <m:t>+</m:t>
                          </m:r>
                          <m:f>
                            <m:fPr>
                              <m:ctrlPr>
                                <a:rPr lang="en-US" i="1" smtClean="0">
                                  <a:solidFill>
                                    <a:prstClr val="black"/>
                                  </a:solidFill>
                                  <a:latin typeface="Cambria Math" panose="02040503050406030204" pitchFamily="18" charset="0"/>
                                </a:rPr>
                              </m:ctrlPr>
                            </m:fPr>
                            <m:num>
                              <m:r>
                                <a:rPr lang="en-US" i="1" smtClean="0">
                                  <a:solidFill>
                                    <a:prstClr val="black"/>
                                  </a:solidFill>
                                  <a:latin typeface="Cambria Math"/>
                                </a:rPr>
                                <m:t>1</m:t>
                              </m:r>
                            </m:num>
                            <m:den>
                              <m:r>
                                <a:rPr lang="en-US" i="1" smtClean="0">
                                  <a:solidFill>
                                    <a:prstClr val="black"/>
                                  </a:solidFill>
                                  <a:latin typeface="Cambria Math"/>
                                </a:rPr>
                                <m:t>14</m:t>
                              </m:r>
                            </m:den>
                          </m:f>
                          <m:r>
                            <a:rPr lang="en-US" i="1" smtClean="0">
                              <a:solidFill>
                                <a:prstClr val="black"/>
                              </a:solidFill>
                              <a:latin typeface="Cambria Math"/>
                            </a:rPr>
                            <m:t>+</m:t>
                          </m:r>
                          <m:f>
                            <m:fPr>
                              <m:ctrlPr>
                                <a:rPr lang="en-US" i="1" smtClean="0">
                                  <a:solidFill>
                                    <a:prstClr val="black"/>
                                  </a:solidFill>
                                  <a:latin typeface="Cambria Math" panose="02040503050406030204" pitchFamily="18" charset="0"/>
                                </a:rPr>
                              </m:ctrlPr>
                            </m:fPr>
                            <m:num>
                              <m:r>
                                <a:rPr lang="en-US" i="1" smtClean="0">
                                  <a:solidFill>
                                    <a:prstClr val="black"/>
                                  </a:solidFill>
                                  <a:latin typeface="Cambria Math"/>
                                </a:rPr>
                                <m:t>0</m:t>
                              </m:r>
                            </m:num>
                            <m:den>
                              <m:r>
                                <a:rPr lang="en-US" i="1" smtClean="0">
                                  <a:solidFill>
                                    <a:prstClr val="black"/>
                                  </a:solidFill>
                                  <a:latin typeface="Cambria Math"/>
                                </a:rPr>
                                <m:t>14</m:t>
                              </m:r>
                            </m:den>
                          </m:f>
                          <m:r>
                            <a:rPr lang="en-US" i="1" smtClean="0">
                              <a:solidFill>
                                <a:prstClr val="black"/>
                              </a:solidFill>
                              <a:latin typeface="Cambria Math"/>
                            </a:rPr>
                            <m:t>+</m:t>
                          </m:r>
                          <m:f>
                            <m:fPr>
                              <m:ctrlPr>
                                <a:rPr lang="en-US" i="1" smtClean="0">
                                  <a:solidFill>
                                    <a:prstClr val="black"/>
                                  </a:solidFill>
                                  <a:latin typeface="Cambria Math" panose="02040503050406030204" pitchFamily="18" charset="0"/>
                                </a:rPr>
                              </m:ctrlPr>
                            </m:fPr>
                            <m:num>
                              <m:r>
                                <a:rPr lang="en-US" i="1" smtClean="0">
                                  <a:solidFill>
                                    <a:prstClr val="black"/>
                                  </a:solidFill>
                                  <a:latin typeface="Cambria Math"/>
                                </a:rPr>
                                <m:t>1</m:t>
                              </m:r>
                            </m:num>
                            <m:den>
                              <m:r>
                                <a:rPr lang="en-US" i="1" smtClean="0">
                                  <a:solidFill>
                                    <a:prstClr val="black"/>
                                  </a:solidFill>
                                  <a:latin typeface="Cambria Math"/>
                                </a:rPr>
                                <m:t>14</m:t>
                              </m:r>
                            </m:den>
                          </m:f>
                        </m:e>
                      </m:rad>
                      <m:r>
                        <a:rPr lang="en-US" i="1" smtClean="0">
                          <a:solidFill>
                            <a:prstClr val="black"/>
                          </a:solidFill>
                          <a:latin typeface="Cambria Math"/>
                        </a:rPr>
                        <m:t>=.87</m:t>
                      </m:r>
                      <m:r>
                        <a:rPr lang="en-US" i="1" smtClean="0">
                          <a:solidFill>
                            <a:prstClr val="black"/>
                          </a:solidFill>
                          <a:latin typeface="Cambria Math" charset="0"/>
                        </a:rPr>
                        <m:t>3</m:t>
                      </m:r>
                    </m:oMath>
                  </m:oMathPara>
                </a14:m>
                <a:endParaRPr lang="en-US" dirty="0">
                  <a:solidFill>
                    <a:prstClr val="black"/>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420100" y="3305505"/>
                <a:ext cx="5099794" cy="910699"/>
              </a:xfrm>
              <a:prstGeom prst="rect">
                <a:avLst/>
              </a:prstGeom>
              <a:blipFill rotWithShape="0">
                <a:blip r:embed="rId5"/>
                <a:stretch>
                  <a:fillRect/>
                </a:stretch>
              </a:blipFill>
            </p:spPr>
            <p:txBody>
              <a:bodyPr/>
              <a:lstStyle/>
              <a:p>
                <a:r>
                  <a:rPr lang="en-US">
                    <a:noFill/>
                  </a:rPr>
                  <a:t> </a:t>
                </a:r>
              </a:p>
            </p:txBody>
          </p:sp>
        </mc:Fallback>
      </mc:AlternateContent>
      <p:pic>
        <p:nvPicPr>
          <p:cNvPr id="1741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2214" y="5899346"/>
            <a:ext cx="2054715" cy="4109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14" name="TextBox 13"/>
              <p:cNvSpPr txBox="1"/>
              <p:nvPr/>
            </p:nvSpPr>
            <p:spPr>
              <a:xfrm>
                <a:off x="449011" y="2301120"/>
                <a:ext cx="5252913" cy="694229"/>
              </a:xfrm>
              <a:prstGeom prst="rect">
                <a:avLst/>
              </a:prstGeom>
              <a:noFill/>
            </p:spPr>
            <p:txBody>
              <a:bodyPr wrap="none" rtlCol="0">
                <a:spAutoFit/>
              </a:bodyPr>
              <a:lstStyle/>
              <a:p>
                <a14:m>
                  <m:oMath xmlns:m="http://schemas.openxmlformats.org/officeDocument/2006/math">
                    <m:r>
                      <a:rPr lang="en-US" i="1" smtClean="0">
                        <a:solidFill>
                          <a:prstClr val="black"/>
                        </a:solidFill>
                        <a:latin typeface="Cambria Math"/>
                        <a:ea typeface="Cambria Math"/>
                      </a:rPr>
                      <m:t>𝛾</m:t>
                    </m:r>
                    <m:r>
                      <a:rPr lang="en-US" i="1" smtClean="0">
                        <a:solidFill>
                          <a:prstClr val="black"/>
                        </a:solidFill>
                        <a:latin typeface="Cambria Math"/>
                        <a:ea typeface="Cambria Math"/>
                      </a:rPr>
                      <m:t>=1</m:t>
                    </m:r>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𝐴𝑚𝑝</m:t>
                        </m:r>
                      </m:sub>
                    </m:sSub>
                    <m:r>
                      <a:rPr lang="en-US" i="1" smtClean="0">
                        <a:solidFill>
                          <a:prstClr val="black"/>
                        </a:solidFill>
                        <a:latin typeface="Cambria Math"/>
                        <a:ea typeface="Cambria Math"/>
                      </a:rPr>
                      <m:t>−1</m:t>
                    </m:r>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𝐶𝑟𝑢𝑡𝑐h</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m:t>
                    </m:r>
                    <m:r>
                      <a:rPr lang="en-US" i="1" smtClean="0">
                        <a:solidFill>
                          <a:prstClr val="black"/>
                        </a:solidFill>
                        <a:latin typeface="Cambria Math"/>
                        <a:ea typeface="Cambria Math"/>
                      </a:rPr>
                      <m:t>1</m:t>
                    </m:r>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𝐻𝑒𝑎𝑟</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m:t>
                    </m:r>
                    <m:r>
                      <a:rPr lang="en-US" i="1" smtClean="0">
                        <a:solidFill>
                          <a:prstClr val="black"/>
                        </a:solidFill>
                        <a:latin typeface="Cambria Math"/>
                        <a:ea typeface="Cambria Math"/>
                      </a:rPr>
                      <m:t>0</m:t>
                    </m:r>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𝑁𝑜𝑛𝑒</m:t>
                        </m:r>
                      </m:sub>
                    </m:sSub>
                    <m:r>
                      <a:rPr lang="en-US" i="1" smtClean="0">
                        <a:solidFill>
                          <a:prstClr val="black"/>
                        </a:solidFill>
                        <a:latin typeface="Cambria Math"/>
                        <a:ea typeface="Cambria Math"/>
                      </a:rPr>
                      <m:t>−1</m:t>
                    </m:r>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𝑊h𝑒𝑒𝑙</m:t>
                        </m:r>
                      </m:sub>
                    </m:sSub>
                  </m:oMath>
                </a14:m>
                <a:endParaRPr lang="en-US" dirty="0">
                  <a:solidFill>
                    <a:prstClr val="black"/>
                  </a:solidFill>
                  <a:ea typeface="Cambria Math"/>
                </a:endParaRPr>
              </a:p>
              <a:p>
                <a:r>
                  <a:rPr lang="en-US" dirty="0">
                    <a:solidFill>
                      <a:prstClr val="black"/>
                    </a:solidFill>
                    <a:ea typeface="Cambria Math"/>
                  </a:rPr>
                  <a:t>g</a:t>
                </a:r>
                <a14:m>
                  <m:oMath xmlns:m="http://schemas.openxmlformats.org/officeDocument/2006/math">
                    <m:r>
                      <a:rPr lang="en-US" smtClean="0">
                        <a:solidFill>
                          <a:prstClr val="black"/>
                        </a:solidFill>
                        <a:latin typeface="Cambria Math" charset="0"/>
                        <a:ea typeface="Cambria Math"/>
                      </a:rPr>
                      <m:t> </m:t>
                    </m:r>
                    <m:r>
                      <a:rPr lang="en-US" i="1">
                        <a:solidFill>
                          <a:prstClr val="black"/>
                        </a:solidFill>
                        <a:latin typeface="Cambria Math"/>
                        <a:ea typeface="Cambria Math"/>
                      </a:rPr>
                      <m:t>=1</m:t>
                    </m:r>
                    <m:sSub>
                      <m:sSubPr>
                        <m:ctrlPr>
                          <a:rPr lang="en-US" i="1">
                            <a:solidFill>
                              <a:prstClr val="black"/>
                            </a:solidFill>
                            <a:latin typeface="Cambria Math" panose="02040503050406030204" pitchFamily="18" charset="0"/>
                            <a:ea typeface="Cambria Math"/>
                          </a:rPr>
                        </m:ctrlPr>
                      </m:sSubPr>
                      <m:e>
                        <m:acc>
                          <m:accPr>
                            <m:chr m:val="̅"/>
                            <m:ctrlPr>
                              <a:rPr lang="en-US" i="1" smtClean="0">
                                <a:solidFill>
                                  <a:prstClr val="black"/>
                                </a:solidFill>
                                <a:latin typeface="Cambria Math" panose="02040503050406030204" pitchFamily="18" charset="0"/>
                                <a:ea typeface="Cambria Math"/>
                              </a:rPr>
                            </m:ctrlPr>
                          </m:accPr>
                          <m:e>
                            <m:r>
                              <a:rPr lang="en-US" i="1" smtClean="0">
                                <a:solidFill>
                                  <a:prstClr val="black"/>
                                </a:solidFill>
                                <a:latin typeface="Cambria Math" charset="0"/>
                                <a:ea typeface="Cambria Math"/>
                              </a:rPr>
                              <m:t>𝑌</m:t>
                            </m:r>
                          </m:e>
                        </m:acc>
                      </m:e>
                      <m:sub>
                        <m:r>
                          <a:rPr lang="en-US" i="1">
                            <a:solidFill>
                              <a:prstClr val="black"/>
                            </a:solidFill>
                            <a:latin typeface="Cambria Math"/>
                            <a:ea typeface="Cambria Math"/>
                          </a:rPr>
                          <m:t>𝐴𝑚𝑝</m:t>
                        </m:r>
                      </m:sub>
                    </m:sSub>
                    <m:r>
                      <a:rPr lang="en-US" i="1">
                        <a:solidFill>
                          <a:prstClr val="black"/>
                        </a:solidFill>
                        <a:latin typeface="Cambria Math"/>
                        <a:ea typeface="Cambria Math"/>
                      </a:rPr>
                      <m:t>−1</m:t>
                    </m:r>
                    <m:sSub>
                      <m:sSubPr>
                        <m:ctrlPr>
                          <a:rPr lang="en-US" i="1">
                            <a:solidFill>
                              <a:prstClr val="black"/>
                            </a:solidFill>
                            <a:latin typeface="Cambria Math" panose="02040503050406030204" pitchFamily="18" charset="0"/>
                            <a:ea typeface="Cambria Math"/>
                          </a:rPr>
                        </m:ctrlPr>
                      </m:sSubPr>
                      <m:e>
                        <m:acc>
                          <m:accPr>
                            <m:chr m:val="̅"/>
                            <m:ctrlPr>
                              <a:rPr lang="en-US" i="1">
                                <a:solidFill>
                                  <a:prstClr val="black"/>
                                </a:solidFill>
                                <a:latin typeface="Cambria Math" panose="02040503050406030204" pitchFamily="18" charset="0"/>
                                <a:ea typeface="Cambria Math"/>
                              </a:rPr>
                            </m:ctrlPr>
                          </m:accPr>
                          <m:e>
                            <m:r>
                              <a:rPr lang="en-US" i="1" smtClean="0">
                                <a:solidFill>
                                  <a:prstClr val="black"/>
                                </a:solidFill>
                                <a:latin typeface="Cambria Math" charset="0"/>
                                <a:ea typeface="Cambria Math"/>
                              </a:rPr>
                              <m:t>𝑌</m:t>
                            </m:r>
                          </m:e>
                        </m:acc>
                      </m:e>
                      <m:sub>
                        <m:r>
                          <a:rPr lang="en-US" i="1">
                            <a:solidFill>
                              <a:prstClr val="black"/>
                            </a:solidFill>
                            <a:latin typeface="Cambria Math"/>
                            <a:ea typeface="Cambria Math"/>
                          </a:rPr>
                          <m:t>𝐶𝑟𝑢𝑡𝑐h</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+1</m:t>
                    </m:r>
                    <m:sSub>
                      <m:sSubPr>
                        <m:ctrlPr>
                          <a:rPr lang="en-US" i="1">
                            <a:solidFill>
                              <a:prstClr val="black"/>
                            </a:solidFill>
                            <a:latin typeface="Cambria Math" panose="02040503050406030204" pitchFamily="18" charset="0"/>
                            <a:ea typeface="Cambria Math"/>
                          </a:rPr>
                        </m:ctrlPr>
                      </m:sSubPr>
                      <m:e>
                        <m:acc>
                          <m:accPr>
                            <m:chr m:val="̅"/>
                            <m:ctrlPr>
                              <a:rPr lang="en-US" i="1">
                                <a:solidFill>
                                  <a:prstClr val="black"/>
                                </a:solidFill>
                                <a:latin typeface="Cambria Math" panose="02040503050406030204" pitchFamily="18" charset="0"/>
                                <a:ea typeface="Cambria Math"/>
                              </a:rPr>
                            </m:ctrlPr>
                          </m:accPr>
                          <m:e>
                            <m:r>
                              <a:rPr lang="en-US" i="1" smtClean="0">
                                <a:solidFill>
                                  <a:prstClr val="black"/>
                                </a:solidFill>
                                <a:latin typeface="Cambria Math" charset="0"/>
                                <a:ea typeface="Cambria Math"/>
                              </a:rPr>
                              <m:t>𝑌</m:t>
                            </m:r>
                          </m:e>
                        </m:acc>
                      </m:e>
                      <m:sub>
                        <m:r>
                          <a:rPr lang="en-US" i="1">
                            <a:solidFill>
                              <a:prstClr val="black"/>
                            </a:solidFill>
                            <a:latin typeface="Cambria Math"/>
                            <a:ea typeface="Cambria Math"/>
                          </a:rPr>
                          <m:t>𝐻𝑒𝑎𝑟</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+0</m:t>
                    </m:r>
                    <m:sSub>
                      <m:sSubPr>
                        <m:ctrlPr>
                          <a:rPr lang="en-US" i="1">
                            <a:solidFill>
                              <a:prstClr val="black"/>
                            </a:solidFill>
                            <a:latin typeface="Cambria Math" panose="02040503050406030204" pitchFamily="18" charset="0"/>
                            <a:ea typeface="Cambria Math"/>
                          </a:rPr>
                        </m:ctrlPr>
                      </m:sSubPr>
                      <m:e>
                        <m:acc>
                          <m:accPr>
                            <m:chr m:val="̅"/>
                            <m:ctrlPr>
                              <a:rPr lang="en-US" i="1" smtClean="0">
                                <a:solidFill>
                                  <a:prstClr val="black"/>
                                </a:solidFill>
                                <a:latin typeface="Cambria Math" panose="02040503050406030204" pitchFamily="18" charset="0"/>
                                <a:ea typeface="Cambria Math"/>
                              </a:rPr>
                            </m:ctrlPr>
                          </m:accPr>
                          <m:e>
                            <m:r>
                              <a:rPr lang="en-US" i="1" smtClean="0">
                                <a:solidFill>
                                  <a:prstClr val="black"/>
                                </a:solidFill>
                                <a:latin typeface="Cambria Math" charset="0"/>
                                <a:ea typeface="Cambria Math"/>
                              </a:rPr>
                              <m:t>𝑌</m:t>
                            </m:r>
                          </m:e>
                        </m:acc>
                      </m:e>
                      <m:sub>
                        <m:r>
                          <a:rPr lang="en-US" i="1">
                            <a:solidFill>
                              <a:prstClr val="black"/>
                            </a:solidFill>
                            <a:latin typeface="Cambria Math"/>
                            <a:ea typeface="Cambria Math"/>
                          </a:rPr>
                          <m:t>𝑁𝑜𝑛𝑒</m:t>
                        </m:r>
                      </m:sub>
                    </m:sSub>
                    <m:r>
                      <a:rPr lang="en-US" i="1">
                        <a:solidFill>
                          <a:prstClr val="black"/>
                        </a:solidFill>
                        <a:latin typeface="Cambria Math"/>
                        <a:ea typeface="Cambria Math"/>
                      </a:rPr>
                      <m:t>−1</m:t>
                    </m:r>
                    <m:sSub>
                      <m:sSubPr>
                        <m:ctrlPr>
                          <a:rPr lang="en-US" i="1">
                            <a:solidFill>
                              <a:prstClr val="black"/>
                            </a:solidFill>
                            <a:latin typeface="Cambria Math" panose="02040503050406030204" pitchFamily="18" charset="0"/>
                            <a:ea typeface="Cambria Math"/>
                          </a:rPr>
                        </m:ctrlPr>
                      </m:sSubPr>
                      <m:e>
                        <m:acc>
                          <m:accPr>
                            <m:chr m:val="̅"/>
                            <m:ctrlPr>
                              <a:rPr lang="en-US" i="1">
                                <a:solidFill>
                                  <a:prstClr val="black"/>
                                </a:solidFill>
                                <a:latin typeface="Cambria Math" panose="02040503050406030204" pitchFamily="18" charset="0"/>
                                <a:ea typeface="Cambria Math"/>
                              </a:rPr>
                            </m:ctrlPr>
                          </m:accPr>
                          <m:e>
                            <m:r>
                              <a:rPr lang="en-US" i="1" smtClean="0">
                                <a:solidFill>
                                  <a:prstClr val="black"/>
                                </a:solidFill>
                                <a:latin typeface="Cambria Math" charset="0"/>
                                <a:ea typeface="Cambria Math"/>
                              </a:rPr>
                              <m:t>𝑌</m:t>
                            </m:r>
                          </m:e>
                        </m:acc>
                      </m:e>
                      <m:sub>
                        <m:r>
                          <a:rPr lang="en-US" i="1">
                            <a:solidFill>
                              <a:prstClr val="black"/>
                            </a:solidFill>
                            <a:latin typeface="Cambria Math"/>
                            <a:ea typeface="Cambria Math"/>
                          </a:rPr>
                          <m:t>𝑊h𝑒𝑒𝑙</m:t>
                        </m:r>
                      </m:sub>
                    </m:sSub>
                  </m:oMath>
                </a14:m>
                <a:endParaRPr lang="en-US" dirty="0">
                  <a:solidFill>
                    <a:prstClr val="black"/>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449011" y="2301120"/>
                <a:ext cx="5252913" cy="694229"/>
              </a:xfrm>
              <a:prstGeom prst="rect">
                <a:avLst/>
              </a:prstGeom>
              <a:blipFill rotWithShape="0">
                <a:blip r:embed="rId7"/>
                <a:stretch>
                  <a:fillRect l="-1045" b="-10526"/>
                </a:stretch>
              </a:blipFill>
            </p:spPr>
            <p:txBody>
              <a:bodyPr/>
              <a:lstStyle/>
              <a:p>
                <a:r>
                  <a:rPr lang="en-US">
                    <a:noFill/>
                  </a:rPr>
                  <a:t> </a:t>
                </a:r>
              </a:p>
            </p:txBody>
          </p:sp>
        </mc:Fallback>
      </mc:AlternateContent>
      <p:sp>
        <p:nvSpPr>
          <p:cNvPr id="7" name="TextBox 6"/>
          <p:cNvSpPr txBox="1"/>
          <p:nvPr/>
        </p:nvSpPr>
        <p:spPr>
          <a:xfrm>
            <a:off x="211491" y="4151057"/>
            <a:ext cx="5396789" cy="1200329"/>
          </a:xfrm>
          <a:prstGeom prst="rect">
            <a:avLst/>
          </a:prstGeom>
          <a:noFill/>
        </p:spPr>
        <p:txBody>
          <a:bodyPr wrap="square" rtlCol="0">
            <a:spAutoFit/>
          </a:bodyPr>
          <a:lstStyle/>
          <a:p>
            <a:r>
              <a:rPr lang="en-US" dirty="0">
                <a:solidFill>
                  <a:prstClr val="black"/>
                </a:solidFill>
              </a:rPr>
              <a:t>There is evidence that the sum of points assigned to Amp &amp; Hear handicaps is smaller than the sum of points assigned to Crutch &amp; Wheel handicaps at level alpha equal to 0.05 because the CI does not contain 0. </a:t>
            </a:r>
          </a:p>
        </p:txBody>
      </p:sp>
      <mc:AlternateContent xmlns:mc="http://schemas.openxmlformats.org/markup-compatibility/2006" xmlns:a14="http://schemas.microsoft.com/office/drawing/2010/main">
        <mc:Choice Requires="a14">
          <p:sp>
            <p:nvSpPr>
              <p:cNvPr id="17" name="TextBox 16"/>
              <p:cNvSpPr txBox="1"/>
              <p:nvPr/>
            </p:nvSpPr>
            <p:spPr>
              <a:xfrm>
                <a:off x="420100" y="1718800"/>
                <a:ext cx="4001801" cy="6891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rPr>
                          </m:ctrlPr>
                        </m:sSubPr>
                        <m:e>
                          <m:r>
                            <a:rPr lang="en-US" i="1" smtClean="0">
                              <a:solidFill>
                                <a:prstClr val="black"/>
                              </a:solidFill>
                              <a:latin typeface="Cambria Math" charset="0"/>
                            </a:rPr>
                            <m:t>𝐻</m:t>
                          </m:r>
                        </m:e>
                        <m:sub>
                          <m:r>
                            <a:rPr lang="en-US" i="1" smtClean="0">
                              <a:solidFill>
                                <a:prstClr val="black"/>
                              </a:solidFill>
                              <a:latin typeface="Cambria Math" charset="0"/>
                            </a:rPr>
                            <m:t>0</m:t>
                          </m:r>
                        </m:sub>
                      </m:sSub>
                      <m:r>
                        <a:rPr lang="en-US" i="1" smtClean="0">
                          <a:solidFill>
                            <a:prstClr val="black"/>
                          </a:solidFill>
                          <a:latin typeface="Cambria Math"/>
                        </a:rPr>
                        <m:t>: </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𝐴𝑚𝑝</m:t>
                          </m:r>
                        </m:sub>
                      </m:sSub>
                      <m:r>
                        <a:rPr lang="en-US" i="1" smtClean="0">
                          <a:solidFill>
                            <a:prstClr val="black"/>
                          </a:solidFill>
                          <a:latin typeface="Cambria Math"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𝐻𝑒𝑎𝑟</m:t>
                          </m:r>
                          <m:r>
                            <a:rPr lang="en-US" i="1" smtClean="0">
                              <a:solidFill>
                                <a:prstClr val="black"/>
                              </a:solidFill>
                              <a:latin typeface="Cambria Math" charset="0"/>
                              <a:ea typeface="Cambria Math"/>
                            </a:rPr>
                            <m:t> </m:t>
                          </m:r>
                        </m:sub>
                      </m:sSub>
                      <m:r>
                        <a:rPr lang="en-US" i="1" smtClean="0">
                          <a:solidFill>
                            <a:prstClr val="black"/>
                          </a:solidFill>
                          <a:latin typeface="Cambria Math"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𝐶𝑟𝑢𝑡𝑐h</m:t>
                          </m:r>
                        </m:sub>
                      </m:sSub>
                      <m:r>
                        <a:rPr lang="en-US" i="1" smtClean="0">
                          <a:solidFill>
                            <a:prstClr val="black"/>
                          </a:solidFill>
                          <a:latin typeface="Cambria Math"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𝑊h𝑒𝑒𝑙</m:t>
                          </m:r>
                          <m:r>
                            <a:rPr lang="en-US" i="1">
                              <a:solidFill>
                                <a:prstClr val="black"/>
                              </a:solidFill>
                              <a:latin typeface="Cambria Math"/>
                              <a:ea typeface="Cambria Math"/>
                            </a:rPr>
                            <m:t> </m:t>
                          </m:r>
                        </m:sub>
                      </m:sSub>
                    </m:oMath>
                  </m:oMathPara>
                </a14:m>
                <a:endParaRPr lang="en-US" i="1" dirty="0">
                  <a:solidFill>
                    <a:prstClr val="black"/>
                  </a:solidFill>
                  <a:latin typeface="Cambria Math"/>
                  <a:ea typeface="Cambria Math"/>
                </a:endParaRPr>
              </a:p>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rPr>
                          </m:ctrlPr>
                        </m:sSubPr>
                        <m:e>
                          <m:r>
                            <a:rPr lang="en-US" i="1" smtClean="0">
                              <a:solidFill>
                                <a:prstClr val="black"/>
                              </a:solidFill>
                              <a:latin typeface="Cambria Math" charset="0"/>
                            </a:rPr>
                            <m:t>𝐻</m:t>
                          </m:r>
                        </m:e>
                        <m:sub>
                          <m:r>
                            <a:rPr lang="en-US" i="1" smtClean="0">
                              <a:solidFill>
                                <a:prstClr val="black"/>
                              </a:solidFill>
                              <a:latin typeface="Cambria Math" charset="0"/>
                            </a:rPr>
                            <m:t>𝐴</m:t>
                          </m:r>
                        </m:sub>
                      </m:sSub>
                      <m:r>
                        <a:rPr lang="en-US" i="1" smtClean="0">
                          <a:solidFill>
                            <a:prstClr val="black"/>
                          </a:solidFill>
                          <a:latin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𝐴𝑚𝑝</m:t>
                          </m:r>
                        </m:sub>
                      </m:sSub>
                      <m:r>
                        <a:rPr lang="en-US" i="1" smtClean="0">
                          <a:solidFill>
                            <a:prstClr val="black"/>
                          </a:solidFill>
                          <a:latin typeface="Cambria Math"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𝐻𝑒𝑎𝑟</m:t>
                          </m:r>
                          <m:r>
                            <a:rPr lang="en-US" i="1">
                              <a:solidFill>
                                <a:prstClr val="black"/>
                              </a:solidFill>
                              <a:latin typeface="Cambria Math" charset="0"/>
                              <a:ea typeface="Cambria Math"/>
                            </a:rPr>
                            <m:t> </m:t>
                          </m:r>
                        </m:sub>
                      </m:sSub>
                      <m:r>
                        <a:rPr lang="en-US" i="1">
                          <a:solidFill>
                            <a:prstClr val="black"/>
                          </a:solidFill>
                          <a:latin typeface="Cambria Math"/>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𝐶𝑟𝑢𝑡𝑐h</m:t>
                          </m:r>
                        </m:sub>
                      </m:sSub>
                      <m:sSub>
                        <m:sSubPr>
                          <m:ctrlPr>
                            <a:rPr lang="en-US" i="1">
                              <a:solidFill>
                                <a:prstClr val="black"/>
                              </a:solidFill>
                              <a:latin typeface="Cambria Math" panose="02040503050406030204" pitchFamily="18" charset="0"/>
                              <a:ea typeface="Cambria Math"/>
                            </a:rPr>
                          </m:ctrlPr>
                        </m:sSubPr>
                        <m:e>
                          <m:r>
                            <a:rPr lang="en-US" i="1" smtClean="0">
                              <a:solidFill>
                                <a:prstClr val="black"/>
                              </a:solidFill>
                              <a:latin typeface="Cambria Math" charset="0"/>
                              <a:ea typeface="Cambria Math"/>
                            </a:rPr>
                            <m:t>+</m:t>
                          </m:r>
                          <m:r>
                            <a:rPr lang="en-US" i="1">
                              <a:solidFill>
                                <a:prstClr val="black"/>
                              </a:solidFill>
                              <a:latin typeface="Cambria Math"/>
                              <a:ea typeface="Cambria Math"/>
                            </a:rPr>
                            <m:t>𝜇</m:t>
                          </m:r>
                        </m:e>
                        <m:sub>
                          <m:r>
                            <a:rPr lang="en-US" i="1">
                              <a:solidFill>
                                <a:prstClr val="black"/>
                              </a:solidFill>
                              <a:latin typeface="Cambria Math"/>
                              <a:ea typeface="Cambria Math"/>
                            </a:rPr>
                            <m:t>𝑊h𝑒𝑒𝑙</m:t>
                          </m:r>
                          <m:r>
                            <a:rPr lang="en-US" i="1">
                              <a:solidFill>
                                <a:prstClr val="black"/>
                              </a:solidFill>
                              <a:latin typeface="Cambria Math"/>
                              <a:ea typeface="Cambria Math"/>
                            </a:rPr>
                            <m:t> </m:t>
                          </m:r>
                        </m:sub>
                      </m:sSub>
                    </m:oMath>
                  </m:oMathPara>
                </a14:m>
                <a:endParaRPr lang="en-US" dirty="0">
                  <a:solidFill>
                    <a:prstClr val="black"/>
                  </a:solidFill>
                  <a:ea typeface="Cambria Math"/>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420100" y="1718800"/>
                <a:ext cx="4001801" cy="689163"/>
              </a:xfrm>
              <a:prstGeom prst="rect">
                <a:avLst/>
              </a:prstGeom>
              <a:blipFill rotWithShape="0">
                <a:blip r:embed="rId8"/>
                <a:stretch>
                  <a:fillRect b="-2655"/>
                </a:stretch>
              </a:blipFill>
            </p:spPr>
            <p:txBody>
              <a:bodyPr/>
              <a:lstStyle/>
              <a:p>
                <a:r>
                  <a:rPr lang="en-US">
                    <a:noFill/>
                  </a:rPr>
                  <a:t> </a:t>
                </a:r>
              </a:p>
            </p:txBody>
          </p:sp>
        </mc:Fallback>
      </mc:AlternateContent>
      <p:sp>
        <p:nvSpPr>
          <p:cNvPr id="20" name="Title 5"/>
          <p:cNvSpPr>
            <a:spLocks noGrp="1"/>
          </p:cNvSpPr>
          <p:nvPr>
            <p:ph type="title"/>
          </p:nvPr>
        </p:nvSpPr>
        <p:spPr>
          <a:xfrm>
            <a:off x="838200" y="4565"/>
            <a:ext cx="7543800" cy="1450757"/>
          </a:xfrm>
        </p:spPr>
        <p:txBody>
          <a:bodyPr/>
          <a:lstStyle/>
          <a:p>
            <a:r>
              <a:rPr lang="en-US" dirty="0"/>
              <a:t>Handicap &amp; Capability Study: </a:t>
            </a:r>
            <a:br>
              <a:rPr lang="en-US" dirty="0"/>
            </a:br>
            <a:r>
              <a:rPr lang="en-US" dirty="0"/>
              <a:t>A Contrast</a:t>
            </a:r>
          </a:p>
        </p:txBody>
      </p:sp>
      <mc:AlternateContent xmlns:mc="http://schemas.openxmlformats.org/markup-compatibility/2006" xmlns:a14="http://schemas.microsoft.com/office/drawing/2010/main">
        <mc:Choice Requires="a14">
          <p:sp>
            <p:nvSpPr>
              <p:cNvPr id="26" name="TextBox 25"/>
              <p:cNvSpPr txBox="1"/>
              <p:nvPr/>
            </p:nvSpPr>
            <p:spPr>
              <a:xfrm>
                <a:off x="90071" y="5772834"/>
                <a:ext cx="5407955" cy="369332"/>
              </a:xfrm>
              <a:prstGeom prst="rect">
                <a:avLst/>
              </a:prstGeom>
              <a:noFill/>
            </p:spPr>
            <p:txBody>
              <a:bodyPr wrap="none" rtlCol="0">
                <a:spAutoFit/>
              </a:bodyPr>
              <a:lstStyle/>
              <a:p>
                <a:r>
                  <a:rPr lang="en-US" dirty="0">
                    <a:solidFill>
                      <a:prstClr val="black"/>
                    </a:solidFill>
                  </a:rPr>
                  <a:t>95% t-tools CI for </a:t>
                </a:r>
                <a14:m>
                  <m:oMath xmlns:m="http://schemas.openxmlformats.org/officeDocument/2006/math">
                    <m:r>
                      <a:rPr lang="en-US" i="1">
                        <a:solidFill>
                          <a:prstClr val="black"/>
                        </a:solidFill>
                        <a:latin typeface="Cambria Math"/>
                        <a:ea typeface="Cambria Math"/>
                      </a:rPr>
                      <m:t>𝛾</m:t>
                    </m:r>
                  </m:oMath>
                </a14:m>
                <a:r>
                  <a:rPr lang="en-US" dirty="0">
                    <a:solidFill>
                      <a:prstClr val="black"/>
                    </a:solidFill>
                  </a:rPr>
                  <a:t>: </a:t>
                </a:r>
                <a14:m>
                  <m:oMath xmlns:m="http://schemas.openxmlformats.org/officeDocument/2006/math">
                    <m:r>
                      <a:rPr lang="en-US" b="0" i="1" smtClean="0">
                        <a:solidFill>
                          <a:prstClr val="black"/>
                        </a:solidFill>
                        <a:latin typeface="Cambria Math" panose="02040503050406030204" pitchFamily="18" charset="0"/>
                      </a:rPr>
                      <m:t> </m:t>
                    </m:r>
                    <m:r>
                      <a:rPr lang="en-US" i="1">
                        <a:solidFill>
                          <a:prstClr val="black"/>
                        </a:solidFill>
                        <a:latin typeface="Cambria Math"/>
                      </a:rPr>
                      <m:t>−2.78577 </m:t>
                    </m:r>
                    <m:r>
                      <a:rPr lang="en-US" i="1">
                        <a:solidFill>
                          <a:prstClr val="black"/>
                        </a:solidFill>
                        <a:latin typeface="Cambria Math"/>
                        <a:ea typeface="Cambria Math"/>
                      </a:rPr>
                      <m:t>±</m:t>
                    </m:r>
                    <m:r>
                      <a:rPr lang="en-US" i="1" smtClean="0">
                        <a:solidFill>
                          <a:prstClr val="black"/>
                        </a:solidFill>
                        <a:latin typeface="Cambria Math" charset="0"/>
                        <a:ea typeface="Cambria Math"/>
                      </a:rPr>
                      <m:t>(</m:t>
                    </m:r>
                    <m:r>
                      <a:rPr lang="en-US" i="1">
                        <a:solidFill>
                          <a:prstClr val="black"/>
                        </a:solidFill>
                        <a:latin typeface="Cambria Math"/>
                        <a:ea typeface="Cambria Math"/>
                      </a:rPr>
                      <m:t>1.9971</m:t>
                    </m:r>
                    <m:r>
                      <a:rPr lang="en-US" i="1" smtClean="0">
                        <a:solidFill>
                          <a:prstClr val="black"/>
                        </a:solidFill>
                        <a:latin typeface="Cambria Math" charset="0"/>
                        <a:ea typeface="Cambria Math"/>
                      </a:rPr>
                      <m:t>)(0</m:t>
                    </m:r>
                    <m:r>
                      <a:rPr lang="en-US" i="1">
                        <a:solidFill>
                          <a:prstClr val="black"/>
                        </a:solidFill>
                        <a:latin typeface="Cambria Math"/>
                        <a:ea typeface="Cambria Math"/>
                      </a:rPr>
                      <m:t>.87286</m:t>
                    </m:r>
                    <m:r>
                      <a:rPr lang="en-US" i="1" smtClean="0">
                        <a:solidFill>
                          <a:prstClr val="black"/>
                        </a:solidFill>
                        <a:latin typeface="Cambria Math" charset="0"/>
                        <a:ea typeface="Cambria Math"/>
                      </a:rPr>
                      <m:t>)</m:t>
                    </m:r>
                  </m:oMath>
                </a14:m>
                <a:endParaRPr lang="en-US" dirty="0">
                  <a:solidFill>
                    <a:prstClr val="black"/>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90071" y="5772834"/>
                <a:ext cx="5407955" cy="369332"/>
              </a:xfrm>
              <a:prstGeom prst="rect">
                <a:avLst/>
              </a:prstGeom>
              <a:blipFill>
                <a:blip r:embed="rId9"/>
                <a:stretch>
                  <a:fillRect l="-1015" t="-9836" b="-24590"/>
                </a:stretch>
              </a:blipFill>
            </p:spPr>
            <p:txBody>
              <a:bodyPr/>
              <a:lstStyle/>
              <a:p>
                <a:r>
                  <a:rPr lang="en-US">
                    <a:noFill/>
                  </a:rPr>
                  <a:t> </a:t>
                </a:r>
              </a:p>
            </p:txBody>
          </p:sp>
        </mc:Fallback>
      </mc:AlternateContent>
      <p:cxnSp>
        <p:nvCxnSpPr>
          <p:cNvPr id="22" name="Straight Arrow Connector 21"/>
          <p:cNvCxnSpPr>
            <a:cxnSpLocks/>
            <a:stCxn id="16" idx="3"/>
          </p:cNvCxnSpPr>
          <p:nvPr/>
        </p:nvCxnSpPr>
        <p:spPr>
          <a:xfrm flipH="1">
            <a:off x="2667000" y="3310594"/>
            <a:ext cx="2358569" cy="2588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927051" y="2995349"/>
            <a:ext cx="672724" cy="36933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Arrow Connector 22"/>
          <p:cNvCxnSpPr>
            <a:cxnSpLocks/>
          </p:cNvCxnSpPr>
          <p:nvPr/>
        </p:nvCxnSpPr>
        <p:spPr>
          <a:xfrm flipH="1">
            <a:off x="4827295" y="4038600"/>
            <a:ext cx="400430" cy="1919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4891363" y="3610044"/>
            <a:ext cx="672724" cy="36933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Arrow Connector 20"/>
          <p:cNvCxnSpPr>
            <a:cxnSpLocks/>
            <a:stCxn id="25" idx="3"/>
          </p:cNvCxnSpPr>
          <p:nvPr/>
        </p:nvCxnSpPr>
        <p:spPr>
          <a:xfrm flipH="1" flipV="1">
            <a:off x="3962400" y="6060337"/>
            <a:ext cx="4132629" cy="185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7976162" y="5930512"/>
            <a:ext cx="811675" cy="36933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7408" name="TextBox 17407"/>
              <p:cNvSpPr txBox="1"/>
              <p:nvPr/>
            </p:nvSpPr>
            <p:spPr>
              <a:xfrm>
                <a:off x="2373826" y="1305566"/>
                <a:ext cx="6248400" cy="523220"/>
              </a:xfrm>
              <a:prstGeom prst="rect">
                <a:avLst/>
              </a:prstGeom>
              <a:noFill/>
            </p:spPr>
            <p:txBody>
              <a:bodyPr wrap="square" rtlCol="0">
                <a:spAutoFit/>
              </a:bodyPr>
              <a:lstStyle/>
              <a:p>
                <a:r>
                  <a:rPr lang="en-US" sz="2800" b="1" dirty="0">
                    <a:solidFill>
                      <a:srgbClr val="0070C0"/>
                    </a:solidFill>
                  </a:rPr>
                  <a:t>Confidence Intervals for </a:t>
                </a:r>
                <a14:m>
                  <m:oMath xmlns:m="http://schemas.openxmlformats.org/officeDocument/2006/math">
                    <m:r>
                      <a:rPr lang="en-US" sz="2800" b="1" i="1" smtClean="0">
                        <a:solidFill>
                          <a:srgbClr val="0070C0"/>
                        </a:solidFill>
                        <a:latin typeface="Cambria Math" panose="02040503050406030204" pitchFamily="18" charset="0"/>
                        <a:ea typeface="Cambria Math" panose="02040503050406030204" pitchFamily="18" charset="0"/>
                      </a:rPr>
                      <m:t>𝜸</m:t>
                    </m:r>
                  </m:oMath>
                </a14:m>
                <a:endParaRPr lang="en-US" sz="2800" b="1" dirty="0">
                  <a:solidFill>
                    <a:srgbClr val="0070C0"/>
                  </a:solidFill>
                </a:endParaRPr>
              </a:p>
            </p:txBody>
          </p:sp>
        </mc:Choice>
        <mc:Fallback xmlns="">
          <p:sp>
            <p:nvSpPr>
              <p:cNvPr id="17408" name="TextBox 17407"/>
              <p:cNvSpPr txBox="1">
                <a:spLocks noRot="1" noChangeAspect="1" noMove="1" noResize="1" noEditPoints="1" noAdjustHandles="1" noChangeArrowheads="1" noChangeShapeType="1" noTextEdit="1"/>
              </p:cNvSpPr>
              <p:nvPr/>
            </p:nvSpPr>
            <p:spPr>
              <a:xfrm>
                <a:off x="2373826" y="1305566"/>
                <a:ext cx="6248400" cy="523220"/>
              </a:xfrm>
              <a:prstGeom prst="rect">
                <a:avLst/>
              </a:prstGeom>
              <a:blipFill>
                <a:blip r:embed="rId10"/>
                <a:stretch>
                  <a:fillRect l="-1951" t="-10465" b="-32558"/>
                </a:stretch>
              </a:blipFill>
            </p:spPr>
            <p:txBody>
              <a:bodyPr/>
              <a:lstStyle/>
              <a:p>
                <a:r>
                  <a:rPr lang="en-US">
                    <a:noFill/>
                  </a:rPr>
                  <a:t> </a:t>
                </a:r>
              </a:p>
            </p:txBody>
          </p:sp>
        </mc:Fallback>
      </mc:AlternateContent>
      <p:sp>
        <p:nvSpPr>
          <p:cNvPr id="27" name="TextBox 26">
            <a:extLst>
              <a:ext uri="{FF2B5EF4-FFF2-40B4-BE49-F238E27FC236}">
                <a16:creationId xmlns:a16="http://schemas.microsoft.com/office/drawing/2014/main" id="{0A2B08B9-107B-4155-B3B0-1EFE034F0592}"/>
              </a:ext>
            </a:extLst>
          </p:cNvPr>
          <p:cNvSpPr txBox="1"/>
          <p:nvPr/>
        </p:nvSpPr>
        <p:spPr>
          <a:xfrm>
            <a:off x="990600" y="5416168"/>
            <a:ext cx="4931083" cy="369332"/>
          </a:xfrm>
          <a:prstGeom prst="rect">
            <a:avLst/>
          </a:prstGeom>
          <a:noFill/>
        </p:spPr>
        <p:txBody>
          <a:bodyPr wrap="square" rtlCol="0">
            <a:spAutoFit/>
          </a:bodyPr>
          <a:lstStyle/>
          <a:p>
            <a:r>
              <a:rPr lang="en-US" dirty="0"/>
              <a:t>CI: Point estimate ± multiplier* standard error</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E0A2A4E7-A775-41F2-9081-EE1A65452E19}"/>
                  </a:ext>
                </a:extLst>
              </p:cNvPr>
              <p:cNvSpPr txBox="1"/>
              <p:nvPr/>
            </p:nvSpPr>
            <p:spPr>
              <a:xfrm>
                <a:off x="61655" y="6060337"/>
                <a:ext cx="4510345" cy="369332"/>
              </a:xfrm>
              <a:prstGeom prst="rect">
                <a:avLst/>
              </a:prstGeom>
              <a:noFill/>
            </p:spPr>
            <p:txBody>
              <a:bodyPr wrap="square" rtlCol="0">
                <a:spAutoFit/>
              </a:bodyPr>
              <a:lstStyle/>
              <a:p>
                <a:r>
                  <a:rPr lang="en-US" dirty="0">
                    <a:solidFill>
                      <a:prstClr val="black"/>
                    </a:solidFill>
                  </a:rPr>
                  <a:t>95% t-tools CI for </a:t>
                </a:r>
                <a14:m>
                  <m:oMath xmlns:m="http://schemas.openxmlformats.org/officeDocument/2006/math">
                    <m:r>
                      <a:rPr lang="en-US" i="1">
                        <a:solidFill>
                          <a:prstClr val="black"/>
                        </a:solidFill>
                        <a:latin typeface="Cambria Math"/>
                        <a:ea typeface="Cambria Math"/>
                      </a:rPr>
                      <m:t>𝛾</m:t>
                    </m:r>
                  </m:oMath>
                </a14:m>
                <a:r>
                  <a:rPr lang="en-US" dirty="0">
                    <a:solidFill>
                      <a:prstClr val="black"/>
                    </a:solidFill>
                  </a:rPr>
                  <a:t>: </a:t>
                </a:r>
                <a14:m>
                  <m:oMath xmlns:m="http://schemas.openxmlformats.org/officeDocument/2006/math">
                    <m:r>
                      <a:rPr lang="en-US" b="0" i="1" smtClean="0">
                        <a:solidFill>
                          <a:prstClr val="black"/>
                        </a:solidFill>
                        <a:latin typeface="Cambria Math" panose="02040503050406030204" pitchFamily="18" charset="0"/>
                      </a:rPr>
                      <m:t> </m:t>
                    </m:r>
                    <m:r>
                      <a:rPr lang="en-US" i="1">
                        <a:solidFill>
                          <a:prstClr val="black"/>
                        </a:solidFill>
                        <a:latin typeface="Cambria Math"/>
                      </a:rPr>
                      <m:t>−2.78577 </m:t>
                    </m:r>
                    <m:r>
                      <a:rPr lang="en-US" i="1">
                        <a:solidFill>
                          <a:prstClr val="black"/>
                        </a:solidFill>
                        <a:latin typeface="Cambria Math"/>
                        <a:ea typeface="Cambria Math"/>
                      </a:rPr>
                      <m:t>±</m:t>
                    </m:r>
                    <m:r>
                      <a:rPr lang="en-US" b="0" i="1" smtClean="0">
                        <a:solidFill>
                          <a:prstClr val="black"/>
                        </a:solidFill>
                        <a:latin typeface="Cambria Math" panose="02040503050406030204" pitchFamily="18" charset="0"/>
                        <a:ea typeface="Cambria Math"/>
                      </a:rPr>
                      <m:t>1.74319</m:t>
                    </m:r>
                  </m:oMath>
                </a14:m>
                <a:endParaRPr lang="en-US" b="0" dirty="0">
                  <a:solidFill>
                    <a:prstClr val="black"/>
                  </a:solidFill>
                  <a:ea typeface="Cambria Math"/>
                </a:endParaRPr>
              </a:p>
            </p:txBody>
          </p:sp>
        </mc:Choice>
        <mc:Fallback xmlns="">
          <p:sp>
            <p:nvSpPr>
              <p:cNvPr id="28" name="TextBox 27">
                <a:extLst>
                  <a:ext uri="{FF2B5EF4-FFF2-40B4-BE49-F238E27FC236}">
                    <a16:creationId xmlns:a16="http://schemas.microsoft.com/office/drawing/2014/main" id="{E0A2A4E7-A775-41F2-9081-EE1A65452E19}"/>
                  </a:ext>
                </a:extLst>
              </p:cNvPr>
              <p:cNvSpPr txBox="1">
                <a:spLocks noRot="1" noChangeAspect="1" noMove="1" noResize="1" noEditPoints="1" noAdjustHandles="1" noChangeArrowheads="1" noChangeShapeType="1" noTextEdit="1"/>
              </p:cNvSpPr>
              <p:nvPr/>
            </p:nvSpPr>
            <p:spPr>
              <a:xfrm>
                <a:off x="61655" y="6060337"/>
                <a:ext cx="4510345" cy="369332"/>
              </a:xfrm>
              <a:prstGeom prst="rect">
                <a:avLst/>
              </a:prstGeom>
              <a:blipFill>
                <a:blip r:embed="rId11"/>
                <a:stretch>
                  <a:fillRect l="-1081"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35289833-A5E9-48EC-9F22-1406D976C241}"/>
                  </a:ext>
                </a:extLst>
              </p:cNvPr>
              <p:cNvSpPr txBox="1"/>
              <p:nvPr/>
            </p:nvSpPr>
            <p:spPr>
              <a:xfrm>
                <a:off x="78930" y="6393722"/>
                <a:ext cx="3699154" cy="369332"/>
              </a:xfrm>
              <a:prstGeom prst="rect">
                <a:avLst/>
              </a:prstGeom>
              <a:noFill/>
            </p:spPr>
            <p:txBody>
              <a:bodyPr wrap="none" rtlCol="0">
                <a:spAutoFit/>
              </a:bodyPr>
              <a:lstStyle/>
              <a:p>
                <a:r>
                  <a:rPr lang="en-US" dirty="0">
                    <a:solidFill>
                      <a:prstClr val="black"/>
                    </a:solidFill>
                  </a:rPr>
                  <a:t>95% t-tools CI for </a:t>
                </a:r>
                <a14:m>
                  <m:oMath xmlns:m="http://schemas.openxmlformats.org/officeDocument/2006/math">
                    <m:r>
                      <a:rPr lang="en-US" i="1">
                        <a:solidFill>
                          <a:prstClr val="black"/>
                        </a:solidFill>
                        <a:latin typeface="Cambria Math"/>
                        <a:ea typeface="Cambria Math"/>
                      </a:rPr>
                      <m:t>𝛾</m:t>
                    </m:r>
                  </m:oMath>
                </a14:m>
                <a:r>
                  <a:rPr lang="en-US" dirty="0">
                    <a:solidFill>
                      <a:prstClr val="black"/>
                    </a:solidFill>
                  </a:rPr>
                  <a:t>:  (-4.529, -1.043)  </a:t>
                </a:r>
              </a:p>
            </p:txBody>
          </p:sp>
        </mc:Choice>
        <mc:Fallback xmlns="">
          <p:sp>
            <p:nvSpPr>
              <p:cNvPr id="32" name="TextBox 31">
                <a:extLst>
                  <a:ext uri="{FF2B5EF4-FFF2-40B4-BE49-F238E27FC236}">
                    <a16:creationId xmlns:a16="http://schemas.microsoft.com/office/drawing/2014/main" id="{35289833-A5E9-48EC-9F22-1406D976C241}"/>
                  </a:ext>
                </a:extLst>
              </p:cNvPr>
              <p:cNvSpPr txBox="1">
                <a:spLocks noRot="1" noChangeAspect="1" noMove="1" noResize="1" noEditPoints="1" noAdjustHandles="1" noChangeArrowheads="1" noChangeShapeType="1" noTextEdit="1"/>
              </p:cNvSpPr>
              <p:nvPr/>
            </p:nvSpPr>
            <p:spPr>
              <a:xfrm>
                <a:off x="78930" y="6393722"/>
                <a:ext cx="3699154" cy="369332"/>
              </a:xfrm>
              <a:prstGeom prst="rect">
                <a:avLst/>
              </a:prstGeom>
              <a:blipFill>
                <a:blip r:embed="rId12"/>
                <a:stretch>
                  <a:fillRect l="-1483" t="-10000" r="-494" b="-26667"/>
                </a:stretch>
              </a:blipFill>
            </p:spPr>
            <p:txBody>
              <a:bodyPr/>
              <a:lstStyle/>
              <a:p>
                <a:r>
                  <a:rPr lang="en-US">
                    <a:noFill/>
                  </a:rPr>
                  <a:t> </a:t>
                </a:r>
              </a:p>
            </p:txBody>
          </p:sp>
        </mc:Fallback>
      </mc:AlternateContent>
    </p:spTree>
    <p:extLst>
      <p:ext uri="{BB962C8B-B14F-4D97-AF65-F5344CB8AC3E}">
        <p14:creationId xmlns:p14="http://schemas.microsoft.com/office/powerpoint/2010/main" val="159495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xit" presetSubtype="0" fill="hold" nodeType="withEffect">
                                  <p:stCondLst>
                                    <p:cond delay="0"/>
                                  </p:stCondLst>
                                  <p:childTnLst>
                                    <p:set>
                                      <p:cBhvr>
                                        <p:cTn id="52" dur="1" fill="hold">
                                          <p:stCondLst>
                                            <p:cond delay="0"/>
                                          </p:stCondLst>
                                        </p:cTn>
                                        <p:tgtEl>
                                          <p:spTgt spid="22"/>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21"/>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6" grpId="0"/>
      <p:bldP spid="16" grpId="0" animBg="1"/>
      <p:bldP spid="24" grpId="0" animBg="1"/>
      <p:bldP spid="25" grpId="0" animBg="1"/>
      <p:bldP spid="27" grpId="0"/>
      <p:bldP spid="28" grpId="0"/>
      <p:bldP spid="3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9219"/>
            <a:ext cx="8229600" cy="715962"/>
          </a:xfrm>
        </p:spPr>
        <p:txBody>
          <a:bodyPr>
            <a:normAutofit fontScale="90000"/>
          </a:bodyPr>
          <a:lstStyle/>
          <a:p>
            <a:r>
              <a:rPr lang="en-US" dirty="0"/>
              <a:t>Chapter 6: Compare with book!</a:t>
            </a:r>
          </a:p>
        </p:txBody>
      </p:sp>
      <mc:AlternateContent xmlns:mc="http://schemas.openxmlformats.org/markup-compatibility/2006" xmlns:a14="http://schemas.microsoft.com/office/drawing/2010/main">
        <mc:Choice Requires="a14">
          <p:sp>
            <p:nvSpPr>
              <p:cNvPr id="7" name="TextBox 6"/>
              <p:cNvSpPr txBox="1"/>
              <p:nvPr/>
            </p:nvSpPr>
            <p:spPr>
              <a:xfrm>
                <a:off x="2811739" y="685800"/>
                <a:ext cx="3730317" cy="10477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𝐻𝑜</m:t>
                      </m:r>
                      <m:r>
                        <a:rPr lang="en-US" b="0" i="1" smtClean="0">
                          <a:latin typeface="Cambria Math"/>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𝐴𝑚𝑝</m:t>
                              </m:r>
                              <m:r>
                                <a:rPr lang="en-US" b="0" i="1" smtClean="0">
                                  <a:latin typeface="Cambria Math"/>
                                  <a:ea typeface="Cambria Math"/>
                                </a:rPr>
                                <m:t>+</m:t>
                              </m:r>
                            </m:sub>
                          </m:sSub>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𝐻𝑒𝑎𝑟</m:t>
                              </m:r>
                              <m:r>
                                <a:rPr lang="en-US" b="0" i="1" smtClean="0">
                                  <a:latin typeface="Cambria Math"/>
                                  <a:ea typeface="Cambria Math"/>
                                </a:rPr>
                                <m:t> </m:t>
                              </m:r>
                            </m:sub>
                          </m:sSub>
                        </m:num>
                        <m:den>
                          <m:r>
                            <a:rPr lang="en-US" b="0" i="1" smtClean="0">
                              <a:latin typeface="Cambria Math"/>
                            </a:rPr>
                            <m:t>2</m:t>
                          </m:r>
                        </m:den>
                      </m:f>
                      <m:r>
                        <a:rPr lang="en-US" b="0" i="1" smtClean="0">
                          <a:latin typeface="Cambria Math"/>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𝐶𝑟𝑢𝑡𝑐h</m:t>
                              </m:r>
                              <m:r>
                                <a:rPr lang="en-US" b="0" i="1" smtClean="0">
                                  <a:latin typeface="Cambria Math"/>
                                  <a:ea typeface="Cambria Math"/>
                                </a:rPr>
                                <m:t>+</m:t>
                              </m:r>
                            </m:sub>
                          </m:sSub>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𝑊h𝑒𝑒𝑙</m:t>
                              </m:r>
                              <m:r>
                                <a:rPr lang="en-US" b="0" i="1" smtClean="0">
                                  <a:latin typeface="Cambria Math"/>
                                  <a:ea typeface="Cambria Math"/>
                                </a:rPr>
                                <m:t> </m:t>
                              </m:r>
                            </m:sub>
                          </m:sSub>
                        </m:num>
                        <m:den>
                          <m:r>
                            <a:rPr lang="en-US" b="0" i="1" smtClean="0">
                              <a:latin typeface="Cambria Math"/>
                            </a:rPr>
                            <m:t>2</m:t>
                          </m:r>
                        </m:den>
                      </m:f>
                    </m:oMath>
                  </m:oMathPara>
                </a14:m>
                <a:endParaRPr lang="en-US" b="0" i="1" dirty="0">
                  <a:latin typeface="Cambria Math"/>
                  <a:ea typeface="Cambria Math"/>
                </a:endParaRPr>
              </a:p>
              <a:p>
                <a:pPr/>
                <a14:m>
                  <m:oMathPara xmlns:m="http://schemas.openxmlformats.org/officeDocument/2006/math">
                    <m:oMathParaPr>
                      <m:jc m:val="centerGroup"/>
                    </m:oMathParaPr>
                    <m:oMath xmlns:m="http://schemas.openxmlformats.org/officeDocument/2006/math">
                      <m:r>
                        <a:rPr lang="en-US" b="0" i="1" smtClean="0">
                          <a:latin typeface="Cambria Math"/>
                        </a:rPr>
                        <m:t>𝐻𝑎</m:t>
                      </m:r>
                      <m:r>
                        <a:rPr lang="en-US" b="0" i="1" smtClean="0">
                          <a:latin typeface="Cambria Math"/>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𝐴𝑚𝑝</m:t>
                              </m:r>
                              <m:r>
                                <a:rPr lang="en-US" b="0" i="1" smtClean="0">
                                  <a:latin typeface="Cambria Math"/>
                                  <a:ea typeface="Cambria Math"/>
                                </a:rPr>
                                <m:t>+</m:t>
                              </m:r>
                            </m:sub>
                          </m:sSub>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𝐻𝑒𝑎𝑟</m:t>
                              </m:r>
                              <m:r>
                                <a:rPr lang="en-US" b="0" i="1" smtClean="0">
                                  <a:latin typeface="Cambria Math"/>
                                  <a:ea typeface="Cambria Math"/>
                                </a:rPr>
                                <m:t> </m:t>
                              </m:r>
                            </m:sub>
                          </m:sSub>
                        </m:num>
                        <m:den>
                          <m:r>
                            <a:rPr lang="en-US" b="0" i="1" smtClean="0">
                              <a:latin typeface="Cambria Math"/>
                            </a:rPr>
                            <m:t>2</m:t>
                          </m:r>
                        </m:den>
                      </m:f>
                      <m:r>
                        <a:rPr lang="en-US" i="1">
                          <a:latin typeface="Cambria Math"/>
                          <a:ea typeface="Cambria Math"/>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𝐶𝑟𝑢𝑡𝑐h</m:t>
                              </m:r>
                              <m:r>
                                <a:rPr lang="en-US" b="0" i="1" smtClean="0">
                                  <a:latin typeface="Cambria Math"/>
                                  <a:ea typeface="Cambria Math"/>
                                </a:rPr>
                                <m:t>+</m:t>
                              </m:r>
                            </m:sub>
                          </m:sSub>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𝑊h𝑒𝑒𝑙</m:t>
                              </m:r>
                              <m:r>
                                <a:rPr lang="en-US" b="0" i="1" smtClean="0">
                                  <a:latin typeface="Cambria Math"/>
                                  <a:ea typeface="Cambria Math"/>
                                </a:rPr>
                                <m:t> </m:t>
                              </m:r>
                            </m:sub>
                          </m:sSub>
                        </m:num>
                        <m:den>
                          <m:r>
                            <a:rPr lang="en-US" b="0" i="1" smtClean="0">
                              <a:latin typeface="Cambria Math"/>
                            </a:rPr>
                            <m:t>2</m:t>
                          </m:r>
                        </m:den>
                      </m:f>
                    </m:oMath>
                  </m:oMathPara>
                </a14:m>
                <a:endParaRPr lang="en-US" b="0" dirty="0">
                  <a:ea typeface="Cambria Math"/>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811739" y="685800"/>
                <a:ext cx="3730317" cy="1047723"/>
              </a:xfrm>
              <a:prstGeom prst="rect">
                <a:avLst/>
              </a:prstGeom>
              <a:blipFill rotWithShape="0">
                <a:blip r:embed="rId2"/>
                <a:stretch>
                  <a:fillRect/>
                </a:stretch>
              </a:blipFill>
            </p:spPr>
            <p:txBody>
              <a:bodyPr/>
              <a:lstStyle/>
              <a:p>
                <a:r>
                  <a:rPr lang="en-US">
                    <a:noFill/>
                  </a:rPr>
                  <a:t> </a:t>
                </a:r>
              </a:p>
            </p:txBody>
          </p:sp>
        </mc:Fallback>
      </mc:AlternateContent>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964" y="1905000"/>
            <a:ext cx="8106774"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745" y="4953000"/>
            <a:ext cx="8286993" cy="8599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3" name="TextBox 2"/>
              <p:cNvSpPr txBox="1"/>
              <p:nvPr/>
            </p:nvSpPr>
            <p:spPr>
              <a:xfrm>
                <a:off x="2388567" y="3657600"/>
                <a:ext cx="6080062" cy="390748"/>
              </a:xfrm>
              <a:prstGeom prst="rect">
                <a:avLst/>
              </a:prstGeom>
              <a:noFill/>
            </p:spPr>
            <p:txBody>
              <a:bodyPr wrap="none" rtlCol="0">
                <a:spAutoFit/>
              </a:bodyPr>
              <a:lstStyle/>
              <a:p>
                <a14:m>
                  <m:oMath xmlns:m="http://schemas.openxmlformats.org/officeDocument/2006/math">
                    <m:r>
                      <a:rPr lang="en-US" i="1" smtClean="0">
                        <a:latin typeface="Cambria Math"/>
                        <a:ea typeface="Cambria Math"/>
                      </a:rPr>
                      <m:t>𝛾</m:t>
                    </m:r>
                    <m:r>
                      <a:rPr lang="en-US" b="0" i="1" smtClean="0">
                        <a:latin typeface="Cambria Math"/>
                        <a:ea typeface="Cambria Math"/>
                      </a:rPr>
                      <m:t>=</m:t>
                    </m:r>
                    <m:r>
                      <a:rPr lang="en-US" b="0" i="1" smtClean="0">
                        <a:latin typeface="Cambria Math" panose="02040503050406030204" pitchFamily="18" charset="0"/>
                        <a:ea typeface="Cambria Math"/>
                      </a:rPr>
                      <m:t>−</m:t>
                    </m:r>
                    <m:r>
                      <a:rPr lang="en-US" b="0" i="1" smtClean="0">
                        <a:latin typeface="Cambria Math"/>
                        <a:ea typeface="Cambria Math"/>
                      </a:rPr>
                      <m:t>0.5</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𝐴𝑚𝑝</m:t>
                        </m:r>
                      </m:sub>
                    </m:sSub>
                    <m:r>
                      <a:rPr lang="en-US" b="0" i="1" smtClean="0">
                        <a:latin typeface="Cambria Math" panose="02040503050406030204" pitchFamily="18" charset="0"/>
                        <a:ea typeface="Cambria Math"/>
                      </a:rPr>
                      <m:t>+</m:t>
                    </m:r>
                    <m:r>
                      <a:rPr lang="en-US" b="0" i="1" smtClean="0">
                        <a:latin typeface="Cambria Math"/>
                        <a:ea typeface="Cambria Math"/>
                      </a:rPr>
                      <m:t>0.5</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𝐶𝑟𝑢𝑡𝑐h</m:t>
                        </m:r>
                      </m:sub>
                    </m:sSub>
                  </m:oMath>
                </a14:m>
                <a:r>
                  <a:rPr lang="en-US" b="0" dirty="0">
                    <a:ea typeface="Cambria Math"/>
                  </a:rPr>
                  <a:t> -</a:t>
                </a:r>
                <a14:m>
                  <m:oMath xmlns:m="http://schemas.openxmlformats.org/officeDocument/2006/math">
                    <m:r>
                      <a:rPr lang="en-US" b="0" i="1" smtClean="0">
                        <a:latin typeface="Cambria Math" panose="02040503050406030204" pitchFamily="18" charset="0"/>
                        <a:ea typeface="Cambria Math"/>
                      </a:rPr>
                      <m:t> </m:t>
                    </m:r>
                    <m:r>
                      <a:rPr lang="en-US" b="0" i="1" smtClean="0">
                        <a:latin typeface="Cambria Math"/>
                        <a:ea typeface="Cambria Math"/>
                      </a:rPr>
                      <m:t>0.5</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𝐻𝑒𝑎𝑟</m:t>
                        </m:r>
                      </m:sub>
                    </m:sSub>
                  </m:oMath>
                </a14:m>
                <a:r>
                  <a:rPr lang="en-US" b="0" dirty="0">
                    <a:ea typeface="Cambria Math"/>
                  </a:rPr>
                  <a:t> </a:t>
                </a:r>
                <a14:m>
                  <m:oMath xmlns:m="http://schemas.openxmlformats.org/officeDocument/2006/math">
                    <m:r>
                      <a:rPr lang="en-US" i="1">
                        <a:latin typeface="Cambria Math"/>
                        <a:ea typeface="Cambria Math"/>
                      </a:rPr>
                      <m:t>+</m:t>
                    </m:r>
                    <m:r>
                      <a:rPr lang="en-US" b="0" i="1" smtClean="0">
                        <a:latin typeface="Cambria Math"/>
                        <a:ea typeface="Cambria Math"/>
                      </a:rPr>
                      <m:t>0</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𝑁𝑜𝑛𝑒</m:t>
                        </m:r>
                      </m:sub>
                    </m:sSub>
                    <m:r>
                      <a:rPr lang="en-US" b="0" i="1" smtClean="0">
                        <a:latin typeface="Cambria Math" panose="02040503050406030204" pitchFamily="18" charset="0"/>
                        <a:ea typeface="Cambria Math"/>
                      </a:rPr>
                      <m:t>+</m:t>
                    </m:r>
                    <m:r>
                      <a:rPr lang="en-US" b="0" i="1" smtClean="0">
                        <a:latin typeface="Cambria Math"/>
                        <a:ea typeface="Cambria Math"/>
                      </a:rPr>
                      <m:t>0.5</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𝑊h𝑒𝑒𝑙</m:t>
                        </m:r>
                      </m:sub>
                    </m:sSub>
                  </m:oMath>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2388567" y="3657600"/>
                <a:ext cx="6080062" cy="390748"/>
              </a:xfrm>
              <a:prstGeom prst="rect">
                <a:avLst/>
              </a:prstGeom>
              <a:blipFill rotWithShape="0">
                <a:blip r:embed="rId5"/>
                <a:stretch>
                  <a:fillRect t="-6250" b="-20313"/>
                </a:stretch>
              </a:blipFill>
            </p:spPr>
            <p:txBody>
              <a:bodyPr/>
              <a:lstStyle/>
              <a:p>
                <a:r>
                  <a:rPr lang="en-US">
                    <a:noFill/>
                  </a:rPr>
                  <a:t> </a:t>
                </a:r>
              </a:p>
            </p:txBody>
          </p:sp>
        </mc:Fallback>
      </mc:AlternateContent>
      <p:sp>
        <p:nvSpPr>
          <p:cNvPr id="4" name="TextBox 3"/>
          <p:cNvSpPr txBox="1"/>
          <p:nvPr/>
        </p:nvSpPr>
        <p:spPr>
          <a:xfrm>
            <a:off x="152399" y="3668308"/>
            <a:ext cx="2236167" cy="923330"/>
          </a:xfrm>
          <a:prstGeom prst="rect">
            <a:avLst/>
          </a:prstGeom>
          <a:noFill/>
        </p:spPr>
        <p:txBody>
          <a:bodyPr wrap="square" rtlCol="0">
            <a:spAutoFit/>
          </a:bodyPr>
          <a:lstStyle/>
          <a:p>
            <a:r>
              <a:rPr lang="en-US" b="1" dirty="0">
                <a:solidFill>
                  <a:srgbClr val="FF0000"/>
                </a:solidFill>
              </a:rPr>
              <a:t>Note the sign switch and division by 2 of the coefficients.</a:t>
            </a:r>
          </a:p>
        </p:txBody>
      </p:sp>
    </p:spTree>
    <p:extLst>
      <p:ext uri="{BB962C8B-B14F-4D97-AF65-F5344CB8AC3E}">
        <p14:creationId xmlns:p14="http://schemas.microsoft.com/office/powerpoint/2010/main" val="534238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Handicap &amp; Capability Study: </a:t>
            </a:r>
            <a:br>
              <a:rPr lang="en-US" dirty="0"/>
            </a:br>
            <a:r>
              <a:rPr lang="en-US" dirty="0"/>
              <a:t>In SAS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795070"/>
            <a:ext cx="4114800" cy="282542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4800600"/>
            <a:ext cx="8458200" cy="1406444"/>
          </a:xfrm>
          <a:prstGeom prst="rect">
            <a:avLst/>
          </a:prstGeom>
        </p:spPr>
      </p:pic>
      <p:sp>
        <p:nvSpPr>
          <p:cNvPr id="3" name="Oval 2"/>
          <p:cNvSpPr/>
          <p:nvPr/>
        </p:nvSpPr>
        <p:spPr>
          <a:xfrm>
            <a:off x="2895600" y="4724400"/>
            <a:ext cx="1371600" cy="3810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6591300" y="3160574"/>
            <a:ext cx="2133600" cy="1754326"/>
          </a:xfrm>
          <a:prstGeom prst="rect">
            <a:avLst/>
          </a:prstGeom>
          <a:noFill/>
        </p:spPr>
        <p:txBody>
          <a:bodyPr wrap="square" rtlCol="0">
            <a:spAutoFit/>
          </a:bodyPr>
          <a:lstStyle/>
          <a:p>
            <a:r>
              <a:rPr lang="en-US" dirty="0"/>
              <a:t>Order = data keeps the data in the order it came in, so that “none” group is first and can be assigned a coefficient of 0.</a:t>
            </a:r>
          </a:p>
        </p:txBody>
      </p:sp>
      <p:cxnSp>
        <p:nvCxnSpPr>
          <p:cNvPr id="8" name="Straight Arrow Connector 7"/>
          <p:cNvCxnSpPr>
            <a:stCxn id="5" idx="1"/>
            <a:endCxn id="3" idx="6"/>
          </p:cNvCxnSpPr>
          <p:nvPr/>
        </p:nvCxnSpPr>
        <p:spPr>
          <a:xfrm flipH="1">
            <a:off x="4267200" y="4037737"/>
            <a:ext cx="2324100" cy="877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6705600" y="4914900"/>
            <a:ext cx="952500" cy="588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7772400" y="5562600"/>
            <a:ext cx="1371600" cy="3810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1257300" y="6224472"/>
            <a:ext cx="7734300" cy="646331"/>
          </a:xfrm>
          <a:prstGeom prst="rect">
            <a:avLst/>
          </a:prstGeom>
          <a:noFill/>
        </p:spPr>
        <p:txBody>
          <a:bodyPr wrap="square" rtlCol="0">
            <a:spAutoFit/>
          </a:bodyPr>
          <a:lstStyle/>
          <a:p>
            <a:r>
              <a:rPr lang="en-US" dirty="0"/>
              <a:t>Comes in handy when doing division by hand would result in the need to input a rounded number (example 0.33)</a:t>
            </a:r>
          </a:p>
        </p:txBody>
      </p:sp>
      <p:cxnSp>
        <p:nvCxnSpPr>
          <p:cNvPr id="14" name="Straight Arrow Connector 13"/>
          <p:cNvCxnSpPr>
            <a:endCxn id="11" idx="4"/>
          </p:cNvCxnSpPr>
          <p:nvPr/>
        </p:nvCxnSpPr>
        <p:spPr>
          <a:xfrm flipV="1">
            <a:off x="4495800" y="5943600"/>
            <a:ext cx="3962400"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425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11" grpId="0" animBg="1"/>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 y="5209214"/>
            <a:ext cx="5549900" cy="901700"/>
          </a:xfrm>
          <a:prstGeom prst="rect">
            <a:avLst/>
          </a:prstGeom>
        </p:spPr>
      </p:pic>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760040"/>
            <a:ext cx="8458200" cy="1406444"/>
          </a:xfrm>
          <a:prstGeom prst="rect">
            <a:avLst/>
          </a:prstGeom>
        </p:spPr>
      </p:pic>
      <p:sp>
        <p:nvSpPr>
          <p:cNvPr id="2" name="Title 1"/>
          <p:cNvSpPr>
            <a:spLocks noGrp="1"/>
          </p:cNvSpPr>
          <p:nvPr>
            <p:ph type="title"/>
          </p:nvPr>
        </p:nvSpPr>
        <p:spPr/>
        <p:txBody>
          <a:bodyPr>
            <a:normAutofit fontScale="90000"/>
          </a:bodyPr>
          <a:lstStyle/>
          <a:p>
            <a:r>
              <a:rPr lang="en-US" dirty="0"/>
              <a:t>Handicap &amp; Capability Study: </a:t>
            </a:r>
            <a:br>
              <a:rPr lang="en-US" dirty="0"/>
            </a:br>
            <a:r>
              <a:rPr lang="en-US" dirty="0"/>
              <a:t>In SAS</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6400" y="4361124"/>
            <a:ext cx="6045200" cy="495300"/>
          </a:xfrm>
          <a:prstGeom prst="rect">
            <a:avLst/>
          </a:prstGeom>
        </p:spPr>
      </p:pic>
      <p:cxnSp>
        <p:nvCxnSpPr>
          <p:cNvPr id="8" name="Straight Arrow Connector 7"/>
          <p:cNvCxnSpPr/>
          <p:nvPr/>
        </p:nvCxnSpPr>
        <p:spPr>
          <a:xfrm>
            <a:off x="1981200" y="2590800"/>
            <a:ext cx="2762250" cy="1770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981200" y="2762308"/>
            <a:ext cx="1604010" cy="2939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981200" y="2895600"/>
            <a:ext cx="1604010" cy="3124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p:cNvSpPr txBox="1"/>
              <p:nvPr/>
            </p:nvSpPr>
            <p:spPr>
              <a:xfrm>
                <a:off x="1130338" y="3165598"/>
                <a:ext cx="5252913" cy="390748"/>
              </a:xfrm>
              <a:prstGeom prst="rect">
                <a:avLst/>
              </a:prstGeom>
              <a:noFill/>
            </p:spPr>
            <p:txBody>
              <a:bodyPr wrap="none" rtlCol="0">
                <a:spAutoFit/>
              </a:bodyPr>
              <a:lstStyle/>
              <a:p>
                <a14:m>
                  <m:oMath xmlns:m="http://schemas.openxmlformats.org/officeDocument/2006/math">
                    <m:r>
                      <a:rPr lang="en-US" i="1" smtClean="0">
                        <a:solidFill>
                          <a:prstClr val="black"/>
                        </a:solidFill>
                        <a:latin typeface="Cambria Math"/>
                        <a:ea typeface="Cambria Math"/>
                      </a:rPr>
                      <m:t>𝛾</m:t>
                    </m:r>
                    <m:r>
                      <a:rPr lang="en-US" i="1" smtClean="0">
                        <a:solidFill>
                          <a:prstClr val="black"/>
                        </a:solidFill>
                        <a:latin typeface="Cambria Math"/>
                        <a:ea typeface="Cambria Math"/>
                      </a:rPr>
                      <m:t>=1</m:t>
                    </m:r>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𝐴𝑚𝑝</m:t>
                        </m:r>
                      </m:sub>
                    </m:sSub>
                    <m:r>
                      <a:rPr lang="en-US" i="1" smtClean="0">
                        <a:solidFill>
                          <a:prstClr val="black"/>
                        </a:solidFill>
                        <a:latin typeface="Cambria Math"/>
                        <a:ea typeface="Cambria Math"/>
                      </a:rPr>
                      <m:t>−1</m:t>
                    </m:r>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𝐶𝑟𝑢𝑡𝑐h</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m:t>
                    </m:r>
                    <m:r>
                      <a:rPr lang="en-US" i="1" smtClean="0">
                        <a:solidFill>
                          <a:prstClr val="black"/>
                        </a:solidFill>
                        <a:latin typeface="Cambria Math"/>
                        <a:ea typeface="Cambria Math"/>
                      </a:rPr>
                      <m:t>1</m:t>
                    </m:r>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𝐻𝑒𝑎𝑟</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m:t>
                    </m:r>
                    <m:r>
                      <a:rPr lang="en-US" i="1" smtClean="0">
                        <a:solidFill>
                          <a:prstClr val="black"/>
                        </a:solidFill>
                        <a:latin typeface="Cambria Math"/>
                        <a:ea typeface="Cambria Math"/>
                      </a:rPr>
                      <m:t>0</m:t>
                    </m:r>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𝑁𝑜𝑛𝑒</m:t>
                        </m:r>
                      </m:sub>
                    </m:sSub>
                    <m:r>
                      <a:rPr lang="en-US" i="1" smtClean="0">
                        <a:solidFill>
                          <a:prstClr val="black"/>
                        </a:solidFill>
                        <a:latin typeface="Cambria Math"/>
                        <a:ea typeface="Cambria Math"/>
                      </a:rPr>
                      <m:t>−1</m:t>
                    </m:r>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𝑊h𝑒𝑒𝑙</m:t>
                        </m:r>
                      </m:sub>
                    </m:sSub>
                  </m:oMath>
                </a14:m>
                <a:endParaRPr lang="en-US" dirty="0">
                  <a:solidFill>
                    <a:prstClr val="black"/>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1130338" y="3165598"/>
                <a:ext cx="5252913" cy="390748"/>
              </a:xfrm>
              <a:prstGeom prst="rect">
                <a:avLst/>
              </a:prstGeom>
              <a:blipFill rotWithShape="0">
                <a:blip r:embed="rId5"/>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1130338" y="3608622"/>
                <a:ext cx="5958234" cy="390748"/>
              </a:xfrm>
              <a:prstGeom prst="rect">
                <a:avLst/>
              </a:prstGeom>
              <a:noFill/>
            </p:spPr>
            <p:txBody>
              <a:bodyPr wrap="none" rtlCol="0">
                <a:spAutoFit/>
              </a:bodyPr>
              <a:lstStyle/>
              <a:p>
                <a14:m>
                  <m:oMath xmlns:m="http://schemas.openxmlformats.org/officeDocument/2006/math">
                    <m:r>
                      <a:rPr lang="en-US" i="1" smtClean="0">
                        <a:solidFill>
                          <a:prstClr val="black"/>
                        </a:solidFill>
                        <a:latin typeface="Cambria Math"/>
                        <a:ea typeface="Cambria Math"/>
                      </a:rPr>
                      <m:t>𝛾</m:t>
                    </m:r>
                    <m:r>
                      <a:rPr lang="en-US" i="1" smtClean="0">
                        <a:solidFill>
                          <a:prstClr val="black"/>
                        </a:solidFill>
                        <a:latin typeface="Cambria Math"/>
                        <a:ea typeface="Cambria Math"/>
                      </a:rPr>
                      <m:t>=0.5</m:t>
                    </m:r>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𝐴𝑚𝑝</m:t>
                        </m:r>
                      </m:sub>
                    </m:sSub>
                    <m:r>
                      <a:rPr lang="en-US" i="1" smtClean="0">
                        <a:solidFill>
                          <a:prstClr val="black"/>
                        </a:solidFill>
                        <a:latin typeface="Cambria Math"/>
                        <a:ea typeface="Cambria Math"/>
                      </a:rPr>
                      <m:t>−</m:t>
                    </m:r>
                    <m:r>
                      <a:rPr lang="en-US" i="1" smtClean="0">
                        <a:solidFill>
                          <a:prstClr val="black"/>
                        </a:solidFill>
                        <a:latin typeface="Cambria Math" charset="0"/>
                        <a:ea typeface="Cambria Math"/>
                      </a:rPr>
                      <m:t>0.5</m:t>
                    </m:r>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𝐶𝑟𝑢𝑡𝑐h</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m:t>
                    </m:r>
                    <m:r>
                      <a:rPr lang="en-US" i="1" smtClean="0">
                        <a:solidFill>
                          <a:prstClr val="black"/>
                        </a:solidFill>
                        <a:latin typeface="Cambria Math" charset="0"/>
                        <a:ea typeface="Cambria Math"/>
                      </a:rPr>
                      <m:t>0.5</m:t>
                    </m:r>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𝐻𝑒𝑎𝑟</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m:t>
                    </m:r>
                    <m:r>
                      <a:rPr lang="en-US" i="1" smtClean="0">
                        <a:solidFill>
                          <a:prstClr val="black"/>
                        </a:solidFill>
                        <a:latin typeface="Cambria Math"/>
                        <a:ea typeface="Cambria Math"/>
                      </a:rPr>
                      <m:t>0</m:t>
                    </m:r>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𝑁𝑜𝑛𝑒</m:t>
                        </m:r>
                      </m:sub>
                    </m:sSub>
                    <m:r>
                      <a:rPr lang="en-US" i="1" smtClean="0">
                        <a:solidFill>
                          <a:prstClr val="black"/>
                        </a:solidFill>
                        <a:latin typeface="Cambria Math"/>
                        <a:ea typeface="Cambria Math"/>
                      </a:rPr>
                      <m:t>−</m:t>
                    </m:r>
                    <m:r>
                      <a:rPr lang="en-US" i="1" smtClean="0">
                        <a:solidFill>
                          <a:prstClr val="black"/>
                        </a:solidFill>
                        <a:latin typeface="Cambria Math" charset="0"/>
                        <a:ea typeface="Cambria Math"/>
                      </a:rPr>
                      <m:t>0.5</m:t>
                    </m:r>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𝑊h𝑒𝑒𝑙</m:t>
                        </m:r>
                      </m:sub>
                    </m:sSub>
                  </m:oMath>
                </a14:m>
                <a:endParaRPr lang="en-US" dirty="0">
                  <a:solidFill>
                    <a:prstClr val="black"/>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1130338" y="3608622"/>
                <a:ext cx="5958234" cy="390748"/>
              </a:xfrm>
              <a:prstGeom prst="rect">
                <a:avLst/>
              </a:prstGeom>
              <a:blipFill rotWithShape="0">
                <a:blip r:embed="rId6"/>
                <a:stretch>
                  <a:fillRect b="-6250"/>
                </a:stretch>
              </a:blipFill>
            </p:spPr>
            <p:txBody>
              <a:bodyPr/>
              <a:lstStyle/>
              <a:p>
                <a:r>
                  <a:rPr lang="en-US">
                    <a:noFill/>
                  </a:rPr>
                  <a:t> </a:t>
                </a:r>
              </a:p>
            </p:txBody>
          </p:sp>
        </mc:Fallback>
      </mc:AlternateContent>
      <p:sp>
        <p:nvSpPr>
          <p:cNvPr id="23" name="Curved Right Arrow 22"/>
          <p:cNvSpPr/>
          <p:nvPr/>
        </p:nvSpPr>
        <p:spPr>
          <a:xfrm>
            <a:off x="685800" y="2667000"/>
            <a:ext cx="381000" cy="132683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endParaRPr>
          </a:p>
        </p:txBody>
      </p:sp>
      <p:sp>
        <p:nvSpPr>
          <p:cNvPr id="24" name="Curved Right Arrow 23"/>
          <p:cNvSpPr/>
          <p:nvPr/>
        </p:nvSpPr>
        <p:spPr>
          <a:xfrm>
            <a:off x="952500" y="2895600"/>
            <a:ext cx="190500" cy="57082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endParaRPr>
          </a:p>
        </p:txBody>
      </p:sp>
      <p:sp>
        <p:nvSpPr>
          <p:cNvPr id="4" name="TextBox 3"/>
          <p:cNvSpPr txBox="1"/>
          <p:nvPr/>
        </p:nvSpPr>
        <p:spPr>
          <a:xfrm>
            <a:off x="381000" y="6110914"/>
            <a:ext cx="8305800" cy="646331"/>
          </a:xfrm>
          <a:prstGeom prst="rect">
            <a:avLst/>
          </a:prstGeom>
          <a:noFill/>
        </p:spPr>
        <p:txBody>
          <a:bodyPr wrap="square" rtlCol="0">
            <a:spAutoFit/>
          </a:bodyPr>
          <a:lstStyle/>
          <a:p>
            <a:r>
              <a:rPr lang="en-US" dirty="0"/>
              <a:t>Three different ways (contrast, estimate, estimate with divisor =2) to test for the same idea. (There are many more than three!)</a:t>
            </a:r>
          </a:p>
        </p:txBody>
      </p:sp>
    </p:spTree>
    <p:extLst>
      <p:ext uri="{BB962C8B-B14F-4D97-AF65-F5344CB8AC3E}">
        <p14:creationId xmlns:p14="http://schemas.microsoft.com/office/powerpoint/2010/main" val="1276905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3" grpId="0" animBg="1"/>
      <p:bldP spid="2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Handicap &amp; Capability Study: </a:t>
            </a:r>
            <a:br>
              <a:rPr lang="en-US" dirty="0"/>
            </a:br>
            <a:r>
              <a:rPr lang="en-US" dirty="0"/>
              <a:t>In SAS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59" y="1845734"/>
            <a:ext cx="5549900" cy="901700"/>
          </a:xfrm>
          <a:prstGeom prst="rect">
            <a:avLst/>
          </a:prstGeom>
        </p:spPr>
      </p:pic>
      <p:sp>
        <p:nvSpPr>
          <p:cNvPr id="5" name="TextBox 4"/>
          <p:cNvSpPr txBox="1"/>
          <p:nvPr/>
        </p:nvSpPr>
        <p:spPr>
          <a:xfrm>
            <a:off x="800774" y="3048000"/>
            <a:ext cx="7276426" cy="1200329"/>
          </a:xfrm>
          <a:prstGeom prst="rect">
            <a:avLst/>
          </a:prstGeom>
          <a:noFill/>
        </p:spPr>
        <p:txBody>
          <a:bodyPr wrap="square" rtlCol="0">
            <a:spAutoFit/>
          </a:bodyPr>
          <a:lstStyle/>
          <a:p>
            <a:r>
              <a:rPr lang="en-US" dirty="0">
                <a:solidFill>
                  <a:prstClr val="black"/>
                </a:solidFill>
              </a:rPr>
              <a:t>There is evidence that the average points assigned to Amp &amp; Hear handicaps is smaller than the average points assigned to Crutch &amp; Wheel handicaps (t-tools linear contrast p-value of 0.0022).  We estimate that this difference is -1.39 pts with an associated 99% confidence interval of….</a:t>
            </a:r>
          </a:p>
        </p:txBody>
      </p:sp>
      <p:sp>
        <p:nvSpPr>
          <p:cNvPr id="6" name="TextBox 5"/>
          <p:cNvSpPr txBox="1"/>
          <p:nvPr/>
        </p:nvSpPr>
        <p:spPr>
          <a:xfrm>
            <a:off x="1255495" y="5080653"/>
            <a:ext cx="4266342" cy="369332"/>
          </a:xfrm>
          <a:prstGeom prst="rect">
            <a:avLst/>
          </a:prstGeom>
          <a:noFill/>
        </p:spPr>
        <p:txBody>
          <a:bodyPr wrap="square" rtlCol="0">
            <a:spAutoFit/>
          </a:bodyPr>
          <a:lstStyle/>
          <a:p>
            <a:r>
              <a:rPr lang="en-US" dirty="0">
                <a:solidFill>
                  <a:prstClr val="black"/>
                </a:solidFill>
              </a:rPr>
              <a:t>-1.39±2.65*0.436</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4964" y="4329793"/>
            <a:ext cx="4250457" cy="126809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9672" y="5701393"/>
            <a:ext cx="1054100" cy="482600"/>
          </a:xfrm>
          <a:prstGeom prst="rect">
            <a:avLst/>
          </a:prstGeom>
        </p:spPr>
      </p:pic>
      <p:sp>
        <p:nvSpPr>
          <p:cNvPr id="9" name="TextBox 8"/>
          <p:cNvSpPr txBox="1"/>
          <p:nvPr/>
        </p:nvSpPr>
        <p:spPr>
          <a:xfrm>
            <a:off x="1255495" y="5466636"/>
            <a:ext cx="7276426" cy="369332"/>
          </a:xfrm>
          <a:prstGeom prst="rect">
            <a:avLst/>
          </a:prstGeom>
          <a:noFill/>
        </p:spPr>
        <p:txBody>
          <a:bodyPr wrap="square" rtlCol="0">
            <a:spAutoFit/>
          </a:bodyPr>
          <a:lstStyle/>
          <a:p>
            <a:r>
              <a:rPr lang="en-US" dirty="0">
                <a:solidFill>
                  <a:prstClr val="black"/>
                </a:solidFill>
              </a:rPr>
              <a:t>-1.39±1.155</a:t>
            </a:r>
          </a:p>
        </p:txBody>
      </p:sp>
      <p:sp>
        <p:nvSpPr>
          <p:cNvPr id="10" name="TextBox 9"/>
          <p:cNvSpPr txBox="1"/>
          <p:nvPr/>
        </p:nvSpPr>
        <p:spPr>
          <a:xfrm>
            <a:off x="609599" y="5931306"/>
            <a:ext cx="7276426" cy="369332"/>
          </a:xfrm>
          <a:prstGeom prst="rect">
            <a:avLst/>
          </a:prstGeom>
          <a:noFill/>
        </p:spPr>
        <p:txBody>
          <a:bodyPr wrap="square" rtlCol="0">
            <a:spAutoFit/>
          </a:bodyPr>
          <a:lstStyle/>
          <a:p>
            <a:r>
              <a:rPr lang="en-US" dirty="0">
                <a:solidFill>
                  <a:prstClr val="black"/>
                </a:solidFill>
              </a:rPr>
              <a:t>(-2.55, -0.23), which of course does not include 0</a:t>
            </a:r>
          </a:p>
        </p:txBody>
      </p:sp>
      <p:sp>
        <p:nvSpPr>
          <p:cNvPr id="11" name="Oval 10"/>
          <p:cNvSpPr/>
          <p:nvPr/>
        </p:nvSpPr>
        <p:spPr>
          <a:xfrm>
            <a:off x="3388666" y="2203959"/>
            <a:ext cx="1057619" cy="279094"/>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4418972" y="2227939"/>
            <a:ext cx="990600" cy="28875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6577972" y="5936859"/>
            <a:ext cx="965828" cy="247134"/>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p:cNvCxnSpPr>
            <a:cxnSpLocks/>
            <a:stCxn id="11" idx="3"/>
          </p:cNvCxnSpPr>
          <p:nvPr/>
        </p:nvCxnSpPr>
        <p:spPr>
          <a:xfrm flipH="1">
            <a:off x="1661590" y="2442181"/>
            <a:ext cx="1881961" cy="2696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a:stCxn id="13" idx="1"/>
          </p:cNvCxnSpPr>
          <p:nvPr/>
        </p:nvCxnSpPr>
        <p:spPr>
          <a:xfrm flipH="1" flipV="1">
            <a:off x="2209800" y="5394220"/>
            <a:ext cx="4509614" cy="578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a:stCxn id="12" idx="4"/>
          </p:cNvCxnSpPr>
          <p:nvPr/>
        </p:nvCxnSpPr>
        <p:spPr>
          <a:xfrm flipH="1">
            <a:off x="2642326" y="2516696"/>
            <a:ext cx="2271946" cy="2622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43150" y="4218856"/>
            <a:ext cx="4250457" cy="923330"/>
          </a:xfrm>
          <a:prstGeom prst="rect">
            <a:avLst/>
          </a:prstGeom>
          <a:noFill/>
        </p:spPr>
        <p:txBody>
          <a:bodyPr wrap="square" rtlCol="0">
            <a:spAutoFit/>
          </a:bodyPr>
          <a:lstStyle/>
          <a:p>
            <a:r>
              <a:rPr lang="en-US" dirty="0"/>
              <a:t>99% CI for the difference in averages of Amp and Hear vs. Crutch and Wheel:</a:t>
            </a:r>
          </a:p>
          <a:p>
            <a:r>
              <a:rPr lang="en-US" dirty="0"/>
              <a:t>Point estimate ± multiplier* standard error</a:t>
            </a:r>
          </a:p>
        </p:txBody>
      </p:sp>
      <p:sp>
        <p:nvSpPr>
          <p:cNvPr id="17" name="TextBox 16"/>
          <p:cNvSpPr txBox="1"/>
          <p:nvPr/>
        </p:nvSpPr>
        <p:spPr>
          <a:xfrm>
            <a:off x="3169426" y="1302726"/>
            <a:ext cx="6248400" cy="523220"/>
          </a:xfrm>
          <a:prstGeom prst="rect">
            <a:avLst/>
          </a:prstGeom>
          <a:noFill/>
        </p:spPr>
        <p:txBody>
          <a:bodyPr wrap="square" rtlCol="0">
            <a:spAutoFit/>
          </a:bodyPr>
          <a:lstStyle/>
          <a:p>
            <a:r>
              <a:rPr lang="en-US" sz="2800" b="1" dirty="0">
                <a:solidFill>
                  <a:srgbClr val="0070C0"/>
                </a:solidFill>
              </a:rPr>
              <a:t>Confidence Intervals</a:t>
            </a:r>
          </a:p>
        </p:txBody>
      </p:sp>
    </p:spTree>
    <p:extLst>
      <p:ext uri="{BB962C8B-B14F-4D97-AF65-F5344CB8AC3E}">
        <p14:creationId xmlns:p14="http://schemas.microsoft.com/office/powerpoint/2010/main" val="114586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1" grpId="0" animBg="1"/>
      <p:bldP spid="12" grpId="0" animBg="1"/>
      <p:bldP spid="13" grpId="0" animBg="1"/>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Chapter 6</a:t>
            </a:r>
          </a:p>
        </p:txBody>
      </p:sp>
      <mc:AlternateContent xmlns:mc="http://schemas.openxmlformats.org/markup-compatibility/2006" xmlns:a14="http://schemas.microsoft.com/office/drawing/2010/main">
        <mc:Choice Requires="a14">
          <p:sp>
            <p:nvSpPr>
              <p:cNvPr id="7" name="TextBox 6"/>
              <p:cNvSpPr txBox="1"/>
              <p:nvPr/>
            </p:nvSpPr>
            <p:spPr>
              <a:xfrm>
                <a:off x="2772159" y="1066800"/>
                <a:ext cx="3766864" cy="10477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𝐴𝑚𝑝</m:t>
                              </m:r>
                              <m:r>
                                <a:rPr lang="en-US" b="0" i="1" smtClean="0">
                                  <a:latin typeface="Cambria Math"/>
                                  <a:ea typeface="Cambria Math"/>
                                </a:rPr>
                                <m:t>+</m:t>
                              </m:r>
                            </m:sub>
                          </m:sSub>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𝐻𝑒𝑎𝑟</m:t>
                              </m:r>
                              <m:r>
                                <a:rPr lang="en-US" b="0" i="1" smtClean="0">
                                  <a:latin typeface="Cambria Math"/>
                                  <a:ea typeface="Cambria Math"/>
                                </a:rPr>
                                <m:t> </m:t>
                              </m:r>
                            </m:sub>
                          </m:sSub>
                        </m:num>
                        <m:den>
                          <m:r>
                            <a:rPr lang="en-US" b="0" i="1" smtClean="0">
                              <a:latin typeface="Cambria Math"/>
                            </a:rPr>
                            <m:t>2</m:t>
                          </m:r>
                        </m:den>
                      </m:f>
                      <m:r>
                        <a:rPr lang="en-US" b="0" i="1" smtClean="0">
                          <a:latin typeface="Cambria Math"/>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𝐶𝑟𝑢𝑡𝑐h</m:t>
                              </m:r>
                              <m:r>
                                <a:rPr lang="en-US" b="0" i="1" smtClean="0">
                                  <a:latin typeface="Cambria Math"/>
                                  <a:ea typeface="Cambria Math"/>
                                </a:rPr>
                                <m:t>+</m:t>
                              </m:r>
                            </m:sub>
                          </m:sSub>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𝑊h𝑒𝑒𝑙</m:t>
                              </m:r>
                              <m:r>
                                <a:rPr lang="en-US" b="0" i="1" smtClean="0">
                                  <a:latin typeface="Cambria Math"/>
                                  <a:ea typeface="Cambria Math"/>
                                </a:rPr>
                                <m:t> </m:t>
                              </m:r>
                            </m:sub>
                          </m:sSub>
                        </m:num>
                        <m:den>
                          <m:r>
                            <a:rPr lang="en-US" b="0" i="1" smtClean="0">
                              <a:latin typeface="Cambria Math"/>
                            </a:rPr>
                            <m:t>2</m:t>
                          </m:r>
                        </m:den>
                      </m:f>
                    </m:oMath>
                  </m:oMathPara>
                </a14:m>
                <a:endParaRPr lang="en-US" b="0" i="1" dirty="0">
                  <a:latin typeface="Cambria Math"/>
                  <a:ea typeface="Cambria Math"/>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𝐴𝑚𝑝</m:t>
                              </m:r>
                              <m:r>
                                <a:rPr lang="en-US" b="0" i="1" smtClean="0">
                                  <a:latin typeface="Cambria Math"/>
                                  <a:ea typeface="Cambria Math"/>
                                </a:rPr>
                                <m:t>+</m:t>
                              </m:r>
                            </m:sub>
                          </m:sSub>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𝐻𝑒𝑎𝑟</m:t>
                              </m:r>
                              <m:r>
                                <a:rPr lang="en-US" b="0" i="1" smtClean="0">
                                  <a:latin typeface="Cambria Math"/>
                                  <a:ea typeface="Cambria Math"/>
                                </a:rPr>
                                <m:t> </m:t>
                              </m:r>
                            </m:sub>
                          </m:sSub>
                        </m:num>
                        <m:den>
                          <m:r>
                            <a:rPr lang="en-US" b="0" i="1" smtClean="0">
                              <a:latin typeface="Cambria Math"/>
                            </a:rPr>
                            <m:t>2</m:t>
                          </m:r>
                        </m:den>
                      </m:f>
                      <m:r>
                        <a:rPr lang="en-US" i="1">
                          <a:latin typeface="Cambria Math"/>
                          <a:ea typeface="Cambria Math"/>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𝐶𝑟𝑢𝑡𝑐h</m:t>
                              </m:r>
                              <m:r>
                                <a:rPr lang="en-US" b="0" i="1" smtClean="0">
                                  <a:latin typeface="Cambria Math"/>
                                  <a:ea typeface="Cambria Math"/>
                                </a:rPr>
                                <m:t>+</m:t>
                              </m:r>
                            </m:sub>
                          </m:sSub>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𝑊h𝑒𝑒𝑙</m:t>
                              </m:r>
                              <m:r>
                                <a:rPr lang="en-US" b="0" i="1" smtClean="0">
                                  <a:latin typeface="Cambria Math"/>
                                  <a:ea typeface="Cambria Math"/>
                                </a:rPr>
                                <m:t> </m:t>
                              </m:r>
                            </m:sub>
                          </m:sSub>
                        </m:num>
                        <m:den>
                          <m:r>
                            <a:rPr lang="en-US" b="0" i="1" smtClean="0">
                              <a:latin typeface="Cambria Math"/>
                            </a:rPr>
                            <m:t>2</m:t>
                          </m:r>
                        </m:den>
                      </m:f>
                    </m:oMath>
                  </m:oMathPara>
                </a14:m>
                <a:endParaRPr lang="en-US" b="0" dirty="0">
                  <a:ea typeface="Cambria Math"/>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772159" y="1066800"/>
                <a:ext cx="3766864" cy="1047723"/>
              </a:xfrm>
              <a:prstGeom prst="rect">
                <a:avLst/>
              </a:prstGeom>
              <a:blipFill>
                <a:blip r:embed="rId2"/>
                <a:stretch>
                  <a:fillRect/>
                </a:stretch>
              </a:blipFill>
            </p:spPr>
            <p:txBody>
              <a:bodyPr/>
              <a:lstStyle/>
              <a:p>
                <a:r>
                  <a:rPr lang="en-US">
                    <a:noFill/>
                  </a:rPr>
                  <a:t> </a:t>
                </a:r>
              </a:p>
            </p:txBody>
          </p:sp>
        </mc:Fallback>
      </mc:AlternateContent>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800" y="5525671"/>
            <a:ext cx="8286993" cy="8599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800" y="2921293"/>
            <a:ext cx="8478200" cy="11036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665800" y="4113258"/>
            <a:ext cx="8021000" cy="707886"/>
          </a:xfrm>
          <a:prstGeom prst="rect">
            <a:avLst/>
          </a:prstGeom>
          <a:noFill/>
        </p:spPr>
        <p:txBody>
          <a:bodyPr wrap="square" rtlCol="0">
            <a:spAutoFit/>
          </a:bodyPr>
          <a:lstStyle/>
          <a:p>
            <a:r>
              <a:rPr lang="en-US" sz="2000" dirty="0"/>
              <a:t>With no </a:t>
            </a:r>
            <a:r>
              <a:rPr lang="en-US" sz="2000" b="1" dirty="0">
                <a:solidFill>
                  <a:srgbClr val="0070C0"/>
                </a:solidFill>
              </a:rPr>
              <a:t>Order = data</a:t>
            </a:r>
            <a:r>
              <a:rPr lang="en-US" sz="2000" dirty="0"/>
              <a:t> in the code, the contrasts are assigned in alphabetical order, so that “none” group is fourth.</a:t>
            </a:r>
          </a:p>
        </p:txBody>
      </p:sp>
      <p:cxnSp>
        <p:nvCxnSpPr>
          <p:cNvPr id="5" name="Straight Arrow Connector 4"/>
          <p:cNvCxnSpPr/>
          <p:nvPr/>
        </p:nvCxnSpPr>
        <p:spPr>
          <a:xfrm flipV="1">
            <a:off x="4343400" y="3732258"/>
            <a:ext cx="4267200"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1039663" y="2352452"/>
                <a:ext cx="5252913" cy="390748"/>
              </a:xfrm>
              <a:prstGeom prst="rect">
                <a:avLst/>
              </a:prstGeom>
              <a:noFill/>
            </p:spPr>
            <p:txBody>
              <a:bodyPr wrap="none" rtlCol="0">
                <a:spAutoFit/>
              </a:bodyPr>
              <a:lstStyle/>
              <a:p>
                <a14:m>
                  <m:oMath xmlns:m="http://schemas.openxmlformats.org/officeDocument/2006/math">
                    <m:r>
                      <a:rPr lang="en-US" i="1" smtClean="0">
                        <a:solidFill>
                          <a:prstClr val="black"/>
                        </a:solidFill>
                        <a:latin typeface="Cambria Math"/>
                        <a:ea typeface="Cambria Math"/>
                      </a:rPr>
                      <m:t>𝛾</m:t>
                    </m:r>
                    <m:r>
                      <a:rPr lang="en-US" i="1" smtClean="0">
                        <a:solidFill>
                          <a:prstClr val="black"/>
                        </a:solidFill>
                        <a:latin typeface="Cambria Math"/>
                        <a:ea typeface="Cambria Math"/>
                      </a:rPr>
                      <m:t>=1</m:t>
                    </m:r>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𝐴𝑚𝑝</m:t>
                        </m:r>
                      </m:sub>
                    </m:sSub>
                    <m:r>
                      <a:rPr lang="en-US" i="1" smtClean="0">
                        <a:solidFill>
                          <a:prstClr val="black"/>
                        </a:solidFill>
                        <a:latin typeface="Cambria Math"/>
                        <a:ea typeface="Cambria Math"/>
                      </a:rPr>
                      <m:t>−1</m:t>
                    </m:r>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𝐶𝑟𝑢𝑡𝑐h</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m:t>
                    </m:r>
                    <m:r>
                      <a:rPr lang="en-US" i="1" smtClean="0">
                        <a:solidFill>
                          <a:prstClr val="black"/>
                        </a:solidFill>
                        <a:latin typeface="Cambria Math"/>
                        <a:ea typeface="Cambria Math"/>
                      </a:rPr>
                      <m:t>1</m:t>
                    </m:r>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𝐻𝑒𝑎𝑟</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m:t>
                    </m:r>
                    <m:r>
                      <a:rPr lang="en-US" i="1" smtClean="0">
                        <a:solidFill>
                          <a:prstClr val="black"/>
                        </a:solidFill>
                        <a:latin typeface="Cambria Math"/>
                        <a:ea typeface="Cambria Math"/>
                      </a:rPr>
                      <m:t>0</m:t>
                    </m:r>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𝑁𝑜𝑛𝑒</m:t>
                        </m:r>
                      </m:sub>
                    </m:sSub>
                    <m:r>
                      <a:rPr lang="en-US" i="1" smtClean="0">
                        <a:solidFill>
                          <a:prstClr val="black"/>
                        </a:solidFill>
                        <a:latin typeface="Cambria Math"/>
                        <a:ea typeface="Cambria Math"/>
                      </a:rPr>
                      <m:t>−1</m:t>
                    </m:r>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𝑊h𝑒𝑒𝑙</m:t>
                        </m:r>
                      </m:sub>
                    </m:sSub>
                  </m:oMath>
                </a14:m>
                <a:endParaRPr lang="en-US" dirty="0">
                  <a:solidFill>
                    <a:prstClr val="black"/>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039663" y="2352452"/>
                <a:ext cx="5252913" cy="390748"/>
              </a:xfrm>
              <a:prstGeom prst="rect">
                <a:avLst/>
              </a:prstGeom>
              <a:blipFill rotWithShape="0">
                <a:blip r:embed="rId5"/>
                <a:stretch>
                  <a:fillRect b="-6250"/>
                </a:stretch>
              </a:blipFill>
            </p:spPr>
            <p:txBody>
              <a:bodyPr/>
              <a:lstStyle/>
              <a:p>
                <a:r>
                  <a:rPr lang="en-US">
                    <a:noFill/>
                  </a:rPr>
                  <a:t> </a:t>
                </a:r>
              </a:p>
            </p:txBody>
          </p:sp>
        </mc:Fallback>
      </mc:AlternateContent>
    </p:spTree>
    <p:extLst>
      <p:ext uri="{BB962C8B-B14F-4D97-AF65-F5344CB8AC3E}">
        <p14:creationId xmlns:p14="http://schemas.microsoft.com/office/powerpoint/2010/main" val="2052066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Let’s Try Some!!!</a:t>
            </a:r>
          </a:p>
        </p:txBody>
      </p:sp>
      <mc:AlternateContent xmlns:mc="http://schemas.openxmlformats.org/markup-compatibility/2006" xmlns:a14="http://schemas.microsoft.com/office/drawing/2010/main">
        <mc:Choice Requires="a14">
          <p:sp>
            <p:nvSpPr>
              <p:cNvPr id="4" name="TextBox 3"/>
              <p:cNvSpPr txBox="1"/>
              <p:nvPr/>
            </p:nvSpPr>
            <p:spPr>
              <a:xfrm>
                <a:off x="2286000" y="2667000"/>
                <a:ext cx="4667816" cy="16526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a:rPr>
                        <m:t>H</m:t>
                      </m:r>
                      <m:r>
                        <m:rPr>
                          <m:sty m:val="p"/>
                        </m:rPr>
                        <a:rPr lang="en-US" b="0" i="0" baseline="-25000" smtClean="0">
                          <a:latin typeface="Cambria Math"/>
                        </a:rPr>
                        <m:t>o</m:t>
                      </m:r>
                      <m:r>
                        <a:rPr lang="en-US" b="0" i="0" smtClean="0">
                          <a:latin typeface="Cambria Math"/>
                        </a:rPr>
                        <m:t>: </m:t>
                      </m:r>
                      <m:sSub>
                        <m:sSubPr>
                          <m:ctrlPr>
                            <a:rPr lang="el-GR"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𝑆</m:t>
                          </m:r>
                          <m:r>
                            <a:rPr lang="en-US" b="0" i="1" smtClean="0">
                              <a:latin typeface="Cambria Math"/>
                              <a:ea typeface="Cambria Math"/>
                            </a:rPr>
                            <m:t> </m:t>
                          </m:r>
                        </m:sub>
                      </m:sSub>
                      <m:r>
                        <a:rPr lang="en-US" b="0" i="1" smtClean="0">
                          <a:latin typeface="Cambria Math"/>
                          <a:ea typeface="Cambria Math"/>
                        </a:rPr>
                        <m:t>− </m:t>
                      </m:r>
                      <m:f>
                        <m:fPr>
                          <m:ctrlPr>
                            <a:rPr lang="en-US" b="0" i="1" smtClean="0">
                              <a:latin typeface="Cambria Math" panose="02040503050406030204" pitchFamily="18" charset="0"/>
                              <a:ea typeface="Cambria Math"/>
                            </a:rPr>
                          </m:ctrlPr>
                        </m:fPr>
                        <m:num>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𝐴</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𝐵</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𝐶</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𝐷</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𝐸</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𝐹</m:t>
                              </m:r>
                            </m:sub>
                          </m:sSub>
                        </m:num>
                        <m:den>
                          <m:r>
                            <a:rPr lang="en-US" b="0" i="1" smtClean="0">
                              <a:latin typeface="Cambria Math"/>
                              <a:ea typeface="Cambria Math"/>
                            </a:rPr>
                            <m:t>6</m:t>
                          </m:r>
                        </m:den>
                      </m:f>
                      <m:r>
                        <a:rPr lang="en-US" b="0" i="0" smtClean="0">
                          <a:latin typeface="Cambria Math"/>
                          <a:ea typeface="Cambria Math"/>
                        </a:rPr>
                        <m:t>=0</m:t>
                      </m:r>
                    </m:oMath>
                  </m:oMathPara>
                </a14:m>
                <a:endParaRPr lang="en-US" b="0" dirty="0">
                  <a:ea typeface="Cambria Math"/>
                </a:endParaRPr>
              </a:p>
              <a:p>
                <a:endParaRPr lang="en-US" dirty="0"/>
              </a:p>
              <a:p>
                <a:pPr/>
                <a14:m>
                  <m:oMathPara xmlns:m="http://schemas.openxmlformats.org/officeDocument/2006/math">
                    <m:oMathParaPr>
                      <m:jc m:val="centerGroup"/>
                    </m:oMathParaPr>
                    <m:oMath xmlns:m="http://schemas.openxmlformats.org/officeDocument/2006/math">
                      <m:r>
                        <m:rPr>
                          <m:sty m:val="p"/>
                        </m:rPr>
                        <a:rPr lang="en-US" b="0" i="0" smtClean="0">
                          <a:latin typeface="Cambria Math"/>
                        </a:rPr>
                        <m:t>H</m:t>
                      </m:r>
                      <m:r>
                        <m:rPr>
                          <m:sty m:val="p"/>
                        </m:rPr>
                        <a:rPr lang="en-US" b="0" i="0" baseline="-25000" smtClean="0">
                          <a:latin typeface="Cambria Math"/>
                        </a:rPr>
                        <m:t>a</m:t>
                      </m:r>
                      <m:r>
                        <a:rPr lang="en-US" b="0" i="0" smtClean="0">
                          <a:latin typeface="Cambria Math"/>
                        </a:rPr>
                        <m:t>: </m:t>
                      </m:r>
                      <m:sSub>
                        <m:sSubPr>
                          <m:ctrlPr>
                            <a:rPr lang="el-GR"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𝑆</m:t>
                          </m:r>
                          <m:r>
                            <a:rPr lang="en-US" b="0" i="1" smtClean="0">
                              <a:latin typeface="Cambria Math"/>
                              <a:ea typeface="Cambria Math"/>
                            </a:rPr>
                            <m:t> </m:t>
                          </m:r>
                        </m:sub>
                      </m:sSub>
                      <m:r>
                        <a:rPr lang="en-US" b="0" i="1" smtClean="0">
                          <a:latin typeface="Cambria Math"/>
                          <a:ea typeface="Cambria Math"/>
                        </a:rPr>
                        <m:t>− </m:t>
                      </m:r>
                      <m:f>
                        <m:fPr>
                          <m:ctrlPr>
                            <a:rPr lang="en-US" b="0" i="1" smtClean="0">
                              <a:latin typeface="Cambria Math" panose="02040503050406030204" pitchFamily="18" charset="0"/>
                              <a:ea typeface="Cambria Math"/>
                            </a:rPr>
                          </m:ctrlPr>
                        </m:fPr>
                        <m:num>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𝐴</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𝐵</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𝐶</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𝐷</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𝐸</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𝐹</m:t>
                              </m:r>
                            </m:sub>
                          </m:sSub>
                        </m:num>
                        <m:den>
                          <m:r>
                            <a:rPr lang="en-US" b="0" i="1" smtClean="0">
                              <a:latin typeface="Cambria Math"/>
                              <a:ea typeface="Cambria Math"/>
                            </a:rPr>
                            <m:t>6</m:t>
                          </m:r>
                        </m:den>
                      </m:f>
                      <m:r>
                        <a:rPr lang="en-US">
                          <a:latin typeface="Cambria Math"/>
                          <a:ea typeface="Cambria Math"/>
                        </a:rPr>
                        <m:t>≠</m:t>
                      </m:r>
                      <m:r>
                        <a:rPr lang="en-US" b="0" i="0" smtClean="0">
                          <a:latin typeface="Cambria Math"/>
                          <a:ea typeface="Cambria Math"/>
                        </a:rPr>
                        <m:t>0</m:t>
                      </m:r>
                    </m:oMath>
                  </m:oMathPara>
                </a14:m>
                <a:endParaRPr lang="en-US" b="0" dirty="0">
                  <a:ea typeface="Cambria Math"/>
                </a:endParaRPr>
              </a:p>
              <a:p>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286000" y="2667000"/>
                <a:ext cx="4667816" cy="16526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1143000" y="1600200"/>
                <a:ext cx="7239000" cy="923330"/>
              </a:xfrm>
              <a:prstGeom prst="rect">
                <a:avLst/>
              </a:prstGeom>
              <a:noFill/>
            </p:spPr>
            <p:txBody>
              <a:bodyPr wrap="square" rtlCol="0">
                <a:spAutoFit/>
              </a:bodyPr>
              <a:lstStyle/>
              <a:p>
                <a:pPr algn="ctr"/>
                <a:r>
                  <a:rPr lang="en-US" dirty="0"/>
                  <a:t>Write the statement (</a:t>
                </a:r>
                <a14:m>
                  <m:oMath xmlns:m="http://schemas.openxmlformats.org/officeDocument/2006/math">
                    <m:r>
                      <a:rPr lang="en-US" i="1">
                        <a:latin typeface="Cambria Math"/>
                        <a:ea typeface="Cambria Math"/>
                      </a:rPr>
                      <m:t>𝛾</m:t>
                    </m:r>
                    <m:r>
                      <a:rPr lang="en-US" i="1">
                        <a:latin typeface="Cambria Math"/>
                        <a:ea typeface="Cambria Math"/>
                      </a:rPr>
                      <m:t> </m:t>
                    </m:r>
                  </m:oMath>
                </a14:m>
                <a:r>
                  <a:rPr lang="en-US" dirty="0"/>
                  <a:t>) for the population contrast below. </a:t>
                </a:r>
              </a:p>
              <a:p>
                <a:pPr algn="ctr"/>
                <a:r>
                  <a:rPr lang="en-US" dirty="0"/>
                  <a:t>Then provide the contrast vector as you would input it in SAS. (Use alphabetical order of the subscripts.) </a:t>
                </a:r>
              </a:p>
            </p:txBody>
          </p:sp>
        </mc:Choice>
        <mc:Fallback xmlns="">
          <p:sp>
            <p:nvSpPr>
              <p:cNvPr id="3" name="TextBox 2"/>
              <p:cNvSpPr txBox="1">
                <a:spLocks noRot="1" noChangeAspect="1" noMove="1" noResize="1" noEditPoints="1" noAdjustHandles="1" noChangeArrowheads="1" noChangeShapeType="1" noTextEdit="1"/>
              </p:cNvSpPr>
              <p:nvPr/>
            </p:nvSpPr>
            <p:spPr>
              <a:xfrm>
                <a:off x="1143000" y="1600200"/>
                <a:ext cx="7239000" cy="923330"/>
              </a:xfrm>
              <a:prstGeom prst="rect">
                <a:avLst/>
              </a:prstGeom>
              <a:blipFill rotWithShape="0">
                <a:blip r:embed="rId3"/>
                <a:stretch>
                  <a:fillRect t="-3974" b="-9272"/>
                </a:stretch>
              </a:blipFill>
            </p:spPr>
            <p:txBody>
              <a:bodyPr/>
              <a:lstStyle/>
              <a:p>
                <a:r>
                  <a:rPr lang="en-US">
                    <a:noFill/>
                  </a:rPr>
                  <a:t> </a:t>
                </a:r>
              </a:p>
            </p:txBody>
          </p:sp>
        </mc:Fallback>
      </mc:AlternateContent>
      <p:sp>
        <p:nvSpPr>
          <p:cNvPr id="8" name="TextBox 7"/>
          <p:cNvSpPr txBox="1"/>
          <p:nvPr/>
        </p:nvSpPr>
        <p:spPr>
          <a:xfrm>
            <a:off x="5334000" y="6172200"/>
            <a:ext cx="3657600" cy="369332"/>
          </a:xfrm>
          <a:prstGeom prst="rect">
            <a:avLst/>
          </a:prstGeom>
          <a:noFill/>
        </p:spPr>
        <p:txBody>
          <a:bodyPr wrap="square" rtlCol="0">
            <a:spAutoFit/>
          </a:bodyPr>
          <a:lstStyle/>
          <a:p>
            <a:pPr algn="ctr"/>
            <a:r>
              <a:rPr lang="en-US" dirty="0"/>
              <a:t>Answer on Next Slide -&gt;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F0433CA-6B17-4940-9ABC-E1BA7F350E28}"/>
                  </a:ext>
                </a:extLst>
              </p:cNvPr>
              <p:cNvSpPr txBox="1"/>
              <p:nvPr/>
            </p:nvSpPr>
            <p:spPr>
              <a:xfrm>
                <a:off x="1867048" y="4093770"/>
                <a:ext cx="6142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a:ea typeface="Cambria Math"/>
                        </a:rPr>
                        <m:t>𝜸</m:t>
                      </m:r>
                      <m:r>
                        <a:rPr lang="en-US" b="1" i="1" smtClean="0">
                          <a:solidFill>
                            <a:srgbClr val="FF0000"/>
                          </a:solidFill>
                          <a:latin typeface="Cambria Math"/>
                          <a:ea typeface="Cambria Math"/>
                        </a:rPr>
                        <m:t>=</m:t>
                      </m:r>
                    </m:oMath>
                  </m:oMathPara>
                </a14:m>
                <a:endParaRPr lang="en-US" b="1" dirty="0">
                  <a:solidFill>
                    <a:srgbClr val="FF0000"/>
                  </a:solidFill>
                </a:endParaRPr>
              </a:p>
            </p:txBody>
          </p:sp>
        </mc:Choice>
        <mc:Fallback xmlns="">
          <p:sp>
            <p:nvSpPr>
              <p:cNvPr id="6" name="TextBox 5">
                <a:extLst>
                  <a:ext uri="{FF2B5EF4-FFF2-40B4-BE49-F238E27FC236}">
                    <a16:creationId xmlns:a16="http://schemas.microsoft.com/office/drawing/2014/main" id="{BF0433CA-6B17-4940-9ABC-E1BA7F350E28}"/>
                  </a:ext>
                </a:extLst>
              </p:cNvPr>
              <p:cNvSpPr txBox="1">
                <a:spLocks noRot="1" noChangeAspect="1" noMove="1" noResize="1" noEditPoints="1" noAdjustHandles="1" noChangeArrowheads="1" noChangeShapeType="1" noTextEdit="1"/>
              </p:cNvSpPr>
              <p:nvPr/>
            </p:nvSpPr>
            <p:spPr>
              <a:xfrm>
                <a:off x="1867048" y="4093770"/>
                <a:ext cx="614271" cy="369332"/>
              </a:xfrm>
              <a:prstGeom prst="rect">
                <a:avLst/>
              </a:prstGeom>
              <a:blipFill>
                <a:blip r:embed="rId4"/>
                <a:stretch>
                  <a:fillRect b="-5000"/>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321BFE1B-43C1-4BBB-9C0D-ACB7AEC64CC3}"/>
              </a:ext>
            </a:extLst>
          </p:cNvPr>
          <p:cNvSpPr txBox="1"/>
          <p:nvPr/>
        </p:nvSpPr>
        <p:spPr>
          <a:xfrm>
            <a:off x="228600" y="4965412"/>
            <a:ext cx="7944416" cy="584775"/>
          </a:xfrm>
          <a:prstGeom prst="rect">
            <a:avLst/>
          </a:prstGeom>
          <a:noFill/>
        </p:spPr>
        <p:txBody>
          <a:bodyPr wrap="square" rtlCol="0">
            <a:spAutoFit/>
          </a:bodyPr>
          <a:lstStyle/>
          <a:p>
            <a:pPr algn="ctr"/>
            <a:r>
              <a:rPr lang="en-US" sz="3200" b="1" dirty="0">
                <a:solidFill>
                  <a:srgbClr val="00B050"/>
                </a:solidFill>
              </a:rPr>
              <a:t> Contrast vector (assume alphabetical order):</a:t>
            </a:r>
          </a:p>
        </p:txBody>
      </p:sp>
      <p:sp>
        <p:nvSpPr>
          <p:cNvPr id="5" name="TextBox 4">
            <a:extLst>
              <a:ext uri="{FF2B5EF4-FFF2-40B4-BE49-F238E27FC236}">
                <a16:creationId xmlns:a16="http://schemas.microsoft.com/office/drawing/2014/main" id="{439D8CC9-E22A-49D2-BD10-8F0242A4D21B}"/>
              </a:ext>
            </a:extLst>
          </p:cNvPr>
          <p:cNvSpPr txBox="1"/>
          <p:nvPr/>
        </p:nvSpPr>
        <p:spPr>
          <a:xfrm>
            <a:off x="609600" y="1143000"/>
            <a:ext cx="6096000" cy="369332"/>
          </a:xfrm>
          <a:prstGeom prst="rect">
            <a:avLst/>
          </a:prstGeom>
          <a:noFill/>
        </p:spPr>
        <p:txBody>
          <a:bodyPr wrap="square" rtlCol="0">
            <a:spAutoFit/>
          </a:bodyPr>
          <a:lstStyle/>
          <a:p>
            <a:r>
              <a:rPr lang="en-US" dirty="0"/>
              <a:t>Groups: A, B, C, D, E, F, S</a:t>
            </a:r>
          </a:p>
        </p:txBody>
      </p:sp>
    </p:spTree>
    <p:extLst>
      <p:ext uri="{BB962C8B-B14F-4D97-AF65-F5344CB8AC3E}">
        <p14:creationId xmlns:p14="http://schemas.microsoft.com/office/powerpoint/2010/main" val="824282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Let’s Try Some!!!</a:t>
            </a:r>
          </a:p>
        </p:txBody>
      </p:sp>
      <mc:AlternateContent xmlns:mc="http://schemas.openxmlformats.org/markup-compatibility/2006" xmlns:a14="http://schemas.microsoft.com/office/drawing/2010/main">
        <mc:Choice Requires="a14">
          <p:sp>
            <p:nvSpPr>
              <p:cNvPr id="4" name="TextBox 3"/>
              <p:cNvSpPr txBox="1"/>
              <p:nvPr/>
            </p:nvSpPr>
            <p:spPr>
              <a:xfrm>
                <a:off x="2352392" y="2753212"/>
                <a:ext cx="4667816" cy="16526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a:rPr>
                        <m:t>H</m:t>
                      </m:r>
                      <m:r>
                        <m:rPr>
                          <m:sty m:val="p"/>
                        </m:rPr>
                        <a:rPr lang="en-US" b="0" i="0" baseline="-25000" smtClean="0">
                          <a:latin typeface="Cambria Math"/>
                        </a:rPr>
                        <m:t>o</m:t>
                      </m:r>
                      <m:r>
                        <a:rPr lang="en-US" b="0" i="0" smtClean="0">
                          <a:latin typeface="Cambria Math"/>
                        </a:rPr>
                        <m:t>: </m:t>
                      </m:r>
                      <m:sSub>
                        <m:sSubPr>
                          <m:ctrlPr>
                            <a:rPr lang="el-GR"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𝑆</m:t>
                          </m:r>
                          <m:r>
                            <a:rPr lang="en-US" b="0" i="1" smtClean="0">
                              <a:latin typeface="Cambria Math"/>
                              <a:ea typeface="Cambria Math"/>
                            </a:rPr>
                            <m:t> </m:t>
                          </m:r>
                        </m:sub>
                      </m:sSub>
                      <m:r>
                        <a:rPr lang="en-US" b="0" i="1" smtClean="0">
                          <a:latin typeface="Cambria Math"/>
                          <a:ea typeface="Cambria Math"/>
                        </a:rPr>
                        <m:t>− </m:t>
                      </m:r>
                      <m:f>
                        <m:fPr>
                          <m:ctrlPr>
                            <a:rPr lang="en-US" b="0" i="1" smtClean="0">
                              <a:latin typeface="Cambria Math" panose="02040503050406030204" pitchFamily="18" charset="0"/>
                              <a:ea typeface="Cambria Math"/>
                            </a:rPr>
                          </m:ctrlPr>
                        </m:fPr>
                        <m:num>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𝐴</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𝐵</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𝐶</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𝐷</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𝐸</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𝐹</m:t>
                              </m:r>
                            </m:sub>
                          </m:sSub>
                        </m:num>
                        <m:den>
                          <m:r>
                            <a:rPr lang="en-US" b="0" i="1" smtClean="0">
                              <a:latin typeface="Cambria Math"/>
                              <a:ea typeface="Cambria Math"/>
                            </a:rPr>
                            <m:t>6</m:t>
                          </m:r>
                        </m:den>
                      </m:f>
                      <m:r>
                        <a:rPr lang="en-US" b="0" i="0" smtClean="0">
                          <a:latin typeface="Cambria Math"/>
                          <a:ea typeface="Cambria Math"/>
                        </a:rPr>
                        <m:t>=0</m:t>
                      </m:r>
                    </m:oMath>
                  </m:oMathPara>
                </a14:m>
                <a:endParaRPr lang="en-US" b="0" dirty="0">
                  <a:ea typeface="Cambria Math"/>
                </a:endParaRPr>
              </a:p>
              <a:p>
                <a:endParaRPr lang="en-US" dirty="0"/>
              </a:p>
              <a:p>
                <a:pPr/>
                <a14:m>
                  <m:oMathPara xmlns:m="http://schemas.openxmlformats.org/officeDocument/2006/math">
                    <m:oMathParaPr>
                      <m:jc m:val="centerGroup"/>
                    </m:oMathParaPr>
                    <m:oMath xmlns:m="http://schemas.openxmlformats.org/officeDocument/2006/math">
                      <m:r>
                        <m:rPr>
                          <m:sty m:val="p"/>
                        </m:rPr>
                        <a:rPr lang="en-US" b="0" i="0" smtClean="0">
                          <a:latin typeface="Cambria Math"/>
                        </a:rPr>
                        <m:t>H</m:t>
                      </m:r>
                      <m:r>
                        <m:rPr>
                          <m:sty m:val="p"/>
                        </m:rPr>
                        <a:rPr lang="en-US" b="0" i="0" baseline="-25000" smtClean="0">
                          <a:latin typeface="Cambria Math"/>
                        </a:rPr>
                        <m:t>a</m:t>
                      </m:r>
                      <m:r>
                        <a:rPr lang="en-US" b="0" i="0" smtClean="0">
                          <a:latin typeface="Cambria Math"/>
                        </a:rPr>
                        <m:t>: </m:t>
                      </m:r>
                      <m:sSub>
                        <m:sSubPr>
                          <m:ctrlPr>
                            <a:rPr lang="el-GR"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𝑆</m:t>
                          </m:r>
                          <m:r>
                            <a:rPr lang="en-US" b="0" i="1" smtClean="0">
                              <a:latin typeface="Cambria Math"/>
                              <a:ea typeface="Cambria Math"/>
                            </a:rPr>
                            <m:t> </m:t>
                          </m:r>
                        </m:sub>
                      </m:sSub>
                      <m:r>
                        <a:rPr lang="en-US" b="0" i="1" smtClean="0">
                          <a:latin typeface="Cambria Math"/>
                          <a:ea typeface="Cambria Math"/>
                        </a:rPr>
                        <m:t>− </m:t>
                      </m:r>
                      <m:f>
                        <m:fPr>
                          <m:ctrlPr>
                            <a:rPr lang="en-US" b="0" i="1" smtClean="0">
                              <a:latin typeface="Cambria Math" panose="02040503050406030204" pitchFamily="18" charset="0"/>
                              <a:ea typeface="Cambria Math"/>
                            </a:rPr>
                          </m:ctrlPr>
                        </m:fPr>
                        <m:num>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𝐴</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𝐵</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𝐶</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𝐷</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𝐸</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𝐹</m:t>
                              </m:r>
                            </m:sub>
                          </m:sSub>
                        </m:num>
                        <m:den>
                          <m:r>
                            <a:rPr lang="en-US" b="0" i="1" smtClean="0">
                              <a:latin typeface="Cambria Math"/>
                              <a:ea typeface="Cambria Math"/>
                            </a:rPr>
                            <m:t>6</m:t>
                          </m:r>
                        </m:den>
                      </m:f>
                      <m:r>
                        <a:rPr lang="en-US">
                          <a:latin typeface="Cambria Math"/>
                          <a:ea typeface="Cambria Math"/>
                        </a:rPr>
                        <m:t>≠</m:t>
                      </m:r>
                      <m:r>
                        <a:rPr lang="en-US" b="0" i="0" smtClean="0">
                          <a:latin typeface="Cambria Math"/>
                          <a:ea typeface="Cambria Math"/>
                        </a:rPr>
                        <m:t>0</m:t>
                      </m:r>
                    </m:oMath>
                  </m:oMathPara>
                </a14:m>
                <a:endParaRPr lang="en-US" b="0" dirty="0">
                  <a:ea typeface="Cambria Math"/>
                </a:endParaRPr>
              </a:p>
              <a:p>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352392" y="2753212"/>
                <a:ext cx="4667816" cy="16526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905228" y="4147932"/>
                <a:ext cx="5331460" cy="369332"/>
              </a:xfrm>
              <a:prstGeom prst="rect">
                <a:avLst/>
              </a:prstGeom>
              <a:noFill/>
            </p:spPr>
            <p:txBody>
              <a:bodyPr wrap="none" rtlCol="0">
                <a:spAutoFit/>
              </a:bodyPr>
              <a:lstStyle/>
              <a:p>
                <a14:m>
                  <m:oMath xmlns:m="http://schemas.openxmlformats.org/officeDocument/2006/math">
                    <m:r>
                      <a:rPr lang="en-US" b="1" i="1" smtClean="0">
                        <a:solidFill>
                          <a:srgbClr val="FF0000"/>
                        </a:solidFill>
                        <a:latin typeface="Cambria Math"/>
                        <a:ea typeface="Cambria Math"/>
                      </a:rPr>
                      <m:t>𝜸</m:t>
                    </m:r>
                    <m:r>
                      <a:rPr lang="en-US" b="1" i="1" smtClean="0">
                        <a:solidFill>
                          <a:srgbClr val="FF0000"/>
                        </a:solidFill>
                        <a:latin typeface="Cambria Math"/>
                        <a:ea typeface="Cambria Math"/>
                      </a:rPr>
                      <m:t>=−</m:t>
                    </m:r>
                    <m:r>
                      <a:rPr lang="en-US" b="1" i="1">
                        <a:solidFill>
                          <a:srgbClr val="FF0000"/>
                        </a:solidFill>
                        <a:latin typeface="Cambria Math"/>
                        <a:ea typeface="Cambria Math"/>
                      </a:rPr>
                      <m:t>𝟏</m:t>
                    </m:r>
                    <m:sSub>
                      <m:sSubPr>
                        <m:ctrlPr>
                          <a:rPr lang="en-US" b="1" i="1" smtClean="0">
                            <a:solidFill>
                              <a:srgbClr val="FF0000"/>
                            </a:solidFill>
                            <a:latin typeface="Cambria Math" panose="02040503050406030204" pitchFamily="18" charset="0"/>
                            <a:ea typeface="Cambria Math"/>
                          </a:rPr>
                        </m:ctrlPr>
                      </m:sSubPr>
                      <m:e>
                        <m:r>
                          <a:rPr lang="en-US" b="1" i="1" smtClean="0">
                            <a:solidFill>
                              <a:srgbClr val="FF0000"/>
                            </a:solidFill>
                            <a:latin typeface="Cambria Math"/>
                            <a:ea typeface="Cambria Math"/>
                          </a:rPr>
                          <m:t>𝝁</m:t>
                        </m:r>
                      </m:e>
                      <m:sub>
                        <m:r>
                          <a:rPr lang="en-US" b="1" i="1" smtClean="0">
                            <a:solidFill>
                              <a:srgbClr val="FF0000"/>
                            </a:solidFill>
                            <a:latin typeface="Cambria Math"/>
                            <a:ea typeface="Cambria Math"/>
                          </a:rPr>
                          <m:t>𝑨</m:t>
                        </m:r>
                        <m:r>
                          <a:rPr lang="en-US" b="1" i="1" smtClean="0">
                            <a:solidFill>
                              <a:srgbClr val="FF0000"/>
                            </a:solidFill>
                            <a:latin typeface="Cambria Math"/>
                            <a:ea typeface="Cambria Math"/>
                          </a:rPr>
                          <m:t> </m:t>
                        </m:r>
                      </m:sub>
                    </m:sSub>
                    <m:r>
                      <a:rPr lang="en-US" b="1" i="0" smtClean="0">
                        <a:solidFill>
                          <a:srgbClr val="FF0000"/>
                        </a:solidFill>
                        <a:latin typeface="Cambria Math"/>
                        <a:ea typeface="Cambria Math"/>
                      </a:rPr>
                      <m:t>−</m:t>
                    </m:r>
                    <m:r>
                      <a:rPr lang="en-US" b="1" i="1">
                        <a:solidFill>
                          <a:srgbClr val="FF0000"/>
                        </a:solidFill>
                        <a:latin typeface="Cambria Math"/>
                        <a:ea typeface="Cambria Math"/>
                      </a:rPr>
                      <m:t>𝟏</m:t>
                    </m:r>
                    <m:sSub>
                      <m:sSubPr>
                        <m:ctrlPr>
                          <a:rPr lang="en-US" b="1" i="1" smtClean="0">
                            <a:solidFill>
                              <a:srgbClr val="FF0000"/>
                            </a:solidFill>
                            <a:latin typeface="Cambria Math" panose="02040503050406030204" pitchFamily="18" charset="0"/>
                            <a:ea typeface="Cambria Math"/>
                          </a:rPr>
                        </m:ctrlPr>
                      </m:sSubPr>
                      <m:e>
                        <m:r>
                          <a:rPr lang="en-US" b="1" i="1" smtClean="0">
                            <a:solidFill>
                              <a:srgbClr val="FF0000"/>
                            </a:solidFill>
                            <a:latin typeface="Cambria Math"/>
                            <a:ea typeface="Cambria Math"/>
                          </a:rPr>
                          <m:t>𝝁</m:t>
                        </m:r>
                      </m:e>
                      <m:sub>
                        <m:r>
                          <a:rPr lang="en-US" b="1" i="1" smtClean="0">
                            <a:solidFill>
                              <a:srgbClr val="FF0000"/>
                            </a:solidFill>
                            <a:latin typeface="Cambria Math"/>
                            <a:ea typeface="Cambria Math"/>
                          </a:rPr>
                          <m:t>𝑩</m:t>
                        </m:r>
                        <m:r>
                          <a:rPr lang="en-US" b="1" i="1" smtClean="0">
                            <a:solidFill>
                              <a:srgbClr val="FF0000"/>
                            </a:solidFill>
                            <a:latin typeface="Cambria Math"/>
                            <a:ea typeface="Cambria Math"/>
                          </a:rPr>
                          <m:t> </m:t>
                        </m:r>
                      </m:sub>
                    </m:sSub>
                    <m:r>
                      <a:rPr lang="en-US" b="1" i="0" smtClean="0">
                        <a:solidFill>
                          <a:srgbClr val="FF0000"/>
                        </a:solidFill>
                        <a:latin typeface="Cambria Math"/>
                        <a:ea typeface="Cambria Math"/>
                      </a:rPr>
                      <m:t>−</m:t>
                    </m:r>
                    <m:r>
                      <a:rPr lang="en-US" b="1" i="1">
                        <a:solidFill>
                          <a:srgbClr val="FF0000"/>
                        </a:solidFill>
                        <a:latin typeface="Cambria Math"/>
                        <a:ea typeface="Cambria Math"/>
                      </a:rPr>
                      <m:t>𝟏</m:t>
                    </m:r>
                    <m:sSub>
                      <m:sSubPr>
                        <m:ctrlPr>
                          <a:rPr lang="en-US" b="1" i="1" smtClean="0">
                            <a:solidFill>
                              <a:srgbClr val="FF0000"/>
                            </a:solidFill>
                            <a:latin typeface="Cambria Math" panose="02040503050406030204" pitchFamily="18" charset="0"/>
                            <a:ea typeface="Cambria Math"/>
                          </a:rPr>
                        </m:ctrlPr>
                      </m:sSubPr>
                      <m:e>
                        <m:r>
                          <a:rPr lang="en-US" b="1" i="1" smtClean="0">
                            <a:solidFill>
                              <a:srgbClr val="FF0000"/>
                            </a:solidFill>
                            <a:latin typeface="Cambria Math"/>
                            <a:ea typeface="Cambria Math"/>
                          </a:rPr>
                          <m:t>𝝁</m:t>
                        </m:r>
                      </m:e>
                      <m:sub>
                        <m:r>
                          <a:rPr lang="en-US" b="1" i="1" smtClean="0">
                            <a:solidFill>
                              <a:srgbClr val="FF0000"/>
                            </a:solidFill>
                            <a:latin typeface="Cambria Math"/>
                            <a:ea typeface="Cambria Math"/>
                          </a:rPr>
                          <m:t>𝑪</m:t>
                        </m:r>
                      </m:sub>
                    </m:sSub>
                  </m:oMath>
                </a14:m>
                <a:r>
                  <a:rPr lang="en-US" b="1" dirty="0">
                    <a:solidFill>
                      <a:srgbClr val="FF0000"/>
                    </a:solidFill>
                    <a:ea typeface="Cambria Math"/>
                  </a:rPr>
                  <a:t> </a:t>
                </a:r>
                <a14:m>
                  <m:oMath xmlns:m="http://schemas.openxmlformats.org/officeDocument/2006/math">
                    <m:r>
                      <a:rPr lang="en-US" b="1" i="0" smtClean="0">
                        <a:solidFill>
                          <a:srgbClr val="FF0000"/>
                        </a:solidFill>
                        <a:latin typeface="Cambria Math"/>
                        <a:ea typeface="Cambria Math"/>
                      </a:rPr>
                      <m:t>−</m:t>
                    </m:r>
                    <m:r>
                      <a:rPr lang="en-US" b="1" i="1">
                        <a:solidFill>
                          <a:srgbClr val="FF0000"/>
                        </a:solidFill>
                        <a:latin typeface="Cambria Math"/>
                        <a:ea typeface="Cambria Math"/>
                      </a:rPr>
                      <m:t>𝟏</m:t>
                    </m:r>
                    <m:sSub>
                      <m:sSubPr>
                        <m:ctrlPr>
                          <a:rPr lang="en-US" b="1" i="1" smtClean="0">
                            <a:solidFill>
                              <a:srgbClr val="FF0000"/>
                            </a:solidFill>
                            <a:latin typeface="Cambria Math" panose="02040503050406030204" pitchFamily="18" charset="0"/>
                            <a:ea typeface="Cambria Math"/>
                          </a:rPr>
                        </m:ctrlPr>
                      </m:sSubPr>
                      <m:e>
                        <m:r>
                          <a:rPr lang="en-US" b="1" i="1" smtClean="0">
                            <a:solidFill>
                              <a:srgbClr val="FF0000"/>
                            </a:solidFill>
                            <a:latin typeface="Cambria Math"/>
                            <a:ea typeface="Cambria Math"/>
                          </a:rPr>
                          <m:t>𝝁</m:t>
                        </m:r>
                      </m:e>
                      <m:sub>
                        <m:r>
                          <a:rPr lang="en-US" b="1" i="1" smtClean="0">
                            <a:solidFill>
                              <a:srgbClr val="FF0000"/>
                            </a:solidFill>
                            <a:latin typeface="Cambria Math"/>
                            <a:ea typeface="Cambria Math"/>
                          </a:rPr>
                          <m:t>𝑫</m:t>
                        </m:r>
                        <m:r>
                          <a:rPr lang="en-US" b="1" i="1" smtClean="0">
                            <a:solidFill>
                              <a:srgbClr val="FF0000"/>
                            </a:solidFill>
                            <a:latin typeface="Cambria Math"/>
                            <a:ea typeface="Cambria Math"/>
                          </a:rPr>
                          <m:t> </m:t>
                        </m:r>
                      </m:sub>
                    </m:sSub>
                  </m:oMath>
                </a14:m>
                <a:r>
                  <a:rPr lang="en-US" b="1" dirty="0">
                    <a:solidFill>
                      <a:srgbClr val="FF0000"/>
                    </a:solidFill>
                    <a:ea typeface="Cambria Math"/>
                  </a:rPr>
                  <a:t> </a:t>
                </a:r>
                <a14:m>
                  <m:oMath xmlns:m="http://schemas.openxmlformats.org/officeDocument/2006/math">
                    <m:r>
                      <a:rPr lang="en-US" b="1" i="0" smtClean="0">
                        <a:solidFill>
                          <a:srgbClr val="FF0000"/>
                        </a:solidFill>
                        <a:latin typeface="Cambria Math"/>
                        <a:ea typeface="Cambria Math"/>
                      </a:rPr>
                      <m:t>−</m:t>
                    </m:r>
                    <m:r>
                      <a:rPr lang="en-US" b="1" i="1">
                        <a:solidFill>
                          <a:srgbClr val="FF0000"/>
                        </a:solidFill>
                        <a:latin typeface="Cambria Math"/>
                        <a:ea typeface="Cambria Math"/>
                      </a:rPr>
                      <m:t>𝟏</m:t>
                    </m:r>
                    <m:sSub>
                      <m:sSubPr>
                        <m:ctrlPr>
                          <a:rPr lang="en-US" b="1" i="1" smtClean="0">
                            <a:solidFill>
                              <a:srgbClr val="FF0000"/>
                            </a:solidFill>
                            <a:latin typeface="Cambria Math" panose="02040503050406030204" pitchFamily="18" charset="0"/>
                            <a:ea typeface="Cambria Math"/>
                          </a:rPr>
                        </m:ctrlPr>
                      </m:sSubPr>
                      <m:e>
                        <m:r>
                          <a:rPr lang="en-US" b="1" i="1" smtClean="0">
                            <a:solidFill>
                              <a:srgbClr val="FF0000"/>
                            </a:solidFill>
                            <a:latin typeface="Cambria Math"/>
                            <a:ea typeface="Cambria Math"/>
                          </a:rPr>
                          <m:t>𝝁</m:t>
                        </m:r>
                      </m:e>
                      <m:sub>
                        <m:r>
                          <a:rPr lang="en-US" b="1" i="1" smtClean="0">
                            <a:solidFill>
                              <a:srgbClr val="FF0000"/>
                            </a:solidFill>
                            <a:latin typeface="Cambria Math"/>
                            <a:ea typeface="Cambria Math"/>
                          </a:rPr>
                          <m:t>𝑬</m:t>
                        </m:r>
                        <m:r>
                          <a:rPr lang="en-US" b="1" i="1" smtClean="0">
                            <a:solidFill>
                              <a:srgbClr val="FF0000"/>
                            </a:solidFill>
                            <a:latin typeface="Cambria Math"/>
                            <a:ea typeface="Cambria Math"/>
                          </a:rPr>
                          <m:t> </m:t>
                        </m:r>
                      </m:sub>
                    </m:sSub>
                  </m:oMath>
                </a14:m>
                <a:r>
                  <a:rPr lang="en-US" b="1" dirty="0">
                    <a:solidFill>
                      <a:srgbClr val="FF0000"/>
                    </a:solidFill>
                    <a:ea typeface="Cambria Math"/>
                  </a:rPr>
                  <a:t> </a:t>
                </a:r>
                <a14:m>
                  <m:oMath xmlns:m="http://schemas.openxmlformats.org/officeDocument/2006/math">
                    <m:r>
                      <a:rPr lang="en-US" b="1" i="0" smtClean="0">
                        <a:solidFill>
                          <a:srgbClr val="FF0000"/>
                        </a:solidFill>
                        <a:latin typeface="Cambria Math"/>
                        <a:ea typeface="Cambria Math"/>
                      </a:rPr>
                      <m:t>−</m:t>
                    </m:r>
                    <m:r>
                      <a:rPr lang="en-US" b="1" i="1">
                        <a:solidFill>
                          <a:srgbClr val="FF0000"/>
                        </a:solidFill>
                        <a:latin typeface="Cambria Math"/>
                        <a:ea typeface="Cambria Math"/>
                      </a:rPr>
                      <m:t>𝟏</m:t>
                    </m:r>
                    <m:sSub>
                      <m:sSubPr>
                        <m:ctrlPr>
                          <a:rPr lang="en-US" b="1" i="1" smtClean="0">
                            <a:solidFill>
                              <a:srgbClr val="FF0000"/>
                            </a:solidFill>
                            <a:latin typeface="Cambria Math" panose="02040503050406030204" pitchFamily="18" charset="0"/>
                            <a:ea typeface="Cambria Math"/>
                          </a:rPr>
                        </m:ctrlPr>
                      </m:sSubPr>
                      <m:e>
                        <m:r>
                          <a:rPr lang="en-US" b="1" i="1" smtClean="0">
                            <a:solidFill>
                              <a:srgbClr val="FF0000"/>
                            </a:solidFill>
                            <a:latin typeface="Cambria Math"/>
                            <a:ea typeface="Cambria Math"/>
                          </a:rPr>
                          <m:t>𝝁</m:t>
                        </m:r>
                      </m:e>
                      <m:sub>
                        <m:r>
                          <a:rPr lang="en-US" b="1" i="1" smtClean="0">
                            <a:solidFill>
                              <a:srgbClr val="FF0000"/>
                            </a:solidFill>
                            <a:latin typeface="Cambria Math"/>
                            <a:ea typeface="Cambria Math"/>
                          </a:rPr>
                          <m:t>𝑭</m:t>
                        </m:r>
                      </m:sub>
                    </m:sSub>
                  </m:oMath>
                </a14:m>
                <a:r>
                  <a:rPr lang="en-US" b="1" dirty="0">
                    <a:solidFill>
                      <a:srgbClr val="FF0000"/>
                    </a:solidFill>
                    <a:ea typeface="Cambria Math"/>
                  </a:rPr>
                  <a:t> + </a:t>
                </a:r>
                <a14:m>
                  <m:oMath xmlns:m="http://schemas.openxmlformats.org/officeDocument/2006/math">
                    <m:r>
                      <a:rPr lang="en-US" b="1" i="1">
                        <a:solidFill>
                          <a:srgbClr val="FF0000"/>
                        </a:solidFill>
                        <a:latin typeface="Cambria Math"/>
                        <a:ea typeface="Cambria Math"/>
                      </a:rPr>
                      <m:t>𝟔</m:t>
                    </m:r>
                    <m:sSub>
                      <m:sSubPr>
                        <m:ctrlPr>
                          <a:rPr lang="en-US" b="1" i="1">
                            <a:solidFill>
                              <a:srgbClr val="FF0000"/>
                            </a:solidFill>
                            <a:latin typeface="Cambria Math" panose="02040503050406030204" pitchFamily="18" charset="0"/>
                            <a:ea typeface="Cambria Math"/>
                          </a:rPr>
                        </m:ctrlPr>
                      </m:sSubPr>
                      <m:e>
                        <m:r>
                          <a:rPr lang="en-US" b="1" i="1">
                            <a:solidFill>
                              <a:srgbClr val="FF0000"/>
                            </a:solidFill>
                            <a:latin typeface="Cambria Math"/>
                            <a:ea typeface="Cambria Math"/>
                          </a:rPr>
                          <m:t>𝝁</m:t>
                        </m:r>
                      </m:e>
                      <m:sub>
                        <m:r>
                          <a:rPr lang="en-US" b="1" i="1">
                            <a:solidFill>
                              <a:srgbClr val="FF0000"/>
                            </a:solidFill>
                            <a:latin typeface="Cambria Math"/>
                            <a:ea typeface="Cambria Math"/>
                          </a:rPr>
                          <m:t>𝑺</m:t>
                        </m:r>
                        <m:r>
                          <a:rPr lang="en-US" b="1" i="1">
                            <a:solidFill>
                              <a:srgbClr val="FF0000"/>
                            </a:solidFill>
                            <a:latin typeface="Cambria Math"/>
                            <a:ea typeface="Cambria Math"/>
                          </a:rPr>
                          <m:t> </m:t>
                        </m:r>
                      </m:sub>
                    </m:sSub>
                  </m:oMath>
                </a14:m>
                <a:r>
                  <a:rPr lang="en-US" b="1" dirty="0">
                    <a:solidFill>
                      <a:srgbClr val="FF0000"/>
                    </a:solidFill>
                    <a:ea typeface="Cambria Math"/>
                  </a:rPr>
                  <a:t> </a:t>
                </a:r>
                <a:endParaRPr lang="en-US" b="1" dirty="0">
                  <a:solidFill>
                    <a:srgbClr val="FF0000"/>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905228" y="4147932"/>
                <a:ext cx="5331460" cy="369332"/>
              </a:xfrm>
              <a:prstGeom prst="rect">
                <a:avLst/>
              </a:prstGeom>
              <a:blipFill>
                <a:blip r:embed="rId3"/>
                <a:stretch>
                  <a:fillRect t="-8197" b="-24590"/>
                </a:stretch>
              </a:blipFill>
            </p:spPr>
            <p:txBody>
              <a:bodyPr/>
              <a:lstStyle/>
              <a:p>
                <a:r>
                  <a:rPr lang="en-US">
                    <a:noFill/>
                  </a:rPr>
                  <a:t> </a:t>
                </a:r>
              </a:p>
            </p:txBody>
          </p:sp>
        </mc:Fallback>
      </mc:AlternateContent>
      <p:sp>
        <p:nvSpPr>
          <p:cNvPr id="3" name="TextBox 2"/>
          <p:cNvSpPr txBox="1"/>
          <p:nvPr/>
        </p:nvSpPr>
        <p:spPr>
          <a:xfrm>
            <a:off x="381000" y="4876800"/>
            <a:ext cx="8839200" cy="461665"/>
          </a:xfrm>
          <a:prstGeom prst="rect">
            <a:avLst/>
          </a:prstGeom>
          <a:noFill/>
        </p:spPr>
        <p:txBody>
          <a:bodyPr wrap="square" rtlCol="0">
            <a:spAutoFit/>
          </a:bodyPr>
          <a:lstStyle/>
          <a:p>
            <a:pPr algn="ctr"/>
            <a:r>
              <a:rPr lang="en-US" sz="2400" b="1" dirty="0">
                <a:solidFill>
                  <a:srgbClr val="00B050"/>
                </a:solidFill>
              </a:rPr>
              <a:t> Contrast vector (assume alphabetical order): -1 -1 -1 -1 -1 -1  6</a:t>
            </a:r>
          </a:p>
        </p:txBody>
      </p:sp>
      <mc:AlternateContent xmlns:mc="http://schemas.openxmlformats.org/markup-compatibility/2006" xmlns:a14="http://schemas.microsoft.com/office/drawing/2010/main">
        <mc:Choice Requires="a14">
          <p:sp>
            <p:nvSpPr>
              <p:cNvPr id="6" name="TextBox 5"/>
              <p:cNvSpPr txBox="1"/>
              <p:nvPr/>
            </p:nvSpPr>
            <p:spPr>
              <a:xfrm>
                <a:off x="1181100" y="1676400"/>
                <a:ext cx="7239000" cy="923330"/>
              </a:xfrm>
              <a:prstGeom prst="rect">
                <a:avLst/>
              </a:prstGeom>
              <a:noFill/>
            </p:spPr>
            <p:txBody>
              <a:bodyPr wrap="square" rtlCol="0">
                <a:spAutoFit/>
              </a:bodyPr>
              <a:lstStyle/>
              <a:p>
                <a:pPr algn="ctr"/>
                <a:r>
                  <a:rPr lang="en-US" dirty="0"/>
                  <a:t>Write the statement (</a:t>
                </a:r>
                <a14:m>
                  <m:oMath xmlns:m="http://schemas.openxmlformats.org/officeDocument/2006/math">
                    <m:r>
                      <a:rPr lang="en-US" i="1">
                        <a:latin typeface="Cambria Math"/>
                        <a:ea typeface="Cambria Math"/>
                      </a:rPr>
                      <m:t>𝛾</m:t>
                    </m:r>
                    <m:r>
                      <a:rPr lang="en-US" i="1">
                        <a:latin typeface="Cambria Math"/>
                        <a:ea typeface="Cambria Math"/>
                      </a:rPr>
                      <m:t> </m:t>
                    </m:r>
                  </m:oMath>
                </a14:m>
                <a:r>
                  <a:rPr lang="en-US" dirty="0"/>
                  <a:t>) for the population contrast below. </a:t>
                </a:r>
              </a:p>
              <a:p>
                <a:pPr algn="ctr"/>
                <a:r>
                  <a:rPr lang="en-US" dirty="0"/>
                  <a:t>Then provide the contrast vector as you would input it in SAS. (Use alphabetical order of the subscripts.) </a:t>
                </a:r>
              </a:p>
            </p:txBody>
          </p:sp>
        </mc:Choice>
        <mc:Fallback xmlns="">
          <p:sp>
            <p:nvSpPr>
              <p:cNvPr id="6" name="TextBox 5"/>
              <p:cNvSpPr txBox="1">
                <a:spLocks noRot="1" noChangeAspect="1" noMove="1" noResize="1" noEditPoints="1" noAdjustHandles="1" noChangeArrowheads="1" noChangeShapeType="1" noTextEdit="1"/>
              </p:cNvSpPr>
              <p:nvPr/>
            </p:nvSpPr>
            <p:spPr>
              <a:xfrm>
                <a:off x="1181100" y="1676400"/>
                <a:ext cx="7239000" cy="923330"/>
              </a:xfrm>
              <a:prstGeom prst="rect">
                <a:avLst/>
              </a:prstGeom>
              <a:blipFill>
                <a:blip r:embed="rId4"/>
                <a:stretch>
                  <a:fillRect t="-3311" b="-9934"/>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528A8C37-4C24-44D0-A8EB-ED90DEA6D971}"/>
              </a:ext>
            </a:extLst>
          </p:cNvPr>
          <p:cNvSpPr txBox="1"/>
          <p:nvPr/>
        </p:nvSpPr>
        <p:spPr>
          <a:xfrm>
            <a:off x="609600" y="1143000"/>
            <a:ext cx="6096000" cy="369332"/>
          </a:xfrm>
          <a:prstGeom prst="rect">
            <a:avLst/>
          </a:prstGeom>
          <a:noFill/>
        </p:spPr>
        <p:txBody>
          <a:bodyPr wrap="square" rtlCol="0">
            <a:spAutoFit/>
          </a:bodyPr>
          <a:lstStyle/>
          <a:p>
            <a:r>
              <a:rPr lang="en-US" dirty="0"/>
              <a:t>Groups: A, B, C, D, E, F, S</a:t>
            </a:r>
          </a:p>
        </p:txBody>
      </p:sp>
    </p:spTree>
    <p:extLst>
      <p:ext uri="{BB962C8B-B14F-4D97-AF65-F5344CB8AC3E}">
        <p14:creationId xmlns:p14="http://schemas.microsoft.com/office/powerpoint/2010/main" val="30734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a:xfrm>
            <a:off x="822959" y="1845734"/>
            <a:ext cx="7543801" cy="4478866"/>
          </a:xfrm>
        </p:spPr>
        <p:txBody>
          <a:bodyPr>
            <a:normAutofit fontScale="92500" lnSpcReduction="20000"/>
          </a:bodyPr>
          <a:lstStyle/>
          <a:p>
            <a:pPr>
              <a:buFont typeface="Arial" charset="0"/>
              <a:buChar char="•"/>
            </a:pPr>
            <a:r>
              <a:rPr lang="en-US" dirty="0"/>
              <a:t>ANOVA provides an F-test for equality of several means</a:t>
            </a:r>
          </a:p>
          <a:p>
            <a:pPr>
              <a:buFont typeface="Arial" charset="0"/>
              <a:buChar char="•"/>
            </a:pPr>
            <a:endParaRPr lang="en-US" dirty="0"/>
          </a:p>
          <a:p>
            <a:pPr>
              <a:buFont typeface="Arial" charset="0"/>
              <a:buChar char="•"/>
            </a:pPr>
            <a:r>
              <a:rPr lang="en-US" dirty="0"/>
              <a:t>The main weaknesses are</a:t>
            </a:r>
          </a:p>
          <a:p>
            <a:pPr lvl="1">
              <a:buFont typeface="Arial" charset="0"/>
              <a:buChar char="•"/>
            </a:pPr>
            <a:r>
              <a:rPr lang="en-US" sz="2000" dirty="0"/>
              <a:t>It doesn’t tell us </a:t>
            </a:r>
            <a:r>
              <a:rPr lang="en-US" sz="2000" b="1" dirty="0">
                <a:solidFill>
                  <a:srgbClr val="FF0000"/>
                </a:solidFill>
              </a:rPr>
              <a:t>which</a:t>
            </a:r>
            <a:r>
              <a:rPr lang="en-US" sz="2000" dirty="0"/>
              <a:t> means are different</a:t>
            </a:r>
          </a:p>
          <a:p>
            <a:pPr lvl="1">
              <a:buFont typeface="Arial" charset="0"/>
              <a:buChar char="•"/>
            </a:pPr>
            <a:r>
              <a:rPr lang="en-US" sz="2000" dirty="0"/>
              <a:t>It doesn’t account for any </a:t>
            </a:r>
            <a:r>
              <a:rPr lang="en-US" sz="2000" b="1" dirty="0">
                <a:solidFill>
                  <a:srgbClr val="FF0000"/>
                </a:solidFill>
              </a:rPr>
              <a:t>structure</a:t>
            </a:r>
            <a:r>
              <a:rPr lang="en-US" sz="2000" dirty="0"/>
              <a:t> in the groups</a:t>
            </a:r>
          </a:p>
          <a:p>
            <a:pPr>
              <a:buFont typeface="Arial" charset="0"/>
              <a:buChar char="•"/>
            </a:pPr>
            <a:endParaRPr lang="en-US" dirty="0"/>
          </a:p>
          <a:p>
            <a:pPr>
              <a:buFont typeface="Arial" charset="0"/>
              <a:buChar char="•"/>
            </a:pPr>
            <a:endParaRPr lang="en-US" dirty="0"/>
          </a:p>
          <a:p>
            <a:pPr>
              <a:buFont typeface="Arial" charset="0"/>
              <a:buChar char="•"/>
            </a:pPr>
            <a:r>
              <a:rPr lang="en-US" dirty="0"/>
              <a:t>The downside to this more refined analysis is that we need to control for the number of comparisons we end up making</a:t>
            </a:r>
          </a:p>
          <a:p>
            <a:endParaRPr lang="en-US" dirty="0"/>
          </a:p>
        </p:txBody>
      </p:sp>
      <p:sp>
        <p:nvSpPr>
          <p:cNvPr id="4" name="TextBox 3"/>
          <p:cNvSpPr txBox="1"/>
          <p:nvPr/>
        </p:nvSpPr>
        <p:spPr>
          <a:xfrm>
            <a:off x="1447800" y="4191000"/>
            <a:ext cx="5486400" cy="1015663"/>
          </a:xfrm>
          <a:prstGeom prst="rect">
            <a:avLst/>
          </a:prstGeom>
          <a:noFill/>
        </p:spPr>
        <p:txBody>
          <a:bodyPr wrap="square" rtlCol="0">
            <a:spAutoFit/>
          </a:bodyPr>
          <a:lstStyle/>
          <a:p>
            <a:r>
              <a:rPr lang="en-US" sz="2000" dirty="0">
                <a:solidFill>
                  <a:prstClr val="black"/>
                </a:solidFill>
              </a:rPr>
              <a:t>(Example: Is the average treatment effect across 3 levels of treatments different from the placebo?)</a:t>
            </a:r>
          </a:p>
          <a:p>
            <a:endParaRPr lang="en-US" sz="2000" dirty="0">
              <a:solidFill>
                <a:prstClr val="black"/>
              </a:solidFill>
            </a:endParaRPr>
          </a:p>
        </p:txBody>
      </p:sp>
    </p:spTree>
    <p:extLst>
      <p:ext uri="{BB962C8B-B14F-4D97-AF65-F5344CB8AC3E}">
        <p14:creationId xmlns:p14="http://schemas.microsoft.com/office/powerpoint/2010/main" val="387925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15918"/>
            <a:ext cx="8229600" cy="1143000"/>
          </a:xfrm>
        </p:spPr>
        <p:txBody>
          <a:bodyPr/>
          <a:lstStyle/>
          <a:p>
            <a:r>
              <a:rPr lang="en-US" dirty="0"/>
              <a:t>Let’s Try ANOTHER!!!</a:t>
            </a:r>
          </a:p>
        </p:txBody>
      </p:sp>
      <mc:AlternateContent xmlns:mc="http://schemas.openxmlformats.org/markup-compatibility/2006" xmlns:a14="http://schemas.microsoft.com/office/drawing/2010/main">
        <mc:Choice Requires="a14">
          <p:sp>
            <p:nvSpPr>
              <p:cNvPr id="4" name="TextBox 3"/>
              <p:cNvSpPr txBox="1"/>
              <p:nvPr/>
            </p:nvSpPr>
            <p:spPr>
              <a:xfrm>
                <a:off x="2541918" y="3339416"/>
                <a:ext cx="4212563" cy="16526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a:rPr>
                        <m:t>H</m:t>
                      </m:r>
                      <m:r>
                        <m:rPr>
                          <m:sty m:val="p"/>
                        </m:rPr>
                        <a:rPr lang="en-US" b="0" i="0" baseline="-25000" smtClean="0">
                          <a:latin typeface="Cambria Math"/>
                        </a:rPr>
                        <m:t>o</m:t>
                      </m:r>
                      <m:r>
                        <a:rPr lang="en-US" b="0" i="0" smtClean="0">
                          <a:latin typeface="Cambria Math"/>
                        </a:rPr>
                        <m:t>:</m:t>
                      </m:r>
                      <m:f>
                        <m:fPr>
                          <m:ctrlPr>
                            <a:rPr lang="en-US" b="0" i="1" smtClean="0">
                              <a:latin typeface="Cambria Math" panose="02040503050406030204" pitchFamily="18" charset="0"/>
                              <a:ea typeface="Cambria Math"/>
                            </a:rPr>
                          </m:ctrlPr>
                        </m:fPr>
                        <m:num>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𝐴</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𝐵</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𝐶</m:t>
                              </m:r>
                            </m:sub>
                          </m:sSub>
                        </m:num>
                        <m:den>
                          <m:r>
                            <a:rPr lang="en-US" b="0" i="1" smtClean="0">
                              <a:latin typeface="Cambria Math"/>
                              <a:ea typeface="Cambria Math"/>
                            </a:rPr>
                            <m:t>3</m:t>
                          </m:r>
                        </m:den>
                      </m:f>
                      <m:r>
                        <a:rPr lang="en-US" b="0" i="1" smtClean="0">
                          <a:latin typeface="Cambria Math"/>
                          <a:ea typeface="Cambria Math"/>
                        </a:rPr>
                        <m:t>−</m:t>
                      </m:r>
                      <m:f>
                        <m:fPr>
                          <m:ctrlPr>
                            <a:rPr lang="en-US" b="0" i="1" smtClean="0">
                              <a:latin typeface="Cambria Math" panose="02040503050406030204" pitchFamily="18" charset="0"/>
                              <a:ea typeface="Cambria Math"/>
                            </a:rPr>
                          </m:ctrlPr>
                        </m:fPr>
                        <m:num>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𝐷</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𝐸</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𝐹</m:t>
                              </m:r>
                            </m:sub>
                          </m:sSub>
                        </m:num>
                        <m:den>
                          <m:r>
                            <a:rPr lang="en-US" b="0" i="1" smtClean="0">
                              <a:latin typeface="Cambria Math"/>
                              <a:ea typeface="Cambria Math"/>
                            </a:rPr>
                            <m:t>3</m:t>
                          </m:r>
                        </m:den>
                      </m:f>
                      <m:r>
                        <a:rPr lang="en-US" b="0" i="0" smtClean="0">
                          <a:latin typeface="Cambria Math"/>
                          <a:ea typeface="Cambria Math"/>
                        </a:rPr>
                        <m:t>=0</m:t>
                      </m:r>
                    </m:oMath>
                  </m:oMathPara>
                </a14:m>
                <a:endParaRPr lang="en-US" b="0" dirty="0">
                  <a:ea typeface="Cambria Math"/>
                </a:endParaRPr>
              </a:p>
              <a:p>
                <a:endParaRPr lang="en-US" dirty="0"/>
              </a:p>
              <a:p>
                <a:pPr/>
                <a14:m>
                  <m:oMathPara xmlns:m="http://schemas.openxmlformats.org/officeDocument/2006/math">
                    <m:oMathParaPr>
                      <m:jc m:val="centerGroup"/>
                    </m:oMathParaPr>
                    <m:oMath xmlns:m="http://schemas.openxmlformats.org/officeDocument/2006/math">
                      <m:r>
                        <m:rPr>
                          <m:sty m:val="p"/>
                        </m:rPr>
                        <a:rPr lang="en-US" b="0" i="0" smtClean="0">
                          <a:latin typeface="Cambria Math"/>
                        </a:rPr>
                        <m:t>H</m:t>
                      </m:r>
                      <m:r>
                        <m:rPr>
                          <m:sty m:val="p"/>
                        </m:rPr>
                        <a:rPr lang="en-US" b="0" i="0" baseline="-25000" smtClean="0">
                          <a:latin typeface="Cambria Math"/>
                        </a:rPr>
                        <m:t>a</m:t>
                      </m:r>
                      <m:r>
                        <a:rPr lang="en-US" b="0" i="0" smtClean="0">
                          <a:latin typeface="Cambria Math"/>
                        </a:rPr>
                        <m:t>:</m:t>
                      </m:r>
                      <m:f>
                        <m:fPr>
                          <m:ctrlPr>
                            <a:rPr lang="en-US" b="0" i="1" smtClean="0">
                              <a:latin typeface="Cambria Math" panose="02040503050406030204" pitchFamily="18" charset="0"/>
                              <a:ea typeface="Cambria Math"/>
                            </a:rPr>
                          </m:ctrlPr>
                        </m:fPr>
                        <m:num>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𝐴</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𝐵</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𝐶</m:t>
                              </m:r>
                            </m:sub>
                          </m:sSub>
                        </m:num>
                        <m:den>
                          <m:r>
                            <a:rPr lang="en-US" b="0" i="1" smtClean="0">
                              <a:latin typeface="Cambria Math"/>
                              <a:ea typeface="Cambria Math"/>
                            </a:rPr>
                            <m:t>3</m:t>
                          </m:r>
                        </m:den>
                      </m:f>
                      <m:r>
                        <a:rPr lang="en-US" b="0" i="1" smtClean="0">
                          <a:latin typeface="Cambria Math"/>
                          <a:ea typeface="Cambria Math"/>
                        </a:rPr>
                        <m:t>−</m:t>
                      </m:r>
                      <m:f>
                        <m:fPr>
                          <m:ctrlPr>
                            <a:rPr lang="en-US" b="0" i="1" smtClean="0">
                              <a:latin typeface="Cambria Math" panose="02040503050406030204" pitchFamily="18" charset="0"/>
                              <a:ea typeface="Cambria Math"/>
                            </a:rPr>
                          </m:ctrlPr>
                        </m:fPr>
                        <m:num>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𝐷</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𝐸</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𝐹</m:t>
                              </m:r>
                            </m:sub>
                          </m:sSub>
                        </m:num>
                        <m:den>
                          <m:r>
                            <a:rPr lang="en-US" b="0" i="1" smtClean="0">
                              <a:latin typeface="Cambria Math"/>
                              <a:ea typeface="Cambria Math"/>
                            </a:rPr>
                            <m:t>3</m:t>
                          </m:r>
                        </m:den>
                      </m:f>
                      <m:r>
                        <a:rPr lang="en-US">
                          <a:latin typeface="Cambria Math"/>
                          <a:ea typeface="Cambria Math"/>
                        </a:rPr>
                        <m:t>≠</m:t>
                      </m:r>
                      <m:r>
                        <a:rPr lang="en-US" b="0" i="0" smtClean="0">
                          <a:latin typeface="Cambria Math"/>
                          <a:ea typeface="Cambria Math"/>
                        </a:rPr>
                        <m:t>0</m:t>
                      </m:r>
                    </m:oMath>
                  </m:oMathPara>
                </a14:m>
                <a:endParaRPr lang="en-US" b="0" dirty="0">
                  <a:ea typeface="Cambria Math"/>
                </a:endParaRPr>
              </a:p>
              <a:p>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541918" y="3339416"/>
                <a:ext cx="4212563" cy="16526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238251" y="2134815"/>
                <a:ext cx="7239000" cy="923330"/>
              </a:xfrm>
              <a:prstGeom prst="rect">
                <a:avLst/>
              </a:prstGeom>
              <a:noFill/>
            </p:spPr>
            <p:txBody>
              <a:bodyPr wrap="square" rtlCol="0">
                <a:spAutoFit/>
              </a:bodyPr>
              <a:lstStyle/>
              <a:p>
                <a:pPr algn="ctr"/>
                <a:r>
                  <a:rPr lang="en-US" dirty="0"/>
                  <a:t>Write the statement (</a:t>
                </a:r>
                <a14:m>
                  <m:oMath xmlns:m="http://schemas.openxmlformats.org/officeDocument/2006/math">
                    <m:r>
                      <a:rPr lang="en-US" i="1">
                        <a:latin typeface="Cambria Math"/>
                        <a:ea typeface="Cambria Math"/>
                      </a:rPr>
                      <m:t>𝛾</m:t>
                    </m:r>
                    <m:r>
                      <a:rPr lang="en-US" i="1">
                        <a:latin typeface="Cambria Math"/>
                        <a:ea typeface="Cambria Math"/>
                      </a:rPr>
                      <m:t> </m:t>
                    </m:r>
                  </m:oMath>
                </a14:m>
                <a:r>
                  <a:rPr lang="en-US" dirty="0"/>
                  <a:t>) for the population contrast below. </a:t>
                </a:r>
              </a:p>
              <a:p>
                <a:pPr algn="ctr"/>
                <a:r>
                  <a:rPr lang="en-US" dirty="0"/>
                  <a:t>Then provide the contrast vector as you would input it in SAS. (Use alphabetical order of the subscripts.) </a:t>
                </a:r>
              </a:p>
            </p:txBody>
          </p:sp>
        </mc:Choice>
        <mc:Fallback xmlns="">
          <p:sp>
            <p:nvSpPr>
              <p:cNvPr id="8" name="TextBox 7"/>
              <p:cNvSpPr txBox="1">
                <a:spLocks noRot="1" noChangeAspect="1" noMove="1" noResize="1" noEditPoints="1" noAdjustHandles="1" noChangeArrowheads="1" noChangeShapeType="1" noTextEdit="1"/>
              </p:cNvSpPr>
              <p:nvPr/>
            </p:nvSpPr>
            <p:spPr>
              <a:xfrm>
                <a:off x="1238251" y="2134815"/>
                <a:ext cx="7239000" cy="923330"/>
              </a:xfrm>
              <a:prstGeom prst="rect">
                <a:avLst/>
              </a:prstGeom>
              <a:blipFill>
                <a:blip r:embed="rId3"/>
                <a:stretch>
                  <a:fillRect t="-3289"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1F59AEC-81C9-4DB5-B2E8-5695D3FFC1F7}"/>
                  </a:ext>
                </a:extLst>
              </p:cNvPr>
              <p:cNvSpPr txBox="1"/>
              <p:nvPr/>
            </p:nvSpPr>
            <p:spPr>
              <a:xfrm>
                <a:off x="2120480" y="4953000"/>
                <a:ext cx="6142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a:ea typeface="Cambria Math"/>
                        </a:rPr>
                        <m:t>𝜸</m:t>
                      </m:r>
                      <m:r>
                        <a:rPr lang="en-US" b="1" i="1" smtClean="0">
                          <a:solidFill>
                            <a:srgbClr val="FF0000"/>
                          </a:solidFill>
                          <a:latin typeface="Cambria Math" panose="02040503050406030204" pitchFamily="18" charset="0"/>
                          <a:ea typeface="Cambria Math"/>
                        </a:rPr>
                        <m:t>=</m:t>
                      </m:r>
                    </m:oMath>
                  </m:oMathPara>
                </a14:m>
                <a:endParaRPr lang="en-US" b="1" dirty="0">
                  <a:solidFill>
                    <a:srgbClr val="FF0000"/>
                  </a:solidFill>
                </a:endParaRPr>
              </a:p>
            </p:txBody>
          </p:sp>
        </mc:Choice>
        <mc:Fallback xmlns="">
          <p:sp>
            <p:nvSpPr>
              <p:cNvPr id="5" name="TextBox 4">
                <a:extLst>
                  <a:ext uri="{FF2B5EF4-FFF2-40B4-BE49-F238E27FC236}">
                    <a16:creationId xmlns:a16="http://schemas.microsoft.com/office/drawing/2014/main" id="{31F59AEC-81C9-4DB5-B2E8-5695D3FFC1F7}"/>
                  </a:ext>
                </a:extLst>
              </p:cNvPr>
              <p:cNvSpPr txBox="1">
                <a:spLocks noRot="1" noChangeAspect="1" noMove="1" noResize="1" noEditPoints="1" noAdjustHandles="1" noChangeArrowheads="1" noChangeShapeType="1" noTextEdit="1"/>
              </p:cNvSpPr>
              <p:nvPr/>
            </p:nvSpPr>
            <p:spPr>
              <a:xfrm>
                <a:off x="2120480" y="4953000"/>
                <a:ext cx="614271" cy="369332"/>
              </a:xfrm>
              <a:prstGeom prst="rect">
                <a:avLst/>
              </a:prstGeom>
              <a:blipFill>
                <a:blip r:embed="rId4"/>
                <a:stretch>
                  <a:fillRect b="-3333"/>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F281F5BF-0A31-4CFA-BD99-5688CC9EFFFF}"/>
              </a:ext>
            </a:extLst>
          </p:cNvPr>
          <p:cNvSpPr txBox="1"/>
          <p:nvPr/>
        </p:nvSpPr>
        <p:spPr>
          <a:xfrm>
            <a:off x="228600" y="5616420"/>
            <a:ext cx="8534400" cy="584775"/>
          </a:xfrm>
          <a:prstGeom prst="rect">
            <a:avLst/>
          </a:prstGeom>
          <a:noFill/>
        </p:spPr>
        <p:txBody>
          <a:bodyPr wrap="square" rtlCol="0">
            <a:spAutoFit/>
          </a:bodyPr>
          <a:lstStyle/>
          <a:p>
            <a:pPr algn="ctr"/>
            <a:r>
              <a:rPr lang="en-US" sz="3200" b="1" dirty="0">
                <a:solidFill>
                  <a:srgbClr val="00B050"/>
                </a:solidFill>
              </a:rPr>
              <a:t>Contrast vector (assume alphabetical order):</a:t>
            </a:r>
          </a:p>
        </p:txBody>
      </p:sp>
      <p:sp>
        <p:nvSpPr>
          <p:cNvPr id="9" name="TextBox 8">
            <a:extLst>
              <a:ext uri="{FF2B5EF4-FFF2-40B4-BE49-F238E27FC236}">
                <a16:creationId xmlns:a16="http://schemas.microsoft.com/office/drawing/2014/main" id="{53156799-55EB-4DBE-83F5-C99777F12337}"/>
              </a:ext>
            </a:extLst>
          </p:cNvPr>
          <p:cNvSpPr txBox="1"/>
          <p:nvPr/>
        </p:nvSpPr>
        <p:spPr>
          <a:xfrm>
            <a:off x="658481" y="1510443"/>
            <a:ext cx="6096000" cy="369332"/>
          </a:xfrm>
          <a:prstGeom prst="rect">
            <a:avLst/>
          </a:prstGeom>
          <a:noFill/>
        </p:spPr>
        <p:txBody>
          <a:bodyPr wrap="square" rtlCol="0">
            <a:spAutoFit/>
          </a:bodyPr>
          <a:lstStyle/>
          <a:p>
            <a:r>
              <a:rPr lang="en-US" dirty="0"/>
              <a:t>Groups: A, B, C, D, E, F, S</a:t>
            </a:r>
          </a:p>
        </p:txBody>
      </p:sp>
    </p:spTree>
    <p:extLst>
      <p:ext uri="{BB962C8B-B14F-4D97-AF65-F5344CB8AC3E}">
        <p14:creationId xmlns:p14="http://schemas.microsoft.com/office/powerpoint/2010/main" val="981717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15918"/>
            <a:ext cx="8229600" cy="1143000"/>
          </a:xfrm>
        </p:spPr>
        <p:txBody>
          <a:bodyPr/>
          <a:lstStyle/>
          <a:p>
            <a:r>
              <a:rPr lang="en-US" dirty="0"/>
              <a:t>Let’s Try ANOTHER!!!</a:t>
            </a:r>
          </a:p>
        </p:txBody>
      </p:sp>
      <mc:AlternateContent xmlns:mc="http://schemas.openxmlformats.org/markup-compatibility/2006" xmlns:a14="http://schemas.microsoft.com/office/drawing/2010/main">
        <mc:Choice Requires="a14">
          <p:sp>
            <p:nvSpPr>
              <p:cNvPr id="4" name="TextBox 3"/>
              <p:cNvSpPr txBox="1"/>
              <p:nvPr/>
            </p:nvSpPr>
            <p:spPr>
              <a:xfrm>
                <a:off x="2541918" y="2985069"/>
                <a:ext cx="4212563" cy="16526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a:rPr>
                        <m:t>H</m:t>
                      </m:r>
                      <m:r>
                        <m:rPr>
                          <m:sty m:val="p"/>
                        </m:rPr>
                        <a:rPr lang="en-US" b="0" i="0" baseline="-25000" smtClean="0">
                          <a:latin typeface="Cambria Math"/>
                        </a:rPr>
                        <m:t>o</m:t>
                      </m:r>
                      <m:r>
                        <a:rPr lang="en-US" b="0" i="0" smtClean="0">
                          <a:latin typeface="Cambria Math"/>
                        </a:rPr>
                        <m:t>:</m:t>
                      </m:r>
                      <m:f>
                        <m:fPr>
                          <m:ctrlPr>
                            <a:rPr lang="en-US" b="0" i="1" smtClean="0">
                              <a:latin typeface="Cambria Math" panose="02040503050406030204" pitchFamily="18" charset="0"/>
                              <a:ea typeface="Cambria Math"/>
                            </a:rPr>
                          </m:ctrlPr>
                        </m:fPr>
                        <m:num>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𝐴</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𝐵</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𝐶</m:t>
                              </m:r>
                            </m:sub>
                          </m:sSub>
                        </m:num>
                        <m:den>
                          <m:r>
                            <a:rPr lang="en-US" b="0" i="1" smtClean="0">
                              <a:latin typeface="Cambria Math"/>
                              <a:ea typeface="Cambria Math"/>
                            </a:rPr>
                            <m:t>3</m:t>
                          </m:r>
                        </m:den>
                      </m:f>
                      <m:r>
                        <a:rPr lang="en-US" b="0" i="1" smtClean="0">
                          <a:latin typeface="Cambria Math"/>
                          <a:ea typeface="Cambria Math"/>
                        </a:rPr>
                        <m:t>−</m:t>
                      </m:r>
                      <m:f>
                        <m:fPr>
                          <m:ctrlPr>
                            <a:rPr lang="en-US" b="0" i="1" smtClean="0">
                              <a:latin typeface="Cambria Math" panose="02040503050406030204" pitchFamily="18" charset="0"/>
                              <a:ea typeface="Cambria Math"/>
                            </a:rPr>
                          </m:ctrlPr>
                        </m:fPr>
                        <m:num>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𝐷</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𝐸</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𝐹</m:t>
                              </m:r>
                            </m:sub>
                          </m:sSub>
                        </m:num>
                        <m:den>
                          <m:r>
                            <a:rPr lang="en-US" b="0" i="1" smtClean="0">
                              <a:latin typeface="Cambria Math"/>
                              <a:ea typeface="Cambria Math"/>
                            </a:rPr>
                            <m:t>3</m:t>
                          </m:r>
                        </m:den>
                      </m:f>
                      <m:r>
                        <a:rPr lang="en-US" b="0" i="0" smtClean="0">
                          <a:latin typeface="Cambria Math"/>
                          <a:ea typeface="Cambria Math"/>
                        </a:rPr>
                        <m:t>=0</m:t>
                      </m:r>
                    </m:oMath>
                  </m:oMathPara>
                </a14:m>
                <a:endParaRPr lang="en-US" b="0" dirty="0">
                  <a:ea typeface="Cambria Math"/>
                </a:endParaRPr>
              </a:p>
              <a:p>
                <a:endParaRPr lang="en-US" dirty="0"/>
              </a:p>
              <a:p>
                <a:pPr/>
                <a14:m>
                  <m:oMathPara xmlns:m="http://schemas.openxmlformats.org/officeDocument/2006/math">
                    <m:oMathParaPr>
                      <m:jc m:val="centerGroup"/>
                    </m:oMathParaPr>
                    <m:oMath xmlns:m="http://schemas.openxmlformats.org/officeDocument/2006/math">
                      <m:r>
                        <m:rPr>
                          <m:sty m:val="p"/>
                        </m:rPr>
                        <a:rPr lang="en-US" b="0" i="0" smtClean="0">
                          <a:latin typeface="Cambria Math"/>
                        </a:rPr>
                        <m:t>H</m:t>
                      </m:r>
                      <m:r>
                        <m:rPr>
                          <m:sty m:val="p"/>
                        </m:rPr>
                        <a:rPr lang="en-US" b="0" i="0" baseline="-25000" smtClean="0">
                          <a:latin typeface="Cambria Math"/>
                        </a:rPr>
                        <m:t>a</m:t>
                      </m:r>
                      <m:r>
                        <a:rPr lang="en-US" b="0" i="0" smtClean="0">
                          <a:latin typeface="Cambria Math"/>
                        </a:rPr>
                        <m:t>:</m:t>
                      </m:r>
                      <m:f>
                        <m:fPr>
                          <m:ctrlPr>
                            <a:rPr lang="en-US" b="0" i="1" smtClean="0">
                              <a:latin typeface="Cambria Math" panose="02040503050406030204" pitchFamily="18" charset="0"/>
                              <a:ea typeface="Cambria Math"/>
                            </a:rPr>
                          </m:ctrlPr>
                        </m:fPr>
                        <m:num>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𝐴</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𝐵</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𝐶</m:t>
                              </m:r>
                            </m:sub>
                          </m:sSub>
                        </m:num>
                        <m:den>
                          <m:r>
                            <a:rPr lang="en-US" b="0" i="1" smtClean="0">
                              <a:latin typeface="Cambria Math"/>
                              <a:ea typeface="Cambria Math"/>
                            </a:rPr>
                            <m:t>3</m:t>
                          </m:r>
                        </m:den>
                      </m:f>
                      <m:r>
                        <a:rPr lang="en-US" b="0" i="1" smtClean="0">
                          <a:latin typeface="Cambria Math"/>
                          <a:ea typeface="Cambria Math"/>
                        </a:rPr>
                        <m:t>−</m:t>
                      </m:r>
                      <m:f>
                        <m:fPr>
                          <m:ctrlPr>
                            <a:rPr lang="en-US" b="0" i="1" smtClean="0">
                              <a:latin typeface="Cambria Math" panose="02040503050406030204" pitchFamily="18" charset="0"/>
                              <a:ea typeface="Cambria Math"/>
                            </a:rPr>
                          </m:ctrlPr>
                        </m:fPr>
                        <m:num>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𝐷</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𝐸</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𝐹</m:t>
                              </m:r>
                            </m:sub>
                          </m:sSub>
                        </m:num>
                        <m:den>
                          <m:r>
                            <a:rPr lang="en-US" b="0" i="1" smtClean="0">
                              <a:latin typeface="Cambria Math"/>
                              <a:ea typeface="Cambria Math"/>
                            </a:rPr>
                            <m:t>3</m:t>
                          </m:r>
                        </m:den>
                      </m:f>
                      <m:r>
                        <a:rPr lang="en-US">
                          <a:latin typeface="Cambria Math"/>
                          <a:ea typeface="Cambria Math"/>
                        </a:rPr>
                        <m:t>≠</m:t>
                      </m:r>
                      <m:r>
                        <a:rPr lang="en-US" b="0" i="0" smtClean="0">
                          <a:latin typeface="Cambria Math"/>
                          <a:ea typeface="Cambria Math"/>
                        </a:rPr>
                        <m:t>0</m:t>
                      </m:r>
                    </m:oMath>
                  </m:oMathPara>
                </a14:m>
                <a:endParaRPr lang="en-US" b="0" dirty="0">
                  <a:ea typeface="Cambria Math"/>
                </a:endParaRPr>
              </a:p>
              <a:p>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541918" y="2985069"/>
                <a:ext cx="4212563" cy="16526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165642" y="4369754"/>
                <a:ext cx="5041316" cy="369332"/>
              </a:xfrm>
              <a:prstGeom prst="rect">
                <a:avLst/>
              </a:prstGeom>
              <a:noFill/>
            </p:spPr>
            <p:txBody>
              <a:bodyPr wrap="none" rtlCol="0">
                <a:spAutoFit/>
              </a:bodyPr>
              <a:lstStyle/>
              <a:p>
                <a14:m>
                  <m:oMath xmlns:m="http://schemas.openxmlformats.org/officeDocument/2006/math">
                    <m:r>
                      <a:rPr lang="en-US" b="1" i="1" smtClean="0">
                        <a:solidFill>
                          <a:srgbClr val="FF0000"/>
                        </a:solidFill>
                        <a:latin typeface="Cambria Math"/>
                        <a:ea typeface="Cambria Math"/>
                      </a:rPr>
                      <m:t>𝜸</m:t>
                    </m:r>
                    <m:r>
                      <a:rPr lang="en-US" b="1" i="1" smtClean="0">
                        <a:solidFill>
                          <a:srgbClr val="FF0000"/>
                        </a:solidFill>
                        <a:latin typeface="Cambria Math"/>
                        <a:ea typeface="Cambria Math"/>
                      </a:rPr>
                      <m:t>=</m:t>
                    </m:r>
                  </m:oMath>
                </a14:m>
                <a:r>
                  <a:rPr lang="en-US" b="1" dirty="0">
                    <a:solidFill>
                      <a:srgbClr val="FF0000"/>
                    </a:solidFill>
                    <a:ea typeface="Cambria Math"/>
                  </a:rPr>
                  <a:t> </a:t>
                </a:r>
                <a14:m>
                  <m:oMath xmlns:m="http://schemas.openxmlformats.org/officeDocument/2006/math">
                    <m:sSub>
                      <m:sSubPr>
                        <m:ctrlPr>
                          <a:rPr lang="en-US" b="1" i="1" smtClean="0">
                            <a:solidFill>
                              <a:srgbClr val="FF0000"/>
                            </a:solidFill>
                            <a:latin typeface="Cambria Math" panose="02040503050406030204" pitchFamily="18" charset="0"/>
                            <a:ea typeface="Cambria Math"/>
                          </a:rPr>
                        </m:ctrlPr>
                      </m:sSubPr>
                      <m:e>
                        <m:r>
                          <a:rPr lang="en-US" b="1" i="1" smtClean="0">
                            <a:solidFill>
                              <a:srgbClr val="FF0000"/>
                            </a:solidFill>
                            <a:latin typeface="Cambria Math"/>
                            <a:ea typeface="Cambria Math"/>
                          </a:rPr>
                          <m:t>𝟏</m:t>
                        </m:r>
                        <m:r>
                          <a:rPr lang="en-US" b="1" i="1" smtClean="0">
                            <a:solidFill>
                              <a:srgbClr val="FF0000"/>
                            </a:solidFill>
                            <a:latin typeface="Cambria Math"/>
                            <a:ea typeface="Cambria Math"/>
                          </a:rPr>
                          <m:t>𝝁</m:t>
                        </m:r>
                      </m:e>
                      <m:sub>
                        <m:r>
                          <a:rPr lang="en-US" b="1" i="1" smtClean="0">
                            <a:solidFill>
                              <a:srgbClr val="FF0000"/>
                            </a:solidFill>
                            <a:latin typeface="Cambria Math"/>
                            <a:ea typeface="Cambria Math"/>
                          </a:rPr>
                          <m:t>𝑨</m:t>
                        </m:r>
                        <m:r>
                          <a:rPr lang="en-US" b="1" i="1" smtClean="0">
                            <a:solidFill>
                              <a:srgbClr val="FF0000"/>
                            </a:solidFill>
                            <a:latin typeface="Cambria Math"/>
                            <a:ea typeface="Cambria Math"/>
                          </a:rPr>
                          <m:t> </m:t>
                        </m:r>
                      </m:sub>
                    </m:sSub>
                    <m:r>
                      <a:rPr lang="en-US" b="1" i="0" smtClean="0">
                        <a:solidFill>
                          <a:srgbClr val="FF0000"/>
                        </a:solidFill>
                        <a:latin typeface="Cambria Math"/>
                        <a:ea typeface="Cambria Math"/>
                      </a:rPr>
                      <m:t>+</m:t>
                    </m:r>
                    <m:r>
                      <a:rPr lang="en-US" b="1" i="1" smtClean="0">
                        <a:solidFill>
                          <a:srgbClr val="FF0000"/>
                        </a:solidFill>
                        <a:latin typeface="Cambria Math"/>
                        <a:ea typeface="Cambria Math"/>
                      </a:rPr>
                      <m:t>𝟏</m:t>
                    </m:r>
                    <m:sSub>
                      <m:sSubPr>
                        <m:ctrlPr>
                          <a:rPr lang="en-US" b="1" i="1" smtClean="0">
                            <a:solidFill>
                              <a:srgbClr val="FF0000"/>
                            </a:solidFill>
                            <a:latin typeface="Cambria Math" panose="02040503050406030204" pitchFamily="18" charset="0"/>
                            <a:ea typeface="Cambria Math"/>
                          </a:rPr>
                        </m:ctrlPr>
                      </m:sSubPr>
                      <m:e>
                        <m:r>
                          <a:rPr lang="en-US" b="1" i="1" smtClean="0">
                            <a:solidFill>
                              <a:srgbClr val="FF0000"/>
                            </a:solidFill>
                            <a:latin typeface="Cambria Math"/>
                            <a:ea typeface="Cambria Math"/>
                          </a:rPr>
                          <m:t>𝝁</m:t>
                        </m:r>
                      </m:e>
                      <m:sub>
                        <m:r>
                          <a:rPr lang="en-US" b="1" i="1" smtClean="0">
                            <a:solidFill>
                              <a:srgbClr val="FF0000"/>
                            </a:solidFill>
                            <a:latin typeface="Cambria Math"/>
                            <a:ea typeface="Cambria Math"/>
                          </a:rPr>
                          <m:t>𝑩</m:t>
                        </m:r>
                        <m:r>
                          <a:rPr lang="en-US" b="1" i="1" smtClean="0">
                            <a:solidFill>
                              <a:srgbClr val="FF0000"/>
                            </a:solidFill>
                            <a:latin typeface="Cambria Math"/>
                            <a:ea typeface="Cambria Math"/>
                          </a:rPr>
                          <m:t> </m:t>
                        </m:r>
                      </m:sub>
                    </m:sSub>
                    <m:r>
                      <a:rPr lang="en-US" b="1" i="0" smtClean="0">
                        <a:solidFill>
                          <a:srgbClr val="FF0000"/>
                        </a:solidFill>
                        <a:latin typeface="Cambria Math"/>
                        <a:ea typeface="Cambria Math"/>
                      </a:rPr>
                      <m:t>+</m:t>
                    </m:r>
                    <m:r>
                      <a:rPr lang="en-US" b="1" i="1" smtClean="0">
                        <a:solidFill>
                          <a:srgbClr val="FF0000"/>
                        </a:solidFill>
                        <a:latin typeface="Cambria Math"/>
                        <a:ea typeface="Cambria Math"/>
                      </a:rPr>
                      <m:t>𝟏</m:t>
                    </m:r>
                    <m:sSub>
                      <m:sSubPr>
                        <m:ctrlPr>
                          <a:rPr lang="en-US" b="1" i="1" smtClean="0">
                            <a:solidFill>
                              <a:srgbClr val="FF0000"/>
                            </a:solidFill>
                            <a:latin typeface="Cambria Math" panose="02040503050406030204" pitchFamily="18" charset="0"/>
                            <a:ea typeface="Cambria Math"/>
                          </a:rPr>
                        </m:ctrlPr>
                      </m:sSubPr>
                      <m:e>
                        <m:r>
                          <a:rPr lang="en-US" b="1" i="1" smtClean="0">
                            <a:solidFill>
                              <a:srgbClr val="FF0000"/>
                            </a:solidFill>
                            <a:latin typeface="Cambria Math"/>
                            <a:ea typeface="Cambria Math"/>
                          </a:rPr>
                          <m:t>𝝁</m:t>
                        </m:r>
                      </m:e>
                      <m:sub>
                        <m:r>
                          <a:rPr lang="en-US" b="1" i="1" smtClean="0">
                            <a:solidFill>
                              <a:srgbClr val="FF0000"/>
                            </a:solidFill>
                            <a:latin typeface="Cambria Math"/>
                            <a:ea typeface="Cambria Math"/>
                          </a:rPr>
                          <m:t>𝑪</m:t>
                        </m:r>
                      </m:sub>
                    </m:sSub>
                  </m:oMath>
                </a14:m>
                <a:r>
                  <a:rPr lang="en-US" b="1" dirty="0">
                    <a:solidFill>
                      <a:srgbClr val="FF0000"/>
                    </a:solidFill>
                    <a:ea typeface="Cambria Math"/>
                  </a:rPr>
                  <a:t> </a:t>
                </a:r>
                <a14:m>
                  <m:oMath xmlns:m="http://schemas.openxmlformats.org/officeDocument/2006/math">
                    <m:r>
                      <a:rPr lang="en-US" b="1" i="0" smtClean="0">
                        <a:solidFill>
                          <a:srgbClr val="FF0000"/>
                        </a:solidFill>
                        <a:latin typeface="Cambria Math"/>
                        <a:ea typeface="Cambria Math"/>
                      </a:rPr>
                      <m:t>−</m:t>
                    </m:r>
                    <m:r>
                      <a:rPr lang="en-US" b="1" i="1" smtClean="0">
                        <a:solidFill>
                          <a:srgbClr val="FF0000"/>
                        </a:solidFill>
                        <a:latin typeface="Cambria Math"/>
                        <a:ea typeface="Cambria Math"/>
                      </a:rPr>
                      <m:t>𝟏</m:t>
                    </m:r>
                    <m:sSub>
                      <m:sSubPr>
                        <m:ctrlPr>
                          <a:rPr lang="en-US" b="1" i="1" smtClean="0">
                            <a:solidFill>
                              <a:srgbClr val="FF0000"/>
                            </a:solidFill>
                            <a:latin typeface="Cambria Math" panose="02040503050406030204" pitchFamily="18" charset="0"/>
                            <a:ea typeface="Cambria Math"/>
                          </a:rPr>
                        </m:ctrlPr>
                      </m:sSubPr>
                      <m:e>
                        <m:r>
                          <a:rPr lang="en-US" b="1" i="1" smtClean="0">
                            <a:solidFill>
                              <a:srgbClr val="FF0000"/>
                            </a:solidFill>
                            <a:latin typeface="Cambria Math"/>
                            <a:ea typeface="Cambria Math"/>
                          </a:rPr>
                          <m:t>𝝁</m:t>
                        </m:r>
                      </m:e>
                      <m:sub>
                        <m:r>
                          <a:rPr lang="en-US" b="1" i="1" smtClean="0">
                            <a:solidFill>
                              <a:srgbClr val="FF0000"/>
                            </a:solidFill>
                            <a:latin typeface="Cambria Math"/>
                            <a:ea typeface="Cambria Math"/>
                          </a:rPr>
                          <m:t>𝑫</m:t>
                        </m:r>
                        <m:r>
                          <a:rPr lang="en-US" b="1" i="1" smtClean="0">
                            <a:solidFill>
                              <a:srgbClr val="FF0000"/>
                            </a:solidFill>
                            <a:latin typeface="Cambria Math"/>
                            <a:ea typeface="Cambria Math"/>
                          </a:rPr>
                          <m:t> </m:t>
                        </m:r>
                      </m:sub>
                    </m:sSub>
                  </m:oMath>
                </a14:m>
                <a:r>
                  <a:rPr lang="en-US" b="1" dirty="0">
                    <a:solidFill>
                      <a:srgbClr val="FF0000"/>
                    </a:solidFill>
                    <a:ea typeface="Cambria Math"/>
                  </a:rPr>
                  <a:t> </a:t>
                </a:r>
                <a14:m>
                  <m:oMath xmlns:m="http://schemas.openxmlformats.org/officeDocument/2006/math">
                    <m:r>
                      <a:rPr lang="en-US" b="1" i="0" smtClean="0">
                        <a:solidFill>
                          <a:srgbClr val="FF0000"/>
                        </a:solidFill>
                        <a:latin typeface="Cambria Math"/>
                        <a:ea typeface="Cambria Math"/>
                      </a:rPr>
                      <m:t>−</m:t>
                    </m:r>
                    <m:r>
                      <a:rPr lang="en-US" b="1" i="1" smtClean="0">
                        <a:solidFill>
                          <a:srgbClr val="FF0000"/>
                        </a:solidFill>
                        <a:latin typeface="Cambria Math"/>
                        <a:ea typeface="Cambria Math"/>
                      </a:rPr>
                      <m:t>𝟏</m:t>
                    </m:r>
                    <m:sSub>
                      <m:sSubPr>
                        <m:ctrlPr>
                          <a:rPr lang="en-US" b="1" i="1" smtClean="0">
                            <a:solidFill>
                              <a:srgbClr val="FF0000"/>
                            </a:solidFill>
                            <a:latin typeface="Cambria Math" panose="02040503050406030204" pitchFamily="18" charset="0"/>
                            <a:ea typeface="Cambria Math"/>
                          </a:rPr>
                        </m:ctrlPr>
                      </m:sSubPr>
                      <m:e>
                        <m:r>
                          <a:rPr lang="en-US" b="1" i="1" smtClean="0">
                            <a:solidFill>
                              <a:srgbClr val="FF0000"/>
                            </a:solidFill>
                            <a:latin typeface="Cambria Math"/>
                            <a:ea typeface="Cambria Math"/>
                          </a:rPr>
                          <m:t>𝝁</m:t>
                        </m:r>
                      </m:e>
                      <m:sub>
                        <m:r>
                          <a:rPr lang="en-US" b="1" i="1" smtClean="0">
                            <a:solidFill>
                              <a:srgbClr val="FF0000"/>
                            </a:solidFill>
                            <a:latin typeface="Cambria Math"/>
                            <a:ea typeface="Cambria Math"/>
                          </a:rPr>
                          <m:t>𝑬</m:t>
                        </m:r>
                        <m:r>
                          <a:rPr lang="en-US" b="1" i="1" smtClean="0">
                            <a:solidFill>
                              <a:srgbClr val="FF0000"/>
                            </a:solidFill>
                            <a:latin typeface="Cambria Math"/>
                            <a:ea typeface="Cambria Math"/>
                          </a:rPr>
                          <m:t> </m:t>
                        </m:r>
                      </m:sub>
                    </m:sSub>
                  </m:oMath>
                </a14:m>
                <a:r>
                  <a:rPr lang="en-US" b="1" dirty="0">
                    <a:solidFill>
                      <a:srgbClr val="FF0000"/>
                    </a:solidFill>
                    <a:ea typeface="Cambria Math"/>
                  </a:rPr>
                  <a:t> </a:t>
                </a:r>
                <a14:m>
                  <m:oMath xmlns:m="http://schemas.openxmlformats.org/officeDocument/2006/math">
                    <m:r>
                      <a:rPr lang="en-US" b="1" i="0" smtClean="0">
                        <a:solidFill>
                          <a:srgbClr val="FF0000"/>
                        </a:solidFill>
                        <a:latin typeface="Cambria Math"/>
                        <a:ea typeface="Cambria Math"/>
                      </a:rPr>
                      <m:t>−</m:t>
                    </m:r>
                    <m:r>
                      <a:rPr lang="en-US" b="1" i="1" smtClean="0">
                        <a:solidFill>
                          <a:srgbClr val="FF0000"/>
                        </a:solidFill>
                        <a:latin typeface="Cambria Math"/>
                        <a:ea typeface="Cambria Math"/>
                      </a:rPr>
                      <m:t>𝟏</m:t>
                    </m:r>
                    <m:sSub>
                      <m:sSubPr>
                        <m:ctrlPr>
                          <a:rPr lang="en-US" b="1" i="1" smtClean="0">
                            <a:solidFill>
                              <a:srgbClr val="FF0000"/>
                            </a:solidFill>
                            <a:latin typeface="Cambria Math" panose="02040503050406030204" pitchFamily="18" charset="0"/>
                            <a:ea typeface="Cambria Math"/>
                          </a:rPr>
                        </m:ctrlPr>
                      </m:sSubPr>
                      <m:e>
                        <m:r>
                          <a:rPr lang="en-US" b="1" i="1" smtClean="0">
                            <a:solidFill>
                              <a:srgbClr val="FF0000"/>
                            </a:solidFill>
                            <a:latin typeface="Cambria Math"/>
                            <a:ea typeface="Cambria Math"/>
                          </a:rPr>
                          <m:t>𝝁</m:t>
                        </m:r>
                      </m:e>
                      <m:sub>
                        <m:r>
                          <a:rPr lang="en-US" b="1" i="1" smtClean="0">
                            <a:solidFill>
                              <a:srgbClr val="FF0000"/>
                            </a:solidFill>
                            <a:latin typeface="Cambria Math"/>
                            <a:ea typeface="Cambria Math"/>
                          </a:rPr>
                          <m:t>𝑭</m:t>
                        </m:r>
                      </m:sub>
                    </m:sSub>
                  </m:oMath>
                </a14:m>
                <a:r>
                  <a:rPr lang="en-US" b="1" dirty="0">
                    <a:solidFill>
                      <a:srgbClr val="FF0000"/>
                    </a:solidFill>
                  </a:rPr>
                  <a:t>+</a:t>
                </a:r>
                <a:r>
                  <a:rPr lang="en-US" b="1" dirty="0">
                    <a:solidFill>
                      <a:srgbClr val="FF0000"/>
                    </a:solidFill>
                    <a:ea typeface="Cambria Math"/>
                  </a:rPr>
                  <a:t> </a:t>
                </a:r>
                <a14:m>
                  <m:oMath xmlns:m="http://schemas.openxmlformats.org/officeDocument/2006/math">
                    <m:r>
                      <a:rPr lang="en-US" b="1" i="1">
                        <a:solidFill>
                          <a:srgbClr val="FF0000"/>
                        </a:solidFill>
                        <a:latin typeface="Cambria Math"/>
                        <a:ea typeface="Cambria Math"/>
                      </a:rPr>
                      <m:t>𝟎</m:t>
                    </m:r>
                    <m:sSub>
                      <m:sSubPr>
                        <m:ctrlPr>
                          <a:rPr lang="en-US" b="1" i="1">
                            <a:solidFill>
                              <a:srgbClr val="FF0000"/>
                            </a:solidFill>
                            <a:latin typeface="Cambria Math" panose="02040503050406030204" pitchFamily="18" charset="0"/>
                            <a:ea typeface="Cambria Math"/>
                          </a:rPr>
                        </m:ctrlPr>
                      </m:sSubPr>
                      <m:e>
                        <m:r>
                          <a:rPr lang="en-US" b="1" i="1">
                            <a:solidFill>
                              <a:srgbClr val="FF0000"/>
                            </a:solidFill>
                            <a:latin typeface="Cambria Math"/>
                            <a:ea typeface="Cambria Math"/>
                          </a:rPr>
                          <m:t>𝝁</m:t>
                        </m:r>
                      </m:e>
                      <m:sub>
                        <m:r>
                          <a:rPr lang="en-US" b="1" i="1">
                            <a:solidFill>
                              <a:srgbClr val="FF0000"/>
                            </a:solidFill>
                            <a:latin typeface="Cambria Math"/>
                            <a:ea typeface="Cambria Math"/>
                          </a:rPr>
                          <m:t>𝑺</m:t>
                        </m:r>
                        <m:r>
                          <a:rPr lang="en-US" b="1" i="1">
                            <a:solidFill>
                              <a:srgbClr val="FF0000"/>
                            </a:solidFill>
                            <a:latin typeface="Cambria Math"/>
                            <a:ea typeface="Cambria Math"/>
                          </a:rPr>
                          <m:t> </m:t>
                        </m:r>
                      </m:sub>
                    </m:sSub>
                  </m:oMath>
                </a14:m>
                <a:endParaRPr lang="en-US" b="1" dirty="0">
                  <a:solidFill>
                    <a:srgbClr val="FF00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165642" y="4369754"/>
                <a:ext cx="5041316" cy="369332"/>
              </a:xfrm>
              <a:prstGeom prst="rect">
                <a:avLst/>
              </a:prstGeom>
              <a:blipFill>
                <a:blip r:embed="rId3"/>
                <a:stretch>
                  <a:fillRect t="-10000" b="-26667"/>
                </a:stretch>
              </a:blipFill>
            </p:spPr>
            <p:txBody>
              <a:bodyPr/>
              <a:lstStyle/>
              <a:p>
                <a:r>
                  <a:rPr lang="en-US">
                    <a:noFill/>
                  </a:rPr>
                  <a:t> </a:t>
                </a:r>
              </a:p>
            </p:txBody>
          </p:sp>
        </mc:Fallback>
      </mc:AlternateContent>
      <p:sp>
        <p:nvSpPr>
          <p:cNvPr id="3" name="TextBox 2"/>
          <p:cNvSpPr txBox="1"/>
          <p:nvPr/>
        </p:nvSpPr>
        <p:spPr>
          <a:xfrm>
            <a:off x="609600" y="5489170"/>
            <a:ext cx="7696200" cy="923330"/>
          </a:xfrm>
          <a:prstGeom prst="rect">
            <a:avLst/>
          </a:prstGeom>
          <a:noFill/>
        </p:spPr>
        <p:txBody>
          <a:bodyPr wrap="square" rtlCol="0">
            <a:spAutoFit/>
          </a:bodyPr>
          <a:lstStyle/>
          <a:p>
            <a:pPr algn="ctr"/>
            <a:r>
              <a:rPr lang="en-US" dirty="0"/>
              <a:t>ADDITIONAL QUESTION:</a:t>
            </a:r>
          </a:p>
          <a:p>
            <a:pPr algn="ctr"/>
            <a:r>
              <a:rPr lang="en-US" dirty="0"/>
              <a:t>Why is it better to include the Spock data in the calculation of the pooled SD (and thus the MSE) even though the hypothesis does not include it?</a:t>
            </a:r>
          </a:p>
        </p:txBody>
      </p:sp>
      <p:sp>
        <p:nvSpPr>
          <p:cNvPr id="9" name="TextBox 8"/>
          <p:cNvSpPr txBox="1"/>
          <p:nvPr/>
        </p:nvSpPr>
        <p:spPr>
          <a:xfrm>
            <a:off x="266702" y="4887462"/>
            <a:ext cx="8648698" cy="461665"/>
          </a:xfrm>
          <a:prstGeom prst="rect">
            <a:avLst/>
          </a:prstGeom>
          <a:noFill/>
        </p:spPr>
        <p:txBody>
          <a:bodyPr wrap="square" rtlCol="0">
            <a:spAutoFit/>
          </a:bodyPr>
          <a:lstStyle/>
          <a:p>
            <a:pPr algn="ctr"/>
            <a:r>
              <a:rPr lang="en-US" sz="2400" b="1" dirty="0">
                <a:solidFill>
                  <a:srgbClr val="00B050"/>
                </a:solidFill>
              </a:rPr>
              <a:t>Contrast vector (assume alphabetical order):  1 1 1 -1 -1 -1  0</a:t>
            </a:r>
          </a:p>
        </p:txBody>
      </p:sp>
      <mc:AlternateContent xmlns:mc="http://schemas.openxmlformats.org/markup-compatibility/2006" xmlns:a14="http://schemas.microsoft.com/office/drawing/2010/main">
        <mc:Choice Requires="a14">
          <p:sp>
            <p:nvSpPr>
              <p:cNvPr id="8" name="TextBox 7"/>
              <p:cNvSpPr txBox="1"/>
              <p:nvPr/>
            </p:nvSpPr>
            <p:spPr>
              <a:xfrm>
                <a:off x="1276350" y="1935941"/>
                <a:ext cx="7239000" cy="923330"/>
              </a:xfrm>
              <a:prstGeom prst="rect">
                <a:avLst/>
              </a:prstGeom>
              <a:noFill/>
            </p:spPr>
            <p:txBody>
              <a:bodyPr wrap="square" rtlCol="0">
                <a:spAutoFit/>
              </a:bodyPr>
              <a:lstStyle/>
              <a:p>
                <a:pPr algn="ctr"/>
                <a:r>
                  <a:rPr lang="en-US" dirty="0"/>
                  <a:t>Write the statement (</a:t>
                </a:r>
                <a14:m>
                  <m:oMath xmlns:m="http://schemas.openxmlformats.org/officeDocument/2006/math">
                    <m:r>
                      <a:rPr lang="en-US" i="1">
                        <a:latin typeface="Cambria Math"/>
                        <a:ea typeface="Cambria Math"/>
                      </a:rPr>
                      <m:t>𝛾</m:t>
                    </m:r>
                    <m:r>
                      <a:rPr lang="en-US" i="1">
                        <a:latin typeface="Cambria Math"/>
                        <a:ea typeface="Cambria Math"/>
                      </a:rPr>
                      <m:t> </m:t>
                    </m:r>
                  </m:oMath>
                </a14:m>
                <a:r>
                  <a:rPr lang="en-US" dirty="0"/>
                  <a:t>) for the population contrast below. </a:t>
                </a:r>
              </a:p>
              <a:p>
                <a:pPr algn="ctr"/>
                <a:r>
                  <a:rPr lang="en-US" dirty="0"/>
                  <a:t>Then provide the contrast vector as you would input it in SAS. (Use alphabetical order of the subscripts.) </a:t>
                </a:r>
              </a:p>
            </p:txBody>
          </p:sp>
        </mc:Choice>
        <mc:Fallback xmlns="">
          <p:sp>
            <p:nvSpPr>
              <p:cNvPr id="8" name="TextBox 7"/>
              <p:cNvSpPr txBox="1">
                <a:spLocks noRot="1" noChangeAspect="1" noMove="1" noResize="1" noEditPoints="1" noAdjustHandles="1" noChangeArrowheads="1" noChangeShapeType="1" noTextEdit="1"/>
              </p:cNvSpPr>
              <p:nvPr/>
            </p:nvSpPr>
            <p:spPr>
              <a:xfrm>
                <a:off x="1276350" y="1935941"/>
                <a:ext cx="7239000" cy="923330"/>
              </a:xfrm>
              <a:prstGeom prst="rect">
                <a:avLst/>
              </a:prstGeom>
              <a:blipFill>
                <a:blip r:embed="rId4"/>
                <a:stretch>
                  <a:fillRect t="-3974" b="-9934"/>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A5149DA-1087-4553-9B85-7894EB39E787}"/>
              </a:ext>
            </a:extLst>
          </p:cNvPr>
          <p:cNvSpPr txBox="1"/>
          <p:nvPr/>
        </p:nvSpPr>
        <p:spPr>
          <a:xfrm>
            <a:off x="609600" y="1143000"/>
            <a:ext cx="6096000" cy="369332"/>
          </a:xfrm>
          <a:prstGeom prst="rect">
            <a:avLst/>
          </a:prstGeom>
          <a:noFill/>
        </p:spPr>
        <p:txBody>
          <a:bodyPr wrap="square" rtlCol="0">
            <a:spAutoFit/>
          </a:bodyPr>
          <a:lstStyle/>
          <a:p>
            <a:r>
              <a:rPr lang="en-US" dirty="0"/>
              <a:t>Groups: A, B, C, D, E, F, S</a:t>
            </a:r>
          </a:p>
        </p:txBody>
      </p:sp>
    </p:spTree>
    <p:extLst>
      <p:ext uri="{BB962C8B-B14F-4D97-AF65-F5344CB8AC3E}">
        <p14:creationId xmlns:p14="http://schemas.microsoft.com/office/powerpoint/2010/main" val="609193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Let’s Try ONE MORE!!!</a:t>
            </a:r>
          </a:p>
        </p:txBody>
      </p:sp>
      <mc:AlternateContent xmlns:mc="http://schemas.openxmlformats.org/markup-compatibility/2006" xmlns:a14="http://schemas.microsoft.com/office/drawing/2010/main">
        <mc:Choice Requires="a14">
          <p:sp>
            <p:nvSpPr>
              <p:cNvPr id="4" name="TextBox 3"/>
              <p:cNvSpPr txBox="1"/>
              <p:nvPr/>
            </p:nvSpPr>
            <p:spPr>
              <a:xfrm>
                <a:off x="2644357" y="3120451"/>
                <a:ext cx="3670107" cy="16526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a:rPr>
                        <m:t>H</m:t>
                      </m:r>
                      <m:r>
                        <m:rPr>
                          <m:sty m:val="p"/>
                        </m:rPr>
                        <a:rPr lang="en-US" b="0" i="0" baseline="-25000" smtClean="0">
                          <a:latin typeface="Cambria Math"/>
                        </a:rPr>
                        <m:t>o</m:t>
                      </m:r>
                      <m:r>
                        <a:rPr lang="en-US" b="0" i="0" smtClean="0">
                          <a:latin typeface="Cambria Math"/>
                        </a:rPr>
                        <m:t>:</m:t>
                      </m:r>
                      <m:f>
                        <m:fPr>
                          <m:ctrlPr>
                            <a:rPr lang="en-US" b="0" i="1" smtClean="0">
                              <a:latin typeface="Cambria Math" panose="02040503050406030204" pitchFamily="18" charset="0"/>
                              <a:ea typeface="Cambria Math"/>
                            </a:rPr>
                          </m:ctrlPr>
                        </m:fPr>
                        <m:num>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𝐴</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𝐶</m:t>
                              </m:r>
                            </m:sub>
                          </m:sSub>
                        </m:num>
                        <m:den>
                          <m:r>
                            <a:rPr lang="en-US" b="0" i="1" smtClean="0">
                              <a:latin typeface="Cambria Math"/>
                              <a:ea typeface="Cambria Math"/>
                            </a:rPr>
                            <m:t>2</m:t>
                          </m:r>
                        </m:den>
                      </m:f>
                      <m:r>
                        <a:rPr lang="en-US" b="0" i="1" smtClean="0">
                          <a:latin typeface="Cambria Math"/>
                          <a:ea typeface="Cambria Math"/>
                        </a:rPr>
                        <m:t>−</m:t>
                      </m:r>
                      <m:f>
                        <m:fPr>
                          <m:ctrlPr>
                            <a:rPr lang="en-US" b="0" i="1" smtClean="0">
                              <a:latin typeface="Cambria Math" panose="02040503050406030204" pitchFamily="18" charset="0"/>
                              <a:ea typeface="Cambria Math"/>
                            </a:rPr>
                          </m:ctrlPr>
                        </m:fPr>
                        <m:num>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𝐷</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𝐸</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𝐹</m:t>
                              </m:r>
                            </m:sub>
                          </m:sSub>
                        </m:num>
                        <m:den>
                          <m:r>
                            <a:rPr lang="en-US" b="0" i="1" smtClean="0">
                              <a:latin typeface="Cambria Math"/>
                              <a:ea typeface="Cambria Math"/>
                            </a:rPr>
                            <m:t>3</m:t>
                          </m:r>
                        </m:den>
                      </m:f>
                      <m:r>
                        <a:rPr lang="en-US" b="0" i="0" smtClean="0">
                          <a:latin typeface="Cambria Math"/>
                          <a:ea typeface="Cambria Math"/>
                        </a:rPr>
                        <m:t>=0</m:t>
                      </m:r>
                    </m:oMath>
                  </m:oMathPara>
                </a14:m>
                <a:endParaRPr lang="en-US" b="0" dirty="0">
                  <a:ea typeface="Cambria Math"/>
                </a:endParaRPr>
              </a:p>
              <a:p>
                <a:endParaRPr lang="en-US" dirty="0"/>
              </a:p>
              <a:p>
                <a:pPr/>
                <a14:m>
                  <m:oMathPara xmlns:m="http://schemas.openxmlformats.org/officeDocument/2006/math">
                    <m:oMathParaPr>
                      <m:jc m:val="centerGroup"/>
                    </m:oMathParaPr>
                    <m:oMath xmlns:m="http://schemas.openxmlformats.org/officeDocument/2006/math">
                      <m:r>
                        <m:rPr>
                          <m:sty m:val="p"/>
                        </m:rPr>
                        <a:rPr lang="en-US" b="0" i="0" smtClean="0">
                          <a:latin typeface="Cambria Math"/>
                        </a:rPr>
                        <m:t>H</m:t>
                      </m:r>
                      <m:r>
                        <m:rPr>
                          <m:sty m:val="p"/>
                        </m:rPr>
                        <a:rPr lang="en-US" b="0" i="0" baseline="-25000" smtClean="0">
                          <a:latin typeface="Cambria Math"/>
                        </a:rPr>
                        <m:t>a</m:t>
                      </m:r>
                      <m:r>
                        <a:rPr lang="en-US" b="0" i="0" smtClean="0">
                          <a:latin typeface="Cambria Math"/>
                        </a:rPr>
                        <m:t>:</m:t>
                      </m:r>
                      <m:f>
                        <m:fPr>
                          <m:ctrlPr>
                            <a:rPr lang="en-US" b="0" i="1" smtClean="0">
                              <a:latin typeface="Cambria Math" panose="02040503050406030204" pitchFamily="18" charset="0"/>
                              <a:ea typeface="Cambria Math"/>
                            </a:rPr>
                          </m:ctrlPr>
                        </m:fPr>
                        <m:num>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𝐴</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𝐶</m:t>
                              </m:r>
                            </m:sub>
                          </m:sSub>
                        </m:num>
                        <m:den>
                          <m:r>
                            <a:rPr lang="en-US" b="0" i="1" smtClean="0">
                              <a:latin typeface="Cambria Math"/>
                              <a:ea typeface="Cambria Math"/>
                            </a:rPr>
                            <m:t>2</m:t>
                          </m:r>
                        </m:den>
                      </m:f>
                      <m:r>
                        <a:rPr lang="en-US" b="0" i="1" smtClean="0">
                          <a:latin typeface="Cambria Math"/>
                          <a:ea typeface="Cambria Math"/>
                        </a:rPr>
                        <m:t>−</m:t>
                      </m:r>
                      <m:f>
                        <m:fPr>
                          <m:ctrlPr>
                            <a:rPr lang="en-US" b="0" i="1" smtClean="0">
                              <a:latin typeface="Cambria Math" panose="02040503050406030204" pitchFamily="18" charset="0"/>
                              <a:ea typeface="Cambria Math"/>
                            </a:rPr>
                          </m:ctrlPr>
                        </m:fPr>
                        <m:num>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𝐷</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𝐸</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𝐹</m:t>
                              </m:r>
                            </m:sub>
                          </m:sSub>
                        </m:num>
                        <m:den>
                          <m:r>
                            <a:rPr lang="en-US" b="0" i="1" smtClean="0">
                              <a:latin typeface="Cambria Math"/>
                              <a:ea typeface="Cambria Math"/>
                            </a:rPr>
                            <m:t>3</m:t>
                          </m:r>
                        </m:den>
                      </m:f>
                      <m:r>
                        <a:rPr lang="en-US">
                          <a:latin typeface="Cambria Math"/>
                          <a:ea typeface="Cambria Math"/>
                        </a:rPr>
                        <m:t>≠</m:t>
                      </m:r>
                      <m:r>
                        <a:rPr lang="en-US" b="0" i="0" smtClean="0">
                          <a:latin typeface="Cambria Math"/>
                          <a:ea typeface="Cambria Math"/>
                        </a:rPr>
                        <m:t>0</m:t>
                      </m:r>
                    </m:oMath>
                  </m:oMathPara>
                </a14:m>
                <a:endParaRPr lang="en-US" b="0" dirty="0">
                  <a:ea typeface="Cambria Math"/>
                </a:endParaRPr>
              </a:p>
              <a:p>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644357" y="3120451"/>
                <a:ext cx="3670107" cy="1652632"/>
              </a:xfrm>
              <a:prstGeom prst="rect">
                <a:avLst/>
              </a:prstGeom>
              <a:blipFill>
                <a:blip r:embed="rId2"/>
                <a:stretch>
                  <a:fillRect/>
                </a:stretch>
              </a:blipFill>
            </p:spPr>
            <p:txBody>
              <a:bodyPr/>
              <a:lstStyle/>
              <a:p>
                <a:r>
                  <a:rPr lang="en-US">
                    <a:noFill/>
                  </a:rPr>
                  <a:t> </a:t>
                </a:r>
              </a:p>
            </p:txBody>
          </p:sp>
        </mc:Fallback>
      </mc:AlternateContent>
      <p:sp>
        <p:nvSpPr>
          <p:cNvPr id="5" name="TextBox 4"/>
          <p:cNvSpPr txBox="1"/>
          <p:nvPr/>
        </p:nvSpPr>
        <p:spPr>
          <a:xfrm>
            <a:off x="5334000" y="6172200"/>
            <a:ext cx="3657600" cy="369332"/>
          </a:xfrm>
          <a:prstGeom prst="rect">
            <a:avLst/>
          </a:prstGeom>
          <a:noFill/>
        </p:spPr>
        <p:txBody>
          <a:bodyPr wrap="square" rtlCol="0">
            <a:spAutoFit/>
          </a:bodyPr>
          <a:lstStyle/>
          <a:p>
            <a:pPr algn="ctr"/>
            <a:r>
              <a:rPr lang="en-US" dirty="0"/>
              <a:t>Answer on Next Slide -&gt; </a:t>
            </a:r>
          </a:p>
        </p:txBody>
      </p:sp>
      <mc:AlternateContent xmlns:mc="http://schemas.openxmlformats.org/markup-compatibility/2006" xmlns:a14="http://schemas.microsoft.com/office/drawing/2010/main">
        <mc:Choice Requires="a14">
          <p:sp>
            <p:nvSpPr>
              <p:cNvPr id="6" name="TextBox 5"/>
              <p:cNvSpPr txBox="1"/>
              <p:nvPr/>
            </p:nvSpPr>
            <p:spPr>
              <a:xfrm>
                <a:off x="1097844" y="2023765"/>
                <a:ext cx="7239000" cy="923330"/>
              </a:xfrm>
              <a:prstGeom prst="rect">
                <a:avLst/>
              </a:prstGeom>
              <a:noFill/>
            </p:spPr>
            <p:txBody>
              <a:bodyPr wrap="square" rtlCol="0">
                <a:spAutoFit/>
              </a:bodyPr>
              <a:lstStyle/>
              <a:p>
                <a:pPr algn="ctr"/>
                <a:r>
                  <a:rPr lang="en-US" dirty="0"/>
                  <a:t>Write the statement (</a:t>
                </a:r>
                <a14:m>
                  <m:oMath xmlns:m="http://schemas.openxmlformats.org/officeDocument/2006/math">
                    <m:r>
                      <a:rPr lang="en-US" i="1">
                        <a:latin typeface="Cambria Math"/>
                        <a:ea typeface="Cambria Math"/>
                      </a:rPr>
                      <m:t>𝛾</m:t>
                    </m:r>
                    <m:r>
                      <a:rPr lang="en-US" i="1">
                        <a:latin typeface="Cambria Math"/>
                        <a:ea typeface="Cambria Math"/>
                      </a:rPr>
                      <m:t> </m:t>
                    </m:r>
                  </m:oMath>
                </a14:m>
                <a:r>
                  <a:rPr lang="en-US" dirty="0"/>
                  <a:t>) for the population contrast below. </a:t>
                </a:r>
              </a:p>
              <a:p>
                <a:pPr algn="ctr"/>
                <a:r>
                  <a:rPr lang="en-US" dirty="0"/>
                  <a:t>Then provide the contrast vector as you would input it in SAS. (Use alphabetical order of the subscripts.) </a:t>
                </a:r>
              </a:p>
            </p:txBody>
          </p:sp>
        </mc:Choice>
        <mc:Fallback xmlns="">
          <p:sp>
            <p:nvSpPr>
              <p:cNvPr id="6" name="TextBox 5"/>
              <p:cNvSpPr txBox="1">
                <a:spLocks noRot="1" noChangeAspect="1" noMove="1" noResize="1" noEditPoints="1" noAdjustHandles="1" noChangeArrowheads="1" noChangeShapeType="1" noTextEdit="1"/>
              </p:cNvSpPr>
              <p:nvPr/>
            </p:nvSpPr>
            <p:spPr>
              <a:xfrm>
                <a:off x="1097844" y="2023765"/>
                <a:ext cx="7239000" cy="923330"/>
              </a:xfrm>
              <a:prstGeom prst="rect">
                <a:avLst/>
              </a:prstGeom>
              <a:blipFill>
                <a:blip r:embed="rId3"/>
                <a:stretch>
                  <a:fillRect t="-3974"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9B60A3C-4585-416C-8537-4A3010363C39}"/>
                  </a:ext>
                </a:extLst>
              </p:cNvPr>
              <p:cNvSpPr txBox="1"/>
              <p:nvPr/>
            </p:nvSpPr>
            <p:spPr>
              <a:xfrm>
                <a:off x="1989399" y="4885730"/>
                <a:ext cx="6142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a:ea typeface="Cambria Math"/>
                        </a:rPr>
                        <m:t>𝜸</m:t>
                      </m:r>
                      <m:r>
                        <a:rPr lang="en-US" b="1" i="1" smtClean="0">
                          <a:solidFill>
                            <a:srgbClr val="FF0000"/>
                          </a:solidFill>
                          <a:latin typeface="Cambria Math"/>
                          <a:ea typeface="Cambria Math"/>
                        </a:rPr>
                        <m:t>=</m:t>
                      </m:r>
                    </m:oMath>
                  </m:oMathPara>
                </a14:m>
                <a:endParaRPr lang="en-US" b="1" dirty="0">
                  <a:solidFill>
                    <a:srgbClr val="FF0000"/>
                  </a:solidFill>
                </a:endParaRPr>
              </a:p>
            </p:txBody>
          </p:sp>
        </mc:Choice>
        <mc:Fallback xmlns="">
          <p:sp>
            <p:nvSpPr>
              <p:cNvPr id="7" name="TextBox 6">
                <a:extLst>
                  <a:ext uri="{FF2B5EF4-FFF2-40B4-BE49-F238E27FC236}">
                    <a16:creationId xmlns:a16="http://schemas.microsoft.com/office/drawing/2014/main" id="{19B60A3C-4585-416C-8537-4A3010363C39}"/>
                  </a:ext>
                </a:extLst>
              </p:cNvPr>
              <p:cNvSpPr txBox="1">
                <a:spLocks noRot="1" noChangeAspect="1" noMove="1" noResize="1" noEditPoints="1" noAdjustHandles="1" noChangeArrowheads="1" noChangeShapeType="1" noTextEdit="1"/>
              </p:cNvSpPr>
              <p:nvPr/>
            </p:nvSpPr>
            <p:spPr>
              <a:xfrm>
                <a:off x="1989399" y="4885730"/>
                <a:ext cx="614271" cy="369332"/>
              </a:xfrm>
              <a:prstGeom prst="rect">
                <a:avLst/>
              </a:prstGeom>
              <a:blipFill>
                <a:blip r:embed="rId4"/>
                <a:stretch>
                  <a:fillRect b="-3279"/>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5FB78705-3EBF-4D77-8CCB-DCF7B1777875}"/>
              </a:ext>
            </a:extLst>
          </p:cNvPr>
          <p:cNvSpPr txBox="1"/>
          <p:nvPr/>
        </p:nvSpPr>
        <p:spPr>
          <a:xfrm>
            <a:off x="0" y="5647730"/>
            <a:ext cx="8686800" cy="584775"/>
          </a:xfrm>
          <a:prstGeom prst="rect">
            <a:avLst/>
          </a:prstGeom>
          <a:noFill/>
        </p:spPr>
        <p:txBody>
          <a:bodyPr wrap="square" rtlCol="0">
            <a:spAutoFit/>
          </a:bodyPr>
          <a:lstStyle/>
          <a:p>
            <a:pPr algn="ctr"/>
            <a:r>
              <a:rPr lang="en-US" sz="3200" b="1" dirty="0">
                <a:solidFill>
                  <a:srgbClr val="00B050"/>
                </a:solidFill>
              </a:rPr>
              <a:t>Contrast vector (assume alphabetical order):</a:t>
            </a:r>
          </a:p>
        </p:txBody>
      </p:sp>
      <p:sp>
        <p:nvSpPr>
          <p:cNvPr id="9" name="TextBox 8">
            <a:extLst>
              <a:ext uri="{FF2B5EF4-FFF2-40B4-BE49-F238E27FC236}">
                <a16:creationId xmlns:a16="http://schemas.microsoft.com/office/drawing/2014/main" id="{D5F720A9-2F79-4FF2-A4E4-CF9AA012BDC7}"/>
              </a:ext>
            </a:extLst>
          </p:cNvPr>
          <p:cNvSpPr txBox="1"/>
          <p:nvPr/>
        </p:nvSpPr>
        <p:spPr>
          <a:xfrm>
            <a:off x="609600" y="1143000"/>
            <a:ext cx="6096000" cy="369332"/>
          </a:xfrm>
          <a:prstGeom prst="rect">
            <a:avLst/>
          </a:prstGeom>
          <a:noFill/>
        </p:spPr>
        <p:txBody>
          <a:bodyPr wrap="square" rtlCol="0">
            <a:spAutoFit/>
          </a:bodyPr>
          <a:lstStyle/>
          <a:p>
            <a:r>
              <a:rPr lang="en-US" dirty="0"/>
              <a:t>Groups: A, B, C, D, E, F, S</a:t>
            </a:r>
          </a:p>
        </p:txBody>
      </p:sp>
    </p:spTree>
    <p:extLst>
      <p:ext uri="{BB962C8B-B14F-4D97-AF65-F5344CB8AC3E}">
        <p14:creationId xmlns:p14="http://schemas.microsoft.com/office/powerpoint/2010/main" val="1664205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Let’s Try ONE MORE!!!</a:t>
            </a:r>
          </a:p>
        </p:txBody>
      </p:sp>
      <mc:AlternateContent xmlns:mc="http://schemas.openxmlformats.org/markup-compatibility/2006" xmlns:a14="http://schemas.microsoft.com/office/drawing/2010/main">
        <mc:Choice Requires="a14">
          <p:sp>
            <p:nvSpPr>
              <p:cNvPr id="4" name="TextBox 3"/>
              <p:cNvSpPr txBox="1"/>
              <p:nvPr/>
            </p:nvSpPr>
            <p:spPr>
              <a:xfrm>
                <a:off x="2057400" y="3255091"/>
                <a:ext cx="3670107" cy="16526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a:rPr>
                        <m:t>H</m:t>
                      </m:r>
                      <m:r>
                        <m:rPr>
                          <m:sty m:val="p"/>
                        </m:rPr>
                        <a:rPr lang="en-US" b="0" i="0" baseline="-25000" smtClean="0">
                          <a:latin typeface="Cambria Math"/>
                        </a:rPr>
                        <m:t>o</m:t>
                      </m:r>
                      <m:r>
                        <a:rPr lang="en-US" b="0" i="0" smtClean="0">
                          <a:latin typeface="Cambria Math"/>
                        </a:rPr>
                        <m:t>:</m:t>
                      </m:r>
                      <m:f>
                        <m:fPr>
                          <m:ctrlPr>
                            <a:rPr lang="en-US" b="0" i="1" smtClean="0">
                              <a:latin typeface="Cambria Math" panose="02040503050406030204" pitchFamily="18" charset="0"/>
                              <a:ea typeface="Cambria Math"/>
                            </a:rPr>
                          </m:ctrlPr>
                        </m:fPr>
                        <m:num>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𝐴</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𝐶</m:t>
                              </m:r>
                            </m:sub>
                          </m:sSub>
                        </m:num>
                        <m:den>
                          <m:r>
                            <a:rPr lang="en-US" b="0" i="1" smtClean="0">
                              <a:latin typeface="Cambria Math"/>
                              <a:ea typeface="Cambria Math"/>
                            </a:rPr>
                            <m:t>2</m:t>
                          </m:r>
                        </m:den>
                      </m:f>
                      <m:r>
                        <a:rPr lang="en-US" b="0" i="1" smtClean="0">
                          <a:latin typeface="Cambria Math"/>
                          <a:ea typeface="Cambria Math"/>
                        </a:rPr>
                        <m:t>−</m:t>
                      </m:r>
                      <m:f>
                        <m:fPr>
                          <m:ctrlPr>
                            <a:rPr lang="en-US" b="0" i="1" smtClean="0">
                              <a:latin typeface="Cambria Math" panose="02040503050406030204" pitchFamily="18" charset="0"/>
                              <a:ea typeface="Cambria Math"/>
                            </a:rPr>
                          </m:ctrlPr>
                        </m:fPr>
                        <m:num>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𝐷</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𝐸</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𝐹</m:t>
                              </m:r>
                            </m:sub>
                          </m:sSub>
                        </m:num>
                        <m:den>
                          <m:r>
                            <a:rPr lang="en-US" b="0" i="1" smtClean="0">
                              <a:latin typeface="Cambria Math"/>
                              <a:ea typeface="Cambria Math"/>
                            </a:rPr>
                            <m:t>3</m:t>
                          </m:r>
                        </m:den>
                      </m:f>
                      <m:r>
                        <a:rPr lang="en-US" b="0" i="0" smtClean="0">
                          <a:latin typeface="Cambria Math"/>
                          <a:ea typeface="Cambria Math"/>
                        </a:rPr>
                        <m:t>=0</m:t>
                      </m:r>
                    </m:oMath>
                  </m:oMathPara>
                </a14:m>
                <a:endParaRPr lang="en-US" b="0" dirty="0">
                  <a:ea typeface="Cambria Math"/>
                </a:endParaRPr>
              </a:p>
              <a:p>
                <a:endParaRPr lang="en-US" dirty="0"/>
              </a:p>
              <a:p>
                <a:pPr/>
                <a14:m>
                  <m:oMathPara xmlns:m="http://schemas.openxmlformats.org/officeDocument/2006/math">
                    <m:oMathParaPr>
                      <m:jc m:val="centerGroup"/>
                    </m:oMathParaPr>
                    <m:oMath xmlns:m="http://schemas.openxmlformats.org/officeDocument/2006/math">
                      <m:r>
                        <m:rPr>
                          <m:sty m:val="p"/>
                        </m:rPr>
                        <a:rPr lang="en-US" b="0" i="0" smtClean="0">
                          <a:latin typeface="Cambria Math"/>
                        </a:rPr>
                        <m:t>H</m:t>
                      </m:r>
                      <m:r>
                        <m:rPr>
                          <m:sty m:val="p"/>
                        </m:rPr>
                        <a:rPr lang="en-US" b="0" i="0" baseline="-25000" smtClean="0">
                          <a:latin typeface="Cambria Math"/>
                        </a:rPr>
                        <m:t>a</m:t>
                      </m:r>
                      <m:r>
                        <a:rPr lang="en-US" b="0" i="0" smtClean="0">
                          <a:latin typeface="Cambria Math"/>
                        </a:rPr>
                        <m:t>:</m:t>
                      </m:r>
                      <m:f>
                        <m:fPr>
                          <m:ctrlPr>
                            <a:rPr lang="en-US" b="0" i="1" smtClean="0">
                              <a:latin typeface="Cambria Math" panose="02040503050406030204" pitchFamily="18" charset="0"/>
                              <a:ea typeface="Cambria Math"/>
                            </a:rPr>
                          </m:ctrlPr>
                        </m:fPr>
                        <m:num>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𝐴</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𝐶</m:t>
                              </m:r>
                            </m:sub>
                          </m:sSub>
                        </m:num>
                        <m:den>
                          <m:r>
                            <a:rPr lang="en-US" b="0" i="1" smtClean="0">
                              <a:latin typeface="Cambria Math"/>
                              <a:ea typeface="Cambria Math"/>
                            </a:rPr>
                            <m:t>2</m:t>
                          </m:r>
                        </m:den>
                      </m:f>
                      <m:r>
                        <a:rPr lang="en-US" b="0" i="1" smtClean="0">
                          <a:latin typeface="Cambria Math"/>
                          <a:ea typeface="Cambria Math"/>
                        </a:rPr>
                        <m:t>−</m:t>
                      </m:r>
                      <m:f>
                        <m:fPr>
                          <m:ctrlPr>
                            <a:rPr lang="en-US" b="0" i="1" smtClean="0">
                              <a:latin typeface="Cambria Math" panose="02040503050406030204" pitchFamily="18" charset="0"/>
                              <a:ea typeface="Cambria Math"/>
                            </a:rPr>
                          </m:ctrlPr>
                        </m:fPr>
                        <m:num>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𝐷</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𝐸</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m:rPr>
                                  <m:sty m:val="p"/>
                                </m:rPr>
                                <a:rPr lang="el-GR" b="0" i="1" smtClean="0">
                                  <a:latin typeface="Cambria Math"/>
                                  <a:ea typeface="Cambria Math"/>
                                </a:rPr>
                                <m:t>μ</m:t>
                              </m:r>
                            </m:e>
                            <m:sub>
                              <m:r>
                                <a:rPr lang="en-US" b="0" i="1" smtClean="0">
                                  <a:latin typeface="Cambria Math"/>
                                  <a:ea typeface="Cambria Math"/>
                                </a:rPr>
                                <m:t>𝐹</m:t>
                              </m:r>
                            </m:sub>
                          </m:sSub>
                        </m:num>
                        <m:den>
                          <m:r>
                            <a:rPr lang="en-US" b="0" i="1" smtClean="0">
                              <a:latin typeface="Cambria Math"/>
                              <a:ea typeface="Cambria Math"/>
                            </a:rPr>
                            <m:t>3</m:t>
                          </m:r>
                        </m:den>
                      </m:f>
                      <m:r>
                        <a:rPr lang="en-US">
                          <a:latin typeface="Cambria Math"/>
                          <a:ea typeface="Cambria Math"/>
                        </a:rPr>
                        <m:t>≠</m:t>
                      </m:r>
                      <m:r>
                        <a:rPr lang="en-US" b="0" i="0" smtClean="0">
                          <a:latin typeface="Cambria Math"/>
                          <a:ea typeface="Cambria Math"/>
                        </a:rPr>
                        <m:t>0</m:t>
                      </m:r>
                    </m:oMath>
                  </m:oMathPara>
                </a14:m>
                <a:endParaRPr lang="en-US" b="0" dirty="0">
                  <a:ea typeface="Cambria Math"/>
                </a:endParaRPr>
              </a:p>
              <a:p>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057400" y="3255091"/>
                <a:ext cx="3670107" cy="16526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733956" y="4885730"/>
                <a:ext cx="5159939" cy="369332"/>
              </a:xfrm>
              <a:prstGeom prst="rect">
                <a:avLst/>
              </a:prstGeom>
              <a:noFill/>
            </p:spPr>
            <p:txBody>
              <a:bodyPr wrap="none" rtlCol="0">
                <a:spAutoFit/>
              </a:bodyPr>
              <a:lstStyle/>
              <a:p>
                <a14:m>
                  <m:oMath xmlns:m="http://schemas.openxmlformats.org/officeDocument/2006/math">
                    <m:r>
                      <a:rPr lang="en-US" b="1" i="1" smtClean="0">
                        <a:solidFill>
                          <a:srgbClr val="FF0000"/>
                        </a:solidFill>
                        <a:latin typeface="Cambria Math"/>
                        <a:ea typeface="Cambria Math"/>
                      </a:rPr>
                      <m:t>𝜸</m:t>
                    </m:r>
                    <m:r>
                      <a:rPr lang="en-US" b="1" i="1" smtClean="0">
                        <a:solidFill>
                          <a:srgbClr val="FF0000"/>
                        </a:solidFill>
                        <a:latin typeface="Cambria Math"/>
                        <a:ea typeface="Cambria Math"/>
                      </a:rPr>
                      <m:t>=</m:t>
                    </m:r>
                    <m:r>
                      <a:rPr lang="en-US" b="1" i="1" dirty="0" smtClean="0">
                        <a:solidFill>
                          <a:srgbClr val="FF0000"/>
                        </a:solidFill>
                        <a:latin typeface="Cambria Math"/>
                        <a:ea typeface="Cambria Math"/>
                      </a:rPr>
                      <m:t>𝟑</m:t>
                    </m:r>
                    <m:sSub>
                      <m:sSubPr>
                        <m:ctrlPr>
                          <a:rPr lang="en-US" b="1" i="1" smtClean="0">
                            <a:solidFill>
                              <a:srgbClr val="FF0000"/>
                            </a:solidFill>
                            <a:latin typeface="Cambria Math" panose="02040503050406030204" pitchFamily="18" charset="0"/>
                            <a:ea typeface="Cambria Math"/>
                          </a:rPr>
                        </m:ctrlPr>
                      </m:sSubPr>
                      <m:e>
                        <m:r>
                          <a:rPr lang="en-US" b="1" i="1" smtClean="0">
                            <a:solidFill>
                              <a:srgbClr val="FF0000"/>
                            </a:solidFill>
                            <a:latin typeface="Cambria Math"/>
                            <a:ea typeface="Cambria Math"/>
                          </a:rPr>
                          <m:t>𝝁</m:t>
                        </m:r>
                      </m:e>
                      <m:sub>
                        <m:r>
                          <a:rPr lang="en-US" b="1" i="1" smtClean="0">
                            <a:solidFill>
                              <a:srgbClr val="FF0000"/>
                            </a:solidFill>
                            <a:latin typeface="Cambria Math"/>
                            <a:ea typeface="Cambria Math"/>
                          </a:rPr>
                          <m:t>𝑨</m:t>
                        </m:r>
                        <m:r>
                          <a:rPr lang="en-US" b="1" i="1" smtClean="0">
                            <a:solidFill>
                              <a:srgbClr val="FF0000"/>
                            </a:solidFill>
                            <a:latin typeface="Cambria Math"/>
                            <a:ea typeface="Cambria Math"/>
                          </a:rPr>
                          <m:t> </m:t>
                        </m:r>
                      </m:sub>
                    </m:sSub>
                    <m:r>
                      <a:rPr lang="en-US" b="1" i="0" smtClean="0">
                        <a:solidFill>
                          <a:srgbClr val="FF0000"/>
                        </a:solidFill>
                        <a:latin typeface="Cambria Math"/>
                        <a:ea typeface="Cambria Math"/>
                      </a:rPr>
                      <m:t>+</m:t>
                    </m:r>
                    <m:r>
                      <a:rPr lang="en-US" b="1" i="1" smtClean="0">
                        <a:solidFill>
                          <a:srgbClr val="FF0000"/>
                        </a:solidFill>
                        <a:latin typeface="Cambria Math"/>
                        <a:ea typeface="Cambria Math"/>
                      </a:rPr>
                      <m:t>𝟎</m:t>
                    </m:r>
                    <m:sSub>
                      <m:sSubPr>
                        <m:ctrlPr>
                          <a:rPr lang="en-US" b="1" i="1" smtClean="0">
                            <a:solidFill>
                              <a:srgbClr val="FF0000"/>
                            </a:solidFill>
                            <a:latin typeface="Cambria Math" panose="02040503050406030204" pitchFamily="18" charset="0"/>
                            <a:ea typeface="Cambria Math"/>
                          </a:rPr>
                        </m:ctrlPr>
                      </m:sSubPr>
                      <m:e>
                        <m:r>
                          <a:rPr lang="en-US" b="1" i="1" smtClean="0">
                            <a:solidFill>
                              <a:srgbClr val="FF0000"/>
                            </a:solidFill>
                            <a:latin typeface="Cambria Math"/>
                            <a:ea typeface="Cambria Math"/>
                          </a:rPr>
                          <m:t>𝝁</m:t>
                        </m:r>
                      </m:e>
                      <m:sub>
                        <m:r>
                          <a:rPr lang="en-US" b="1" i="1" smtClean="0">
                            <a:solidFill>
                              <a:srgbClr val="FF0000"/>
                            </a:solidFill>
                            <a:latin typeface="Cambria Math"/>
                            <a:ea typeface="Cambria Math"/>
                          </a:rPr>
                          <m:t>𝑩</m:t>
                        </m:r>
                        <m:r>
                          <a:rPr lang="en-US" b="1" i="1" smtClean="0">
                            <a:solidFill>
                              <a:srgbClr val="FF0000"/>
                            </a:solidFill>
                            <a:latin typeface="Cambria Math"/>
                            <a:ea typeface="Cambria Math"/>
                          </a:rPr>
                          <m:t> </m:t>
                        </m:r>
                      </m:sub>
                    </m:sSub>
                    <m:r>
                      <a:rPr lang="en-US" b="1" i="0" smtClean="0">
                        <a:solidFill>
                          <a:srgbClr val="FF0000"/>
                        </a:solidFill>
                        <a:latin typeface="Cambria Math"/>
                        <a:ea typeface="Cambria Math"/>
                      </a:rPr>
                      <m:t>+</m:t>
                    </m:r>
                    <m:r>
                      <a:rPr lang="en-US" b="1" i="1" smtClean="0">
                        <a:solidFill>
                          <a:srgbClr val="FF0000"/>
                        </a:solidFill>
                        <a:latin typeface="Cambria Math"/>
                        <a:ea typeface="Cambria Math"/>
                      </a:rPr>
                      <m:t>𝟑</m:t>
                    </m:r>
                    <m:sSub>
                      <m:sSubPr>
                        <m:ctrlPr>
                          <a:rPr lang="en-US" b="1" i="1" smtClean="0">
                            <a:solidFill>
                              <a:srgbClr val="FF0000"/>
                            </a:solidFill>
                            <a:latin typeface="Cambria Math" panose="02040503050406030204" pitchFamily="18" charset="0"/>
                            <a:ea typeface="Cambria Math"/>
                          </a:rPr>
                        </m:ctrlPr>
                      </m:sSubPr>
                      <m:e>
                        <m:r>
                          <a:rPr lang="en-US" b="1" i="1" smtClean="0">
                            <a:solidFill>
                              <a:srgbClr val="FF0000"/>
                            </a:solidFill>
                            <a:latin typeface="Cambria Math"/>
                            <a:ea typeface="Cambria Math"/>
                          </a:rPr>
                          <m:t>𝝁</m:t>
                        </m:r>
                      </m:e>
                      <m:sub>
                        <m:r>
                          <a:rPr lang="en-US" b="1" i="1" smtClean="0">
                            <a:solidFill>
                              <a:srgbClr val="FF0000"/>
                            </a:solidFill>
                            <a:latin typeface="Cambria Math"/>
                            <a:ea typeface="Cambria Math"/>
                          </a:rPr>
                          <m:t>𝑪</m:t>
                        </m:r>
                      </m:sub>
                    </m:sSub>
                  </m:oMath>
                </a14:m>
                <a:r>
                  <a:rPr lang="en-US" b="1" dirty="0">
                    <a:solidFill>
                      <a:srgbClr val="FF0000"/>
                    </a:solidFill>
                    <a:ea typeface="Cambria Math"/>
                  </a:rPr>
                  <a:t> </a:t>
                </a:r>
                <a14:m>
                  <m:oMath xmlns:m="http://schemas.openxmlformats.org/officeDocument/2006/math">
                    <m:r>
                      <a:rPr lang="en-US" b="1" i="0" smtClean="0">
                        <a:solidFill>
                          <a:srgbClr val="FF0000"/>
                        </a:solidFill>
                        <a:latin typeface="Cambria Math"/>
                        <a:ea typeface="Cambria Math"/>
                      </a:rPr>
                      <m:t>−</m:t>
                    </m:r>
                    <m:r>
                      <a:rPr lang="en-US" b="1" i="1" smtClean="0">
                        <a:solidFill>
                          <a:srgbClr val="FF0000"/>
                        </a:solidFill>
                        <a:latin typeface="Cambria Math"/>
                        <a:ea typeface="Cambria Math"/>
                      </a:rPr>
                      <m:t>𝟐</m:t>
                    </m:r>
                    <m:sSub>
                      <m:sSubPr>
                        <m:ctrlPr>
                          <a:rPr lang="en-US" b="1" i="1" smtClean="0">
                            <a:solidFill>
                              <a:srgbClr val="FF0000"/>
                            </a:solidFill>
                            <a:latin typeface="Cambria Math" panose="02040503050406030204" pitchFamily="18" charset="0"/>
                            <a:ea typeface="Cambria Math"/>
                          </a:rPr>
                        </m:ctrlPr>
                      </m:sSubPr>
                      <m:e>
                        <m:r>
                          <a:rPr lang="en-US" b="1" i="1" smtClean="0">
                            <a:solidFill>
                              <a:srgbClr val="FF0000"/>
                            </a:solidFill>
                            <a:latin typeface="Cambria Math"/>
                            <a:ea typeface="Cambria Math"/>
                          </a:rPr>
                          <m:t>𝝁</m:t>
                        </m:r>
                      </m:e>
                      <m:sub>
                        <m:r>
                          <a:rPr lang="en-US" b="1" i="1" smtClean="0">
                            <a:solidFill>
                              <a:srgbClr val="FF0000"/>
                            </a:solidFill>
                            <a:latin typeface="Cambria Math"/>
                            <a:ea typeface="Cambria Math"/>
                          </a:rPr>
                          <m:t>𝑫</m:t>
                        </m:r>
                        <m:r>
                          <a:rPr lang="en-US" b="1" i="1" smtClean="0">
                            <a:solidFill>
                              <a:srgbClr val="FF0000"/>
                            </a:solidFill>
                            <a:latin typeface="Cambria Math"/>
                            <a:ea typeface="Cambria Math"/>
                          </a:rPr>
                          <m:t> </m:t>
                        </m:r>
                      </m:sub>
                    </m:sSub>
                  </m:oMath>
                </a14:m>
                <a:r>
                  <a:rPr lang="en-US" b="1" dirty="0">
                    <a:solidFill>
                      <a:srgbClr val="FF0000"/>
                    </a:solidFill>
                    <a:ea typeface="Cambria Math"/>
                  </a:rPr>
                  <a:t> </a:t>
                </a:r>
                <a14:m>
                  <m:oMath xmlns:m="http://schemas.openxmlformats.org/officeDocument/2006/math">
                    <m:r>
                      <a:rPr lang="en-US" b="1" i="0" smtClean="0">
                        <a:solidFill>
                          <a:srgbClr val="FF0000"/>
                        </a:solidFill>
                        <a:latin typeface="Cambria Math"/>
                        <a:ea typeface="Cambria Math"/>
                      </a:rPr>
                      <m:t>−</m:t>
                    </m:r>
                    <m:r>
                      <a:rPr lang="en-US" b="1" i="1" smtClean="0">
                        <a:solidFill>
                          <a:srgbClr val="FF0000"/>
                        </a:solidFill>
                        <a:latin typeface="Cambria Math"/>
                        <a:ea typeface="Cambria Math"/>
                      </a:rPr>
                      <m:t>𝟐</m:t>
                    </m:r>
                    <m:sSub>
                      <m:sSubPr>
                        <m:ctrlPr>
                          <a:rPr lang="en-US" b="1" i="1" smtClean="0">
                            <a:solidFill>
                              <a:srgbClr val="FF0000"/>
                            </a:solidFill>
                            <a:latin typeface="Cambria Math" panose="02040503050406030204" pitchFamily="18" charset="0"/>
                            <a:ea typeface="Cambria Math"/>
                          </a:rPr>
                        </m:ctrlPr>
                      </m:sSubPr>
                      <m:e>
                        <m:r>
                          <a:rPr lang="en-US" b="1" i="1" smtClean="0">
                            <a:solidFill>
                              <a:srgbClr val="FF0000"/>
                            </a:solidFill>
                            <a:latin typeface="Cambria Math"/>
                            <a:ea typeface="Cambria Math"/>
                          </a:rPr>
                          <m:t>𝝁</m:t>
                        </m:r>
                      </m:e>
                      <m:sub>
                        <m:r>
                          <a:rPr lang="en-US" b="1" i="1" smtClean="0">
                            <a:solidFill>
                              <a:srgbClr val="FF0000"/>
                            </a:solidFill>
                            <a:latin typeface="Cambria Math"/>
                            <a:ea typeface="Cambria Math"/>
                          </a:rPr>
                          <m:t>𝑬</m:t>
                        </m:r>
                        <m:r>
                          <a:rPr lang="en-US" b="1" i="1" smtClean="0">
                            <a:solidFill>
                              <a:srgbClr val="FF0000"/>
                            </a:solidFill>
                            <a:latin typeface="Cambria Math"/>
                            <a:ea typeface="Cambria Math"/>
                          </a:rPr>
                          <m:t> </m:t>
                        </m:r>
                      </m:sub>
                    </m:sSub>
                  </m:oMath>
                </a14:m>
                <a:r>
                  <a:rPr lang="en-US" b="1" dirty="0">
                    <a:solidFill>
                      <a:srgbClr val="FF0000"/>
                    </a:solidFill>
                    <a:ea typeface="Cambria Math"/>
                  </a:rPr>
                  <a:t> </a:t>
                </a:r>
                <a14:m>
                  <m:oMath xmlns:m="http://schemas.openxmlformats.org/officeDocument/2006/math">
                    <m:r>
                      <a:rPr lang="en-US" b="1" i="0" smtClean="0">
                        <a:solidFill>
                          <a:srgbClr val="FF0000"/>
                        </a:solidFill>
                        <a:latin typeface="Cambria Math"/>
                        <a:ea typeface="Cambria Math"/>
                      </a:rPr>
                      <m:t>−</m:t>
                    </m:r>
                    <m:r>
                      <a:rPr lang="en-US" b="1" i="1" smtClean="0">
                        <a:solidFill>
                          <a:srgbClr val="FF0000"/>
                        </a:solidFill>
                        <a:latin typeface="Cambria Math"/>
                        <a:ea typeface="Cambria Math"/>
                      </a:rPr>
                      <m:t>𝟐</m:t>
                    </m:r>
                    <m:sSub>
                      <m:sSubPr>
                        <m:ctrlPr>
                          <a:rPr lang="en-US" b="1" i="1" smtClean="0">
                            <a:solidFill>
                              <a:srgbClr val="FF0000"/>
                            </a:solidFill>
                            <a:latin typeface="Cambria Math" panose="02040503050406030204" pitchFamily="18" charset="0"/>
                            <a:ea typeface="Cambria Math"/>
                          </a:rPr>
                        </m:ctrlPr>
                      </m:sSubPr>
                      <m:e>
                        <m:r>
                          <a:rPr lang="en-US" b="1" i="1" smtClean="0">
                            <a:solidFill>
                              <a:srgbClr val="FF0000"/>
                            </a:solidFill>
                            <a:latin typeface="Cambria Math"/>
                            <a:ea typeface="Cambria Math"/>
                          </a:rPr>
                          <m:t>𝝁</m:t>
                        </m:r>
                      </m:e>
                      <m:sub>
                        <m:r>
                          <a:rPr lang="en-US" b="1" i="1" smtClean="0">
                            <a:solidFill>
                              <a:srgbClr val="FF0000"/>
                            </a:solidFill>
                            <a:latin typeface="Cambria Math"/>
                            <a:ea typeface="Cambria Math"/>
                          </a:rPr>
                          <m:t>𝑭</m:t>
                        </m:r>
                      </m:sub>
                    </m:sSub>
                    <m:r>
                      <a:rPr lang="en-US" b="1" i="1" smtClean="0">
                        <a:solidFill>
                          <a:srgbClr val="FF0000"/>
                        </a:solidFill>
                        <a:latin typeface="Cambria Math"/>
                        <a:ea typeface="Cambria Math"/>
                      </a:rPr>
                      <m:t>+</m:t>
                    </m:r>
                    <m:r>
                      <a:rPr lang="en-US" b="1" i="1">
                        <a:solidFill>
                          <a:srgbClr val="FF0000"/>
                        </a:solidFill>
                        <a:latin typeface="Cambria Math"/>
                        <a:ea typeface="Cambria Math"/>
                      </a:rPr>
                      <m:t>𝟎</m:t>
                    </m:r>
                    <m:sSub>
                      <m:sSubPr>
                        <m:ctrlPr>
                          <a:rPr lang="en-US" b="1" i="1">
                            <a:solidFill>
                              <a:srgbClr val="FF0000"/>
                            </a:solidFill>
                            <a:latin typeface="Cambria Math" panose="02040503050406030204" pitchFamily="18" charset="0"/>
                            <a:ea typeface="Cambria Math"/>
                          </a:rPr>
                        </m:ctrlPr>
                      </m:sSubPr>
                      <m:e>
                        <m:r>
                          <a:rPr lang="en-US" b="1" i="1">
                            <a:solidFill>
                              <a:srgbClr val="FF0000"/>
                            </a:solidFill>
                            <a:latin typeface="Cambria Math"/>
                            <a:ea typeface="Cambria Math"/>
                          </a:rPr>
                          <m:t>𝝁</m:t>
                        </m:r>
                      </m:e>
                      <m:sub>
                        <m:r>
                          <a:rPr lang="en-US" b="1" i="1">
                            <a:solidFill>
                              <a:srgbClr val="FF0000"/>
                            </a:solidFill>
                            <a:latin typeface="Cambria Math"/>
                            <a:ea typeface="Cambria Math"/>
                          </a:rPr>
                          <m:t>𝑺</m:t>
                        </m:r>
                        <m:r>
                          <a:rPr lang="en-US" b="1" i="1">
                            <a:solidFill>
                              <a:srgbClr val="FF0000"/>
                            </a:solidFill>
                            <a:latin typeface="Cambria Math"/>
                            <a:ea typeface="Cambria Math"/>
                          </a:rPr>
                          <m:t> </m:t>
                        </m:r>
                      </m:sub>
                    </m:sSub>
                  </m:oMath>
                </a14:m>
                <a:endParaRPr lang="en-US" b="1" dirty="0">
                  <a:solidFill>
                    <a:srgbClr val="FF0000"/>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733956" y="4885730"/>
                <a:ext cx="5159939" cy="369332"/>
              </a:xfrm>
              <a:prstGeom prst="rect">
                <a:avLst/>
              </a:prstGeom>
              <a:blipFill>
                <a:blip r:embed="rId3"/>
                <a:stretch>
                  <a:fillRect b="-3279"/>
                </a:stretch>
              </a:blipFill>
            </p:spPr>
            <p:txBody>
              <a:bodyPr/>
              <a:lstStyle/>
              <a:p>
                <a:r>
                  <a:rPr lang="en-US">
                    <a:noFill/>
                  </a:rPr>
                  <a:t> </a:t>
                </a:r>
              </a:p>
            </p:txBody>
          </p:sp>
        </mc:Fallback>
      </mc:AlternateContent>
      <p:sp>
        <p:nvSpPr>
          <p:cNvPr id="6" name="TextBox 5"/>
          <p:cNvSpPr txBox="1"/>
          <p:nvPr/>
        </p:nvSpPr>
        <p:spPr>
          <a:xfrm>
            <a:off x="68674" y="5647730"/>
            <a:ext cx="8770525" cy="461665"/>
          </a:xfrm>
          <a:prstGeom prst="rect">
            <a:avLst/>
          </a:prstGeom>
          <a:noFill/>
        </p:spPr>
        <p:txBody>
          <a:bodyPr wrap="square" rtlCol="0">
            <a:spAutoFit/>
          </a:bodyPr>
          <a:lstStyle/>
          <a:p>
            <a:pPr algn="ctr"/>
            <a:r>
              <a:rPr lang="en-US" sz="2400" b="1" dirty="0">
                <a:solidFill>
                  <a:srgbClr val="00B050"/>
                </a:solidFill>
              </a:rPr>
              <a:t>Contrast vector (assume alphabetical order):  3 0 3 -2 -2 -2 0</a:t>
            </a:r>
          </a:p>
        </p:txBody>
      </p:sp>
      <mc:AlternateContent xmlns:mc="http://schemas.openxmlformats.org/markup-compatibility/2006" xmlns:a14="http://schemas.microsoft.com/office/drawing/2010/main">
        <mc:Choice Requires="a14">
          <p:sp>
            <p:nvSpPr>
              <p:cNvPr id="7" name="TextBox 6"/>
              <p:cNvSpPr txBox="1"/>
              <p:nvPr/>
            </p:nvSpPr>
            <p:spPr>
              <a:xfrm>
                <a:off x="1066800" y="2205335"/>
                <a:ext cx="7239000" cy="923330"/>
              </a:xfrm>
              <a:prstGeom prst="rect">
                <a:avLst/>
              </a:prstGeom>
              <a:noFill/>
            </p:spPr>
            <p:txBody>
              <a:bodyPr wrap="square" rtlCol="0">
                <a:spAutoFit/>
              </a:bodyPr>
              <a:lstStyle/>
              <a:p>
                <a:pPr algn="ctr"/>
                <a:r>
                  <a:rPr lang="en-US" dirty="0"/>
                  <a:t>Write the statement (</a:t>
                </a:r>
                <a14:m>
                  <m:oMath xmlns:m="http://schemas.openxmlformats.org/officeDocument/2006/math">
                    <m:r>
                      <a:rPr lang="en-US" i="1">
                        <a:latin typeface="Cambria Math"/>
                        <a:ea typeface="Cambria Math"/>
                      </a:rPr>
                      <m:t>𝛾</m:t>
                    </m:r>
                    <m:r>
                      <a:rPr lang="en-US" i="1">
                        <a:latin typeface="Cambria Math"/>
                        <a:ea typeface="Cambria Math"/>
                      </a:rPr>
                      <m:t> </m:t>
                    </m:r>
                  </m:oMath>
                </a14:m>
                <a:r>
                  <a:rPr lang="en-US" dirty="0"/>
                  <a:t>) for the population contrast below. </a:t>
                </a:r>
              </a:p>
              <a:p>
                <a:pPr algn="ctr"/>
                <a:r>
                  <a:rPr lang="en-US" dirty="0"/>
                  <a:t>Then provide the contrast vector as you would input it in SAS. (Use alphabetical order of the subscripts.) </a:t>
                </a:r>
              </a:p>
            </p:txBody>
          </p:sp>
        </mc:Choice>
        <mc:Fallback xmlns="">
          <p:sp>
            <p:nvSpPr>
              <p:cNvPr id="7" name="TextBox 6"/>
              <p:cNvSpPr txBox="1">
                <a:spLocks noRot="1" noChangeAspect="1" noMove="1" noResize="1" noEditPoints="1" noAdjustHandles="1" noChangeArrowheads="1" noChangeShapeType="1" noTextEdit="1"/>
              </p:cNvSpPr>
              <p:nvPr/>
            </p:nvSpPr>
            <p:spPr>
              <a:xfrm>
                <a:off x="1066800" y="2205335"/>
                <a:ext cx="7239000" cy="923330"/>
              </a:xfrm>
              <a:prstGeom prst="rect">
                <a:avLst/>
              </a:prstGeom>
              <a:blipFill>
                <a:blip r:embed="rId4"/>
                <a:stretch>
                  <a:fillRect t="-3974" b="-9934"/>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148A2BCD-3F7D-4D2B-835C-2A327D106A1C}"/>
              </a:ext>
            </a:extLst>
          </p:cNvPr>
          <p:cNvSpPr txBox="1"/>
          <p:nvPr/>
        </p:nvSpPr>
        <p:spPr>
          <a:xfrm>
            <a:off x="609600" y="1143000"/>
            <a:ext cx="6096000" cy="369332"/>
          </a:xfrm>
          <a:prstGeom prst="rect">
            <a:avLst/>
          </a:prstGeom>
          <a:noFill/>
        </p:spPr>
        <p:txBody>
          <a:bodyPr wrap="square" rtlCol="0">
            <a:spAutoFit/>
          </a:bodyPr>
          <a:lstStyle/>
          <a:p>
            <a:r>
              <a:rPr lang="en-US" dirty="0"/>
              <a:t>Groups: A, B, C, D, E, F, S</a:t>
            </a:r>
          </a:p>
        </p:txBody>
      </p:sp>
    </p:spTree>
    <p:extLst>
      <p:ext uri="{BB962C8B-B14F-4D97-AF65-F5344CB8AC3E}">
        <p14:creationId xmlns:p14="http://schemas.microsoft.com/office/powerpoint/2010/main" val="1482366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normAutofit/>
          </a:bodyPr>
          <a:lstStyle/>
          <a:p>
            <a:r>
              <a:rPr lang="en-US" dirty="0"/>
              <a:t>Multiple Comparison: Motivation</a:t>
            </a:r>
          </a:p>
        </p:txBody>
      </p:sp>
      <mc:AlternateContent xmlns:mc="http://schemas.openxmlformats.org/markup-compatibility/2006" xmlns:a14="http://schemas.microsoft.com/office/drawing/2010/main">
        <mc:Choice Requires="a14">
          <p:sp>
            <p:nvSpPr>
              <p:cNvPr id="4" name="TextBox 3"/>
              <p:cNvSpPr txBox="1"/>
              <p:nvPr/>
            </p:nvSpPr>
            <p:spPr>
              <a:xfrm>
                <a:off x="1371600" y="4348872"/>
                <a:ext cx="7149947" cy="12754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𝐹𝑎𝑚𝑖𝑙𝑦</m:t>
                          </m:r>
                        </m:sub>
                      </m:sSub>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𝐼𝑛𝑑𝑖𝑣𝑖𝑑𝑢𝑎𝑙</m:t>
                              </m:r>
                            </m:sub>
                          </m:sSub>
                          <m:r>
                            <a:rPr lang="en-US" i="1">
                              <a:latin typeface="Cambria Math" panose="02040503050406030204" pitchFamily="18" charset="0"/>
                            </a:rPr>
                            <m:t>)</m:t>
                          </m:r>
                        </m:e>
                        <m:sup>
                          <m:r>
                            <a:rPr lang="en-US" b="0" i="1" smtClean="0">
                              <a:latin typeface="Cambria Math" panose="02040503050406030204" pitchFamily="18" charset="0"/>
                            </a:rPr>
                            <m:t>𝑘</m:t>
                          </m:r>
                        </m:sup>
                      </m:sSup>
                    </m:oMath>
                  </m:oMathPara>
                </a14:m>
                <a:endParaRPr lang="en-US" b="0" i="1" dirty="0">
                  <a:latin typeface="Cambria Math" panose="02040503050406030204" pitchFamily="18" charset="0"/>
                </a:endParaRPr>
              </a:p>
              <a:p>
                <a:endParaRPr lang="en-US" dirty="0"/>
              </a:p>
              <a:p>
                <a:r>
                  <a:rPr lang="en-US" dirty="0"/>
                  <a:t>Regardless of independence</a:t>
                </a:r>
                <a:r>
                  <a:rPr lang="en-US" b="0" dirty="0"/>
                  <a:t>,</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𝐼𝑛𝑑𝑖𝑣𝑖𝑑𝑢𝑎𝑙</m:t>
                        </m:r>
                      </m:sub>
                    </m:sSub>
                    <m:r>
                      <a:rPr lang="en-US"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ea typeface="Cambria Math" panose="02040503050406030204" pitchFamily="18" charset="0"/>
                              </a:rPr>
                              <m:t>𝐹𝑎𝑚𝑖𝑙𝑦</m:t>
                            </m:r>
                          </m:sub>
                        </m:sSub>
                      </m:num>
                      <m:den>
                        <m:r>
                          <a:rPr lang="en-US" b="0" i="1" smtClean="0">
                            <a:latin typeface="Cambria Math" panose="02040503050406030204" pitchFamily="18" charset="0"/>
                          </a:rPr>
                          <m:t>𝑘</m:t>
                        </m:r>
                      </m:den>
                    </m:f>
                  </m:oMath>
                </a14:m>
                <a:r>
                  <a:rPr lang="en-US" dirty="0"/>
                  <a:t>, the Bonferroni correction,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ea typeface="Cambria Math" panose="02040503050406030204" pitchFamily="18" charset="0"/>
                          </a:rPr>
                          <m:t>𝐹𝑎𝑚𝑖𝑙𝑦</m:t>
                        </m:r>
                      </m:sub>
                    </m:sSub>
                  </m:oMath>
                </a14:m>
                <a:r>
                  <a:rPr lang="en-US" dirty="0"/>
                  <a:t> is typically controlled for, perhaps set at 0.05.</a:t>
                </a:r>
              </a:p>
            </p:txBody>
          </p:sp>
        </mc:Choice>
        <mc:Fallback xmlns="">
          <p:sp>
            <p:nvSpPr>
              <p:cNvPr id="4" name="TextBox 3"/>
              <p:cNvSpPr txBox="1">
                <a:spLocks noRot="1" noChangeAspect="1" noMove="1" noResize="1" noEditPoints="1" noAdjustHandles="1" noChangeArrowheads="1" noChangeShapeType="1" noTextEdit="1"/>
              </p:cNvSpPr>
              <p:nvPr/>
            </p:nvSpPr>
            <p:spPr>
              <a:xfrm>
                <a:off x="1371600" y="4348872"/>
                <a:ext cx="7149947" cy="1275477"/>
              </a:xfrm>
              <a:prstGeom prst="rect">
                <a:avLst/>
              </a:prstGeom>
              <a:blipFill rotWithShape="0">
                <a:blip r:embed="rId2"/>
                <a:stretch>
                  <a:fillRect l="-1961" t="-476" b="-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914400" y="3810000"/>
                <a:ext cx="7239000" cy="369332"/>
              </a:xfrm>
              <a:prstGeom prst="rect">
                <a:avLst/>
              </a:prstGeom>
              <a:noFill/>
            </p:spPr>
            <p:txBody>
              <a:bodyPr wrap="square" rtlCol="0">
                <a:spAutoFit/>
              </a:bodyPr>
              <a:lstStyle/>
              <a:p>
                <a:pPr algn="ctr"/>
                <a:r>
                  <a:rPr lang="en-US" dirty="0"/>
                  <a:t>When all tests are independent and have the same alpha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𝐼𝑛𝑑𝑖𝑣𝑖𝑑𝑢𝑎𝑙</m:t>
                        </m:r>
                      </m:sub>
                    </m:sSub>
                  </m:oMath>
                </a14:m>
                <a:r>
                  <a:rPr lang="en-US" dirty="0"/>
                  <a:t>),</a:t>
                </a:r>
              </a:p>
            </p:txBody>
          </p:sp>
        </mc:Choice>
        <mc:Fallback xmlns="">
          <p:sp>
            <p:nvSpPr>
              <p:cNvPr id="5" name="TextBox 4"/>
              <p:cNvSpPr txBox="1">
                <a:spLocks noRot="1" noChangeAspect="1" noMove="1" noResize="1" noEditPoints="1" noAdjustHandles="1" noChangeArrowheads="1" noChangeShapeType="1" noTextEdit="1"/>
              </p:cNvSpPr>
              <p:nvPr/>
            </p:nvSpPr>
            <p:spPr>
              <a:xfrm>
                <a:off x="914400" y="3810000"/>
                <a:ext cx="7239000" cy="369332"/>
              </a:xfrm>
              <a:prstGeom prst="rect">
                <a:avLst/>
              </a:prstGeom>
              <a:blipFill rotWithShape="0">
                <a:blip r:embed="rId3"/>
                <a:stretch>
                  <a:fillRect t="-8197" b="-24590"/>
                </a:stretch>
              </a:blipFill>
            </p:spPr>
            <p:txBody>
              <a:bodyPr/>
              <a:lstStyle/>
              <a:p>
                <a:r>
                  <a:rPr lang="en-US">
                    <a:noFill/>
                  </a:rPr>
                  <a:t> </a:t>
                </a:r>
              </a:p>
            </p:txBody>
          </p:sp>
        </mc:Fallback>
      </mc:AlternateContent>
      <p:pic>
        <p:nvPicPr>
          <p:cNvPr id="8"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47800" y="1143926"/>
            <a:ext cx="1813152"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6" name="TextBox 5"/>
              <p:cNvSpPr txBox="1"/>
              <p:nvPr/>
            </p:nvSpPr>
            <p:spPr>
              <a:xfrm>
                <a:off x="3733800" y="1212263"/>
                <a:ext cx="5029200" cy="646331"/>
              </a:xfrm>
              <a:prstGeom prst="rect">
                <a:avLst/>
              </a:prstGeom>
              <a:noFill/>
            </p:spPr>
            <p:txBody>
              <a:bodyPr wrap="square" rtlCol="0">
                <a:spAutoFit/>
              </a:bodyPr>
              <a:lstStyle/>
              <a:p>
                <a:pPr algn="ctr"/>
                <a:r>
                  <a:rPr lang="en-US" dirty="0"/>
                  <a:t>One Test: </a:t>
                </a:r>
              </a:p>
              <a:p>
                <a:pPr algn="ctr"/>
                <a:r>
                  <a:rPr lang="en-US" dirty="0"/>
                  <a:t>P(Rejecting H</a:t>
                </a:r>
                <a:r>
                  <a:rPr lang="en-US" baseline="-25000" dirty="0"/>
                  <a:t>o</a:t>
                </a:r>
                <a:r>
                  <a:rPr lang="en-US" dirty="0"/>
                  <a:t> | H</a:t>
                </a:r>
                <a:r>
                  <a:rPr lang="en-US" baseline="-25000" dirty="0"/>
                  <a:t>o</a:t>
                </a:r>
                <a:r>
                  <a:rPr lang="en-US" dirty="0"/>
                  <a:t> is true) =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𝐼𝑛𝑑𝑖𝑣𝑖𝑑𝑢𝑎𝑙</m:t>
                        </m:r>
                      </m:sub>
                    </m:sSub>
                  </m:oMath>
                </a14:m>
                <a:r>
                  <a:rPr lang="en-US" dirty="0"/>
                  <a:t> </a:t>
                </a:r>
              </a:p>
            </p:txBody>
          </p:sp>
        </mc:Choice>
        <mc:Fallback xmlns="">
          <p:sp>
            <p:nvSpPr>
              <p:cNvPr id="6" name="TextBox 5"/>
              <p:cNvSpPr txBox="1">
                <a:spLocks noRot="1" noChangeAspect="1" noMove="1" noResize="1" noEditPoints="1" noAdjustHandles="1" noChangeArrowheads="1" noChangeShapeType="1" noTextEdit="1"/>
              </p:cNvSpPr>
              <p:nvPr/>
            </p:nvSpPr>
            <p:spPr>
              <a:xfrm>
                <a:off x="3733800" y="1212263"/>
                <a:ext cx="5029200" cy="646331"/>
              </a:xfrm>
              <a:prstGeom prst="rect">
                <a:avLst/>
              </a:prstGeom>
              <a:blipFill>
                <a:blip r:embed="rId5"/>
                <a:stretch>
                  <a:fillRect t="-5660" b="-14151"/>
                </a:stretch>
              </a:blipFill>
            </p:spPr>
            <p:txBody>
              <a:bodyPr/>
              <a:lstStyle/>
              <a:p>
                <a:r>
                  <a:rPr lang="en-US">
                    <a:noFill/>
                  </a:rPr>
                  <a:t> </a:t>
                </a:r>
              </a:p>
            </p:txBody>
          </p:sp>
        </mc:Fallback>
      </mc:AlternateContent>
      <p:pic>
        <p:nvPicPr>
          <p:cNvPr id="10"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2400" y="2242821"/>
            <a:ext cx="1219200" cy="5251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24000" y="2242821"/>
            <a:ext cx="1219200" cy="5251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1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2400" y="2903806"/>
            <a:ext cx="1219200" cy="5251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1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24000" y="2891179"/>
            <a:ext cx="1219200" cy="5251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14" name="TextBox 13"/>
              <p:cNvSpPr txBox="1"/>
              <p:nvPr/>
            </p:nvSpPr>
            <p:spPr>
              <a:xfrm>
                <a:off x="2667000" y="2303540"/>
                <a:ext cx="6477000" cy="668260"/>
              </a:xfrm>
              <a:prstGeom prst="rect">
                <a:avLst/>
              </a:prstGeom>
              <a:noFill/>
            </p:spPr>
            <p:txBody>
              <a:bodyPr wrap="square" rtlCol="0">
                <a:spAutoFit/>
              </a:bodyPr>
              <a:lstStyle/>
              <a:p>
                <a:pPr algn="ctr"/>
                <a:r>
                  <a:rPr lang="en-US" dirty="0"/>
                  <a:t>K Tests: </a:t>
                </a:r>
              </a:p>
              <a:p>
                <a:pPr algn="ct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𝐹𝑎𝑚𝑖𝑙𝑦</m:t>
                        </m:r>
                      </m:sub>
                    </m:sSub>
                    <m:r>
                      <a:rPr lang="en-US" b="0" i="1" smtClean="0">
                        <a:latin typeface="Cambria Math" panose="02040503050406030204" pitchFamily="18" charset="0"/>
                      </a:rPr>
                      <m:t>=</m:t>
                    </m:r>
                  </m:oMath>
                </a14:m>
                <a:r>
                  <a:rPr lang="en-US" dirty="0"/>
                  <a:t>P(Rejecting </a:t>
                </a:r>
                <a:r>
                  <a:rPr lang="en-US" b="1" i="1" dirty="0">
                    <a:solidFill>
                      <a:srgbClr val="00B0F0"/>
                    </a:solidFill>
                  </a:rPr>
                  <a:t>at least 1</a:t>
                </a:r>
                <a:r>
                  <a:rPr lang="en-US" i="1" dirty="0"/>
                  <a:t> </a:t>
                </a:r>
                <a:r>
                  <a:rPr lang="en-US" dirty="0"/>
                  <a:t>H</a:t>
                </a:r>
                <a:r>
                  <a:rPr lang="en-US" baseline="-25000" dirty="0"/>
                  <a:t>o</a:t>
                </a:r>
                <a:r>
                  <a:rPr lang="en-US" dirty="0"/>
                  <a:t> | All H</a:t>
                </a:r>
                <a:r>
                  <a:rPr lang="en-US" baseline="-25000" dirty="0"/>
                  <a:t>o</a:t>
                </a:r>
                <a:r>
                  <a:rPr lang="en-US" dirty="0"/>
                  <a:t> are true)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𝐼𝑛𝑑𝑖𝑣𝑖𝑑𝑢𝑎𝑙</m:t>
                        </m:r>
                      </m:sub>
                    </m:sSub>
                  </m:oMath>
                </a14:m>
                <a:r>
                  <a:rPr lang="en-US" dirty="0"/>
                  <a:t> </a:t>
                </a:r>
              </a:p>
            </p:txBody>
          </p:sp>
        </mc:Choice>
        <mc:Fallback xmlns="">
          <p:sp>
            <p:nvSpPr>
              <p:cNvPr id="14" name="TextBox 13"/>
              <p:cNvSpPr txBox="1">
                <a:spLocks noRot="1" noChangeAspect="1" noMove="1" noResize="1" noEditPoints="1" noAdjustHandles="1" noChangeArrowheads="1" noChangeShapeType="1" noTextEdit="1"/>
              </p:cNvSpPr>
              <p:nvPr/>
            </p:nvSpPr>
            <p:spPr>
              <a:xfrm>
                <a:off x="2667000" y="2303540"/>
                <a:ext cx="6477000" cy="668260"/>
              </a:xfrm>
              <a:prstGeom prst="rect">
                <a:avLst/>
              </a:prstGeom>
              <a:blipFill>
                <a:blip r:embed="rId7"/>
                <a:stretch>
                  <a:fillRect t="-5455" b="-10909"/>
                </a:stretch>
              </a:blipFill>
            </p:spPr>
            <p:txBody>
              <a:bodyPr/>
              <a:lstStyle/>
              <a:p>
                <a:r>
                  <a:rPr lang="en-US">
                    <a:noFill/>
                  </a:rPr>
                  <a:t> </a:t>
                </a:r>
              </a:p>
            </p:txBody>
          </p:sp>
        </mc:Fallback>
      </mc:AlternateContent>
      <p:sp>
        <p:nvSpPr>
          <p:cNvPr id="7" name="TextBox 6"/>
          <p:cNvSpPr txBox="1"/>
          <p:nvPr/>
        </p:nvSpPr>
        <p:spPr>
          <a:xfrm>
            <a:off x="1066800" y="3356714"/>
            <a:ext cx="914400" cy="307777"/>
          </a:xfrm>
          <a:prstGeom prst="rect">
            <a:avLst/>
          </a:prstGeom>
          <a:noFill/>
        </p:spPr>
        <p:txBody>
          <a:bodyPr wrap="square" rtlCol="0">
            <a:spAutoFit/>
          </a:bodyPr>
          <a:lstStyle/>
          <a:p>
            <a:pPr algn="ctr"/>
            <a:r>
              <a:rPr lang="en-US" sz="1400" dirty="0"/>
              <a:t>K tests</a:t>
            </a:r>
          </a:p>
        </p:txBody>
      </p:sp>
    </p:spTree>
    <p:extLst>
      <p:ext uri="{BB962C8B-B14F-4D97-AF65-F5344CB8AC3E}">
        <p14:creationId xmlns:p14="http://schemas.microsoft.com/office/powerpoint/2010/main" val="1531378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4"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a:t>Multiple Comparison: Example </a:t>
            </a:r>
            <a:r>
              <a:rPr lang="en-US" dirty="0">
                <a:solidFill>
                  <a:srgbClr val="00B0F0"/>
                </a:solidFill>
              </a:rPr>
              <a:t>k = 37</a:t>
            </a:r>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914400"/>
            <a:ext cx="7775421" cy="1090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 name="Group 10"/>
          <p:cNvGrpSpPr/>
          <p:nvPr/>
        </p:nvGrpSpPr>
        <p:grpSpPr>
          <a:xfrm>
            <a:off x="108857" y="1981200"/>
            <a:ext cx="8577943" cy="2687044"/>
            <a:chOff x="108857" y="1981200"/>
            <a:chExt cx="8638495" cy="3526972"/>
          </a:xfrm>
        </p:grpSpPr>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2073729"/>
              <a:ext cx="1813152"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2899682"/>
              <a:ext cx="1813152"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3812722"/>
              <a:ext cx="1813152"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4727122"/>
              <a:ext cx="1813152"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0" y="2073729"/>
              <a:ext cx="1813152"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0" y="2899682"/>
              <a:ext cx="1813152"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0" y="3812722"/>
              <a:ext cx="1813152"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0" y="4727122"/>
              <a:ext cx="1813152"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4200" y="2057400"/>
              <a:ext cx="1813152"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4200" y="2883353"/>
              <a:ext cx="1813152"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4200" y="3796393"/>
              <a:ext cx="1813152"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4200" y="4710793"/>
              <a:ext cx="1813152"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Up Arrow 2"/>
            <p:cNvSpPr/>
            <p:nvPr/>
          </p:nvSpPr>
          <p:spPr>
            <a:xfrm>
              <a:off x="1600200" y="2669722"/>
              <a:ext cx="76200" cy="229960"/>
            </a:xfrm>
            <a:prstGeom prst="up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Up Arrow 20"/>
            <p:cNvSpPr/>
            <p:nvPr/>
          </p:nvSpPr>
          <p:spPr>
            <a:xfrm>
              <a:off x="1524000" y="3439886"/>
              <a:ext cx="76200" cy="229960"/>
            </a:xfrm>
            <a:prstGeom prst="up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Up Arrow 21"/>
            <p:cNvSpPr/>
            <p:nvPr/>
          </p:nvSpPr>
          <p:spPr>
            <a:xfrm>
              <a:off x="1066800" y="4363812"/>
              <a:ext cx="76200" cy="229960"/>
            </a:xfrm>
            <a:prstGeom prst="up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Up Arrow 22"/>
            <p:cNvSpPr/>
            <p:nvPr/>
          </p:nvSpPr>
          <p:spPr>
            <a:xfrm>
              <a:off x="990600" y="5278212"/>
              <a:ext cx="76200" cy="229960"/>
            </a:xfrm>
            <a:prstGeom prst="up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Up Arrow 23"/>
            <p:cNvSpPr/>
            <p:nvPr/>
          </p:nvSpPr>
          <p:spPr>
            <a:xfrm>
              <a:off x="3810000" y="2624819"/>
              <a:ext cx="76200" cy="229960"/>
            </a:xfrm>
            <a:prstGeom prst="up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Up Arrow 24"/>
            <p:cNvSpPr/>
            <p:nvPr/>
          </p:nvSpPr>
          <p:spPr>
            <a:xfrm>
              <a:off x="2667000" y="3439886"/>
              <a:ext cx="76200" cy="229960"/>
            </a:xfrm>
            <a:prstGeom prst="up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Up Arrow 25"/>
            <p:cNvSpPr/>
            <p:nvPr/>
          </p:nvSpPr>
          <p:spPr>
            <a:xfrm>
              <a:off x="4114800" y="4363812"/>
              <a:ext cx="76200" cy="229960"/>
            </a:xfrm>
            <a:prstGeom prst="up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Up Arrow 26"/>
            <p:cNvSpPr/>
            <p:nvPr/>
          </p:nvSpPr>
          <p:spPr>
            <a:xfrm>
              <a:off x="3048000" y="5278212"/>
              <a:ext cx="76200" cy="229960"/>
            </a:xfrm>
            <a:prstGeom prst="up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Up Arrow 27"/>
            <p:cNvSpPr/>
            <p:nvPr/>
          </p:nvSpPr>
          <p:spPr>
            <a:xfrm>
              <a:off x="7924800" y="2601006"/>
              <a:ext cx="76200" cy="229960"/>
            </a:xfrm>
            <a:prstGeom prst="up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Up Arrow 28"/>
            <p:cNvSpPr/>
            <p:nvPr/>
          </p:nvSpPr>
          <p:spPr>
            <a:xfrm>
              <a:off x="7543800" y="3423557"/>
              <a:ext cx="76200" cy="229960"/>
            </a:xfrm>
            <a:prstGeom prst="up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Up Arrow 29"/>
            <p:cNvSpPr/>
            <p:nvPr/>
          </p:nvSpPr>
          <p:spPr>
            <a:xfrm>
              <a:off x="8153400" y="4339998"/>
              <a:ext cx="76200" cy="229960"/>
            </a:xfrm>
            <a:prstGeom prst="up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Up Arrow 30"/>
            <p:cNvSpPr/>
            <p:nvPr/>
          </p:nvSpPr>
          <p:spPr>
            <a:xfrm>
              <a:off x="7924800" y="5245554"/>
              <a:ext cx="76200" cy="229960"/>
            </a:xfrm>
            <a:prstGeom prst="up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3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5281" y="2057400"/>
              <a:ext cx="1813152"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5281" y="2883353"/>
              <a:ext cx="1813152"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5281" y="3796393"/>
              <a:ext cx="1813152"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5281" y="4710793"/>
              <a:ext cx="1813152"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Up Arrow 36"/>
            <p:cNvSpPr/>
            <p:nvPr/>
          </p:nvSpPr>
          <p:spPr>
            <a:xfrm>
              <a:off x="5357281" y="2601006"/>
              <a:ext cx="76200" cy="229960"/>
            </a:xfrm>
            <a:prstGeom prst="up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Up Arrow 37"/>
            <p:cNvSpPr/>
            <p:nvPr/>
          </p:nvSpPr>
          <p:spPr>
            <a:xfrm>
              <a:off x="5547781" y="3423557"/>
              <a:ext cx="76200" cy="229960"/>
            </a:xfrm>
            <a:prstGeom prst="up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Up Arrow 38"/>
            <p:cNvSpPr/>
            <p:nvPr/>
          </p:nvSpPr>
          <p:spPr>
            <a:xfrm>
              <a:off x="5547781" y="4339998"/>
              <a:ext cx="76200" cy="229960"/>
            </a:xfrm>
            <a:prstGeom prst="up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Up Arrow 39"/>
            <p:cNvSpPr/>
            <p:nvPr/>
          </p:nvSpPr>
          <p:spPr>
            <a:xfrm>
              <a:off x="5346395" y="5245554"/>
              <a:ext cx="76200" cy="229960"/>
            </a:xfrm>
            <a:prstGeom prst="up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16" name="TextBox 9215"/>
            <p:cNvSpPr txBox="1"/>
            <p:nvPr/>
          </p:nvSpPr>
          <p:spPr>
            <a:xfrm>
              <a:off x="152400" y="1981200"/>
              <a:ext cx="914400" cy="369332"/>
            </a:xfrm>
            <a:prstGeom prst="rect">
              <a:avLst/>
            </a:prstGeom>
            <a:noFill/>
          </p:spPr>
          <p:txBody>
            <a:bodyPr wrap="square" rtlCol="0">
              <a:spAutoFit/>
            </a:bodyPr>
            <a:lstStyle/>
            <a:p>
              <a:r>
                <a:rPr lang="en-US" dirty="0"/>
                <a:t>Gene 1</a:t>
              </a:r>
            </a:p>
          </p:txBody>
        </p:sp>
        <p:sp>
          <p:nvSpPr>
            <p:cNvPr id="44" name="TextBox 43"/>
            <p:cNvSpPr txBox="1"/>
            <p:nvPr/>
          </p:nvSpPr>
          <p:spPr>
            <a:xfrm>
              <a:off x="152400" y="2754868"/>
              <a:ext cx="914400" cy="369332"/>
            </a:xfrm>
            <a:prstGeom prst="rect">
              <a:avLst/>
            </a:prstGeom>
            <a:noFill/>
          </p:spPr>
          <p:txBody>
            <a:bodyPr wrap="square" rtlCol="0">
              <a:spAutoFit/>
            </a:bodyPr>
            <a:lstStyle/>
            <a:p>
              <a:r>
                <a:rPr lang="en-US" dirty="0"/>
                <a:t>Gene 2</a:t>
              </a:r>
            </a:p>
          </p:txBody>
        </p:sp>
        <p:sp>
          <p:nvSpPr>
            <p:cNvPr id="45" name="TextBox 44"/>
            <p:cNvSpPr txBox="1"/>
            <p:nvPr/>
          </p:nvSpPr>
          <p:spPr>
            <a:xfrm>
              <a:off x="152400" y="3669268"/>
              <a:ext cx="914400" cy="369332"/>
            </a:xfrm>
            <a:prstGeom prst="rect">
              <a:avLst/>
            </a:prstGeom>
            <a:noFill/>
          </p:spPr>
          <p:txBody>
            <a:bodyPr wrap="square" rtlCol="0">
              <a:spAutoFit/>
            </a:bodyPr>
            <a:lstStyle/>
            <a:p>
              <a:r>
                <a:rPr lang="en-US" dirty="0"/>
                <a:t>Gene 3</a:t>
              </a:r>
            </a:p>
          </p:txBody>
        </p:sp>
        <p:sp>
          <p:nvSpPr>
            <p:cNvPr id="46" name="TextBox 45"/>
            <p:cNvSpPr txBox="1"/>
            <p:nvPr/>
          </p:nvSpPr>
          <p:spPr>
            <a:xfrm>
              <a:off x="108857" y="4572000"/>
              <a:ext cx="914400" cy="369332"/>
            </a:xfrm>
            <a:prstGeom prst="rect">
              <a:avLst/>
            </a:prstGeom>
            <a:noFill/>
          </p:spPr>
          <p:txBody>
            <a:bodyPr wrap="square" rtlCol="0">
              <a:spAutoFit/>
            </a:bodyPr>
            <a:lstStyle/>
            <a:p>
              <a:r>
                <a:rPr lang="en-US" dirty="0"/>
                <a:t>Gene 4</a:t>
              </a:r>
            </a:p>
          </p:txBody>
        </p:sp>
        <p:sp>
          <p:nvSpPr>
            <p:cNvPr id="47" name="TextBox 46"/>
            <p:cNvSpPr txBox="1"/>
            <p:nvPr/>
          </p:nvSpPr>
          <p:spPr>
            <a:xfrm>
              <a:off x="2209800" y="2057400"/>
              <a:ext cx="914400" cy="369332"/>
            </a:xfrm>
            <a:prstGeom prst="rect">
              <a:avLst/>
            </a:prstGeom>
            <a:noFill/>
          </p:spPr>
          <p:txBody>
            <a:bodyPr wrap="square" rtlCol="0">
              <a:spAutoFit/>
            </a:bodyPr>
            <a:lstStyle/>
            <a:p>
              <a:r>
                <a:rPr lang="en-US" dirty="0"/>
                <a:t>Gene 5</a:t>
              </a:r>
            </a:p>
          </p:txBody>
        </p:sp>
        <p:sp>
          <p:nvSpPr>
            <p:cNvPr id="48" name="TextBox 47"/>
            <p:cNvSpPr txBox="1"/>
            <p:nvPr/>
          </p:nvSpPr>
          <p:spPr>
            <a:xfrm>
              <a:off x="2209800" y="2831068"/>
              <a:ext cx="914400" cy="369332"/>
            </a:xfrm>
            <a:prstGeom prst="rect">
              <a:avLst/>
            </a:prstGeom>
            <a:noFill/>
          </p:spPr>
          <p:txBody>
            <a:bodyPr wrap="square" rtlCol="0">
              <a:spAutoFit/>
            </a:bodyPr>
            <a:lstStyle/>
            <a:p>
              <a:r>
                <a:rPr lang="en-US" dirty="0"/>
                <a:t>Gene 6</a:t>
              </a:r>
            </a:p>
          </p:txBody>
        </p:sp>
        <p:sp>
          <p:nvSpPr>
            <p:cNvPr id="49" name="TextBox 48"/>
            <p:cNvSpPr txBox="1"/>
            <p:nvPr/>
          </p:nvSpPr>
          <p:spPr>
            <a:xfrm>
              <a:off x="2209800" y="3745468"/>
              <a:ext cx="914400" cy="369332"/>
            </a:xfrm>
            <a:prstGeom prst="rect">
              <a:avLst/>
            </a:prstGeom>
            <a:noFill/>
          </p:spPr>
          <p:txBody>
            <a:bodyPr wrap="square" rtlCol="0">
              <a:spAutoFit/>
            </a:bodyPr>
            <a:lstStyle/>
            <a:p>
              <a:r>
                <a:rPr lang="en-US" dirty="0"/>
                <a:t>Gene 7</a:t>
              </a:r>
            </a:p>
          </p:txBody>
        </p:sp>
        <p:sp>
          <p:nvSpPr>
            <p:cNvPr id="50" name="TextBox 49"/>
            <p:cNvSpPr txBox="1"/>
            <p:nvPr/>
          </p:nvSpPr>
          <p:spPr>
            <a:xfrm>
              <a:off x="2166257" y="4648200"/>
              <a:ext cx="914400" cy="369332"/>
            </a:xfrm>
            <a:prstGeom prst="rect">
              <a:avLst/>
            </a:prstGeom>
            <a:noFill/>
          </p:spPr>
          <p:txBody>
            <a:bodyPr wrap="square" rtlCol="0">
              <a:spAutoFit/>
            </a:bodyPr>
            <a:lstStyle/>
            <a:p>
              <a:r>
                <a:rPr lang="en-US" dirty="0"/>
                <a:t>Gene 8</a:t>
              </a:r>
            </a:p>
          </p:txBody>
        </p:sp>
        <p:sp>
          <p:nvSpPr>
            <p:cNvPr id="51" name="TextBox 50"/>
            <p:cNvSpPr txBox="1"/>
            <p:nvPr/>
          </p:nvSpPr>
          <p:spPr>
            <a:xfrm>
              <a:off x="4343400" y="1981200"/>
              <a:ext cx="914400" cy="369332"/>
            </a:xfrm>
            <a:prstGeom prst="rect">
              <a:avLst/>
            </a:prstGeom>
            <a:noFill/>
          </p:spPr>
          <p:txBody>
            <a:bodyPr wrap="square" rtlCol="0">
              <a:spAutoFit/>
            </a:bodyPr>
            <a:lstStyle/>
            <a:p>
              <a:r>
                <a:rPr lang="en-US" dirty="0"/>
                <a:t>Gene 9</a:t>
              </a:r>
            </a:p>
          </p:txBody>
        </p:sp>
        <p:sp>
          <p:nvSpPr>
            <p:cNvPr id="52" name="TextBox 51"/>
            <p:cNvSpPr txBox="1"/>
            <p:nvPr/>
          </p:nvSpPr>
          <p:spPr>
            <a:xfrm>
              <a:off x="4296554" y="2681333"/>
              <a:ext cx="1051153" cy="484779"/>
            </a:xfrm>
            <a:prstGeom prst="rect">
              <a:avLst/>
            </a:prstGeom>
            <a:noFill/>
          </p:spPr>
          <p:txBody>
            <a:bodyPr wrap="square" rtlCol="0">
              <a:spAutoFit/>
            </a:bodyPr>
            <a:lstStyle/>
            <a:p>
              <a:r>
                <a:rPr lang="en-US" dirty="0"/>
                <a:t>Gene 10</a:t>
              </a:r>
            </a:p>
          </p:txBody>
        </p:sp>
        <p:sp>
          <p:nvSpPr>
            <p:cNvPr id="53" name="TextBox 52"/>
            <p:cNvSpPr txBox="1"/>
            <p:nvPr/>
          </p:nvSpPr>
          <p:spPr>
            <a:xfrm>
              <a:off x="4343399" y="3669268"/>
              <a:ext cx="1002995" cy="369332"/>
            </a:xfrm>
            <a:prstGeom prst="rect">
              <a:avLst/>
            </a:prstGeom>
            <a:noFill/>
          </p:spPr>
          <p:txBody>
            <a:bodyPr wrap="square" rtlCol="0">
              <a:spAutoFit/>
            </a:bodyPr>
            <a:lstStyle/>
            <a:p>
              <a:r>
                <a:rPr lang="en-US" dirty="0"/>
                <a:t>Gene 11</a:t>
              </a:r>
            </a:p>
          </p:txBody>
        </p:sp>
        <p:sp>
          <p:nvSpPr>
            <p:cNvPr id="54" name="TextBox 53"/>
            <p:cNvSpPr txBox="1"/>
            <p:nvPr/>
          </p:nvSpPr>
          <p:spPr>
            <a:xfrm>
              <a:off x="4299857" y="4572000"/>
              <a:ext cx="1122738" cy="369332"/>
            </a:xfrm>
            <a:prstGeom prst="rect">
              <a:avLst/>
            </a:prstGeom>
            <a:noFill/>
          </p:spPr>
          <p:txBody>
            <a:bodyPr wrap="square" rtlCol="0">
              <a:spAutoFit/>
            </a:bodyPr>
            <a:lstStyle/>
            <a:p>
              <a:r>
                <a:rPr lang="en-US" dirty="0"/>
                <a:t>Gene 12</a:t>
              </a:r>
            </a:p>
          </p:txBody>
        </p:sp>
        <p:sp>
          <p:nvSpPr>
            <p:cNvPr id="55" name="TextBox 54"/>
            <p:cNvSpPr txBox="1"/>
            <p:nvPr/>
          </p:nvSpPr>
          <p:spPr>
            <a:xfrm>
              <a:off x="6473746" y="2057298"/>
              <a:ext cx="1070053" cy="369332"/>
            </a:xfrm>
            <a:prstGeom prst="rect">
              <a:avLst/>
            </a:prstGeom>
            <a:noFill/>
          </p:spPr>
          <p:txBody>
            <a:bodyPr wrap="square" rtlCol="0">
              <a:spAutoFit/>
            </a:bodyPr>
            <a:lstStyle/>
            <a:p>
              <a:r>
                <a:rPr lang="en-US" dirty="0"/>
                <a:t>Gene 34</a:t>
              </a:r>
            </a:p>
          </p:txBody>
        </p:sp>
        <p:sp>
          <p:nvSpPr>
            <p:cNvPr id="56" name="TextBox 55"/>
            <p:cNvSpPr txBox="1"/>
            <p:nvPr/>
          </p:nvSpPr>
          <p:spPr>
            <a:xfrm>
              <a:off x="6473747" y="2830966"/>
              <a:ext cx="1070052" cy="369332"/>
            </a:xfrm>
            <a:prstGeom prst="rect">
              <a:avLst/>
            </a:prstGeom>
            <a:noFill/>
          </p:spPr>
          <p:txBody>
            <a:bodyPr wrap="square" rtlCol="0">
              <a:spAutoFit/>
            </a:bodyPr>
            <a:lstStyle/>
            <a:p>
              <a:r>
                <a:rPr lang="en-US" dirty="0"/>
                <a:t>Gene 35</a:t>
              </a:r>
            </a:p>
          </p:txBody>
        </p:sp>
        <p:sp>
          <p:nvSpPr>
            <p:cNvPr id="57" name="TextBox 56"/>
            <p:cNvSpPr txBox="1"/>
            <p:nvPr/>
          </p:nvSpPr>
          <p:spPr>
            <a:xfrm>
              <a:off x="6473747" y="3745366"/>
              <a:ext cx="1070052" cy="369332"/>
            </a:xfrm>
            <a:prstGeom prst="rect">
              <a:avLst/>
            </a:prstGeom>
            <a:noFill/>
          </p:spPr>
          <p:txBody>
            <a:bodyPr wrap="square" rtlCol="0">
              <a:spAutoFit/>
            </a:bodyPr>
            <a:lstStyle/>
            <a:p>
              <a:r>
                <a:rPr lang="en-US" dirty="0"/>
                <a:t>Gene 36</a:t>
              </a:r>
            </a:p>
          </p:txBody>
        </p:sp>
        <p:sp>
          <p:nvSpPr>
            <p:cNvPr id="58" name="TextBox 57"/>
            <p:cNvSpPr txBox="1"/>
            <p:nvPr/>
          </p:nvSpPr>
          <p:spPr>
            <a:xfrm>
              <a:off x="6477000" y="4583668"/>
              <a:ext cx="1113596" cy="369332"/>
            </a:xfrm>
            <a:prstGeom prst="rect">
              <a:avLst/>
            </a:prstGeom>
            <a:noFill/>
          </p:spPr>
          <p:txBody>
            <a:bodyPr wrap="square" rtlCol="0">
              <a:spAutoFit/>
            </a:bodyPr>
            <a:lstStyle/>
            <a:p>
              <a:r>
                <a:rPr lang="en-US" dirty="0"/>
                <a:t>Gene 37</a:t>
              </a:r>
            </a:p>
          </p:txBody>
        </p:sp>
      </p:grpSp>
      <mc:AlternateContent xmlns:mc="http://schemas.openxmlformats.org/markup-compatibility/2006" xmlns:a14="http://schemas.microsoft.com/office/drawing/2010/main">
        <mc:Choice Requires="a14">
          <p:sp>
            <p:nvSpPr>
              <p:cNvPr id="61" name="TextBox 60"/>
              <p:cNvSpPr txBox="1"/>
              <p:nvPr/>
            </p:nvSpPr>
            <p:spPr>
              <a:xfrm>
                <a:off x="445681" y="5396443"/>
                <a:ext cx="8443857" cy="391261"/>
              </a:xfrm>
              <a:prstGeom prst="rect">
                <a:avLst/>
              </a:prstGeom>
              <a:noFill/>
            </p:spPr>
            <p:txBody>
              <a:bodyPr wrap="square" rtlCol="0">
                <a:spAutoFit/>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ea typeface="Cambria Math" panose="02040503050406030204" pitchFamily="18" charset="0"/>
                          </a:rPr>
                          <m:t>𝐹𝑎𝑚𝑖𝑙𝑦</m:t>
                        </m:r>
                      </m:sub>
                    </m:sSub>
                    <m:r>
                      <a:rPr lang="en-US" i="1">
                        <a:latin typeface="Cambria Math" panose="02040503050406030204" pitchFamily="18" charset="0"/>
                      </a:rPr>
                      <m:t>=</m:t>
                    </m:r>
                  </m:oMath>
                </a14:m>
                <a:r>
                  <a:rPr lang="en-US" dirty="0"/>
                  <a:t> 1 – (1-0.05)</a:t>
                </a:r>
                <a:r>
                  <a:rPr lang="en-US" baseline="30000" dirty="0"/>
                  <a:t> 37</a:t>
                </a:r>
                <a:r>
                  <a:rPr lang="en-US" dirty="0"/>
                  <a:t>=  1 – (0.95)</a:t>
                </a:r>
                <a:r>
                  <a:rPr lang="en-US" baseline="30000" dirty="0"/>
                  <a:t> 37</a:t>
                </a:r>
                <a:r>
                  <a:rPr lang="en-US" dirty="0"/>
                  <a:t>= 0.850……85% chance of a Type I error</a:t>
                </a:r>
                <a:endParaRPr lang="en-US" baseline="30000" dirty="0"/>
              </a:p>
            </p:txBody>
          </p:sp>
        </mc:Choice>
        <mc:Fallback xmlns="">
          <p:sp>
            <p:nvSpPr>
              <p:cNvPr id="61" name="TextBox 60"/>
              <p:cNvSpPr txBox="1">
                <a:spLocks noRot="1" noChangeAspect="1" noMove="1" noResize="1" noEditPoints="1" noAdjustHandles="1" noChangeArrowheads="1" noChangeShapeType="1" noTextEdit="1"/>
              </p:cNvSpPr>
              <p:nvPr/>
            </p:nvSpPr>
            <p:spPr>
              <a:xfrm>
                <a:off x="445681" y="5396443"/>
                <a:ext cx="8443857" cy="391261"/>
              </a:xfrm>
              <a:prstGeom prst="rect">
                <a:avLst/>
              </a:prstGeom>
              <a:blipFill rotWithShape="0">
                <a:blip r:embed="rId4"/>
                <a:stretch>
                  <a:fillRect t="-6250" b="-203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455990" y="6203973"/>
                <a:ext cx="8958943" cy="394788"/>
              </a:xfrm>
              <a:prstGeom prst="rect">
                <a:avLst/>
              </a:prstGeom>
              <a:noFill/>
            </p:spPr>
            <p:txBody>
              <a:bodyPr wrap="square" rtlCol="0">
                <a:spAutoFit/>
              </a:bodyPr>
              <a:lstStyle/>
              <a:p>
                <a14:m>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ea typeface="Cambria Math" panose="02040503050406030204" pitchFamily="18" charset="0"/>
                          </a:rPr>
                          <m:t>𝜶</m:t>
                        </m:r>
                      </m:e>
                      <m:sub>
                        <m:r>
                          <a:rPr lang="en-US" b="1" i="1">
                            <a:solidFill>
                              <a:srgbClr val="FF0000"/>
                            </a:solidFill>
                            <a:latin typeface="Cambria Math" panose="02040503050406030204" pitchFamily="18" charset="0"/>
                            <a:ea typeface="Cambria Math" panose="02040503050406030204" pitchFamily="18" charset="0"/>
                          </a:rPr>
                          <m:t>𝑭𝒂𝒎𝒊𝒍𝒚</m:t>
                        </m:r>
                      </m:sub>
                    </m:sSub>
                    <m:r>
                      <a:rPr lang="en-US" b="1" i="1">
                        <a:solidFill>
                          <a:srgbClr val="FF0000"/>
                        </a:solidFill>
                        <a:latin typeface="Cambria Math" panose="02040503050406030204" pitchFamily="18" charset="0"/>
                      </a:rPr>
                      <m:t>=</m:t>
                    </m:r>
                  </m:oMath>
                </a14:m>
                <a:r>
                  <a:rPr lang="en-US" b="1" dirty="0">
                    <a:solidFill>
                      <a:srgbClr val="FF0000"/>
                    </a:solidFill>
                  </a:rPr>
                  <a:t> 1 – [1-(0.05/37)]</a:t>
                </a:r>
                <a:r>
                  <a:rPr lang="en-US" b="1" baseline="30000" dirty="0">
                    <a:solidFill>
                      <a:srgbClr val="FF0000"/>
                    </a:solidFill>
                  </a:rPr>
                  <a:t> 37</a:t>
                </a:r>
                <a:r>
                  <a:rPr lang="en-US" b="1" dirty="0">
                    <a:solidFill>
                      <a:srgbClr val="FF0000"/>
                    </a:solidFill>
                  </a:rPr>
                  <a:t>= 1 – (.99865)</a:t>
                </a:r>
                <a:r>
                  <a:rPr lang="en-US" b="1" baseline="30000" dirty="0">
                    <a:solidFill>
                      <a:srgbClr val="FF0000"/>
                    </a:solidFill>
                  </a:rPr>
                  <a:t> 37</a:t>
                </a:r>
                <a:r>
                  <a:rPr lang="en-US" b="1" dirty="0">
                    <a:solidFill>
                      <a:srgbClr val="FF0000"/>
                    </a:solidFill>
                  </a:rPr>
                  <a:t>= </a:t>
                </a:r>
                <a:r>
                  <a:rPr lang="en-US" b="1" dirty="0">
                    <a:solidFill>
                      <a:srgbClr val="0070C0"/>
                    </a:solidFill>
                  </a:rPr>
                  <a:t>0.0488</a:t>
                </a:r>
                <a:r>
                  <a:rPr lang="en-US" dirty="0"/>
                  <a:t> ……5% chance of a Type I error</a:t>
                </a:r>
                <a:endParaRPr lang="en-US" b="1" baseline="30000" dirty="0">
                  <a:solidFill>
                    <a:srgbClr val="0070C0"/>
                  </a:solidFill>
                </a:endParaRPr>
              </a:p>
            </p:txBody>
          </p:sp>
        </mc:Choice>
        <mc:Fallback xmlns="">
          <p:sp>
            <p:nvSpPr>
              <p:cNvPr id="63" name="TextBox 62"/>
              <p:cNvSpPr txBox="1">
                <a:spLocks noRot="1" noChangeAspect="1" noMove="1" noResize="1" noEditPoints="1" noAdjustHandles="1" noChangeArrowheads="1" noChangeShapeType="1" noTextEdit="1"/>
              </p:cNvSpPr>
              <p:nvPr/>
            </p:nvSpPr>
            <p:spPr>
              <a:xfrm>
                <a:off x="455990" y="6203973"/>
                <a:ext cx="8958943" cy="394788"/>
              </a:xfrm>
              <a:prstGeom prst="rect">
                <a:avLst/>
              </a:prstGeom>
              <a:blipFill rotWithShape="0">
                <a:blip r:embed="rId5"/>
                <a:stretch>
                  <a:fillRect t="-7813" b="-203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72168" y="5167428"/>
                <a:ext cx="1223232"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b="0" i="1" baseline="-25000" smtClean="0">
                          <a:latin typeface="Cambria Math" panose="02040503050406030204" pitchFamily="18" charset="0"/>
                          <a:ea typeface="Cambria Math" panose="02040503050406030204" pitchFamily="18" charset="0"/>
                        </a:rPr>
                        <m:t>𝑖</m:t>
                      </m:r>
                      <m:r>
                        <a:rPr lang="en-US" b="0" i="1" dirty="0" smtClean="0">
                          <a:latin typeface="Cambria Math" panose="02040503050406030204" pitchFamily="18" charset="0"/>
                          <a:ea typeface="Cambria Math" panose="02040503050406030204" pitchFamily="18" charset="0"/>
                        </a:rPr>
                        <m:t>=.05</m:t>
                      </m:r>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72168" y="5167428"/>
                <a:ext cx="1223232" cy="369332"/>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152095" y="5854790"/>
                <a:ext cx="1437651" cy="369332"/>
              </a:xfrm>
              <a:prstGeom prst="rect">
                <a:avLst/>
              </a:prstGeom>
            </p:spPr>
            <p:txBody>
              <a:bodyPr wrap="square">
                <a:spAutoFit/>
              </a:bodyPr>
              <a:lstStyle/>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rPr>
                      <m:t>=</m:t>
                    </m:r>
                  </m:oMath>
                </a14:m>
                <a:r>
                  <a:rPr lang="en-US" dirty="0"/>
                  <a:t>.05/37</a:t>
                </a:r>
              </a:p>
            </p:txBody>
          </p:sp>
        </mc:Choice>
        <mc:Fallback xmlns="">
          <p:sp>
            <p:nvSpPr>
              <p:cNvPr id="9" name="Rectangle 8"/>
              <p:cNvSpPr>
                <a:spLocks noRot="1" noChangeAspect="1" noMove="1" noResize="1" noEditPoints="1" noAdjustHandles="1" noChangeArrowheads="1" noChangeShapeType="1" noTextEdit="1"/>
              </p:cNvSpPr>
              <p:nvPr/>
            </p:nvSpPr>
            <p:spPr>
              <a:xfrm>
                <a:off x="152095" y="5854790"/>
                <a:ext cx="1437651" cy="369332"/>
              </a:xfrm>
              <a:prstGeom prst="rect">
                <a:avLst/>
              </a:prstGeom>
              <a:blipFill rotWithShape="0">
                <a:blip r:embed="rId7"/>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p:cNvSpPr txBox="1"/>
              <p:nvPr/>
            </p:nvSpPr>
            <p:spPr>
              <a:xfrm>
                <a:off x="457197" y="4735212"/>
                <a:ext cx="8443857" cy="391261"/>
              </a:xfrm>
              <a:prstGeom prst="rect">
                <a:avLst/>
              </a:prstGeom>
              <a:noFill/>
            </p:spPr>
            <p:txBody>
              <a:bodyPr wrap="square" rtlCol="0">
                <a:spAutoFit/>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ea typeface="Cambria Math" panose="02040503050406030204" pitchFamily="18" charset="0"/>
                          </a:rPr>
                          <m:t>𝐹𝑎𝑚𝑖𝑙𝑦</m:t>
                        </m:r>
                      </m:sub>
                    </m:sSub>
                    <m:r>
                      <a:rPr lang="en-US" i="1">
                        <a:latin typeface="Cambria Math" panose="02040503050406030204" pitchFamily="18" charset="0"/>
                      </a:rPr>
                      <m:t>=</m:t>
                    </m:r>
                  </m:oMath>
                </a14:m>
                <a:r>
                  <a:rPr lang="en-US" dirty="0"/>
                  <a:t>Probability (Reject at least 1 H</a:t>
                </a:r>
                <a:r>
                  <a:rPr lang="en-US" baseline="-25000" dirty="0"/>
                  <a:t>o</a:t>
                </a:r>
                <a:r>
                  <a:rPr lang="en-US" dirty="0"/>
                  <a:t>| µ</a:t>
                </a:r>
                <a:r>
                  <a:rPr lang="en-US" baseline="-25000" dirty="0"/>
                  <a:t>i</a:t>
                </a:r>
                <a:r>
                  <a:rPr lang="en-US" dirty="0"/>
                  <a:t> = 0 (All n H</a:t>
                </a:r>
                <a:r>
                  <a:rPr lang="en-US" baseline="-25000" dirty="0"/>
                  <a:t>o</a:t>
                </a:r>
                <a:r>
                  <a:rPr lang="en-US" dirty="0"/>
                  <a:t>’s are true)) = 1 – (1-</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𝛼</m:t>
                    </m:r>
                  </m:oMath>
                </a14:m>
                <a:r>
                  <a:rPr lang="en-US" baseline="-25000" dirty="0"/>
                  <a:t>i</a:t>
                </a:r>
                <a:r>
                  <a:rPr lang="en-US" dirty="0"/>
                  <a:t>)</a:t>
                </a:r>
                <a:r>
                  <a:rPr lang="en-US" baseline="30000" dirty="0"/>
                  <a:t> n</a:t>
                </a:r>
              </a:p>
            </p:txBody>
          </p:sp>
        </mc:Choice>
        <mc:Fallback xmlns="">
          <p:sp>
            <p:nvSpPr>
              <p:cNvPr id="60" name="TextBox 59"/>
              <p:cNvSpPr txBox="1">
                <a:spLocks noRot="1" noChangeAspect="1" noMove="1" noResize="1" noEditPoints="1" noAdjustHandles="1" noChangeArrowheads="1" noChangeShapeType="1" noTextEdit="1"/>
              </p:cNvSpPr>
              <p:nvPr/>
            </p:nvSpPr>
            <p:spPr>
              <a:xfrm>
                <a:off x="457197" y="4735212"/>
                <a:ext cx="8443857" cy="391261"/>
              </a:xfrm>
              <a:prstGeom prst="rect">
                <a:avLst/>
              </a:prstGeom>
              <a:blipFill>
                <a:blip r:embed="rId8"/>
                <a:stretch>
                  <a:fillRect t="-7813" b="-20313"/>
                </a:stretch>
              </a:blipFill>
            </p:spPr>
            <p:txBody>
              <a:bodyPr/>
              <a:lstStyle/>
              <a:p>
                <a:r>
                  <a:rPr lang="en-US">
                    <a:noFill/>
                  </a:rPr>
                  <a:t> </a:t>
                </a:r>
              </a:p>
            </p:txBody>
          </p:sp>
        </mc:Fallback>
      </mc:AlternateContent>
    </p:spTree>
    <p:extLst>
      <p:ext uri="{BB962C8B-B14F-4D97-AF65-F5344CB8AC3E}">
        <p14:creationId xmlns:p14="http://schemas.microsoft.com/office/powerpoint/2010/main" val="380190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0" presetClass="entr" presetSubtype="0" fill="hold" grpId="0" nodeType="withEffect">
                                  <p:stCondLst>
                                    <p:cond delay="0"/>
                                  </p:stCondLst>
                                  <p:childTnLst>
                                    <p:set>
                                      <p:cBhvr>
                                        <p:cTn id="13" dur="1" fill="hold">
                                          <p:stCondLst>
                                            <p:cond delay="0"/>
                                          </p:stCondLst>
                                        </p:cTn>
                                        <p:tgtEl>
                                          <p:spTgt spid="61"/>
                                        </p:tgtEl>
                                        <p:attrNameLst>
                                          <p:attrName>style.visibility</p:attrName>
                                        </p:attrNameLst>
                                      </p:cBhvr>
                                      <p:to>
                                        <p:strVal val="visible"/>
                                      </p:to>
                                    </p:set>
                                    <p:animEffect transition="in" filter="fade">
                                      <p:cBhvr>
                                        <p:cTn id="14" dur="500"/>
                                        <p:tgtEl>
                                          <p:spTgt spid="61"/>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0" presetClass="entr" presetSubtype="0" fill="hold" grpId="0" nodeType="with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3" grpId="0"/>
      <p:bldP spid="4" grpId="0"/>
      <p:bldP spid="9" grpId="0"/>
      <p:bldP spid="6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a:t>Multiple Comparison: Example </a:t>
            </a:r>
            <a:r>
              <a:rPr lang="en-US" dirty="0">
                <a:solidFill>
                  <a:srgbClr val="00B0F0"/>
                </a:solidFill>
              </a:rPr>
              <a:t>k = 100</a:t>
            </a:r>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914400"/>
            <a:ext cx="7775421" cy="1090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61" name="TextBox 60"/>
              <p:cNvSpPr txBox="1"/>
              <p:nvPr/>
            </p:nvSpPr>
            <p:spPr>
              <a:xfrm>
                <a:off x="445681" y="5396443"/>
                <a:ext cx="8443857" cy="391261"/>
              </a:xfrm>
              <a:prstGeom prst="rect">
                <a:avLst/>
              </a:prstGeom>
              <a:noFill/>
            </p:spPr>
            <p:txBody>
              <a:bodyPr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ea typeface="Cambria Math" panose="02040503050406030204" pitchFamily="18" charset="0"/>
                          </a:rPr>
                          <m:t>𝐹𝑎𝑚𝑖𝑙𝑦</m:t>
                        </m:r>
                      </m:sub>
                    </m:sSub>
                    <m:r>
                      <a:rPr lang="en-US" i="1">
                        <a:latin typeface="Cambria Math" panose="02040503050406030204" pitchFamily="18" charset="0"/>
                      </a:rPr>
                      <m:t>=</m:t>
                    </m:r>
                  </m:oMath>
                </a14:m>
                <a:r>
                  <a:rPr lang="en-US" dirty="0"/>
                  <a:t> 1 – (1-0.05)</a:t>
                </a:r>
                <a:r>
                  <a:rPr lang="en-US" baseline="30000" dirty="0"/>
                  <a:t> 100</a:t>
                </a:r>
                <a:r>
                  <a:rPr lang="en-US" dirty="0"/>
                  <a:t>=  1 – (0.95)</a:t>
                </a:r>
                <a:r>
                  <a:rPr lang="en-US" baseline="30000" dirty="0"/>
                  <a:t> 100</a:t>
                </a:r>
                <a:r>
                  <a:rPr lang="en-US" dirty="0"/>
                  <a:t>= 0.994……99% chance of a Type I error</a:t>
                </a:r>
                <a:endParaRPr lang="en-US" baseline="30000" dirty="0"/>
              </a:p>
            </p:txBody>
          </p:sp>
        </mc:Choice>
        <mc:Fallback xmlns="">
          <p:sp>
            <p:nvSpPr>
              <p:cNvPr id="61" name="TextBox 60"/>
              <p:cNvSpPr txBox="1">
                <a:spLocks noRot="1" noChangeAspect="1" noMove="1" noResize="1" noEditPoints="1" noAdjustHandles="1" noChangeArrowheads="1" noChangeShapeType="1" noTextEdit="1"/>
              </p:cNvSpPr>
              <p:nvPr/>
            </p:nvSpPr>
            <p:spPr>
              <a:xfrm>
                <a:off x="445681" y="5396443"/>
                <a:ext cx="8443857" cy="391261"/>
              </a:xfrm>
              <a:prstGeom prst="rect">
                <a:avLst/>
              </a:prstGeom>
              <a:blipFill rotWithShape="0">
                <a:blip r:embed="rId3"/>
                <a:stretch>
                  <a:fillRect t="-6250" b="-203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455990" y="6203973"/>
                <a:ext cx="8958943" cy="579454"/>
              </a:xfrm>
              <a:prstGeom prst="rect">
                <a:avLst/>
              </a:prstGeom>
              <a:noFill/>
            </p:spPr>
            <p:txBody>
              <a:bodyPr wrap="square" rtlCol="0">
                <a:spAutoFit/>
              </a:bodyPr>
              <a:lstStyle/>
              <a:p>
                <a14:m>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ea typeface="Cambria Math" panose="02040503050406030204" pitchFamily="18" charset="0"/>
                          </a:rPr>
                          <m:t>𝜶</m:t>
                        </m:r>
                      </m:e>
                      <m:sub>
                        <m:r>
                          <a:rPr lang="en-US" b="1" i="1">
                            <a:solidFill>
                              <a:srgbClr val="FF0000"/>
                            </a:solidFill>
                            <a:latin typeface="Cambria Math" panose="02040503050406030204" pitchFamily="18" charset="0"/>
                            <a:ea typeface="Cambria Math" panose="02040503050406030204" pitchFamily="18" charset="0"/>
                          </a:rPr>
                          <m:t>𝑭𝒂𝒎𝒊𝒍𝒚</m:t>
                        </m:r>
                      </m:sub>
                    </m:sSub>
                    <m:r>
                      <a:rPr lang="en-US" b="1" i="1">
                        <a:solidFill>
                          <a:srgbClr val="FF0000"/>
                        </a:solidFill>
                        <a:latin typeface="Cambria Math" panose="02040503050406030204" pitchFamily="18" charset="0"/>
                      </a:rPr>
                      <m:t>=</m:t>
                    </m:r>
                  </m:oMath>
                </a14:m>
                <a:r>
                  <a:rPr lang="en-US" b="1" dirty="0">
                    <a:solidFill>
                      <a:srgbClr val="FF0000"/>
                    </a:solidFill>
                  </a:rPr>
                  <a:t> 1 – [1-(0.05/100)]</a:t>
                </a:r>
                <a:r>
                  <a:rPr lang="en-US" b="1" baseline="30000" dirty="0">
                    <a:solidFill>
                      <a:srgbClr val="FF0000"/>
                    </a:solidFill>
                  </a:rPr>
                  <a:t> 100</a:t>
                </a:r>
                <a:r>
                  <a:rPr lang="en-US" b="1" dirty="0">
                    <a:solidFill>
                      <a:srgbClr val="FF0000"/>
                    </a:solidFill>
                  </a:rPr>
                  <a:t>= 1 – (.9995)</a:t>
                </a:r>
                <a:r>
                  <a:rPr lang="en-US" b="1" baseline="30000" dirty="0">
                    <a:solidFill>
                      <a:srgbClr val="FF0000"/>
                    </a:solidFill>
                  </a:rPr>
                  <a:t> 100</a:t>
                </a:r>
                <a:r>
                  <a:rPr lang="en-US" b="1" dirty="0">
                    <a:solidFill>
                      <a:srgbClr val="FF0000"/>
                    </a:solidFill>
                  </a:rPr>
                  <a:t>= </a:t>
                </a:r>
                <a:r>
                  <a:rPr lang="en-US" b="1" dirty="0">
                    <a:solidFill>
                      <a:srgbClr val="0070C0"/>
                    </a:solidFill>
                  </a:rPr>
                  <a:t>0.0488</a:t>
                </a:r>
                <a:r>
                  <a:rPr lang="en-US" dirty="0"/>
                  <a:t>……5% chance of a Type I error</a:t>
                </a:r>
                <a:endParaRPr lang="en-US" baseline="30000" dirty="0"/>
              </a:p>
              <a:p>
                <a:endParaRPr lang="en-US" b="1" baseline="30000" dirty="0">
                  <a:solidFill>
                    <a:srgbClr val="0070C0"/>
                  </a:solidFill>
                </a:endParaRPr>
              </a:p>
            </p:txBody>
          </p:sp>
        </mc:Choice>
        <mc:Fallback xmlns="">
          <p:sp>
            <p:nvSpPr>
              <p:cNvPr id="63" name="TextBox 62"/>
              <p:cNvSpPr txBox="1">
                <a:spLocks noRot="1" noChangeAspect="1" noMove="1" noResize="1" noEditPoints="1" noAdjustHandles="1" noChangeArrowheads="1" noChangeShapeType="1" noTextEdit="1"/>
              </p:cNvSpPr>
              <p:nvPr/>
            </p:nvSpPr>
            <p:spPr>
              <a:xfrm>
                <a:off x="455990" y="6203973"/>
                <a:ext cx="8958943" cy="579454"/>
              </a:xfrm>
              <a:prstGeom prst="rect">
                <a:avLst/>
              </a:prstGeom>
              <a:blipFill rotWithShape="0">
                <a:blip r:embed="rId4"/>
                <a:stretch>
                  <a:fillRect t="-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72168" y="5167428"/>
                <a:ext cx="1223232"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b="0" i="1" baseline="-25000" smtClean="0">
                          <a:latin typeface="Cambria Math" panose="02040503050406030204" pitchFamily="18" charset="0"/>
                          <a:ea typeface="Cambria Math" panose="02040503050406030204" pitchFamily="18" charset="0"/>
                        </a:rPr>
                        <m:t>𝑖</m:t>
                      </m:r>
                      <m:r>
                        <a:rPr lang="en-US" b="0" i="1" dirty="0" smtClean="0">
                          <a:latin typeface="Cambria Math" panose="02040503050406030204" pitchFamily="18" charset="0"/>
                          <a:ea typeface="Cambria Math" panose="02040503050406030204" pitchFamily="18" charset="0"/>
                        </a:rPr>
                        <m:t>=.05</m:t>
                      </m:r>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72168" y="5167428"/>
                <a:ext cx="1223232" cy="36933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152095" y="5854790"/>
                <a:ext cx="1437651" cy="369332"/>
              </a:xfrm>
              <a:prstGeom prst="rect">
                <a:avLst/>
              </a:prstGeom>
            </p:spPr>
            <p:txBody>
              <a:bodyPr wrap="square">
                <a:spAutoFit/>
              </a:bodyPr>
              <a:lstStyle/>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rPr>
                      <m:t>=</m:t>
                    </m:r>
                  </m:oMath>
                </a14:m>
                <a:r>
                  <a:rPr lang="en-US" dirty="0"/>
                  <a:t>.05/100</a:t>
                </a:r>
              </a:p>
            </p:txBody>
          </p:sp>
        </mc:Choice>
        <mc:Fallback xmlns="">
          <p:sp>
            <p:nvSpPr>
              <p:cNvPr id="9" name="Rectangle 8"/>
              <p:cNvSpPr>
                <a:spLocks noRot="1" noChangeAspect="1" noMove="1" noResize="1" noEditPoints="1" noAdjustHandles="1" noChangeArrowheads="1" noChangeShapeType="1" noTextEdit="1"/>
              </p:cNvSpPr>
              <p:nvPr/>
            </p:nvSpPr>
            <p:spPr>
              <a:xfrm>
                <a:off x="152095" y="5854790"/>
                <a:ext cx="1437651" cy="369332"/>
              </a:xfrm>
              <a:prstGeom prst="rect">
                <a:avLst/>
              </a:prstGeom>
              <a:blipFill rotWithShape="0">
                <a:blip r:embed="rId6"/>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p:cNvSpPr txBox="1"/>
              <p:nvPr/>
            </p:nvSpPr>
            <p:spPr>
              <a:xfrm>
                <a:off x="457197" y="4735212"/>
                <a:ext cx="8443857" cy="391261"/>
              </a:xfrm>
              <a:prstGeom prst="rect">
                <a:avLst/>
              </a:prstGeom>
              <a:noFill/>
            </p:spPr>
            <p:txBody>
              <a:bodyPr wrap="square" rtlCol="0">
                <a:spAutoFit/>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ea typeface="Cambria Math" panose="02040503050406030204" pitchFamily="18" charset="0"/>
                          </a:rPr>
                          <m:t>𝐹𝑎𝑚𝑖𝑙𝑦</m:t>
                        </m:r>
                      </m:sub>
                    </m:sSub>
                    <m:r>
                      <a:rPr lang="en-US" i="1">
                        <a:latin typeface="Cambria Math" panose="02040503050406030204" pitchFamily="18" charset="0"/>
                      </a:rPr>
                      <m:t>=</m:t>
                    </m:r>
                  </m:oMath>
                </a14:m>
                <a:r>
                  <a:rPr lang="en-US" dirty="0"/>
                  <a:t>Probability (Reject at least 1 H</a:t>
                </a:r>
                <a:r>
                  <a:rPr lang="en-US" baseline="-25000" dirty="0"/>
                  <a:t>o</a:t>
                </a:r>
                <a:r>
                  <a:rPr lang="en-US" dirty="0"/>
                  <a:t>| µ</a:t>
                </a:r>
                <a:r>
                  <a:rPr lang="en-US" baseline="-25000" dirty="0"/>
                  <a:t>i</a:t>
                </a:r>
                <a:r>
                  <a:rPr lang="en-US" dirty="0"/>
                  <a:t> = 0 (All n H</a:t>
                </a:r>
                <a:r>
                  <a:rPr lang="en-US" baseline="-25000" dirty="0"/>
                  <a:t>o</a:t>
                </a:r>
                <a:r>
                  <a:rPr lang="en-US" dirty="0"/>
                  <a:t>’s are true)) = 1 – (1-</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𝛼</m:t>
                    </m:r>
                  </m:oMath>
                </a14:m>
                <a:r>
                  <a:rPr lang="en-US" baseline="-25000" dirty="0"/>
                  <a:t>i</a:t>
                </a:r>
                <a:r>
                  <a:rPr lang="en-US" dirty="0"/>
                  <a:t>)</a:t>
                </a:r>
                <a:r>
                  <a:rPr lang="en-US" baseline="30000" dirty="0"/>
                  <a:t> n</a:t>
                </a:r>
              </a:p>
            </p:txBody>
          </p:sp>
        </mc:Choice>
        <mc:Fallback xmlns="">
          <p:sp>
            <p:nvSpPr>
              <p:cNvPr id="60" name="TextBox 59"/>
              <p:cNvSpPr txBox="1">
                <a:spLocks noRot="1" noChangeAspect="1" noMove="1" noResize="1" noEditPoints="1" noAdjustHandles="1" noChangeArrowheads="1" noChangeShapeType="1" noTextEdit="1"/>
              </p:cNvSpPr>
              <p:nvPr/>
            </p:nvSpPr>
            <p:spPr>
              <a:xfrm>
                <a:off x="457197" y="4735212"/>
                <a:ext cx="8443857" cy="391261"/>
              </a:xfrm>
              <a:prstGeom prst="rect">
                <a:avLst/>
              </a:prstGeom>
              <a:blipFill>
                <a:blip r:embed="rId7"/>
                <a:stretch>
                  <a:fillRect t="-7813" b="-20313"/>
                </a:stretch>
              </a:blipFill>
            </p:spPr>
            <p:txBody>
              <a:bodyPr/>
              <a:lstStyle/>
              <a:p>
                <a:r>
                  <a:rPr lang="en-US">
                    <a:noFill/>
                  </a:rPr>
                  <a:t> </a:t>
                </a:r>
              </a:p>
            </p:txBody>
          </p:sp>
        </mc:Fallback>
      </mc:AlternateContent>
      <p:grpSp>
        <p:nvGrpSpPr>
          <p:cNvPr id="59" name="Group 58"/>
          <p:cNvGrpSpPr/>
          <p:nvPr/>
        </p:nvGrpSpPr>
        <p:grpSpPr>
          <a:xfrm>
            <a:off x="108857" y="1981200"/>
            <a:ext cx="8425543" cy="2819400"/>
            <a:chOff x="108857" y="1981200"/>
            <a:chExt cx="8638495" cy="3526972"/>
          </a:xfrm>
        </p:grpSpPr>
        <p:pic>
          <p:nvPicPr>
            <p:cNvPr id="62" name="Picture 6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81000" y="2073729"/>
              <a:ext cx="1813152"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4" name="Picture 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81000" y="2899682"/>
              <a:ext cx="1813152"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5" name="Picture 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81000" y="3812722"/>
              <a:ext cx="1813152"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6" name="Picture 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81000" y="4727122"/>
              <a:ext cx="1813152"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7" name="Picture 6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590800" y="2073729"/>
              <a:ext cx="1813152"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8" name="Picture 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590800" y="2899682"/>
              <a:ext cx="1813152"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9" name="Picture 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590800" y="3812722"/>
              <a:ext cx="1813152"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0" name="Picture 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590800" y="4727122"/>
              <a:ext cx="1813152"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 name="Picture 7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34200" y="2057400"/>
              <a:ext cx="1813152"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2" name="Picture 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34200" y="2883353"/>
              <a:ext cx="1813152"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3" name="Picture 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34200" y="3796393"/>
              <a:ext cx="1813152"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4" name="Picture 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34200" y="4710793"/>
              <a:ext cx="1813152"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Up Arrow 74"/>
            <p:cNvSpPr/>
            <p:nvPr/>
          </p:nvSpPr>
          <p:spPr>
            <a:xfrm>
              <a:off x="1600200" y="2669722"/>
              <a:ext cx="76200" cy="229960"/>
            </a:xfrm>
            <a:prstGeom prst="up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Up Arrow 75"/>
            <p:cNvSpPr/>
            <p:nvPr/>
          </p:nvSpPr>
          <p:spPr>
            <a:xfrm>
              <a:off x="1524000" y="3439886"/>
              <a:ext cx="76200" cy="229960"/>
            </a:xfrm>
            <a:prstGeom prst="up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Up Arrow 76"/>
            <p:cNvSpPr/>
            <p:nvPr/>
          </p:nvSpPr>
          <p:spPr>
            <a:xfrm>
              <a:off x="1066800" y="4363812"/>
              <a:ext cx="76200" cy="229960"/>
            </a:xfrm>
            <a:prstGeom prst="up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Up Arrow 77"/>
            <p:cNvSpPr/>
            <p:nvPr/>
          </p:nvSpPr>
          <p:spPr>
            <a:xfrm>
              <a:off x="990600" y="5278212"/>
              <a:ext cx="76200" cy="229960"/>
            </a:xfrm>
            <a:prstGeom prst="up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Up Arrow 78"/>
            <p:cNvSpPr/>
            <p:nvPr/>
          </p:nvSpPr>
          <p:spPr>
            <a:xfrm>
              <a:off x="3810000" y="2624819"/>
              <a:ext cx="76200" cy="229960"/>
            </a:xfrm>
            <a:prstGeom prst="up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Up Arrow 79"/>
            <p:cNvSpPr/>
            <p:nvPr/>
          </p:nvSpPr>
          <p:spPr>
            <a:xfrm>
              <a:off x="2667000" y="3439886"/>
              <a:ext cx="76200" cy="229960"/>
            </a:xfrm>
            <a:prstGeom prst="up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Up Arrow 80"/>
            <p:cNvSpPr/>
            <p:nvPr/>
          </p:nvSpPr>
          <p:spPr>
            <a:xfrm>
              <a:off x="4114800" y="4363812"/>
              <a:ext cx="76200" cy="229960"/>
            </a:xfrm>
            <a:prstGeom prst="up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Up Arrow 81"/>
            <p:cNvSpPr/>
            <p:nvPr/>
          </p:nvSpPr>
          <p:spPr>
            <a:xfrm>
              <a:off x="3048000" y="5278212"/>
              <a:ext cx="76200" cy="229960"/>
            </a:xfrm>
            <a:prstGeom prst="up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Up Arrow 82"/>
            <p:cNvSpPr/>
            <p:nvPr/>
          </p:nvSpPr>
          <p:spPr>
            <a:xfrm>
              <a:off x="7924800" y="2601006"/>
              <a:ext cx="76200" cy="229960"/>
            </a:xfrm>
            <a:prstGeom prst="up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Up Arrow 83"/>
            <p:cNvSpPr/>
            <p:nvPr/>
          </p:nvSpPr>
          <p:spPr>
            <a:xfrm>
              <a:off x="7543800" y="3423557"/>
              <a:ext cx="76200" cy="229960"/>
            </a:xfrm>
            <a:prstGeom prst="up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Up Arrow 84"/>
            <p:cNvSpPr/>
            <p:nvPr/>
          </p:nvSpPr>
          <p:spPr>
            <a:xfrm>
              <a:off x="8153400" y="4339998"/>
              <a:ext cx="76200" cy="229960"/>
            </a:xfrm>
            <a:prstGeom prst="up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Up Arrow 85"/>
            <p:cNvSpPr/>
            <p:nvPr/>
          </p:nvSpPr>
          <p:spPr>
            <a:xfrm>
              <a:off x="7924800" y="5245554"/>
              <a:ext cx="76200" cy="229960"/>
            </a:xfrm>
            <a:prstGeom prst="up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7" name="Picture 8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595281" y="2057400"/>
              <a:ext cx="1813152"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 name="Picture 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595281" y="2883353"/>
              <a:ext cx="1813152"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9" name="Picture 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595281" y="3796393"/>
              <a:ext cx="1813152"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0" name="Picture 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595281" y="4710793"/>
              <a:ext cx="1813152"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1" name="Up Arrow 90"/>
            <p:cNvSpPr/>
            <p:nvPr/>
          </p:nvSpPr>
          <p:spPr>
            <a:xfrm>
              <a:off x="5357281" y="2601006"/>
              <a:ext cx="76200" cy="229960"/>
            </a:xfrm>
            <a:prstGeom prst="up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Up Arrow 91"/>
            <p:cNvSpPr/>
            <p:nvPr/>
          </p:nvSpPr>
          <p:spPr>
            <a:xfrm>
              <a:off x="5547781" y="3423557"/>
              <a:ext cx="76200" cy="229960"/>
            </a:xfrm>
            <a:prstGeom prst="up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Up Arrow 92"/>
            <p:cNvSpPr/>
            <p:nvPr/>
          </p:nvSpPr>
          <p:spPr>
            <a:xfrm>
              <a:off x="5547781" y="4339998"/>
              <a:ext cx="76200" cy="229960"/>
            </a:xfrm>
            <a:prstGeom prst="up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Up Arrow 93"/>
            <p:cNvSpPr/>
            <p:nvPr/>
          </p:nvSpPr>
          <p:spPr>
            <a:xfrm>
              <a:off x="5346395" y="5245554"/>
              <a:ext cx="76200" cy="229960"/>
            </a:xfrm>
            <a:prstGeom prst="up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152400" y="1981200"/>
              <a:ext cx="914400" cy="369332"/>
            </a:xfrm>
            <a:prstGeom prst="rect">
              <a:avLst/>
            </a:prstGeom>
            <a:noFill/>
          </p:spPr>
          <p:txBody>
            <a:bodyPr wrap="square" rtlCol="0">
              <a:spAutoFit/>
            </a:bodyPr>
            <a:lstStyle/>
            <a:p>
              <a:r>
                <a:rPr lang="en-US" dirty="0"/>
                <a:t>Gene 1</a:t>
              </a:r>
            </a:p>
          </p:txBody>
        </p:sp>
        <p:sp>
          <p:nvSpPr>
            <p:cNvPr id="96" name="TextBox 95"/>
            <p:cNvSpPr txBox="1"/>
            <p:nvPr/>
          </p:nvSpPr>
          <p:spPr>
            <a:xfrm>
              <a:off x="152400" y="2754868"/>
              <a:ext cx="914400" cy="369332"/>
            </a:xfrm>
            <a:prstGeom prst="rect">
              <a:avLst/>
            </a:prstGeom>
            <a:noFill/>
          </p:spPr>
          <p:txBody>
            <a:bodyPr wrap="square" rtlCol="0">
              <a:spAutoFit/>
            </a:bodyPr>
            <a:lstStyle/>
            <a:p>
              <a:r>
                <a:rPr lang="en-US" dirty="0"/>
                <a:t>Gene 2</a:t>
              </a:r>
            </a:p>
          </p:txBody>
        </p:sp>
        <p:sp>
          <p:nvSpPr>
            <p:cNvPr id="97" name="TextBox 96"/>
            <p:cNvSpPr txBox="1"/>
            <p:nvPr/>
          </p:nvSpPr>
          <p:spPr>
            <a:xfrm>
              <a:off x="152400" y="3669268"/>
              <a:ext cx="914400" cy="369332"/>
            </a:xfrm>
            <a:prstGeom prst="rect">
              <a:avLst/>
            </a:prstGeom>
            <a:noFill/>
          </p:spPr>
          <p:txBody>
            <a:bodyPr wrap="square" rtlCol="0">
              <a:spAutoFit/>
            </a:bodyPr>
            <a:lstStyle/>
            <a:p>
              <a:r>
                <a:rPr lang="en-US" dirty="0"/>
                <a:t>Gene 3</a:t>
              </a:r>
            </a:p>
          </p:txBody>
        </p:sp>
        <p:sp>
          <p:nvSpPr>
            <p:cNvPr id="98" name="TextBox 97"/>
            <p:cNvSpPr txBox="1"/>
            <p:nvPr/>
          </p:nvSpPr>
          <p:spPr>
            <a:xfrm>
              <a:off x="108857" y="4572000"/>
              <a:ext cx="914400" cy="369332"/>
            </a:xfrm>
            <a:prstGeom prst="rect">
              <a:avLst/>
            </a:prstGeom>
            <a:noFill/>
          </p:spPr>
          <p:txBody>
            <a:bodyPr wrap="square" rtlCol="0">
              <a:spAutoFit/>
            </a:bodyPr>
            <a:lstStyle/>
            <a:p>
              <a:r>
                <a:rPr lang="en-US" dirty="0"/>
                <a:t>Gene 4</a:t>
              </a:r>
            </a:p>
          </p:txBody>
        </p:sp>
        <p:sp>
          <p:nvSpPr>
            <p:cNvPr id="99" name="TextBox 98"/>
            <p:cNvSpPr txBox="1"/>
            <p:nvPr/>
          </p:nvSpPr>
          <p:spPr>
            <a:xfrm>
              <a:off x="2209800" y="2057400"/>
              <a:ext cx="914400" cy="369332"/>
            </a:xfrm>
            <a:prstGeom prst="rect">
              <a:avLst/>
            </a:prstGeom>
            <a:noFill/>
          </p:spPr>
          <p:txBody>
            <a:bodyPr wrap="square" rtlCol="0">
              <a:spAutoFit/>
            </a:bodyPr>
            <a:lstStyle/>
            <a:p>
              <a:r>
                <a:rPr lang="en-US" dirty="0"/>
                <a:t>Gene 5</a:t>
              </a:r>
            </a:p>
          </p:txBody>
        </p:sp>
        <p:sp>
          <p:nvSpPr>
            <p:cNvPr id="100" name="TextBox 99"/>
            <p:cNvSpPr txBox="1"/>
            <p:nvPr/>
          </p:nvSpPr>
          <p:spPr>
            <a:xfrm>
              <a:off x="2209800" y="2831068"/>
              <a:ext cx="914400" cy="369332"/>
            </a:xfrm>
            <a:prstGeom prst="rect">
              <a:avLst/>
            </a:prstGeom>
            <a:noFill/>
          </p:spPr>
          <p:txBody>
            <a:bodyPr wrap="square" rtlCol="0">
              <a:spAutoFit/>
            </a:bodyPr>
            <a:lstStyle/>
            <a:p>
              <a:r>
                <a:rPr lang="en-US" dirty="0"/>
                <a:t>Gene 6</a:t>
              </a:r>
            </a:p>
          </p:txBody>
        </p:sp>
        <p:sp>
          <p:nvSpPr>
            <p:cNvPr id="101" name="TextBox 100"/>
            <p:cNvSpPr txBox="1"/>
            <p:nvPr/>
          </p:nvSpPr>
          <p:spPr>
            <a:xfrm>
              <a:off x="2209800" y="3745468"/>
              <a:ext cx="914400" cy="369332"/>
            </a:xfrm>
            <a:prstGeom prst="rect">
              <a:avLst/>
            </a:prstGeom>
            <a:noFill/>
          </p:spPr>
          <p:txBody>
            <a:bodyPr wrap="square" rtlCol="0">
              <a:spAutoFit/>
            </a:bodyPr>
            <a:lstStyle/>
            <a:p>
              <a:r>
                <a:rPr lang="en-US" dirty="0"/>
                <a:t>Gene 7</a:t>
              </a:r>
            </a:p>
          </p:txBody>
        </p:sp>
        <p:sp>
          <p:nvSpPr>
            <p:cNvPr id="102" name="TextBox 101"/>
            <p:cNvSpPr txBox="1"/>
            <p:nvPr/>
          </p:nvSpPr>
          <p:spPr>
            <a:xfrm>
              <a:off x="2166257" y="4648200"/>
              <a:ext cx="914400" cy="369332"/>
            </a:xfrm>
            <a:prstGeom prst="rect">
              <a:avLst/>
            </a:prstGeom>
            <a:noFill/>
          </p:spPr>
          <p:txBody>
            <a:bodyPr wrap="square" rtlCol="0">
              <a:spAutoFit/>
            </a:bodyPr>
            <a:lstStyle/>
            <a:p>
              <a:r>
                <a:rPr lang="en-US" dirty="0"/>
                <a:t>Gene 8</a:t>
              </a:r>
            </a:p>
          </p:txBody>
        </p:sp>
        <p:sp>
          <p:nvSpPr>
            <p:cNvPr id="103" name="TextBox 102"/>
            <p:cNvSpPr txBox="1"/>
            <p:nvPr/>
          </p:nvSpPr>
          <p:spPr>
            <a:xfrm>
              <a:off x="4343400" y="1981200"/>
              <a:ext cx="914400" cy="369332"/>
            </a:xfrm>
            <a:prstGeom prst="rect">
              <a:avLst/>
            </a:prstGeom>
            <a:noFill/>
          </p:spPr>
          <p:txBody>
            <a:bodyPr wrap="square" rtlCol="0">
              <a:spAutoFit/>
            </a:bodyPr>
            <a:lstStyle/>
            <a:p>
              <a:r>
                <a:rPr lang="en-US" dirty="0"/>
                <a:t>Gene 9</a:t>
              </a:r>
            </a:p>
          </p:txBody>
        </p:sp>
        <p:sp>
          <p:nvSpPr>
            <p:cNvPr id="104" name="TextBox 103"/>
            <p:cNvSpPr txBox="1"/>
            <p:nvPr/>
          </p:nvSpPr>
          <p:spPr>
            <a:xfrm>
              <a:off x="4343400" y="2743789"/>
              <a:ext cx="1079195" cy="462022"/>
            </a:xfrm>
            <a:prstGeom prst="rect">
              <a:avLst/>
            </a:prstGeom>
            <a:noFill/>
          </p:spPr>
          <p:txBody>
            <a:bodyPr wrap="square" rtlCol="0">
              <a:spAutoFit/>
            </a:bodyPr>
            <a:lstStyle/>
            <a:p>
              <a:r>
                <a:rPr lang="en-US" dirty="0"/>
                <a:t>Gene 10</a:t>
              </a:r>
            </a:p>
          </p:txBody>
        </p:sp>
        <p:sp>
          <p:nvSpPr>
            <p:cNvPr id="105" name="TextBox 104"/>
            <p:cNvSpPr txBox="1"/>
            <p:nvPr/>
          </p:nvSpPr>
          <p:spPr>
            <a:xfrm>
              <a:off x="4343399" y="3669268"/>
              <a:ext cx="1002995" cy="369332"/>
            </a:xfrm>
            <a:prstGeom prst="rect">
              <a:avLst/>
            </a:prstGeom>
            <a:noFill/>
          </p:spPr>
          <p:txBody>
            <a:bodyPr wrap="square" rtlCol="0">
              <a:spAutoFit/>
            </a:bodyPr>
            <a:lstStyle/>
            <a:p>
              <a:r>
                <a:rPr lang="en-US" dirty="0"/>
                <a:t>Gene 11</a:t>
              </a:r>
            </a:p>
          </p:txBody>
        </p:sp>
        <p:sp>
          <p:nvSpPr>
            <p:cNvPr id="106" name="TextBox 105"/>
            <p:cNvSpPr txBox="1"/>
            <p:nvPr/>
          </p:nvSpPr>
          <p:spPr>
            <a:xfrm>
              <a:off x="4299857" y="4572000"/>
              <a:ext cx="1122738" cy="369332"/>
            </a:xfrm>
            <a:prstGeom prst="rect">
              <a:avLst/>
            </a:prstGeom>
            <a:noFill/>
          </p:spPr>
          <p:txBody>
            <a:bodyPr wrap="square" rtlCol="0">
              <a:spAutoFit/>
            </a:bodyPr>
            <a:lstStyle/>
            <a:p>
              <a:r>
                <a:rPr lang="en-US" dirty="0"/>
                <a:t>Gene 12</a:t>
              </a:r>
            </a:p>
          </p:txBody>
        </p:sp>
        <p:sp>
          <p:nvSpPr>
            <p:cNvPr id="107" name="TextBox 106"/>
            <p:cNvSpPr txBox="1"/>
            <p:nvPr/>
          </p:nvSpPr>
          <p:spPr>
            <a:xfrm>
              <a:off x="6473746" y="2057298"/>
              <a:ext cx="1070053" cy="369332"/>
            </a:xfrm>
            <a:prstGeom prst="rect">
              <a:avLst/>
            </a:prstGeom>
            <a:noFill/>
          </p:spPr>
          <p:txBody>
            <a:bodyPr wrap="square" rtlCol="0">
              <a:spAutoFit/>
            </a:bodyPr>
            <a:lstStyle/>
            <a:p>
              <a:r>
                <a:rPr lang="en-US" dirty="0"/>
                <a:t>Gene 97</a:t>
              </a:r>
            </a:p>
          </p:txBody>
        </p:sp>
        <p:sp>
          <p:nvSpPr>
            <p:cNvPr id="108" name="TextBox 107"/>
            <p:cNvSpPr txBox="1"/>
            <p:nvPr/>
          </p:nvSpPr>
          <p:spPr>
            <a:xfrm>
              <a:off x="6473747" y="2830966"/>
              <a:ext cx="1070052" cy="369332"/>
            </a:xfrm>
            <a:prstGeom prst="rect">
              <a:avLst/>
            </a:prstGeom>
            <a:noFill/>
          </p:spPr>
          <p:txBody>
            <a:bodyPr wrap="square" rtlCol="0">
              <a:spAutoFit/>
            </a:bodyPr>
            <a:lstStyle/>
            <a:p>
              <a:r>
                <a:rPr lang="en-US" dirty="0"/>
                <a:t>Gene 98</a:t>
              </a:r>
            </a:p>
          </p:txBody>
        </p:sp>
        <p:sp>
          <p:nvSpPr>
            <p:cNvPr id="109" name="TextBox 108"/>
            <p:cNvSpPr txBox="1"/>
            <p:nvPr/>
          </p:nvSpPr>
          <p:spPr>
            <a:xfrm>
              <a:off x="6473747" y="3745366"/>
              <a:ext cx="1070052" cy="369332"/>
            </a:xfrm>
            <a:prstGeom prst="rect">
              <a:avLst/>
            </a:prstGeom>
            <a:noFill/>
          </p:spPr>
          <p:txBody>
            <a:bodyPr wrap="square" rtlCol="0">
              <a:spAutoFit/>
            </a:bodyPr>
            <a:lstStyle/>
            <a:p>
              <a:r>
                <a:rPr lang="en-US" dirty="0"/>
                <a:t>Gene 99</a:t>
              </a:r>
            </a:p>
          </p:txBody>
        </p:sp>
        <p:sp>
          <p:nvSpPr>
            <p:cNvPr id="110" name="TextBox 109"/>
            <p:cNvSpPr txBox="1"/>
            <p:nvPr/>
          </p:nvSpPr>
          <p:spPr>
            <a:xfrm>
              <a:off x="6477000" y="4583668"/>
              <a:ext cx="1113596" cy="369332"/>
            </a:xfrm>
            <a:prstGeom prst="rect">
              <a:avLst/>
            </a:prstGeom>
            <a:noFill/>
          </p:spPr>
          <p:txBody>
            <a:bodyPr wrap="square" rtlCol="0">
              <a:spAutoFit/>
            </a:bodyPr>
            <a:lstStyle/>
            <a:p>
              <a:r>
                <a:rPr lang="en-US" dirty="0"/>
                <a:t>Gene 100</a:t>
              </a:r>
            </a:p>
          </p:txBody>
        </p:sp>
        <p:sp>
          <p:nvSpPr>
            <p:cNvPr id="111" name="TextBox 110"/>
            <p:cNvSpPr txBox="1"/>
            <p:nvPr/>
          </p:nvSpPr>
          <p:spPr>
            <a:xfrm>
              <a:off x="6084229" y="3385887"/>
              <a:ext cx="1070053" cy="369332"/>
            </a:xfrm>
            <a:prstGeom prst="rect">
              <a:avLst/>
            </a:prstGeom>
            <a:noFill/>
          </p:spPr>
          <p:txBody>
            <a:bodyPr wrap="square" rtlCol="0">
              <a:spAutoFit/>
            </a:bodyPr>
            <a:lstStyle/>
            <a:p>
              <a:pPr algn="ctr"/>
              <a:r>
                <a:rPr lang="en-US" dirty="0"/>
                <a:t>…</a:t>
              </a:r>
            </a:p>
          </p:txBody>
        </p:sp>
      </p:grpSp>
    </p:spTree>
    <p:extLst>
      <p:ext uri="{BB962C8B-B14F-4D97-AF65-F5344CB8AC3E}">
        <p14:creationId xmlns:p14="http://schemas.microsoft.com/office/powerpoint/2010/main" val="16615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61"/>
                                        </p:tgtEl>
                                        <p:attrNameLst>
                                          <p:attrName>style.visibility</p:attrName>
                                        </p:attrNameLst>
                                      </p:cBhvr>
                                      <p:to>
                                        <p:strVal val="visible"/>
                                      </p:to>
                                    </p:set>
                                    <p:animEffect transition="in" filter="fade">
                                      <p:cBhvr>
                                        <p:cTn id="9" dur="500"/>
                                        <p:tgtEl>
                                          <p:spTgt spid="61"/>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par>
                                <p:cTn id="14" presetID="10" presetClass="entr" presetSubtype="0" fill="hold" grpId="0" nodeType="with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fade">
                                      <p:cBhvr>
                                        <p:cTn id="16"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3" grpId="0"/>
      <p:bldP spid="4"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Confidence Intervals</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3200400"/>
            <a:ext cx="9043042" cy="671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Up Arrow 3"/>
          <p:cNvSpPr/>
          <p:nvPr/>
        </p:nvSpPr>
        <p:spPr>
          <a:xfrm>
            <a:off x="4495800" y="3882799"/>
            <a:ext cx="381000" cy="533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571500" y="4572000"/>
            <a:ext cx="8229600" cy="1200329"/>
          </a:xfrm>
          <a:prstGeom prst="rect">
            <a:avLst/>
          </a:prstGeom>
          <a:noFill/>
        </p:spPr>
        <p:txBody>
          <a:bodyPr wrap="square" rtlCol="0">
            <a:spAutoFit/>
          </a:bodyPr>
          <a:lstStyle/>
          <a:p>
            <a:pPr algn="ctr"/>
            <a:r>
              <a:rPr lang="en-US" dirty="0"/>
              <a:t>When we make a correction for multiple comparisons, it is the critical value in the hypothesis test and thus the multiplier in the confidence interval that is adjusted.</a:t>
            </a:r>
          </a:p>
          <a:p>
            <a:pPr algn="ctr"/>
            <a:endParaRPr lang="en-US" dirty="0"/>
          </a:p>
          <a:p>
            <a:pPr algn="ctr"/>
            <a:r>
              <a:rPr lang="en-US" dirty="0"/>
              <a:t>*The multiplier is usually the same as the critical value for a hypothesis test.</a:t>
            </a:r>
          </a:p>
        </p:txBody>
      </p:sp>
    </p:spTree>
    <p:extLst>
      <p:ext uri="{BB962C8B-B14F-4D97-AF65-F5344CB8AC3E}">
        <p14:creationId xmlns:p14="http://schemas.microsoft.com/office/powerpoint/2010/main" val="10952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charset="0"/>
              </a:rPr>
              <a:t>Planned &amp; Post-hoc Tests</a:t>
            </a:r>
            <a:endParaRPr lang="en-US" dirty="0"/>
          </a:p>
        </p:txBody>
      </p:sp>
      <p:sp>
        <p:nvSpPr>
          <p:cNvPr id="4" name="Rectangle 3"/>
          <p:cNvSpPr txBox="1">
            <a:spLocks noChangeArrowheads="1"/>
          </p:cNvSpPr>
          <p:nvPr/>
        </p:nvSpPr>
        <p:spPr>
          <a:xfrm>
            <a:off x="381000" y="1600200"/>
            <a:ext cx="8229600" cy="1905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609600" indent="-609600">
              <a:buFontTx/>
              <a:buNone/>
            </a:pPr>
            <a:r>
              <a:rPr lang="en-US" sz="2000" dirty="0">
                <a:latin typeface="Arial" charset="0"/>
              </a:rPr>
              <a:t>A planned test is one in which you know the comparisons (tests) you want to make before you look at the data.</a:t>
            </a:r>
          </a:p>
          <a:p>
            <a:pPr marL="609600" indent="-609600">
              <a:buFontTx/>
              <a:buNone/>
            </a:pPr>
            <a:endParaRPr lang="en-US" sz="2000" dirty="0">
              <a:latin typeface="Arial" charset="0"/>
            </a:endParaRPr>
          </a:p>
          <a:p>
            <a:pPr marL="609600" indent="-609600">
              <a:buFontTx/>
              <a:buNone/>
            </a:pPr>
            <a:r>
              <a:rPr lang="en-US" sz="2000" dirty="0">
                <a:latin typeface="Arial" charset="0"/>
              </a:rPr>
              <a:t>If you have k planned comparisons then you need to correct for just those k comparisons.  </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36031136-5F88-4CD4-9495-E24125F326EA}"/>
                  </a:ext>
                </a:extLst>
              </p:cNvPr>
              <p:cNvSpPr txBox="1">
                <a:spLocks noChangeArrowheads="1"/>
              </p:cNvSpPr>
              <p:nvPr/>
            </p:nvSpPr>
            <p:spPr>
              <a:xfrm>
                <a:off x="381000" y="3886200"/>
                <a:ext cx="8229600" cy="2209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609600" indent="-609600">
                  <a:buFontTx/>
                  <a:buNone/>
                </a:pPr>
                <a:r>
                  <a:rPr lang="en-US" sz="2000" dirty="0">
                    <a:latin typeface="Arial" charset="0"/>
                  </a:rPr>
                  <a:t>When planned comparisons are not obvious, post hoc tests are conducted.  In this case, we need to correct for all possible k comparisons between the m groups.</a:t>
                </a:r>
              </a:p>
              <a:p>
                <a:pPr marL="609600" indent="-609600">
                  <a:buFontTx/>
                  <a:buNone/>
                </a:pPr>
                <a:endParaRPr lang="en-US" sz="2000" dirty="0">
                  <a:latin typeface="Arial" charset="0"/>
                </a:endParaRPr>
              </a:p>
              <a:p>
                <a:pPr marL="609600" indent="-609600">
                  <a:buFontTx/>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𝑘</m:t>
                      </m:r>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𝑚</m:t>
                          </m:r>
                          <m:r>
                            <a:rPr lang="en-US" sz="2000" b="0" i="1" smtClean="0">
                              <a:latin typeface="Cambria Math" panose="02040503050406030204" pitchFamily="18" charset="0"/>
                            </a:rPr>
                            <m:t>(</m:t>
                          </m:r>
                          <m:r>
                            <a:rPr lang="en-US" sz="2000" b="0" i="1" smtClean="0">
                              <a:latin typeface="Cambria Math" panose="02040503050406030204" pitchFamily="18" charset="0"/>
                            </a:rPr>
                            <m:t>𝑚</m:t>
                          </m:r>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oMath>
                  </m:oMathPara>
                </a14:m>
                <a:endParaRPr lang="en-US" sz="2000" dirty="0">
                  <a:latin typeface="Arial" charset="0"/>
                </a:endParaRPr>
              </a:p>
            </p:txBody>
          </p:sp>
        </mc:Choice>
        <mc:Fallback xmlns="">
          <p:sp>
            <p:nvSpPr>
              <p:cNvPr id="5" name="Rectangle 3">
                <a:extLst>
                  <a:ext uri="{FF2B5EF4-FFF2-40B4-BE49-F238E27FC236}">
                    <a16:creationId xmlns:a16="http://schemas.microsoft.com/office/drawing/2014/main" id="{36031136-5F88-4CD4-9495-E24125F326EA}"/>
                  </a:ext>
                </a:extLst>
              </p:cNvPr>
              <p:cNvSpPr txBox="1">
                <a:spLocks noRot="1" noChangeAspect="1" noMove="1" noResize="1" noEditPoints="1" noAdjustHandles="1" noChangeArrowheads="1" noChangeShapeType="1" noTextEdit="1"/>
              </p:cNvSpPr>
              <p:nvPr/>
            </p:nvSpPr>
            <p:spPr>
              <a:xfrm>
                <a:off x="381000" y="3886200"/>
                <a:ext cx="8229600" cy="2209800"/>
              </a:xfrm>
              <a:prstGeom prst="rect">
                <a:avLst/>
              </a:prstGeom>
              <a:blipFill>
                <a:blip r:embed="rId2"/>
                <a:stretch>
                  <a:fillRect l="-815" t="-1381"/>
                </a:stretch>
              </a:blipFill>
            </p:spPr>
            <p:txBody>
              <a:bodyPr/>
              <a:lstStyle/>
              <a:p>
                <a:r>
                  <a:rPr lang="en-US">
                    <a:noFill/>
                  </a:rPr>
                  <a:t> </a:t>
                </a:r>
              </a:p>
            </p:txBody>
          </p:sp>
        </mc:Fallback>
      </mc:AlternateContent>
    </p:spTree>
    <p:extLst>
      <p:ext uri="{BB962C8B-B14F-4D97-AF65-F5344CB8AC3E}">
        <p14:creationId xmlns:p14="http://schemas.microsoft.com/office/powerpoint/2010/main" val="2792464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Post-Hoc / Unplanned Tests</a:t>
            </a:r>
          </a:p>
        </p:txBody>
      </p:sp>
      <p:sp>
        <p:nvSpPr>
          <p:cNvPr id="3" name="Content Placeholder 2"/>
          <p:cNvSpPr>
            <a:spLocks noGrp="1"/>
          </p:cNvSpPr>
          <p:nvPr>
            <p:ph idx="1"/>
          </p:nvPr>
        </p:nvSpPr>
        <p:spPr>
          <a:xfrm>
            <a:off x="228600" y="1600200"/>
            <a:ext cx="8686800" cy="4525963"/>
          </a:xfrm>
        </p:spPr>
        <p:txBody>
          <a:bodyPr>
            <a:normAutofit/>
          </a:bodyPr>
          <a:lstStyle/>
          <a:p>
            <a:pPr marL="609600" indent="-609600">
              <a:buFontTx/>
              <a:buNone/>
            </a:pPr>
            <a:r>
              <a:rPr lang="en-US" dirty="0">
                <a:latin typeface="Arial" charset="0"/>
              </a:rPr>
              <a:t>Post Hoc tests are appropriate when:</a:t>
            </a:r>
          </a:p>
          <a:p>
            <a:pPr marL="609600" indent="-609600">
              <a:buFontTx/>
              <a:buAutoNum type="arabicPeriod"/>
            </a:pPr>
            <a:r>
              <a:rPr lang="en-US" dirty="0">
                <a:latin typeface="Arial" charset="0"/>
              </a:rPr>
              <a:t>The researcher wants to examine all possible comparisons among pairs of group means (or a large number of comparisons).</a:t>
            </a:r>
          </a:p>
          <a:p>
            <a:pPr marL="609600" indent="-609600">
              <a:buFontTx/>
              <a:buAutoNum type="arabicPeriod"/>
            </a:pPr>
            <a:r>
              <a:rPr lang="en-US" dirty="0">
                <a:latin typeface="Arial" charset="0"/>
              </a:rPr>
              <a:t>Predictions about which groups will differ are not made prior to setting up the analysis.</a:t>
            </a:r>
          </a:p>
          <a:p>
            <a:pPr marL="609600" indent="-609600">
              <a:buFontTx/>
              <a:buNone/>
            </a:pPr>
            <a:r>
              <a:rPr lang="en-US" sz="2800" dirty="0">
                <a:latin typeface="Arial" charset="0"/>
              </a:rPr>
              <a:t>      </a:t>
            </a:r>
          </a:p>
          <a:p>
            <a:endParaRPr lang="en-US" dirty="0"/>
          </a:p>
        </p:txBody>
      </p:sp>
    </p:spTree>
    <p:extLst>
      <p:ext uri="{BB962C8B-B14F-4D97-AF65-F5344CB8AC3E}">
        <p14:creationId xmlns:p14="http://schemas.microsoft.com/office/powerpoint/2010/main" val="238496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Example:</a:t>
            </a:r>
            <a:br>
              <a:rPr lang="en-US" dirty="0"/>
            </a:br>
            <a:r>
              <a:rPr lang="en-US" dirty="0"/>
              <a:t>Handicap &amp; Capability Study</a:t>
            </a:r>
          </a:p>
        </p:txBody>
      </p:sp>
      <p:sp>
        <p:nvSpPr>
          <p:cNvPr id="6" name="Content Placeholder 2"/>
          <p:cNvSpPr>
            <a:spLocks noGrp="1"/>
          </p:cNvSpPr>
          <p:nvPr>
            <p:ph idx="1"/>
          </p:nvPr>
        </p:nvSpPr>
        <p:spPr>
          <a:xfrm>
            <a:off x="838200" y="2438400"/>
            <a:ext cx="8168641" cy="4478866"/>
          </a:xfrm>
        </p:spPr>
        <p:txBody>
          <a:bodyPr>
            <a:normAutofit fontScale="77500" lnSpcReduction="20000"/>
          </a:bodyPr>
          <a:lstStyle/>
          <a:p>
            <a:pPr>
              <a:buFont typeface="Arial" charset="0"/>
              <a:buChar char="•"/>
            </a:pPr>
            <a:r>
              <a:rPr lang="en-US" b="1" dirty="0">
                <a:solidFill>
                  <a:srgbClr val="FF0000"/>
                </a:solidFill>
              </a:rPr>
              <a:t>Goal:</a:t>
            </a:r>
            <a:r>
              <a:rPr lang="en-US" dirty="0"/>
              <a:t> How do physical handicaps affect perception of employment qualification?</a:t>
            </a:r>
          </a:p>
          <a:p>
            <a:r>
              <a:rPr lang="en-US" sz="1400" dirty="0"/>
              <a:t>(Cesare, Tannenbaum, and Dalessio “Interviewers’ decisions related to applicant handicap type and rater empathy” (1990) </a:t>
            </a:r>
            <a:r>
              <a:rPr lang="en-US" sz="1400" i="1" dirty="0"/>
              <a:t>Human Performance)</a:t>
            </a:r>
          </a:p>
          <a:p>
            <a:pPr>
              <a:buFont typeface="Arial" charset="0"/>
              <a:buChar char="•"/>
            </a:pPr>
            <a:r>
              <a:rPr lang="en-US" dirty="0"/>
              <a:t>The researchers prepared 5 video taped job interviews with same actors</a:t>
            </a:r>
          </a:p>
          <a:p>
            <a:pPr>
              <a:buFont typeface="Arial" charset="0"/>
              <a:buChar char="•"/>
            </a:pPr>
            <a:r>
              <a:rPr lang="en-US" dirty="0"/>
              <a:t>The tapes differed only in the handicap of the applicant:</a:t>
            </a:r>
          </a:p>
          <a:p>
            <a:pPr lvl="1">
              <a:buFont typeface="Arial" charset="0"/>
              <a:buChar char="•"/>
            </a:pPr>
            <a:r>
              <a:rPr lang="en-US" dirty="0"/>
              <a:t>No handicap (This is the control group)</a:t>
            </a:r>
          </a:p>
          <a:p>
            <a:pPr lvl="1">
              <a:buFont typeface="Arial" charset="0"/>
              <a:buChar char="•"/>
            </a:pPr>
            <a:r>
              <a:rPr lang="en-US" dirty="0"/>
              <a:t>One leg amputated</a:t>
            </a:r>
          </a:p>
          <a:p>
            <a:pPr lvl="1">
              <a:buFont typeface="Arial" charset="0"/>
              <a:buChar char="•"/>
            </a:pPr>
            <a:r>
              <a:rPr lang="en-US" dirty="0"/>
              <a:t>Crutches</a:t>
            </a:r>
          </a:p>
          <a:p>
            <a:pPr lvl="1">
              <a:buFont typeface="Arial" charset="0"/>
              <a:buChar char="•"/>
            </a:pPr>
            <a:r>
              <a:rPr lang="en-US" dirty="0"/>
              <a:t>Hearing Impaired</a:t>
            </a:r>
          </a:p>
          <a:p>
            <a:pPr lvl="1">
              <a:buFont typeface="Arial" charset="0"/>
              <a:buChar char="•"/>
            </a:pPr>
            <a:r>
              <a:rPr lang="en-US" dirty="0"/>
              <a:t>Wheelchair</a:t>
            </a:r>
          </a:p>
          <a:p>
            <a:r>
              <a:rPr lang="en-US" dirty="0"/>
              <a:t>14 students were randomly assigned to each tape to rate applicants: 0-10 pts  (70 students total.)</a:t>
            </a:r>
          </a:p>
        </p:txBody>
      </p:sp>
      <p:pic>
        <p:nvPicPr>
          <p:cNvPr id="5"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46171" b="50521"/>
          <a:stretch/>
        </p:blipFill>
        <p:spPr bwMode="auto">
          <a:xfrm>
            <a:off x="742354" y="764758"/>
            <a:ext cx="8229600" cy="16736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6691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Multiple Comparison: Bonferroni</a:t>
            </a:r>
          </a:p>
        </p:txBody>
      </p:sp>
      <mc:AlternateContent xmlns:mc="http://schemas.openxmlformats.org/markup-compatibility/2006" xmlns:a14="http://schemas.microsoft.com/office/drawing/2010/main">
        <mc:Choice Requires="a14">
          <p:sp>
            <p:nvSpPr>
              <p:cNvPr id="3" name="TextBox 2"/>
              <p:cNvSpPr txBox="1"/>
              <p:nvPr/>
            </p:nvSpPr>
            <p:spPr>
              <a:xfrm>
                <a:off x="261257" y="3048000"/>
                <a:ext cx="8534400" cy="8240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a:rPr>
                        <m:t>𝑚𝑢𝑙𝑡𝑖𝑝𝑙𝑖𝑒𝑟</m:t>
                      </m:r>
                      <m:r>
                        <a:rPr lang="en-US" sz="3200" b="0" i="1" smtClean="0">
                          <a:latin typeface="Cambria Math"/>
                        </a:rPr>
                        <m:t>= </m:t>
                      </m:r>
                      <m:r>
                        <a:rPr lang="en-US" sz="3200" b="0" i="1" smtClean="0">
                          <a:latin typeface="Cambria Math"/>
                        </a:rPr>
                        <m:t>𝑡</m:t>
                      </m:r>
                      <m:r>
                        <a:rPr lang="en-US" sz="3200" b="0" i="1" smtClean="0">
                          <a:latin typeface="Cambria Math"/>
                        </a:rPr>
                        <m:t>_</m:t>
                      </m:r>
                      <m:r>
                        <a:rPr lang="en-US" sz="3200" b="0" i="1" smtClean="0">
                          <a:latin typeface="Cambria Math"/>
                        </a:rPr>
                        <m:t>𝑚𝑢𝑙𝑡𝑖𝑝𝑙𝑖𝑒𝑟</m:t>
                      </m:r>
                      <m:r>
                        <a:rPr lang="en-US" sz="3200" b="0" i="1" smtClean="0">
                          <a:latin typeface="Cambria Math"/>
                        </a:rPr>
                        <m:t>=</m:t>
                      </m:r>
                      <m:sSub>
                        <m:sSubPr>
                          <m:ctrlPr>
                            <a:rPr lang="en-US" sz="3200" b="0" i="1" smtClean="0">
                              <a:latin typeface="Cambria Math" panose="02040503050406030204" pitchFamily="18" charset="0"/>
                            </a:rPr>
                          </m:ctrlPr>
                        </m:sSubPr>
                        <m:e>
                          <m:r>
                            <a:rPr lang="en-US" sz="3200" b="0" i="1" smtClean="0">
                              <a:latin typeface="Cambria Math"/>
                            </a:rPr>
                            <m:t>𝑡</m:t>
                          </m:r>
                        </m:e>
                        <m:sub>
                          <m:d>
                            <m:dPr>
                              <m:ctrlPr>
                                <a:rPr lang="en-US" sz="3200" b="0" i="1" smtClean="0">
                                  <a:latin typeface="Cambria Math" panose="02040503050406030204" pitchFamily="18" charset="0"/>
                                </a:rPr>
                              </m:ctrlPr>
                            </m:dPr>
                            <m:e>
                              <m:r>
                                <a:rPr lang="en-US" sz="3200" b="0" i="1" smtClean="0">
                                  <a:latin typeface="Cambria Math"/>
                                </a:rPr>
                                <m:t>1−</m:t>
                              </m:r>
                              <m:f>
                                <m:fPr>
                                  <m:ctrlPr>
                                    <a:rPr lang="en-US" sz="3200" b="0" i="1" smtClean="0">
                                      <a:latin typeface="Cambria Math" panose="02040503050406030204" pitchFamily="18" charset="0"/>
                                      <a:ea typeface="Cambria Math"/>
                                    </a:rPr>
                                  </m:ctrlPr>
                                </m:fPr>
                                <m:num>
                                  <m:r>
                                    <a:rPr lang="en-US" sz="3200" b="0" i="1" smtClean="0">
                                      <a:latin typeface="Cambria Math"/>
                                      <a:ea typeface="Cambria Math"/>
                                    </a:rPr>
                                    <m:t>𝛼</m:t>
                                  </m:r>
                                </m:num>
                                <m:den>
                                  <m:r>
                                    <a:rPr lang="en-US" sz="3200" b="0" i="1" smtClean="0">
                                      <a:latin typeface="Cambria Math"/>
                                      <a:ea typeface="Cambria Math"/>
                                    </a:rPr>
                                    <m:t>2</m:t>
                                  </m:r>
                                  <m:r>
                                    <a:rPr lang="en-US" sz="3200" b="0" i="1" smtClean="0">
                                      <a:latin typeface="Cambria Math"/>
                                      <a:ea typeface="Cambria Math"/>
                                    </a:rPr>
                                    <m:t>𝑘</m:t>
                                  </m:r>
                                </m:den>
                              </m:f>
                            </m:e>
                          </m:d>
                          <m:r>
                            <a:rPr lang="en-US" sz="3200" b="0" i="1" smtClean="0">
                              <a:latin typeface="Cambria Math"/>
                              <a:ea typeface="Cambria Math"/>
                            </a:rPr>
                            <m:t>,</m:t>
                          </m:r>
                          <m:r>
                            <a:rPr lang="en-US" sz="3200" b="0" i="1" smtClean="0">
                              <a:latin typeface="Cambria Math"/>
                              <a:ea typeface="Cambria Math"/>
                            </a:rPr>
                            <m:t>𝑑𝑓</m:t>
                          </m:r>
                        </m:sub>
                      </m:sSub>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261257" y="3048000"/>
                <a:ext cx="8534400" cy="824072"/>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838200" y="1687286"/>
                <a:ext cx="7391400" cy="1060868"/>
              </a:xfrm>
              <a:prstGeom prst="rect">
                <a:avLst/>
              </a:prstGeom>
              <a:noFill/>
            </p:spPr>
            <p:txBody>
              <a:bodyPr wrap="square" rtlCol="0">
                <a:spAutoFit/>
              </a:bodyPr>
              <a:lstStyle/>
              <a:p>
                <a:pPr algn="ctr"/>
                <a:r>
                  <a:rPr lang="en-US" dirty="0"/>
                  <a:t>If the confidence level for each of k individual comparisons is adjusted upward to 100</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a:rPr>
                          <m:t>1−</m:t>
                        </m:r>
                        <m:f>
                          <m:fPr>
                            <m:ctrlPr>
                              <a:rPr lang="en-US" b="1" i="1" smtClean="0">
                                <a:solidFill>
                                  <a:srgbClr val="FF0000"/>
                                </a:solidFill>
                                <a:latin typeface="Cambria Math" panose="02040503050406030204" pitchFamily="18" charset="0"/>
                                <a:ea typeface="Cambria Math"/>
                              </a:rPr>
                            </m:ctrlPr>
                          </m:fPr>
                          <m:num>
                            <m:r>
                              <a:rPr lang="en-US" b="1" i="1" smtClean="0">
                                <a:solidFill>
                                  <a:srgbClr val="FF0000"/>
                                </a:solidFill>
                                <a:latin typeface="Cambria Math"/>
                                <a:ea typeface="Cambria Math"/>
                              </a:rPr>
                              <m:t>𝜶</m:t>
                            </m:r>
                          </m:num>
                          <m:den>
                            <m:r>
                              <a:rPr lang="en-US" b="1" i="1" smtClean="0">
                                <a:solidFill>
                                  <a:srgbClr val="FF0000"/>
                                </a:solidFill>
                                <a:latin typeface="Cambria Math"/>
                                <a:ea typeface="Cambria Math"/>
                              </a:rPr>
                              <m:t>𝒌</m:t>
                            </m:r>
                          </m:den>
                        </m:f>
                      </m:e>
                    </m:d>
                    <m:r>
                      <a:rPr lang="en-US" b="0" i="1" smtClean="0">
                        <a:latin typeface="Cambria Math"/>
                        <a:ea typeface="Cambria Math"/>
                      </a:rPr>
                      <m:t>%</m:t>
                    </m:r>
                  </m:oMath>
                </a14:m>
                <a:r>
                  <a:rPr lang="en-US" dirty="0"/>
                  <a:t>, the chance that all intervals succeed simultaneously is at least 100</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a:rPr>
                          <m:t>1−</m:t>
                        </m:r>
                        <m:r>
                          <a:rPr lang="en-US" b="0" i="1" smtClean="0">
                            <a:latin typeface="Cambria Math"/>
                            <a:ea typeface="Cambria Math"/>
                          </a:rPr>
                          <m:t>𝛼</m:t>
                        </m:r>
                      </m:e>
                    </m:d>
                    <m:r>
                      <a:rPr lang="en-US" b="0" i="1" smtClean="0">
                        <a:latin typeface="Cambria Math"/>
                        <a:ea typeface="Cambria Math"/>
                      </a:rPr>
                      <m:t>%</m:t>
                    </m:r>
                  </m:oMath>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838200" y="1687286"/>
                <a:ext cx="7391400" cy="1060868"/>
              </a:xfrm>
              <a:prstGeom prst="rect">
                <a:avLst/>
              </a:prstGeom>
              <a:blipFill rotWithShape="0">
                <a:blip r:embed="rId3"/>
                <a:stretch>
                  <a:fillRect t="-3448" b="-8621"/>
                </a:stretch>
              </a:blipFill>
            </p:spPr>
            <p:txBody>
              <a:bodyPr/>
              <a:lstStyle/>
              <a:p>
                <a:r>
                  <a:rPr lang="en-US">
                    <a:noFill/>
                  </a:rPr>
                  <a:t> </a:t>
                </a:r>
              </a:p>
            </p:txBody>
          </p:sp>
        </mc:Fallback>
      </mc:AlternateContent>
      <p:sp>
        <p:nvSpPr>
          <p:cNvPr id="5" name="TextBox 4"/>
          <p:cNvSpPr txBox="1"/>
          <p:nvPr/>
        </p:nvSpPr>
        <p:spPr>
          <a:xfrm>
            <a:off x="5334000" y="3843612"/>
            <a:ext cx="3810000" cy="1477328"/>
          </a:xfrm>
          <a:prstGeom prst="rect">
            <a:avLst/>
          </a:prstGeom>
          <a:noFill/>
        </p:spPr>
        <p:txBody>
          <a:bodyPr wrap="square" rtlCol="0">
            <a:spAutoFit/>
          </a:bodyPr>
          <a:lstStyle/>
          <a:p>
            <a:pPr algn="ctr"/>
            <a:r>
              <a:rPr lang="en-US" dirty="0"/>
              <a:t>This approach is very conservative, meaning that the intervals are much wider than the nominal level, particularly if the tests are not really independent.   </a:t>
            </a:r>
          </a:p>
        </p:txBody>
      </p:sp>
      <p:sp>
        <p:nvSpPr>
          <p:cNvPr id="6" name="TextBox 5"/>
          <p:cNvSpPr txBox="1"/>
          <p:nvPr/>
        </p:nvSpPr>
        <p:spPr>
          <a:xfrm>
            <a:off x="141513" y="3843612"/>
            <a:ext cx="5192487" cy="2585323"/>
          </a:xfrm>
          <a:prstGeom prst="rect">
            <a:avLst/>
          </a:prstGeom>
          <a:noFill/>
        </p:spPr>
        <p:txBody>
          <a:bodyPr wrap="square" rtlCol="0">
            <a:spAutoFit/>
          </a:bodyPr>
          <a:lstStyle/>
          <a:p>
            <a:pPr algn="ctr"/>
            <a:r>
              <a:rPr lang="en-US" dirty="0">
                <a:solidFill>
                  <a:srgbClr val="0070C0"/>
                </a:solidFill>
              </a:rPr>
              <a:t>For a set of </a:t>
            </a:r>
            <a:r>
              <a:rPr lang="en-US" b="1" dirty="0">
                <a:solidFill>
                  <a:srgbClr val="0070C0"/>
                </a:solidFill>
              </a:rPr>
              <a:t>Bonferroni adjusted t-tests</a:t>
            </a:r>
            <a:r>
              <a:rPr lang="en-US" dirty="0">
                <a:solidFill>
                  <a:srgbClr val="0070C0"/>
                </a:solidFill>
              </a:rPr>
              <a:t>, (</a:t>
            </a:r>
            <a:r>
              <a:rPr lang="el-GR" dirty="0">
                <a:solidFill>
                  <a:srgbClr val="0070C0"/>
                </a:solidFill>
              </a:rPr>
              <a:t>α</a:t>
            </a:r>
            <a:r>
              <a:rPr lang="en-US" dirty="0">
                <a:solidFill>
                  <a:srgbClr val="0070C0"/>
                </a:solidFill>
              </a:rPr>
              <a:t>/k) we must have normal distributions, equal spreads, and independence (same as typical t-tests).</a:t>
            </a:r>
          </a:p>
          <a:p>
            <a:pPr algn="ctr"/>
            <a:endParaRPr lang="en-US" dirty="0">
              <a:solidFill>
                <a:srgbClr val="0070C0"/>
              </a:solidFill>
            </a:endParaRPr>
          </a:p>
          <a:p>
            <a:pPr algn="ctr"/>
            <a:r>
              <a:rPr lang="en-US" dirty="0">
                <a:solidFill>
                  <a:srgbClr val="0070C0"/>
                </a:solidFill>
              </a:rPr>
              <a:t>However, the </a:t>
            </a:r>
            <a:r>
              <a:rPr lang="en-US" b="1" dirty="0">
                <a:solidFill>
                  <a:srgbClr val="0070C0"/>
                </a:solidFill>
              </a:rPr>
              <a:t>Bonferroni correction</a:t>
            </a:r>
            <a:r>
              <a:rPr lang="en-US" dirty="0">
                <a:solidFill>
                  <a:srgbClr val="0070C0"/>
                </a:solidFill>
              </a:rPr>
              <a:t> can be extended to tests that have no assumptions about distributions (e.g. rank sum test). For any set of independent parametric or non-parametric tests, the Bonferroni correction works the same.</a:t>
            </a:r>
          </a:p>
        </p:txBody>
      </p:sp>
    </p:spTree>
    <p:extLst>
      <p:ext uri="{BB962C8B-B14F-4D97-AF65-F5344CB8AC3E}">
        <p14:creationId xmlns:p14="http://schemas.microsoft.com/office/powerpoint/2010/main" val="40878563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fontScale="90000"/>
          </a:bodyPr>
          <a:lstStyle/>
          <a:p>
            <a:r>
              <a:rPr lang="en-US" dirty="0"/>
              <a:t>Multiple Comparison: Tukey-Kramer</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678661"/>
            <a:ext cx="7383231" cy="5101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730829" y="2612180"/>
            <a:ext cx="1295400" cy="381000"/>
          </a:xfrm>
          <a:prstGeom prst="rect">
            <a:avLst/>
          </a:prstGeom>
          <a:noFill/>
        </p:spPr>
        <p:txBody>
          <a:bodyPr wrap="square" rtlCol="0">
            <a:spAutoFit/>
          </a:bodyPr>
          <a:lstStyle/>
          <a:p>
            <a:r>
              <a:rPr lang="en-US" dirty="0"/>
              <a:t>Multiplier = </a:t>
            </a:r>
          </a:p>
        </p:txBody>
      </p:sp>
      <p:sp>
        <p:nvSpPr>
          <p:cNvPr id="4" name="TextBox 3"/>
          <p:cNvSpPr txBox="1"/>
          <p:nvPr/>
        </p:nvSpPr>
        <p:spPr>
          <a:xfrm>
            <a:off x="152400" y="5504244"/>
            <a:ext cx="8610600" cy="646331"/>
          </a:xfrm>
          <a:prstGeom prst="rect">
            <a:avLst/>
          </a:prstGeom>
          <a:noFill/>
        </p:spPr>
        <p:txBody>
          <a:bodyPr wrap="square" rtlCol="0">
            <a:spAutoFit/>
          </a:bodyPr>
          <a:lstStyle/>
          <a:p>
            <a:pPr algn="ctr"/>
            <a:r>
              <a:rPr lang="en-US" dirty="0">
                <a:solidFill>
                  <a:srgbClr val="0070C0"/>
                </a:solidFill>
              </a:rPr>
              <a:t>Assumes normal distributions, equal spreads, independence (same as typical t-tests), and equal group sample sizes.</a:t>
            </a:r>
          </a:p>
        </p:txBody>
      </p:sp>
      <p:sp>
        <p:nvSpPr>
          <p:cNvPr id="6" name="TextBox 5"/>
          <p:cNvSpPr txBox="1"/>
          <p:nvPr/>
        </p:nvSpPr>
        <p:spPr>
          <a:xfrm>
            <a:off x="152400" y="6059269"/>
            <a:ext cx="8763000" cy="646331"/>
          </a:xfrm>
          <a:prstGeom prst="rect">
            <a:avLst/>
          </a:prstGeom>
          <a:noFill/>
        </p:spPr>
        <p:txBody>
          <a:bodyPr wrap="square" rtlCol="0">
            <a:spAutoFit/>
          </a:bodyPr>
          <a:lstStyle/>
          <a:p>
            <a:pPr algn="ctr"/>
            <a:r>
              <a:rPr lang="en-US" dirty="0"/>
              <a:t>More consistent than Bonferroni with respect to Type I Error but not robust to its assumptions…. Bonferroni is a good alternative when the assumptions are violated.</a:t>
            </a:r>
          </a:p>
        </p:txBody>
      </p:sp>
      <p:sp>
        <p:nvSpPr>
          <p:cNvPr id="5" name="Rectangle 4"/>
          <p:cNvSpPr/>
          <p:nvPr/>
        </p:nvSpPr>
        <p:spPr>
          <a:xfrm>
            <a:off x="5355771" y="2438400"/>
            <a:ext cx="3559629" cy="369332"/>
          </a:xfrm>
          <a:prstGeom prst="rect">
            <a:avLst/>
          </a:prstGeom>
        </p:spPr>
        <p:txBody>
          <a:bodyPr wrap="square">
            <a:spAutoFit/>
          </a:bodyPr>
          <a:lstStyle/>
          <a:p>
            <a:pPr algn="ctr"/>
            <a:r>
              <a:rPr lang="en-US" dirty="0">
                <a:hlinkClick r:id="rId3"/>
              </a:rPr>
              <a:t>Studentized Range Statistic Table</a:t>
            </a:r>
            <a:endParaRPr lang="en-US" dirty="0"/>
          </a:p>
        </p:txBody>
      </p:sp>
      <p:sp>
        <p:nvSpPr>
          <p:cNvPr id="7" name="TextBox 6"/>
          <p:cNvSpPr txBox="1"/>
          <p:nvPr/>
        </p:nvSpPr>
        <p:spPr>
          <a:xfrm>
            <a:off x="5562600" y="3838439"/>
            <a:ext cx="3429000" cy="1200329"/>
          </a:xfrm>
          <a:prstGeom prst="rect">
            <a:avLst/>
          </a:prstGeom>
          <a:noFill/>
        </p:spPr>
        <p:txBody>
          <a:bodyPr wrap="square" rtlCol="0">
            <a:spAutoFit/>
          </a:bodyPr>
          <a:lstStyle/>
          <a:p>
            <a:pPr algn="ctr"/>
            <a:r>
              <a:rPr lang="en-US" dirty="0">
                <a:solidFill>
                  <a:srgbClr val="0070C0"/>
                </a:solidFill>
              </a:rPr>
              <a:t>The Tukey-Kramer adjustment is a modification to this test to account for different sample sizes in the groups.</a:t>
            </a:r>
          </a:p>
        </p:txBody>
      </p:sp>
    </p:spTree>
    <p:extLst>
      <p:ext uri="{BB962C8B-B14F-4D97-AF65-F5344CB8AC3E}">
        <p14:creationId xmlns:p14="http://schemas.microsoft.com/office/powerpoint/2010/main" val="249894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Multiple Comparison: Dunnett</a:t>
            </a:r>
            <a:br>
              <a:rPr lang="en-US" dirty="0"/>
            </a:br>
            <a:r>
              <a:rPr lang="en-US" dirty="0"/>
              <a:t>Many Groups to one Control</a:t>
            </a:r>
          </a:p>
        </p:txBody>
      </p:sp>
      <p:sp>
        <p:nvSpPr>
          <p:cNvPr id="4" name="TextBox 3"/>
          <p:cNvSpPr txBox="1"/>
          <p:nvPr/>
        </p:nvSpPr>
        <p:spPr>
          <a:xfrm>
            <a:off x="914400" y="5029200"/>
            <a:ext cx="7010400" cy="1384995"/>
          </a:xfrm>
          <a:prstGeom prst="rect">
            <a:avLst/>
          </a:prstGeom>
          <a:noFill/>
        </p:spPr>
        <p:txBody>
          <a:bodyPr wrap="square" rtlCol="0">
            <a:spAutoFit/>
          </a:bodyPr>
          <a:lstStyle/>
          <a:p>
            <a:pPr algn="ctr"/>
            <a:r>
              <a:rPr lang="en-US" sz="2800" dirty="0"/>
              <a:t>Replaces t-distribution with a multivariate t-distribution (n=# of groups versus control), where the tests are not independent.</a:t>
            </a:r>
          </a:p>
        </p:txBody>
      </p:sp>
      <mc:AlternateContent xmlns:mc="http://schemas.openxmlformats.org/markup-compatibility/2006" xmlns:a14="http://schemas.microsoft.com/office/drawing/2010/main">
        <mc:Choice Requires="a14">
          <p:sp>
            <p:nvSpPr>
              <p:cNvPr id="5" name="TextBox 4"/>
              <p:cNvSpPr txBox="1"/>
              <p:nvPr/>
            </p:nvSpPr>
            <p:spPr>
              <a:xfrm>
                <a:off x="1066800" y="1762214"/>
                <a:ext cx="6248400" cy="699230"/>
              </a:xfrm>
              <a:prstGeom prst="rect">
                <a:avLst/>
              </a:prstGeom>
              <a:noFill/>
            </p:spPr>
            <p:txBody>
              <a:bodyPr wrap="square" rtlCol="0">
                <a:spAutoFit/>
              </a:bodyPr>
              <a:lstStyle/>
              <a:p>
                <a:pPr algn="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𝑡</m:t>
                          </m:r>
                        </m:e>
                        <m:sub>
                          <m:r>
                            <a:rPr lang="en-US" b="0" i="1" smtClean="0">
                              <a:latin typeface="Cambria Math"/>
                            </a:rPr>
                            <m:t>1</m:t>
                          </m:r>
                        </m:sub>
                      </m:sSub>
                      <m:r>
                        <a:rPr lang="en-US" b="0" i="1" smtClean="0">
                          <a:latin typeface="Cambria Math"/>
                        </a:rPr>
                        <m:t>=</m:t>
                      </m:r>
                      <m:f>
                        <m:fPr>
                          <m:ctrlPr>
                            <a:rPr lang="en-US" b="0" i="1" smtClean="0">
                              <a:latin typeface="Cambria Math" panose="02040503050406030204" pitchFamily="18" charset="0"/>
                            </a:rPr>
                          </m:ctrlPr>
                        </m:fPr>
                        <m:num>
                          <m:sSub>
                            <m:sSubPr>
                              <m:ctrlPr>
                                <a:rPr lang="en-US" i="1">
                                  <a:latin typeface="Cambria Math" panose="02040503050406030204" pitchFamily="18" charset="0"/>
                                  <a:ea typeface="Cambria Math"/>
                                </a:rPr>
                              </m:ctrlPr>
                            </m:sSubPr>
                            <m:e>
                              <m:acc>
                                <m:accPr>
                                  <m:chr m:val="̂"/>
                                  <m:ctrlPr>
                                    <a:rPr lang="en-US" i="1">
                                      <a:latin typeface="Cambria Math" panose="02040503050406030204" pitchFamily="18" charset="0"/>
                                      <a:ea typeface="Cambria Math"/>
                                    </a:rPr>
                                  </m:ctrlPr>
                                </m:accPr>
                                <m:e>
                                  <m:r>
                                    <a:rPr lang="en-US" i="1">
                                      <a:latin typeface="Cambria Math"/>
                                      <a:ea typeface="Cambria Math"/>
                                    </a:rPr>
                                    <m:t>𝜇</m:t>
                                  </m:r>
                                </m:e>
                              </m:acc>
                            </m:e>
                            <m:sub>
                              <m:r>
                                <a:rPr lang="en-US" b="0" i="1" smtClean="0">
                                  <a:latin typeface="Cambria Math"/>
                                  <a:ea typeface="Cambria Math"/>
                                </a:rPr>
                                <m:t>𝐶</m:t>
                              </m:r>
                            </m:sub>
                          </m:sSub>
                          <m:r>
                            <a:rPr lang="en-US" i="1">
                              <a:latin typeface="Cambria Math"/>
                              <a:ea typeface="Cambria Math"/>
                            </a:rPr>
                            <m:t>−</m:t>
                          </m:r>
                          <m:sSub>
                            <m:sSubPr>
                              <m:ctrlPr>
                                <a:rPr lang="en-US" i="1">
                                  <a:latin typeface="Cambria Math" panose="02040503050406030204" pitchFamily="18" charset="0"/>
                                  <a:ea typeface="Cambria Math"/>
                                </a:rPr>
                              </m:ctrlPr>
                            </m:sSubPr>
                            <m:e>
                              <m:acc>
                                <m:accPr>
                                  <m:chr m:val="̂"/>
                                  <m:ctrlPr>
                                    <a:rPr lang="en-US" i="1">
                                      <a:latin typeface="Cambria Math" panose="02040503050406030204" pitchFamily="18" charset="0"/>
                                      <a:ea typeface="Cambria Math"/>
                                    </a:rPr>
                                  </m:ctrlPr>
                                </m:accPr>
                                <m:e>
                                  <m:r>
                                    <a:rPr lang="en-US" i="1">
                                      <a:latin typeface="Cambria Math"/>
                                      <a:ea typeface="Cambria Math"/>
                                    </a:rPr>
                                    <m:t>𝜇</m:t>
                                  </m:r>
                                </m:e>
                              </m:acc>
                            </m:e>
                            <m:sub>
                              <m:r>
                                <a:rPr lang="en-US" i="1">
                                  <a:latin typeface="Cambria Math"/>
                                  <a:ea typeface="Cambria Math"/>
                                </a:rPr>
                                <m:t>1</m:t>
                              </m:r>
                            </m:sub>
                          </m:sSub>
                        </m:num>
                        <m:den>
                          <m:sSub>
                            <m:sSubPr>
                              <m:ctrlPr>
                                <a:rPr lang="en-US" b="0" i="1" smtClean="0">
                                  <a:latin typeface="Cambria Math" panose="02040503050406030204" pitchFamily="18" charset="0"/>
                                </a:rPr>
                              </m:ctrlPr>
                            </m:sSubPr>
                            <m:e>
                              <m:r>
                                <a:rPr lang="en-US" i="1">
                                  <a:latin typeface="Cambria Math"/>
                                </a:rPr>
                                <m:t>𝑆𝐸</m:t>
                              </m:r>
                            </m:e>
                            <m:sub>
                              <m:sSub>
                                <m:sSubPr>
                                  <m:ctrlPr>
                                    <a:rPr lang="en-US" i="1" smtClean="0">
                                      <a:latin typeface="Cambria Math" panose="02040503050406030204" pitchFamily="18" charset="0"/>
                                      <a:ea typeface="Cambria Math"/>
                                    </a:rPr>
                                  </m:ctrlPr>
                                </m:sSubPr>
                                <m:e>
                                  <m:acc>
                                    <m:accPr>
                                      <m:chr m:val="̂"/>
                                      <m:ctrlPr>
                                        <a:rPr lang="en-US" i="1">
                                          <a:latin typeface="Cambria Math" panose="02040503050406030204" pitchFamily="18" charset="0"/>
                                          <a:ea typeface="Cambria Math"/>
                                        </a:rPr>
                                      </m:ctrlPr>
                                    </m:accPr>
                                    <m:e>
                                      <m:r>
                                        <a:rPr lang="en-US" i="1">
                                          <a:latin typeface="Cambria Math"/>
                                          <a:ea typeface="Cambria Math"/>
                                        </a:rPr>
                                        <m:t>𝜇</m:t>
                                      </m:r>
                                    </m:e>
                                  </m:acc>
                                </m:e>
                                <m:sub>
                                  <m:r>
                                    <a:rPr lang="en-US" b="0" i="1" smtClean="0">
                                      <a:latin typeface="Cambria Math"/>
                                      <a:ea typeface="Cambria Math"/>
                                    </a:rPr>
                                    <m:t>𝐶</m:t>
                                  </m:r>
                                </m:sub>
                              </m:sSub>
                              <m:r>
                                <a:rPr lang="en-US" i="1">
                                  <a:latin typeface="Cambria Math"/>
                                  <a:ea typeface="Cambria Math"/>
                                </a:rPr>
                                <m:t>−</m:t>
                              </m:r>
                              <m:sSub>
                                <m:sSubPr>
                                  <m:ctrlPr>
                                    <a:rPr lang="en-US" i="1">
                                      <a:latin typeface="Cambria Math" panose="02040503050406030204" pitchFamily="18" charset="0"/>
                                      <a:ea typeface="Cambria Math"/>
                                    </a:rPr>
                                  </m:ctrlPr>
                                </m:sSubPr>
                                <m:e>
                                  <m:acc>
                                    <m:accPr>
                                      <m:chr m:val="̂"/>
                                      <m:ctrlPr>
                                        <a:rPr lang="en-US" i="1">
                                          <a:latin typeface="Cambria Math" panose="02040503050406030204" pitchFamily="18" charset="0"/>
                                          <a:ea typeface="Cambria Math"/>
                                        </a:rPr>
                                      </m:ctrlPr>
                                    </m:accPr>
                                    <m:e>
                                      <m:r>
                                        <a:rPr lang="en-US" i="1">
                                          <a:latin typeface="Cambria Math"/>
                                          <a:ea typeface="Cambria Math"/>
                                        </a:rPr>
                                        <m:t>𝜇</m:t>
                                      </m:r>
                                    </m:e>
                                  </m:acc>
                                </m:e>
                                <m:sub>
                                  <m:r>
                                    <a:rPr lang="en-US" i="1">
                                      <a:latin typeface="Cambria Math"/>
                                      <a:ea typeface="Cambria Math"/>
                                    </a:rPr>
                                    <m:t>1</m:t>
                                  </m:r>
                                </m:sub>
                              </m:sSub>
                            </m:sub>
                          </m:sSub>
                        </m:den>
                      </m:f>
                    </m:oMath>
                  </m:oMathPara>
                </a14:m>
                <a:endParaRPr lang="en-US" baseline="-25000" dirty="0"/>
              </a:p>
            </p:txBody>
          </p:sp>
        </mc:Choice>
        <mc:Fallback xmlns="">
          <p:sp>
            <p:nvSpPr>
              <p:cNvPr id="5" name="TextBox 4"/>
              <p:cNvSpPr txBox="1">
                <a:spLocks noRot="1" noChangeAspect="1" noMove="1" noResize="1" noEditPoints="1" noAdjustHandles="1" noChangeArrowheads="1" noChangeShapeType="1" noTextEdit="1"/>
              </p:cNvSpPr>
              <p:nvPr/>
            </p:nvSpPr>
            <p:spPr>
              <a:xfrm>
                <a:off x="1066800" y="1762214"/>
                <a:ext cx="6248400" cy="699230"/>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3431144" y="2590800"/>
                <a:ext cx="1569917" cy="7103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a:rPr>
                            <m:t>𝑡</m:t>
                          </m:r>
                        </m:e>
                        <m:sub>
                          <m:r>
                            <a:rPr lang="en-US" b="0" i="1" smtClean="0">
                              <a:latin typeface="Cambria Math"/>
                            </a:rPr>
                            <m:t>2</m:t>
                          </m:r>
                        </m:sub>
                      </m:sSub>
                      <m:r>
                        <a:rPr lang="en-US" i="1">
                          <a:latin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ea typeface="Cambria Math"/>
                                </a:rPr>
                              </m:ctrlPr>
                            </m:sSubPr>
                            <m:e>
                              <m:acc>
                                <m:accPr>
                                  <m:chr m:val="̂"/>
                                  <m:ctrlPr>
                                    <a:rPr lang="en-US" i="1">
                                      <a:latin typeface="Cambria Math" panose="02040503050406030204" pitchFamily="18" charset="0"/>
                                      <a:ea typeface="Cambria Math"/>
                                    </a:rPr>
                                  </m:ctrlPr>
                                </m:accPr>
                                <m:e>
                                  <m:r>
                                    <a:rPr lang="en-US" i="1">
                                      <a:latin typeface="Cambria Math"/>
                                      <a:ea typeface="Cambria Math"/>
                                    </a:rPr>
                                    <m:t>𝜇</m:t>
                                  </m:r>
                                </m:e>
                              </m:acc>
                            </m:e>
                            <m:sub>
                              <m:r>
                                <a:rPr lang="en-US" b="0" i="1" smtClean="0">
                                  <a:latin typeface="Cambria Math"/>
                                  <a:ea typeface="Cambria Math"/>
                                </a:rPr>
                                <m:t>𝐶</m:t>
                              </m:r>
                            </m:sub>
                          </m:sSub>
                          <m:r>
                            <a:rPr lang="en-US" i="1">
                              <a:latin typeface="Cambria Math"/>
                              <a:ea typeface="Cambria Math"/>
                            </a:rPr>
                            <m:t>−</m:t>
                          </m:r>
                          <m:sSub>
                            <m:sSubPr>
                              <m:ctrlPr>
                                <a:rPr lang="en-US" i="1">
                                  <a:latin typeface="Cambria Math" panose="02040503050406030204" pitchFamily="18" charset="0"/>
                                  <a:ea typeface="Cambria Math"/>
                                </a:rPr>
                              </m:ctrlPr>
                            </m:sSubPr>
                            <m:e>
                              <m:acc>
                                <m:accPr>
                                  <m:chr m:val="̂"/>
                                  <m:ctrlPr>
                                    <a:rPr lang="en-US" i="1">
                                      <a:latin typeface="Cambria Math" panose="02040503050406030204" pitchFamily="18" charset="0"/>
                                      <a:ea typeface="Cambria Math"/>
                                    </a:rPr>
                                  </m:ctrlPr>
                                </m:accPr>
                                <m:e>
                                  <m:r>
                                    <a:rPr lang="en-US" i="1">
                                      <a:latin typeface="Cambria Math"/>
                                      <a:ea typeface="Cambria Math"/>
                                    </a:rPr>
                                    <m:t>𝜇</m:t>
                                  </m:r>
                                </m:e>
                              </m:acc>
                            </m:e>
                            <m:sub>
                              <m:r>
                                <a:rPr lang="en-US" b="0" i="1" smtClean="0">
                                  <a:latin typeface="Cambria Math"/>
                                  <a:ea typeface="Cambria Math"/>
                                </a:rPr>
                                <m:t>2</m:t>
                              </m:r>
                            </m:sub>
                          </m:sSub>
                        </m:num>
                        <m:den>
                          <m:sSub>
                            <m:sSubPr>
                              <m:ctrlPr>
                                <a:rPr lang="en-US" i="1">
                                  <a:latin typeface="Cambria Math" panose="02040503050406030204" pitchFamily="18" charset="0"/>
                                </a:rPr>
                              </m:ctrlPr>
                            </m:sSubPr>
                            <m:e>
                              <m:r>
                                <a:rPr lang="en-US" i="1">
                                  <a:latin typeface="Cambria Math"/>
                                </a:rPr>
                                <m:t>𝑆𝐸</m:t>
                              </m:r>
                            </m:e>
                            <m:sub>
                              <m:sSub>
                                <m:sSubPr>
                                  <m:ctrlPr>
                                    <a:rPr lang="en-US" i="1">
                                      <a:latin typeface="Cambria Math" panose="02040503050406030204" pitchFamily="18" charset="0"/>
                                      <a:ea typeface="Cambria Math"/>
                                    </a:rPr>
                                  </m:ctrlPr>
                                </m:sSubPr>
                                <m:e>
                                  <m:acc>
                                    <m:accPr>
                                      <m:chr m:val="̂"/>
                                      <m:ctrlPr>
                                        <a:rPr lang="en-US" i="1">
                                          <a:latin typeface="Cambria Math" panose="02040503050406030204" pitchFamily="18" charset="0"/>
                                          <a:ea typeface="Cambria Math"/>
                                        </a:rPr>
                                      </m:ctrlPr>
                                    </m:accPr>
                                    <m:e>
                                      <m:r>
                                        <a:rPr lang="en-US" i="1">
                                          <a:latin typeface="Cambria Math"/>
                                          <a:ea typeface="Cambria Math"/>
                                        </a:rPr>
                                        <m:t>𝜇</m:t>
                                      </m:r>
                                    </m:e>
                                  </m:acc>
                                </m:e>
                                <m:sub>
                                  <m:r>
                                    <a:rPr lang="en-US" b="0" i="1" smtClean="0">
                                      <a:latin typeface="Cambria Math"/>
                                      <a:ea typeface="Cambria Math"/>
                                    </a:rPr>
                                    <m:t>𝐶</m:t>
                                  </m:r>
                                </m:sub>
                              </m:sSub>
                              <m:r>
                                <a:rPr lang="en-US" i="1">
                                  <a:latin typeface="Cambria Math"/>
                                  <a:ea typeface="Cambria Math"/>
                                </a:rPr>
                                <m:t>−</m:t>
                              </m:r>
                              <m:sSub>
                                <m:sSubPr>
                                  <m:ctrlPr>
                                    <a:rPr lang="en-US" i="1">
                                      <a:latin typeface="Cambria Math" panose="02040503050406030204" pitchFamily="18" charset="0"/>
                                      <a:ea typeface="Cambria Math"/>
                                    </a:rPr>
                                  </m:ctrlPr>
                                </m:sSubPr>
                                <m:e>
                                  <m:acc>
                                    <m:accPr>
                                      <m:chr m:val="̂"/>
                                      <m:ctrlPr>
                                        <a:rPr lang="en-US" i="1">
                                          <a:latin typeface="Cambria Math" panose="02040503050406030204" pitchFamily="18" charset="0"/>
                                          <a:ea typeface="Cambria Math"/>
                                        </a:rPr>
                                      </m:ctrlPr>
                                    </m:accPr>
                                    <m:e>
                                      <m:r>
                                        <a:rPr lang="en-US" i="1">
                                          <a:latin typeface="Cambria Math"/>
                                          <a:ea typeface="Cambria Math"/>
                                        </a:rPr>
                                        <m:t>𝜇</m:t>
                                      </m:r>
                                    </m:e>
                                  </m:acc>
                                </m:e>
                                <m:sub>
                                  <m:r>
                                    <a:rPr lang="en-US" b="0" i="1" smtClean="0">
                                      <a:latin typeface="Cambria Math"/>
                                      <a:ea typeface="Cambria Math"/>
                                    </a:rPr>
                                    <m:t>2</m:t>
                                  </m:r>
                                </m:sub>
                              </m:sSub>
                            </m:sub>
                          </m:sSub>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3431144" y="2590800"/>
                <a:ext cx="1569917" cy="710323"/>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3431144" y="3810000"/>
                <a:ext cx="1584023" cy="7103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a:rPr>
                            <m:t>𝑡</m:t>
                          </m:r>
                        </m:e>
                        <m:sub>
                          <m:r>
                            <a:rPr lang="en-US" b="0" i="1" smtClean="0">
                              <a:latin typeface="Cambria Math"/>
                            </a:rPr>
                            <m:t>𝑛</m:t>
                          </m:r>
                        </m:sub>
                      </m:sSub>
                      <m:r>
                        <a:rPr lang="en-US" i="1">
                          <a:latin typeface="Cambria Math"/>
                        </a:rPr>
                        <m:t>=</m:t>
                      </m:r>
                      <m:f>
                        <m:fPr>
                          <m:ctrlPr>
                            <a:rPr lang="en-US" i="1">
                              <a:latin typeface="Cambria Math" panose="02040503050406030204" pitchFamily="18" charset="0"/>
                            </a:rPr>
                          </m:ctrlPr>
                        </m:fPr>
                        <m:num>
                          <m:sSub>
                            <m:sSubPr>
                              <m:ctrlPr>
                                <a:rPr lang="en-US" i="1" smtClean="0">
                                  <a:latin typeface="Cambria Math" panose="02040503050406030204" pitchFamily="18" charset="0"/>
                                  <a:ea typeface="Cambria Math"/>
                                </a:rPr>
                              </m:ctrlPr>
                            </m:sSubPr>
                            <m:e>
                              <m:acc>
                                <m:accPr>
                                  <m:chr m:val="̂"/>
                                  <m:ctrlPr>
                                    <a:rPr lang="en-US" i="1">
                                      <a:latin typeface="Cambria Math" panose="02040503050406030204" pitchFamily="18" charset="0"/>
                                      <a:ea typeface="Cambria Math"/>
                                    </a:rPr>
                                  </m:ctrlPr>
                                </m:accPr>
                                <m:e>
                                  <m:r>
                                    <a:rPr lang="en-US" i="1">
                                      <a:latin typeface="Cambria Math"/>
                                      <a:ea typeface="Cambria Math"/>
                                    </a:rPr>
                                    <m:t>𝜇</m:t>
                                  </m:r>
                                </m:e>
                              </m:acc>
                            </m:e>
                            <m:sub>
                              <m:r>
                                <a:rPr lang="en-US" b="0" i="1" smtClean="0">
                                  <a:latin typeface="Cambria Math"/>
                                  <a:ea typeface="Cambria Math"/>
                                </a:rPr>
                                <m:t>𝐶</m:t>
                              </m:r>
                            </m:sub>
                          </m:sSub>
                          <m:r>
                            <a:rPr lang="en-US" i="1">
                              <a:latin typeface="Cambria Math"/>
                              <a:ea typeface="Cambria Math"/>
                            </a:rPr>
                            <m:t>−</m:t>
                          </m:r>
                          <m:sSub>
                            <m:sSubPr>
                              <m:ctrlPr>
                                <a:rPr lang="en-US" i="1">
                                  <a:latin typeface="Cambria Math" panose="02040503050406030204" pitchFamily="18" charset="0"/>
                                  <a:ea typeface="Cambria Math"/>
                                </a:rPr>
                              </m:ctrlPr>
                            </m:sSubPr>
                            <m:e>
                              <m:acc>
                                <m:accPr>
                                  <m:chr m:val="̂"/>
                                  <m:ctrlPr>
                                    <a:rPr lang="en-US" i="1">
                                      <a:latin typeface="Cambria Math" panose="02040503050406030204" pitchFamily="18" charset="0"/>
                                      <a:ea typeface="Cambria Math"/>
                                    </a:rPr>
                                  </m:ctrlPr>
                                </m:accPr>
                                <m:e>
                                  <m:r>
                                    <a:rPr lang="en-US" i="1">
                                      <a:latin typeface="Cambria Math"/>
                                      <a:ea typeface="Cambria Math"/>
                                    </a:rPr>
                                    <m:t>𝜇</m:t>
                                  </m:r>
                                </m:e>
                              </m:acc>
                            </m:e>
                            <m:sub>
                              <m:r>
                                <a:rPr lang="en-US" b="0" i="1" smtClean="0">
                                  <a:latin typeface="Cambria Math"/>
                                  <a:ea typeface="Cambria Math"/>
                                </a:rPr>
                                <m:t>𝑛</m:t>
                              </m:r>
                            </m:sub>
                          </m:sSub>
                        </m:num>
                        <m:den>
                          <m:sSub>
                            <m:sSubPr>
                              <m:ctrlPr>
                                <a:rPr lang="en-US" i="1">
                                  <a:latin typeface="Cambria Math" panose="02040503050406030204" pitchFamily="18" charset="0"/>
                                </a:rPr>
                              </m:ctrlPr>
                            </m:sSubPr>
                            <m:e>
                              <m:r>
                                <a:rPr lang="en-US" i="1">
                                  <a:latin typeface="Cambria Math"/>
                                </a:rPr>
                                <m:t>𝑆𝐸</m:t>
                              </m:r>
                            </m:e>
                            <m:sub>
                              <m:sSub>
                                <m:sSubPr>
                                  <m:ctrlPr>
                                    <a:rPr lang="en-US" i="1">
                                      <a:latin typeface="Cambria Math" panose="02040503050406030204" pitchFamily="18" charset="0"/>
                                      <a:ea typeface="Cambria Math"/>
                                    </a:rPr>
                                  </m:ctrlPr>
                                </m:sSubPr>
                                <m:e>
                                  <m:acc>
                                    <m:accPr>
                                      <m:chr m:val="̂"/>
                                      <m:ctrlPr>
                                        <a:rPr lang="en-US" i="1">
                                          <a:latin typeface="Cambria Math" panose="02040503050406030204" pitchFamily="18" charset="0"/>
                                          <a:ea typeface="Cambria Math"/>
                                        </a:rPr>
                                      </m:ctrlPr>
                                    </m:accPr>
                                    <m:e>
                                      <m:r>
                                        <a:rPr lang="en-US" i="1">
                                          <a:latin typeface="Cambria Math"/>
                                          <a:ea typeface="Cambria Math"/>
                                        </a:rPr>
                                        <m:t>𝜇</m:t>
                                      </m:r>
                                    </m:e>
                                  </m:acc>
                                </m:e>
                                <m:sub>
                                  <m:r>
                                    <a:rPr lang="en-US" b="0" i="1" smtClean="0">
                                      <a:latin typeface="Cambria Math"/>
                                      <a:ea typeface="Cambria Math"/>
                                    </a:rPr>
                                    <m:t>𝐶</m:t>
                                  </m:r>
                                </m:sub>
                              </m:sSub>
                              <m:r>
                                <a:rPr lang="en-US" i="1">
                                  <a:latin typeface="Cambria Math"/>
                                  <a:ea typeface="Cambria Math"/>
                                </a:rPr>
                                <m:t>−</m:t>
                              </m:r>
                              <m:sSub>
                                <m:sSubPr>
                                  <m:ctrlPr>
                                    <a:rPr lang="en-US" i="1">
                                      <a:latin typeface="Cambria Math" panose="02040503050406030204" pitchFamily="18" charset="0"/>
                                      <a:ea typeface="Cambria Math"/>
                                    </a:rPr>
                                  </m:ctrlPr>
                                </m:sSubPr>
                                <m:e>
                                  <m:acc>
                                    <m:accPr>
                                      <m:chr m:val="̂"/>
                                      <m:ctrlPr>
                                        <a:rPr lang="en-US" i="1">
                                          <a:latin typeface="Cambria Math" panose="02040503050406030204" pitchFamily="18" charset="0"/>
                                          <a:ea typeface="Cambria Math"/>
                                        </a:rPr>
                                      </m:ctrlPr>
                                    </m:accPr>
                                    <m:e>
                                      <m:r>
                                        <a:rPr lang="en-US" i="1">
                                          <a:latin typeface="Cambria Math"/>
                                          <a:ea typeface="Cambria Math"/>
                                        </a:rPr>
                                        <m:t>𝜇</m:t>
                                      </m:r>
                                    </m:e>
                                  </m:acc>
                                </m:e>
                                <m:sub>
                                  <m:r>
                                    <a:rPr lang="en-US" b="0" i="1" smtClean="0">
                                      <a:latin typeface="Cambria Math"/>
                                      <a:ea typeface="Cambria Math"/>
                                    </a:rPr>
                                    <m:t>𝑛</m:t>
                                  </m:r>
                                </m:sub>
                              </m:sSub>
                            </m:sub>
                          </m:sSub>
                        </m:den>
                      </m:f>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3431144" y="3810000"/>
                <a:ext cx="1584023" cy="710323"/>
              </a:xfrm>
              <a:prstGeom prst="rect">
                <a:avLst/>
              </a:prstGeom>
              <a:blipFill rotWithShape="1">
                <a:blip r:embed="rId4"/>
                <a:stretch>
                  <a:fillRect/>
                </a:stretch>
              </a:blipFill>
            </p:spPr>
            <p:txBody>
              <a:bodyPr/>
              <a:lstStyle/>
              <a:p>
                <a:r>
                  <a:rPr lang="en-US">
                    <a:noFill/>
                  </a:rPr>
                  <a:t> </a:t>
                </a:r>
              </a:p>
            </p:txBody>
          </p:sp>
        </mc:Fallback>
      </mc:AlternateContent>
      <p:sp>
        <p:nvSpPr>
          <p:cNvPr id="8" name="TextBox 7"/>
          <p:cNvSpPr txBox="1"/>
          <p:nvPr/>
        </p:nvSpPr>
        <p:spPr>
          <a:xfrm>
            <a:off x="3657600" y="3276600"/>
            <a:ext cx="1219200" cy="369332"/>
          </a:xfrm>
          <a:prstGeom prst="rect">
            <a:avLst/>
          </a:prstGeom>
          <a:noFill/>
        </p:spPr>
        <p:txBody>
          <a:bodyPr wrap="square" rtlCol="0">
            <a:spAutoFit/>
          </a:bodyPr>
          <a:lstStyle/>
          <a:p>
            <a:pPr algn="ctr"/>
            <a:r>
              <a:rPr lang="en-US" dirty="0"/>
              <a:t>…</a:t>
            </a:r>
          </a:p>
        </p:txBody>
      </p:sp>
      <p:sp>
        <p:nvSpPr>
          <p:cNvPr id="9" name="TextBox 8"/>
          <p:cNvSpPr txBox="1"/>
          <p:nvPr/>
        </p:nvSpPr>
        <p:spPr>
          <a:xfrm>
            <a:off x="6248400" y="2186423"/>
            <a:ext cx="2628900" cy="1477328"/>
          </a:xfrm>
          <a:prstGeom prst="rect">
            <a:avLst/>
          </a:prstGeom>
          <a:noFill/>
        </p:spPr>
        <p:txBody>
          <a:bodyPr wrap="square" rtlCol="0">
            <a:spAutoFit/>
          </a:bodyPr>
          <a:lstStyle/>
          <a:p>
            <a:pPr algn="ctr"/>
            <a:r>
              <a:rPr lang="en-US" dirty="0">
                <a:solidFill>
                  <a:srgbClr val="0070C0"/>
                </a:solidFill>
              </a:rPr>
              <a:t>Assumes normal distributions, equal spreads, and independence (same as typical t-tests).</a:t>
            </a:r>
          </a:p>
        </p:txBody>
      </p:sp>
    </p:spTree>
    <p:extLst>
      <p:ext uri="{BB962C8B-B14F-4D97-AF65-F5344CB8AC3E}">
        <p14:creationId xmlns:p14="http://schemas.microsoft.com/office/powerpoint/2010/main" val="4127008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T-rex bones</a:t>
            </a:r>
          </a:p>
        </p:txBody>
      </p:sp>
      <p:graphicFrame>
        <p:nvGraphicFramePr>
          <p:cNvPr id="4" name="Content Placeholder 3"/>
          <p:cNvGraphicFramePr>
            <a:graphicFrameLocks noGrp="1"/>
          </p:cNvGraphicFramePr>
          <p:nvPr>
            <p:ph idx="1"/>
          </p:nvPr>
        </p:nvGraphicFramePr>
        <p:xfrm>
          <a:off x="2133600" y="1767681"/>
          <a:ext cx="4876800" cy="41910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tblGrid>
              <a:tr h="190500">
                <a:tc>
                  <a:txBody>
                    <a:bodyPr/>
                    <a:lstStyle/>
                    <a:p>
                      <a:pPr algn="ctr" fontAlgn="b"/>
                      <a:r>
                        <a:rPr lang="en-US" sz="1100" u="none" strike="noStrike" dirty="0">
                          <a:effectLst/>
                        </a:rPr>
                        <a:t>Oxygen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Bone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Oxygen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Bone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Oxygen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Bone</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190500">
                <a:tc>
                  <a:txBody>
                    <a:bodyPr/>
                    <a:lstStyle/>
                    <a:p>
                      <a:pPr algn="ctr" fontAlgn="b"/>
                      <a:r>
                        <a:rPr lang="en-US" sz="1100" u="none" strike="noStrike" dirty="0">
                          <a:effectLst/>
                        </a:rPr>
                        <a:t>11.1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Bone1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10.92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Bone5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10.93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Bone10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190500">
                <a:tc>
                  <a:txBody>
                    <a:bodyPr/>
                    <a:lstStyle/>
                    <a:p>
                      <a:pPr algn="ctr" fontAlgn="b"/>
                      <a:r>
                        <a:rPr lang="en-US" sz="1100" u="none" strike="noStrike" dirty="0">
                          <a:effectLst/>
                        </a:rPr>
                        <a:t>11.22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Bone1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11.2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Bone5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11.01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Bone10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190500">
                <a:tc>
                  <a:txBody>
                    <a:bodyPr/>
                    <a:lstStyle/>
                    <a:p>
                      <a:pPr algn="ctr" fontAlgn="b"/>
                      <a:r>
                        <a:rPr lang="en-US" sz="1100" u="none" strike="noStrike" dirty="0">
                          <a:effectLst/>
                        </a:rPr>
                        <a:t>11.29</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Bone1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11.3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Bone5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11.08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Bone10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190500">
                <a:tc>
                  <a:txBody>
                    <a:bodyPr/>
                    <a:lstStyle/>
                    <a:p>
                      <a:pPr algn="ctr" fontAlgn="b"/>
                      <a:r>
                        <a:rPr lang="en-US" sz="1100" u="none" strike="noStrike" dirty="0">
                          <a:effectLst/>
                        </a:rPr>
                        <a:t>11.49</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Bone1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11.62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Bone5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11.12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Bone10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4"/>
                  </a:ext>
                </a:extLst>
              </a:tr>
              <a:tr h="190500">
                <a:tc>
                  <a:txBody>
                    <a:bodyPr/>
                    <a:lstStyle/>
                    <a:p>
                      <a:pPr algn="ctr" fontAlgn="b"/>
                      <a:r>
                        <a:rPr lang="en-US" sz="1100" u="none" strike="noStrike" dirty="0">
                          <a:effectLst/>
                        </a:rPr>
                        <a:t>11.32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Bone2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11.7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Bone5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11.28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Bone10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5"/>
                  </a:ext>
                </a:extLst>
              </a:tr>
              <a:tr h="190500">
                <a:tc>
                  <a:txBody>
                    <a:bodyPr/>
                    <a:lstStyle/>
                    <a:p>
                      <a:pPr algn="ctr" fontAlgn="b"/>
                      <a:r>
                        <a:rPr lang="en-US" sz="1100" u="none" strike="noStrike" dirty="0">
                          <a:effectLst/>
                        </a:rPr>
                        <a:t>11.4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Bone2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11.7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Bone6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11.37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Bone10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6"/>
                  </a:ext>
                </a:extLst>
              </a:tr>
              <a:tr h="190500">
                <a:tc>
                  <a:txBody>
                    <a:bodyPr/>
                    <a:lstStyle/>
                    <a:p>
                      <a:pPr algn="ctr" fontAlgn="b"/>
                      <a:r>
                        <a:rPr lang="en-US" sz="1100" u="none" strike="noStrike" dirty="0">
                          <a:effectLst/>
                        </a:rPr>
                        <a:t>11.71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Bone2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11.79</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Bone6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11.35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Bone11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7"/>
                  </a:ext>
                </a:extLst>
              </a:tr>
              <a:tr h="190500">
                <a:tc>
                  <a:txBody>
                    <a:bodyPr/>
                    <a:lstStyle/>
                    <a:p>
                      <a:pPr algn="ctr" fontAlgn="b"/>
                      <a:r>
                        <a:rPr lang="en-US" sz="1100" u="none" strike="noStrike" dirty="0">
                          <a:effectLst/>
                        </a:rPr>
                        <a:t>11.6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Bone3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11.91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Bone6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11.43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Bone11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8"/>
                  </a:ext>
                </a:extLst>
              </a:tr>
              <a:tr h="190500">
                <a:tc>
                  <a:txBody>
                    <a:bodyPr/>
                    <a:lstStyle/>
                    <a:p>
                      <a:pPr algn="ctr" fontAlgn="b"/>
                      <a:r>
                        <a:rPr lang="en-US" sz="1100" u="none" strike="noStrike" dirty="0">
                          <a:effectLst/>
                        </a:rPr>
                        <a:t>11.78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Bone3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12.15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Bone6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11.5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Bone11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9"/>
                  </a:ext>
                </a:extLst>
              </a:tr>
              <a:tr h="190500">
                <a:tc>
                  <a:txBody>
                    <a:bodyPr/>
                    <a:lstStyle/>
                    <a:p>
                      <a:pPr algn="ctr" fontAlgn="b"/>
                      <a:r>
                        <a:rPr lang="en-US" sz="1100" u="none" strike="noStrike" dirty="0">
                          <a:effectLst/>
                        </a:rPr>
                        <a:t>12.05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Bone3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11.33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Bone7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11.57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Bone11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0"/>
                  </a:ext>
                </a:extLst>
              </a:tr>
              <a:tr h="190500">
                <a:tc>
                  <a:txBody>
                    <a:bodyPr/>
                    <a:lstStyle/>
                    <a:p>
                      <a:pPr algn="ctr" fontAlgn="b"/>
                      <a:r>
                        <a:rPr lang="en-US" sz="1100" u="none" strike="noStrike" dirty="0">
                          <a:effectLst/>
                        </a:rPr>
                        <a:t>10.61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Bone4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11.41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Bone7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11.92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Bone11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1"/>
                  </a:ext>
                </a:extLst>
              </a:tr>
              <a:tr h="190500">
                <a:tc>
                  <a:txBody>
                    <a:bodyPr/>
                    <a:lstStyle/>
                    <a:p>
                      <a:pPr algn="ctr" fontAlgn="b"/>
                      <a:r>
                        <a:rPr lang="en-US" sz="1100" u="none" strike="noStrike" dirty="0">
                          <a:effectLst/>
                        </a:rPr>
                        <a:t>10.88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Bone4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11.62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Bone7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11.95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Bone12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2"/>
                  </a:ext>
                </a:extLst>
              </a:tr>
              <a:tr h="190500">
                <a:tc>
                  <a:txBody>
                    <a:bodyPr/>
                    <a:lstStyle/>
                    <a:p>
                      <a:pPr algn="ctr" fontAlgn="b"/>
                      <a:r>
                        <a:rPr lang="en-US" sz="1100" u="none" strike="noStrike" dirty="0">
                          <a:effectLst/>
                        </a:rPr>
                        <a:t>11.12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Bone4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12.15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Bone7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12.01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Bone12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3"/>
                  </a:ext>
                </a:extLst>
              </a:tr>
              <a:tr h="190500">
                <a:tc>
                  <a:txBody>
                    <a:bodyPr/>
                    <a:lstStyle/>
                    <a:p>
                      <a:pPr algn="ctr" fontAlgn="b"/>
                      <a:r>
                        <a:rPr lang="en-US" sz="1100" u="none" strike="noStrike" dirty="0">
                          <a:effectLst/>
                        </a:rPr>
                        <a:t>11.24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Bone4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12.3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Bone7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12.25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Bone12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4"/>
                  </a:ext>
                </a:extLst>
              </a:tr>
              <a:tr h="190500">
                <a:tc>
                  <a:txBody>
                    <a:bodyPr/>
                    <a:lstStyle/>
                    <a:p>
                      <a:pPr algn="ctr" fontAlgn="b"/>
                      <a:r>
                        <a:rPr lang="en-US" sz="1100" u="none" strike="noStrike" dirty="0">
                          <a:effectLst/>
                        </a:rPr>
                        <a:t>11.43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Bone4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11.32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Bone8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12.3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Bone12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5"/>
                  </a:ext>
                </a:extLst>
              </a:tr>
              <a:tr h="190500">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11.65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Bone8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12.39</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Bone12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6"/>
                  </a:ext>
                </a:extLst>
              </a:tr>
              <a:tr h="190500">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11.96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Bone8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7"/>
                  </a:ext>
                </a:extLst>
              </a:tr>
              <a:tr h="190500">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12.15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Bone8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8"/>
                  </a:ext>
                </a:extLst>
              </a:tr>
              <a:tr h="190500">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11.54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Bone9</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9"/>
                  </a:ext>
                </a:extLst>
              </a:tr>
              <a:tr h="190500">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11.89</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Bone9</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20"/>
                  </a:ext>
                </a:extLst>
              </a:tr>
              <a:tr h="190500">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12.04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Bone9</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21"/>
                  </a:ext>
                </a:extLst>
              </a:tr>
            </a:tbl>
          </a:graphicData>
        </a:graphic>
      </p:graphicFrame>
    </p:spTree>
    <p:extLst>
      <p:ext uri="{BB962C8B-B14F-4D97-AF65-F5344CB8AC3E}">
        <p14:creationId xmlns:p14="http://schemas.microsoft.com/office/powerpoint/2010/main" val="26487823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Example: T-rex bones</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914401"/>
            <a:ext cx="5933357"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3571" y="5410201"/>
            <a:ext cx="3619500" cy="128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06756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T-Distribution</a:t>
            </a:r>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667000"/>
            <a:ext cx="3148947"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1044" y="1066800"/>
            <a:ext cx="5133975" cy="151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304800" y="1624360"/>
            <a:ext cx="2934506" cy="830997"/>
          </a:xfrm>
          <a:prstGeom prst="rect">
            <a:avLst/>
          </a:prstGeom>
          <a:noFill/>
        </p:spPr>
        <p:txBody>
          <a:bodyPr wrap="square" rtlCol="0">
            <a:spAutoFit/>
          </a:bodyPr>
          <a:lstStyle/>
          <a:p>
            <a:pPr algn="ctr"/>
            <a:r>
              <a:rPr lang="en-US" sz="2400" dirty="0"/>
              <a:t>62 significant differences</a:t>
            </a:r>
          </a:p>
        </p:txBody>
      </p:sp>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2870434"/>
            <a:ext cx="4256957" cy="32255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781" y="5943600"/>
            <a:ext cx="2676525"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791200" y="1624361"/>
            <a:ext cx="3429000" cy="646331"/>
          </a:xfrm>
          <a:prstGeom prst="rect">
            <a:avLst/>
          </a:prstGeom>
          <a:noFill/>
        </p:spPr>
        <p:txBody>
          <a:bodyPr wrap="square" rtlCol="0">
            <a:spAutoFit/>
          </a:bodyPr>
          <a:lstStyle/>
          <a:p>
            <a:pPr algn="ctr"/>
            <a:r>
              <a:rPr lang="en-US" dirty="0"/>
              <a:t>Multiplier for Confidence Interval</a:t>
            </a:r>
          </a:p>
          <a:p>
            <a:pPr algn="ctr"/>
            <a:r>
              <a:rPr lang="en-US" dirty="0"/>
              <a:t>2.02108</a:t>
            </a:r>
          </a:p>
        </p:txBody>
      </p:sp>
      <p:sp>
        <p:nvSpPr>
          <p:cNvPr id="4" name="Oval 3"/>
          <p:cNvSpPr/>
          <p:nvPr/>
        </p:nvSpPr>
        <p:spPr>
          <a:xfrm>
            <a:off x="4872844" y="2286000"/>
            <a:ext cx="689756" cy="2286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Arrow Connector 5"/>
          <p:cNvCxnSpPr>
            <a:stCxn id="4" idx="6"/>
          </p:cNvCxnSpPr>
          <p:nvPr/>
        </p:nvCxnSpPr>
        <p:spPr>
          <a:xfrm flipV="1">
            <a:off x="5562600" y="2133600"/>
            <a:ext cx="1472419" cy="266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4A59BC7A-7E9F-4CF1-B2A9-5D16A7D1064C}"/>
              </a:ext>
            </a:extLst>
          </p:cNvPr>
          <p:cNvSpPr/>
          <p:nvPr/>
        </p:nvSpPr>
        <p:spPr>
          <a:xfrm>
            <a:off x="2514600" y="6324599"/>
            <a:ext cx="152400" cy="15240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2742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Tukey-Kramer</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7975" y="1304240"/>
            <a:ext cx="3448050" cy="202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8225" y="3657600"/>
            <a:ext cx="3761014" cy="2849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657600"/>
            <a:ext cx="4114800"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365027" y="2309431"/>
            <a:ext cx="2514600" cy="830997"/>
          </a:xfrm>
          <a:prstGeom prst="rect">
            <a:avLst/>
          </a:prstGeom>
          <a:noFill/>
        </p:spPr>
        <p:txBody>
          <a:bodyPr wrap="square" rtlCol="0">
            <a:spAutoFit/>
          </a:bodyPr>
          <a:lstStyle/>
          <a:p>
            <a:pPr algn="ctr"/>
            <a:r>
              <a:rPr lang="en-US" sz="2400" dirty="0"/>
              <a:t>32 significant differences</a:t>
            </a:r>
          </a:p>
        </p:txBody>
      </p:sp>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012" y="5943600"/>
            <a:ext cx="3000375"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8" name="TextBox 7"/>
              <p:cNvSpPr txBox="1"/>
              <p:nvPr/>
            </p:nvSpPr>
            <p:spPr>
              <a:xfrm>
                <a:off x="5776913" y="1828800"/>
                <a:ext cx="3429000" cy="1504323"/>
              </a:xfrm>
              <a:prstGeom prst="rect">
                <a:avLst/>
              </a:prstGeom>
              <a:noFill/>
            </p:spPr>
            <p:txBody>
              <a:bodyPr wrap="square" rtlCol="0">
                <a:spAutoFit/>
              </a:bodyPr>
              <a:lstStyle/>
              <a:p>
                <a:pPr algn="ctr"/>
                <a:r>
                  <a:rPr lang="en-US" dirty="0"/>
                  <a:t>Multiplier </a:t>
                </a:r>
              </a:p>
              <a:p>
                <a:pPr algn="ctr"/>
                <a:r>
                  <a:rPr lang="en-US" dirty="0"/>
                  <a:t>for Confidence Interval</a:t>
                </a:r>
              </a:p>
              <a:p>
                <a:pPr algn="ctr"/>
                <a:r>
                  <a:rPr lang="en-US" dirty="0"/>
                  <a:t>4.90393 / </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2</m:t>
                        </m:r>
                      </m:e>
                    </m:rad>
                  </m:oMath>
                </a14:m>
                <a:endParaRPr lang="en-US" dirty="0"/>
              </a:p>
              <a:p>
                <a:pPr algn="ctr"/>
                <a:r>
                  <a:rPr lang="en-US" dirty="0"/>
                  <a:t>= 3.465</a:t>
                </a:r>
              </a:p>
              <a:p>
                <a:pPr algn="ctr"/>
                <a:r>
                  <a:rPr lang="en-US" dirty="0"/>
                  <a:t>(See Sleuth page 161)</a:t>
                </a:r>
              </a:p>
            </p:txBody>
          </p:sp>
        </mc:Choice>
        <mc:Fallback xmlns="">
          <p:sp>
            <p:nvSpPr>
              <p:cNvPr id="8" name="TextBox 7"/>
              <p:cNvSpPr txBox="1">
                <a:spLocks noRot="1" noChangeAspect="1" noMove="1" noResize="1" noEditPoints="1" noAdjustHandles="1" noChangeArrowheads="1" noChangeShapeType="1" noTextEdit="1"/>
              </p:cNvSpPr>
              <p:nvPr/>
            </p:nvSpPr>
            <p:spPr>
              <a:xfrm>
                <a:off x="5776913" y="1828800"/>
                <a:ext cx="3429000" cy="1504323"/>
              </a:xfrm>
              <a:prstGeom prst="rect">
                <a:avLst/>
              </a:prstGeom>
              <a:blipFill rotWithShape="0">
                <a:blip r:embed="rId6"/>
                <a:stretch>
                  <a:fillRect t="-2024" b="-5263"/>
                </a:stretch>
              </a:blipFill>
            </p:spPr>
            <p:txBody>
              <a:bodyPr/>
              <a:lstStyle/>
              <a:p>
                <a:r>
                  <a:rPr lang="en-US">
                    <a:noFill/>
                  </a:rPr>
                  <a:t> </a:t>
                </a:r>
              </a:p>
            </p:txBody>
          </p:sp>
        </mc:Fallback>
      </mc:AlternateContent>
      <p:sp>
        <p:nvSpPr>
          <p:cNvPr id="9" name="Oval 8"/>
          <p:cNvSpPr/>
          <p:nvPr/>
        </p:nvSpPr>
        <p:spPr>
          <a:xfrm>
            <a:off x="5330044" y="3028294"/>
            <a:ext cx="689756" cy="2286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Arrow Connector 9"/>
          <p:cNvCxnSpPr>
            <a:stCxn id="9" idx="6"/>
          </p:cNvCxnSpPr>
          <p:nvPr/>
        </p:nvCxnSpPr>
        <p:spPr>
          <a:xfrm flipV="1">
            <a:off x="6019800" y="2667000"/>
            <a:ext cx="838200" cy="475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B91A8876-3DF1-4474-A01F-B93F11E2C02A}"/>
              </a:ext>
            </a:extLst>
          </p:cNvPr>
          <p:cNvSpPr/>
          <p:nvPr/>
        </p:nvSpPr>
        <p:spPr>
          <a:xfrm>
            <a:off x="2842331" y="6296160"/>
            <a:ext cx="434269" cy="21122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1979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childTnLst>
                                </p:cTn>
                              </p:par>
                              <p:par>
                                <p:cTn id="10" presetID="1" presetClass="entr" presetSubtype="0" fill="hold" grpId="1" nodeType="withEffect">
                                  <p:stCondLst>
                                    <p:cond delay="0"/>
                                  </p:stCondLst>
                                  <p:childTnLst>
                                    <p:set>
                                      <p:cBhvr>
                                        <p:cTn id="11" dur="1" fill="hold">
                                          <p:stCondLst>
                                            <p:cond delay="0"/>
                                          </p:stCondLst>
                                        </p:cTn>
                                        <p:tgtEl>
                                          <p:spTgt spid="9"/>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9"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Bonferroni</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43000"/>
            <a:ext cx="8001000" cy="2085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486" y="3505200"/>
            <a:ext cx="4495800" cy="168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3429000"/>
            <a:ext cx="3761014" cy="2849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68923" y="2243943"/>
            <a:ext cx="2514600" cy="830997"/>
          </a:xfrm>
          <a:prstGeom prst="rect">
            <a:avLst/>
          </a:prstGeom>
          <a:noFill/>
        </p:spPr>
        <p:txBody>
          <a:bodyPr wrap="square" rtlCol="0">
            <a:spAutoFit/>
          </a:bodyPr>
          <a:lstStyle/>
          <a:p>
            <a:pPr algn="ctr"/>
            <a:r>
              <a:rPr lang="en-US" sz="2400" dirty="0"/>
              <a:t>22 significant differences</a:t>
            </a:r>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915" y="5715000"/>
            <a:ext cx="3498941"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562600" y="2286000"/>
            <a:ext cx="3429000" cy="646331"/>
          </a:xfrm>
          <a:prstGeom prst="rect">
            <a:avLst/>
          </a:prstGeom>
          <a:noFill/>
        </p:spPr>
        <p:txBody>
          <a:bodyPr wrap="square" rtlCol="0">
            <a:spAutoFit/>
          </a:bodyPr>
          <a:lstStyle/>
          <a:p>
            <a:pPr algn="ctr"/>
            <a:r>
              <a:rPr lang="en-US" dirty="0"/>
              <a:t>Multiplier for Confidence Interval</a:t>
            </a:r>
          </a:p>
          <a:p>
            <a:pPr algn="ctr"/>
            <a:r>
              <a:rPr lang="en-US" dirty="0"/>
              <a:t>3.64679</a:t>
            </a:r>
          </a:p>
        </p:txBody>
      </p:sp>
      <p:sp>
        <p:nvSpPr>
          <p:cNvPr id="9" name="Oval 8"/>
          <p:cNvSpPr/>
          <p:nvPr/>
        </p:nvSpPr>
        <p:spPr>
          <a:xfrm>
            <a:off x="4872844" y="2895600"/>
            <a:ext cx="689756" cy="2286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Arrow Connector 9"/>
          <p:cNvCxnSpPr>
            <a:stCxn id="9" idx="6"/>
          </p:cNvCxnSpPr>
          <p:nvPr/>
        </p:nvCxnSpPr>
        <p:spPr>
          <a:xfrm flipV="1">
            <a:off x="5562600" y="2819400"/>
            <a:ext cx="1219200" cy="190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F9D53348-4735-4F2F-917E-BB5B9F2AACAA}"/>
              </a:ext>
            </a:extLst>
          </p:cNvPr>
          <p:cNvSpPr/>
          <p:nvPr/>
        </p:nvSpPr>
        <p:spPr>
          <a:xfrm>
            <a:off x="3124200" y="6173170"/>
            <a:ext cx="434269" cy="21122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98669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childTnLst>
                                </p:cTn>
                              </p:par>
                              <p:par>
                                <p:cTn id="10" presetID="1" presetClass="entr" presetSubtype="0" fill="hold" grpId="1" nodeType="withEffect">
                                  <p:stCondLst>
                                    <p:cond delay="0"/>
                                  </p:stCondLst>
                                  <p:childTnLst>
                                    <p:set>
                                      <p:cBhvr>
                                        <p:cTn id="11" dur="1" fill="hold">
                                          <p:stCondLst>
                                            <p:cond delay="0"/>
                                          </p:stCondLst>
                                        </p:cTn>
                                        <p:tgtEl>
                                          <p:spTgt spid="9"/>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9"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Handicap / Capability Study: Data</a:t>
            </a:r>
          </a:p>
        </p:txBody>
      </p:sp>
      <p:pic>
        <p:nvPicPr>
          <p:cNvPr id="4"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4348" b="-1"/>
          <a:stretch/>
        </p:blipFill>
        <p:spPr bwMode="auto">
          <a:xfrm>
            <a:off x="381000" y="1981200"/>
            <a:ext cx="8243161"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1651" r="14287"/>
          <a:stretch/>
        </p:blipFill>
        <p:spPr bwMode="auto">
          <a:xfrm>
            <a:off x="21771" y="3756091"/>
            <a:ext cx="5050972" cy="2567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0572" y="3563710"/>
            <a:ext cx="3641217" cy="2760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433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fade">
                                      <p:cBhvr>
                                        <p:cTn id="10"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Handicap Data Analysis</a:t>
            </a:r>
          </a:p>
        </p:txBody>
      </p:sp>
      <p:sp>
        <p:nvSpPr>
          <p:cNvPr id="3" name="Content Placeholder 2"/>
          <p:cNvSpPr>
            <a:spLocks noGrp="1"/>
          </p:cNvSpPr>
          <p:nvPr>
            <p:ph idx="1"/>
          </p:nvPr>
        </p:nvSpPr>
        <p:spPr>
          <a:xfrm>
            <a:off x="457200" y="1600200"/>
            <a:ext cx="8229600" cy="4830763"/>
          </a:xfrm>
        </p:spPr>
        <p:txBody>
          <a:bodyPr>
            <a:normAutofit fontScale="77500" lnSpcReduction="20000"/>
          </a:bodyPr>
          <a:lstStyle/>
          <a:p>
            <a:pPr marL="0" indent="0">
              <a:buNone/>
            </a:pPr>
            <a:r>
              <a:rPr lang="en-US" dirty="0"/>
              <a:t>Questions of Interest:</a:t>
            </a:r>
          </a:p>
          <a:p>
            <a:pPr marL="0" indent="0">
              <a:buNone/>
            </a:pPr>
            <a:r>
              <a:rPr lang="en-US" dirty="0"/>
              <a:t>1. Is there any evidence that at least one pair of mean qualification scores are different from each other?</a:t>
            </a:r>
          </a:p>
          <a:p>
            <a:pPr marL="0" indent="0">
              <a:buNone/>
            </a:pPr>
            <a:r>
              <a:rPr lang="en-US" dirty="0"/>
              <a:t>2. Let’s say we are only interested in Amputee versus None.  Test the claim the Amputee has a different mean score than the None group.</a:t>
            </a:r>
          </a:p>
          <a:p>
            <a:pPr marL="0" indent="0">
              <a:buNone/>
            </a:pPr>
            <a:r>
              <a:rPr lang="en-US" dirty="0"/>
              <a:t>3. Now let’s assume that we are interested in identifying specific differences between </a:t>
            </a:r>
            <a:r>
              <a:rPr lang="en-US" b="1" i="1" dirty="0"/>
              <a:t>any two </a:t>
            </a:r>
            <a:r>
              <a:rPr lang="en-US" dirty="0"/>
              <a:t>of the group means.  Find evidence of any differences in the means between the groups.</a:t>
            </a:r>
          </a:p>
          <a:p>
            <a:pPr marL="0" indent="0">
              <a:buNone/>
            </a:pPr>
            <a:r>
              <a:rPr lang="en-US" dirty="0"/>
              <a:t>4. Next, assume that we were interested in testing the means of the handicapped groups to the non-handicap group.  Test this claim and identify any significant differences.</a:t>
            </a:r>
          </a:p>
        </p:txBody>
      </p:sp>
    </p:spTree>
    <p:extLst>
      <p:ext uri="{BB962C8B-B14F-4D97-AF65-F5344CB8AC3E}">
        <p14:creationId xmlns:p14="http://schemas.microsoft.com/office/powerpoint/2010/main" val="3806665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a:t>
            </a:r>
            <a:br>
              <a:rPr lang="en-US" dirty="0"/>
            </a:br>
            <a:r>
              <a:rPr lang="en-US" dirty="0"/>
              <a:t>Handicap &amp; Capability Study</a:t>
            </a:r>
          </a:p>
        </p:txBody>
      </p:sp>
      <p:sp>
        <p:nvSpPr>
          <p:cNvPr id="3" name="Content Placeholder 2"/>
          <p:cNvSpPr>
            <a:spLocks noGrp="1"/>
          </p:cNvSpPr>
          <p:nvPr>
            <p:ph idx="1"/>
          </p:nvPr>
        </p:nvSpPr>
        <p:spPr>
          <a:xfrm>
            <a:off x="822959" y="1845734"/>
            <a:ext cx="7543801" cy="1717976"/>
          </a:xfrm>
        </p:spPr>
        <p:txBody>
          <a:bodyPr>
            <a:normAutofit fontScale="85000" lnSpcReduction="10000"/>
          </a:bodyPr>
          <a:lstStyle/>
          <a:p>
            <a:r>
              <a:rPr lang="en-US" dirty="0"/>
              <a:t>Do subjects systematically evaluate qualifications differently according to handicap?</a:t>
            </a:r>
          </a:p>
          <a:p>
            <a:r>
              <a:rPr lang="en-US" dirty="0"/>
              <a:t>If so, which handicaps are evaluated differently?</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651" r="14287"/>
          <a:stretch/>
        </p:blipFill>
        <p:spPr bwMode="auto">
          <a:xfrm>
            <a:off x="21771" y="3756091"/>
            <a:ext cx="5050972" cy="2567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0572" y="3563710"/>
            <a:ext cx="3641217" cy="2760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1203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Test!!!</a:t>
            </a:r>
          </a:p>
        </p:txBody>
      </p:sp>
      <mc:AlternateContent xmlns:mc="http://schemas.openxmlformats.org/markup-compatibility/2006" xmlns:a14="http://schemas.microsoft.com/office/drawing/2010/main">
        <mc:Choice Requires="a14">
          <p:sp>
            <p:nvSpPr>
              <p:cNvPr id="4" name="TextBox 3"/>
              <p:cNvSpPr txBox="1"/>
              <p:nvPr/>
            </p:nvSpPr>
            <p:spPr>
              <a:xfrm>
                <a:off x="609600" y="2590800"/>
                <a:ext cx="7239000" cy="13849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𝐻</m:t>
                      </m:r>
                      <m:r>
                        <a:rPr lang="en-US" sz="2800" b="0" i="1" baseline="-25000" smtClean="0">
                          <a:latin typeface="Cambria Math"/>
                        </a:rPr>
                        <m:t>𝑜</m:t>
                      </m:r>
                      <m:r>
                        <a:rPr lang="en-US" sz="2800" b="0" i="1" smtClean="0">
                          <a:latin typeface="Cambria Math"/>
                        </a:rPr>
                        <m:t>:</m:t>
                      </m:r>
                      <m:r>
                        <a:rPr lang="en-US" sz="2800" b="0" i="1" smtClean="0">
                          <a:latin typeface="Cambria Math"/>
                        </a:rPr>
                        <m:t>𝐴𝑙𝑙</m:t>
                      </m:r>
                      <m:r>
                        <a:rPr lang="en-US" sz="2800" b="0" i="1" smtClean="0">
                          <a:latin typeface="Cambria Math"/>
                        </a:rPr>
                        <m:t> </m:t>
                      </m:r>
                      <m:r>
                        <a:rPr lang="en-US" sz="2800" b="0" i="1" smtClean="0">
                          <a:latin typeface="Cambria Math"/>
                        </a:rPr>
                        <m:t>𝑀𝑒𝑎𝑛𝑠</m:t>
                      </m:r>
                      <m:r>
                        <a:rPr lang="en-US" sz="2800" b="0" i="1" smtClean="0">
                          <a:latin typeface="Cambria Math"/>
                        </a:rPr>
                        <m:t> </m:t>
                      </m:r>
                      <m:r>
                        <a:rPr lang="en-US" sz="2800" b="0" i="1" smtClean="0">
                          <a:latin typeface="Cambria Math"/>
                        </a:rPr>
                        <m:t>𝑎𝑟𝑒</m:t>
                      </m:r>
                      <m:r>
                        <a:rPr lang="en-US" sz="2800" b="0" i="1" smtClean="0">
                          <a:latin typeface="Cambria Math"/>
                        </a:rPr>
                        <m:t> </m:t>
                      </m:r>
                      <m:r>
                        <a:rPr lang="en-US" sz="2800" b="0" i="1" smtClean="0">
                          <a:latin typeface="Cambria Math"/>
                        </a:rPr>
                        <m:t>𝐸𝑞𝑢𝑎𝑙</m:t>
                      </m:r>
                    </m:oMath>
                  </m:oMathPara>
                </a14:m>
                <a:endParaRPr lang="en-US" sz="2800" b="0" i="1" dirty="0">
                  <a:latin typeface="Cambria Math"/>
                  <a:ea typeface="Cambria Math"/>
                </a:endParaRPr>
              </a:p>
              <a:p>
                <a:pPr/>
                <a14:m>
                  <m:oMathPara xmlns:m="http://schemas.openxmlformats.org/officeDocument/2006/math">
                    <m:oMathParaPr>
                      <m:jc m:val="centerGroup"/>
                    </m:oMathParaPr>
                    <m:oMath xmlns:m="http://schemas.openxmlformats.org/officeDocument/2006/math">
                      <m:r>
                        <a:rPr lang="en-US" sz="2800" b="0" i="1" smtClean="0">
                          <a:latin typeface="Cambria Math"/>
                        </a:rPr>
                        <m:t>𝐻</m:t>
                      </m:r>
                      <m:r>
                        <a:rPr lang="en-US" sz="2800" b="0" i="1" baseline="-25000" smtClean="0">
                          <a:latin typeface="Cambria Math"/>
                        </a:rPr>
                        <m:t>𝑎</m:t>
                      </m:r>
                      <m:r>
                        <a:rPr lang="en-US" sz="2800" b="0" i="1" smtClean="0">
                          <a:latin typeface="Cambria Math"/>
                        </a:rPr>
                        <m:t>:</m:t>
                      </m:r>
                      <m:r>
                        <a:rPr lang="en-US" sz="2800" b="0" i="1" smtClean="0">
                          <a:latin typeface="Cambria Math"/>
                        </a:rPr>
                        <m:t>𝐴𝑡</m:t>
                      </m:r>
                      <m:r>
                        <a:rPr lang="en-US" sz="2800" b="0" i="1" smtClean="0">
                          <a:latin typeface="Cambria Math"/>
                        </a:rPr>
                        <m:t> </m:t>
                      </m:r>
                      <m:r>
                        <a:rPr lang="en-US" sz="2800" b="0" i="1" smtClean="0">
                          <a:latin typeface="Cambria Math"/>
                        </a:rPr>
                        <m:t>𝑙𝑒𝑎𝑠𝑡</m:t>
                      </m:r>
                      <m:r>
                        <a:rPr lang="en-US" sz="2800" b="0" i="1" smtClean="0">
                          <a:latin typeface="Cambria Math"/>
                        </a:rPr>
                        <m:t> 2 </m:t>
                      </m:r>
                      <m:r>
                        <a:rPr lang="en-US" sz="2800" b="0" i="1" smtClean="0">
                          <a:latin typeface="Cambria Math"/>
                        </a:rPr>
                        <m:t>𝑚𝑒𝑎𝑛𝑠</m:t>
                      </m:r>
                      <m:r>
                        <a:rPr lang="en-US" sz="2800" b="0" i="1" smtClean="0">
                          <a:latin typeface="Cambria Math"/>
                        </a:rPr>
                        <m:t> </m:t>
                      </m:r>
                      <m:r>
                        <a:rPr lang="en-US" sz="2800" b="0" i="1" smtClean="0">
                          <a:latin typeface="Cambria Math"/>
                        </a:rPr>
                        <m:t>𝑎𝑟𝑒</m:t>
                      </m:r>
                      <m:r>
                        <a:rPr lang="en-US" sz="2800" b="0" i="1" smtClean="0">
                          <a:latin typeface="Cambria Math"/>
                        </a:rPr>
                        <m:t> </m:t>
                      </m:r>
                      <m:r>
                        <a:rPr lang="en-US" sz="2800" b="0" i="1" smtClean="0">
                          <a:latin typeface="Cambria Math"/>
                        </a:rPr>
                        <m:t>𝑑𝑖𝑓𝑓𝑒𝑟𝑒𝑛𝑡</m:t>
                      </m:r>
                      <m:r>
                        <a:rPr lang="en-US" sz="2800" b="0" i="1" smtClean="0">
                          <a:latin typeface="Cambria Math" panose="02040503050406030204" pitchFamily="18" charset="0"/>
                        </a:rPr>
                        <m:t> </m:t>
                      </m:r>
                      <m:r>
                        <a:rPr lang="en-US" sz="2800" b="0" i="1" smtClean="0">
                          <a:latin typeface="Cambria Math" panose="02040503050406030204" pitchFamily="18" charset="0"/>
                        </a:rPr>
                        <m:t>𝑓𝑟𝑜𝑚</m:t>
                      </m:r>
                      <m:r>
                        <a:rPr lang="en-US" sz="2800" b="0" i="1" smtClean="0">
                          <a:latin typeface="Cambria Math" panose="02040503050406030204" pitchFamily="18" charset="0"/>
                        </a:rPr>
                        <m:t> </m:t>
                      </m:r>
                      <m:r>
                        <a:rPr lang="en-US" sz="2800" b="0" i="1" smtClean="0">
                          <a:latin typeface="Cambria Math" panose="02040503050406030204" pitchFamily="18" charset="0"/>
                        </a:rPr>
                        <m:t>𝑒𝑎𝑐h</m:t>
                      </m:r>
                      <m:r>
                        <a:rPr lang="en-US" sz="2800" b="0" i="1" smtClean="0">
                          <a:latin typeface="Cambria Math" panose="02040503050406030204" pitchFamily="18" charset="0"/>
                        </a:rPr>
                        <m:t> </m:t>
                      </m:r>
                      <m:r>
                        <a:rPr lang="en-US" sz="2800" b="0" i="1" smtClean="0">
                          <a:latin typeface="Cambria Math" panose="02040503050406030204" pitchFamily="18" charset="0"/>
                        </a:rPr>
                        <m:t>𝑜𝑡h𝑒𝑟</m:t>
                      </m:r>
                    </m:oMath>
                  </m:oMathPara>
                </a14:m>
                <a:endParaRPr lang="en-US" sz="2800" b="0" dirty="0"/>
              </a:p>
              <a:p>
                <a:r>
                  <a:rPr lang="en-US" sz="2800" b="0" i="1" dirty="0">
                    <a:ea typeface="Cambria Math"/>
                  </a:rPr>
                  <a:t>(or at least 1 mean is different from the rest)</a:t>
                </a:r>
              </a:p>
            </p:txBody>
          </p:sp>
        </mc:Choice>
        <mc:Fallback xmlns="">
          <p:sp>
            <p:nvSpPr>
              <p:cNvPr id="4" name="TextBox 3"/>
              <p:cNvSpPr txBox="1">
                <a:spLocks noRot="1" noChangeAspect="1" noMove="1" noResize="1" noEditPoints="1" noAdjustHandles="1" noChangeArrowheads="1" noChangeShapeType="1" noTextEdit="1"/>
              </p:cNvSpPr>
              <p:nvPr/>
            </p:nvSpPr>
            <p:spPr>
              <a:xfrm>
                <a:off x="609600" y="2590800"/>
                <a:ext cx="7239000" cy="1384995"/>
              </a:xfrm>
              <a:prstGeom prst="rect">
                <a:avLst/>
              </a:prstGeom>
              <a:blipFill>
                <a:blip r:embed="rId2"/>
                <a:stretch>
                  <a:fillRect l="-1684" r="-14478" b="-11894"/>
                </a:stretch>
              </a:blipFill>
            </p:spPr>
            <p:txBody>
              <a:bodyPr/>
              <a:lstStyle/>
              <a:p>
                <a:r>
                  <a:rPr lang="en-US">
                    <a:noFill/>
                  </a:rPr>
                  <a:t> </a:t>
                </a:r>
              </a:p>
            </p:txBody>
          </p:sp>
        </mc:Fallback>
      </mc:AlternateContent>
    </p:spTree>
    <p:extLst>
      <p:ext uri="{BB962C8B-B14F-4D97-AF65-F5344CB8AC3E}">
        <p14:creationId xmlns:p14="http://schemas.microsoft.com/office/powerpoint/2010/main" val="5842959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229600" cy="715962"/>
          </a:xfrm>
        </p:spPr>
        <p:txBody>
          <a:bodyPr>
            <a:normAutofit fontScale="90000"/>
          </a:bodyPr>
          <a:lstStyle/>
          <a:p>
            <a:r>
              <a:rPr lang="en-US" dirty="0"/>
              <a:t>Normality: Handicap Data</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732004"/>
            <a:ext cx="1625313" cy="1295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00" y="1732004"/>
            <a:ext cx="1648915" cy="1295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34829" y="1732005"/>
            <a:ext cx="1622971" cy="1295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90457" y="1732005"/>
            <a:ext cx="1643743" cy="13159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34200" y="1683459"/>
            <a:ext cx="1662113" cy="1343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86570" y="3657600"/>
            <a:ext cx="1558102" cy="1252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4"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634829" y="3688128"/>
            <a:ext cx="1526018" cy="1252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5"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44908" y="3691782"/>
            <a:ext cx="1534839" cy="1252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6" name="Picture 1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028548" y="3657600"/>
            <a:ext cx="1567765" cy="1252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8" name="Picture 1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28600" y="3657600"/>
            <a:ext cx="1551175" cy="12504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779775" y="5257800"/>
            <a:ext cx="6032655" cy="923330"/>
          </a:xfrm>
          <a:prstGeom prst="rect">
            <a:avLst/>
          </a:prstGeom>
          <a:noFill/>
        </p:spPr>
        <p:txBody>
          <a:bodyPr wrap="square" rtlCol="0">
            <a:spAutoFit/>
          </a:bodyPr>
          <a:lstStyle/>
          <a:p>
            <a:r>
              <a:rPr lang="en-US" dirty="0"/>
              <a:t>There is no visual evidence to suggest that the data are not normally distributed.  We will proceed with the assumption of normally distributed groups.</a:t>
            </a:r>
          </a:p>
        </p:txBody>
      </p:sp>
    </p:spTree>
    <p:extLst>
      <p:ext uri="{BB962C8B-B14F-4D97-AF65-F5344CB8AC3E}">
        <p14:creationId xmlns:p14="http://schemas.microsoft.com/office/powerpoint/2010/main" val="293954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08"/>
                                        </p:tgtEl>
                                        <p:attrNameLst>
                                          <p:attrName>style.visibility</p:attrName>
                                        </p:attrNameLst>
                                      </p:cBhvr>
                                      <p:to>
                                        <p:strVal val="visible"/>
                                      </p:to>
                                    </p:set>
                                    <p:animEffect transition="in" filter="fade">
                                      <p:cBhvr>
                                        <p:cTn id="7" dur="500"/>
                                        <p:tgtEl>
                                          <p:spTgt spid="4108"/>
                                        </p:tgtEl>
                                      </p:cBhvr>
                                    </p:animEffect>
                                  </p:childTnLst>
                                </p:cTn>
                              </p:par>
                              <p:par>
                                <p:cTn id="8" presetID="10" presetClass="entr" presetSubtype="0" fill="hold" nodeType="withEffect">
                                  <p:stCondLst>
                                    <p:cond delay="0"/>
                                  </p:stCondLst>
                                  <p:childTnLst>
                                    <p:set>
                                      <p:cBhvr>
                                        <p:cTn id="9" dur="1" fill="hold">
                                          <p:stCondLst>
                                            <p:cond delay="0"/>
                                          </p:stCondLst>
                                        </p:cTn>
                                        <p:tgtEl>
                                          <p:spTgt spid="4103"/>
                                        </p:tgtEl>
                                        <p:attrNameLst>
                                          <p:attrName>style.visibility</p:attrName>
                                        </p:attrNameLst>
                                      </p:cBhvr>
                                      <p:to>
                                        <p:strVal val="visible"/>
                                      </p:to>
                                    </p:set>
                                    <p:animEffect transition="in" filter="fade">
                                      <p:cBhvr>
                                        <p:cTn id="10" dur="500"/>
                                        <p:tgtEl>
                                          <p:spTgt spid="4103"/>
                                        </p:tgtEl>
                                      </p:cBhvr>
                                    </p:animEffect>
                                  </p:childTnLst>
                                </p:cTn>
                              </p:par>
                              <p:par>
                                <p:cTn id="11" presetID="10" presetClass="entr" presetSubtype="0" fill="hold" nodeType="withEffect">
                                  <p:stCondLst>
                                    <p:cond delay="0"/>
                                  </p:stCondLst>
                                  <p:childTnLst>
                                    <p:set>
                                      <p:cBhvr>
                                        <p:cTn id="12" dur="1" fill="hold">
                                          <p:stCondLst>
                                            <p:cond delay="0"/>
                                          </p:stCondLst>
                                        </p:cTn>
                                        <p:tgtEl>
                                          <p:spTgt spid="4104"/>
                                        </p:tgtEl>
                                        <p:attrNameLst>
                                          <p:attrName>style.visibility</p:attrName>
                                        </p:attrNameLst>
                                      </p:cBhvr>
                                      <p:to>
                                        <p:strVal val="visible"/>
                                      </p:to>
                                    </p:set>
                                    <p:animEffect transition="in" filter="fade">
                                      <p:cBhvr>
                                        <p:cTn id="13" dur="500"/>
                                        <p:tgtEl>
                                          <p:spTgt spid="4104"/>
                                        </p:tgtEl>
                                      </p:cBhvr>
                                    </p:animEffect>
                                  </p:childTnLst>
                                </p:cTn>
                              </p:par>
                              <p:par>
                                <p:cTn id="14" presetID="10" presetClass="entr" presetSubtype="0" fill="hold" nodeType="withEffect">
                                  <p:stCondLst>
                                    <p:cond delay="0"/>
                                  </p:stCondLst>
                                  <p:childTnLst>
                                    <p:set>
                                      <p:cBhvr>
                                        <p:cTn id="15" dur="1" fill="hold">
                                          <p:stCondLst>
                                            <p:cond delay="0"/>
                                          </p:stCondLst>
                                        </p:cTn>
                                        <p:tgtEl>
                                          <p:spTgt spid="4105"/>
                                        </p:tgtEl>
                                        <p:attrNameLst>
                                          <p:attrName>style.visibility</p:attrName>
                                        </p:attrNameLst>
                                      </p:cBhvr>
                                      <p:to>
                                        <p:strVal val="visible"/>
                                      </p:to>
                                    </p:set>
                                    <p:animEffect transition="in" filter="fade">
                                      <p:cBhvr>
                                        <p:cTn id="16" dur="500"/>
                                        <p:tgtEl>
                                          <p:spTgt spid="4105"/>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transition="in" filter="fade">
                                      <p:cBhvr>
                                        <p:cTn id="19" dur="500"/>
                                        <p:tgtEl>
                                          <p:spTgt spid="410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Homogeneity of SD Assumption</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362200"/>
            <a:ext cx="3362575" cy="254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2819400"/>
            <a:ext cx="414261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555672" y="5449827"/>
            <a:ext cx="6032655" cy="400110"/>
          </a:xfrm>
          <a:prstGeom prst="rect">
            <a:avLst/>
          </a:prstGeom>
          <a:noFill/>
        </p:spPr>
        <p:txBody>
          <a:bodyPr wrap="square" rtlCol="0">
            <a:spAutoFit/>
          </a:bodyPr>
          <a:lstStyle/>
          <a:p>
            <a:r>
              <a:rPr lang="en-US" sz="2000" dirty="0">
                <a:solidFill>
                  <a:prstClr val="black"/>
                </a:solidFill>
              </a:rPr>
              <a:t>There is no evidence to suggest variances are unequal.</a:t>
            </a:r>
          </a:p>
        </p:txBody>
      </p:sp>
      <p:sp>
        <p:nvSpPr>
          <p:cNvPr id="6" name="TextBox 5">
            <a:extLst>
              <a:ext uri="{FF2B5EF4-FFF2-40B4-BE49-F238E27FC236}">
                <a16:creationId xmlns:a16="http://schemas.microsoft.com/office/drawing/2014/main" id="{9F12B9D2-C52C-4F93-A813-087AFF1A60C7}"/>
              </a:ext>
            </a:extLst>
          </p:cNvPr>
          <p:cNvSpPr txBox="1"/>
          <p:nvPr/>
        </p:nvSpPr>
        <p:spPr>
          <a:xfrm>
            <a:off x="516888" y="6088002"/>
            <a:ext cx="8045322" cy="707886"/>
          </a:xfrm>
          <a:prstGeom prst="rect">
            <a:avLst/>
          </a:prstGeom>
          <a:noFill/>
        </p:spPr>
        <p:txBody>
          <a:bodyPr wrap="square" rtlCol="0">
            <a:spAutoFit/>
          </a:bodyPr>
          <a:lstStyle/>
          <a:p>
            <a:r>
              <a:rPr lang="en-US" sz="2000" dirty="0">
                <a:solidFill>
                  <a:prstClr val="black"/>
                </a:solidFill>
              </a:rPr>
              <a:t>Independence may be violated here. We are going to proceed anyway for the sake of the example.</a:t>
            </a:r>
          </a:p>
        </p:txBody>
      </p:sp>
    </p:spTree>
    <p:extLst>
      <p:ext uri="{BB962C8B-B14F-4D97-AF65-F5344CB8AC3E}">
        <p14:creationId xmlns:p14="http://schemas.microsoft.com/office/powerpoint/2010/main" val="3809273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QOI!!!</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6620" y="3200400"/>
            <a:ext cx="5270760"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065058" y="4876800"/>
            <a:ext cx="7086600" cy="923330"/>
          </a:xfrm>
          <a:prstGeom prst="rect">
            <a:avLst/>
          </a:prstGeom>
          <a:noFill/>
        </p:spPr>
        <p:txBody>
          <a:bodyPr wrap="square" rtlCol="0">
            <a:spAutoFit/>
          </a:bodyPr>
          <a:lstStyle/>
          <a:p>
            <a:r>
              <a:rPr lang="en-US" dirty="0"/>
              <a:t>There is sufficient evidence to suggest at the alpha = .05 level of significance (p-value = .0301) that at least 2 of the means are different from each other in this standard ANOVA.  </a:t>
            </a:r>
          </a:p>
        </p:txBody>
      </p:sp>
      <mc:AlternateContent xmlns:mc="http://schemas.openxmlformats.org/markup-compatibility/2006" xmlns:a14="http://schemas.microsoft.com/office/drawing/2010/main">
        <mc:Choice Requires="a14">
          <p:sp>
            <p:nvSpPr>
              <p:cNvPr id="6" name="TextBox 5"/>
              <p:cNvSpPr txBox="1"/>
              <p:nvPr/>
            </p:nvSpPr>
            <p:spPr>
              <a:xfrm>
                <a:off x="685800" y="1577420"/>
                <a:ext cx="7239000" cy="13849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𝐻</m:t>
                      </m:r>
                      <m:r>
                        <a:rPr lang="en-US" sz="2800" b="0" i="1" baseline="-25000" smtClean="0">
                          <a:latin typeface="Cambria Math"/>
                        </a:rPr>
                        <m:t>𝑜</m:t>
                      </m:r>
                      <m:r>
                        <a:rPr lang="en-US" sz="2800" b="0" i="1" smtClean="0">
                          <a:latin typeface="Cambria Math"/>
                        </a:rPr>
                        <m:t>:</m:t>
                      </m:r>
                      <m:r>
                        <a:rPr lang="en-US" sz="2800" b="0" i="1" smtClean="0">
                          <a:latin typeface="Cambria Math"/>
                        </a:rPr>
                        <m:t>𝐴𝑙𝑙</m:t>
                      </m:r>
                      <m:r>
                        <a:rPr lang="en-US" sz="2800" b="0" i="1" smtClean="0">
                          <a:latin typeface="Cambria Math"/>
                        </a:rPr>
                        <m:t> </m:t>
                      </m:r>
                      <m:r>
                        <a:rPr lang="en-US" sz="2800" b="0" i="1" smtClean="0">
                          <a:latin typeface="Cambria Math"/>
                        </a:rPr>
                        <m:t>𝑀𝑒𝑎𝑛𝑠</m:t>
                      </m:r>
                      <m:r>
                        <a:rPr lang="en-US" sz="2800" b="0" i="1" smtClean="0">
                          <a:latin typeface="Cambria Math"/>
                        </a:rPr>
                        <m:t> </m:t>
                      </m:r>
                      <m:r>
                        <a:rPr lang="en-US" sz="2800" b="0" i="1" smtClean="0">
                          <a:latin typeface="Cambria Math"/>
                        </a:rPr>
                        <m:t>𝑎𝑟𝑒</m:t>
                      </m:r>
                      <m:r>
                        <a:rPr lang="en-US" sz="2800" b="0" i="1" smtClean="0">
                          <a:latin typeface="Cambria Math"/>
                        </a:rPr>
                        <m:t> </m:t>
                      </m:r>
                      <m:r>
                        <a:rPr lang="en-US" sz="2800" b="0" i="1" smtClean="0">
                          <a:latin typeface="Cambria Math"/>
                        </a:rPr>
                        <m:t>𝐸𝑞𝑢𝑎𝑙</m:t>
                      </m:r>
                    </m:oMath>
                  </m:oMathPara>
                </a14:m>
                <a:endParaRPr lang="en-US" sz="2800" b="0" i="1" dirty="0">
                  <a:latin typeface="Cambria Math"/>
                  <a:ea typeface="Cambria Math"/>
                </a:endParaRPr>
              </a:p>
              <a:p>
                <a:pPr/>
                <a14:m>
                  <m:oMathPara xmlns:m="http://schemas.openxmlformats.org/officeDocument/2006/math">
                    <m:oMathParaPr>
                      <m:jc m:val="centerGroup"/>
                    </m:oMathParaPr>
                    <m:oMath xmlns:m="http://schemas.openxmlformats.org/officeDocument/2006/math">
                      <m:r>
                        <a:rPr lang="en-US" sz="2800" b="0" i="1" smtClean="0">
                          <a:latin typeface="Cambria Math"/>
                        </a:rPr>
                        <m:t>𝐻</m:t>
                      </m:r>
                      <m:r>
                        <a:rPr lang="en-US" sz="2800" b="0" i="1" baseline="-25000" smtClean="0">
                          <a:latin typeface="Cambria Math"/>
                        </a:rPr>
                        <m:t>𝑎</m:t>
                      </m:r>
                      <m:r>
                        <a:rPr lang="en-US" sz="2800" b="0" i="1" smtClean="0">
                          <a:latin typeface="Cambria Math"/>
                        </a:rPr>
                        <m:t>:</m:t>
                      </m:r>
                      <m:r>
                        <a:rPr lang="en-US" sz="2800" b="0" i="1" smtClean="0">
                          <a:latin typeface="Cambria Math"/>
                        </a:rPr>
                        <m:t>𝐴𝑡</m:t>
                      </m:r>
                      <m:r>
                        <a:rPr lang="en-US" sz="2800" b="0" i="1" smtClean="0">
                          <a:latin typeface="Cambria Math"/>
                        </a:rPr>
                        <m:t> </m:t>
                      </m:r>
                      <m:r>
                        <a:rPr lang="en-US" sz="2800" b="0" i="1" smtClean="0">
                          <a:latin typeface="Cambria Math"/>
                        </a:rPr>
                        <m:t>𝑙𝑒𝑎𝑠𝑡</m:t>
                      </m:r>
                      <m:r>
                        <a:rPr lang="en-US" sz="2800" b="0" i="1" smtClean="0">
                          <a:latin typeface="Cambria Math"/>
                        </a:rPr>
                        <m:t> 2 </m:t>
                      </m:r>
                      <m:r>
                        <a:rPr lang="en-US" sz="2800" b="0" i="1" smtClean="0">
                          <a:latin typeface="Cambria Math"/>
                        </a:rPr>
                        <m:t>𝑚𝑒𝑎𝑛𝑠</m:t>
                      </m:r>
                      <m:r>
                        <a:rPr lang="en-US" sz="2800" b="0" i="1" smtClean="0">
                          <a:latin typeface="Cambria Math"/>
                        </a:rPr>
                        <m:t> </m:t>
                      </m:r>
                      <m:r>
                        <a:rPr lang="en-US" sz="2800" b="0" i="1" smtClean="0">
                          <a:latin typeface="Cambria Math"/>
                        </a:rPr>
                        <m:t>𝑎𝑟𝑒</m:t>
                      </m:r>
                      <m:r>
                        <a:rPr lang="en-US" sz="2800" b="0" i="1" smtClean="0">
                          <a:latin typeface="Cambria Math"/>
                        </a:rPr>
                        <m:t> </m:t>
                      </m:r>
                      <m:r>
                        <a:rPr lang="en-US" sz="2800" b="0" i="1" smtClean="0">
                          <a:latin typeface="Cambria Math"/>
                        </a:rPr>
                        <m:t>𝑑𝑖𝑓𝑓𝑒𝑟𝑒𝑛𝑡</m:t>
                      </m:r>
                      <m:r>
                        <a:rPr lang="en-US" sz="2800" b="0" i="1" smtClean="0">
                          <a:latin typeface="Cambria Math" panose="02040503050406030204" pitchFamily="18" charset="0"/>
                        </a:rPr>
                        <m:t> </m:t>
                      </m:r>
                      <m:r>
                        <a:rPr lang="en-US" sz="2800" b="0" i="1" smtClean="0">
                          <a:latin typeface="Cambria Math" panose="02040503050406030204" pitchFamily="18" charset="0"/>
                        </a:rPr>
                        <m:t>𝑓𝑟𝑜𝑚</m:t>
                      </m:r>
                      <m:r>
                        <a:rPr lang="en-US" sz="2800" b="0" i="1" smtClean="0">
                          <a:latin typeface="Cambria Math" panose="02040503050406030204" pitchFamily="18" charset="0"/>
                        </a:rPr>
                        <m:t> </m:t>
                      </m:r>
                      <m:r>
                        <a:rPr lang="en-US" sz="2800" b="0" i="1" smtClean="0">
                          <a:latin typeface="Cambria Math" panose="02040503050406030204" pitchFamily="18" charset="0"/>
                        </a:rPr>
                        <m:t>𝑒𝑎𝑐h</m:t>
                      </m:r>
                      <m:r>
                        <a:rPr lang="en-US" sz="2800" b="0" i="1" smtClean="0">
                          <a:latin typeface="Cambria Math" panose="02040503050406030204" pitchFamily="18" charset="0"/>
                        </a:rPr>
                        <m:t> </m:t>
                      </m:r>
                      <m:r>
                        <a:rPr lang="en-US" sz="2800" b="0" i="1" smtClean="0">
                          <a:latin typeface="Cambria Math" panose="02040503050406030204" pitchFamily="18" charset="0"/>
                        </a:rPr>
                        <m:t>𝑜𝑡h𝑒𝑟</m:t>
                      </m:r>
                    </m:oMath>
                  </m:oMathPara>
                </a14:m>
                <a:endParaRPr lang="en-US" sz="2800" b="0" dirty="0"/>
              </a:p>
              <a:p>
                <a:r>
                  <a:rPr lang="en-US" sz="2800" b="0" i="1" dirty="0">
                    <a:ea typeface="Cambria Math"/>
                  </a:rPr>
                  <a:t>(or at least 1 mean is different from the rest)</a:t>
                </a:r>
              </a:p>
            </p:txBody>
          </p:sp>
        </mc:Choice>
        <mc:Fallback xmlns="">
          <p:sp>
            <p:nvSpPr>
              <p:cNvPr id="6" name="TextBox 5"/>
              <p:cNvSpPr txBox="1">
                <a:spLocks noRot="1" noChangeAspect="1" noMove="1" noResize="1" noEditPoints="1" noAdjustHandles="1" noChangeArrowheads="1" noChangeShapeType="1" noTextEdit="1"/>
              </p:cNvSpPr>
              <p:nvPr/>
            </p:nvSpPr>
            <p:spPr>
              <a:xfrm>
                <a:off x="685800" y="1577420"/>
                <a:ext cx="7239000" cy="1384995"/>
              </a:xfrm>
              <a:prstGeom prst="rect">
                <a:avLst/>
              </a:prstGeom>
              <a:blipFill>
                <a:blip r:embed="rId3"/>
                <a:stretch>
                  <a:fillRect l="-1769" r="-14575" b="-11894"/>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06C45ECA-9CD8-463D-88F4-EFCE8A2D6F9E}"/>
              </a:ext>
            </a:extLst>
          </p:cNvPr>
          <p:cNvSpPr/>
          <p:nvPr/>
        </p:nvSpPr>
        <p:spPr>
          <a:xfrm>
            <a:off x="685800" y="1147654"/>
            <a:ext cx="8001000" cy="646331"/>
          </a:xfrm>
          <a:prstGeom prst="rect">
            <a:avLst/>
          </a:prstGeom>
        </p:spPr>
        <p:txBody>
          <a:bodyPr wrap="square">
            <a:spAutoFit/>
          </a:bodyPr>
          <a:lstStyle/>
          <a:p>
            <a:r>
              <a:rPr lang="en-US" dirty="0"/>
              <a:t>1. Is there any evidence that at least one pair of mean qualification scores are different from each other?</a:t>
            </a:r>
          </a:p>
        </p:txBody>
      </p:sp>
      <p:sp>
        <p:nvSpPr>
          <p:cNvPr id="5" name="Rectangle 4">
            <a:extLst>
              <a:ext uri="{FF2B5EF4-FFF2-40B4-BE49-F238E27FC236}">
                <a16:creationId xmlns:a16="http://schemas.microsoft.com/office/drawing/2014/main" id="{63AD49BA-2A08-470A-9961-E29755DD5CE0}"/>
              </a:ext>
            </a:extLst>
          </p:cNvPr>
          <p:cNvSpPr/>
          <p:nvPr/>
        </p:nvSpPr>
        <p:spPr>
          <a:xfrm>
            <a:off x="6553200" y="3581400"/>
            <a:ext cx="533400" cy="3810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0146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06420"/>
            <a:ext cx="8229600" cy="639762"/>
          </a:xfrm>
        </p:spPr>
        <p:txBody>
          <a:bodyPr>
            <a:normAutofit fontScale="90000"/>
          </a:bodyPr>
          <a:lstStyle/>
          <a:p>
            <a:r>
              <a:rPr lang="en-US" dirty="0"/>
              <a:t>Second QOI!!!</a:t>
            </a:r>
          </a:p>
        </p:txBody>
      </p:sp>
      <mc:AlternateContent xmlns:mc="http://schemas.openxmlformats.org/markup-compatibility/2006" xmlns:a14="http://schemas.microsoft.com/office/drawing/2010/main">
        <mc:Choice Requires="a14">
          <p:sp>
            <p:nvSpPr>
              <p:cNvPr id="4" name="TextBox 3"/>
              <p:cNvSpPr txBox="1"/>
              <p:nvPr/>
            </p:nvSpPr>
            <p:spPr>
              <a:xfrm>
                <a:off x="2971800" y="1209496"/>
                <a:ext cx="6400800" cy="9441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𝐻</m:t>
                      </m:r>
                      <m:r>
                        <a:rPr lang="en-US" sz="2800" b="0" i="1" baseline="-25000" smtClean="0">
                          <a:latin typeface="Cambria Math"/>
                        </a:rPr>
                        <m:t>𝑜</m:t>
                      </m:r>
                      <m:r>
                        <a:rPr lang="en-US" sz="2800" b="0" i="1" smtClean="0">
                          <a:latin typeface="Cambria Math"/>
                        </a:rPr>
                        <m:t>:</m:t>
                      </m:r>
                      <m:r>
                        <a:rPr lang="en-US" sz="2800" i="1">
                          <a:latin typeface="Cambria Math"/>
                          <a:ea typeface="Cambria Math"/>
                        </a:rPr>
                        <m:t>𝜇</m:t>
                      </m:r>
                      <m:r>
                        <a:rPr lang="en-US" sz="2800" i="1" baseline="-25000">
                          <a:latin typeface="Cambria Math"/>
                          <a:ea typeface="Cambria Math"/>
                        </a:rPr>
                        <m:t>𝐴𝑚𝑝𝑢𝑡</m:t>
                      </m:r>
                      <m:r>
                        <a:rPr lang="en-US" sz="2800" b="0" i="1" baseline="-25000" smtClean="0">
                          <a:latin typeface="Cambria Math"/>
                          <a:ea typeface="Cambria Math"/>
                        </a:rPr>
                        <m:t>𝑒𝑒</m:t>
                      </m:r>
                      <m:r>
                        <a:rPr lang="en-US" sz="2800" i="1">
                          <a:latin typeface="Cambria Math"/>
                          <a:ea typeface="Cambria Math"/>
                        </a:rPr>
                        <m:t>=</m:t>
                      </m:r>
                      <m:r>
                        <a:rPr lang="en-US" sz="2800" i="1" smtClean="0">
                          <a:latin typeface="Cambria Math"/>
                          <a:ea typeface="Cambria Math"/>
                        </a:rPr>
                        <m:t>𝜇</m:t>
                      </m:r>
                      <m:r>
                        <a:rPr lang="en-US" sz="2800" b="0" i="1" baseline="-25000" smtClean="0">
                          <a:latin typeface="Cambria Math"/>
                          <a:ea typeface="Cambria Math"/>
                        </a:rPr>
                        <m:t>𝑁𝑜𝑛𝑒</m:t>
                      </m:r>
                    </m:oMath>
                  </m:oMathPara>
                </a14:m>
                <a:endParaRPr lang="en-US" sz="2800" b="0" i="1" baseline="-25000" dirty="0">
                  <a:latin typeface="Cambria Math"/>
                  <a:ea typeface="Cambria Math"/>
                </a:endParaRPr>
              </a:p>
              <a:p>
                <a:pPr/>
                <a14:m>
                  <m:oMathPara xmlns:m="http://schemas.openxmlformats.org/officeDocument/2006/math">
                    <m:oMathParaPr>
                      <m:jc m:val="centerGroup"/>
                    </m:oMathParaPr>
                    <m:oMath xmlns:m="http://schemas.openxmlformats.org/officeDocument/2006/math">
                      <m:r>
                        <a:rPr lang="en-US" sz="2800" b="0" i="1" smtClean="0">
                          <a:latin typeface="Cambria Math"/>
                        </a:rPr>
                        <m:t>𝐻</m:t>
                      </m:r>
                      <m:r>
                        <a:rPr lang="en-US" sz="2800" b="0" i="1" baseline="-25000" smtClean="0">
                          <a:latin typeface="Cambria Math"/>
                        </a:rPr>
                        <m:t>𝑎</m:t>
                      </m:r>
                      <m:r>
                        <a:rPr lang="en-US" sz="2800" b="0" i="1" smtClean="0">
                          <a:latin typeface="Cambria Math"/>
                        </a:rPr>
                        <m:t>:</m:t>
                      </m:r>
                      <m:r>
                        <a:rPr lang="en-US" sz="2800" i="1">
                          <a:latin typeface="Cambria Math"/>
                          <a:ea typeface="Cambria Math"/>
                        </a:rPr>
                        <m:t>𝜇</m:t>
                      </m:r>
                      <m:r>
                        <a:rPr lang="en-US" sz="2800" i="1" baseline="-25000">
                          <a:latin typeface="Cambria Math"/>
                          <a:ea typeface="Cambria Math"/>
                        </a:rPr>
                        <m:t>𝐴𝑚𝑝𝑢𝑡𝑒𝑒</m:t>
                      </m:r>
                      <m:r>
                        <a:rPr lang="en-US" sz="2800" i="1">
                          <a:latin typeface="Cambria Math"/>
                          <a:ea typeface="Cambria Math"/>
                        </a:rPr>
                        <m:t>≠</m:t>
                      </m:r>
                      <m:r>
                        <a:rPr lang="en-US" sz="2800" i="1">
                          <a:latin typeface="Cambria Math"/>
                          <a:ea typeface="Cambria Math"/>
                        </a:rPr>
                        <m:t>𝜇</m:t>
                      </m:r>
                      <m:r>
                        <a:rPr lang="en-US" sz="2800" i="1" baseline="-25000">
                          <a:latin typeface="Cambria Math"/>
                          <a:ea typeface="Cambria Math"/>
                        </a:rPr>
                        <m:t>𝑁𝑜𝑛𝑒</m:t>
                      </m:r>
                    </m:oMath>
                  </m:oMathPara>
                </a14:m>
                <a:endParaRPr lang="en-US" sz="2800" i="1" baseline="-25000" dirty="0">
                  <a:latin typeface="Cambria Math"/>
                  <a:ea typeface="Cambria Math"/>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971800" y="1209496"/>
                <a:ext cx="6400800" cy="944169"/>
              </a:xfrm>
              <a:prstGeom prst="rect">
                <a:avLst/>
              </a:prstGeom>
              <a:blipFill>
                <a:blip r:embed="rId2"/>
                <a:stretch>
                  <a:fillRect/>
                </a:stretch>
              </a:blipFill>
            </p:spPr>
            <p:txBody>
              <a:bodyPr/>
              <a:lstStyle/>
              <a:p>
                <a:r>
                  <a:rPr lang="en-US">
                    <a:noFill/>
                  </a:rPr>
                  <a:t> </a:t>
                </a:r>
              </a:p>
            </p:txBody>
          </p:sp>
        </mc:Fallback>
      </mc:AlternateContent>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886" y="1451368"/>
            <a:ext cx="4339624"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2362200"/>
            <a:ext cx="4019550" cy="16293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57200" y="5638800"/>
            <a:ext cx="8362950" cy="1200329"/>
          </a:xfrm>
          <a:prstGeom prst="rect">
            <a:avLst/>
          </a:prstGeom>
          <a:noFill/>
        </p:spPr>
        <p:txBody>
          <a:bodyPr wrap="square" rtlCol="0">
            <a:spAutoFit/>
          </a:bodyPr>
          <a:lstStyle/>
          <a:p>
            <a:r>
              <a:rPr lang="en-US" dirty="0"/>
              <a:t>The results of these tests are equivalent!  There is not sufficient evidence to suggest that the mean qualification rating of the amputee group is different than the group without handicap. (P-value = .4678 from a t-test and an ANOVA using only these two groups.)  </a:t>
            </a:r>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250" y="5029200"/>
            <a:ext cx="379095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10138" y="4089543"/>
            <a:ext cx="3910012" cy="9015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a:extLst>
              <a:ext uri="{FF2B5EF4-FFF2-40B4-BE49-F238E27FC236}">
                <a16:creationId xmlns:a16="http://schemas.microsoft.com/office/drawing/2014/main" id="{874EA12A-0371-4D3C-A7A6-33B1875E339F}"/>
              </a:ext>
            </a:extLst>
          </p:cNvPr>
          <p:cNvSpPr/>
          <p:nvPr/>
        </p:nvSpPr>
        <p:spPr>
          <a:xfrm>
            <a:off x="555441" y="583315"/>
            <a:ext cx="8166468" cy="646331"/>
          </a:xfrm>
          <a:prstGeom prst="rect">
            <a:avLst/>
          </a:prstGeom>
        </p:spPr>
        <p:txBody>
          <a:bodyPr wrap="square">
            <a:spAutoFit/>
          </a:bodyPr>
          <a:lstStyle/>
          <a:p>
            <a:r>
              <a:rPr lang="en-US" dirty="0"/>
              <a:t>2. Let’s say we are only interested in Amputee versus None.  Test the claim the Amputee has a different mean score than the None group.</a:t>
            </a:r>
          </a:p>
        </p:txBody>
      </p:sp>
      <p:cxnSp>
        <p:nvCxnSpPr>
          <p:cNvPr id="7" name="Straight Arrow Connector 6">
            <a:extLst>
              <a:ext uri="{FF2B5EF4-FFF2-40B4-BE49-F238E27FC236}">
                <a16:creationId xmlns:a16="http://schemas.microsoft.com/office/drawing/2014/main" id="{3B7BC90F-82EE-4BA3-AE0B-AAE56F3B7213}"/>
              </a:ext>
            </a:extLst>
          </p:cNvPr>
          <p:cNvCxnSpPr/>
          <p:nvPr/>
        </p:nvCxnSpPr>
        <p:spPr>
          <a:xfrm>
            <a:off x="114886" y="5257800"/>
            <a:ext cx="342314" cy="0"/>
          </a:xfrm>
          <a:prstGeom prst="straightConnector1">
            <a:avLst/>
          </a:prstGeom>
          <a:ln w="28575">
            <a:solidFill>
              <a:srgbClr val="E521C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BE6A94C-AD18-4FBE-BE2C-DB8DEE9F7303}"/>
              </a:ext>
            </a:extLst>
          </p:cNvPr>
          <p:cNvCxnSpPr/>
          <p:nvPr/>
        </p:nvCxnSpPr>
        <p:spPr>
          <a:xfrm>
            <a:off x="4534486" y="4343400"/>
            <a:ext cx="342314" cy="0"/>
          </a:xfrm>
          <a:prstGeom prst="straightConnector1">
            <a:avLst/>
          </a:prstGeom>
          <a:ln w="28575">
            <a:solidFill>
              <a:srgbClr val="E521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5990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8229600" cy="639762"/>
          </a:xfrm>
        </p:spPr>
        <p:txBody>
          <a:bodyPr>
            <a:normAutofit fontScale="90000"/>
          </a:bodyPr>
          <a:lstStyle/>
          <a:p>
            <a:r>
              <a:rPr lang="en-US" dirty="0"/>
              <a:t>Second QOI: Better approach!!!</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95400"/>
            <a:ext cx="4339624"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41111" y="5458361"/>
            <a:ext cx="9144000" cy="1323439"/>
          </a:xfrm>
          <a:prstGeom prst="rect">
            <a:avLst/>
          </a:prstGeom>
          <a:noFill/>
        </p:spPr>
        <p:txBody>
          <a:bodyPr wrap="square" rtlCol="0">
            <a:spAutoFit/>
          </a:bodyPr>
          <a:lstStyle/>
          <a:p>
            <a:r>
              <a:rPr lang="en-US" sz="1600" dirty="0"/>
              <a:t>There is not sufficient evidence to suggest that the mean qualification rating of the amputee group is different than the group with no handicap (p-value = .4477 from a contrast using all available data).  Even though the p-values for the two tests are only slightly different, it is better to use all available data (the procedure on the right). </a:t>
            </a:r>
          </a:p>
          <a:p>
            <a:r>
              <a:rPr lang="en-US" sz="1600" dirty="0"/>
              <a:t>Comparing a pair of means can be just a simple contrast.</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792310"/>
            <a:ext cx="379095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680" y="3124200"/>
            <a:ext cx="4430486" cy="5929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7185" y="3810000"/>
            <a:ext cx="4181475" cy="741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11" name="TextBox 10"/>
              <p:cNvSpPr txBox="1"/>
              <p:nvPr/>
            </p:nvSpPr>
            <p:spPr>
              <a:xfrm>
                <a:off x="3587522" y="823310"/>
                <a:ext cx="6400800" cy="9441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𝐻</m:t>
                      </m:r>
                      <m:r>
                        <a:rPr lang="en-US" sz="2800" b="0" i="1" baseline="-25000" smtClean="0">
                          <a:latin typeface="Cambria Math"/>
                        </a:rPr>
                        <m:t>𝑜</m:t>
                      </m:r>
                      <m:r>
                        <a:rPr lang="en-US" sz="2800" b="0" i="1" smtClean="0">
                          <a:latin typeface="Cambria Math"/>
                        </a:rPr>
                        <m:t>:</m:t>
                      </m:r>
                      <m:r>
                        <a:rPr lang="en-US" sz="2800" i="1">
                          <a:latin typeface="Cambria Math"/>
                          <a:ea typeface="Cambria Math"/>
                        </a:rPr>
                        <m:t>𝜇</m:t>
                      </m:r>
                      <m:r>
                        <a:rPr lang="en-US" sz="2800" i="1" baseline="-25000">
                          <a:latin typeface="Cambria Math"/>
                          <a:ea typeface="Cambria Math"/>
                        </a:rPr>
                        <m:t>𝐴𝑚𝑝𝑢𝑡</m:t>
                      </m:r>
                      <m:r>
                        <a:rPr lang="en-US" sz="2800" b="0" i="1" baseline="-25000" smtClean="0">
                          <a:latin typeface="Cambria Math"/>
                          <a:ea typeface="Cambria Math"/>
                        </a:rPr>
                        <m:t>𝑒𝑒</m:t>
                      </m:r>
                      <m:r>
                        <a:rPr lang="en-US" sz="2800" i="1">
                          <a:latin typeface="Cambria Math"/>
                          <a:ea typeface="Cambria Math"/>
                        </a:rPr>
                        <m:t>=</m:t>
                      </m:r>
                      <m:r>
                        <a:rPr lang="en-US" sz="2800" i="1" smtClean="0">
                          <a:latin typeface="Cambria Math"/>
                          <a:ea typeface="Cambria Math"/>
                        </a:rPr>
                        <m:t>𝜇</m:t>
                      </m:r>
                      <m:r>
                        <a:rPr lang="en-US" sz="2800" b="0" i="1" baseline="-25000" smtClean="0">
                          <a:latin typeface="Cambria Math"/>
                          <a:ea typeface="Cambria Math"/>
                        </a:rPr>
                        <m:t>𝑁𝑜𝑛𝑒</m:t>
                      </m:r>
                    </m:oMath>
                  </m:oMathPara>
                </a14:m>
                <a:endParaRPr lang="en-US" sz="2800" b="0" i="1" baseline="-25000" dirty="0">
                  <a:latin typeface="Cambria Math"/>
                  <a:ea typeface="Cambria Math"/>
                </a:endParaRPr>
              </a:p>
              <a:p>
                <a:pPr/>
                <a14:m>
                  <m:oMathPara xmlns:m="http://schemas.openxmlformats.org/officeDocument/2006/math">
                    <m:oMathParaPr>
                      <m:jc m:val="centerGroup"/>
                    </m:oMathParaPr>
                    <m:oMath xmlns:m="http://schemas.openxmlformats.org/officeDocument/2006/math">
                      <m:r>
                        <a:rPr lang="en-US" sz="2800" b="0" i="1" smtClean="0">
                          <a:latin typeface="Cambria Math"/>
                        </a:rPr>
                        <m:t>𝐻</m:t>
                      </m:r>
                      <m:r>
                        <a:rPr lang="en-US" sz="2800" b="0" i="1" baseline="-25000" smtClean="0">
                          <a:latin typeface="Cambria Math"/>
                        </a:rPr>
                        <m:t>𝑎</m:t>
                      </m:r>
                      <m:r>
                        <a:rPr lang="en-US" sz="2800" b="0" i="1" smtClean="0">
                          <a:latin typeface="Cambria Math"/>
                        </a:rPr>
                        <m:t>:</m:t>
                      </m:r>
                      <m:r>
                        <a:rPr lang="en-US" sz="2800" i="1">
                          <a:latin typeface="Cambria Math"/>
                          <a:ea typeface="Cambria Math"/>
                        </a:rPr>
                        <m:t>𝜇</m:t>
                      </m:r>
                      <m:r>
                        <a:rPr lang="en-US" sz="2800" i="1" baseline="-25000">
                          <a:latin typeface="Cambria Math"/>
                          <a:ea typeface="Cambria Math"/>
                        </a:rPr>
                        <m:t>𝐴𝑚𝑝𝑢𝑡𝑒𝑒</m:t>
                      </m:r>
                      <m:r>
                        <a:rPr lang="en-US" sz="2800" i="1">
                          <a:latin typeface="Cambria Math"/>
                          <a:ea typeface="Cambria Math"/>
                        </a:rPr>
                        <m:t>≠</m:t>
                      </m:r>
                      <m:r>
                        <a:rPr lang="en-US" sz="2800" i="1">
                          <a:latin typeface="Cambria Math"/>
                          <a:ea typeface="Cambria Math"/>
                        </a:rPr>
                        <m:t>𝜇</m:t>
                      </m:r>
                      <m:r>
                        <a:rPr lang="en-US" sz="2800" i="1" baseline="-25000">
                          <a:latin typeface="Cambria Math"/>
                          <a:ea typeface="Cambria Math"/>
                        </a:rPr>
                        <m:t>𝑁𝑜𝑛𝑒</m:t>
                      </m:r>
                    </m:oMath>
                  </m:oMathPara>
                </a14:m>
                <a:endParaRPr lang="en-US" sz="2800" i="1" baseline="-25000" dirty="0">
                  <a:latin typeface="Cambria Math"/>
                  <a:ea typeface="Cambria Math"/>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3587522" y="823310"/>
                <a:ext cx="6400800" cy="944169"/>
              </a:xfrm>
              <a:prstGeom prst="rect">
                <a:avLst/>
              </a:prstGeom>
              <a:blipFill>
                <a:blip r:embed="rId6"/>
                <a:stretch>
                  <a:fillRect/>
                </a:stretch>
              </a:blipFill>
            </p:spPr>
            <p:txBody>
              <a:bodyPr/>
              <a:lstStyle/>
              <a:p>
                <a:r>
                  <a:rPr lang="en-US">
                    <a:noFill/>
                  </a:rPr>
                  <a:t> </a:t>
                </a:r>
              </a:p>
            </p:txBody>
          </p:sp>
        </mc:Fallback>
      </mc:AlternateContent>
      <p:pic>
        <p:nvPicPr>
          <p:cNvPr id="307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1828800"/>
            <a:ext cx="4457700"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a:extLst>
              <a:ext uri="{FF2B5EF4-FFF2-40B4-BE49-F238E27FC236}">
                <a16:creationId xmlns:a16="http://schemas.microsoft.com/office/drawing/2014/main" id="{07089EAE-A41E-47DD-9A85-5DCD096C5D17}"/>
              </a:ext>
            </a:extLst>
          </p:cNvPr>
          <p:cNvSpPr/>
          <p:nvPr/>
        </p:nvSpPr>
        <p:spPr>
          <a:xfrm>
            <a:off x="228600" y="583315"/>
            <a:ext cx="8915399" cy="646331"/>
          </a:xfrm>
          <a:prstGeom prst="rect">
            <a:avLst/>
          </a:prstGeom>
        </p:spPr>
        <p:txBody>
          <a:bodyPr wrap="square">
            <a:spAutoFit/>
          </a:bodyPr>
          <a:lstStyle/>
          <a:p>
            <a:r>
              <a:rPr lang="en-US" dirty="0"/>
              <a:t>2. Let’s say we are only interested in Amputee versus None.  Test the claim the Amputee has a different mean score than the None group.</a:t>
            </a:r>
          </a:p>
        </p:txBody>
      </p:sp>
      <p:sp>
        <p:nvSpPr>
          <p:cNvPr id="4" name="Rectangle 3">
            <a:extLst>
              <a:ext uri="{FF2B5EF4-FFF2-40B4-BE49-F238E27FC236}">
                <a16:creationId xmlns:a16="http://schemas.microsoft.com/office/drawing/2014/main" id="{987B60B9-6130-416A-98FF-71EA0312BC4B}"/>
              </a:ext>
            </a:extLst>
          </p:cNvPr>
          <p:cNvSpPr/>
          <p:nvPr/>
        </p:nvSpPr>
        <p:spPr>
          <a:xfrm>
            <a:off x="3276600" y="4343400"/>
            <a:ext cx="381000" cy="20793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A5E190A-69E4-42CF-975B-90D40C9A5B96}"/>
              </a:ext>
            </a:extLst>
          </p:cNvPr>
          <p:cNvSpPr/>
          <p:nvPr/>
        </p:nvSpPr>
        <p:spPr>
          <a:xfrm>
            <a:off x="8534400" y="3429000"/>
            <a:ext cx="381000" cy="20793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Multiply 3">
            <a:extLst>
              <a:ext uri="{FF2B5EF4-FFF2-40B4-BE49-F238E27FC236}">
                <a16:creationId xmlns:a16="http://schemas.microsoft.com/office/drawing/2014/main" id="{577AC5B8-26C8-4ED6-88E7-A1947BA79AD5}"/>
              </a:ext>
            </a:extLst>
          </p:cNvPr>
          <p:cNvSpPr/>
          <p:nvPr/>
        </p:nvSpPr>
        <p:spPr>
          <a:xfrm>
            <a:off x="-9526" y="1070095"/>
            <a:ext cx="5038725" cy="3481242"/>
          </a:xfrm>
          <a:prstGeom prst="mathMultiply">
            <a:avLst/>
          </a:prstGeom>
          <a:solidFill>
            <a:srgbClr val="FF0000">
              <a:alpha val="3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85158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4493" y="152400"/>
            <a:ext cx="5029200" cy="639762"/>
          </a:xfrm>
        </p:spPr>
        <p:txBody>
          <a:bodyPr>
            <a:normAutofit fontScale="90000"/>
          </a:bodyPr>
          <a:lstStyle/>
          <a:p>
            <a:r>
              <a:rPr lang="en-US" dirty="0"/>
              <a:t>Third QOI!!!</a:t>
            </a:r>
          </a:p>
        </p:txBody>
      </p:sp>
      <p:sp>
        <p:nvSpPr>
          <p:cNvPr id="3" name="TextBox 2"/>
          <p:cNvSpPr txBox="1"/>
          <p:nvPr/>
        </p:nvSpPr>
        <p:spPr>
          <a:xfrm>
            <a:off x="3857623" y="3497199"/>
            <a:ext cx="5238750" cy="2308324"/>
          </a:xfrm>
          <a:prstGeom prst="rect">
            <a:avLst/>
          </a:prstGeom>
          <a:noFill/>
        </p:spPr>
        <p:txBody>
          <a:bodyPr wrap="square" rtlCol="0">
            <a:spAutoFit/>
          </a:bodyPr>
          <a:lstStyle/>
          <a:p>
            <a:r>
              <a:rPr lang="en-US" dirty="0"/>
              <a:t>There are 10 different two sided tests conducted here; thus, we need to adjust alpha per test to be .05/10 = .005.  With this adjustment, only one of the tests has a statistically significant result.  Therefore, there is evidence (p-value = .0035 from a t-test) that the crutches and hearing groups have different mean qualification rating scores.  We will provide a confidence interval in a few slides.</a:t>
            </a:r>
          </a:p>
        </p:txBody>
      </p:sp>
      <p:sp>
        <p:nvSpPr>
          <p:cNvPr id="5" name="Rectangle 4"/>
          <p:cNvSpPr/>
          <p:nvPr/>
        </p:nvSpPr>
        <p:spPr>
          <a:xfrm>
            <a:off x="3703865" y="728008"/>
            <a:ext cx="5290455" cy="1938992"/>
          </a:xfrm>
          <a:prstGeom prst="rect">
            <a:avLst/>
          </a:prstGeom>
        </p:spPr>
        <p:txBody>
          <a:bodyPr wrap="square">
            <a:spAutoFit/>
          </a:bodyPr>
          <a:lstStyle/>
          <a:p>
            <a:pPr algn="ctr"/>
            <a:r>
              <a:rPr lang="en-US" sz="2400" dirty="0"/>
              <a:t>Now let’s assume that we are interested in identifying specific differences between </a:t>
            </a:r>
            <a:r>
              <a:rPr lang="en-US" sz="2400" b="1" i="1" dirty="0"/>
              <a:t>any two</a:t>
            </a:r>
            <a:r>
              <a:rPr lang="en-US" sz="2400" dirty="0"/>
              <a:t> group means.  Find evidence of any differences in the means between the groups.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371" y="2286000"/>
            <a:ext cx="3363147" cy="27592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598" y="2667000"/>
            <a:ext cx="4876800" cy="6526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582" y="5314688"/>
            <a:ext cx="2851518" cy="9816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094" y="381000"/>
            <a:ext cx="2933700"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a:xfrm>
            <a:off x="1752600" y="3657600"/>
            <a:ext cx="685800" cy="3810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1143000" y="3962400"/>
            <a:ext cx="685800" cy="3810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005B5BAB-54CD-49AC-9424-11D0D67DBEF6}"/>
              </a:ext>
            </a:extLst>
          </p:cNvPr>
          <p:cNvSpPr/>
          <p:nvPr/>
        </p:nvSpPr>
        <p:spPr>
          <a:xfrm>
            <a:off x="2286000" y="5943600"/>
            <a:ext cx="838200" cy="2286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74728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Bonferroni Adjusted P-Values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1" y="1717047"/>
            <a:ext cx="4025076" cy="3328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371" y="1749704"/>
            <a:ext cx="4016829" cy="32954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582" y="5314688"/>
            <a:ext cx="2851518" cy="9816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8571" y="5249169"/>
            <a:ext cx="3438525" cy="9197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urved Up Arrow 2"/>
          <p:cNvSpPr/>
          <p:nvPr/>
        </p:nvSpPr>
        <p:spPr>
          <a:xfrm>
            <a:off x="3352800" y="5045202"/>
            <a:ext cx="1981200" cy="51739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p:cNvSpPr txBox="1"/>
          <p:nvPr/>
        </p:nvSpPr>
        <p:spPr>
          <a:xfrm>
            <a:off x="3526971" y="5581901"/>
            <a:ext cx="1371600" cy="369332"/>
          </a:xfrm>
          <a:prstGeom prst="rect">
            <a:avLst/>
          </a:prstGeom>
          <a:noFill/>
        </p:spPr>
        <p:txBody>
          <a:bodyPr wrap="square" rtlCol="0">
            <a:spAutoFit/>
          </a:bodyPr>
          <a:lstStyle/>
          <a:p>
            <a:r>
              <a:rPr lang="en-US" dirty="0"/>
              <a:t>x 10, up to 1</a:t>
            </a:r>
          </a:p>
        </p:txBody>
      </p:sp>
      <p:sp>
        <p:nvSpPr>
          <p:cNvPr id="8" name="TextBox 7"/>
          <p:cNvSpPr txBox="1"/>
          <p:nvPr/>
        </p:nvSpPr>
        <p:spPr>
          <a:xfrm>
            <a:off x="457200" y="5000751"/>
            <a:ext cx="2895600" cy="369332"/>
          </a:xfrm>
          <a:prstGeom prst="rect">
            <a:avLst/>
          </a:prstGeom>
          <a:noFill/>
        </p:spPr>
        <p:txBody>
          <a:bodyPr wrap="square" rtlCol="0">
            <a:spAutoFit/>
          </a:bodyPr>
          <a:lstStyle/>
          <a:p>
            <a:r>
              <a:rPr lang="en-US" dirty="0"/>
              <a:t>Compare to alpha = 0.005</a:t>
            </a:r>
          </a:p>
        </p:txBody>
      </p:sp>
      <p:sp>
        <p:nvSpPr>
          <p:cNvPr id="10" name="TextBox 9"/>
          <p:cNvSpPr txBox="1"/>
          <p:nvPr/>
        </p:nvSpPr>
        <p:spPr>
          <a:xfrm>
            <a:off x="5410200" y="4953000"/>
            <a:ext cx="2895600" cy="369332"/>
          </a:xfrm>
          <a:prstGeom prst="rect">
            <a:avLst/>
          </a:prstGeom>
          <a:noFill/>
        </p:spPr>
        <p:txBody>
          <a:bodyPr wrap="square" rtlCol="0">
            <a:spAutoFit/>
          </a:bodyPr>
          <a:lstStyle/>
          <a:p>
            <a:r>
              <a:rPr lang="en-US" dirty="0"/>
              <a:t>Compare to alpha = 0.05</a:t>
            </a:r>
          </a:p>
        </p:txBody>
      </p:sp>
      <p:sp>
        <p:nvSpPr>
          <p:cNvPr id="11" name="Oval 10"/>
          <p:cNvSpPr/>
          <p:nvPr/>
        </p:nvSpPr>
        <p:spPr>
          <a:xfrm>
            <a:off x="2057400" y="3429000"/>
            <a:ext cx="685800" cy="3810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1371600" y="3810000"/>
            <a:ext cx="685800" cy="3810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6477000" y="3429000"/>
            <a:ext cx="685800" cy="3810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5715000" y="3810000"/>
            <a:ext cx="685800" cy="3810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50371" y="1143000"/>
            <a:ext cx="4016829" cy="646331"/>
          </a:xfrm>
          <a:prstGeom prst="rect">
            <a:avLst/>
          </a:prstGeom>
          <a:noFill/>
        </p:spPr>
        <p:txBody>
          <a:bodyPr wrap="square" rtlCol="0">
            <a:spAutoFit/>
          </a:bodyPr>
          <a:lstStyle/>
          <a:p>
            <a:r>
              <a:rPr lang="en-US" dirty="0"/>
              <a:t>P-values not adjusted- compare to individual alpha</a:t>
            </a:r>
          </a:p>
        </p:txBody>
      </p:sp>
      <p:sp>
        <p:nvSpPr>
          <p:cNvPr id="16" name="TextBox 15"/>
          <p:cNvSpPr txBox="1"/>
          <p:nvPr/>
        </p:nvSpPr>
        <p:spPr>
          <a:xfrm>
            <a:off x="4528666" y="1152306"/>
            <a:ext cx="4016829" cy="646331"/>
          </a:xfrm>
          <a:prstGeom prst="rect">
            <a:avLst/>
          </a:prstGeom>
          <a:noFill/>
        </p:spPr>
        <p:txBody>
          <a:bodyPr wrap="square" rtlCol="0">
            <a:spAutoFit/>
          </a:bodyPr>
          <a:lstStyle/>
          <a:p>
            <a:r>
              <a:rPr lang="en-US" dirty="0"/>
              <a:t>P-values adjusted- compare to family-wise alpha</a:t>
            </a:r>
          </a:p>
        </p:txBody>
      </p:sp>
      <p:sp>
        <p:nvSpPr>
          <p:cNvPr id="17" name="Oval 16">
            <a:extLst>
              <a:ext uri="{FF2B5EF4-FFF2-40B4-BE49-F238E27FC236}">
                <a16:creationId xmlns:a16="http://schemas.microsoft.com/office/drawing/2014/main" id="{6AEE0232-E249-43C5-A3B4-EE1F1C9D9EBE}"/>
              </a:ext>
            </a:extLst>
          </p:cNvPr>
          <p:cNvSpPr/>
          <p:nvPr/>
        </p:nvSpPr>
        <p:spPr>
          <a:xfrm>
            <a:off x="6934200" y="5787896"/>
            <a:ext cx="1143000" cy="296436"/>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19408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1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8320" y="152400"/>
            <a:ext cx="5029200" cy="639762"/>
          </a:xfrm>
        </p:spPr>
        <p:txBody>
          <a:bodyPr>
            <a:normAutofit fontScale="90000"/>
          </a:bodyPr>
          <a:lstStyle/>
          <a:p>
            <a:r>
              <a:rPr lang="en-US" dirty="0"/>
              <a:t>Third QOI!!!</a:t>
            </a:r>
          </a:p>
        </p:txBody>
      </p:sp>
      <p:sp>
        <p:nvSpPr>
          <p:cNvPr id="3" name="TextBox 2"/>
          <p:cNvSpPr txBox="1"/>
          <p:nvPr/>
        </p:nvSpPr>
        <p:spPr>
          <a:xfrm>
            <a:off x="3981450" y="3497199"/>
            <a:ext cx="5238750" cy="1815882"/>
          </a:xfrm>
          <a:prstGeom prst="rect">
            <a:avLst/>
          </a:prstGeom>
          <a:noFill/>
        </p:spPr>
        <p:txBody>
          <a:bodyPr wrap="square" rtlCol="0">
            <a:spAutoFit/>
          </a:bodyPr>
          <a:lstStyle/>
          <a:p>
            <a:r>
              <a:rPr lang="en-US" sz="2800" dirty="0"/>
              <a:t>A 95% confidence interval for the difference in means of the crutches and hearing groups is (.0779, 3.66499).</a:t>
            </a:r>
            <a:r>
              <a:rPr lang="en-US" dirty="0"/>
              <a:t> </a:t>
            </a:r>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2425" y="2667000"/>
            <a:ext cx="4876800" cy="6526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450" y="2203160"/>
            <a:ext cx="3813771" cy="3130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485" y="358540"/>
            <a:ext cx="2933700"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264" y="5562600"/>
            <a:ext cx="3684142"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3703865" y="728008"/>
            <a:ext cx="5290455" cy="1938992"/>
          </a:xfrm>
          <a:prstGeom prst="rect">
            <a:avLst/>
          </a:prstGeom>
        </p:spPr>
        <p:txBody>
          <a:bodyPr wrap="square">
            <a:spAutoFit/>
          </a:bodyPr>
          <a:lstStyle/>
          <a:p>
            <a:pPr algn="ctr"/>
            <a:r>
              <a:rPr lang="en-US" sz="2400" dirty="0"/>
              <a:t>Now let’s assume that we are interested in identifying specific differences between </a:t>
            </a:r>
            <a:r>
              <a:rPr lang="en-US" sz="2400" b="1" i="1" dirty="0"/>
              <a:t>any two </a:t>
            </a:r>
            <a:r>
              <a:rPr lang="en-US" sz="2400" dirty="0"/>
              <a:t>group means.  Find evidence of any differences in the means between the groups.</a:t>
            </a:r>
          </a:p>
        </p:txBody>
      </p:sp>
      <p:sp>
        <p:nvSpPr>
          <p:cNvPr id="4" name="Oval 3"/>
          <p:cNvSpPr/>
          <p:nvPr/>
        </p:nvSpPr>
        <p:spPr>
          <a:xfrm>
            <a:off x="1676400" y="3810000"/>
            <a:ext cx="2362200" cy="2286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73B0DBC-7F8C-4C61-AFF3-6E3DDFCB6802}"/>
              </a:ext>
            </a:extLst>
          </p:cNvPr>
          <p:cNvSpPr/>
          <p:nvPr/>
        </p:nvSpPr>
        <p:spPr>
          <a:xfrm>
            <a:off x="3262058" y="914568"/>
            <a:ext cx="319342" cy="30463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918BFC03-77A1-44A0-BF3A-E1AEAC7B8AED}"/>
              </a:ext>
            </a:extLst>
          </p:cNvPr>
          <p:cNvSpPr/>
          <p:nvPr/>
        </p:nvSpPr>
        <p:spPr>
          <a:xfrm>
            <a:off x="3276600" y="1143168"/>
            <a:ext cx="319342" cy="30463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46223A-6BA5-4593-A343-F1A4EF881570}"/>
              </a:ext>
            </a:extLst>
          </p:cNvPr>
          <p:cNvSpPr/>
          <p:nvPr/>
        </p:nvSpPr>
        <p:spPr>
          <a:xfrm flipV="1">
            <a:off x="457200" y="956609"/>
            <a:ext cx="1066800" cy="26259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E129A683-48C1-4A58-941C-1C0EC6B75080}"/>
              </a:ext>
            </a:extLst>
          </p:cNvPr>
          <p:cNvSpPr/>
          <p:nvPr/>
        </p:nvSpPr>
        <p:spPr>
          <a:xfrm flipV="1">
            <a:off x="457200" y="1219200"/>
            <a:ext cx="1066800" cy="26259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E3C7CFDD-33ED-4ED9-A02E-83825835AF89}"/>
              </a:ext>
            </a:extLst>
          </p:cNvPr>
          <p:cNvSpPr/>
          <p:nvPr/>
        </p:nvSpPr>
        <p:spPr>
          <a:xfrm flipV="1">
            <a:off x="3595942" y="6138208"/>
            <a:ext cx="407279" cy="31787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882791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8320" y="152400"/>
            <a:ext cx="5029200" cy="639762"/>
          </a:xfrm>
        </p:spPr>
        <p:txBody>
          <a:bodyPr>
            <a:normAutofit fontScale="90000"/>
          </a:bodyPr>
          <a:lstStyle/>
          <a:p>
            <a:r>
              <a:rPr lang="en-US" dirty="0"/>
              <a:t>Third QOI!!!</a:t>
            </a:r>
          </a:p>
        </p:txBody>
      </p:sp>
      <p:sp>
        <p:nvSpPr>
          <p:cNvPr id="3" name="TextBox 2"/>
          <p:cNvSpPr txBox="1"/>
          <p:nvPr/>
        </p:nvSpPr>
        <p:spPr>
          <a:xfrm>
            <a:off x="3981450" y="3352800"/>
            <a:ext cx="5238750" cy="1200329"/>
          </a:xfrm>
          <a:prstGeom prst="rect">
            <a:avLst/>
          </a:prstGeom>
          <a:noFill/>
        </p:spPr>
        <p:txBody>
          <a:bodyPr wrap="square" rtlCol="0">
            <a:spAutoFit/>
          </a:bodyPr>
          <a:lstStyle/>
          <a:p>
            <a:r>
              <a:rPr lang="en-US" sz="2400" dirty="0"/>
              <a:t>A 95% confidence interval for the difference in means of crutches and hearing groups is (.0779, 3.66499). </a:t>
            </a:r>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2425" y="2667000"/>
            <a:ext cx="4876800" cy="6526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99509"/>
            <a:ext cx="3786006" cy="49171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253" y="5105400"/>
            <a:ext cx="3162300"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3703865" y="728008"/>
            <a:ext cx="5290455" cy="1938992"/>
          </a:xfrm>
          <a:prstGeom prst="rect">
            <a:avLst/>
          </a:prstGeom>
        </p:spPr>
        <p:txBody>
          <a:bodyPr wrap="square">
            <a:spAutoFit/>
          </a:bodyPr>
          <a:lstStyle/>
          <a:p>
            <a:pPr algn="ctr"/>
            <a:r>
              <a:rPr lang="en-US" sz="2400" dirty="0"/>
              <a:t>Now let’s assume that we are interested in identifying specific differences between </a:t>
            </a:r>
            <a:r>
              <a:rPr lang="en-US" sz="2400" b="1" i="1" dirty="0"/>
              <a:t>any two</a:t>
            </a:r>
            <a:r>
              <a:rPr lang="en-US" sz="2400" dirty="0"/>
              <a:t> group means.  Find evidence of any differences in the means between the groups.</a:t>
            </a:r>
          </a:p>
        </p:txBody>
      </p:sp>
      <p:sp>
        <p:nvSpPr>
          <p:cNvPr id="4" name="TextBox 3"/>
          <p:cNvSpPr txBox="1"/>
          <p:nvPr/>
        </p:nvSpPr>
        <p:spPr>
          <a:xfrm>
            <a:off x="381000" y="5867400"/>
            <a:ext cx="8229600" cy="830997"/>
          </a:xfrm>
          <a:prstGeom prst="rect">
            <a:avLst/>
          </a:prstGeom>
          <a:noFill/>
        </p:spPr>
        <p:txBody>
          <a:bodyPr wrap="square" rtlCol="0">
            <a:spAutoFit/>
          </a:bodyPr>
          <a:lstStyle/>
          <a:p>
            <a:r>
              <a:rPr lang="en-US" sz="2400" b="1" dirty="0">
                <a:solidFill>
                  <a:srgbClr val="00B050"/>
                </a:solidFill>
              </a:rPr>
              <a:t>*Slightly different code from the last slide, producing slightly different output. Note the </a:t>
            </a:r>
            <a:r>
              <a:rPr lang="en-US" sz="2400" b="1" dirty="0"/>
              <a:t>cl</a:t>
            </a:r>
            <a:r>
              <a:rPr lang="en-US" sz="2400" b="1" dirty="0">
                <a:solidFill>
                  <a:srgbClr val="00B050"/>
                </a:solidFill>
              </a:rPr>
              <a:t> versus </a:t>
            </a:r>
            <a:r>
              <a:rPr lang="en-US" sz="2400" b="1" dirty="0"/>
              <a:t>cldiff</a:t>
            </a:r>
            <a:r>
              <a:rPr lang="en-US" sz="2400" b="1" dirty="0">
                <a:solidFill>
                  <a:srgbClr val="00B050"/>
                </a:solidFill>
              </a:rPr>
              <a:t>.</a:t>
            </a:r>
          </a:p>
        </p:txBody>
      </p:sp>
      <p:sp>
        <p:nvSpPr>
          <p:cNvPr id="10" name="Oval 9"/>
          <p:cNvSpPr/>
          <p:nvPr/>
        </p:nvSpPr>
        <p:spPr>
          <a:xfrm>
            <a:off x="2209800" y="1524000"/>
            <a:ext cx="1828800" cy="20973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09939707-DD15-4DE8-9A86-B8915DB8B553}"/>
              </a:ext>
            </a:extLst>
          </p:cNvPr>
          <p:cNvSpPr/>
          <p:nvPr/>
        </p:nvSpPr>
        <p:spPr>
          <a:xfrm flipV="1">
            <a:off x="3048000" y="5424519"/>
            <a:ext cx="578553" cy="31787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8375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There Any Difference at All?</a:t>
            </a:r>
          </a:p>
        </p:txBody>
      </p:sp>
      <p:sp>
        <p:nvSpPr>
          <p:cNvPr id="5" name="Content Placeholder 2"/>
          <p:cNvSpPr>
            <a:spLocks noGrp="1"/>
          </p:cNvSpPr>
          <p:nvPr>
            <p:ph idx="1"/>
          </p:nvPr>
        </p:nvSpPr>
        <p:spPr>
          <a:xfrm>
            <a:off x="490293" y="1219200"/>
            <a:ext cx="7543801" cy="4419600"/>
          </a:xfrm>
        </p:spPr>
        <p:txBody>
          <a:bodyPr>
            <a:normAutofit fontScale="85000" lnSpcReduction="10000"/>
          </a:bodyPr>
          <a:lstStyle/>
          <a:p>
            <a:r>
              <a:rPr lang="en-US" dirty="0"/>
              <a:t>We should begin any analysis involving several groups by using the ANOVA framework</a:t>
            </a:r>
          </a:p>
          <a:p>
            <a:r>
              <a:rPr lang="en-US" dirty="0"/>
              <a:t>If there isn’t any (statistically) significant difference in the population means, then there is no reason to address more refined questions</a:t>
            </a:r>
          </a:p>
          <a:p>
            <a:pPr>
              <a:buFont typeface="Arial" charset="0"/>
              <a:buChar char="•"/>
            </a:pPr>
            <a:r>
              <a:rPr lang="en-US" dirty="0"/>
              <a:t>The tapes differed only in the handicap of the applicant:</a:t>
            </a:r>
          </a:p>
          <a:p>
            <a:pPr lvl="1">
              <a:buFont typeface="Arial" charset="0"/>
              <a:buChar char="•"/>
            </a:pPr>
            <a:r>
              <a:rPr lang="en-US" sz="2000" dirty="0"/>
              <a:t>No handicap (This is the control group.)</a:t>
            </a:r>
          </a:p>
          <a:p>
            <a:pPr lvl="1">
              <a:buFont typeface="Arial" charset="0"/>
              <a:buChar char="•"/>
            </a:pPr>
            <a:r>
              <a:rPr lang="en-US" sz="2000" dirty="0"/>
              <a:t>One leg amputated</a:t>
            </a:r>
          </a:p>
          <a:p>
            <a:pPr lvl="1">
              <a:buFont typeface="Arial" charset="0"/>
              <a:buChar char="•"/>
            </a:pPr>
            <a:r>
              <a:rPr lang="en-US" sz="2000" dirty="0"/>
              <a:t>Crutches</a:t>
            </a:r>
          </a:p>
          <a:p>
            <a:pPr lvl="1">
              <a:buFont typeface="Arial" charset="0"/>
              <a:buChar char="•"/>
            </a:pPr>
            <a:r>
              <a:rPr lang="en-US" sz="2000" dirty="0"/>
              <a:t>Hearing Impaired</a:t>
            </a:r>
          </a:p>
          <a:p>
            <a:pPr lvl="1">
              <a:buFont typeface="Arial" charset="0"/>
              <a:buChar char="•"/>
            </a:pPr>
            <a:r>
              <a:rPr lang="en-US" sz="2000" dirty="0"/>
              <a:t>Wheelchair</a:t>
            </a:r>
          </a:p>
        </p:txBody>
      </p:sp>
      <mc:AlternateContent xmlns:mc="http://schemas.openxmlformats.org/markup-compatibility/2006" xmlns:a14="http://schemas.microsoft.com/office/drawing/2010/main">
        <mc:Choice Requires="a14">
          <p:sp>
            <p:nvSpPr>
              <p:cNvPr id="6" name="TextBox 5"/>
              <p:cNvSpPr txBox="1"/>
              <p:nvPr/>
            </p:nvSpPr>
            <p:spPr>
              <a:xfrm>
                <a:off x="5257800" y="3962400"/>
                <a:ext cx="907876"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prstClr val="black"/>
                              </a:solidFill>
                              <a:latin typeface="Cambria Math" panose="02040503050406030204" pitchFamily="18" charset="0"/>
                            </a:rPr>
                          </m:ctrlPr>
                        </m:sSubPr>
                        <m:e>
                          <m:r>
                            <a:rPr lang="en-US" sz="1600" i="1" smtClean="0">
                              <a:solidFill>
                                <a:prstClr val="black"/>
                              </a:solidFill>
                              <a:latin typeface="Cambria Math" charset="0"/>
                            </a:rPr>
                            <m:t>(</m:t>
                          </m:r>
                          <m:r>
                            <a:rPr lang="en-US" sz="1600" i="1" smtClean="0">
                              <a:solidFill>
                                <a:prstClr val="black"/>
                              </a:solidFill>
                              <a:latin typeface="Cambria Math" charset="0"/>
                              <a:ea typeface="Cambria Math" charset="0"/>
                              <a:cs typeface="Cambria Math" charset="0"/>
                            </a:rPr>
                            <m:t>𝜇</m:t>
                          </m:r>
                        </m:e>
                        <m:sub>
                          <m:r>
                            <a:rPr lang="en-US" sz="1600" i="1" smtClean="0">
                              <a:solidFill>
                                <a:prstClr val="black"/>
                              </a:solidFill>
                              <a:latin typeface="Cambria Math" charset="0"/>
                            </a:rPr>
                            <m:t>𝑁𝑜𝑛𝑒</m:t>
                          </m:r>
                        </m:sub>
                      </m:sSub>
                      <m:r>
                        <a:rPr lang="en-US" sz="1600" i="1" smtClean="0">
                          <a:solidFill>
                            <a:prstClr val="black"/>
                          </a:solidFill>
                          <a:latin typeface="Cambria Math" charset="0"/>
                        </a:rPr>
                        <m:t>)</m:t>
                      </m:r>
                    </m:oMath>
                  </m:oMathPara>
                </a14:m>
                <a:endParaRPr lang="en-US" sz="1600" dirty="0">
                  <a:solidFill>
                    <a:prstClr val="black"/>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257800" y="3962400"/>
                <a:ext cx="907876" cy="338554"/>
              </a:xfrm>
              <a:prstGeom prst="rect">
                <a:avLst/>
              </a:prstGeom>
              <a:blipFill rotWithShape="0">
                <a:blip r:embed="rId2"/>
                <a:stretch>
                  <a:fillRect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257800" y="4271239"/>
                <a:ext cx="857029" cy="3575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prstClr val="black"/>
                              </a:solidFill>
                              <a:latin typeface="Cambria Math" panose="02040503050406030204" pitchFamily="18" charset="0"/>
                            </a:rPr>
                          </m:ctrlPr>
                        </m:sSubPr>
                        <m:e>
                          <m:r>
                            <a:rPr lang="en-US" sz="1600" i="1" smtClean="0">
                              <a:solidFill>
                                <a:prstClr val="black"/>
                              </a:solidFill>
                              <a:latin typeface="Cambria Math" charset="0"/>
                            </a:rPr>
                            <m:t>(</m:t>
                          </m:r>
                          <m:r>
                            <a:rPr lang="en-US" sz="1600" i="1" smtClean="0">
                              <a:solidFill>
                                <a:prstClr val="black"/>
                              </a:solidFill>
                              <a:latin typeface="Cambria Math" charset="0"/>
                              <a:ea typeface="Cambria Math" charset="0"/>
                              <a:cs typeface="Cambria Math" charset="0"/>
                            </a:rPr>
                            <m:t>𝜇</m:t>
                          </m:r>
                        </m:e>
                        <m:sub>
                          <m:r>
                            <a:rPr lang="en-US" sz="1600" i="1" smtClean="0">
                              <a:solidFill>
                                <a:prstClr val="black"/>
                              </a:solidFill>
                              <a:latin typeface="Cambria Math" charset="0"/>
                            </a:rPr>
                            <m:t>𝐴𝑚𝑝</m:t>
                          </m:r>
                        </m:sub>
                      </m:sSub>
                      <m:r>
                        <a:rPr lang="en-US" sz="1600" i="1" smtClean="0">
                          <a:solidFill>
                            <a:prstClr val="black"/>
                          </a:solidFill>
                          <a:latin typeface="Cambria Math" charset="0"/>
                        </a:rPr>
                        <m:t>)</m:t>
                      </m:r>
                    </m:oMath>
                  </m:oMathPara>
                </a14:m>
                <a:endParaRPr lang="en-US" sz="1600" dirty="0">
                  <a:solidFill>
                    <a:prstClr val="black"/>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257800" y="4271239"/>
                <a:ext cx="857029" cy="357534"/>
              </a:xfrm>
              <a:prstGeom prst="rect">
                <a:avLst/>
              </a:prstGeom>
              <a:blipFill rotWithShape="0">
                <a:blip r:embed="rId3"/>
                <a:stretch>
                  <a:fillRect b="-68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257800" y="4560550"/>
                <a:ext cx="1027333"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prstClr val="black"/>
                              </a:solidFill>
                              <a:latin typeface="Cambria Math" panose="02040503050406030204" pitchFamily="18" charset="0"/>
                            </a:rPr>
                          </m:ctrlPr>
                        </m:sSubPr>
                        <m:e>
                          <m:r>
                            <a:rPr lang="en-US" sz="1600" i="1" smtClean="0">
                              <a:solidFill>
                                <a:prstClr val="black"/>
                              </a:solidFill>
                              <a:latin typeface="Cambria Math" charset="0"/>
                            </a:rPr>
                            <m:t>(</m:t>
                          </m:r>
                          <m:r>
                            <a:rPr lang="en-US" sz="1600" i="1" smtClean="0">
                              <a:solidFill>
                                <a:prstClr val="black"/>
                              </a:solidFill>
                              <a:latin typeface="Cambria Math" charset="0"/>
                              <a:ea typeface="Cambria Math" charset="0"/>
                              <a:cs typeface="Cambria Math" charset="0"/>
                            </a:rPr>
                            <m:t>𝜇</m:t>
                          </m:r>
                        </m:e>
                        <m:sub>
                          <m:r>
                            <a:rPr lang="en-US" sz="1600" i="1" smtClean="0">
                              <a:solidFill>
                                <a:prstClr val="black"/>
                              </a:solidFill>
                              <a:latin typeface="Cambria Math" charset="0"/>
                            </a:rPr>
                            <m:t>𝐶𝑟𝑢𝑡𝑐h</m:t>
                          </m:r>
                        </m:sub>
                      </m:sSub>
                      <m:r>
                        <a:rPr lang="en-US" sz="1600" i="1" smtClean="0">
                          <a:solidFill>
                            <a:prstClr val="black"/>
                          </a:solidFill>
                          <a:latin typeface="Cambria Math" charset="0"/>
                        </a:rPr>
                        <m:t>)</m:t>
                      </m:r>
                    </m:oMath>
                  </m:oMathPara>
                </a14:m>
                <a:endParaRPr lang="en-US" sz="1600" dirty="0">
                  <a:solidFill>
                    <a:prstClr val="black"/>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5257800" y="4560550"/>
                <a:ext cx="1027333" cy="338554"/>
              </a:xfrm>
              <a:prstGeom prst="rect">
                <a:avLst/>
              </a:prstGeom>
              <a:blipFill rotWithShape="0">
                <a:blip r:embed="rId4"/>
                <a:stretch>
                  <a:fillRect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257800" y="4860888"/>
                <a:ext cx="892039"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prstClr val="black"/>
                              </a:solidFill>
                              <a:latin typeface="Cambria Math" panose="02040503050406030204" pitchFamily="18" charset="0"/>
                            </a:rPr>
                          </m:ctrlPr>
                        </m:sSubPr>
                        <m:e>
                          <m:r>
                            <a:rPr lang="en-US" sz="1600" i="1" smtClean="0">
                              <a:solidFill>
                                <a:prstClr val="black"/>
                              </a:solidFill>
                              <a:latin typeface="Cambria Math" charset="0"/>
                            </a:rPr>
                            <m:t>(</m:t>
                          </m:r>
                          <m:r>
                            <a:rPr lang="en-US" sz="1600" i="1" smtClean="0">
                              <a:solidFill>
                                <a:prstClr val="black"/>
                              </a:solidFill>
                              <a:latin typeface="Cambria Math" charset="0"/>
                              <a:ea typeface="Cambria Math" charset="0"/>
                              <a:cs typeface="Cambria Math" charset="0"/>
                            </a:rPr>
                            <m:t>𝜇</m:t>
                          </m:r>
                        </m:e>
                        <m:sub>
                          <m:r>
                            <a:rPr lang="en-US" sz="1600" i="1" smtClean="0">
                              <a:solidFill>
                                <a:prstClr val="black"/>
                              </a:solidFill>
                              <a:latin typeface="Cambria Math" charset="0"/>
                            </a:rPr>
                            <m:t>𝐻𝑒𝑎𝑟</m:t>
                          </m:r>
                        </m:sub>
                      </m:sSub>
                      <m:r>
                        <a:rPr lang="en-US" sz="1600" i="1" smtClean="0">
                          <a:solidFill>
                            <a:prstClr val="black"/>
                          </a:solidFill>
                          <a:latin typeface="Cambria Math" charset="0"/>
                        </a:rPr>
                        <m:t>)</m:t>
                      </m:r>
                    </m:oMath>
                  </m:oMathPara>
                </a14:m>
                <a:endParaRPr lang="en-US" sz="1600" dirty="0">
                  <a:solidFill>
                    <a:prstClr val="black"/>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5257800" y="4860888"/>
                <a:ext cx="892039" cy="338554"/>
              </a:xfrm>
              <a:prstGeom prst="rect">
                <a:avLst/>
              </a:prstGeom>
              <a:blipFill rotWithShape="0">
                <a:blip r:embed="rId5"/>
                <a:stretch>
                  <a:fillRect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257800" y="5176695"/>
                <a:ext cx="98379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prstClr val="black"/>
                              </a:solidFill>
                              <a:latin typeface="Cambria Math" panose="02040503050406030204" pitchFamily="18" charset="0"/>
                            </a:rPr>
                          </m:ctrlPr>
                        </m:sSubPr>
                        <m:e>
                          <m:r>
                            <a:rPr lang="en-US" sz="1600" i="1" smtClean="0">
                              <a:solidFill>
                                <a:prstClr val="black"/>
                              </a:solidFill>
                              <a:latin typeface="Cambria Math" charset="0"/>
                            </a:rPr>
                            <m:t>(</m:t>
                          </m:r>
                          <m:r>
                            <a:rPr lang="en-US" sz="1600" i="1" smtClean="0">
                              <a:solidFill>
                                <a:prstClr val="black"/>
                              </a:solidFill>
                              <a:latin typeface="Cambria Math" charset="0"/>
                              <a:ea typeface="Cambria Math" charset="0"/>
                              <a:cs typeface="Cambria Math" charset="0"/>
                            </a:rPr>
                            <m:t>𝜇</m:t>
                          </m:r>
                        </m:e>
                        <m:sub>
                          <m:r>
                            <a:rPr lang="en-US" sz="1600" i="1" smtClean="0">
                              <a:solidFill>
                                <a:prstClr val="black"/>
                              </a:solidFill>
                              <a:latin typeface="Cambria Math" charset="0"/>
                            </a:rPr>
                            <m:t>𝑊h𝑒𝑒𝑙</m:t>
                          </m:r>
                        </m:sub>
                      </m:sSub>
                      <m:r>
                        <a:rPr lang="en-US" sz="1600" i="1" smtClean="0">
                          <a:solidFill>
                            <a:prstClr val="black"/>
                          </a:solidFill>
                          <a:latin typeface="Cambria Math" charset="0"/>
                        </a:rPr>
                        <m:t>)</m:t>
                      </m:r>
                    </m:oMath>
                  </m:oMathPara>
                </a14:m>
                <a:endParaRPr lang="en-US" sz="1600" dirty="0">
                  <a:solidFill>
                    <a:prstClr val="black"/>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257800" y="5176695"/>
                <a:ext cx="983795" cy="338554"/>
              </a:xfrm>
              <a:prstGeom prst="rect">
                <a:avLst/>
              </a:prstGeom>
              <a:blipFill rotWithShape="0">
                <a:blip r:embed="rId6"/>
                <a:stretch>
                  <a:fillRect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838200" y="5865296"/>
                <a:ext cx="2973058" cy="369332"/>
              </a:xfrm>
              <a:prstGeom prst="rect">
                <a:avLst/>
              </a:prstGeom>
              <a:noFill/>
            </p:spPr>
            <p:txBody>
              <a:bodyPr wrap="none" rtlCol="0">
                <a:spAutoFit/>
              </a:bodyPr>
              <a:lstStyle/>
              <a:p>
                <a:r>
                  <a:rPr lang="en-US" dirty="0">
                    <a:solidFill>
                      <a:prstClr val="black"/>
                    </a:solidFill>
                  </a:rPr>
                  <a:t>ANOVA: </a:t>
                </a:r>
                <a14:m>
                  <m:oMath xmlns:m="http://schemas.openxmlformats.org/officeDocument/2006/math">
                    <m:sSub>
                      <m:sSubPr>
                        <m:ctrlPr>
                          <a:rPr lang="en-US" i="1" smtClean="0">
                            <a:solidFill>
                              <a:prstClr val="black"/>
                            </a:solidFill>
                            <a:latin typeface="Cambria Math" panose="02040503050406030204" pitchFamily="18" charset="0"/>
                          </a:rPr>
                        </m:ctrlPr>
                      </m:sSubPr>
                      <m:e>
                        <m:r>
                          <a:rPr lang="en-US" i="1" smtClean="0">
                            <a:solidFill>
                              <a:prstClr val="black"/>
                            </a:solidFill>
                            <a:latin typeface="Cambria Math" charset="0"/>
                          </a:rPr>
                          <m:t>𝐻</m:t>
                        </m:r>
                      </m:e>
                      <m:sub>
                        <m:r>
                          <a:rPr lang="en-US" i="1" smtClean="0">
                            <a:solidFill>
                              <a:prstClr val="black"/>
                            </a:solidFill>
                            <a:latin typeface="Cambria Math" charset="0"/>
                          </a:rPr>
                          <m:t>0</m:t>
                        </m:r>
                      </m:sub>
                    </m:sSub>
                    <m:r>
                      <a:rPr lang="en-US" i="1" smtClean="0">
                        <a:solidFill>
                          <a:prstClr val="black"/>
                        </a:solidFill>
                        <a:latin typeface="Cambria Math"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ea typeface="Cambria Math" charset="0"/>
                            <a:cs typeface="Cambria Math" charset="0"/>
                          </a:rPr>
                          <m:t>𝜇</m:t>
                        </m:r>
                      </m:e>
                      <m:sub>
                        <m:r>
                          <a:rPr lang="en-US" i="1">
                            <a:solidFill>
                              <a:prstClr val="black"/>
                            </a:solidFill>
                            <a:latin typeface="Cambria Math" charset="0"/>
                          </a:rPr>
                          <m:t>1</m:t>
                        </m:r>
                      </m:sub>
                    </m:sSub>
                  </m:oMath>
                </a14:m>
                <a:r>
                  <a:rPr lang="en-US" dirty="0">
                    <a:solidFill>
                      <a:prstClr val="black"/>
                    </a:solidFill>
                  </a:rPr>
                  <a:t>=</a:t>
                </a:r>
                <a14:m>
                  <m:oMath xmlns:m="http://schemas.openxmlformats.org/officeDocument/2006/math">
                    <m:sSub>
                      <m:sSubPr>
                        <m:ctrlPr>
                          <a:rPr lang="en-US" i="1" smtClean="0">
                            <a:solidFill>
                              <a:prstClr val="black"/>
                            </a:solidFill>
                            <a:latin typeface="Cambria Math" panose="02040503050406030204" pitchFamily="18" charset="0"/>
                          </a:rPr>
                        </m:ctrlPr>
                      </m:sSubPr>
                      <m:e>
                        <m:r>
                          <a:rPr lang="en-US" i="1">
                            <a:solidFill>
                              <a:prstClr val="black"/>
                            </a:solidFill>
                            <a:latin typeface="Cambria Math" charset="0"/>
                            <a:ea typeface="Cambria Math" charset="0"/>
                            <a:cs typeface="Cambria Math" charset="0"/>
                          </a:rPr>
                          <m:t>𝜇</m:t>
                        </m:r>
                      </m:e>
                      <m:sub>
                        <m:r>
                          <a:rPr lang="en-US" i="1" smtClean="0">
                            <a:solidFill>
                              <a:prstClr val="black"/>
                            </a:solidFill>
                            <a:latin typeface="Cambria Math" charset="0"/>
                            <a:ea typeface="Cambria Math" charset="0"/>
                            <a:cs typeface="Cambria Math" charset="0"/>
                          </a:rPr>
                          <m:t>2</m:t>
                        </m:r>
                      </m:sub>
                    </m:sSub>
                  </m:oMath>
                </a14:m>
                <a:r>
                  <a:rPr lang="en-US" dirty="0">
                    <a:solidFill>
                      <a:prstClr val="black"/>
                    </a:solidFill>
                  </a:rPr>
                  <a:t>=</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ea typeface="Cambria Math" charset="0"/>
                            <a:cs typeface="Cambria Math" charset="0"/>
                          </a:rPr>
                          <m:t>𝜇</m:t>
                        </m:r>
                      </m:e>
                      <m:sub>
                        <m:r>
                          <a:rPr lang="en-US" i="1" smtClean="0">
                            <a:solidFill>
                              <a:prstClr val="black"/>
                            </a:solidFill>
                            <a:latin typeface="Cambria Math" charset="0"/>
                            <a:ea typeface="Cambria Math" charset="0"/>
                            <a:cs typeface="Cambria Math" charset="0"/>
                          </a:rPr>
                          <m:t>3</m:t>
                        </m:r>
                      </m:sub>
                    </m:sSub>
                  </m:oMath>
                </a14:m>
                <a:r>
                  <a:rPr lang="en-US" dirty="0">
                    <a:solidFill>
                      <a:prstClr val="black"/>
                    </a:solidFill>
                  </a:rPr>
                  <a:t>=</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ea typeface="Cambria Math" charset="0"/>
                            <a:cs typeface="Cambria Math" charset="0"/>
                          </a:rPr>
                          <m:t>𝜇</m:t>
                        </m:r>
                      </m:e>
                      <m:sub>
                        <m:r>
                          <a:rPr lang="en-US" i="1" smtClean="0">
                            <a:solidFill>
                              <a:prstClr val="black"/>
                            </a:solidFill>
                            <a:latin typeface="Cambria Math" charset="0"/>
                            <a:ea typeface="Cambria Math" charset="0"/>
                            <a:cs typeface="Cambria Math" charset="0"/>
                          </a:rPr>
                          <m:t>4</m:t>
                        </m:r>
                      </m:sub>
                    </m:sSub>
                  </m:oMath>
                </a14:m>
                <a:r>
                  <a:rPr lang="en-US" dirty="0">
                    <a:solidFill>
                      <a:prstClr val="black"/>
                    </a:solidFill>
                  </a:rPr>
                  <a:t>=</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ea typeface="Cambria Math" charset="0"/>
                            <a:cs typeface="Cambria Math" charset="0"/>
                          </a:rPr>
                          <m:t>𝜇</m:t>
                        </m:r>
                      </m:e>
                      <m:sub>
                        <m:r>
                          <a:rPr lang="en-US" i="1" smtClean="0">
                            <a:solidFill>
                              <a:prstClr val="black"/>
                            </a:solidFill>
                            <a:latin typeface="Cambria Math" charset="0"/>
                            <a:ea typeface="Cambria Math" charset="0"/>
                            <a:cs typeface="Cambria Math" charset="0"/>
                          </a:rPr>
                          <m:t>5</m:t>
                        </m:r>
                      </m:sub>
                    </m:sSub>
                  </m:oMath>
                </a14:m>
                <a:endParaRPr lang="en-US" dirty="0">
                  <a:solidFill>
                    <a:prstClr val="black"/>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838200" y="5865296"/>
                <a:ext cx="2973058" cy="369332"/>
              </a:xfrm>
              <a:prstGeom prst="rect">
                <a:avLst/>
              </a:prstGeom>
              <a:blipFill>
                <a:blip r:embed="rId7"/>
                <a:stretch>
                  <a:fillRect l="-1848"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600200" y="6247360"/>
                <a:ext cx="2561599" cy="391646"/>
              </a:xfrm>
              <a:prstGeom prst="rect">
                <a:avLst/>
              </a:prstGeom>
              <a:noFill/>
            </p:spPr>
            <p:txBody>
              <a:bodyPr wrap="none" rtlCol="0">
                <a:spAutoFit/>
              </a:bodyPr>
              <a:lstStyle/>
              <a:p>
                <a14:m>
                  <m:oMath xmlns:m="http://schemas.openxmlformats.org/officeDocument/2006/math">
                    <m:sSub>
                      <m:sSubPr>
                        <m:ctrlPr>
                          <a:rPr lang="en-US" i="1" smtClean="0">
                            <a:solidFill>
                              <a:prstClr val="black"/>
                            </a:solidFill>
                            <a:latin typeface="Cambria Math" panose="02040503050406030204" pitchFamily="18" charset="0"/>
                          </a:rPr>
                        </m:ctrlPr>
                      </m:sSubPr>
                      <m:e>
                        <m:r>
                          <a:rPr lang="en-US" i="1" smtClean="0">
                            <a:solidFill>
                              <a:prstClr val="black"/>
                            </a:solidFill>
                            <a:latin typeface="Cambria Math" charset="0"/>
                          </a:rPr>
                          <m:t>𝐻</m:t>
                        </m:r>
                      </m:e>
                      <m:sub>
                        <m:r>
                          <a:rPr lang="en-US" i="1" smtClean="0">
                            <a:solidFill>
                              <a:prstClr val="black"/>
                            </a:solidFill>
                            <a:latin typeface="Cambria Math" charset="0"/>
                          </a:rPr>
                          <m:t>𝐴</m:t>
                        </m:r>
                      </m:sub>
                    </m:sSub>
                    <m:r>
                      <a:rPr lang="en-US" i="1" smtClean="0">
                        <a:solidFill>
                          <a:prstClr val="black"/>
                        </a:solidFill>
                        <a:latin typeface="Cambria Math"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ea typeface="Cambria Math" charset="0"/>
                            <a:cs typeface="Cambria Math" charset="0"/>
                          </a:rPr>
                          <m:t>𝜇</m:t>
                        </m:r>
                      </m:e>
                      <m:sub>
                        <m:r>
                          <a:rPr lang="en-US" i="1" smtClean="0">
                            <a:solidFill>
                              <a:prstClr val="black"/>
                            </a:solidFill>
                            <a:latin typeface="Cambria Math" charset="0"/>
                            <a:ea typeface="Cambria Math" charset="0"/>
                            <a:cs typeface="Cambria Math" charset="0"/>
                          </a:rPr>
                          <m:t>𝑗</m:t>
                        </m:r>
                      </m:sub>
                    </m:sSub>
                    <m:r>
                      <a:rPr lang="en-US" dirty="0">
                        <a:solidFill>
                          <a:prstClr val="black"/>
                        </a:solidFill>
                        <a:latin typeface="Cambria Math" charset="0"/>
                        <a:ea typeface="Cambria Math" charset="0"/>
                        <a:cs typeface="Cambria Math" charset="0"/>
                      </a:rPr>
                      <m:t>≠</m:t>
                    </m:r>
                    <m:sSub>
                      <m:sSubPr>
                        <m:ctrlPr>
                          <a:rPr lang="en-US" i="1" smtClean="0">
                            <a:solidFill>
                              <a:prstClr val="black"/>
                            </a:solidFill>
                            <a:latin typeface="Cambria Math" panose="02040503050406030204" pitchFamily="18" charset="0"/>
                          </a:rPr>
                        </m:ctrlPr>
                      </m:sSubPr>
                      <m:e>
                        <m:r>
                          <a:rPr lang="en-US" i="1">
                            <a:solidFill>
                              <a:prstClr val="black"/>
                            </a:solidFill>
                            <a:latin typeface="Cambria Math" charset="0"/>
                            <a:ea typeface="Cambria Math" charset="0"/>
                            <a:cs typeface="Cambria Math" charset="0"/>
                          </a:rPr>
                          <m:t>𝜇</m:t>
                        </m:r>
                      </m:e>
                      <m:sub>
                        <m:r>
                          <a:rPr lang="en-US" i="1" smtClean="0">
                            <a:solidFill>
                              <a:prstClr val="black"/>
                            </a:solidFill>
                            <a:latin typeface="Cambria Math" charset="0"/>
                            <a:ea typeface="Cambria Math" charset="0"/>
                            <a:cs typeface="Cambria Math" charset="0"/>
                          </a:rPr>
                          <m:t>𝑘</m:t>
                        </m:r>
                      </m:sub>
                    </m:sSub>
                  </m:oMath>
                </a14:m>
                <a:r>
                  <a:rPr lang="en-US" dirty="0">
                    <a:solidFill>
                      <a:prstClr val="black"/>
                    </a:solidFill>
                  </a:rPr>
                  <a:t> for some </a:t>
                </a:r>
                <a14:m>
                  <m:oMath xmlns:m="http://schemas.openxmlformats.org/officeDocument/2006/math">
                    <m:r>
                      <a:rPr lang="en-US" i="1" smtClean="0">
                        <a:solidFill>
                          <a:prstClr val="black"/>
                        </a:solidFill>
                        <a:latin typeface="Cambria Math" charset="0"/>
                      </a:rPr>
                      <m:t>𝑗</m:t>
                    </m:r>
                    <m:r>
                      <a:rPr lang="en-US" i="1" smtClean="0">
                        <a:solidFill>
                          <a:prstClr val="black"/>
                        </a:solidFill>
                        <a:latin typeface="Cambria Math" charset="0"/>
                      </a:rPr>
                      <m:t>,</m:t>
                    </m:r>
                    <m:r>
                      <a:rPr lang="en-US" i="1" smtClean="0">
                        <a:solidFill>
                          <a:prstClr val="black"/>
                        </a:solidFill>
                        <a:latin typeface="Cambria Math" charset="0"/>
                      </a:rPr>
                      <m:t>𝑘</m:t>
                    </m:r>
                  </m:oMath>
                </a14:m>
                <a:endParaRPr lang="en-US" dirty="0">
                  <a:solidFill>
                    <a:prstClr val="black"/>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1600200" y="6247360"/>
                <a:ext cx="2561599" cy="391646"/>
              </a:xfrm>
              <a:prstGeom prst="rect">
                <a:avLst/>
              </a:prstGeom>
              <a:blipFill>
                <a:blip r:embed="rId8"/>
                <a:stretch>
                  <a:fillRect t="-7813" b="-20313"/>
                </a:stretch>
              </a:blipFill>
            </p:spPr>
            <p:txBody>
              <a:bodyPr/>
              <a:lstStyle/>
              <a:p>
                <a:r>
                  <a:rPr lang="en-US">
                    <a:noFill/>
                  </a:rPr>
                  <a:t> </a:t>
                </a:r>
              </a:p>
            </p:txBody>
          </p:sp>
        </mc:Fallback>
      </mc:AlternateContent>
    </p:spTree>
    <p:extLst>
      <p:ext uri="{BB962C8B-B14F-4D97-AF65-F5344CB8AC3E}">
        <p14:creationId xmlns:p14="http://schemas.microsoft.com/office/powerpoint/2010/main" val="11755997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0"/>
            <a:ext cx="8871857" cy="1200329"/>
          </a:xfrm>
          <a:prstGeom prst="rect">
            <a:avLst/>
          </a:prstGeom>
        </p:spPr>
        <p:txBody>
          <a:bodyPr wrap="square">
            <a:spAutoFit/>
          </a:bodyPr>
          <a:lstStyle/>
          <a:p>
            <a:pPr algn="ctr"/>
            <a:r>
              <a:rPr lang="en-US" sz="2400" b="1" dirty="0"/>
              <a:t>4</a:t>
            </a:r>
            <a:r>
              <a:rPr lang="en-US" sz="2400" b="1" baseline="30000" dirty="0"/>
              <a:t>th</a:t>
            </a:r>
            <a:r>
              <a:rPr lang="en-US" sz="2400" b="1" dirty="0"/>
              <a:t> QOI: </a:t>
            </a:r>
            <a:r>
              <a:rPr lang="en-US" sz="2400" dirty="0"/>
              <a:t>Next, assume that we are interested in testing the means of the handicapped groups with the non-handicapped group. Test this claim and identify any significant differences.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9600" y="1200329"/>
            <a:ext cx="5535800" cy="3752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83444" y="1471136"/>
            <a:ext cx="3321756" cy="5078313"/>
          </a:xfrm>
          <a:prstGeom prst="rect">
            <a:avLst/>
          </a:prstGeom>
          <a:noFill/>
        </p:spPr>
        <p:txBody>
          <a:bodyPr wrap="square" rtlCol="0">
            <a:spAutoFit/>
          </a:bodyPr>
          <a:lstStyle/>
          <a:p>
            <a:r>
              <a:rPr lang="en-US" dirty="0"/>
              <a:t>There is NOT sufficient evidence in this study to suggest that there are any differences between the means of each handicap group and the mean of the group without handicap. </a:t>
            </a:r>
          </a:p>
          <a:p>
            <a:endParaRPr lang="en-US" dirty="0"/>
          </a:p>
          <a:p>
            <a:r>
              <a:rPr lang="en-US" dirty="0"/>
              <a:t>The 95% family-wise confidence intervals are constructed using Dunnett’s procedure. All CIs contain zero, thus not providing sufficient evidence to conclude that the difference is not zero. </a:t>
            </a:r>
          </a:p>
          <a:p>
            <a:endParaRPr lang="en-US" dirty="0"/>
          </a:p>
          <a:p>
            <a:r>
              <a:rPr lang="en-US" dirty="0"/>
              <a:t>(The study results do not constitute sufficient evidence to support the claim that the means tested are unequal.)  </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6700" y="4953001"/>
            <a:ext cx="4419600"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Oval 1"/>
          <p:cNvSpPr/>
          <p:nvPr/>
        </p:nvSpPr>
        <p:spPr>
          <a:xfrm>
            <a:off x="6896100" y="5334000"/>
            <a:ext cx="1752600" cy="34290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5962650" y="5905501"/>
            <a:ext cx="1866900" cy="646331"/>
          </a:xfrm>
          <a:prstGeom prst="rect">
            <a:avLst/>
          </a:prstGeom>
          <a:noFill/>
        </p:spPr>
        <p:txBody>
          <a:bodyPr wrap="square" rtlCol="0">
            <a:spAutoFit/>
          </a:bodyPr>
          <a:lstStyle/>
          <a:p>
            <a:r>
              <a:rPr lang="en-US" dirty="0"/>
              <a:t>Specify the control group</a:t>
            </a:r>
          </a:p>
        </p:txBody>
      </p:sp>
      <p:cxnSp>
        <p:nvCxnSpPr>
          <p:cNvPr id="7" name="Straight Arrow Connector 6"/>
          <p:cNvCxnSpPr>
            <a:cxnSpLocks/>
            <a:stCxn id="3" idx="0"/>
          </p:cNvCxnSpPr>
          <p:nvPr/>
        </p:nvCxnSpPr>
        <p:spPr>
          <a:xfrm flipV="1">
            <a:off x="6896100" y="5676901"/>
            <a:ext cx="6477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09732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0"/>
            <a:ext cx="8871857" cy="1200329"/>
          </a:xfrm>
          <a:prstGeom prst="rect">
            <a:avLst/>
          </a:prstGeom>
        </p:spPr>
        <p:txBody>
          <a:bodyPr wrap="square">
            <a:spAutoFit/>
          </a:bodyPr>
          <a:lstStyle/>
          <a:p>
            <a:pPr algn="ctr"/>
            <a:r>
              <a:rPr lang="en-US" sz="2400" b="1" dirty="0"/>
              <a:t>4</a:t>
            </a:r>
            <a:r>
              <a:rPr lang="en-US" sz="2400" b="1" baseline="30000" dirty="0"/>
              <a:t>th</a:t>
            </a:r>
            <a:r>
              <a:rPr lang="en-US" sz="2400" b="1" dirty="0"/>
              <a:t> QOI: </a:t>
            </a:r>
            <a:r>
              <a:rPr lang="en-US" sz="2400" dirty="0"/>
              <a:t>Next, assume that we were interested in testing the means of the handicapped groups with the non-handicap group.  Test this claim and identify any significant differences.    </a:t>
            </a:r>
          </a:p>
        </p:txBody>
      </p:sp>
      <p:sp>
        <p:nvSpPr>
          <p:cNvPr id="4" name="TextBox 3"/>
          <p:cNvSpPr txBox="1"/>
          <p:nvPr/>
        </p:nvSpPr>
        <p:spPr>
          <a:xfrm>
            <a:off x="304800" y="5334000"/>
            <a:ext cx="8458200" cy="1200329"/>
          </a:xfrm>
          <a:prstGeom prst="rect">
            <a:avLst/>
          </a:prstGeom>
          <a:noFill/>
        </p:spPr>
        <p:txBody>
          <a:bodyPr wrap="square" rtlCol="0">
            <a:spAutoFit/>
          </a:bodyPr>
          <a:lstStyle/>
          <a:p>
            <a:r>
              <a:rPr lang="en-US" dirty="0"/>
              <a:t>Hypothesis tests also conclude that there is not sufficient evidence to suggest that there are any differences between the means of each handicapped group and the mean of the of the group without handicap.  The above Dunnett adjusted p-values are all greater than alpha = .05, as is visible from the table above.  </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7127" y="1200329"/>
            <a:ext cx="3962401" cy="31722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4495800"/>
            <a:ext cx="3914775"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5">
            <a:extLst>
              <a:ext uri="{FF2B5EF4-FFF2-40B4-BE49-F238E27FC236}">
                <a16:creationId xmlns:a16="http://schemas.microsoft.com/office/drawing/2014/main" id="{ACED99CE-AE55-4634-98ED-20085F61465A}"/>
              </a:ext>
            </a:extLst>
          </p:cNvPr>
          <p:cNvSpPr/>
          <p:nvPr/>
        </p:nvSpPr>
        <p:spPr>
          <a:xfrm>
            <a:off x="4419600" y="4800600"/>
            <a:ext cx="2362200" cy="41910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735360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686800" cy="1143000"/>
          </a:xfrm>
        </p:spPr>
        <p:txBody>
          <a:bodyPr>
            <a:normAutofit fontScale="90000"/>
          </a:bodyPr>
          <a:lstStyle/>
          <a:p>
            <a:r>
              <a:rPr lang="en-US" dirty="0"/>
              <a:t>R Code for Handicap Example Question 1</a:t>
            </a:r>
          </a:p>
        </p:txBody>
      </p:sp>
      <p:pic>
        <p:nvPicPr>
          <p:cNvPr id="4" name="Picture 3"/>
          <p:cNvPicPr>
            <a:picLocks noChangeAspect="1"/>
          </p:cNvPicPr>
          <p:nvPr/>
        </p:nvPicPr>
        <p:blipFill>
          <a:blip r:embed="rId2"/>
          <a:stretch>
            <a:fillRect/>
          </a:stretch>
        </p:blipFill>
        <p:spPr>
          <a:xfrm>
            <a:off x="1905000" y="3276600"/>
            <a:ext cx="5857374" cy="1752600"/>
          </a:xfrm>
          <a:prstGeom prst="rect">
            <a:avLst/>
          </a:prstGeom>
        </p:spPr>
      </p:pic>
      <p:sp>
        <p:nvSpPr>
          <p:cNvPr id="7" name="TextBox 6"/>
          <p:cNvSpPr txBox="1"/>
          <p:nvPr/>
        </p:nvSpPr>
        <p:spPr>
          <a:xfrm>
            <a:off x="2506124" y="2405039"/>
            <a:ext cx="4131752" cy="369332"/>
          </a:xfrm>
          <a:prstGeom prst="rect">
            <a:avLst/>
          </a:prstGeom>
          <a:noFill/>
        </p:spPr>
        <p:txBody>
          <a:bodyPr wrap="square" rtlCol="0">
            <a:spAutoFit/>
          </a:bodyPr>
          <a:lstStyle/>
          <a:p>
            <a:r>
              <a:rPr lang="en-US" dirty="0"/>
              <a:t>Question 1: Reading in Data and ANOVA</a:t>
            </a:r>
          </a:p>
        </p:txBody>
      </p:sp>
    </p:spTree>
    <p:extLst>
      <p:ext uri="{BB962C8B-B14F-4D97-AF65-F5344CB8AC3E}">
        <p14:creationId xmlns:p14="http://schemas.microsoft.com/office/powerpoint/2010/main" val="2257266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3999" cy="740636"/>
          </a:xfrm>
        </p:spPr>
        <p:txBody>
          <a:bodyPr>
            <a:normAutofit fontScale="90000"/>
          </a:bodyPr>
          <a:lstStyle/>
          <a:p>
            <a:r>
              <a:rPr lang="en-US" dirty="0"/>
              <a:t>R Code for Handicap Example Question 2</a:t>
            </a:r>
          </a:p>
        </p:txBody>
      </p:sp>
      <p:pic>
        <p:nvPicPr>
          <p:cNvPr id="3" name="Picture 2"/>
          <p:cNvPicPr>
            <a:picLocks noChangeAspect="1"/>
          </p:cNvPicPr>
          <p:nvPr/>
        </p:nvPicPr>
        <p:blipFill>
          <a:blip r:embed="rId2"/>
          <a:stretch>
            <a:fillRect/>
          </a:stretch>
        </p:blipFill>
        <p:spPr>
          <a:xfrm>
            <a:off x="2814707" y="3733800"/>
            <a:ext cx="3514583" cy="2907124"/>
          </a:xfrm>
          <a:prstGeom prst="rect">
            <a:avLst/>
          </a:prstGeom>
        </p:spPr>
      </p:pic>
      <p:pic>
        <p:nvPicPr>
          <p:cNvPr id="7" name="Picture 6"/>
          <p:cNvPicPr>
            <a:picLocks noChangeAspect="1"/>
          </p:cNvPicPr>
          <p:nvPr/>
        </p:nvPicPr>
        <p:blipFill>
          <a:blip r:embed="rId3"/>
          <a:stretch>
            <a:fillRect/>
          </a:stretch>
        </p:blipFill>
        <p:spPr>
          <a:xfrm>
            <a:off x="1811847" y="1180355"/>
            <a:ext cx="5520304" cy="2386874"/>
          </a:xfrm>
          <a:prstGeom prst="rect">
            <a:avLst/>
          </a:prstGeom>
        </p:spPr>
      </p:pic>
      <p:sp>
        <p:nvSpPr>
          <p:cNvPr id="8" name="Rectangle 7"/>
          <p:cNvSpPr/>
          <p:nvPr/>
        </p:nvSpPr>
        <p:spPr>
          <a:xfrm>
            <a:off x="5105400" y="2514600"/>
            <a:ext cx="3200400" cy="830997"/>
          </a:xfrm>
          <a:prstGeom prst="rect">
            <a:avLst/>
          </a:prstGeom>
        </p:spPr>
        <p:txBody>
          <a:bodyPr wrap="square">
            <a:spAutoFit/>
          </a:bodyPr>
          <a:lstStyle/>
          <a:p>
            <a:r>
              <a:rPr lang="en-US" sz="2400" dirty="0">
                <a:solidFill>
                  <a:srgbClr val="00B0F0"/>
                </a:solidFill>
              </a:rPr>
              <a:t>Note: Must Load pairwiseCI package</a:t>
            </a:r>
          </a:p>
        </p:txBody>
      </p:sp>
      <p:sp>
        <p:nvSpPr>
          <p:cNvPr id="9" name="Rectangle 8"/>
          <p:cNvSpPr/>
          <p:nvPr/>
        </p:nvSpPr>
        <p:spPr>
          <a:xfrm>
            <a:off x="266699" y="4953000"/>
            <a:ext cx="2076744" cy="1569660"/>
          </a:xfrm>
          <a:prstGeom prst="rect">
            <a:avLst/>
          </a:prstGeom>
        </p:spPr>
        <p:txBody>
          <a:bodyPr wrap="square">
            <a:spAutoFit/>
          </a:bodyPr>
          <a:lstStyle/>
          <a:p>
            <a:r>
              <a:rPr lang="en-US" sz="2400" dirty="0">
                <a:solidFill>
                  <a:srgbClr val="00B0F0"/>
                </a:solidFill>
              </a:rPr>
              <a:t>Note: Must Load multcomp package</a:t>
            </a:r>
          </a:p>
        </p:txBody>
      </p:sp>
      <p:sp>
        <p:nvSpPr>
          <p:cNvPr id="10" name="Rectangle 9"/>
          <p:cNvSpPr/>
          <p:nvPr/>
        </p:nvSpPr>
        <p:spPr>
          <a:xfrm>
            <a:off x="2814707" y="5334000"/>
            <a:ext cx="3357493"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1524000" y="2417036"/>
            <a:ext cx="3357493"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46197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740636"/>
          </a:xfrm>
        </p:spPr>
        <p:txBody>
          <a:bodyPr>
            <a:normAutofit fontScale="90000"/>
          </a:bodyPr>
          <a:lstStyle/>
          <a:p>
            <a:r>
              <a:rPr lang="en-US" dirty="0"/>
              <a:t>R Code for Handicap Example Question 3</a:t>
            </a:r>
          </a:p>
        </p:txBody>
      </p:sp>
      <p:sp>
        <p:nvSpPr>
          <p:cNvPr id="9" name="Rectangle 8"/>
          <p:cNvSpPr/>
          <p:nvPr/>
        </p:nvSpPr>
        <p:spPr>
          <a:xfrm>
            <a:off x="1219200" y="1258286"/>
            <a:ext cx="6324600" cy="461665"/>
          </a:xfrm>
          <a:prstGeom prst="rect">
            <a:avLst/>
          </a:prstGeom>
        </p:spPr>
        <p:txBody>
          <a:bodyPr wrap="square">
            <a:spAutoFit/>
          </a:bodyPr>
          <a:lstStyle/>
          <a:p>
            <a:r>
              <a:rPr lang="en-US" sz="2400" dirty="0">
                <a:solidFill>
                  <a:srgbClr val="00B0F0"/>
                </a:solidFill>
              </a:rPr>
              <a:t>Note: Must Load multcomp package</a:t>
            </a:r>
          </a:p>
        </p:txBody>
      </p:sp>
      <p:pic>
        <p:nvPicPr>
          <p:cNvPr id="4" name="Picture 3"/>
          <p:cNvPicPr>
            <a:picLocks noChangeAspect="1"/>
          </p:cNvPicPr>
          <p:nvPr/>
        </p:nvPicPr>
        <p:blipFill>
          <a:blip r:embed="rId2"/>
          <a:stretch>
            <a:fillRect/>
          </a:stretch>
        </p:blipFill>
        <p:spPr>
          <a:xfrm>
            <a:off x="152400" y="2362200"/>
            <a:ext cx="4323492" cy="3581400"/>
          </a:xfrm>
          <a:prstGeom prst="rect">
            <a:avLst/>
          </a:prstGeom>
        </p:spPr>
      </p:pic>
      <p:pic>
        <p:nvPicPr>
          <p:cNvPr id="5" name="Picture 4"/>
          <p:cNvPicPr>
            <a:picLocks noChangeAspect="1"/>
          </p:cNvPicPr>
          <p:nvPr/>
        </p:nvPicPr>
        <p:blipFill>
          <a:blip r:embed="rId3"/>
          <a:stretch>
            <a:fillRect/>
          </a:stretch>
        </p:blipFill>
        <p:spPr>
          <a:xfrm>
            <a:off x="4737099" y="2057400"/>
            <a:ext cx="4140200" cy="4191000"/>
          </a:xfrm>
          <a:prstGeom prst="rect">
            <a:avLst/>
          </a:prstGeom>
        </p:spPr>
      </p:pic>
    </p:spTree>
    <p:extLst>
      <p:ext uri="{BB962C8B-B14F-4D97-AF65-F5344CB8AC3E}">
        <p14:creationId xmlns:p14="http://schemas.microsoft.com/office/powerpoint/2010/main" val="7461312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3764"/>
            <a:ext cx="9144000" cy="740636"/>
          </a:xfrm>
        </p:spPr>
        <p:txBody>
          <a:bodyPr>
            <a:normAutofit fontScale="90000"/>
          </a:bodyPr>
          <a:lstStyle/>
          <a:p>
            <a:r>
              <a:rPr lang="en-US" dirty="0"/>
              <a:t>R Code for Handicap Example Question 4</a:t>
            </a:r>
          </a:p>
        </p:txBody>
      </p:sp>
      <p:sp>
        <p:nvSpPr>
          <p:cNvPr id="9" name="Rectangle 8"/>
          <p:cNvSpPr/>
          <p:nvPr/>
        </p:nvSpPr>
        <p:spPr>
          <a:xfrm>
            <a:off x="2419056" y="1430679"/>
            <a:ext cx="5734343" cy="461665"/>
          </a:xfrm>
          <a:prstGeom prst="rect">
            <a:avLst/>
          </a:prstGeom>
        </p:spPr>
        <p:txBody>
          <a:bodyPr wrap="square">
            <a:spAutoFit/>
          </a:bodyPr>
          <a:lstStyle/>
          <a:p>
            <a:r>
              <a:rPr lang="en-US" sz="2400" dirty="0">
                <a:solidFill>
                  <a:srgbClr val="00B0F0"/>
                </a:solidFill>
              </a:rPr>
              <a:t>Note: Must Load multcomp package</a:t>
            </a:r>
          </a:p>
        </p:txBody>
      </p:sp>
      <p:pic>
        <p:nvPicPr>
          <p:cNvPr id="3" name="Picture 2"/>
          <p:cNvPicPr>
            <a:picLocks noChangeAspect="1"/>
          </p:cNvPicPr>
          <p:nvPr/>
        </p:nvPicPr>
        <p:blipFill>
          <a:blip r:embed="rId2"/>
          <a:stretch>
            <a:fillRect/>
          </a:stretch>
        </p:blipFill>
        <p:spPr>
          <a:xfrm>
            <a:off x="126300" y="2311400"/>
            <a:ext cx="4547999" cy="3048000"/>
          </a:xfrm>
          <a:prstGeom prst="rect">
            <a:avLst/>
          </a:prstGeom>
        </p:spPr>
      </p:pic>
      <p:pic>
        <p:nvPicPr>
          <p:cNvPr id="7" name="Picture 6"/>
          <p:cNvPicPr>
            <a:picLocks noChangeAspect="1"/>
          </p:cNvPicPr>
          <p:nvPr/>
        </p:nvPicPr>
        <p:blipFill>
          <a:blip r:embed="rId3"/>
          <a:stretch>
            <a:fillRect/>
          </a:stretch>
        </p:blipFill>
        <p:spPr>
          <a:xfrm>
            <a:off x="4902200" y="2209800"/>
            <a:ext cx="4140200" cy="3251200"/>
          </a:xfrm>
          <a:prstGeom prst="rect">
            <a:avLst/>
          </a:prstGeom>
        </p:spPr>
      </p:pic>
    </p:spTree>
    <p:extLst>
      <p:ext uri="{BB962C8B-B14F-4D97-AF65-F5344CB8AC3E}">
        <p14:creationId xmlns:p14="http://schemas.microsoft.com/office/powerpoint/2010/main" val="8149257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2690587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Bonferroni’s Correction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600200"/>
                <a:ext cx="8763000" cy="4525963"/>
              </a:xfrm>
            </p:spPr>
            <p:txBody>
              <a:bodyPr>
                <a:normAutofit fontScale="62500" lnSpcReduction="20000"/>
              </a:bodyPr>
              <a:lstStyle/>
              <a:p>
                <a:r>
                  <a:rPr lang="en-US" dirty="0"/>
                  <a:t>Let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𝐹𝑎𝑚𝑖𝑙𝑦</m:t>
                        </m:r>
                      </m:sub>
                    </m:sSub>
                  </m:oMath>
                </a14:m>
                <a:r>
                  <a:rPr lang="en-US" dirty="0"/>
                  <a:t> be the experiment-wise Type I error rate.</a:t>
                </a:r>
              </a:p>
              <a:p>
                <a:r>
                  <a:rPr lang="en-US" dirty="0"/>
                  <a:t>Let </a:t>
                </a:r>
                <a14:m>
                  <m:oMath xmlns:m="http://schemas.openxmlformats.org/officeDocument/2006/math">
                    <m:r>
                      <a:rPr lang="en-US" i="1" dirty="0" smtClean="0">
                        <a:latin typeface="Cambria Math" panose="02040503050406030204" pitchFamily="18" charset="0"/>
                      </a:rPr>
                      <m:t>𝑘</m:t>
                    </m:r>
                  </m:oMath>
                </a14:m>
                <a:r>
                  <a:rPr lang="en-US" dirty="0"/>
                  <a:t> be the number of pairwise comparisons, where each pairwise comparison has an index </a:t>
                </a:r>
                <a:r>
                  <a:rPr lang="en-US" i="1" dirty="0"/>
                  <a:t>i</a:t>
                </a:r>
                <a:r>
                  <a:rPr lang="en-US" dirty="0"/>
                  <a:t> associated with it.</a:t>
                </a:r>
              </a:p>
              <a:p>
                <a:r>
                  <a:rPr lang="en-US" dirty="0"/>
                  <a:t>Let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𝑜</m:t>
                        </m:r>
                        <m:r>
                          <a:rPr lang="en-US" i="1">
                            <a:latin typeface="Cambria Math" panose="02040503050406030204" pitchFamily="18" charset="0"/>
                          </a:rPr>
                          <m:t>,</m:t>
                        </m:r>
                        <m:r>
                          <a:rPr lang="en-US" i="1">
                            <a:latin typeface="Cambria Math" panose="02040503050406030204" pitchFamily="18" charset="0"/>
                          </a:rPr>
                          <m:t>𝑖</m:t>
                        </m:r>
                      </m:sub>
                    </m:sSub>
                  </m:oMath>
                </a14:m>
                <a:r>
                  <a:rPr lang="en-US" dirty="0"/>
                  <a:t> be the event that the null hypothesis associated with pairwise comparison </a:t>
                </a:r>
                <a14:m>
                  <m:oMath xmlns:m="http://schemas.openxmlformats.org/officeDocument/2006/math">
                    <m:r>
                      <a:rPr lang="en-US" i="1" dirty="0">
                        <a:latin typeface="Cambria Math" panose="02040503050406030204" pitchFamily="18" charset="0"/>
                      </a:rPr>
                      <m:t>𝑖</m:t>
                    </m:r>
                  </m:oMath>
                </a14:m>
                <a:r>
                  <a:rPr lang="en-US" dirty="0"/>
                  <a:t> is true, for </a:t>
                </a:r>
                <a14:m>
                  <m:oMath xmlns:m="http://schemas.openxmlformats.org/officeDocument/2006/math">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𝑘</m:t>
                    </m:r>
                  </m:oMath>
                </a14:m>
                <a:r>
                  <a:rPr lang="en-US" dirty="0"/>
                  <a:t>.</a:t>
                </a:r>
              </a:p>
              <a:p>
                <a:r>
                  <a:rPr lang="en-US" dirty="0"/>
                  <a:t>Let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𝑖</m:t>
                        </m:r>
                      </m:sub>
                    </m:sSub>
                  </m:oMath>
                </a14:m>
                <a:r>
                  <a:rPr lang="en-US" dirty="0"/>
                  <a:t> be the p-value for hypothesis test </a:t>
                </a:r>
                <a14:m>
                  <m:oMath xmlns:m="http://schemas.openxmlformats.org/officeDocument/2006/math">
                    <m:r>
                      <a:rPr lang="en-US" i="1" dirty="0">
                        <a:latin typeface="Cambria Math" panose="02040503050406030204" pitchFamily="18" charset="0"/>
                      </a:rPr>
                      <m:t>𝑖</m:t>
                    </m:r>
                  </m:oMath>
                </a14:m>
                <a:r>
                  <a:rPr lang="en-US" dirty="0"/>
                  <a:t>, for </a:t>
                </a:r>
                <a14:m>
                  <m:oMath xmlns:m="http://schemas.openxmlformats.org/officeDocument/2006/math">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𝑘</m:t>
                    </m:r>
                  </m:oMath>
                </a14:m>
                <a:r>
                  <a:rPr lang="en-US" dirty="0"/>
                  <a:t>.</a:t>
                </a:r>
              </a:p>
              <a:p>
                <a:r>
                  <a:rPr lang="en-US" dirty="0"/>
                  <a:t>Let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𝐼𝑛𝑑𝑖𝑣𝑖𝑑𝑢𝑎𝑙</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𝑐</m:t>
                        </m:r>
                      </m:sub>
                    </m:sSub>
                  </m:oMath>
                </a14:m>
                <a:r>
                  <a:rPr lang="en-US" dirty="0"/>
                  <a:t> be the same for all </a:t>
                </a:r>
                <a14:m>
                  <m:oMath xmlns:m="http://schemas.openxmlformats.org/officeDocument/2006/math">
                    <m:r>
                      <a:rPr lang="en-US" i="1" dirty="0">
                        <a:latin typeface="Cambria Math" panose="02040503050406030204" pitchFamily="18" charset="0"/>
                      </a:rPr>
                      <m:t>𝑘</m:t>
                    </m:r>
                  </m:oMath>
                </a14:m>
                <a:r>
                  <a:rPr lang="en-US" dirty="0"/>
                  <a:t> hypothesis tests.</a:t>
                </a:r>
              </a:p>
              <a:p>
                <a:r>
                  <a:rPr lang="en-US" dirty="0"/>
                  <a:t>By the def. of Type I error rate,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𝑐</m:t>
                        </m:r>
                      </m:sub>
                    </m:sSub>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&lt;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𝑐</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𝑜</m:t>
                            </m:r>
                            <m:r>
                              <a:rPr lang="en-US" i="1">
                                <a:latin typeface="Cambria Math" panose="02040503050406030204" pitchFamily="18" charset="0"/>
                              </a:rPr>
                              <m:t>,</m:t>
                            </m:r>
                            <m:r>
                              <a:rPr lang="en-US" i="1">
                                <a:latin typeface="Cambria Math" panose="02040503050406030204" pitchFamily="18" charset="0"/>
                              </a:rPr>
                              <m:t>𝑖</m:t>
                            </m:r>
                          </m:sub>
                        </m:sSub>
                      </m:e>
                    </m:d>
                  </m:oMath>
                </a14:m>
                <a:r>
                  <a:rPr lang="en-US" dirty="0"/>
                  <a:t> for all </a:t>
                </a:r>
                <a14:m>
                  <m:oMath xmlns:m="http://schemas.openxmlformats.org/officeDocument/2006/math">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𝑘</m:t>
                    </m:r>
                  </m:oMath>
                </a14:m>
                <a:r>
                  <a:rPr lang="en-US" dirty="0"/>
                  <a:t>.</a:t>
                </a:r>
              </a:p>
              <a:p>
                <a:r>
                  <a:rPr lang="en-US" dirty="0"/>
                  <a:t>Let </a:t>
                </a:r>
                <a14:m>
                  <m:oMath xmlns:m="http://schemas.openxmlformats.org/officeDocument/2006/math">
                    <m:r>
                      <a:rPr lang="en-US" b="0" i="1" smtClean="0">
                        <a:latin typeface="Cambria Math" panose="02040503050406030204" pitchFamily="18" charset="0"/>
                      </a:rPr>
                      <m:t>𝑇</m:t>
                    </m:r>
                  </m:oMath>
                </a14:m>
                <a:r>
                  <a:rPr lang="en-US" dirty="0"/>
                  <a:t> be the set of indices associated with all TRUE null hypotheses, and suppose</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𝑇</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0</m:t>
                        </m:r>
                      </m:sub>
                    </m:sSub>
                  </m:oMath>
                </a14:m>
                <a:r>
                  <a:rPr lang="en-US" dirty="0"/>
                  <a:t>. That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0</m:t>
                        </m:r>
                      </m:sub>
                    </m:sSub>
                  </m:oMath>
                </a14:m>
                <a:r>
                  <a:rPr lang="en-US" dirty="0"/>
                  <a:t> is the number of TRUE null hypotheses.</a:t>
                </a:r>
              </a:p>
              <a:p>
                <a:r>
                  <a:rPr lang="en-US" dirty="0"/>
                  <a:t>Then,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𝐹𝑎𝑚𝑖𝑙𝑦</m:t>
                        </m:r>
                      </m:sub>
                    </m:sSub>
                    <m:r>
                      <a:rPr lang="en-US" b="0" i="1" smtClean="0">
                        <a:latin typeface="Cambria Math" panose="02040503050406030204" pitchFamily="18" charset="0"/>
                      </a:rPr>
                      <m:t>=</m:t>
                    </m:r>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𝑇</m:t>
                            </m:r>
                          </m:sub>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&lt;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𝑐</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𝑜</m:t>
                                    </m:r>
                                    <m:r>
                                      <a:rPr lang="en-US" i="1">
                                        <a:latin typeface="Cambria Math" panose="02040503050406030204" pitchFamily="18" charset="0"/>
                                      </a:rPr>
                                      <m:t>,</m:t>
                                    </m:r>
                                    <m:r>
                                      <a:rPr lang="en-US" i="1">
                                        <a:latin typeface="Cambria Math" panose="02040503050406030204" pitchFamily="18" charset="0"/>
                                      </a:rPr>
                                      <m:t>𝑖</m:t>
                                    </m:r>
                                  </m:sub>
                                </m:sSub>
                              </m:e>
                            </m:d>
                          </m:e>
                        </m:nary>
                      </m:e>
                    </m:d>
                    <m:r>
                      <a:rPr lang="en-US" b="0" i="0" smtClean="0">
                        <a:latin typeface="Cambria Math" panose="02040503050406030204" pitchFamily="18" charset="0"/>
                      </a:rPr>
                      <m:t>.</m:t>
                    </m:r>
                  </m:oMath>
                </a14:m>
                <a:endParaRPr lang="en-US" dirty="0"/>
              </a:p>
              <a:p>
                <a:r>
                  <a:rPr lang="en-US" dirty="0"/>
                  <a:t>By Boole’s inequality (i.e.,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nary>
                          <m:naryPr>
                            <m:chr m:val="⋃"/>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𝐵</m:t>
                            </m:r>
                          </m:e>
                        </m:nary>
                      </m:e>
                    </m:d>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e>
                    </m:d>
                  </m:oMath>
                </a14:m>
                <a:r>
                  <a:rPr lang="en-US" dirty="0"/>
                  <a:t>+</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𝐵</m:t>
                        </m:r>
                      </m:e>
                    </m:d>
                  </m:oMath>
                </a14:m>
                <a:r>
                  <a:rPr lang="en-US" dirty="0"/>
                  <a: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begChr m:val="{"/>
                          <m:endChr m:val="}"/>
                          <m:ctrlPr>
                            <a:rPr lang="en-US" i="1">
                              <a:latin typeface="Cambria Math" panose="02040503050406030204" pitchFamily="18" charset="0"/>
                            </a:rPr>
                          </m:ctrlPr>
                        </m:dPr>
                        <m:e>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𝑇</m:t>
                              </m:r>
                            </m:sub>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&lt;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𝑐</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𝑜</m:t>
                                      </m:r>
                                      <m:r>
                                        <a:rPr lang="en-US" i="1">
                                          <a:latin typeface="Cambria Math" panose="02040503050406030204" pitchFamily="18" charset="0"/>
                                        </a:rPr>
                                        <m:t>,</m:t>
                                      </m:r>
                                      <m:r>
                                        <a:rPr lang="en-US" i="1">
                                          <a:latin typeface="Cambria Math" panose="02040503050406030204" pitchFamily="18" charset="0"/>
                                        </a:rPr>
                                        <m:t>𝑖</m:t>
                                      </m:r>
                                    </m:sub>
                                  </m:sSub>
                                </m:e>
                              </m:d>
                            </m:e>
                          </m:nary>
                        </m:e>
                      </m:d>
                      <m:r>
                        <a:rPr lang="en-US" i="1" smtClean="0">
                          <a:latin typeface="Cambria Math" panose="02040503050406030204" pitchFamily="18" charset="0"/>
                          <a:ea typeface="Cambria Math" panose="02040503050406030204" pitchFamily="18" charset="0"/>
                        </a:rPr>
                        <m:t>≤</m:t>
                      </m:r>
                      <m:nary>
                        <m:naryPr>
                          <m:chr m:val="∑"/>
                          <m:supHide m:val="on"/>
                          <m:ctrlPr>
                            <a:rPr lang="en-US" i="1" smtClean="0">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𝑇</m:t>
                          </m:r>
                        </m:sub>
                        <m:sup/>
                        <m:e>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&lt;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𝑐</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𝑜</m:t>
                                  </m:r>
                                  <m:r>
                                    <a:rPr lang="en-US" i="1">
                                      <a:latin typeface="Cambria Math" panose="02040503050406030204" pitchFamily="18" charset="0"/>
                                    </a:rPr>
                                    <m:t>,</m:t>
                                  </m:r>
                                  <m:r>
                                    <a:rPr lang="en-US" i="1">
                                      <a:latin typeface="Cambria Math" panose="02040503050406030204" pitchFamily="18" charset="0"/>
                                    </a:rPr>
                                    <m:t>𝑖</m:t>
                                  </m:r>
                                </m:sub>
                              </m:sSub>
                            </m:e>
                          </m:d>
                        </m:e>
                      </m:nary>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600200"/>
                <a:ext cx="8763000" cy="4525963"/>
              </a:xfrm>
              <a:blipFill>
                <a:blip r:embed="rId2"/>
                <a:stretch>
                  <a:fillRect l="-626" t="-1887" r="-974"/>
                </a:stretch>
              </a:blipFill>
            </p:spPr>
            <p:txBody>
              <a:bodyPr/>
              <a:lstStyle/>
              <a:p>
                <a:r>
                  <a:rPr lang="en-US">
                    <a:noFill/>
                  </a:rPr>
                  <a:t> </a:t>
                </a:r>
              </a:p>
            </p:txBody>
          </p:sp>
        </mc:Fallback>
      </mc:AlternateContent>
    </p:spTree>
    <p:extLst>
      <p:ext uri="{BB962C8B-B14F-4D97-AF65-F5344CB8AC3E}">
        <p14:creationId xmlns:p14="http://schemas.microsoft.com/office/powerpoint/2010/main" val="26583681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Bonferroni’s Correction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sz="2800" i="1">
                              <a:latin typeface="Cambria Math" panose="02040503050406030204" pitchFamily="18" charset="0"/>
                              <a:ea typeface="Cambria Math" panose="02040503050406030204" pitchFamily="18" charset="0"/>
                            </a:rPr>
                          </m:ctrlPr>
                        </m:naryPr>
                        <m:sub>
                          <m:r>
                            <m:rPr>
                              <m:brk m:alnAt="23"/>
                            </m:rP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𝑇</m:t>
                          </m:r>
                        </m:sub>
                        <m:sup/>
                        <m:e>
                          <m:r>
                            <a:rPr lang="en-US" sz="2800" i="1">
                              <a:latin typeface="Cambria Math" panose="02040503050406030204" pitchFamily="18" charset="0"/>
                              <a:ea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𝑖</m:t>
                                  </m:r>
                                </m:sub>
                              </m:sSub>
                              <m:r>
                                <a:rPr lang="en-US" sz="2800" i="1">
                                  <a:latin typeface="Cambria Math" panose="02040503050406030204" pitchFamily="18" charset="0"/>
                                </a:rPr>
                                <m:t>&lt;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𝛼</m:t>
                                  </m:r>
                                </m:e>
                                <m:sub>
                                  <m:r>
                                    <a:rPr lang="en-US" sz="2800" i="1">
                                      <a:latin typeface="Cambria Math" panose="02040503050406030204" pitchFamily="18" charset="0"/>
                                    </a:rPr>
                                    <m:t>𝑐</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𝑜</m:t>
                                  </m:r>
                                  <m:r>
                                    <a:rPr lang="en-US" sz="2800" i="1">
                                      <a:latin typeface="Cambria Math" panose="02040503050406030204" pitchFamily="18" charset="0"/>
                                    </a:rPr>
                                    <m:t>,</m:t>
                                  </m:r>
                                  <m:r>
                                    <a:rPr lang="en-US" sz="2800" i="1">
                                      <a:latin typeface="Cambria Math" panose="02040503050406030204" pitchFamily="18" charset="0"/>
                                    </a:rPr>
                                    <m:t>𝑖</m:t>
                                  </m:r>
                                </m:sub>
                              </m:sSub>
                            </m:e>
                          </m:d>
                        </m:e>
                      </m:nary>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𝑘</m:t>
                          </m:r>
                        </m:e>
                        <m:sub>
                          <m:r>
                            <a:rPr lang="en-US" sz="2800" b="0" i="1" smtClean="0">
                              <a:latin typeface="Cambria Math" panose="02040503050406030204" pitchFamily="18" charset="0"/>
                            </a:rPr>
                            <m:t>0</m:t>
                          </m:r>
                        </m:sub>
                      </m:sSub>
                      <m:r>
                        <a:rPr lang="en-US" sz="2800" i="1">
                          <a:latin typeface="Cambria Math" panose="02040503050406030204" pitchFamily="18" charset="0"/>
                          <a:ea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𝑖</m:t>
                              </m:r>
                            </m:sub>
                          </m:sSub>
                          <m:r>
                            <a:rPr lang="en-US" sz="2800" i="1">
                              <a:latin typeface="Cambria Math" panose="02040503050406030204" pitchFamily="18" charset="0"/>
                            </a:rPr>
                            <m:t>&lt;</m:t>
                          </m:r>
                          <m:sSub>
                            <m:sSubPr>
                              <m:ctrlPr>
                                <a:rPr lang="en-US" sz="2800" i="1" smtClean="0">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𝛼</m:t>
                              </m:r>
                            </m:e>
                            <m:sub>
                              <m:r>
                                <a:rPr lang="en-US" sz="2800" b="0" i="1" smtClean="0">
                                  <a:latin typeface="Cambria Math" panose="02040503050406030204" pitchFamily="18" charset="0"/>
                                </a:rPr>
                                <m:t>𝑐</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𝑜</m:t>
                              </m:r>
                              <m:r>
                                <a:rPr lang="en-US" sz="2800" i="1">
                                  <a:latin typeface="Cambria Math" panose="02040503050406030204" pitchFamily="18" charset="0"/>
                                </a:rPr>
                                <m:t>,</m:t>
                              </m:r>
                              <m:r>
                                <a:rPr lang="en-US" sz="2800" i="1">
                                  <a:latin typeface="Cambria Math" panose="02040503050406030204" pitchFamily="18" charset="0"/>
                                </a:rPr>
                                <m:t>𝑖</m:t>
                              </m:r>
                            </m:sub>
                          </m:sSub>
                        </m:e>
                      </m:d>
                    </m:oMath>
                  </m:oMathPara>
                </a14:m>
                <a:endParaRPr lang="en-US" sz="2800" dirty="0"/>
              </a:p>
              <a:p>
                <a:pPr marL="0" indent="0">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𝑘</m:t>
                          </m:r>
                        </m:e>
                        <m:sub>
                          <m:r>
                            <a:rPr lang="en-US" sz="2800" i="1">
                              <a:latin typeface="Cambria Math" panose="02040503050406030204" pitchFamily="18" charset="0"/>
                            </a:rPr>
                            <m:t>0</m:t>
                          </m:r>
                        </m:sub>
                      </m:sSub>
                      <m:r>
                        <a:rPr lang="en-US" sz="2800" i="1">
                          <a:latin typeface="Cambria Math" panose="02040503050406030204" pitchFamily="18" charset="0"/>
                          <a:ea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𝑖</m:t>
                              </m:r>
                            </m:sub>
                          </m:sSub>
                          <m:r>
                            <a:rPr lang="en-US" sz="2800" i="1">
                              <a:latin typeface="Cambria Math" panose="02040503050406030204" pitchFamily="18" charset="0"/>
                            </a:rPr>
                            <m:t>&lt;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𝛼</m:t>
                              </m:r>
                            </m:e>
                            <m:sub>
                              <m:r>
                                <a:rPr lang="en-US" sz="2800" b="0" i="1" smtClean="0">
                                  <a:latin typeface="Cambria Math" panose="02040503050406030204" pitchFamily="18" charset="0"/>
                                </a:rPr>
                                <m:t>𝑐</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𝑜</m:t>
                              </m:r>
                              <m:r>
                                <a:rPr lang="en-US" sz="2800" i="1">
                                  <a:latin typeface="Cambria Math" panose="02040503050406030204" pitchFamily="18" charset="0"/>
                                </a:rPr>
                                <m:t>,</m:t>
                              </m:r>
                              <m:r>
                                <a:rPr lang="en-US" sz="2800" i="1">
                                  <a:latin typeface="Cambria Math" panose="02040503050406030204" pitchFamily="18" charset="0"/>
                                </a:rPr>
                                <m:t>𝑖</m:t>
                              </m:r>
                            </m:sub>
                          </m:sSub>
                        </m:e>
                      </m:d>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𝑘</m:t>
                          </m:r>
                        </m:e>
                        <m:sub>
                          <m:r>
                            <a:rPr lang="en-US" sz="2800" i="1">
                              <a:latin typeface="Cambria Math" panose="02040503050406030204" pitchFamily="18" charset="0"/>
                            </a:rPr>
                            <m:t>0</m:t>
                          </m:r>
                        </m:sub>
                      </m:sSub>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𝛼</m:t>
                          </m:r>
                        </m:e>
                        <m:sub>
                          <m:r>
                            <a:rPr lang="en-US" sz="2800" b="0" i="1" smtClean="0">
                              <a:latin typeface="Cambria Math" panose="02040503050406030204" pitchFamily="18" charset="0"/>
                            </a:rPr>
                            <m:t>𝑐</m:t>
                          </m:r>
                        </m:sub>
                      </m:sSub>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𝑘</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𝛼</m:t>
                          </m:r>
                        </m:e>
                        <m:sub>
                          <m:r>
                            <a:rPr lang="en-US" sz="2800" b="0" i="1" smtClean="0">
                              <a:latin typeface="Cambria Math" panose="02040503050406030204" pitchFamily="18" charset="0"/>
                            </a:rPr>
                            <m:t>𝑐</m:t>
                          </m:r>
                        </m:sub>
                      </m:sSub>
                    </m:oMath>
                  </m:oMathPara>
                </a14:m>
                <a:endParaRPr lang="en-US" sz="2800" dirty="0"/>
              </a:p>
              <a:p>
                <a:pPr marL="0" indent="0">
                  <a:buNone/>
                </a:pPr>
                <a:r>
                  <a:rPr lang="en-US" sz="2800" dirty="0"/>
                  <a:t>Hence, </a:t>
                </a:r>
                <a14:m>
                  <m:oMath xmlns:m="http://schemas.openxmlformats.org/officeDocument/2006/math">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𝛼</m:t>
                        </m:r>
                      </m:e>
                      <m:sub>
                        <m:r>
                          <a:rPr lang="en-US" sz="2800" i="1">
                            <a:latin typeface="Cambria Math" panose="02040503050406030204" pitchFamily="18" charset="0"/>
                            <a:ea typeface="Cambria Math" panose="02040503050406030204" pitchFamily="18" charset="0"/>
                          </a:rPr>
                          <m:t>𝐹𝑎𝑚𝑖𝑙𝑦</m:t>
                        </m:r>
                      </m:sub>
                    </m:sSub>
                    <m:r>
                      <a:rPr lang="en-US" sz="200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𝑘</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𝛼</m:t>
                        </m:r>
                      </m:e>
                      <m:sub>
                        <m:r>
                          <a:rPr lang="en-US" sz="2000" b="0" i="1" smtClean="0">
                            <a:latin typeface="Cambria Math" panose="02040503050406030204" pitchFamily="18" charset="0"/>
                          </a:rPr>
                          <m:t>𝑐</m:t>
                        </m:r>
                      </m:sub>
                    </m:sSub>
                  </m:oMath>
                </a14:m>
                <a:r>
                  <a:rPr lang="en-US" sz="2800" dirty="0"/>
                  <a:t>. </a:t>
                </a:r>
              </a:p>
              <a:p>
                <a:pPr marL="0" indent="0">
                  <a:buNone/>
                </a:pPr>
                <a:endParaRPr lang="en-US" sz="2800" dirty="0"/>
              </a:p>
              <a:p>
                <a:pPr marL="0" indent="0">
                  <a:buNone/>
                </a:pPr>
                <a:r>
                  <a:rPr lang="en-US" sz="2800" dirty="0"/>
                  <a:t>Now, if we have in mind a family-wise Type I error rate of </a:t>
                </a:r>
                <a14:m>
                  <m:oMath xmlns:m="http://schemas.openxmlformats.org/officeDocument/2006/math">
                    <m:r>
                      <a:rPr lang="en-US" sz="2800" i="1">
                        <a:latin typeface="Cambria Math" panose="02040503050406030204" pitchFamily="18" charset="0"/>
                        <a:ea typeface="Cambria Math" panose="02040503050406030204" pitchFamily="18" charset="0"/>
                      </a:rPr>
                      <m:t>𝛼</m:t>
                    </m:r>
                  </m:oMath>
                </a14:m>
                <a:r>
                  <a:rPr lang="en-US" sz="2800" dirty="0"/>
                  <a:t>, we can set the Type I error of the individual hypothesis tests to </a:t>
                </a:r>
                <a14:m>
                  <m:oMath xmlns:m="http://schemas.openxmlformats.org/officeDocument/2006/math">
                    <m:f>
                      <m:fPr>
                        <m:ctrlPr>
                          <a:rPr lang="el-GR" sz="2800" i="1" smtClean="0">
                            <a:latin typeface="Cambria Math" panose="02040503050406030204" pitchFamily="18" charset="0"/>
                            <a:ea typeface="Cambria Math" panose="02040503050406030204" pitchFamily="18" charset="0"/>
                          </a:rPr>
                        </m:ctrlPr>
                      </m:fPr>
                      <m:num>
                        <m:r>
                          <m:rPr>
                            <m:sty m:val="p"/>
                          </m:rPr>
                          <a:rPr lang="el-GR" sz="2800" i="1">
                            <a:latin typeface="Cambria Math" panose="02040503050406030204" pitchFamily="18" charset="0"/>
                            <a:ea typeface="Cambria Math" panose="02040503050406030204" pitchFamily="18" charset="0"/>
                          </a:rPr>
                          <m:t>α</m:t>
                        </m:r>
                      </m:num>
                      <m:den>
                        <m:r>
                          <a:rPr lang="en-US" sz="2800" b="0" i="1" smtClean="0">
                            <a:latin typeface="Cambria Math" panose="02040503050406030204" pitchFamily="18" charset="0"/>
                            <a:ea typeface="Cambria Math" panose="02040503050406030204" pitchFamily="18" charset="0"/>
                          </a:rPr>
                          <m:t>𝑘</m:t>
                        </m:r>
                      </m:den>
                    </m:f>
                  </m:oMath>
                </a14:m>
                <a:r>
                  <a:rPr lang="en-US" sz="2800" dirty="0"/>
                  <a:t>. In doing so, we are assured that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𝛼</m:t>
                        </m:r>
                      </m:e>
                      <m:sub>
                        <m:r>
                          <a:rPr lang="en-US" sz="2000" i="1">
                            <a:latin typeface="Cambria Math" panose="02040503050406030204" pitchFamily="18" charset="0"/>
                            <a:ea typeface="Cambria Math" panose="02040503050406030204" pitchFamily="18" charset="0"/>
                          </a:rPr>
                          <m:t>𝐹𝑎𝑚𝑖𝑙𝑦</m:t>
                        </m:r>
                      </m:sub>
                    </m:sSub>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𝑘</m:t>
                    </m:r>
                    <m:f>
                      <m:fPr>
                        <m:ctrlPr>
                          <a:rPr lang="el-GR" sz="2000" i="1">
                            <a:latin typeface="Cambria Math" panose="02040503050406030204" pitchFamily="18" charset="0"/>
                            <a:ea typeface="Cambria Math" panose="02040503050406030204" pitchFamily="18" charset="0"/>
                          </a:rPr>
                        </m:ctrlPr>
                      </m:fPr>
                      <m:num>
                        <m:r>
                          <m:rPr>
                            <m:sty m:val="p"/>
                          </m:rPr>
                          <a:rPr lang="el-GR" sz="2000" i="1">
                            <a:latin typeface="Cambria Math" panose="02040503050406030204" pitchFamily="18" charset="0"/>
                            <a:ea typeface="Cambria Math" panose="02040503050406030204" pitchFamily="18" charset="0"/>
                          </a:rPr>
                          <m:t>α</m:t>
                        </m:r>
                      </m:num>
                      <m:den>
                        <m:r>
                          <a:rPr lang="en-US" sz="2000" i="1">
                            <a:latin typeface="Cambria Math" panose="02040503050406030204" pitchFamily="18" charset="0"/>
                            <a:ea typeface="Cambria Math" panose="02040503050406030204" pitchFamily="18" charset="0"/>
                          </a:rPr>
                          <m:t>𝑘</m:t>
                        </m:r>
                      </m:den>
                    </m:f>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𝛼</m:t>
                    </m:r>
                  </m:oMath>
                </a14:m>
                <a:r>
                  <a:rPr lang="en-US" sz="2800" dirty="0"/>
                  <a:t>. Therefore, choosing an individual Type I error rate of </a:t>
                </a:r>
                <a14:m>
                  <m:oMath xmlns:m="http://schemas.openxmlformats.org/officeDocument/2006/math">
                    <m:f>
                      <m:fPr>
                        <m:ctrlPr>
                          <a:rPr lang="el-GR" sz="2800" i="1">
                            <a:latin typeface="Cambria Math" panose="02040503050406030204" pitchFamily="18" charset="0"/>
                            <a:ea typeface="Cambria Math" panose="02040503050406030204" pitchFamily="18" charset="0"/>
                          </a:rPr>
                        </m:ctrlPr>
                      </m:fPr>
                      <m:num>
                        <m:r>
                          <m:rPr>
                            <m:sty m:val="p"/>
                          </m:rPr>
                          <a:rPr lang="el-GR" sz="2800" i="1">
                            <a:latin typeface="Cambria Math" panose="02040503050406030204" pitchFamily="18" charset="0"/>
                            <a:ea typeface="Cambria Math" panose="02040503050406030204" pitchFamily="18" charset="0"/>
                          </a:rPr>
                          <m:t>α</m:t>
                        </m:r>
                      </m:num>
                      <m:den>
                        <m:r>
                          <a:rPr lang="en-US" sz="2800" i="1">
                            <a:latin typeface="Cambria Math" panose="02040503050406030204" pitchFamily="18" charset="0"/>
                            <a:ea typeface="Cambria Math" panose="02040503050406030204" pitchFamily="18" charset="0"/>
                          </a:rPr>
                          <m:t>𝑘</m:t>
                        </m:r>
                      </m:den>
                    </m:f>
                  </m:oMath>
                </a14:m>
                <a:r>
                  <a:rPr lang="en-US" sz="2800" dirty="0"/>
                  <a:t> will ensure that the family-wise Type I error rate is less than </a:t>
                </a:r>
                <a14:m>
                  <m:oMath xmlns:m="http://schemas.openxmlformats.org/officeDocument/2006/math">
                    <m:r>
                      <a:rPr lang="en-US" sz="2800" i="1" smtClean="0">
                        <a:latin typeface="Cambria Math" panose="02040503050406030204" pitchFamily="18" charset="0"/>
                        <a:ea typeface="Cambria Math" panose="02040503050406030204" pitchFamily="18" charset="0"/>
                      </a:rPr>
                      <m:t>𝛼</m:t>
                    </m:r>
                    <m:r>
                      <a:rPr lang="en-US" sz="2800" b="0" i="1" smtClean="0">
                        <a:latin typeface="Cambria Math" panose="02040503050406030204" pitchFamily="18" charset="0"/>
                        <a:ea typeface="Cambria Math" panose="02040503050406030204" pitchFamily="18" charset="0"/>
                      </a:rPr>
                      <m:t>.</m:t>
                    </m:r>
                  </m:oMath>
                </a14:m>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33" r="-2148" b="-3100"/>
                </a:stretch>
              </a:blipFill>
            </p:spPr>
            <p:txBody>
              <a:bodyPr/>
              <a:lstStyle/>
              <a:p>
                <a:r>
                  <a:rPr lang="en-US">
                    <a:noFill/>
                  </a:rPr>
                  <a:t> </a:t>
                </a:r>
              </a:p>
            </p:txBody>
          </p:sp>
        </mc:Fallback>
      </mc:AlternateContent>
    </p:spTree>
    <p:extLst>
      <p:ext uri="{BB962C8B-B14F-4D97-AF65-F5344CB8AC3E}">
        <p14:creationId xmlns:p14="http://schemas.microsoft.com/office/powerpoint/2010/main" val="4899294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Bonferroni’s Correction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1"/>
                <a:ext cx="8229600" cy="2286000"/>
              </a:xfrm>
            </p:spPr>
            <p:txBody>
              <a:bodyPr>
                <a:noAutofit/>
              </a:bodyPr>
              <a:lstStyle/>
              <a:p>
                <a:pPr marL="0" indent="0">
                  <a:buNone/>
                </a:pPr>
                <a:r>
                  <a:rPr lang="en-US" sz="1400" dirty="0"/>
                  <a:t>We know that we can force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𝛼</m:t>
                        </m:r>
                      </m:e>
                      <m:sub>
                        <m:r>
                          <a:rPr lang="en-US" sz="1400" i="1">
                            <a:latin typeface="Cambria Math" panose="02040503050406030204" pitchFamily="18" charset="0"/>
                          </a:rPr>
                          <m:t>𝐹𝑎𝑚𝑖𝑙𝑦</m:t>
                        </m:r>
                      </m:sub>
                    </m:sSub>
                  </m:oMath>
                </a14:m>
                <a:r>
                  <a:rPr lang="en-US" sz="1400" dirty="0"/>
                  <a:t> to be less than a specified </a:t>
                </a:r>
                <a14:m>
                  <m:oMath xmlns:m="http://schemas.openxmlformats.org/officeDocument/2006/math">
                    <m:r>
                      <a:rPr lang="en-US" sz="1400" i="1">
                        <a:latin typeface="Cambria Math" panose="02040503050406030204" pitchFamily="18" charset="0"/>
                        <a:ea typeface="Cambria Math" panose="02040503050406030204" pitchFamily="18" charset="0"/>
                      </a:rPr>
                      <m:t>𝛼</m:t>
                    </m:r>
                  </m:oMath>
                </a14:m>
                <a:r>
                  <a:rPr lang="en-US" sz="1400" dirty="0">
                    <a:latin typeface="Cambria Math" panose="02040503050406030204" pitchFamily="18" charset="0"/>
                  </a:rPr>
                  <a:t>, but with a lower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𝛼</m:t>
                        </m:r>
                      </m:e>
                      <m:sub>
                        <m:r>
                          <a:rPr lang="en-US" sz="1400" i="1">
                            <a:latin typeface="Cambria Math" panose="02040503050406030204" pitchFamily="18" charset="0"/>
                          </a:rPr>
                          <m:t>𝐹𝑎𝑚𝑖𝑙𝑦</m:t>
                        </m:r>
                      </m:sub>
                    </m:sSub>
                  </m:oMath>
                </a14:m>
                <a:r>
                  <a:rPr lang="en-US" sz="1400" dirty="0">
                    <a:latin typeface="Cambria Math" panose="02040503050406030204" pitchFamily="18" charset="0"/>
                  </a:rPr>
                  <a:t> comes a higher </a:t>
                </a:r>
                <a14:m>
                  <m:oMath xmlns:m="http://schemas.openxmlformats.org/officeDocument/2006/math">
                    <m:r>
                      <m:rPr>
                        <m:sty m:val="p"/>
                      </m:rPr>
                      <a:rPr lang="en-US" sz="1400" i="0" smtClean="0">
                        <a:latin typeface="Cambria Math" panose="02040503050406030204" pitchFamily="18" charset="0"/>
                        <a:ea typeface="Cambria Math" panose="02040503050406030204" pitchFamily="18" charset="0"/>
                      </a:rPr>
                      <m:t>β</m:t>
                    </m:r>
                  </m:oMath>
                </a14:m>
                <a:r>
                  <a:rPr lang="en-US" sz="1400" dirty="0">
                    <a:latin typeface="Cambria Math" panose="02040503050406030204" pitchFamily="18" charset="0"/>
                  </a:rPr>
                  <a:t> (Type II error rate). So, we want to ensure that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𝛼</m:t>
                        </m:r>
                      </m:e>
                      <m:sub>
                        <m:r>
                          <a:rPr lang="en-US" sz="1400" i="1">
                            <a:latin typeface="Cambria Math" panose="02040503050406030204" pitchFamily="18" charset="0"/>
                          </a:rPr>
                          <m:t>𝐹𝑎𝑚𝑖𝑙𝑦</m:t>
                        </m:r>
                      </m:sub>
                    </m:sSub>
                  </m:oMath>
                </a14:m>
                <a:r>
                  <a:rPr lang="en-US" sz="1400" dirty="0">
                    <a:latin typeface="Cambria Math" panose="02040503050406030204" pitchFamily="18" charset="0"/>
                  </a:rPr>
                  <a:t> is not too low. How can we be sure that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𝛼</m:t>
                        </m:r>
                      </m:e>
                      <m:sub>
                        <m:r>
                          <a:rPr lang="en-US" sz="1400" i="1">
                            <a:latin typeface="Cambria Math" panose="02040503050406030204" pitchFamily="18" charset="0"/>
                          </a:rPr>
                          <m:t>𝐹𝑎𝑚𝑖𝑙𝑦</m:t>
                        </m:r>
                      </m:sub>
                    </m:sSub>
                  </m:oMath>
                </a14:m>
                <a:r>
                  <a:rPr lang="en-US" sz="1400" dirty="0">
                    <a:latin typeface="Cambria Math" panose="02040503050406030204" pitchFamily="18" charset="0"/>
                  </a:rPr>
                  <a:t> is really close to alpha, not just less than alpha?</a:t>
                </a:r>
                <a:endParaRPr lang="en-US" sz="1400" i="1" dirty="0">
                  <a:latin typeface="Cambria Math" panose="02040503050406030204" pitchFamily="18" charset="0"/>
                </a:endParaRPr>
              </a:p>
              <a:p>
                <a:pPr marL="0" indent="0">
                  <a:buNone/>
                </a:pPr>
                <a:endParaRPr lang="en-US" sz="1400" dirty="0"/>
              </a:p>
              <a:p>
                <a:pPr marL="0" indent="0">
                  <a:buNone/>
                </a:pPr>
                <a:r>
                  <a:rPr lang="en-US" sz="1400" dirty="0"/>
                  <a:t>When the </a:t>
                </a:r>
                <a14:m>
                  <m:oMath xmlns:m="http://schemas.openxmlformats.org/officeDocument/2006/math">
                    <m:r>
                      <a:rPr lang="en-US" sz="1400" i="1" dirty="0" smtClean="0">
                        <a:latin typeface="Cambria Math" panose="02040503050406030204" pitchFamily="18" charset="0"/>
                      </a:rPr>
                      <m:t>𝑘</m:t>
                    </m:r>
                  </m:oMath>
                </a14:m>
                <a:r>
                  <a:rPr lang="en-US" sz="1400" dirty="0"/>
                  <a:t> hypothesis tests are independent,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𝛼</m:t>
                        </m:r>
                      </m:e>
                      <m:sub>
                        <m:r>
                          <a:rPr lang="en-US" sz="1400" i="1">
                            <a:latin typeface="Cambria Math" panose="02040503050406030204" pitchFamily="18" charset="0"/>
                          </a:rPr>
                          <m:t>𝐹𝑎𝑚𝑖𝑙𝑦</m:t>
                        </m:r>
                      </m:sub>
                    </m:sSub>
                    <m:r>
                      <a:rPr lang="en-US" sz="1400" i="1">
                        <a:latin typeface="Cambria Math" panose="02040503050406030204" pitchFamily="18" charset="0"/>
                      </a:rPr>
                      <m:t>=1−</m:t>
                    </m:r>
                    <m:sSup>
                      <m:sSupPr>
                        <m:ctrlPr>
                          <a:rPr lang="en-US" sz="1400" i="1">
                            <a:latin typeface="Cambria Math" panose="02040503050406030204" pitchFamily="18" charset="0"/>
                          </a:rPr>
                        </m:ctrlPr>
                      </m:sSupPr>
                      <m:e>
                        <m:r>
                          <a:rPr lang="en-US" sz="1400" i="1">
                            <a:latin typeface="Cambria Math" panose="02040503050406030204" pitchFamily="18" charset="0"/>
                          </a:rPr>
                          <m:t>(1−</m:t>
                        </m:r>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𝛼</m:t>
                            </m:r>
                          </m:e>
                          <m:sub>
                            <m:r>
                              <a:rPr lang="en-US" sz="1400" b="0" i="1" smtClean="0">
                                <a:latin typeface="Cambria Math" panose="02040503050406030204" pitchFamily="18" charset="0"/>
                              </a:rPr>
                              <m:t>𝑐</m:t>
                            </m:r>
                          </m:sub>
                        </m:sSub>
                        <m:r>
                          <a:rPr lang="en-US" sz="1400" i="1">
                            <a:latin typeface="Cambria Math" panose="02040503050406030204" pitchFamily="18" charset="0"/>
                          </a:rPr>
                          <m:t>)</m:t>
                        </m:r>
                      </m:e>
                      <m:sup>
                        <m:r>
                          <a:rPr lang="en-US" sz="1400" i="1">
                            <a:latin typeface="Cambria Math" panose="02040503050406030204" pitchFamily="18" charset="0"/>
                          </a:rPr>
                          <m:t>𝑘</m:t>
                        </m:r>
                      </m:sup>
                    </m:sSup>
                  </m:oMath>
                </a14:m>
                <a:r>
                  <a:rPr lang="en-US" sz="1400" i="1" dirty="0">
                    <a:latin typeface="Cambria Math" panose="02040503050406030204" pitchFamily="18" charset="0"/>
                  </a:rPr>
                  <a:t>.</a:t>
                </a:r>
              </a:p>
              <a:p>
                <a:pPr marL="0" indent="0">
                  <a:buNone/>
                </a:pPr>
                <a:endParaRPr lang="en-US" sz="1400" dirty="0"/>
              </a:p>
              <a:p>
                <a:pPr marL="0" indent="0">
                  <a:buNone/>
                </a:pPr>
                <a:r>
                  <a:rPr lang="en-US" sz="1400" dirty="0"/>
                  <a:t>Remember from calculus that any differentiable function can be approximated by the elements in its Taylor Series expansion, with the approximation getting better and better the more terms you add to the series (because the terms of the series converge to zero).</a:t>
                </a:r>
              </a:p>
              <a:p>
                <a:pPr marL="0" indent="0">
                  <a:buNone/>
                </a:pPr>
                <a:endParaRPr lang="en-US" sz="1400" dirty="0"/>
              </a:p>
              <a:p>
                <a:pPr marL="0" indent="0">
                  <a:buNone/>
                </a:pPr>
                <a:endParaRPr lang="en-US" sz="1400"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1"/>
                <a:ext cx="8229600" cy="2286000"/>
              </a:xfrm>
              <a:blipFill>
                <a:blip r:embed="rId2"/>
                <a:stretch>
                  <a:fillRect l="-222" t="-800" b="-10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2"/>
              <p:cNvSpPr txBox="1">
                <a:spLocks/>
              </p:cNvSpPr>
              <p:nvPr/>
            </p:nvSpPr>
            <p:spPr>
              <a:xfrm>
                <a:off x="457200" y="3617206"/>
                <a:ext cx="8229600" cy="25447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r>
                  <a:rPr lang="en-US" sz="1400" dirty="0"/>
                  <a:t>For the function </a:t>
                </a:r>
                <a14:m>
                  <m:oMath xmlns:m="http://schemas.openxmlformats.org/officeDocument/2006/math">
                    <m:r>
                      <a:rPr lang="en-US" sz="1400" i="1" smtClean="0">
                        <a:latin typeface="Cambria Math" panose="02040503050406030204" pitchFamily="18" charset="0"/>
                      </a:rPr>
                      <m:t>𝑓</m:t>
                    </m:r>
                    <m:d>
                      <m:dPr>
                        <m:ctrlPr>
                          <a:rPr lang="en-US" sz="1400" i="1" smtClean="0">
                            <a:latin typeface="Cambria Math" panose="02040503050406030204" pitchFamily="18" charset="0"/>
                          </a:rPr>
                        </m:ctrlPr>
                      </m:dPr>
                      <m:e>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𝛼</m:t>
                            </m:r>
                          </m:e>
                          <m:sub>
                            <m:r>
                              <a:rPr lang="en-US" sz="1400" b="0" i="1" smtClean="0">
                                <a:latin typeface="Cambria Math" panose="02040503050406030204" pitchFamily="18" charset="0"/>
                              </a:rPr>
                              <m:t>𝑐</m:t>
                            </m:r>
                          </m:sub>
                        </m:sSub>
                      </m:e>
                    </m:d>
                    <m:r>
                      <a:rPr lang="en-US" sz="1400" i="1">
                        <a:latin typeface="Cambria Math" panose="02040503050406030204" pitchFamily="18" charset="0"/>
                      </a:rPr>
                      <m:t>=1−</m:t>
                    </m:r>
                    <m:sSup>
                      <m:sSupPr>
                        <m:ctrlPr>
                          <a:rPr lang="en-US" sz="1400" i="1">
                            <a:latin typeface="Cambria Math" panose="02040503050406030204" pitchFamily="18" charset="0"/>
                          </a:rPr>
                        </m:ctrlPr>
                      </m:sSupPr>
                      <m:e>
                        <m:r>
                          <a:rPr lang="en-US" sz="1400" i="1">
                            <a:latin typeface="Cambria Math" panose="02040503050406030204" pitchFamily="18" charset="0"/>
                          </a:rPr>
                          <m:t>(1−</m:t>
                        </m:r>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𝛼</m:t>
                            </m:r>
                          </m:e>
                          <m:sub>
                            <m:r>
                              <a:rPr lang="en-US" sz="1400" b="0" i="1" smtClean="0">
                                <a:latin typeface="Cambria Math" panose="02040503050406030204" pitchFamily="18" charset="0"/>
                              </a:rPr>
                              <m:t>𝑐</m:t>
                            </m:r>
                          </m:sub>
                        </m:sSub>
                        <m:r>
                          <a:rPr lang="en-US" sz="1400" i="1">
                            <a:latin typeface="Cambria Math" panose="02040503050406030204" pitchFamily="18" charset="0"/>
                          </a:rPr>
                          <m:t>)</m:t>
                        </m:r>
                      </m:e>
                      <m:sup>
                        <m:r>
                          <a:rPr lang="en-US" sz="1400" i="1">
                            <a:latin typeface="Cambria Math" panose="02040503050406030204" pitchFamily="18" charset="0"/>
                          </a:rPr>
                          <m:t>𝑘</m:t>
                        </m:r>
                      </m:sup>
                    </m:sSup>
                  </m:oMath>
                </a14:m>
                <a:r>
                  <a:rPr lang="en-US" sz="1400" dirty="0"/>
                  <a:t>, here are the first two terms of the Taylor series approximation about the point 0 (which is reasonable as we expect to choose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𝛼</m:t>
                        </m:r>
                      </m:e>
                      <m:sub>
                        <m:r>
                          <a:rPr lang="en-US" sz="1400" b="0" i="1" smtClean="0">
                            <a:latin typeface="Cambria Math" panose="02040503050406030204" pitchFamily="18" charset="0"/>
                          </a:rPr>
                          <m:t>𝑐</m:t>
                        </m:r>
                      </m:sub>
                    </m:sSub>
                  </m:oMath>
                </a14:m>
                <a:r>
                  <a:rPr lang="en-US" sz="1400" dirty="0"/>
                  <a:t> near </a:t>
                </a:r>
                <a14:m>
                  <m:oMath xmlns:m="http://schemas.openxmlformats.org/officeDocument/2006/math">
                    <m:r>
                      <a:rPr lang="en-US" sz="1400" i="1" dirty="0" smtClean="0">
                        <a:latin typeface="Cambria Math" panose="02040503050406030204" pitchFamily="18" charset="0"/>
                      </a:rPr>
                      <m:t>0</m:t>
                    </m:r>
                  </m:oMath>
                </a14:m>
                <a:r>
                  <a:rPr lang="en-US" sz="1400" dirty="0"/>
                  <a:t>).</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𝑓</m:t>
                      </m:r>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𝛼</m:t>
                              </m:r>
                            </m:e>
                            <m:sub>
                              <m:r>
                                <a:rPr lang="en-US" sz="1400" b="0" i="1" smtClean="0">
                                  <a:latin typeface="Cambria Math" panose="02040503050406030204" pitchFamily="18" charset="0"/>
                                </a:rPr>
                                <m:t>𝑐</m:t>
                              </m:r>
                            </m:sub>
                          </m:sSub>
                        </m:e>
                      </m:d>
                      <m:r>
                        <a:rPr lang="en-US" sz="1400" dirty="0">
                          <a:latin typeface="Cambria Math" panose="02040503050406030204" pitchFamily="18" charset="0"/>
                          <a:ea typeface="Cambria Math" panose="02040503050406030204" pitchFamily="18" charset="0"/>
                        </a:rPr>
                        <m:t>≅</m:t>
                      </m:r>
                      <m:r>
                        <a:rPr lang="en-US" sz="1400" i="1">
                          <a:latin typeface="Cambria Math" panose="02040503050406030204" pitchFamily="18" charset="0"/>
                        </a:rPr>
                        <m:t>𝑓</m:t>
                      </m:r>
                      <m:d>
                        <m:dPr>
                          <m:ctrlPr>
                            <a:rPr lang="en-US" sz="1400" i="1">
                              <a:latin typeface="Cambria Math" panose="02040503050406030204" pitchFamily="18" charset="0"/>
                            </a:rPr>
                          </m:ctrlPr>
                        </m:dPr>
                        <m:e>
                          <m:r>
                            <a:rPr lang="en-US" sz="1400" i="1" smtClean="0">
                              <a:latin typeface="Cambria Math" panose="02040503050406030204" pitchFamily="18" charset="0"/>
                            </a:rPr>
                            <m:t>0</m:t>
                          </m:r>
                        </m:e>
                      </m:d>
                      <m:r>
                        <a:rPr lang="en-US" sz="1400" i="1" smtClean="0">
                          <a:latin typeface="Cambria Math" panose="02040503050406030204" pitchFamily="18" charset="0"/>
                        </a:rPr>
                        <m:t>+</m:t>
                      </m:r>
                      <m:sSup>
                        <m:sSupPr>
                          <m:ctrlPr>
                            <a:rPr lang="en-US" sz="1400" i="1" smtClean="0">
                              <a:latin typeface="Cambria Math" panose="02040503050406030204" pitchFamily="18" charset="0"/>
                            </a:rPr>
                          </m:ctrlPr>
                        </m:sSupPr>
                        <m:e>
                          <m:r>
                            <a:rPr lang="en-US" sz="1400" i="1">
                              <a:latin typeface="Cambria Math" panose="02040503050406030204" pitchFamily="18" charset="0"/>
                            </a:rPr>
                            <m:t>𝑓</m:t>
                          </m:r>
                        </m:e>
                        <m:sup>
                          <m:r>
                            <a:rPr lang="en-US" sz="1400" i="1" smtClean="0">
                              <a:latin typeface="Cambria Math" panose="02040503050406030204" pitchFamily="18" charset="0"/>
                            </a:rPr>
                            <m:t>′</m:t>
                          </m:r>
                        </m:sup>
                      </m:sSup>
                      <m:d>
                        <m:dPr>
                          <m:ctrlPr>
                            <a:rPr lang="en-US" sz="1400" i="1">
                              <a:latin typeface="Cambria Math" panose="02040503050406030204" pitchFamily="18" charset="0"/>
                            </a:rPr>
                          </m:ctrlPr>
                        </m:dPr>
                        <m:e>
                          <m:r>
                            <a:rPr lang="en-US" sz="1400" i="1">
                              <a:latin typeface="Cambria Math" panose="02040503050406030204" pitchFamily="18" charset="0"/>
                            </a:rPr>
                            <m:t>0</m:t>
                          </m:r>
                        </m:e>
                      </m:d>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𝛼</m:t>
                              </m:r>
                            </m:e>
                            <m:sub>
                              <m:r>
                                <a:rPr lang="en-US" sz="1400" b="0" i="1" smtClean="0">
                                  <a:latin typeface="Cambria Math" panose="02040503050406030204" pitchFamily="18" charset="0"/>
                                </a:rPr>
                                <m:t>𝑐</m:t>
                              </m:r>
                            </m:sub>
                          </m:sSub>
                          <m:r>
                            <a:rPr lang="en-US" sz="1400" i="1">
                              <a:latin typeface="Cambria Math" panose="02040503050406030204" pitchFamily="18" charset="0"/>
                            </a:rPr>
                            <m:t>−0</m:t>
                          </m:r>
                        </m:e>
                      </m:d>
                      <m:r>
                        <a:rPr lang="en-US" sz="1400" i="1" smtClean="0">
                          <a:latin typeface="Cambria Math" panose="02040503050406030204" pitchFamily="18" charset="0"/>
                        </a:rPr>
                        <m:t>=</m:t>
                      </m:r>
                      <m:d>
                        <m:dPr>
                          <m:begChr m:val="["/>
                          <m:endChr m:val="]"/>
                          <m:ctrlPr>
                            <a:rPr lang="en-US" sz="1400" i="1">
                              <a:latin typeface="Cambria Math" panose="02040503050406030204" pitchFamily="18" charset="0"/>
                            </a:rPr>
                          </m:ctrlPr>
                        </m:dPr>
                        <m:e>
                          <m:r>
                            <a:rPr lang="en-US" sz="1400" i="1">
                              <a:latin typeface="Cambria Math" panose="02040503050406030204" pitchFamily="18" charset="0"/>
                            </a:rPr>
                            <m:t>1−</m:t>
                          </m:r>
                          <m:sSup>
                            <m:sSupPr>
                              <m:ctrlPr>
                                <a:rPr lang="en-US" sz="1400" i="1">
                                  <a:latin typeface="Cambria Math" panose="02040503050406030204" pitchFamily="18" charset="0"/>
                                </a:rPr>
                              </m:ctrlPr>
                            </m:sSupPr>
                            <m:e>
                              <m:r>
                                <a:rPr lang="en-US" sz="1400" i="1">
                                  <a:latin typeface="Cambria Math" panose="02040503050406030204" pitchFamily="18" charset="0"/>
                                </a:rPr>
                                <m:t> </m:t>
                              </m:r>
                              <m:d>
                                <m:dPr>
                                  <m:ctrlPr>
                                    <a:rPr lang="en-US" sz="1400" i="1">
                                      <a:latin typeface="Cambria Math" panose="02040503050406030204" pitchFamily="18" charset="0"/>
                                    </a:rPr>
                                  </m:ctrlPr>
                                </m:dPr>
                                <m:e>
                                  <m:r>
                                    <a:rPr lang="en-US" sz="1400" i="1">
                                      <a:latin typeface="Cambria Math" panose="02040503050406030204" pitchFamily="18" charset="0"/>
                                    </a:rPr>
                                    <m:t>1−0</m:t>
                                  </m:r>
                                </m:e>
                              </m:d>
                            </m:e>
                            <m:sup>
                              <m:r>
                                <a:rPr lang="en-US" sz="1400" i="1">
                                  <a:latin typeface="Cambria Math" panose="02040503050406030204" pitchFamily="18" charset="0"/>
                                </a:rPr>
                                <m:t>𝑘</m:t>
                              </m:r>
                            </m:sup>
                          </m:sSup>
                        </m:e>
                      </m:d>
                      <m:r>
                        <a:rPr lang="en-US" sz="1400" i="1">
                          <a:latin typeface="Cambria Math" panose="02040503050406030204" pitchFamily="18" charset="0"/>
                        </a:rPr>
                        <m:t>+</m:t>
                      </m:r>
                      <m:r>
                        <a:rPr lang="en-US" sz="1400" i="1">
                          <a:latin typeface="Cambria Math" panose="02040503050406030204" pitchFamily="18" charset="0"/>
                        </a:rPr>
                        <m:t>𝑘</m:t>
                      </m:r>
                      <m:sSup>
                        <m:sSupPr>
                          <m:ctrlPr>
                            <a:rPr lang="en-US" sz="1400" i="1">
                              <a:latin typeface="Cambria Math" panose="02040503050406030204" pitchFamily="18" charset="0"/>
                            </a:rPr>
                          </m:ctrlPr>
                        </m:sSupPr>
                        <m:e>
                          <m:r>
                            <a:rPr lang="en-US" sz="1400" i="1">
                              <a:latin typeface="Cambria Math" panose="02040503050406030204" pitchFamily="18" charset="0"/>
                            </a:rPr>
                            <m:t> </m:t>
                          </m:r>
                          <m:d>
                            <m:dPr>
                              <m:ctrlPr>
                                <a:rPr lang="en-US" sz="1400" i="1">
                                  <a:latin typeface="Cambria Math" panose="02040503050406030204" pitchFamily="18" charset="0"/>
                                </a:rPr>
                              </m:ctrlPr>
                            </m:dPr>
                            <m:e>
                              <m:r>
                                <a:rPr lang="en-US" sz="1400" i="1">
                                  <a:latin typeface="Cambria Math" panose="02040503050406030204" pitchFamily="18" charset="0"/>
                                </a:rPr>
                                <m:t>1−0</m:t>
                              </m:r>
                            </m:e>
                          </m:d>
                        </m:e>
                        <m:sup>
                          <m:r>
                            <a:rPr lang="en-US" sz="1400" i="1">
                              <a:latin typeface="Cambria Math" panose="02040503050406030204" pitchFamily="18" charset="0"/>
                            </a:rPr>
                            <m:t>𝑘</m:t>
                          </m:r>
                          <m:r>
                            <a:rPr lang="en-US" sz="1400" i="1">
                              <a:latin typeface="Cambria Math" panose="02040503050406030204" pitchFamily="18" charset="0"/>
                            </a:rPr>
                            <m:t>−1</m:t>
                          </m:r>
                        </m:sup>
                      </m:sSup>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𝛼</m:t>
                              </m:r>
                            </m:e>
                            <m:sub>
                              <m:r>
                                <a:rPr lang="en-US" sz="1400" b="0" i="1" smtClean="0">
                                  <a:latin typeface="Cambria Math" panose="02040503050406030204" pitchFamily="18" charset="0"/>
                                </a:rPr>
                                <m:t>𝑐</m:t>
                              </m:r>
                            </m:sub>
                          </m:sSub>
                          <m:r>
                            <a:rPr lang="en-US" sz="1400" i="1">
                              <a:latin typeface="Cambria Math" panose="02040503050406030204" pitchFamily="18" charset="0"/>
                            </a:rPr>
                            <m:t>−0</m:t>
                          </m:r>
                        </m:e>
                      </m:d>
                      <m:r>
                        <a:rPr lang="en-US" sz="1400" i="1" smtClean="0">
                          <a:latin typeface="Cambria Math" panose="02040503050406030204" pitchFamily="18" charset="0"/>
                        </a:rPr>
                        <m:t>=</m:t>
                      </m:r>
                      <m:d>
                        <m:dPr>
                          <m:begChr m:val="["/>
                          <m:endChr m:val="]"/>
                          <m:ctrlPr>
                            <a:rPr lang="en-US" sz="1400" i="1">
                              <a:latin typeface="Cambria Math" panose="02040503050406030204" pitchFamily="18" charset="0"/>
                            </a:rPr>
                          </m:ctrlPr>
                        </m:dPr>
                        <m:e>
                          <m:r>
                            <a:rPr lang="en-US" sz="1400" i="1">
                              <a:latin typeface="Cambria Math" panose="02040503050406030204" pitchFamily="18" charset="0"/>
                            </a:rPr>
                            <m:t>1−</m:t>
                          </m:r>
                          <m:sSup>
                            <m:sSupPr>
                              <m:ctrlPr>
                                <a:rPr lang="en-US" sz="1400" i="1">
                                  <a:latin typeface="Cambria Math" panose="02040503050406030204" pitchFamily="18" charset="0"/>
                                </a:rPr>
                              </m:ctrlPr>
                            </m:sSupPr>
                            <m:e>
                              <m:r>
                                <a:rPr lang="en-US" sz="1400" i="1">
                                  <a:latin typeface="Cambria Math" panose="02040503050406030204" pitchFamily="18" charset="0"/>
                                </a:rPr>
                                <m:t> </m:t>
                              </m:r>
                              <m:d>
                                <m:dPr>
                                  <m:ctrlPr>
                                    <a:rPr lang="en-US" sz="1400" i="1">
                                      <a:latin typeface="Cambria Math" panose="02040503050406030204" pitchFamily="18" charset="0"/>
                                    </a:rPr>
                                  </m:ctrlPr>
                                </m:dPr>
                                <m:e>
                                  <m:r>
                                    <a:rPr lang="en-US" sz="1400" i="1">
                                      <a:latin typeface="Cambria Math" panose="02040503050406030204" pitchFamily="18" charset="0"/>
                                    </a:rPr>
                                    <m:t>1</m:t>
                                  </m:r>
                                </m:e>
                              </m:d>
                            </m:e>
                            <m:sup>
                              <m:r>
                                <a:rPr lang="en-US" sz="1400" i="1">
                                  <a:latin typeface="Cambria Math" panose="02040503050406030204" pitchFamily="18" charset="0"/>
                                </a:rPr>
                                <m:t>𝑘</m:t>
                              </m:r>
                            </m:sup>
                          </m:sSup>
                        </m:e>
                      </m:d>
                      <m:r>
                        <a:rPr lang="en-US" sz="1400" i="1">
                          <a:latin typeface="Cambria Math" panose="02040503050406030204" pitchFamily="18" charset="0"/>
                        </a:rPr>
                        <m:t>+</m:t>
                      </m:r>
                      <m:r>
                        <a:rPr lang="en-US" sz="1400" i="1">
                          <a:latin typeface="Cambria Math" panose="02040503050406030204" pitchFamily="18" charset="0"/>
                        </a:rPr>
                        <m:t>𝑘</m:t>
                      </m:r>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r>
                                <a:rPr lang="en-US" sz="1400" i="1">
                                  <a:latin typeface="Cambria Math" panose="02040503050406030204" pitchFamily="18" charset="0"/>
                                </a:rPr>
                                <m:t>1</m:t>
                              </m:r>
                            </m:e>
                          </m:d>
                        </m:e>
                        <m:sup>
                          <m:r>
                            <a:rPr lang="en-US" sz="1400" i="1">
                              <a:latin typeface="Cambria Math" panose="02040503050406030204" pitchFamily="18" charset="0"/>
                            </a:rPr>
                            <m:t>𝑘</m:t>
                          </m:r>
                          <m:r>
                            <a:rPr lang="en-US" sz="1400" i="1">
                              <a:latin typeface="Cambria Math" panose="02040503050406030204" pitchFamily="18" charset="0"/>
                            </a:rPr>
                            <m:t>−1</m:t>
                          </m:r>
                        </m:sup>
                      </m:sSup>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𝛼</m:t>
                              </m:r>
                            </m:e>
                            <m:sub>
                              <m:r>
                                <a:rPr lang="en-US" sz="1400" b="0" i="1" smtClean="0">
                                  <a:latin typeface="Cambria Math" panose="02040503050406030204" pitchFamily="18" charset="0"/>
                                </a:rPr>
                                <m:t>𝑐</m:t>
                              </m:r>
                            </m:sub>
                          </m:sSub>
                        </m:e>
                      </m:d>
                      <m:r>
                        <a:rPr lang="en-US" sz="1400" i="1" smtClean="0">
                          <a:latin typeface="Cambria Math" panose="02040503050406030204" pitchFamily="18" charset="0"/>
                        </a:rPr>
                        <m:t>=</m:t>
                      </m:r>
                      <m:d>
                        <m:dPr>
                          <m:begChr m:val="["/>
                          <m:endChr m:val="]"/>
                          <m:ctrlPr>
                            <a:rPr lang="en-US" sz="1400" i="1">
                              <a:latin typeface="Cambria Math" panose="02040503050406030204" pitchFamily="18" charset="0"/>
                            </a:rPr>
                          </m:ctrlPr>
                        </m:dPr>
                        <m:e>
                          <m:r>
                            <a:rPr lang="en-US" sz="1400" i="1">
                              <a:latin typeface="Cambria Math" panose="02040503050406030204" pitchFamily="18" charset="0"/>
                            </a:rPr>
                            <m:t>1−</m:t>
                          </m:r>
                          <m:r>
                            <a:rPr lang="en-US" sz="1400" i="1" smtClean="0">
                              <a:latin typeface="Cambria Math" panose="02040503050406030204" pitchFamily="18" charset="0"/>
                            </a:rPr>
                            <m:t>1</m:t>
                          </m:r>
                        </m:e>
                      </m:d>
                      <m:r>
                        <a:rPr lang="en-US" sz="1400" i="1">
                          <a:latin typeface="Cambria Math" panose="02040503050406030204" pitchFamily="18" charset="0"/>
                        </a:rPr>
                        <m:t>+</m:t>
                      </m:r>
                      <m:r>
                        <a:rPr lang="en-US" sz="1400" i="1" smtClean="0">
                          <a:latin typeface="Cambria Math" panose="02040503050406030204" pitchFamily="18" charset="0"/>
                        </a:rPr>
                        <m:t>𝑘</m:t>
                      </m:r>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𝛼</m:t>
                          </m:r>
                        </m:e>
                        <m:sub>
                          <m:r>
                            <a:rPr lang="en-US" sz="1400" b="0" i="1" smtClean="0">
                              <a:latin typeface="Cambria Math" panose="02040503050406030204" pitchFamily="18" charset="0"/>
                            </a:rPr>
                            <m:t>𝑐</m:t>
                          </m:r>
                        </m:sub>
                      </m:sSub>
                      <m:r>
                        <a:rPr lang="en-US" sz="1400" i="1" smtClean="0">
                          <a:latin typeface="Cambria Math" panose="02040503050406030204" pitchFamily="18" charset="0"/>
                        </a:rPr>
                        <m:t>=</m:t>
                      </m:r>
                      <m:r>
                        <a:rPr lang="en-US" sz="1400" i="1">
                          <a:latin typeface="Cambria Math" panose="02040503050406030204" pitchFamily="18" charset="0"/>
                        </a:rPr>
                        <m:t>𝑘</m:t>
                      </m:r>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𝛼</m:t>
                          </m:r>
                        </m:e>
                        <m:sub>
                          <m:r>
                            <a:rPr lang="en-US" sz="1400" b="0" i="1" smtClean="0">
                              <a:latin typeface="Cambria Math" panose="02040503050406030204" pitchFamily="18" charset="0"/>
                            </a:rPr>
                            <m:t>𝑐</m:t>
                          </m:r>
                        </m:sub>
                      </m:sSub>
                    </m:oMath>
                  </m:oMathPara>
                </a14:m>
                <a:endParaRPr lang="en-US" sz="1400" dirty="0"/>
              </a:p>
              <a:p>
                <a:pPr marL="0" indent="0">
                  <a:buFont typeface="Arial" panose="020B0604020202020204" pitchFamily="34" charset="0"/>
                  <a:buNone/>
                </a:pPr>
                <a:endParaRPr lang="en-US" sz="1400" dirty="0"/>
              </a:p>
              <a:p>
                <a:pPr marL="0" indent="0">
                  <a:buFont typeface="Arial" panose="020B0604020202020204" pitchFamily="34" charset="0"/>
                  <a:buNone/>
                </a:pPr>
                <a:r>
                  <a:rPr lang="en-US" sz="1400" dirty="0"/>
                  <a:t>By setting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𝛼</m:t>
                        </m:r>
                      </m:e>
                      <m:sub>
                        <m:r>
                          <a:rPr lang="en-US" sz="1400" b="0" i="1" smtClean="0">
                            <a:latin typeface="Cambria Math" panose="02040503050406030204" pitchFamily="18" charset="0"/>
                          </a:rPr>
                          <m:t>𝑐</m:t>
                        </m:r>
                      </m:sub>
                    </m:sSub>
                    <m:r>
                      <a:rPr lang="en-US" sz="1400" i="1" smtClean="0">
                        <a:latin typeface="Cambria Math" panose="02040503050406030204" pitchFamily="18" charset="0"/>
                        <a:ea typeface="Cambria Math" panose="02040503050406030204" pitchFamily="18" charset="0"/>
                      </a:rPr>
                      <m:t>=</m:t>
                    </m:r>
                    <m:f>
                      <m:fPr>
                        <m:ctrlPr>
                          <a:rPr lang="en-US" sz="1400" i="1" smtClean="0">
                            <a:latin typeface="Cambria Math" panose="02040503050406030204" pitchFamily="18" charset="0"/>
                            <a:ea typeface="Cambria Math" panose="02040503050406030204" pitchFamily="18" charset="0"/>
                          </a:rPr>
                        </m:ctrlPr>
                      </m:fPr>
                      <m:num>
                        <m:r>
                          <a:rPr lang="en-US" sz="1400" i="1" smtClean="0">
                            <a:latin typeface="Cambria Math" panose="02040503050406030204" pitchFamily="18" charset="0"/>
                            <a:ea typeface="Cambria Math" panose="02040503050406030204" pitchFamily="18" charset="0"/>
                          </a:rPr>
                          <m:t>𝛼</m:t>
                        </m:r>
                      </m:num>
                      <m:den>
                        <m:r>
                          <a:rPr lang="en-US" sz="1400" i="1" smtClean="0">
                            <a:latin typeface="Cambria Math" panose="02040503050406030204" pitchFamily="18" charset="0"/>
                            <a:ea typeface="Cambria Math" panose="02040503050406030204" pitchFamily="18" charset="0"/>
                          </a:rPr>
                          <m:t>𝑘</m:t>
                        </m:r>
                      </m:den>
                    </m:f>
                  </m:oMath>
                </a14:m>
                <a:r>
                  <a:rPr lang="en-US" sz="1400" dirty="0"/>
                  <a:t>, </a:t>
                </a:r>
                <a14:m>
                  <m:oMath xmlns:m="http://schemas.openxmlformats.org/officeDocument/2006/math">
                    <m:r>
                      <a:rPr lang="en-US" sz="1400" i="1">
                        <a:latin typeface="Cambria Math" panose="02040503050406030204" pitchFamily="18" charset="0"/>
                      </a:rPr>
                      <m:t>𝑓</m:t>
                    </m:r>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𝛼</m:t>
                            </m:r>
                          </m:e>
                          <m:sub>
                            <m:r>
                              <a:rPr lang="en-US" sz="1400" b="0" i="1" smtClean="0">
                                <a:latin typeface="Cambria Math" panose="02040503050406030204" pitchFamily="18" charset="0"/>
                              </a:rPr>
                              <m:t>𝑐</m:t>
                            </m:r>
                          </m:sub>
                        </m:sSub>
                      </m:e>
                    </m:d>
                  </m:oMath>
                </a14:m>
                <a:r>
                  <a:rPr lang="en-US" sz="1400" dirty="0">
                    <a:ea typeface="Cambria Math" panose="02040503050406030204" pitchFamily="18" charset="0"/>
                  </a:rPr>
                  <a:t> </a:t>
                </a:r>
                <a14:m>
                  <m:oMath xmlns:m="http://schemas.openxmlformats.org/officeDocument/2006/math">
                    <m:r>
                      <a:rPr lang="en-US" sz="1400" dirty="0">
                        <a:latin typeface="Cambria Math" panose="02040503050406030204" pitchFamily="18" charset="0"/>
                        <a:ea typeface="Cambria Math" panose="02040503050406030204" pitchFamily="18" charset="0"/>
                      </a:rPr>
                      <m:t>≅</m:t>
                    </m:r>
                    <m:r>
                      <a:rPr lang="en-US" sz="1400" i="1" dirty="0">
                        <a:latin typeface="Cambria Math" panose="02040503050406030204" pitchFamily="18" charset="0"/>
                        <a:ea typeface="Cambria Math" panose="02040503050406030204" pitchFamily="18" charset="0"/>
                      </a:rPr>
                      <m:t> </m:t>
                    </m:r>
                    <m:r>
                      <a:rPr lang="en-US" sz="1400" i="1">
                        <a:latin typeface="Cambria Math" panose="02040503050406030204" pitchFamily="18" charset="0"/>
                      </a:rPr>
                      <m:t>𝑘</m:t>
                    </m:r>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𝛼</m:t>
                        </m:r>
                      </m:num>
                      <m:den>
                        <m:r>
                          <a:rPr lang="en-US" sz="1400" i="1">
                            <a:latin typeface="Cambria Math" panose="02040503050406030204" pitchFamily="18" charset="0"/>
                            <a:ea typeface="Cambria Math" panose="02040503050406030204" pitchFamily="18" charset="0"/>
                          </a:rPr>
                          <m:t>𝑘</m:t>
                        </m:r>
                      </m:den>
                    </m:f>
                    <m:r>
                      <a:rPr lang="en-US" sz="1400" i="1" smtClean="0">
                        <a:latin typeface="Cambria Math" panose="02040503050406030204" pitchFamily="18" charset="0"/>
                        <a:ea typeface="Cambria Math" panose="02040503050406030204" pitchFamily="18" charset="0"/>
                      </a:rPr>
                      <m:t>=</m:t>
                    </m:r>
                    <m:r>
                      <a:rPr lang="en-US" sz="1400" i="1" smtClean="0">
                        <a:latin typeface="Cambria Math" panose="02040503050406030204" pitchFamily="18" charset="0"/>
                        <a:ea typeface="Cambria Math" panose="02040503050406030204" pitchFamily="18" charset="0"/>
                      </a:rPr>
                      <m:t>𝛼</m:t>
                    </m:r>
                  </m:oMath>
                </a14:m>
                <a:r>
                  <a:rPr lang="en-US" sz="1400" dirty="0"/>
                  <a:t>. So, not only is </a:t>
                </a:r>
                <a14:m>
                  <m:oMath xmlns:m="http://schemas.openxmlformats.org/officeDocument/2006/math">
                    <m:r>
                      <a:rPr lang="en-US" sz="1400" i="1">
                        <a:latin typeface="Cambria Math" panose="02040503050406030204" pitchFamily="18" charset="0"/>
                        <a:ea typeface="Cambria Math" panose="02040503050406030204" pitchFamily="18" charset="0"/>
                      </a:rPr>
                      <m:t>𝛼</m:t>
                    </m:r>
                  </m:oMath>
                </a14:m>
                <a:r>
                  <a:rPr lang="en-US" sz="1400" dirty="0"/>
                  <a:t> an upper bound on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𝛼</m:t>
                        </m:r>
                      </m:e>
                      <m:sub>
                        <m:r>
                          <a:rPr lang="en-US" sz="1400" i="1">
                            <a:latin typeface="Cambria Math" panose="02040503050406030204" pitchFamily="18" charset="0"/>
                          </a:rPr>
                          <m:t>𝐹𝑎𝑚𝑖𝑙𝑦</m:t>
                        </m:r>
                      </m:sub>
                    </m:sSub>
                  </m:oMath>
                </a14:m>
                <a:r>
                  <a:rPr lang="en-US" sz="1400" dirty="0"/>
                  <a:t>, but when the tests are independent, they are approximately equal. Even when the tests are not independent, simulations have shown that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𝛼</m:t>
                        </m:r>
                      </m:e>
                      <m:sub>
                        <m:r>
                          <a:rPr lang="en-US" sz="1400" i="1">
                            <a:latin typeface="Cambria Math" panose="02040503050406030204" pitchFamily="18" charset="0"/>
                          </a:rPr>
                          <m:t>𝐹𝑎𝑚𝑖𝑙𝑦</m:t>
                        </m:r>
                      </m:sub>
                    </m:sSub>
                  </m:oMath>
                </a14:m>
                <a:r>
                  <a:rPr lang="en-US" sz="1400" dirty="0"/>
                  <a:t> is pretty close to </a:t>
                </a:r>
                <a14:m>
                  <m:oMath xmlns:m="http://schemas.openxmlformats.org/officeDocument/2006/math">
                    <m:r>
                      <a:rPr lang="en-US" sz="1400" i="1">
                        <a:latin typeface="Cambria Math" panose="02040503050406030204" pitchFamily="18" charset="0"/>
                        <a:ea typeface="Cambria Math" panose="02040503050406030204" pitchFamily="18" charset="0"/>
                      </a:rPr>
                      <m:t>𝛼</m:t>
                    </m:r>
                  </m:oMath>
                </a14:m>
                <a:r>
                  <a:rPr lang="en-US" sz="1400" dirty="0"/>
                  <a:t>.</a:t>
                </a:r>
                <a:endParaRPr lang="en-US" sz="1400" i="1" dirty="0"/>
              </a:p>
            </p:txBody>
          </p:sp>
        </mc:Choice>
        <mc:Fallback xmlns="">
          <p:sp>
            <p:nvSpPr>
              <p:cNvPr id="4" name="Content Placeholder 2"/>
              <p:cNvSpPr txBox="1">
                <a:spLocks noRot="1" noChangeAspect="1" noMove="1" noResize="1" noEditPoints="1" noAdjustHandles="1" noChangeArrowheads="1" noChangeShapeType="1" noTextEdit="1"/>
              </p:cNvSpPr>
              <p:nvPr/>
            </p:nvSpPr>
            <p:spPr>
              <a:xfrm>
                <a:off x="457200" y="3617206"/>
                <a:ext cx="8229600" cy="2544762"/>
              </a:xfrm>
              <a:prstGeom prst="rect">
                <a:avLst/>
              </a:prstGeom>
              <a:blipFill>
                <a:blip r:embed="rId3"/>
                <a:stretch>
                  <a:fillRect l="-222" r="-296"/>
                </a:stretch>
              </a:blipFill>
            </p:spPr>
            <p:txBody>
              <a:bodyPr/>
              <a:lstStyle/>
              <a:p>
                <a:r>
                  <a:rPr lang="en-US">
                    <a:noFill/>
                  </a:rPr>
                  <a:t> </a:t>
                </a:r>
              </a:p>
            </p:txBody>
          </p:sp>
        </mc:Fallback>
      </mc:AlternateContent>
    </p:spTree>
    <p:extLst>
      <p:ext uri="{BB962C8B-B14F-4D97-AF65-F5344CB8AC3E}">
        <p14:creationId xmlns:p14="http://schemas.microsoft.com/office/powerpoint/2010/main" val="4252984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818502"/>
            <a:ext cx="1625313" cy="1295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00" y="1818502"/>
            <a:ext cx="1648915" cy="1295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34829" y="1818503"/>
            <a:ext cx="1622971" cy="1295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90457" y="1818503"/>
            <a:ext cx="1643743" cy="13159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34200" y="1769957"/>
            <a:ext cx="1662113" cy="1343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86570" y="3657600"/>
            <a:ext cx="1558102" cy="1252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4"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634829" y="3688128"/>
            <a:ext cx="1526018" cy="1252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5"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44908" y="3691782"/>
            <a:ext cx="1534839" cy="1252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6" name="Picture 1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028548" y="3657600"/>
            <a:ext cx="1567765" cy="1252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8" name="Picture 1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28600" y="3657600"/>
            <a:ext cx="1551175" cy="12504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779775" y="5257800"/>
            <a:ext cx="6032655" cy="1015663"/>
          </a:xfrm>
          <a:prstGeom prst="rect">
            <a:avLst/>
          </a:prstGeom>
          <a:noFill/>
        </p:spPr>
        <p:txBody>
          <a:bodyPr wrap="square" rtlCol="0">
            <a:spAutoFit/>
          </a:bodyPr>
          <a:lstStyle/>
          <a:p>
            <a:r>
              <a:rPr lang="en-US" sz="2000" dirty="0">
                <a:solidFill>
                  <a:prstClr val="black"/>
                </a:solidFill>
              </a:rPr>
              <a:t>There is NO visual evidence to suggest that the data are not normally distributed.  We will proceed with the assumption of normally distributed groups.</a:t>
            </a:r>
          </a:p>
        </p:txBody>
      </p:sp>
      <p:sp>
        <p:nvSpPr>
          <p:cNvPr id="3" name="Title 2"/>
          <p:cNvSpPr>
            <a:spLocks noGrp="1"/>
          </p:cNvSpPr>
          <p:nvPr>
            <p:ph type="title"/>
          </p:nvPr>
        </p:nvSpPr>
        <p:spPr/>
        <p:txBody>
          <a:bodyPr>
            <a:normAutofit fontScale="90000"/>
          </a:bodyPr>
          <a:lstStyle/>
          <a:p>
            <a:r>
              <a:rPr lang="en-US" dirty="0"/>
              <a:t>Handicap &amp; Capability Study: Normality Assumption</a:t>
            </a:r>
          </a:p>
        </p:txBody>
      </p:sp>
    </p:spTree>
    <p:extLst>
      <p:ext uri="{BB962C8B-B14F-4D97-AF65-F5344CB8AC3E}">
        <p14:creationId xmlns:p14="http://schemas.microsoft.com/office/powerpoint/2010/main" val="1455513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08"/>
                                        </p:tgtEl>
                                        <p:attrNameLst>
                                          <p:attrName>style.visibility</p:attrName>
                                        </p:attrNameLst>
                                      </p:cBhvr>
                                      <p:to>
                                        <p:strVal val="visible"/>
                                      </p:to>
                                    </p:set>
                                    <p:animEffect transition="in" filter="fade">
                                      <p:cBhvr>
                                        <p:cTn id="7" dur="500"/>
                                        <p:tgtEl>
                                          <p:spTgt spid="4108"/>
                                        </p:tgtEl>
                                      </p:cBhvr>
                                    </p:animEffect>
                                  </p:childTnLst>
                                </p:cTn>
                              </p:par>
                              <p:par>
                                <p:cTn id="8" presetID="10" presetClass="entr" presetSubtype="0" fill="hold" nodeType="withEffect">
                                  <p:stCondLst>
                                    <p:cond delay="0"/>
                                  </p:stCondLst>
                                  <p:childTnLst>
                                    <p:set>
                                      <p:cBhvr>
                                        <p:cTn id="9" dur="1" fill="hold">
                                          <p:stCondLst>
                                            <p:cond delay="0"/>
                                          </p:stCondLst>
                                        </p:cTn>
                                        <p:tgtEl>
                                          <p:spTgt spid="4103"/>
                                        </p:tgtEl>
                                        <p:attrNameLst>
                                          <p:attrName>style.visibility</p:attrName>
                                        </p:attrNameLst>
                                      </p:cBhvr>
                                      <p:to>
                                        <p:strVal val="visible"/>
                                      </p:to>
                                    </p:set>
                                    <p:animEffect transition="in" filter="fade">
                                      <p:cBhvr>
                                        <p:cTn id="10" dur="500"/>
                                        <p:tgtEl>
                                          <p:spTgt spid="4103"/>
                                        </p:tgtEl>
                                      </p:cBhvr>
                                    </p:animEffect>
                                  </p:childTnLst>
                                </p:cTn>
                              </p:par>
                              <p:par>
                                <p:cTn id="11" presetID="10" presetClass="entr" presetSubtype="0" fill="hold" nodeType="withEffect">
                                  <p:stCondLst>
                                    <p:cond delay="0"/>
                                  </p:stCondLst>
                                  <p:childTnLst>
                                    <p:set>
                                      <p:cBhvr>
                                        <p:cTn id="12" dur="1" fill="hold">
                                          <p:stCondLst>
                                            <p:cond delay="0"/>
                                          </p:stCondLst>
                                        </p:cTn>
                                        <p:tgtEl>
                                          <p:spTgt spid="4104"/>
                                        </p:tgtEl>
                                        <p:attrNameLst>
                                          <p:attrName>style.visibility</p:attrName>
                                        </p:attrNameLst>
                                      </p:cBhvr>
                                      <p:to>
                                        <p:strVal val="visible"/>
                                      </p:to>
                                    </p:set>
                                    <p:animEffect transition="in" filter="fade">
                                      <p:cBhvr>
                                        <p:cTn id="13" dur="500"/>
                                        <p:tgtEl>
                                          <p:spTgt spid="4104"/>
                                        </p:tgtEl>
                                      </p:cBhvr>
                                    </p:animEffect>
                                  </p:childTnLst>
                                </p:cTn>
                              </p:par>
                              <p:par>
                                <p:cTn id="14" presetID="10" presetClass="entr" presetSubtype="0" fill="hold" nodeType="withEffect">
                                  <p:stCondLst>
                                    <p:cond delay="0"/>
                                  </p:stCondLst>
                                  <p:childTnLst>
                                    <p:set>
                                      <p:cBhvr>
                                        <p:cTn id="15" dur="1" fill="hold">
                                          <p:stCondLst>
                                            <p:cond delay="0"/>
                                          </p:stCondLst>
                                        </p:cTn>
                                        <p:tgtEl>
                                          <p:spTgt spid="4105"/>
                                        </p:tgtEl>
                                        <p:attrNameLst>
                                          <p:attrName>style.visibility</p:attrName>
                                        </p:attrNameLst>
                                      </p:cBhvr>
                                      <p:to>
                                        <p:strVal val="visible"/>
                                      </p:to>
                                    </p:set>
                                    <p:animEffect transition="in" filter="fade">
                                      <p:cBhvr>
                                        <p:cTn id="16" dur="500"/>
                                        <p:tgtEl>
                                          <p:spTgt spid="4105"/>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transition="in" filter="fade">
                                      <p:cBhvr>
                                        <p:cTn id="19" dur="500"/>
                                        <p:tgtEl>
                                          <p:spTgt spid="410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Multivariate distribution</a:t>
            </a:r>
          </a:p>
        </p:txBody>
      </p:sp>
      <p:sp>
        <p:nvSpPr>
          <p:cNvPr id="3" name="Content Placeholder 2"/>
          <p:cNvSpPr>
            <a:spLocks noGrp="1"/>
          </p:cNvSpPr>
          <p:nvPr>
            <p:ph idx="1"/>
          </p:nvPr>
        </p:nvSpPr>
        <p:spPr>
          <a:xfrm>
            <a:off x="457200" y="1600200"/>
            <a:ext cx="4038600" cy="4525963"/>
          </a:xfrm>
        </p:spPr>
        <p:txBody>
          <a:bodyPr>
            <a:normAutofit lnSpcReduction="10000"/>
          </a:bodyPr>
          <a:lstStyle/>
          <a:p>
            <a:r>
              <a:rPr lang="en-US" dirty="0"/>
              <a:t>A multivariate distribution is distribution of a vector of conditional random variables.</a:t>
            </a:r>
          </a:p>
          <a:p>
            <a:r>
              <a:rPr lang="en-US" dirty="0"/>
              <a:t>Bivariate normal distribution can easily be shown graphically.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5375" y="1417638"/>
            <a:ext cx="3781425" cy="4638675"/>
          </a:xfrm>
          <a:prstGeom prst="rect">
            <a:avLst/>
          </a:prstGeom>
        </p:spPr>
      </p:pic>
    </p:spTree>
    <p:extLst>
      <p:ext uri="{BB962C8B-B14F-4D97-AF65-F5344CB8AC3E}">
        <p14:creationId xmlns:p14="http://schemas.microsoft.com/office/powerpoint/2010/main" val="215508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Handicap &amp; Capability Study: </a:t>
            </a:r>
            <a:br>
              <a:rPr lang="en-US" dirty="0"/>
            </a:br>
            <a:r>
              <a:rPr lang="en-US" dirty="0"/>
              <a:t>Equal Variances Assumption</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0260" y="1750061"/>
            <a:ext cx="4815840" cy="3642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578532" y="5562600"/>
            <a:ext cx="6032655" cy="400110"/>
          </a:xfrm>
          <a:prstGeom prst="rect">
            <a:avLst/>
          </a:prstGeom>
          <a:noFill/>
        </p:spPr>
        <p:txBody>
          <a:bodyPr wrap="square" rtlCol="0">
            <a:spAutoFit/>
          </a:bodyPr>
          <a:lstStyle/>
          <a:p>
            <a:r>
              <a:rPr lang="en-US" sz="2000" dirty="0">
                <a:solidFill>
                  <a:prstClr val="black"/>
                </a:solidFill>
              </a:rPr>
              <a:t>There is NO evidence to suggest variances are unequal.</a:t>
            </a:r>
          </a:p>
        </p:txBody>
      </p:sp>
    </p:spTree>
    <p:extLst>
      <p:ext uri="{BB962C8B-B14F-4D97-AF65-F5344CB8AC3E}">
        <p14:creationId xmlns:p14="http://schemas.microsoft.com/office/powerpoint/2010/main" val="82207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Handicap &amp; Capability Study: </a:t>
            </a:r>
            <a:br>
              <a:rPr lang="en-US" dirty="0"/>
            </a:br>
            <a:r>
              <a:rPr lang="en-US" dirty="0"/>
              <a:t>ANOVA results</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260" y="2556165"/>
            <a:ext cx="4805338" cy="136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4860" y="4819551"/>
            <a:ext cx="2600325" cy="1328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1419860" y="4667935"/>
            <a:ext cx="5867400" cy="1631295"/>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 name="TextBox 2"/>
          <p:cNvSpPr txBox="1"/>
          <p:nvPr/>
        </p:nvSpPr>
        <p:spPr>
          <a:xfrm>
            <a:off x="810260" y="4021604"/>
            <a:ext cx="7086600" cy="646331"/>
          </a:xfrm>
          <a:prstGeom prst="rect">
            <a:avLst/>
          </a:prstGeom>
          <a:noFill/>
        </p:spPr>
        <p:txBody>
          <a:bodyPr wrap="square" rtlCol="0">
            <a:spAutoFit/>
          </a:bodyPr>
          <a:lstStyle/>
          <a:p>
            <a:r>
              <a:rPr lang="en-US" dirty="0">
                <a:solidFill>
                  <a:prstClr val="black"/>
                </a:solidFill>
              </a:rPr>
              <a:t>There is evidence to support the claim that at least two population means are different from each other (p-value of 0.0301 from a 1-way ANOVA).</a:t>
            </a:r>
          </a:p>
        </p:txBody>
      </p:sp>
      <p:sp>
        <p:nvSpPr>
          <p:cNvPr id="6" name="TextBox 5"/>
          <p:cNvSpPr txBox="1"/>
          <p:nvPr/>
        </p:nvSpPr>
        <p:spPr>
          <a:xfrm>
            <a:off x="1597660" y="4769999"/>
            <a:ext cx="2669540" cy="1569660"/>
          </a:xfrm>
          <a:prstGeom prst="rect">
            <a:avLst/>
          </a:prstGeom>
          <a:noFill/>
        </p:spPr>
        <p:txBody>
          <a:bodyPr wrap="square" rtlCol="0">
            <a:spAutoFit/>
          </a:bodyPr>
          <a:lstStyle/>
          <a:p>
            <a:r>
              <a:rPr lang="en-US" sz="1600" dirty="0">
                <a:solidFill>
                  <a:prstClr val="black"/>
                </a:solidFill>
              </a:rPr>
              <a:t>Notice that since there is virtually no evidence of a difference in standard deviations, Welch’s test is almost identical to the pure F ANOVA.  </a:t>
            </a:r>
          </a:p>
        </p:txBody>
      </p:sp>
      <mc:AlternateContent xmlns:mc="http://schemas.openxmlformats.org/markup-compatibility/2006" xmlns:a14="http://schemas.microsoft.com/office/drawing/2010/main">
        <mc:Choice Requires="a14">
          <p:sp>
            <p:nvSpPr>
              <p:cNvPr id="9" name="TextBox 8"/>
              <p:cNvSpPr txBox="1"/>
              <p:nvPr/>
            </p:nvSpPr>
            <p:spPr>
              <a:xfrm>
                <a:off x="822960" y="1752327"/>
                <a:ext cx="2552109" cy="369332"/>
              </a:xfrm>
              <a:prstGeom prst="rect">
                <a:avLst/>
              </a:prstGeom>
              <a:noFill/>
            </p:spPr>
            <p:txBody>
              <a:bodyPr wrap="none" rtlCol="0">
                <a:spAutoFit/>
              </a:bodyPr>
              <a:lstStyle/>
              <a:p>
                <a14:m>
                  <m:oMath xmlns:m="http://schemas.openxmlformats.org/officeDocument/2006/math">
                    <m:sSub>
                      <m:sSubPr>
                        <m:ctrlPr>
                          <a:rPr lang="en-US" i="1" smtClean="0">
                            <a:solidFill>
                              <a:prstClr val="black"/>
                            </a:solidFill>
                            <a:latin typeface="Cambria Math" panose="02040503050406030204" pitchFamily="18" charset="0"/>
                          </a:rPr>
                        </m:ctrlPr>
                      </m:sSubPr>
                      <m:e>
                        <m:r>
                          <a:rPr lang="en-US" i="1" smtClean="0">
                            <a:solidFill>
                              <a:prstClr val="black"/>
                            </a:solidFill>
                            <a:latin typeface="Cambria Math" charset="0"/>
                          </a:rPr>
                          <m:t>𝐻</m:t>
                        </m:r>
                      </m:e>
                      <m:sub>
                        <m:r>
                          <a:rPr lang="en-US" i="1" smtClean="0">
                            <a:solidFill>
                              <a:prstClr val="black"/>
                            </a:solidFill>
                            <a:latin typeface="Cambria Math" charset="0"/>
                          </a:rPr>
                          <m:t>0</m:t>
                        </m:r>
                      </m:sub>
                    </m:sSub>
                    <m:r>
                      <a:rPr lang="en-US" i="1" smtClean="0">
                        <a:solidFill>
                          <a:prstClr val="black"/>
                        </a:solidFill>
                        <a:latin typeface="Cambria Math"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ea typeface="Cambria Math" charset="0"/>
                            <a:cs typeface="Cambria Math" charset="0"/>
                          </a:rPr>
                          <m:t>𝜇</m:t>
                        </m:r>
                      </m:e>
                      <m:sub>
                        <m:r>
                          <a:rPr lang="en-US" i="1">
                            <a:solidFill>
                              <a:prstClr val="black"/>
                            </a:solidFill>
                            <a:latin typeface="Cambria Math" charset="0"/>
                          </a:rPr>
                          <m:t>1</m:t>
                        </m:r>
                      </m:sub>
                    </m:sSub>
                  </m:oMath>
                </a14:m>
                <a:r>
                  <a:rPr lang="en-US" dirty="0">
                    <a:solidFill>
                      <a:prstClr val="black"/>
                    </a:solidFill>
                  </a:rPr>
                  <a:t>=</a:t>
                </a:r>
                <a14:m>
                  <m:oMath xmlns:m="http://schemas.openxmlformats.org/officeDocument/2006/math">
                    <m:sSub>
                      <m:sSubPr>
                        <m:ctrlPr>
                          <a:rPr lang="en-US" i="1" smtClean="0">
                            <a:solidFill>
                              <a:prstClr val="black"/>
                            </a:solidFill>
                            <a:latin typeface="Cambria Math" panose="02040503050406030204" pitchFamily="18" charset="0"/>
                          </a:rPr>
                        </m:ctrlPr>
                      </m:sSubPr>
                      <m:e>
                        <m:r>
                          <a:rPr lang="en-US" i="1">
                            <a:solidFill>
                              <a:prstClr val="black"/>
                            </a:solidFill>
                            <a:latin typeface="Cambria Math" charset="0"/>
                            <a:ea typeface="Cambria Math" charset="0"/>
                            <a:cs typeface="Cambria Math" charset="0"/>
                          </a:rPr>
                          <m:t>𝜇</m:t>
                        </m:r>
                      </m:e>
                      <m:sub>
                        <m:r>
                          <a:rPr lang="en-US" i="1" smtClean="0">
                            <a:solidFill>
                              <a:prstClr val="black"/>
                            </a:solidFill>
                            <a:latin typeface="Cambria Math" charset="0"/>
                            <a:ea typeface="Cambria Math" charset="0"/>
                            <a:cs typeface="Cambria Math" charset="0"/>
                          </a:rPr>
                          <m:t>2</m:t>
                        </m:r>
                      </m:sub>
                    </m:sSub>
                  </m:oMath>
                </a14:m>
                <a:r>
                  <a:rPr lang="en-US" dirty="0">
                    <a:solidFill>
                      <a:prstClr val="black"/>
                    </a:solidFill>
                  </a:rPr>
                  <a:t>=</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ea typeface="Cambria Math" charset="0"/>
                            <a:cs typeface="Cambria Math" charset="0"/>
                          </a:rPr>
                          <m:t>𝜇</m:t>
                        </m:r>
                      </m:e>
                      <m:sub>
                        <m:r>
                          <a:rPr lang="en-US" i="1" smtClean="0">
                            <a:solidFill>
                              <a:prstClr val="black"/>
                            </a:solidFill>
                            <a:latin typeface="Cambria Math" charset="0"/>
                            <a:ea typeface="Cambria Math" charset="0"/>
                            <a:cs typeface="Cambria Math" charset="0"/>
                          </a:rPr>
                          <m:t>3</m:t>
                        </m:r>
                      </m:sub>
                    </m:sSub>
                  </m:oMath>
                </a14:m>
                <a:r>
                  <a:rPr lang="en-US" dirty="0">
                    <a:solidFill>
                      <a:prstClr val="black"/>
                    </a:solidFill>
                  </a:rPr>
                  <a:t>=</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ea typeface="Cambria Math" charset="0"/>
                            <a:cs typeface="Cambria Math" charset="0"/>
                          </a:rPr>
                          <m:t>𝜇</m:t>
                        </m:r>
                      </m:e>
                      <m:sub>
                        <m:r>
                          <a:rPr lang="en-US" i="1" smtClean="0">
                            <a:solidFill>
                              <a:prstClr val="black"/>
                            </a:solidFill>
                            <a:latin typeface="Cambria Math" charset="0"/>
                            <a:ea typeface="Cambria Math" charset="0"/>
                            <a:cs typeface="Cambria Math" charset="0"/>
                          </a:rPr>
                          <m:t>4</m:t>
                        </m:r>
                      </m:sub>
                    </m:sSub>
                  </m:oMath>
                </a14:m>
                <a:r>
                  <a:rPr lang="en-US" dirty="0">
                    <a:solidFill>
                      <a:prstClr val="black"/>
                    </a:solidFill>
                  </a:rPr>
                  <a:t>=</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ea typeface="Cambria Math" charset="0"/>
                            <a:cs typeface="Cambria Math" charset="0"/>
                          </a:rPr>
                          <m:t>𝜇</m:t>
                        </m:r>
                      </m:e>
                      <m:sub>
                        <m:r>
                          <a:rPr lang="en-US" i="1" smtClean="0">
                            <a:solidFill>
                              <a:prstClr val="black"/>
                            </a:solidFill>
                            <a:latin typeface="Cambria Math" charset="0"/>
                            <a:ea typeface="Cambria Math" charset="0"/>
                            <a:cs typeface="Cambria Math" charset="0"/>
                          </a:rPr>
                          <m:t>5</m:t>
                        </m:r>
                      </m:sub>
                    </m:sSub>
                  </m:oMath>
                </a14:m>
                <a:r>
                  <a:rPr lang="en-US" dirty="0">
                    <a:solidFill>
                      <a:prstClr val="black"/>
                    </a:solidFill>
                    <a:ea typeface="Cambria Math" charset="0"/>
                    <a:cs typeface="Cambria Math" charset="0"/>
                  </a:rPr>
                  <a:t>  (</a:t>
                </a:r>
                <a14:m>
                  <m:oMath xmlns:m="http://schemas.openxmlformats.org/officeDocument/2006/math">
                    <m:r>
                      <a:rPr lang="en-US" i="1">
                        <a:solidFill>
                          <a:prstClr val="black"/>
                        </a:solidFill>
                        <a:latin typeface="Cambria Math" charset="0"/>
                        <a:ea typeface="Cambria Math" charset="0"/>
                        <a:cs typeface="Cambria Math" charset="0"/>
                      </a:rPr>
                      <m:t>𝜇</m:t>
                    </m:r>
                  </m:oMath>
                </a14:m>
                <a:r>
                  <a:rPr lang="en-US" dirty="0">
                    <a:solidFill>
                      <a:prstClr val="black"/>
                    </a:solidFill>
                  </a:rPr>
                  <a:t>)</a:t>
                </a:r>
              </a:p>
            </p:txBody>
          </p:sp>
        </mc:Choice>
        <mc:Fallback xmlns="">
          <p:sp>
            <p:nvSpPr>
              <p:cNvPr id="9" name="TextBox 8"/>
              <p:cNvSpPr txBox="1">
                <a:spLocks noRot="1" noChangeAspect="1" noMove="1" noResize="1" noEditPoints="1" noAdjustHandles="1" noChangeArrowheads="1" noChangeShapeType="1" noTextEdit="1"/>
              </p:cNvSpPr>
              <p:nvPr/>
            </p:nvSpPr>
            <p:spPr>
              <a:xfrm>
                <a:off x="822960" y="1752327"/>
                <a:ext cx="2552109" cy="369332"/>
              </a:xfrm>
              <a:prstGeom prst="rect">
                <a:avLst/>
              </a:prstGeom>
              <a:blipFill>
                <a:blip r:embed="rId4"/>
                <a:stretch>
                  <a:fillRect t="-8197" r="-1432"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822960" y="2121659"/>
                <a:ext cx="2561599" cy="391646"/>
              </a:xfrm>
              <a:prstGeom prst="rect">
                <a:avLst/>
              </a:prstGeom>
              <a:noFill/>
            </p:spPr>
            <p:txBody>
              <a:bodyPr wrap="none" rtlCol="0">
                <a:spAutoFit/>
              </a:bodyPr>
              <a:lstStyle/>
              <a:p>
                <a14:m>
                  <m:oMath xmlns:m="http://schemas.openxmlformats.org/officeDocument/2006/math">
                    <m:sSub>
                      <m:sSubPr>
                        <m:ctrlPr>
                          <a:rPr lang="en-US" i="1" smtClean="0">
                            <a:solidFill>
                              <a:prstClr val="black"/>
                            </a:solidFill>
                            <a:latin typeface="Cambria Math" panose="02040503050406030204" pitchFamily="18" charset="0"/>
                          </a:rPr>
                        </m:ctrlPr>
                      </m:sSubPr>
                      <m:e>
                        <m:r>
                          <a:rPr lang="en-US" i="1" smtClean="0">
                            <a:solidFill>
                              <a:prstClr val="black"/>
                            </a:solidFill>
                            <a:latin typeface="Cambria Math" charset="0"/>
                          </a:rPr>
                          <m:t>𝐻</m:t>
                        </m:r>
                      </m:e>
                      <m:sub>
                        <m:r>
                          <a:rPr lang="en-US" i="1" smtClean="0">
                            <a:solidFill>
                              <a:prstClr val="black"/>
                            </a:solidFill>
                            <a:latin typeface="Cambria Math" charset="0"/>
                          </a:rPr>
                          <m:t>𝐴</m:t>
                        </m:r>
                      </m:sub>
                    </m:sSub>
                    <m:r>
                      <a:rPr lang="en-US" i="1" smtClean="0">
                        <a:solidFill>
                          <a:prstClr val="black"/>
                        </a:solidFill>
                        <a:latin typeface="Cambria Math"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ea typeface="Cambria Math" charset="0"/>
                            <a:cs typeface="Cambria Math" charset="0"/>
                          </a:rPr>
                          <m:t>𝜇</m:t>
                        </m:r>
                      </m:e>
                      <m:sub>
                        <m:r>
                          <a:rPr lang="en-US" i="1" smtClean="0">
                            <a:solidFill>
                              <a:prstClr val="black"/>
                            </a:solidFill>
                            <a:latin typeface="Cambria Math" charset="0"/>
                            <a:ea typeface="Cambria Math" charset="0"/>
                            <a:cs typeface="Cambria Math" charset="0"/>
                          </a:rPr>
                          <m:t>𝑗</m:t>
                        </m:r>
                      </m:sub>
                    </m:sSub>
                    <m:r>
                      <a:rPr lang="en-US" dirty="0">
                        <a:solidFill>
                          <a:prstClr val="black"/>
                        </a:solidFill>
                        <a:latin typeface="Cambria Math" charset="0"/>
                        <a:ea typeface="Cambria Math" charset="0"/>
                        <a:cs typeface="Cambria Math" charset="0"/>
                      </a:rPr>
                      <m:t>≠</m:t>
                    </m:r>
                    <m:sSub>
                      <m:sSubPr>
                        <m:ctrlPr>
                          <a:rPr lang="en-US" i="1" smtClean="0">
                            <a:solidFill>
                              <a:prstClr val="black"/>
                            </a:solidFill>
                            <a:latin typeface="Cambria Math" panose="02040503050406030204" pitchFamily="18" charset="0"/>
                          </a:rPr>
                        </m:ctrlPr>
                      </m:sSubPr>
                      <m:e>
                        <m:r>
                          <a:rPr lang="en-US" i="1">
                            <a:solidFill>
                              <a:prstClr val="black"/>
                            </a:solidFill>
                            <a:latin typeface="Cambria Math" charset="0"/>
                            <a:ea typeface="Cambria Math" charset="0"/>
                            <a:cs typeface="Cambria Math" charset="0"/>
                          </a:rPr>
                          <m:t>𝜇</m:t>
                        </m:r>
                      </m:e>
                      <m:sub>
                        <m:r>
                          <a:rPr lang="en-US" i="1" smtClean="0">
                            <a:solidFill>
                              <a:prstClr val="black"/>
                            </a:solidFill>
                            <a:latin typeface="Cambria Math" charset="0"/>
                            <a:ea typeface="Cambria Math" charset="0"/>
                            <a:cs typeface="Cambria Math" charset="0"/>
                          </a:rPr>
                          <m:t>𝑘</m:t>
                        </m:r>
                      </m:sub>
                    </m:sSub>
                  </m:oMath>
                </a14:m>
                <a:r>
                  <a:rPr lang="en-US" dirty="0">
                    <a:solidFill>
                      <a:prstClr val="black"/>
                    </a:solidFill>
                  </a:rPr>
                  <a:t> for some </a:t>
                </a:r>
                <a14:m>
                  <m:oMath xmlns:m="http://schemas.openxmlformats.org/officeDocument/2006/math">
                    <m:r>
                      <a:rPr lang="en-US" i="1" smtClean="0">
                        <a:solidFill>
                          <a:prstClr val="black"/>
                        </a:solidFill>
                        <a:latin typeface="Cambria Math" charset="0"/>
                      </a:rPr>
                      <m:t>𝑗</m:t>
                    </m:r>
                    <m:r>
                      <a:rPr lang="en-US" i="1" smtClean="0">
                        <a:solidFill>
                          <a:prstClr val="black"/>
                        </a:solidFill>
                        <a:latin typeface="Cambria Math" charset="0"/>
                      </a:rPr>
                      <m:t>,</m:t>
                    </m:r>
                    <m:r>
                      <a:rPr lang="en-US" i="1" smtClean="0">
                        <a:solidFill>
                          <a:prstClr val="black"/>
                        </a:solidFill>
                        <a:latin typeface="Cambria Math" charset="0"/>
                      </a:rPr>
                      <m:t>𝑘</m:t>
                    </m:r>
                  </m:oMath>
                </a14:m>
                <a:endParaRPr lang="en-US" dirty="0">
                  <a:solidFill>
                    <a:prstClr val="black"/>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822960" y="2121659"/>
                <a:ext cx="2561599" cy="391646"/>
              </a:xfrm>
              <a:prstGeom prst="rect">
                <a:avLst/>
              </a:prstGeom>
              <a:blipFill rotWithShape="0">
                <a:blip r:embed="rId5"/>
                <a:stretch>
                  <a:fillRect t="-6250" b="-20313"/>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2135E072-055A-4B85-878F-BD9A58225A80}"/>
              </a:ext>
            </a:extLst>
          </p:cNvPr>
          <p:cNvSpPr/>
          <p:nvPr/>
        </p:nvSpPr>
        <p:spPr>
          <a:xfrm>
            <a:off x="4953000" y="2971800"/>
            <a:ext cx="6096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6DDC807-0E3F-40C5-9DF0-76F3AA14F9B1}"/>
              </a:ext>
            </a:extLst>
          </p:cNvPr>
          <p:cNvSpPr/>
          <p:nvPr/>
        </p:nvSpPr>
        <p:spPr>
          <a:xfrm>
            <a:off x="6536690" y="5483582"/>
            <a:ext cx="6096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893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6387"/>
                                        </p:tgtEl>
                                        <p:attrNameLst>
                                          <p:attrName>style.visibility</p:attrName>
                                        </p:attrNameLst>
                                      </p:cBhvr>
                                      <p:to>
                                        <p:strVal val="visible"/>
                                      </p:to>
                                    </p:set>
                                    <p:animEffect transition="in" filter="fade">
                                      <p:cBhvr>
                                        <p:cTn id="16" dur="500"/>
                                        <p:tgtEl>
                                          <p:spTgt spid="1638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P spid="6" grpId="0"/>
      <p:bldP spid="4"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1846721"/>
            <a:ext cx="2601824" cy="20294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3" name="TextBox 2"/>
              <p:cNvSpPr txBox="1"/>
              <p:nvPr/>
            </p:nvSpPr>
            <p:spPr>
              <a:xfrm>
                <a:off x="822960" y="5685054"/>
                <a:ext cx="5393977" cy="390748"/>
              </a:xfrm>
              <a:prstGeom prst="rect">
                <a:avLst/>
              </a:prstGeom>
              <a:noFill/>
            </p:spPr>
            <p:txBody>
              <a:bodyPr wrap="none" rtlCol="0">
                <a:spAutoFit/>
              </a:bodyPr>
              <a:lstStyle/>
              <a:p>
                <a14:m>
                  <m:oMath xmlns:m="http://schemas.openxmlformats.org/officeDocument/2006/math">
                    <m:r>
                      <a:rPr lang="en-US" i="1" smtClean="0">
                        <a:solidFill>
                          <a:prstClr val="black"/>
                        </a:solidFill>
                        <a:latin typeface="Cambria Math"/>
                        <a:ea typeface="Cambria Math"/>
                      </a:rPr>
                      <m:t>𝛾</m:t>
                    </m:r>
                    <m:r>
                      <a:rPr lang="en-US" i="1" smtClean="0">
                        <a:solidFill>
                          <a:prstClr val="black"/>
                        </a:solidFill>
                        <a:latin typeface="Cambria Math"/>
                        <a:ea typeface="Cambria Math"/>
                      </a:rPr>
                      <m:t>=1</m:t>
                    </m:r>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𝑎𝑚𝑝</m:t>
                        </m:r>
                        <m:r>
                          <a:rPr lang="en-US" i="1" smtClean="0">
                            <a:solidFill>
                              <a:prstClr val="black"/>
                            </a:solidFill>
                            <a:latin typeface="Cambria Math"/>
                            <a:ea typeface="Cambria Math"/>
                          </a:rPr>
                          <m:t> </m:t>
                        </m:r>
                      </m:sub>
                    </m:sSub>
                    <m:r>
                      <a:rPr lang="en-US" i="1" smtClean="0">
                        <a:solidFill>
                          <a:prstClr val="black"/>
                        </a:solidFill>
                        <a:latin typeface="Cambria Math"/>
                        <a:ea typeface="Cambria Math"/>
                      </a:rPr>
                      <m:t>−1</m:t>
                    </m:r>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𝐶𝑟𝑢𝑡𝑐h</m:t>
                        </m:r>
                        <m:r>
                          <a:rPr lang="en-US" i="1" smtClean="0">
                            <a:solidFill>
                              <a:prstClr val="black"/>
                            </a:solidFill>
                            <a:latin typeface="Cambria Math"/>
                            <a:ea typeface="Cambria Math"/>
                          </a:rPr>
                          <m:t> </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m:t>
                    </m:r>
                    <m:r>
                      <a:rPr lang="en-US" i="1" smtClean="0">
                        <a:solidFill>
                          <a:prstClr val="black"/>
                        </a:solidFill>
                        <a:latin typeface="Cambria Math"/>
                        <a:ea typeface="Cambria Math"/>
                      </a:rPr>
                      <m:t>1</m:t>
                    </m:r>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𝐻𝑒𝑎𝑟</m:t>
                        </m:r>
                        <m:r>
                          <a:rPr lang="en-US" i="1" smtClean="0">
                            <a:solidFill>
                              <a:prstClr val="black"/>
                            </a:solidFill>
                            <a:latin typeface="Cambria Math"/>
                            <a:ea typeface="Cambria Math"/>
                          </a:rPr>
                          <m:t> </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m:t>
                    </m:r>
                    <m:r>
                      <a:rPr lang="en-US" i="1" smtClean="0">
                        <a:solidFill>
                          <a:prstClr val="black"/>
                        </a:solidFill>
                        <a:latin typeface="Cambria Math"/>
                        <a:ea typeface="Cambria Math"/>
                      </a:rPr>
                      <m:t>0</m:t>
                    </m:r>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𝑁𝑜𝑛𝑒</m:t>
                        </m:r>
                        <m:r>
                          <a:rPr lang="en-US" i="1" smtClean="0">
                            <a:solidFill>
                              <a:prstClr val="black"/>
                            </a:solidFill>
                            <a:latin typeface="Cambria Math"/>
                            <a:ea typeface="Cambria Math"/>
                          </a:rPr>
                          <m:t> </m:t>
                        </m:r>
                      </m:sub>
                    </m:sSub>
                    <m:r>
                      <a:rPr lang="en-US" i="1" smtClean="0">
                        <a:solidFill>
                          <a:prstClr val="black"/>
                        </a:solidFill>
                        <a:latin typeface="Cambria Math"/>
                        <a:ea typeface="Cambria Math"/>
                      </a:rPr>
                      <m:t>−1</m:t>
                    </m:r>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𝑊h𝑒𝑒𝑙</m:t>
                        </m:r>
                      </m:sub>
                    </m:sSub>
                  </m:oMath>
                </a14:m>
                <a:endParaRPr lang="en-US" dirty="0">
                  <a:solidFill>
                    <a:prstClr val="black"/>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822960" y="5685054"/>
                <a:ext cx="5393977" cy="390748"/>
              </a:xfrm>
              <a:prstGeom prst="rect">
                <a:avLst/>
              </a:prstGeom>
              <a:blipFill rotWithShape="0">
                <a:blip r:embed="rId3"/>
                <a:stretch>
                  <a:fillRect t="-37500" b="-859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6971088" y="5557262"/>
                <a:ext cx="1309012"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rPr>
                          </m:ctrlPr>
                        </m:sSubPr>
                        <m:e>
                          <m:r>
                            <a:rPr lang="en-US" i="1" smtClean="0">
                              <a:solidFill>
                                <a:prstClr val="black"/>
                              </a:solidFill>
                              <a:latin typeface="Cambria Math" charset="0"/>
                            </a:rPr>
                            <m:t> </m:t>
                          </m:r>
                          <m:r>
                            <a:rPr lang="en-US" i="1" smtClean="0">
                              <a:solidFill>
                                <a:prstClr val="black"/>
                              </a:solidFill>
                              <a:latin typeface="Cambria Math" charset="0"/>
                            </a:rPr>
                            <m:t>𝐻</m:t>
                          </m:r>
                        </m:e>
                        <m:sub>
                          <m:r>
                            <a:rPr lang="en-US" i="1" smtClean="0">
                              <a:solidFill>
                                <a:prstClr val="black"/>
                              </a:solidFill>
                              <a:latin typeface="Cambria Math" charset="0"/>
                            </a:rPr>
                            <m:t>0</m:t>
                          </m:r>
                        </m:sub>
                      </m:sSub>
                      <m:r>
                        <a:rPr lang="en-US" i="1" smtClean="0">
                          <a:solidFill>
                            <a:prstClr val="black"/>
                          </a:solidFill>
                          <a:latin typeface="Cambria Math"/>
                        </a:rPr>
                        <m:t>: </m:t>
                      </m:r>
                      <m:r>
                        <a:rPr lang="en-US" i="1" smtClean="0">
                          <a:solidFill>
                            <a:prstClr val="black"/>
                          </a:solidFill>
                          <a:latin typeface="Cambria Math"/>
                          <a:ea typeface="Cambria Math"/>
                        </a:rPr>
                        <m:t>𝛾</m:t>
                      </m:r>
                      <m:r>
                        <a:rPr lang="en-US" i="1" smtClean="0">
                          <a:solidFill>
                            <a:prstClr val="black"/>
                          </a:solidFill>
                          <a:latin typeface="Cambria Math"/>
                          <a:ea typeface="Cambria Math"/>
                        </a:rPr>
                        <m:t>=0 </m:t>
                      </m:r>
                    </m:oMath>
                  </m:oMathPara>
                </a14:m>
                <a:endParaRPr lang="en-US" i="1" dirty="0">
                  <a:solidFill>
                    <a:prstClr val="black"/>
                  </a:solidFill>
                  <a:latin typeface="Cambria Math"/>
                  <a:ea typeface="Cambria Math"/>
                </a:endParaRPr>
              </a:p>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charset="0"/>
                              <a:ea typeface="Cambria Math"/>
                            </a:rPr>
                            <m:t>𝐻</m:t>
                          </m:r>
                        </m:e>
                        <m:sub>
                          <m:r>
                            <a:rPr lang="en-US" i="1" smtClean="0">
                              <a:solidFill>
                                <a:prstClr val="black"/>
                              </a:solidFill>
                              <a:latin typeface="Cambria Math" charset="0"/>
                              <a:ea typeface="Cambria Math"/>
                            </a:rPr>
                            <m:t>𝐴</m:t>
                          </m:r>
                        </m:sub>
                      </m:sSub>
                      <m:r>
                        <a:rPr lang="en-US" i="1" smtClean="0">
                          <a:solidFill>
                            <a:prstClr val="black"/>
                          </a:solidFill>
                          <a:latin typeface="Cambria Math"/>
                          <a:ea typeface="Cambria Math"/>
                        </a:rPr>
                        <m:t>:</m:t>
                      </m:r>
                      <m:r>
                        <a:rPr lang="en-US" i="1" smtClean="0">
                          <a:solidFill>
                            <a:prstClr val="black"/>
                          </a:solidFill>
                          <a:latin typeface="Cambria Math"/>
                          <a:ea typeface="Cambria Math"/>
                        </a:rPr>
                        <m:t>𝛾</m:t>
                      </m:r>
                      <m:r>
                        <a:rPr lang="en-US" i="1" smtClean="0">
                          <a:solidFill>
                            <a:prstClr val="black"/>
                          </a:solidFill>
                          <a:latin typeface="Cambria Math"/>
                          <a:ea typeface="Cambria Math"/>
                        </a:rPr>
                        <m:t>≠0</m:t>
                      </m:r>
                    </m:oMath>
                  </m:oMathPara>
                </a14:m>
                <a:endParaRPr lang="en-US" dirty="0">
                  <a:solidFill>
                    <a:prstClr val="black"/>
                  </a:solidFill>
                  <a:ea typeface="Cambria Math"/>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6971088" y="5557262"/>
                <a:ext cx="1309012" cy="646331"/>
              </a:xfrm>
              <a:prstGeom prst="rect">
                <a:avLst/>
              </a:prstGeom>
              <a:blipFill rotWithShape="0">
                <a:blip r:embed="rId4"/>
                <a:stretch>
                  <a:fillRect t="-54717" b="-273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822960" y="1846721"/>
                <a:ext cx="4001801" cy="11020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rPr>
                          </m:ctrlPr>
                        </m:sSubPr>
                        <m:e>
                          <m:r>
                            <a:rPr lang="en-US" i="1" smtClean="0">
                              <a:solidFill>
                                <a:prstClr val="black"/>
                              </a:solidFill>
                              <a:latin typeface="Cambria Math" charset="0"/>
                            </a:rPr>
                            <m:t>𝐻</m:t>
                          </m:r>
                        </m:e>
                        <m:sub>
                          <m:r>
                            <a:rPr lang="en-US" i="1" smtClean="0">
                              <a:solidFill>
                                <a:prstClr val="black"/>
                              </a:solidFill>
                              <a:latin typeface="Cambria Math" charset="0"/>
                            </a:rPr>
                            <m:t>0</m:t>
                          </m:r>
                        </m:sub>
                      </m:sSub>
                      <m:r>
                        <a:rPr lang="en-US" i="1" smtClean="0">
                          <a:solidFill>
                            <a:prstClr val="black"/>
                          </a:solidFill>
                          <a:latin typeface="Cambria Math"/>
                        </a:rPr>
                        <m:t>: </m:t>
                      </m:r>
                      <m:f>
                        <m:fPr>
                          <m:ctrlPr>
                            <a:rPr lang="en-US" i="1" smtClean="0">
                              <a:solidFill>
                                <a:prstClr val="black"/>
                              </a:solidFill>
                              <a:latin typeface="Cambria Math" panose="02040503050406030204" pitchFamily="18" charset="0"/>
                            </a:rPr>
                          </m:ctrlPr>
                        </m:fPr>
                        <m:num>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𝐴𝑚𝑝</m:t>
                              </m:r>
                            </m:sub>
                          </m:sSub>
                          <m:r>
                            <a:rPr lang="en-US" b="0" i="1" smtClean="0">
                              <a:solidFill>
                                <a:prstClr val="black"/>
                              </a:solidFill>
                              <a:latin typeface="Cambria Math" panose="02040503050406030204" pitchFamily="18" charset="0"/>
                              <a:ea typeface="Cambria Math"/>
                            </a:rPr>
                            <m:t>+</m:t>
                          </m:r>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𝐻𝑒𝑎𝑟</m:t>
                              </m:r>
                              <m:r>
                                <a:rPr lang="en-US" i="1" smtClean="0">
                                  <a:solidFill>
                                    <a:prstClr val="black"/>
                                  </a:solidFill>
                                  <a:latin typeface="Cambria Math"/>
                                  <a:ea typeface="Cambria Math"/>
                                </a:rPr>
                                <m:t> </m:t>
                              </m:r>
                            </m:sub>
                          </m:sSub>
                        </m:num>
                        <m:den>
                          <m:r>
                            <a:rPr lang="en-US" i="1" smtClean="0">
                              <a:solidFill>
                                <a:prstClr val="black"/>
                              </a:solidFill>
                              <a:latin typeface="Cambria Math"/>
                            </a:rPr>
                            <m:t>2</m:t>
                          </m:r>
                        </m:den>
                      </m:f>
                      <m:r>
                        <a:rPr lang="en-US" i="1" smtClean="0">
                          <a:solidFill>
                            <a:prstClr val="black"/>
                          </a:solidFill>
                          <a:latin typeface="Cambria Math"/>
                        </a:rPr>
                        <m:t>=</m:t>
                      </m:r>
                      <m:f>
                        <m:fPr>
                          <m:ctrlPr>
                            <a:rPr lang="en-US" i="1" smtClean="0">
                              <a:solidFill>
                                <a:prstClr val="black"/>
                              </a:solidFill>
                              <a:latin typeface="Cambria Math" panose="02040503050406030204" pitchFamily="18" charset="0"/>
                            </a:rPr>
                          </m:ctrlPr>
                        </m:fPr>
                        <m:num>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𝐶𝑟𝑢𝑡𝑐h</m:t>
                              </m:r>
                            </m:sub>
                          </m:sSub>
                          <m:r>
                            <a:rPr lang="en-US" b="0" i="1" smtClean="0">
                              <a:solidFill>
                                <a:prstClr val="black"/>
                              </a:solidFill>
                              <a:latin typeface="Cambria Math" panose="02040503050406030204" pitchFamily="18" charset="0"/>
                              <a:ea typeface="Cambria Math"/>
                            </a:rPr>
                            <m:t>+</m:t>
                          </m:r>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𝑊h𝑒𝑒𝑙</m:t>
                              </m:r>
                              <m:r>
                                <a:rPr lang="en-US" i="1" smtClean="0">
                                  <a:solidFill>
                                    <a:prstClr val="black"/>
                                  </a:solidFill>
                                  <a:latin typeface="Cambria Math"/>
                                  <a:ea typeface="Cambria Math"/>
                                </a:rPr>
                                <m:t> </m:t>
                              </m:r>
                            </m:sub>
                          </m:sSub>
                        </m:num>
                        <m:den>
                          <m:r>
                            <a:rPr lang="en-US" i="1" smtClean="0">
                              <a:solidFill>
                                <a:prstClr val="black"/>
                              </a:solidFill>
                              <a:latin typeface="Cambria Math"/>
                            </a:rPr>
                            <m:t>2</m:t>
                          </m:r>
                        </m:den>
                      </m:f>
                    </m:oMath>
                  </m:oMathPara>
                </a14:m>
                <a:endParaRPr lang="en-US" i="1" dirty="0">
                  <a:solidFill>
                    <a:prstClr val="black"/>
                  </a:solidFill>
                  <a:latin typeface="Cambria Math"/>
                  <a:ea typeface="Cambria Math"/>
                </a:endParaRPr>
              </a:p>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rPr>
                          </m:ctrlPr>
                        </m:sSubPr>
                        <m:e>
                          <m:r>
                            <a:rPr lang="en-US" i="1" smtClean="0">
                              <a:solidFill>
                                <a:prstClr val="black"/>
                              </a:solidFill>
                              <a:latin typeface="Cambria Math" charset="0"/>
                            </a:rPr>
                            <m:t>𝐻</m:t>
                          </m:r>
                        </m:e>
                        <m:sub>
                          <m:r>
                            <a:rPr lang="en-US" i="1" smtClean="0">
                              <a:solidFill>
                                <a:prstClr val="black"/>
                              </a:solidFill>
                              <a:latin typeface="Cambria Math" charset="0"/>
                            </a:rPr>
                            <m:t>𝐴</m:t>
                          </m:r>
                        </m:sub>
                      </m:sSub>
                      <m:r>
                        <a:rPr lang="en-US" i="1" smtClean="0">
                          <a:solidFill>
                            <a:prstClr val="black"/>
                          </a:solidFill>
                          <a:latin typeface="Cambria Math"/>
                        </a:rPr>
                        <m:t>: </m:t>
                      </m:r>
                      <m:f>
                        <m:fPr>
                          <m:ctrlPr>
                            <a:rPr lang="en-US" i="1" smtClean="0">
                              <a:solidFill>
                                <a:prstClr val="black"/>
                              </a:solidFill>
                              <a:latin typeface="Cambria Math" panose="02040503050406030204" pitchFamily="18" charset="0"/>
                            </a:rPr>
                          </m:ctrlPr>
                        </m:fPr>
                        <m:num>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𝐴𝑚𝑝</m:t>
                              </m:r>
                            </m:sub>
                          </m:sSub>
                          <m:r>
                            <a:rPr lang="en-US" b="0" i="1" smtClean="0">
                              <a:solidFill>
                                <a:prstClr val="black"/>
                              </a:solidFill>
                              <a:latin typeface="Cambria Math" panose="02040503050406030204" pitchFamily="18" charset="0"/>
                              <a:ea typeface="Cambria Math"/>
                            </a:rPr>
                            <m:t>+</m:t>
                          </m:r>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𝐻𝑒𝑎𝑟</m:t>
                              </m:r>
                              <m:r>
                                <a:rPr lang="en-US" i="1" smtClean="0">
                                  <a:solidFill>
                                    <a:prstClr val="black"/>
                                  </a:solidFill>
                                  <a:latin typeface="Cambria Math"/>
                                  <a:ea typeface="Cambria Math"/>
                                </a:rPr>
                                <m:t> </m:t>
                              </m:r>
                            </m:sub>
                          </m:sSub>
                        </m:num>
                        <m:den>
                          <m:r>
                            <a:rPr lang="en-US" i="1" smtClean="0">
                              <a:solidFill>
                                <a:prstClr val="black"/>
                              </a:solidFill>
                              <a:latin typeface="Cambria Math"/>
                            </a:rPr>
                            <m:t>2</m:t>
                          </m:r>
                        </m:den>
                      </m:f>
                      <m:r>
                        <a:rPr lang="en-US" i="1">
                          <a:solidFill>
                            <a:prstClr val="black"/>
                          </a:solidFill>
                          <a:latin typeface="Cambria Math"/>
                          <a:ea typeface="Cambria Math"/>
                        </a:rPr>
                        <m:t>≠</m:t>
                      </m:r>
                      <m:f>
                        <m:fPr>
                          <m:ctrlPr>
                            <a:rPr lang="en-US" i="1" smtClean="0">
                              <a:solidFill>
                                <a:prstClr val="black"/>
                              </a:solidFill>
                              <a:latin typeface="Cambria Math" panose="02040503050406030204" pitchFamily="18" charset="0"/>
                            </a:rPr>
                          </m:ctrlPr>
                        </m:fPr>
                        <m:num>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𝐶𝑟𝑢𝑡𝑐h</m:t>
                              </m:r>
                            </m:sub>
                          </m:sSub>
                          <m:r>
                            <a:rPr lang="en-US" b="0" i="1" smtClean="0">
                              <a:solidFill>
                                <a:prstClr val="black"/>
                              </a:solidFill>
                              <a:latin typeface="Cambria Math" panose="02040503050406030204" pitchFamily="18" charset="0"/>
                              <a:ea typeface="Cambria Math"/>
                            </a:rPr>
                            <m:t>+</m:t>
                          </m:r>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𝑊h𝑒𝑒𝑙</m:t>
                              </m:r>
                              <m:r>
                                <a:rPr lang="en-US" i="1" smtClean="0">
                                  <a:solidFill>
                                    <a:prstClr val="black"/>
                                  </a:solidFill>
                                  <a:latin typeface="Cambria Math"/>
                                  <a:ea typeface="Cambria Math"/>
                                </a:rPr>
                                <m:t> </m:t>
                              </m:r>
                            </m:sub>
                          </m:sSub>
                        </m:num>
                        <m:den>
                          <m:r>
                            <a:rPr lang="en-US" i="1" smtClean="0">
                              <a:solidFill>
                                <a:prstClr val="black"/>
                              </a:solidFill>
                              <a:latin typeface="Cambria Math"/>
                            </a:rPr>
                            <m:t>2</m:t>
                          </m:r>
                        </m:den>
                      </m:f>
                    </m:oMath>
                  </m:oMathPara>
                </a14:m>
                <a:endParaRPr lang="en-US" dirty="0">
                  <a:solidFill>
                    <a:prstClr val="black"/>
                  </a:solidFill>
                  <a:ea typeface="Cambria Math"/>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822960" y="1846721"/>
                <a:ext cx="4001801" cy="110209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822960" y="4594080"/>
                <a:ext cx="4354462" cy="6891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rPr>
                          </m:ctrlPr>
                        </m:sSubPr>
                        <m:e>
                          <m:r>
                            <a:rPr lang="en-US" i="1" smtClean="0">
                              <a:solidFill>
                                <a:prstClr val="black"/>
                              </a:solidFill>
                              <a:latin typeface="Cambria Math" charset="0"/>
                            </a:rPr>
                            <m:t>𝐻</m:t>
                          </m:r>
                        </m:e>
                        <m:sub>
                          <m:r>
                            <a:rPr lang="en-US" i="1" smtClean="0">
                              <a:solidFill>
                                <a:prstClr val="black"/>
                              </a:solidFill>
                              <a:latin typeface="Cambria Math" charset="0"/>
                            </a:rPr>
                            <m:t>0</m:t>
                          </m:r>
                        </m:sub>
                      </m:sSub>
                      <m:r>
                        <a:rPr lang="en-US" i="1" smtClean="0">
                          <a:solidFill>
                            <a:prstClr val="black"/>
                          </a:solidFill>
                          <a:latin typeface="Cambria Math"/>
                        </a:rPr>
                        <m:t>:</m:t>
                      </m:r>
                      <m:sSub>
                        <m:sSubPr>
                          <m:ctrlPr>
                            <a:rPr lang="en-US" i="1" smtClean="0">
                              <a:solidFill>
                                <a:prstClr val="black"/>
                              </a:solidFill>
                              <a:latin typeface="Cambria Math" panose="02040503050406030204" pitchFamily="18" charset="0"/>
                              <a:ea typeface="Cambria Math"/>
                            </a:rPr>
                          </m:ctrlPr>
                        </m:sSubPr>
                        <m:e>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𝐴𝑚𝑝</m:t>
                              </m:r>
                            </m:sub>
                          </m:sSub>
                          <m:r>
                            <a:rPr lang="en-US" b="0" i="1" smtClean="0">
                              <a:solidFill>
                                <a:prstClr val="black"/>
                              </a:solidFill>
                              <a:latin typeface="Cambria Math" panose="02040503050406030204" pitchFamily="18" charset="0"/>
                              <a:ea typeface="Cambria Math"/>
                            </a:rPr>
                            <m:t>+</m:t>
                          </m:r>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𝐻𝑒𝑎𝑟</m:t>
                              </m:r>
                              <m:r>
                                <a:rPr lang="en-US" i="1" smtClean="0">
                                  <a:solidFill>
                                    <a:prstClr val="black"/>
                                  </a:solidFill>
                                  <a:latin typeface="Cambria Math"/>
                                  <a:ea typeface="Cambria Math"/>
                                </a:rPr>
                                <m:t> </m:t>
                              </m:r>
                            </m:sub>
                          </m:sSub>
                          <m:r>
                            <a:rPr lang="en-US" i="1" smtClean="0">
                              <a:solidFill>
                                <a:prstClr val="black"/>
                              </a:solidFill>
                              <a:latin typeface="Cambria Math"/>
                              <a:ea typeface="Cambria Math"/>
                            </a:rPr>
                            <m:t>−</m:t>
                          </m:r>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𝐶𝑟𝑢𝑡𝑐h</m:t>
                          </m:r>
                        </m:sub>
                      </m:sSub>
                      <m:r>
                        <a:rPr lang="en-US" b="0" i="1" smtClean="0">
                          <a:solidFill>
                            <a:prstClr val="black"/>
                          </a:solidFill>
                          <a:latin typeface="Cambria Math" panose="02040503050406030204" pitchFamily="18" charset="0"/>
                          <a:ea typeface="Cambria Math"/>
                        </a:rPr>
                        <m:t>−</m:t>
                      </m:r>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𝑊h𝑒𝑒𝑙</m:t>
                          </m:r>
                          <m:r>
                            <a:rPr lang="en-US" i="1" smtClean="0">
                              <a:solidFill>
                                <a:prstClr val="black"/>
                              </a:solidFill>
                              <a:latin typeface="Cambria Math"/>
                              <a:ea typeface="Cambria Math"/>
                            </a:rPr>
                            <m:t> </m:t>
                          </m:r>
                        </m:sub>
                      </m:sSub>
                      <m:r>
                        <a:rPr lang="en-US" i="1" smtClean="0">
                          <a:solidFill>
                            <a:prstClr val="black"/>
                          </a:solidFill>
                          <a:latin typeface="Cambria Math"/>
                        </a:rPr>
                        <m:t>=0</m:t>
                      </m:r>
                    </m:oMath>
                  </m:oMathPara>
                </a14:m>
                <a:endParaRPr lang="en-US" i="1" dirty="0">
                  <a:solidFill>
                    <a:prstClr val="black"/>
                  </a:solidFill>
                  <a:latin typeface="Cambria Math"/>
                  <a:ea typeface="Cambria Math"/>
                </a:endParaRPr>
              </a:p>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rPr>
                          </m:ctrlPr>
                        </m:sSubPr>
                        <m:e>
                          <m:r>
                            <a:rPr lang="en-US" i="1" smtClean="0">
                              <a:solidFill>
                                <a:prstClr val="black"/>
                              </a:solidFill>
                              <a:latin typeface="Cambria Math" charset="0"/>
                            </a:rPr>
                            <m:t>𝐻</m:t>
                          </m:r>
                        </m:e>
                        <m:sub>
                          <m:r>
                            <a:rPr lang="en-US" i="1" smtClean="0">
                              <a:solidFill>
                                <a:prstClr val="black"/>
                              </a:solidFill>
                              <a:latin typeface="Cambria Math" charset="0"/>
                            </a:rPr>
                            <m:t>𝐴</m:t>
                          </m:r>
                        </m:sub>
                      </m:sSub>
                      <m:r>
                        <a:rPr lang="en-US" i="1" smtClean="0">
                          <a:solidFill>
                            <a:prstClr val="black"/>
                          </a:solidFill>
                          <a:latin typeface="Cambria Math"/>
                        </a:rPr>
                        <m:t>:</m:t>
                      </m:r>
                      <m:sSub>
                        <m:sSubPr>
                          <m:ctrlPr>
                            <a:rPr lang="en-US" i="1" smtClean="0">
                              <a:solidFill>
                                <a:prstClr val="black"/>
                              </a:solidFill>
                              <a:latin typeface="Cambria Math" panose="02040503050406030204" pitchFamily="18" charset="0"/>
                              <a:ea typeface="Cambria Math"/>
                            </a:rPr>
                          </m:ctrlPr>
                        </m:sSubPr>
                        <m:e>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𝐴𝑚𝑝</m:t>
                              </m:r>
                            </m:sub>
                          </m:sSub>
                          <m:r>
                            <a:rPr lang="en-US" b="0" i="1" smtClean="0">
                              <a:solidFill>
                                <a:prstClr val="black"/>
                              </a:solidFill>
                              <a:latin typeface="Cambria Math" panose="02040503050406030204" pitchFamily="18" charset="0"/>
                              <a:ea typeface="Cambria Math"/>
                            </a:rPr>
                            <m:t>+</m:t>
                          </m:r>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𝐻𝑒𝑎𝑟</m:t>
                              </m:r>
                              <m:r>
                                <a:rPr lang="en-US" i="1" smtClean="0">
                                  <a:solidFill>
                                    <a:prstClr val="black"/>
                                  </a:solidFill>
                                  <a:latin typeface="Cambria Math"/>
                                  <a:ea typeface="Cambria Math"/>
                                </a:rPr>
                                <m:t> </m:t>
                              </m:r>
                            </m:sub>
                          </m:sSub>
                          <m:r>
                            <a:rPr lang="en-US" i="1" smtClean="0">
                              <a:solidFill>
                                <a:prstClr val="black"/>
                              </a:solidFill>
                              <a:latin typeface="Cambria Math"/>
                              <a:ea typeface="Cambria Math"/>
                            </a:rPr>
                            <m:t>−</m:t>
                          </m:r>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𝐶𝑟𝑢𝑡𝑐h</m:t>
                          </m:r>
                        </m:sub>
                      </m:sSub>
                      <m:r>
                        <a:rPr lang="en-US" b="0" i="1" smtClean="0">
                          <a:solidFill>
                            <a:prstClr val="black"/>
                          </a:solidFill>
                          <a:latin typeface="Cambria Math" panose="02040503050406030204" pitchFamily="18" charset="0"/>
                          <a:ea typeface="Cambria Math"/>
                        </a:rPr>
                        <m:t>−</m:t>
                      </m:r>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𝑊h𝑒𝑒𝑙</m:t>
                          </m:r>
                          <m:r>
                            <a:rPr lang="en-US" i="1" smtClean="0">
                              <a:solidFill>
                                <a:prstClr val="black"/>
                              </a:solidFill>
                              <a:latin typeface="Cambria Math"/>
                              <a:ea typeface="Cambria Math"/>
                            </a:rPr>
                            <m:t> </m:t>
                          </m:r>
                        </m:sub>
                      </m:sSub>
                      <m:r>
                        <a:rPr lang="en-US" i="1">
                          <a:solidFill>
                            <a:prstClr val="black"/>
                          </a:solidFill>
                          <a:latin typeface="Cambria Math"/>
                          <a:ea typeface="Cambria Math"/>
                        </a:rPr>
                        <m:t>≠</m:t>
                      </m:r>
                      <m:r>
                        <a:rPr lang="en-US" i="1" smtClean="0">
                          <a:solidFill>
                            <a:prstClr val="black"/>
                          </a:solidFill>
                          <a:latin typeface="Cambria Math"/>
                          <a:ea typeface="Cambria Math"/>
                        </a:rPr>
                        <m:t>0</m:t>
                      </m:r>
                    </m:oMath>
                  </m:oMathPara>
                </a14:m>
                <a:endParaRPr lang="en-US" dirty="0">
                  <a:solidFill>
                    <a:prstClr val="black"/>
                  </a:solidFill>
                  <a:ea typeface="Cambria Math"/>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822960" y="4594080"/>
                <a:ext cx="4354462" cy="689163"/>
              </a:xfrm>
              <a:prstGeom prst="rect">
                <a:avLst/>
              </a:prstGeom>
              <a:blipFill>
                <a:blip r:embed="rId6"/>
                <a:stretch>
                  <a:fillRect b="-2655"/>
                </a:stretch>
              </a:blipFill>
            </p:spPr>
            <p:txBody>
              <a:bodyPr/>
              <a:lstStyle/>
              <a:p>
                <a:r>
                  <a:rPr lang="en-US">
                    <a:noFill/>
                  </a:rPr>
                  <a:t> </a:t>
                </a:r>
              </a:p>
            </p:txBody>
          </p:sp>
        </mc:Fallback>
      </mc:AlternateContent>
      <p:sp>
        <p:nvSpPr>
          <p:cNvPr id="6" name="Title 5"/>
          <p:cNvSpPr>
            <a:spLocks noGrp="1"/>
          </p:cNvSpPr>
          <p:nvPr>
            <p:ph type="title"/>
          </p:nvPr>
        </p:nvSpPr>
        <p:spPr/>
        <p:txBody>
          <a:bodyPr>
            <a:normAutofit fontScale="90000"/>
          </a:bodyPr>
          <a:lstStyle/>
          <a:p>
            <a:r>
              <a:rPr lang="en-US" dirty="0"/>
              <a:t>Handicap &amp; Capability Study: </a:t>
            </a:r>
            <a:br>
              <a:rPr lang="en-US" dirty="0"/>
            </a:br>
            <a:r>
              <a:rPr lang="en-US" dirty="0"/>
              <a:t>More Specific Questions</a:t>
            </a:r>
          </a:p>
        </p:txBody>
      </p:sp>
      <mc:AlternateContent xmlns:mc="http://schemas.openxmlformats.org/markup-compatibility/2006" xmlns:a14="http://schemas.microsoft.com/office/drawing/2010/main">
        <mc:Choice Requires="a14">
          <p:sp>
            <p:nvSpPr>
              <p:cNvPr id="11" name="TextBox 10"/>
              <p:cNvSpPr txBox="1"/>
              <p:nvPr/>
            </p:nvSpPr>
            <p:spPr>
              <a:xfrm>
                <a:off x="822960" y="3308980"/>
                <a:ext cx="4405758" cy="110915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rPr>
                          </m:ctrlPr>
                        </m:sSubPr>
                        <m:e>
                          <m:r>
                            <a:rPr lang="en-US" i="1" smtClean="0">
                              <a:solidFill>
                                <a:prstClr val="black"/>
                              </a:solidFill>
                              <a:latin typeface="Cambria Math" charset="0"/>
                            </a:rPr>
                            <m:t>𝐻</m:t>
                          </m:r>
                        </m:e>
                        <m:sub>
                          <m:r>
                            <a:rPr lang="en-US" i="1" smtClean="0">
                              <a:solidFill>
                                <a:prstClr val="black"/>
                              </a:solidFill>
                              <a:latin typeface="Cambria Math" charset="0"/>
                            </a:rPr>
                            <m:t>0</m:t>
                          </m:r>
                        </m:sub>
                      </m:sSub>
                      <m:r>
                        <a:rPr lang="en-US" i="1" smtClean="0">
                          <a:solidFill>
                            <a:prstClr val="black"/>
                          </a:solidFill>
                          <a:latin typeface="Cambria Math"/>
                        </a:rPr>
                        <m:t>: </m:t>
                      </m:r>
                      <m:f>
                        <m:fPr>
                          <m:ctrlPr>
                            <a:rPr lang="en-US" i="1" smtClean="0">
                              <a:solidFill>
                                <a:prstClr val="black"/>
                              </a:solidFill>
                              <a:latin typeface="Cambria Math" panose="02040503050406030204" pitchFamily="18" charset="0"/>
                            </a:rPr>
                          </m:ctrlPr>
                        </m:fPr>
                        <m:num>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𝐴𝑚𝑝</m:t>
                              </m:r>
                            </m:sub>
                          </m:sSub>
                          <m:r>
                            <a:rPr lang="en-US" b="0" i="1" smtClean="0">
                              <a:solidFill>
                                <a:prstClr val="black"/>
                              </a:solidFill>
                              <a:latin typeface="Cambria Math" panose="02040503050406030204" pitchFamily="18" charset="0"/>
                              <a:ea typeface="Cambria Math"/>
                            </a:rPr>
                            <m:t>+</m:t>
                          </m:r>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𝐻𝑒𝑎𝑟</m:t>
                              </m:r>
                              <m:r>
                                <a:rPr lang="en-US" i="1" smtClean="0">
                                  <a:solidFill>
                                    <a:prstClr val="black"/>
                                  </a:solidFill>
                                  <a:latin typeface="Cambria Math"/>
                                  <a:ea typeface="Cambria Math"/>
                                </a:rPr>
                                <m:t> </m:t>
                              </m:r>
                            </m:sub>
                          </m:sSub>
                        </m:num>
                        <m:den>
                          <m:r>
                            <a:rPr lang="en-US" i="1" smtClean="0">
                              <a:solidFill>
                                <a:prstClr val="black"/>
                              </a:solidFill>
                              <a:latin typeface="Cambria Math"/>
                            </a:rPr>
                            <m:t>2</m:t>
                          </m:r>
                        </m:den>
                      </m:f>
                      <m:r>
                        <a:rPr lang="en-US" i="1" smtClean="0">
                          <a:solidFill>
                            <a:prstClr val="black"/>
                          </a:solidFill>
                          <a:latin typeface="Cambria Math" charset="0"/>
                        </a:rPr>
                        <m:t>−</m:t>
                      </m:r>
                      <m:f>
                        <m:fPr>
                          <m:ctrlPr>
                            <a:rPr lang="en-US" i="1" smtClean="0">
                              <a:solidFill>
                                <a:prstClr val="black"/>
                              </a:solidFill>
                              <a:latin typeface="Cambria Math" panose="02040503050406030204" pitchFamily="18" charset="0"/>
                            </a:rPr>
                          </m:ctrlPr>
                        </m:fPr>
                        <m:num>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𝐶𝑟𝑢𝑡𝑐h</m:t>
                              </m:r>
                            </m:sub>
                          </m:sSub>
                          <m:r>
                            <a:rPr lang="en-US" b="0" i="1" smtClean="0">
                              <a:solidFill>
                                <a:prstClr val="black"/>
                              </a:solidFill>
                              <a:latin typeface="Cambria Math" panose="02040503050406030204" pitchFamily="18" charset="0"/>
                              <a:ea typeface="Cambria Math"/>
                            </a:rPr>
                            <m:t>+</m:t>
                          </m:r>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𝑊h𝑒𝑒𝑙</m:t>
                              </m:r>
                              <m:r>
                                <a:rPr lang="en-US" i="1" smtClean="0">
                                  <a:solidFill>
                                    <a:prstClr val="black"/>
                                  </a:solidFill>
                                  <a:latin typeface="Cambria Math"/>
                                  <a:ea typeface="Cambria Math"/>
                                </a:rPr>
                                <m:t> </m:t>
                              </m:r>
                            </m:sub>
                          </m:sSub>
                        </m:num>
                        <m:den>
                          <m:r>
                            <a:rPr lang="en-US" i="1" smtClean="0">
                              <a:solidFill>
                                <a:prstClr val="black"/>
                              </a:solidFill>
                              <a:latin typeface="Cambria Math"/>
                            </a:rPr>
                            <m:t>2</m:t>
                          </m:r>
                        </m:den>
                      </m:f>
                      <m:r>
                        <a:rPr lang="en-US" i="1" smtClean="0">
                          <a:solidFill>
                            <a:prstClr val="black"/>
                          </a:solidFill>
                          <a:latin typeface="Cambria Math" charset="0"/>
                        </a:rPr>
                        <m:t>=0</m:t>
                      </m:r>
                    </m:oMath>
                  </m:oMathPara>
                </a14:m>
                <a:endParaRPr lang="en-US" i="1" dirty="0">
                  <a:solidFill>
                    <a:prstClr val="black"/>
                  </a:solidFill>
                  <a:latin typeface="Cambria Math"/>
                  <a:ea typeface="Cambria Math"/>
                </a:endParaRPr>
              </a:p>
              <a:p>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rPr>
                            <m:t>𝐻</m:t>
                          </m:r>
                        </m:e>
                        <m:sub>
                          <m:r>
                            <a:rPr lang="en-US" i="1" smtClean="0">
                              <a:solidFill>
                                <a:prstClr val="black"/>
                              </a:solidFill>
                              <a:latin typeface="Cambria Math" charset="0"/>
                            </a:rPr>
                            <m:t>𝐴</m:t>
                          </m:r>
                        </m:sub>
                      </m:sSub>
                      <m:r>
                        <a:rPr lang="en-US" i="1">
                          <a:solidFill>
                            <a:prstClr val="black"/>
                          </a:solidFill>
                          <a:latin typeface="Cambria Math"/>
                        </a:rPr>
                        <m:t>: </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𝐴𝑚𝑝</m:t>
                              </m:r>
                            </m:sub>
                          </m:sSub>
                          <m:r>
                            <a:rPr lang="en-US" b="0" i="1" smtClean="0">
                              <a:solidFill>
                                <a:prstClr val="black"/>
                              </a:solidFill>
                              <a:latin typeface="Cambria Math" panose="02040503050406030204" pitchFamily="18"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𝐻𝑒𝑎𝑟</m:t>
                              </m:r>
                              <m:r>
                                <a:rPr lang="en-US" i="1">
                                  <a:solidFill>
                                    <a:prstClr val="black"/>
                                  </a:solidFill>
                                  <a:latin typeface="Cambria Math"/>
                                  <a:ea typeface="Cambria Math"/>
                                </a:rPr>
                                <m:t> </m:t>
                              </m:r>
                            </m:sub>
                          </m:sSub>
                        </m:num>
                        <m:den>
                          <m:r>
                            <a:rPr lang="en-US" i="1">
                              <a:solidFill>
                                <a:prstClr val="black"/>
                              </a:solidFill>
                              <a:latin typeface="Cambria Math"/>
                            </a:rPr>
                            <m:t>2</m:t>
                          </m:r>
                        </m:den>
                      </m:f>
                      <m:r>
                        <a:rPr lang="en-US" i="1">
                          <a:solidFill>
                            <a:prstClr val="black"/>
                          </a:solidFill>
                          <a:latin typeface="Cambria Math" charset="0"/>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𝐶𝑟𝑢𝑡𝑐h</m:t>
                              </m:r>
                            </m:sub>
                          </m:sSub>
                          <m:r>
                            <a:rPr lang="en-US" b="0" i="1" smtClean="0">
                              <a:solidFill>
                                <a:prstClr val="black"/>
                              </a:solidFill>
                              <a:latin typeface="Cambria Math" panose="02040503050406030204" pitchFamily="18"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𝑊h𝑒𝑒𝑙</m:t>
                              </m:r>
                              <m:r>
                                <a:rPr lang="en-US" i="1">
                                  <a:solidFill>
                                    <a:prstClr val="black"/>
                                  </a:solidFill>
                                  <a:latin typeface="Cambria Math"/>
                                  <a:ea typeface="Cambria Math"/>
                                </a:rPr>
                                <m:t> </m:t>
                              </m:r>
                            </m:sub>
                          </m:sSub>
                        </m:num>
                        <m:den>
                          <m:r>
                            <a:rPr lang="en-US" i="1">
                              <a:solidFill>
                                <a:prstClr val="black"/>
                              </a:solidFill>
                              <a:latin typeface="Cambria Math"/>
                            </a:rPr>
                            <m:t>2</m:t>
                          </m:r>
                        </m:den>
                      </m:f>
                      <m:r>
                        <a:rPr lang="en-US" i="1" smtClean="0">
                          <a:solidFill>
                            <a:prstClr val="black"/>
                          </a:solidFill>
                          <a:latin typeface="Cambria Math" charset="0"/>
                          <a:ea typeface="Cambria Math" charset="0"/>
                          <a:cs typeface="Cambria Math" charset="0"/>
                        </a:rPr>
                        <m:t>≠</m:t>
                      </m:r>
                      <m:r>
                        <a:rPr lang="en-US" i="1">
                          <a:solidFill>
                            <a:prstClr val="black"/>
                          </a:solidFill>
                          <a:latin typeface="Cambria Math" charset="0"/>
                        </a:rPr>
                        <m:t>0</m:t>
                      </m:r>
                    </m:oMath>
                  </m:oMathPara>
                </a14:m>
                <a:endParaRPr lang="en-US" i="1" dirty="0">
                  <a:solidFill>
                    <a:prstClr val="black"/>
                  </a:solidFill>
                  <a:latin typeface="Cambria Math"/>
                  <a:ea typeface="Cambria Math"/>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822960" y="3308980"/>
                <a:ext cx="4405758" cy="1109150"/>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526984" y="2894444"/>
                <a:ext cx="3449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charset="0"/>
                          <a:ea typeface="Cambria Math" charset="0"/>
                          <a:cs typeface="Cambria Math" charset="0"/>
                        </a:rPr>
                        <m:t>↕</m:t>
                      </m:r>
                    </m:oMath>
                  </m:oMathPara>
                </a14:m>
                <a:endParaRPr lang="en-US" dirty="0">
                  <a:solidFill>
                    <a:srgbClr val="FF0000"/>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526984" y="2894444"/>
                <a:ext cx="344966" cy="369332"/>
              </a:xfrm>
              <a:prstGeom prst="rect">
                <a:avLst/>
              </a:prstGeom>
              <a:blipFill rotWithShape="0">
                <a:blip r:embed="rId8"/>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2525620" y="4311499"/>
                <a:ext cx="3449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charset="0"/>
                          <a:ea typeface="Cambria Math" charset="0"/>
                          <a:cs typeface="Cambria Math" charset="0"/>
                        </a:rPr>
                        <m:t>↕</m:t>
                      </m:r>
                    </m:oMath>
                  </m:oMathPara>
                </a14:m>
                <a:endParaRPr lang="en-US" dirty="0">
                  <a:solidFill>
                    <a:srgbClr val="FF000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2525620" y="4311499"/>
                <a:ext cx="344966" cy="369332"/>
              </a:xfrm>
              <a:prstGeom prst="rect">
                <a:avLst/>
              </a:prstGeom>
              <a:blipFill rotWithShape="0">
                <a:blip r:embed="rId9"/>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2555550" y="5410395"/>
                <a:ext cx="3449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charset="0"/>
                          <a:ea typeface="Cambria Math" charset="0"/>
                          <a:cs typeface="Cambria Math" charset="0"/>
                        </a:rPr>
                        <m:t>↕</m:t>
                      </m:r>
                    </m:oMath>
                  </m:oMathPara>
                </a14:m>
                <a:endParaRPr lang="en-US" dirty="0">
                  <a:solidFill>
                    <a:srgbClr val="FF0000"/>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2555550" y="5410395"/>
                <a:ext cx="344966" cy="369332"/>
              </a:xfrm>
              <a:prstGeom prst="rect">
                <a:avLst/>
              </a:prstGeom>
              <a:blipFill rotWithShape="0">
                <a:blip r:embed="rId10"/>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6249046" y="5685054"/>
                <a:ext cx="45076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charset="0"/>
                          <a:ea typeface="Cambria Math" charset="0"/>
                          <a:cs typeface="Cambria Math" charset="0"/>
                        </a:rPr>
                        <m:t>↔</m:t>
                      </m:r>
                    </m:oMath>
                  </m:oMathPara>
                </a14:m>
                <a:endParaRPr lang="en-US" dirty="0">
                  <a:solidFill>
                    <a:srgbClr val="FF0000"/>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6249046" y="5685054"/>
                <a:ext cx="450764" cy="369332"/>
              </a:xfrm>
              <a:prstGeom prst="rect">
                <a:avLst/>
              </a:prstGeom>
              <a:blipFill rotWithShape="0">
                <a:blip r:embed="rId11"/>
                <a:stretch>
                  <a:fillRect/>
                </a:stretch>
              </a:blipFill>
            </p:spPr>
            <p:txBody>
              <a:bodyPr/>
              <a:lstStyle/>
              <a:p>
                <a:r>
                  <a:rPr lang="en-US">
                    <a:noFill/>
                  </a:rPr>
                  <a:t> </a:t>
                </a:r>
              </a:p>
            </p:txBody>
          </p:sp>
        </mc:Fallback>
      </mc:AlternateContent>
      <p:sp>
        <p:nvSpPr>
          <p:cNvPr id="9" name="TextBox 8"/>
          <p:cNvSpPr txBox="1"/>
          <p:nvPr/>
        </p:nvSpPr>
        <p:spPr>
          <a:xfrm>
            <a:off x="5050496" y="5372596"/>
            <a:ext cx="1156342" cy="369332"/>
          </a:xfrm>
          <a:prstGeom prst="rect">
            <a:avLst/>
          </a:prstGeom>
          <a:noFill/>
        </p:spPr>
        <p:txBody>
          <a:bodyPr wrap="none" rtlCol="0">
            <a:spAutoFit/>
          </a:bodyPr>
          <a:lstStyle/>
          <a:p>
            <a:r>
              <a:rPr lang="en-US" b="1" u="sng" cap="small" dirty="0">
                <a:solidFill>
                  <a:srgbClr val="FF0000"/>
                </a:solidFill>
              </a:rPr>
              <a:t>(contrast)</a:t>
            </a:r>
          </a:p>
        </p:txBody>
      </p:sp>
    </p:spTree>
    <p:extLst>
      <p:ext uri="{BB962C8B-B14F-4D97-AF65-F5344CB8AC3E}">
        <p14:creationId xmlns:p14="http://schemas.microsoft.com/office/powerpoint/2010/main" val="561082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4" grpId="0"/>
      <p:bldP spid="17" grpId="0"/>
      <p:bldP spid="11" grpId="0"/>
      <p:bldP spid="7" grpId="0"/>
      <p:bldP spid="13" grpId="0"/>
      <p:bldP spid="16" grpId="0"/>
      <p:bldP spid="18" grpId="0"/>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17032</TotalTime>
  <Words>4309</Words>
  <Application>Microsoft Office PowerPoint</Application>
  <PresentationFormat>On-screen Show (4:3)</PresentationFormat>
  <Paragraphs>497</Paragraphs>
  <Slides>60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60</vt:i4>
      </vt:variant>
    </vt:vector>
  </HeadingPairs>
  <TitlesOfParts>
    <vt:vector size="64" baseType="lpstr">
      <vt:lpstr>Arial</vt:lpstr>
      <vt:lpstr>Calibri</vt:lpstr>
      <vt:lpstr>Cambria Math</vt:lpstr>
      <vt:lpstr>Office Theme</vt:lpstr>
      <vt:lpstr>UNIT 6 Live Session</vt:lpstr>
      <vt:lpstr>Overview</vt:lpstr>
      <vt:lpstr>Example: Handicap &amp; Capability Study</vt:lpstr>
      <vt:lpstr>Example: Handicap &amp; Capability Study</vt:lpstr>
      <vt:lpstr>Is There Any Difference at All?</vt:lpstr>
      <vt:lpstr>Handicap &amp; Capability Study: Normality Assumption</vt:lpstr>
      <vt:lpstr>Handicap &amp; Capability Study:  Equal Variances Assumption</vt:lpstr>
      <vt:lpstr>Handicap &amp; Capability Study:  ANOVA results</vt:lpstr>
      <vt:lpstr>Handicap &amp; Capability Study:  More Specific Questions</vt:lpstr>
      <vt:lpstr>Linear Combinations &amp; Contrasts</vt:lpstr>
      <vt:lpstr>Handicap &amp; Capability Study:  A Contrast</vt:lpstr>
      <vt:lpstr>Handicap &amp; Capability Study:  A Contrast</vt:lpstr>
      <vt:lpstr>Chapter 6: Compare with book!</vt:lpstr>
      <vt:lpstr>Handicap &amp; Capability Study:  In SAS</vt:lpstr>
      <vt:lpstr>Handicap &amp; Capability Study:  In SAS</vt:lpstr>
      <vt:lpstr>Handicap &amp; Capability Study:  In SAS</vt:lpstr>
      <vt:lpstr>Chapter 6</vt:lpstr>
      <vt:lpstr>Let’s Try Some!!!</vt:lpstr>
      <vt:lpstr>Let’s Try Some!!!</vt:lpstr>
      <vt:lpstr>Let’s Try ANOTHER!!!</vt:lpstr>
      <vt:lpstr>Let’s Try ANOTHER!!!</vt:lpstr>
      <vt:lpstr>Let’s Try ONE MORE!!!</vt:lpstr>
      <vt:lpstr>Let’s Try ONE MORE!!!</vt:lpstr>
      <vt:lpstr>Multiple Comparison: Motivation</vt:lpstr>
      <vt:lpstr>Multiple Comparison: Example k = 37</vt:lpstr>
      <vt:lpstr>Multiple Comparison: Example k = 100</vt:lpstr>
      <vt:lpstr>Confidence Intervals</vt:lpstr>
      <vt:lpstr>Planned &amp; Post-hoc Tests</vt:lpstr>
      <vt:lpstr>Post-Hoc / Unplanned Tests</vt:lpstr>
      <vt:lpstr>Multiple Comparison: Bonferroni</vt:lpstr>
      <vt:lpstr>Multiple Comparison: Tukey-Kramer</vt:lpstr>
      <vt:lpstr>Multiple Comparison: Dunnett Many Groups to one Control</vt:lpstr>
      <vt:lpstr>Example: T-rex bones</vt:lpstr>
      <vt:lpstr>Example: T-rex bones</vt:lpstr>
      <vt:lpstr>T-Distribution</vt:lpstr>
      <vt:lpstr>Tukey-Kramer</vt:lpstr>
      <vt:lpstr>Bonferroni</vt:lpstr>
      <vt:lpstr>Handicap / Capability Study: Data</vt:lpstr>
      <vt:lpstr>Handicap Data Analysis</vt:lpstr>
      <vt:lpstr>First Test!!!</vt:lpstr>
      <vt:lpstr>Normality: Handicap Data</vt:lpstr>
      <vt:lpstr>Homogeneity of SD Assumption</vt:lpstr>
      <vt:lpstr>First QOI!!!</vt:lpstr>
      <vt:lpstr>Second QOI!!!</vt:lpstr>
      <vt:lpstr>Second QOI: Better approach!!!</vt:lpstr>
      <vt:lpstr>Third QOI!!!</vt:lpstr>
      <vt:lpstr>Bonferroni Adjusted P-Values</vt:lpstr>
      <vt:lpstr>Third QOI!!!</vt:lpstr>
      <vt:lpstr>Third QOI!!!</vt:lpstr>
      <vt:lpstr>PowerPoint Presentation</vt:lpstr>
      <vt:lpstr>PowerPoint Presentation</vt:lpstr>
      <vt:lpstr>R Code for Handicap Example Question 1</vt:lpstr>
      <vt:lpstr>R Code for Handicap Example Question 2</vt:lpstr>
      <vt:lpstr>R Code for Handicap Example Question 3</vt:lpstr>
      <vt:lpstr>R Code for Handicap Example Question 4</vt:lpstr>
      <vt:lpstr>Appendix</vt:lpstr>
      <vt:lpstr>Bonferroni’s Correction</vt:lpstr>
      <vt:lpstr>Bonferroni’s Correction</vt:lpstr>
      <vt:lpstr>Bonferroni’s Correction</vt:lpstr>
      <vt:lpstr>Multivariate distribution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Bivin Sadler</dc:creator>
  <cp:lastModifiedBy>User</cp:lastModifiedBy>
  <cp:revision>117</cp:revision>
  <dcterms:created xsi:type="dcterms:W3CDTF">2015-06-16T23:53:45Z</dcterms:created>
  <dcterms:modified xsi:type="dcterms:W3CDTF">2018-06-12T04:11:55Z</dcterms:modified>
</cp:coreProperties>
</file>