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44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30488-B2D5-5D49-A97E-574789559ED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431A-A759-1F44-81FB-3C32CAAC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3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3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A198-6643-5143-B5C9-16EF8CAD9D4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B02A-1B44-8B47-934E-53FB53C0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E310-1043-496D-BCED-8DFA29C4A91A}" type="slidenum">
              <a:rPr lang="en-US"/>
              <a:pPr/>
              <a:t>1</a:t>
            </a:fld>
            <a:endParaRPr lang="en-US"/>
          </a:p>
        </p:txBody>
      </p:sp>
      <p:sp>
        <p:nvSpPr>
          <p:cNvPr id="3298306" name="Text Box 2"/>
          <p:cNvSpPr txBox="1">
            <a:spLocks noChangeArrowheads="1"/>
          </p:cNvSpPr>
          <p:nvPr/>
        </p:nvSpPr>
        <p:spPr bwMode="auto">
          <a:xfrm>
            <a:off x="1532037" y="1338664"/>
            <a:ext cx="2955314" cy="415498"/>
          </a:xfrm>
          <a:prstGeom prst="rect">
            <a:avLst/>
          </a:prstGeom>
          <a:noFill/>
          <a:ln w="25400">
            <a:solidFill>
              <a:srgbClr val="F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</a:rPr>
              <a:t>AR(1):  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</a:rPr>
              <a:t>X</a:t>
            </a:r>
            <a:r>
              <a:rPr lang="en-US" sz="675" b="1" i="1" dirty="0">
                <a:solidFill>
                  <a:srgbClr val="0000FB"/>
                </a:solidFill>
                <a:latin typeface="Times New Roman" pitchFamily="18" charset="0"/>
              </a:rPr>
              <a:t> 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</a:rPr>
              <a:t>t</a:t>
            </a:r>
            <a:r>
              <a:rPr lang="en-US" sz="2100" b="1" dirty="0">
                <a:solidFill>
                  <a:srgbClr val="0000FB"/>
                </a:solidFill>
              </a:rPr>
              <a:t> </a:t>
            </a:r>
            <a:r>
              <a:rPr lang="en-US" sz="2100" dirty="0">
                <a:solidFill>
                  <a:srgbClr val="0000FB"/>
                </a:solidFill>
                <a:cs typeface="Arial" charset="0"/>
              </a:rPr>
              <a:t>–</a:t>
            </a:r>
            <a:r>
              <a:rPr lang="en-US" sz="2100" b="1" dirty="0">
                <a:solidFill>
                  <a:srgbClr val="0000FB"/>
                </a:solidFill>
                <a:cs typeface="Arial" charset="0"/>
              </a:rPr>
              <a:t> </a:t>
            </a:r>
            <a:r>
              <a:rPr lang="el-GR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3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525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525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100" b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l-GR" sz="2100" b="1" dirty="0">
              <a:solidFill>
                <a:srgbClr val="0000F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98307" name="Text Box 3"/>
          <p:cNvSpPr txBox="1">
            <a:spLocks noChangeArrowheads="1"/>
          </p:cNvSpPr>
          <p:nvPr/>
        </p:nvSpPr>
        <p:spPr bwMode="auto">
          <a:xfrm>
            <a:off x="1511180" y="1717030"/>
            <a:ext cx="311247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Stationarity:</a:t>
            </a:r>
          </a:p>
        </p:txBody>
      </p:sp>
      <p:sp>
        <p:nvSpPr>
          <p:cNvPr id="3298317" name="Text Box 13"/>
          <p:cNvSpPr txBox="1">
            <a:spLocks noChangeArrowheads="1"/>
          </p:cNvSpPr>
          <p:nvPr/>
        </p:nvSpPr>
        <p:spPr bwMode="auto">
          <a:xfrm>
            <a:off x="1511180" y="2525560"/>
            <a:ext cx="443132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Autocorrelation: </a:t>
            </a:r>
          </a:p>
        </p:txBody>
      </p:sp>
      <p:sp>
        <p:nvSpPr>
          <p:cNvPr id="3298321" name="Text Box 17"/>
          <p:cNvSpPr txBox="1">
            <a:spLocks noChangeArrowheads="1"/>
          </p:cNvSpPr>
          <p:nvPr/>
        </p:nvSpPr>
        <p:spPr bwMode="auto">
          <a:xfrm>
            <a:off x="1856016" y="5810309"/>
            <a:ext cx="4906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has a peak at </a:t>
            </a:r>
            <a:r>
              <a:rPr lang="en-US" i="1" dirty="0">
                <a:latin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</a:rPr>
              <a:t>= 1 (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 </a:t>
            </a:r>
            <a:r>
              <a:rPr lang="en-US" dirty="0">
                <a:latin typeface="Symbol" pitchFamily="18" charset="2"/>
              </a:rPr>
              <a:t>&gt; 0)  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/>
              <a:t>or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 = 0.5 (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 &lt; 0) </a:t>
            </a:r>
          </a:p>
        </p:txBody>
      </p:sp>
      <p:sp>
        <p:nvSpPr>
          <p:cNvPr id="3298325" name="Text Box 21"/>
          <p:cNvSpPr txBox="1">
            <a:spLocks noChangeArrowheads="1"/>
          </p:cNvSpPr>
          <p:nvPr/>
        </p:nvSpPr>
        <p:spPr bwMode="auto">
          <a:xfrm>
            <a:off x="2514599" y="3203725"/>
            <a:ext cx="5129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dirty="0"/>
              <a:t>damped exponential </a:t>
            </a:r>
          </a:p>
          <a:p>
            <a:r>
              <a:rPr lang="en-US" dirty="0"/>
              <a:t>      (oscillating and exponentially damping if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/>
              <a:t>1</a:t>
            </a:r>
            <a:r>
              <a:rPr lang="en-US" dirty="0"/>
              <a:t> &lt;0)</a:t>
            </a:r>
            <a:endParaRPr lang="en-US" baseline="-25000" dirty="0">
              <a:latin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98329" name="Text Box 25"/>
              <p:cNvSpPr txBox="1">
                <a:spLocks noChangeArrowheads="1"/>
              </p:cNvSpPr>
              <p:nvPr/>
            </p:nvSpPr>
            <p:spPr bwMode="auto">
              <a:xfrm>
                <a:off x="1943100" y="2081956"/>
                <a:ext cx="304074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F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Stationary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| &lt;1</a:t>
                </a:r>
              </a:p>
            </p:txBody>
          </p:sp>
        </mc:Choice>
        <mc:Fallback>
          <p:sp>
            <p:nvSpPr>
              <p:cNvPr id="329832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100" y="2081956"/>
                <a:ext cx="3040749" cy="369332"/>
              </a:xfrm>
              <a:prstGeom prst="rect">
                <a:avLst/>
              </a:prstGeom>
              <a:blipFill>
                <a:blip r:embed="rId3"/>
                <a:stretch>
                  <a:fillRect l="-1804" t="-1000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8332" name="Text Box 28"/>
          <p:cNvSpPr txBox="1">
            <a:spLocks noChangeArrowheads="1"/>
          </p:cNvSpPr>
          <p:nvPr/>
        </p:nvSpPr>
        <p:spPr bwMode="auto">
          <a:xfrm>
            <a:off x="1511180" y="3820531"/>
            <a:ext cx="323117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Realizations look like:</a:t>
            </a:r>
          </a:p>
        </p:txBody>
      </p:sp>
      <p:sp>
        <p:nvSpPr>
          <p:cNvPr id="3298334" name="Text Box 30"/>
          <p:cNvSpPr txBox="1">
            <a:spLocks noChangeArrowheads="1"/>
          </p:cNvSpPr>
          <p:nvPr/>
        </p:nvSpPr>
        <p:spPr bwMode="auto">
          <a:xfrm>
            <a:off x="1748974" y="4249273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&gt; 0 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wandering</a:t>
            </a:r>
          </a:p>
        </p:txBody>
      </p:sp>
      <p:sp>
        <p:nvSpPr>
          <p:cNvPr id="3298335" name="Text Box 31"/>
          <p:cNvSpPr txBox="1">
            <a:spLocks noChangeArrowheads="1"/>
          </p:cNvSpPr>
          <p:nvPr/>
        </p:nvSpPr>
        <p:spPr bwMode="auto">
          <a:xfrm>
            <a:off x="1720940" y="4801283"/>
            <a:ext cx="4176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&lt; 0 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cyclic</a:t>
            </a:r>
          </a:p>
        </p:txBody>
      </p:sp>
      <p:sp>
        <p:nvSpPr>
          <p:cNvPr id="3298336" name="Text Box 32"/>
          <p:cNvSpPr txBox="1">
            <a:spLocks noChangeArrowheads="1"/>
          </p:cNvSpPr>
          <p:nvPr/>
        </p:nvSpPr>
        <p:spPr bwMode="auto">
          <a:xfrm>
            <a:off x="1511180" y="5212133"/>
            <a:ext cx="168812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E24A7-AE43-3147-9B9E-8F7BA377E401}"/>
                  </a:ext>
                </a:extLst>
              </p:cNvPr>
              <p:cNvSpPr txBox="1"/>
              <p:nvPr/>
            </p:nvSpPr>
            <p:spPr bwMode="auto">
              <a:xfrm>
                <a:off x="1943100" y="2869043"/>
                <a:ext cx="263412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9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^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≥1</m:t>
                      </m:r>
                    </m:oMath>
                  </m:oMathPara>
                </a14:m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E24A7-AE43-3147-9B9E-8F7BA377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100" y="2869043"/>
                <a:ext cx="2634129" cy="323165"/>
              </a:xfrm>
              <a:prstGeom prst="rect">
                <a:avLst/>
              </a:prstGeom>
              <a:blipFill>
                <a:blip r:embed="rId4"/>
                <a:stretch>
                  <a:fillRect l="-926" t="-7547" r="-694" b="-433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8ED97E7-01E4-4B48-82EA-D63C2D469B4B}"/>
              </a:ext>
            </a:extLst>
          </p:cNvPr>
          <p:cNvSpPr txBox="1"/>
          <p:nvPr/>
        </p:nvSpPr>
        <p:spPr>
          <a:xfrm>
            <a:off x="4623657" y="4315316"/>
            <a:ext cx="286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 both - the higher the absolute value, the longer the decay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971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2356</TotalTime>
  <Words>99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Sean Kennedy</cp:lastModifiedBy>
  <cp:revision>9</cp:revision>
  <dcterms:created xsi:type="dcterms:W3CDTF">2018-12-12T21:55:06Z</dcterms:created>
  <dcterms:modified xsi:type="dcterms:W3CDTF">2020-01-21T22:23:23Z</dcterms:modified>
</cp:coreProperties>
</file>