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1" r:id="rId3"/>
    <p:sldId id="287" r:id="rId4"/>
    <p:sldId id="285" r:id="rId5"/>
    <p:sldId id="257" r:id="rId6"/>
    <p:sldId id="286" r:id="rId7"/>
    <p:sldId id="288" r:id="rId8"/>
    <p:sldId id="289" r:id="rId9"/>
    <p:sldId id="290" r:id="rId10"/>
    <p:sldId id="291" r:id="rId11"/>
    <p:sldId id="292" r:id="rId12"/>
    <p:sldId id="259" r:id="rId13"/>
    <p:sldId id="276" r:id="rId14"/>
    <p:sldId id="283" r:id="rId15"/>
    <p:sldId id="275" r:id="rId16"/>
    <p:sldId id="282" r:id="rId17"/>
    <p:sldId id="277" r:id="rId18"/>
    <p:sldId id="280" r:id="rId19"/>
    <p:sldId id="281" r:id="rId20"/>
    <p:sldId id="262" r:id="rId21"/>
    <p:sldId id="263" r:id="rId22"/>
    <p:sldId id="264" r:id="rId23"/>
    <p:sldId id="284" r:id="rId24"/>
    <p:sldId id="266" r:id="rId25"/>
    <p:sldId id="298" r:id="rId26"/>
    <p:sldId id="296" r:id="rId27"/>
    <p:sldId id="270" r:id="rId28"/>
    <p:sldId id="299" r:id="rId29"/>
    <p:sldId id="300" r:id="rId30"/>
    <p:sldId id="297" r:id="rId31"/>
    <p:sldId id="301" r:id="rId32"/>
    <p:sldId id="26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9"/>
    <p:restoredTop sz="94617"/>
  </p:normalViewPr>
  <p:slideViewPr>
    <p:cSldViewPr snapToGrid="0" snapToObjects="1">
      <p:cViewPr varScale="1">
        <p:scale>
          <a:sx n="131" d="100"/>
          <a:sy n="131" d="100"/>
        </p:scale>
        <p:origin x="1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DDCC-3B60-9A45-B6A6-1D6E8ADC1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Series: Unit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9B45E-3133-724C-A0E3-92429E44D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 and ARMA!</a:t>
            </a:r>
          </a:p>
        </p:txBody>
      </p:sp>
    </p:spTree>
    <p:extLst>
      <p:ext uri="{BB962C8B-B14F-4D97-AF65-F5344CB8AC3E}">
        <p14:creationId xmlns:p14="http://schemas.microsoft.com/office/powerpoint/2010/main" val="28339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848E-5F7A-D74F-89E6-D18E508A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Verify the autocorrelations using </a:t>
            </a:r>
            <a:r>
              <a:rPr lang="en-US" dirty="0" err="1"/>
              <a:t>tswge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55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MA(1):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5066DA-1E6E-BB4A-8186-8384DB1643F7}"/>
              </a:ext>
            </a:extLst>
          </p:cNvPr>
          <p:cNvSpPr txBox="1"/>
          <p:nvPr/>
        </p:nvSpPr>
        <p:spPr>
          <a:xfrm>
            <a:off x="313899" y="4644794"/>
            <a:ext cx="8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this result a bit later…. maybe write this one down on a scratch sheet of paper.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BDDE0E-6956-DC40-B89D-B2E269D5BF73}"/>
                  </a:ext>
                </a:extLst>
              </p:cNvPr>
              <p:cNvSpPr/>
              <p:nvPr/>
            </p:nvSpPr>
            <p:spPr>
              <a:xfrm>
                <a:off x="2983520" y="1852262"/>
                <a:ext cx="3176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BDDE0E-6956-DC40-B89D-B2E269D5B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20" y="1852262"/>
                <a:ext cx="3176960" cy="584775"/>
              </a:xfrm>
              <a:prstGeom prst="rect">
                <a:avLst/>
              </a:prstGeom>
              <a:blipFill>
                <a:blip r:embed="rId3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09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614-01D4-9A42-844E-6BB1846C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-230384"/>
            <a:ext cx="7886700" cy="1325563"/>
          </a:xfrm>
        </p:spPr>
        <p:txBody>
          <a:bodyPr/>
          <a:lstStyle/>
          <a:p>
            <a:r>
              <a:rPr lang="en-US" dirty="0"/>
              <a:t>Matching: Without R / </a:t>
            </a:r>
            <a:r>
              <a:rPr lang="en-US" dirty="0" err="1"/>
              <a:t>tswge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6ED639-EAEB-CB46-918D-368FFB279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44" y="858125"/>
            <a:ext cx="2562100" cy="1425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74AAA-DE3B-F647-B391-0DA42BB0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44" y="3966624"/>
            <a:ext cx="2562100" cy="1442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96FBA-EA52-924D-BD72-75D5A84AF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67" y="5409040"/>
            <a:ext cx="2567712" cy="1427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3B951-BE56-9C44-9B93-97B2859826A8}"/>
              </a:ext>
            </a:extLst>
          </p:cNvPr>
          <p:cNvSpPr txBox="1"/>
          <p:nvPr/>
        </p:nvSpPr>
        <p:spPr>
          <a:xfrm>
            <a:off x="491319" y="1201582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 AR(1)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2C4D8-0D34-CE46-9785-E569FF336491}"/>
              </a:ext>
            </a:extLst>
          </p:cNvPr>
          <p:cNvSpPr txBox="1"/>
          <p:nvPr/>
        </p:nvSpPr>
        <p:spPr>
          <a:xfrm>
            <a:off x="491318" y="2711786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 MA(2)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6205A-2AE3-CE4D-AF1B-37165794D4A2}"/>
              </a:ext>
            </a:extLst>
          </p:cNvPr>
          <p:cNvSpPr txBox="1"/>
          <p:nvPr/>
        </p:nvSpPr>
        <p:spPr>
          <a:xfrm>
            <a:off x="491317" y="4413058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 MA(4)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7DB61-07CB-6D4D-8DA1-5C4ACEEB1FB2}"/>
              </a:ext>
            </a:extLst>
          </p:cNvPr>
          <p:cNvSpPr txBox="1"/>
          <p:nvPr/>
        </p:nvSpPr>
        <p:spPr>
          <a:xfrm>
            <a:off x="491317" y="5792492"/>
            <a:ext cx="114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 AR(4)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8CA1C1-3E92-F74D-A833-BE40D5CD8753}"/>
              </a:ext>
            </a:extLst>
          </p:cNvPr>
          <p:cNvSpPr txBox="1"/>
          <p:nvPr/>
        </p:nvSpPr>
        <p:spPr>
          <a:xfrm>
            <a:off x="5404513" y="1201582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36BDA2-8C0A-F143-9903-12D1D11D7A1D}"/>
              </a:ext>
            </a:extLst>
          </p:cNvPr>
          <p:cNvSpPr txBox="1"/>
          <p:nvPr/>
        </p:nvSpPr>
        <p:spPr>
          <a:xfrm>
            <a:off x="5404513" y="2741382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C9C29-5225-8247-958F-CF6C150A6E11}"/>
              </a:ext>
            </a:extLst>
          </p:cNvPr>
          <p:cNvSpPr txBox="1"/>
          <p:nvPr/>
        </p:nvSpPr>
        <p:spPr>
          <a:xfrm>
            <a:off x="5404513" y="4343150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8CACB-8190-F042-A904-D68C2940613F}"/>
              </a:ext>
            </a:extLst>
          </p:cNvPr>
          <p:cNvSpPr txBox="1"/>
          <p:nvPr/>
        </p:nvSpPr>
        <p:spPr>
          <a:xfrm>
            <a:off x="5404513" y="5854900"/>
            <a:ext cx="46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B341F1-C297-344E-BBF7-743F78257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67" y="2420793"/>
            <a:ext cx="2584630" cy="14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7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2</a:t>
            </a:r>
          </a:p>
        </p:txBody>
      </p:sp>
    </p:spTree>
    <p:extLst>
      <p:ext uri="{BB962C8B-B14F-4D97-AF65-F5344CB8AC3E}">
        <p14:creationId xmlns:p14="http://schemas.microsoft.com/office/powerpoint/2010/main" val="3813667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D662-E90A-794F-A421-49EA765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Invertible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3C85B-7319-EA44-9874-B9A7D16F80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47"/>
          <a:stretch/>
        </p:blipFill>
        <p:spPr>
          <a:xfrm>
            <a:off x="0" y="2100072"/>
            <a:ext cx="9144000" cy="1407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7BB9E-4159-9B4B-88F3-58685C99EBDD}"/>
                  </a:ext>
                </a:extLst>
              </p:cNvPr>
              <p:cNvSpPr txBox="1"/>
              <p:nvPr/>
            </p:nvSpPr>
            <p:spPr>
              <a:xfrm>
                <a:off x="1037656" y="3684895"/>
                <a:ext cx="70686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−.5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7BB9E-4159-9B4B-88F3-58685C99E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56" y="3684895"/>
                <a:ext cx="7068687" cy="923330"/>
              </a:xfrm>
              <a:prstGeom prst="rect">
                <a:avLst/>
              </a:prstGeom>
              <a:blipFill>
                <a:blip r:embed="rId3"/>
                <a:stretch>
                  <a:fillRect l="-718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609AEA4-4CFE-4541-B6B3-CA1584279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4785645"/>
            <a:ext cx="6400800" cy="161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F36673-85D5-2040-970E-62501EC4EEA0}"/>
              </a:ext>
            </a:extLst>
          </p:cNvPr>
          <p:cNvSpPr/>
          <p:nvPr/>
        </p:nvSpPr>
        <p:spPr>
          <a:xfrm>
            <a:off x="3411940" y="5786651"/>
            <a:ext cx="805218" cy="61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1C1EBB-8616-F042-B77D-7E71EC5FC36F}"/>
              </a:ext>
            </a:extLst>
          </p:cNvPr>
          <p:cNvSpPr/>
          <p:nvPr/>
        </p:nvSpPr>
        <p:spPr>
          <a:xfrm>
            <a:off x="5372670" y="5786651"/>
            <a:ext cx="925773" cy="61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2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E43-70B4-D84F-90C6-9CDEF86A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Invertibility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/>
              <p:nvPr/>
            </p:nvSpPr>
            <p:spPr>
              <a:xfrm>
                <a:off x="413642" y="2480060"/>
                <a:ext cx="828374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</a:rPr>
                  <a:t>What looks suspicious here?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−8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16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−32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42" y="2480060"/>
                <a:ext cx="8283743" cy="954107"/>
              </a:xfrm>
              <a:prstGeom prst="rect">
                <a:avLst/>
              </a:prstGeom>
              <a:blipFill>
                <a:blip r:embed="rId2"/>
                <a:stretch>
                  <a:fillRect l="-1531" t="-526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62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BA37-B2CF-0841-BD96-6E82038C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1" y="365126"/>
            <a:ext cx="8843748" cy="1325563"/>
          </a:xfrm>
        </p:spPr>
        <p:txBody>
          <a:bodyPr/>
          <a:lstStyle/>
          <a:p>
            <a:r>
              <a:rPr lang="en-US" dirty="0"/>
              <a:t>Why Only Consider Invertible Models?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21249-E997-3F4F-8D5C-8CA75866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74" y="1697049"/>
            <a:ext cx="6759052" cy="49605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A85B28-2642-764A-AB2D-CE1AA16AA699}"/>
              </a:ext>
            </a:extLst>
          </p:cNvPr>
          <p:cNvSpPr txBox="1"/>
          <p:nvPr/>
        </p:nvSpPr>
        <p:spPr>
          <a:xfrm>
            <a:off x="8093122" y="6441743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pg. 132</a:t>
            </a:r>
          </a:p>
        </p:txBody>
      </p:sp>
    </p:spTree>
    <p:extLst>
      <p:ext uri="{BB962C8B-B14F-4D97-AF65-F5344CB8AC3E}">
        <p14:creationId xmlns:p14="http://schemas.microsoft.com/office/powerpoint/2010/main" val="311259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CE43-70B4-D84F-90C6-9CDEF86A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Invertibility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/>
              <p:nvPr/>
            </p:nvSpPr>
            <p:spPr>
              <a:xfrm>
                <a:off x="386347" y="2248048"/>
                <a:ext cx="79605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>
                    <a:latin typeface="Cambria Math" panose="02040503050406030204" pitchFamily="18" charset="0"/>
                  </a:rPr>
                  <a:t>What are the autocorrelations of 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A595EA-6628-0341-8656-D76C37B9B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7" y="2248048"/>
                <a:ext cx="7960577" cy="523220"/>
              </a:xfrm>
              <a:prstGeom prst="rect">
                <a:avLst/>
              </a:prstGeom>
              <a:blipFill>
                <a:blip r:embed="rId2"/>
                <a:stretch>
                  <a:fillRect l="-143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27AF5E-8DDF-1840-B53D-68D98834C4A4}"/>
                  </a:ext>
                </a:extLst>
              </p:cNvPr>
              <p:cNvSpPr/>
              <p:nvPr/>
            </p:nvSpPr>
            <p:spPr>
              <a:xfrm>
                <a:off x="2851487" y="3530103"/>
                <a:ext cx="4052841" cy="893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−2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= -.4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27AF5E-8DDF-1840-B53D-68D98834C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487" y="3530103"/>
                <a:ext cx="4052841" cy="893321"/>
              </a:xfrm>
              <a:prstGeom prst="rect">
                <a:avLst/>
              </a:prstGeom>
              <a:blipFill>
                <a:blip r:embed="rId3"/>
                <a:stretch>
                  <a:fillRect l="-125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955D0C-ACB3-7D49-952C-122B3C98A0B0}"/>
                  </a:ext>
                </a:extLst>
              </p:cNvPr>
              <p:cNvSpPr/>
              <p:nvPr/>
            </p:nvSpPr>
            <p:spPr>
              <a:xfrm>
                <a:off x="2824191" y="3017531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955D0C-ACB3-7D49-952C-122B3C98A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91" y="3017531"/>
                <a:ext cx="1447448" cy="584775"/>
              </a:xfrm>
              <a:prstGeom prst="rect">
                <a:avLst/>
              </a:prstGeom>
              <a:blipFill>
                <a:blip r:embed="rId4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CF30CD-05BF-6F46-9CAE-B19B80B00DC5}"/>
                  </a:ext>
                </a:extLst>
              </p:cNvPr>
              <p:cNvSpPr/>
              <p:nvPr/>
            </p:nvSpPr>
            <p:spPr>
              <a:xfrm>
                <a:off x="2824191" y="4351221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CF30CD-05BF-6F46-9CAE-B19B80B00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191" y="4351221"/>
                <a:ext cx="1447448" cy="584775"/>
              </a:xfrm>
              <a:prstGeom prst="rect">
                <a:avLst/>
              </a:prstGeom>
              <a:blipFill>
                <a:blip r:embed="rId5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76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MA(1):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A291A8-A7B4-CD44-A18D-B257F11FE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95E012-DD5E-9E49-A1D8-5F13D3A7A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568" y="5072797"/>
            <a:ext cx="1752600" cy="1625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007D31-A684-5F4F-9DD9-E0A781044C1C}"/>
                  </a:ext>
                </a:extLst>
              </p:cNvPr>
              <p:cNvSpPr/>
              <p:nvPr/>
            </p:nvSpPr>
            <p:spPr>
              <a:xfrm>
                <a:off x="2983520" y="1636097"/>
                <a:ext cx="317696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007D31-A684-5F4F-9DD9-E0A781044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520" y="1636097"/>
                <a:ext cx="3176960" cy="584775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5066DA-1E6E-BB4A-8186-8384DB1643F7}"/>
              </a:ext>
            </a:extLst>
          </p:cNvPr>
          <p:cNvSpPr txBox="1"/>
          <p:nvPr/>
        </p:nvSpPr>
        <p:spPr>
          <a:xfrm>
            <a:off x="313899" y="4644794"/>
            <a:ext cx="895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use this result a bit later…. maybe write this one down on a scratch sheet of paper.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F1AB0B-A596-A540-8BBF-DF4D011FFEF2}"/>
                  </a:ext>
                </a:extLst>
              </p:cNvPr>
              <p:cNvSpPr/>
              <p:nvPr/>
            </p:nvSpPr>
            <p:spPr>
              <a:xfrm>
                <a:off x="3179033" y="3038784"/>
                <a:ext cx="4011163" cy="893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200" i="1">
                            <a:latin typeface="Cambria Math"/>
                            <a:ea typeface="Cambria Math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/>
                          </a:rPr>
                          <m:t>−.5</m:t>
                        </m:r>
                      </m:num>
                      <m:den>
                        <m:r>
                          <a:rPr lang="en-US" sz="3200" i="1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= -.4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F1AB0B-A596-A540-8BBF-DF4D011FF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033" y="3038784"/>
                <a:ext cx="4011163" cy="893321"/>
              </a:xfrm>
              <a:prstGeom prst="rect">
                <a:avLst/>
              </a:prstGeom>
              <a:blipFill>
                <a:blip r:embed="rId5"/>
                <a:stretch>
                  <a:fillRect l="-946" r="-2839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2016A-0D30-274E-B9C6-F4B84D5F485D}"/>
                  </a:ext>
                </a:extLst>
              </p:cNvPr>
              <p:cNvSpPr/>
              <p:nvPr/>
            </p:nvSpPr>
            <p:spPr>
              <a:xfrm>
                <a:off x="3151737" y="2526212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322016A-0D30-274E-B9C6-F4B84D5F4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37" y="2526212"/>
                <a:ext cx="1447448" cy="584775"/>
              </a:xfrm>
              <a:prstGeom prst="rect">
                <a:avLst/>
              </a:prstGeom>
              <a:blipFill>
                <a:blip r:embed="rId6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E88174-9B58-6B4A-8AF8-A67051EA6FF7}"/>
                  </a:ext>
                </a:extLst>
              </p:cNvPr>
              <p:cNvSpPr/>
              <p:nvPr/>
            </p:nvSpPr>
            <p:spPr>
              <a:xfrm>
                <a:off x="3151737" y="3859902"/>
                <a:ext cx="144744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2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E88174-9B58-6B4A-8AF8-A67051EA6F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37" y="3859902"/>
                <a:ext cx="1447448" cy="584775"/>
              </a:xfrm>
              <a:prstGeom prst="rect">
                <a:avLst/>
              </a:prstGeom>
              <a:blipFill>
                <a:blip r:embed="rId7"/>
                <a:stretch>
                  <a:fillRect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84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6798-385A-194E-B326-97704877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12" y="365126"/>
            <a:ext cx="8911987" cy="1325563"/>
          </a:xfrm>
        </p:spPr>
        <p:txBody>
          <a:bodyPr/>
          <a:lstStyle/>
          <a:p>
            <a:r>
              <a:rPr lang="en-US" dirty="0"/>
              <a:t>Why Only Consider Invertible Models?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A92AD-577C-5248-9EA0-B246C603F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30" y="1527221"/>
            <a:ext cx="7652129" cy="640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10B897-F63D-8446-B8FC-FEF68A197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41" y="2235320"/>
            <a:ext cx="6896716" cy="4581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E9F7E-349D-7849-8ACC-3985CA0B049E}"/>
              </a:ext>
            </a:extLst>
          </p:cNvPr>
          <p:cNvSpPr txBox="1"/>
          <p:nvPr/>
        </p:nvSpPr>
        <p:spPr>
          <a:xfrm>
            <a:off x="8093122" y="6441743"/>
            <a:ext cx="105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pg. 132</a:t>
            </a:r>
          </a:p>
        </p:txBody>
      </p:sp>
    </p:spTree>
    <p:extLst>
      <p:ext uri="{BB962C8B-B14F-4D97-AF65-F5344CB8AC3E}">
        <p14:creationId xmlns:p14="http://schemas.microsoft.com/office/powerpoint/2010/main" val="218541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1</a:t>
            </a:r>
          </a:p>
        </p:txBody>
      </p:sp>
    </p:spTree>
    <p:extLst>
      <p:ext uri="{BB962C8B-B14F-4D97-AF65-F5344CB8AC3E}">
        <p14:creationId xmlns:p14="http://schemas.microsoft.com/office/powerpoint/2010/main" val="75911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3</a:t>
            </a:r>
          </a:p>
        </p:txBody>
      </p:sp>
    </p:spTree>
    <p:extLst>
      <p:ext uri="{BB962C8B-B14F-4D97-AF65-F5344CB8AC3E}">
        <p14:creationId xmlns:p14="http://schemas.microsoft.com/office/powerpoint/2010/main" val="1338593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MA(2)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62DE7C-B2AD-D940-B293-F4BA9A8CBE8B}"/>
                  </a:ext>
                </a:extLst>
              </p:cNvPr>
              <p:cNvSpPr/>
              <p:nvPr/>
            </p:nvSpPr>
            <p:spPr>
              <a:xfrm>
                <a:off x="1908642" y="2657480"/>
                <a:ext cx="532671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62DE7C-B2AD-D940-B293-F4BA9A8CB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642" y="2657480"/>
                <a:ext cx="5326715" cy="646331"/>
              </a:xfrm>
              <a:prstGeom prst="rect">
                <a:avLst/>
              </a:prstGeom>
              <a:blipFill>
                <a:blip r:embed="rId2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79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AR(2)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/>
              <p:nvPr/>
            </p:nvSpPr>
            <p:spPr>
              <a:xfrm>
                <a:off x="2464917" y="2095296"/>
                <a:ext cx="42141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917" y="2095296"/>
                <a:ext cx="421416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24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B2D1-4163-0D4A-A29E-BA1E8B08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GLP Form for ARMA(2,2)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/>
              <p:nvPr/>
            </p:nvSpPr>
            <p:spPr>
              <a:xfrm>
                <a:off x="1049896" y="1904551"/>
                <a:ext cx="69751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097012A-12E3-174C-A9FC-FF7DC96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96" y="1904551"/>
                <a:ext cx="6975179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59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3</a:t>
            </a:r>
          </a:p>
        </p:txBody>
      </p:sp>
    </p:spTree>
    <p:extLst>
      <p:ext uri="{BB962C8B-B14F-4D97-AF65-F5344CB8AC3E}">
        <p14:creationId xmlns:p14="http://schemas.microsoft.com/office/powerpoint/2010/main" val="3829370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4</a:t>
            </a:r>
          </a:p>
        </p:txBody>
      </p:sp>
    </p:spTree>
    <p:extLst>
      <p:ext uri="{BB962C8B-B14F-4D97-AF65-F5344CB8AC3E}">
        <p14:creationId xmlns:p14="http://schemas.microsoft.com/office/powerpoint/2010/main" val="239933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3219-B428-C94B-B540-5B9089F7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4998"/>
            <a:ext cx="7886700" cy="768023"/>
          </a:xfrm>
        </p:spPr>
        <p:txBody>
          <a:bodyPr/>
          <a:lstStyle/>
          <a:p>
            <a:r>
              <a:rPr lang="en-US" dirty="0"/>
              <a:t>ARMA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2C229-77B6-E044-81F2-BB71E15ED839}"/>
              </a:ext>
            </a:extLst>
          </p:cNvPr>
          <p:cNvSpPr txBox="1"/>
          <p:nvPr/>
        </p:nvSpPr>
        <p:spPr>
          <a:xfrm>
            <a:off x="628650" y="2661313"/>
            <a:ext cx="776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 and discuss the realizations from the ARMA model(s) you generated.  Specifically comment and compare the ACFs and the Spectral Densities.</a:t>
            </a:r>
          </a:p>
        </p:txBody>
      </p:sp>
    </p:spTree>
    <p:extLst>
      <p:ext uri="{BB962C8B-B14F-4D97-AF65-F5344CB8AC3E}">
        <p14:creationId xmlns:p14="http://schemas.microsoft.com/office/powerpoint/2010/main" val="316735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DBFF-0313-394C-B363-BB460E57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dirty="0"/>
              <a:t>Evaluate AIC for identifying model structure.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15EE-E5D1-A740-98C3-0F386048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73" y="1825625"/>
            <a:ext cx="8802806" cy="4351338"/>
          </a:xfrm>
        </p:spPr>
        <p:txBody>
          <a:bodyPr/>
          <a:lstStyle/>
          <a:p>
            <a:r>
              <a:rPr lang="en-US" dirty="0"/>
              <a:t>Generate 100 observations from an ARMA(1,1).  </a:t>
            </a:r>
          </a:p>
          <a:p>
            <a:r>
              <a:rPr lang="en-US" dirty="0"/>
              <a:t>Use aic5.wge() to try and identify the model.</a:t>
            </a:r>
          </a:p>
          <a:p>
            <a:r>
              <a:rPr lang="en-US" dirty="0"/>
              <a:t>Now generate 500 observations from an ARMA(1,1)</a:t>
            </a:r>
          </a:p>
          <a:p>
            <a:r>
              <a:rPr lang="en-US" dirty="0"/>
              <a:t>use aic5.wge()to try and identify the model</a:t>
            </a:r>
          </a:p>
          <a:p>
            <a:r>
              <a:rPr lang="en-US" dirty="0"/>
              <a:t>How does aic5.wge() perform?</a:t>
            </a:r>
          </a:p>
          <a:p>
            <a:endParaRPr lang="en-US" dirty="0"/>
          </a:p>
          <a:p>
            <a:r>
              <a:rPr lang="en-US" dirty="0"/>
              <a:t>Repeat for an ARMA(</a:t>
            </a:r>
            <a:r>
              <a:rPr lang="en-US" dirty="0" err="1"/>
              <a:t>p,q</a:t>
            </a:r>
            <a:r>
              <a:rPr lang="en-US" dirty="0"/>
              <a:t>) where you select the p and q. </a:t>
            </a:r>
          </a:p>
        </p:txBody>
      </p:sp>
    </p:spTree>
    <p:extLst>
      <p:ext uri="{BB962C8B-B14F-4D97-AF65-F5344CB8AC3E}">
        <p14:creationId xmlns:p14="http://schemas.microsoft.com/office/powerpoint/2010/main" val="143577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4</a:t>
            </a:r>
          </a:p>
        </p:txBody>
      </p:sp>
    </p:spTree>
    <p:extLst>
      <p:ext uri="{BB962C8B-B14F-4D97-AF65-F5344CB8AC3E}">
        <p14:creationId xmlns:p14="http://schemas.microsoft.com/office/powerpoint/2010/main" val="57593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5</a:t>
            </a:r>
          </a:p>
        </p:txBody>
      </p:sp>
    </p:spTree>
    <p:extLst>
      <p:ext uri="{BB962C8B-B14F-4D97-AF65-F5344CB8AC3E}">
        <p14:creationId xmlns:p14="http://schemas.microsoft.com/office/powerpoint/2010/main" val="198417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9354-4DE0-0D4A-8647-4AB1B10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AIC5 for Store 8: Item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B2227-AC49-DA48-B6DC-6C750BE2A715}"/>
              </a:ext>
            </a:extLst>
          </p:cNvPr>
          <p:cNvSpPr txBox="1"/>
          <p:nvPr/>
        </p:nvSpPr>
        <p:spPr>
          <a:xfrm>
            <a:off x="989462" y="2797791"/>
            <a:ext cx="7165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and describe your findings with respect to the AIC and the model identification for the realization you chose. </a:t>
            </a:r>
          </a:p>
        </p:txBody>
      </p:sp>
    </p:spTree>
    <p:extLst>
      <p:ext uri="{BB962C8B-B14F-4D97-AF65-F5344CB8AC3E}">
        <p14:creationId xmlns:p14="http://schemas.microsoft.com/office/powerpoint/2010/main" val="755275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AA24-39AE-BA4C-8179-4E595BA02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4058"/>
            <a:ext cx="7886700" cy="685752"/>
          </a:xfrm>
        </p:spPr>
        <p:txBody>
          <a:bodyPr>
            <a:normAutofit fontScale="90000"/>
          </a:bodyPr>
          <a:lstStyle/>
          <a:p>
            <a:r>
              <a:rPr lang="en-US" dirty="0"/>
              <a:t>SWA Cancellation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5D10D-DB66-554D-9F5B-2C09C0AF1C70}"/>
              </a:ext>
            </a:extLst>
          </p:cNvPr>
          <p:cNvSpPr txBox="1"/>
          <p:nvPr/>
        </p:nvSpPr>
        <p:spPr>
          <a:xfrm>
            <a:off x="314325" y="2511189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Discuss which of the 5 models from aic5.wge() you would favor most for this realization?</a:t>
            </a:r>
          </a:p>
        </p:txBody>
      </p:sp>
    </p:spTree>
    <p:extLst>
      <p:ext uri="{BB962C8B-B14F-4D97-AF65-F5344CB8AC3E}">
        <p14:creationId xmlns:p14="http://schemas.microsoft.com/office/powerpoint/2010/main" val="1005241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5</a:t>
            </a:r>
          </a:p>
        </p:txBody>
      </p:sp>
    </p:spTree>
    <p:extLst>
      <p:ext uri="{BB962C8B-B14F-4D97-AF65-F5344CB8AC3E}">
        <p14:creationId xmlns:p14="http://schemas.microsoft.com/office/powerpoint/2010/main" val="2077424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940BDF-E65C-0A48-BDD9-A47E1A46A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90689"/>
            <a:ext cx="8280400" cy="4394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52C0E37-1DDE-0248-986D-359E5EE3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Study!</a:t>
            </a:r>
          </a:p>
        </p:txBody>
      </p:sp>
    </p:spTree>
    <p:extLst>
      <p:ext uri="{BB962C8B-B14F-4D97-AF65-F5344CB8AC3E}">
        <p14:creationId xmlns:p14="http://schemas.microsoft.com/office/powerpoint/2010/main" val="237290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End Break Out 1</a:t>
            </a:r>
          </a:p>
        </p:txBody>
      </p:sp>
    </p:spTree>
    <p:extLst>
      <p:ext uri="{BB962C8B-B14F-4D97-AF65-F5344CB8AC3E}">
        <p14:creationId xmlns:p14="http://schemas.microsoft.com/office/powerpoint/2010/main" val="156060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9354-4DE0-0D4A-8647-4AB1B10E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AIC5 for Store 8: Item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02D77-DB0F-4D42-8EC7-3B9964696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2" y="1813064"/>
            <a:ext cx="2624196" cy="19400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26431-B02C-9541-94A9-FAE06FC5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146" y="1813064"/>
            <a:ext cx="2889679" cy="1940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E0E02-5942-984F-AB57-6AB9D870E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009" y="1813064"/>
            <a:ext cx="2899996" cy="1940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201783-8E28-8045-AD3C-A57C1B95F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491" y="4132036"/>
            <a:ext cx="5671119" cy="231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70A0-A1E5-6443-8136-0930AF42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2576063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Break Out 2</a:t>
            </a:r>
          </a:p>
        </p:txBody>
      </p:sp>
    </p:spTree>
    <p:extLst>
      <p:ext uri="{BB962C8B-B14F-4D97-AF65-F5344CB8AC3E}">
        <p14:creationId xmlns:p14="http://schemas.microsoft.com/office/powerpoint/2010/main" val="226663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05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646331"/>
              </a:xfrm>
              <a:prstGeom prst="rect">
                <a:avLst/>
              </a:prstGeom>
              <a:blipFill>
                <a:blip r:embed="rId3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17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2.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for MA(2):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EC5614-01D4-9A42-844E-6BB1846C7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/>
              <p:nvPr/>
            </p:nvSpPr>
            <p:spPr>
              <a:xfrm>
                <a:off x="1298243" y="2127418"/>
                <a:ext cx="654751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−.8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+.5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D8B93B-E4C2-0546-9201-FC92DAE9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43" y="2127418"/>
                <a:ext cx="654751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907274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2841</TotalTime>
  <Words>540</Words>
  <Application>Microsoft Macintosh PowerPoint</Application>
  <PresentationFormat>On-screen Show (4:3)</PresentationFormat>
  <Paragraphs>75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2U</vt:lpstr>
      <vt:lpstr>Time Series: Unit 5</vt:lpstr>
      <vt:lpstr>Break Out 1</vt:lpstr>
      <vt:lpstr>1. AIC5 for Store 8: Item 1</vt:lpstr>
      <vt:lpstr>End Break Out 1</vt:lpstr>
      <vt:lpstr>1. AIC5 for Store 8: Item 1</vt:lpstr>
      <vt:lpstr>Break Out 2</vt:lpstr>
      <vt:lpstr>2. Calculate ρ_1for MA(2):</vt:lpstr>
      <vt:lpstr>2. Calculate ρ_2for MA(2):</vt:lpstr>
      <vt:lpstr>2. Calculate ρ_3for MA(2):</vt:lpstr>
      <vt:lpstr>Verify the autocorrelations using tswge</vt:lpstr>
      <vt:lpstr>Calculate ρ_(0,) ρ_1 and ρ_(2,)  for MA(1):</vt:lpstr>
      <vt:lpstr>Matching: Without R / tswge</vt:lpstr>
      <vt:lpstr>END Break Out 2</vt:lpstr>
      <vt:lpstr>Review Invertible Models</vt:lpstr>
      <vt:lpstr>Discussion: Invertibility</vt:lpstr>
      <vt:lpstr>Why Only Consider Invertible Models?</vt:lpstr>
      <vt:lpstr>Discussion: Invertibility</vt:lpstr>
      <vt:lpstr>Recall: ρ_(0,) ρ_(1,) and ρ_(2,)  for MA(1):</vt:lpstr>
      <vt:lpstr>Why Only Consider Invertible Models?</vt:lpstr>
      <vt:lpstr>Break Out 3</vt:lpstr>
      <vt:lpstr>GLP Form for MA(2)</vt:lpstr>
      <vt:lpstr>GLP Form for AR(2)</vt:lpstr>
      <vt:lpstr>GLP Form for ARMA(2,2)</vt:lpstr>
      <vt:lpstr>End Break Out 3</vt:lpstr>
      <vt:lpstr>Break Out 4</vt:lpstr>
      <vt:lpstr>ARMA MODELS</vt:lpstr>
      <vt:lpstr>Evaluate AIC for identifying model structure.</vt:lpstr>
      <vt:lpstr>End Break Out 4</vt:lpstr>
      <vt:lpstr>Break Out 5</vt:lpstr>
      <vt:lpstr>SWA Cancellation Data</vt:lpstr>
      <vt:lpstr>End Break Out 5</vt:lpstr>
      <vt:lpstr>Time Series Study!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Series: Unit 5</dc:title>
  <dc:creator>Microsoft Office User</dc:creator>
  <cp:lastModifiedBy>Microsoft Office User</cp:lastModifiedBy>
  <cp:revision>26</cp:revision>
  <dcterms:created xsi:type="dcterms:W3CDTF">2019-06-03T02:08:55Z</dcterms:created>
  <dcterms:modified xsi:type="dcterms:W3CDTF">2020-02-05T02:32:55Z</dcterms:modified>
</cp:coreProperties>
</file>