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7" r:id="rId2"/>
    <p:sldId id="344" r:id="rId3"/>
    <p:sldId id="345" r:id="rId4"/>
    <p:sldId id="346" r:id="rId5"/>
    <p:sldId id="342" r:id="rId6"/>
    <p:sldId id="256" r:id="rId7"/>
    <p:sldId id="309" r:id="rId8"/>
    <p:sldId id="310" r:id="rId9"/>
    <p:sldId id="336" r:id="rId10"/>
    <p:sldId id="349" r:id="rId11"/>
    <p:sldId id="311" r:id="rId12"/>
    <p:sldId id="330" r:id="rId13"/>
    <p:sldId id="331" r:id="rId14"/>
    <p:sldId id="335" r:id="rId15"/>
    <p:sldId id="350" r:id="rId16"/>
    <p:sldId id="315" r:id="rId17"/>
    <p:sldId id="332" r:id="rId18"/>
    <p:sldId id="351" r:id="rId19"/>
    <p:sldId id="316" r:id="rId20"/>
    <p:sldId id="317" r:id="rId21"/>
    <p:sldId id="318" r:id="rId22"/>
    <p:sldId id="352" r:id="rId23"/>
    <p:sldId id="348" r:id="rId24"/>
    <p:sldId id="353" r:id="rId25"/>
    <p:sldId id="354" r:id="rId26"/>
    <p:sldId id="370" r:id="rId27"/>
    <p:sldId id="371" r:id="rId28"/>
    <p:sldId id="369" r:id="rId29"/>
    <p:sldId id="368" r:id="rId30"/>
    <p:sldId id="367" r:id="rId31"/>
    <p:sldId id="366" r:id="rId32"/>
    <p:sldId id="365" r:id="rId33"/>
    <p:sldId id="355" r:id="rId34"/>
    <p:sldId id="364" r:id="rId35"/>
    <p:sldId id="362" r:id="rId36"/>
    <p:sldId id="363" r:id="rId37"/>
    <p:sldId id="357" r:id="rId38"/>
    <p:sldId id="356" r:id="rId39"/>
    <p:sldId id="372" r:id="rId40"/>
    <p:sldId id="374" r:id="rId41"/>
    <p:sldId id="375" r:id="rId42"/>
    <p:sldId id="373" r:id="rId43"/>
    <p:sldId id="319" r:id="rId44"/>
    <p:sldId id="320" r:id="rId45"/>
    <p:sldId id="321" r:id="rId46"/>
    <p:sldId id="323" r:id="rId47"/>
    <p:sldId id="322" r:id="rId48"/>
    <p:sldId id="333" r:id="rId49"/>
    <p:sldId id="334" r:id="rId50"/>
    <p:sldId id="358" r:id="rId51"/>
    <p:sldId id="359" r:id="rId52"/>
    <p:sldId id="360" r:id="rId53"/>
    <p:sldId id="361" r:id="rId54"/>
    <p:sldId id="34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>
      <p:cViewPr varScale="1">
        <p:scale>
          <a:sx n="93" d="100"/>
          <a:sy n="93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psf\Home\Desktop\Stat%205371\Lecture%2012%20and%2013%20Correlation%20and%20Regression%201%20Data.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Movie Data Scatter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Est Value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Sheet1!$E$16:$E$22</c:f>
              <c:numCache>
                <c:formatCode>General</c:formatCode>
                <c:ptCount val="7"/>
                <c:pt idx="0">
                  <c:v>-42.6197770457754</c:v>
                </c:pt>
                <c:pt idx="1">
                  <c:v>61.542927612896918</c:v>
                </c:pt>
                <c:pt idx="2">
                  <c:v>165.70563227156919</c:v>
                </c:pt>
                <c:pt idx="3">
                  <c:v>269.86833693024158</c:v>
                </c:pt>
                <c:pt idx="4">
                  <c:v>374.03104158891392</c:v>
                </c:pt>
                <c:pt idx="5">
                  <c:v>478.19374624758609</c:v>
                </c:pt>
                <c:pt idx="6">
                  <c:v>530.2750985769228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28-4DEB-BC90-7EE98325A36D}"/>
            </c:ext>
          </c:extLst>
        </c:ser>
        <c:ser>
          <c:idx val="1"/>
          <c:order val="1"/>
          <c:tx>
            <c:v>95% Conf Upper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Sheet1!$H$16:$H$22</c:f>
              <c:numCache>
                <c:formatCode>General</c:formatCode>
                <c:ptCount val="7"/>
                <c:pt idx="0">
                  <c:v>78.130748820236718</c:v>
                </c:pt>
                <c:pt idx="1">
                  <c:v>152.53109602142999</c:v>
                </c:pt>
                <c:pt idx="2">
                  <c:v>247.89184989184079</c:v>
                </c:pt>
                <c:pt idx="3">
                  <c:v>369.90769031719441</c:v>
                </c:pt>
                <c:pt idx="4">
                  <c:v>508.33941946758</c:v>
                </c:pt>
                <c:pt idx="5">
                  <c:v>653.82739562515712</c:v>
                </c:pt>
                <c:pt idx="6">
                  <c:v>727.86808140383903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28-4DEB-BC90-7EE98325A36D}"/>
            </c:ext>
          </c:extLst>
        </c:ser>
        <c:ser>
          <c:idx val="0"/>
          <c:order val="2"/>
          <c:tx>
            <c:v>95% Conf Lower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Sheet1!$G$16:$G$22</c:f>
              <c:numCache>
                <c:formatCode>General</c:formatCode>
                <c:ptCount val="7"/>
                <c:pt idx="0">
                  <c:v>-163.37030291178749</c:v>
                </c:pt>
                <c:pt idx="1">
                  <c:v>-29.44524079563611</c:v>
                </c:pt>
                <c:pt idx="2">
                  <c:v>83.519414651297794</c:v>
                </c:pt>
                <c:pt idx="3">
                  <c:v>169.82898354328881</c:v>
                </c:pt>
                <c:pt idx="4">
                  <c:v>239.7226637102477</c:v>
                </c:pt>
                <c:pt idx="5">
                  <c:v>302.56009687001529</c:v>
                </c:pt>
                <c:pt idx="6">
                  <c:v>332.68211575000572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28-4DEB-BC90-7EE98325A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828800"/>
        <c:axId val="313830760"/>
      </c:lineChart>
      <c:catAx>
        <c:axId val="31382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Budget ($Millions)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830760"/>
        <c:crossesAt val="-400"/>
        <c:auto val="1"/>
        <c:lblAlgn val="ctr"/>
        <c:lblOffset val="100"/>
        <c:noMultiLvlLbl val="0"/>
      </c:catAx>
      <c:valAx>
        <c:axId val="313830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Gross ($Millions)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828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BB58BDC-BBE4-41EC-9087-60E37AAD0D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54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7E2C-3593-465C-965F-4369CA763FF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2A38A-E76B-4597-A57B-ED44A4283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95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F2CAD-E069-4396-94EE-38A18CF40C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46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6369-1531-4CE8-B896-2853C9C2BC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08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08D7-43E8-4042-B6EB-3C35682CF4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86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6C39-8170-4232-8A54-C7E068F932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3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57F9-CCE2-4842-8160-64508B49F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67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AA70E-95D5-40F5-839D-393D0D25E4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3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3A8B-82F0-4B91-B50F-CF1AEDD92A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77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01275-1487-4048-BEE4-413952D545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7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B4C49-22BB-4060-9AF6-C05124DCDE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80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9B52-900F-4581-9C4D-AB3936AA6D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6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150F1-BFA0-44DB-8FB4-2A9B29DA67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42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75B87B0-5356-489F-BB26-2516E49383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3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eencast.com/t/2vS1lGqtJ" TargetMode="External"/><Relationship Id="rId3" Type="http://schemas.openxmlformats.org/officeDocument/2006/relationships/hyperlink" Target="http://screencast.com/t/V9gnhSwb" TargetMode="External"/><Relationship Id="rId7" Type="http://schemas.openxmlformats.org/officeDocument/2006/relationships/hyperlink" Target="https://www.screencast.com/t/Yu7eqiiH0X" TargetMode="External"/><Relationship Id="rId2" Type="http://schemas.openxmlformats.org/officeDocument/2006/relationships/hyperlink" Target="http://screencast.com/t/ztSxTImiOk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eencast.com/t/efrpHrqgYZnG" TargetMode="External"/><Relationship Id="rId5" Type="http://schemas.openxmlformats.org/officeDocument/2006/relationships/hyperlink" Target="https://www.screencast.com/t/ap8WETxsGUqN" TargetMode="External"/><Relationship Id="rId4" Type="http://schemas.openxmlformats.org/officeDocument/2006/relationships/hyperlink" Target="https://www.screencast.com/t/ELiUGTe7Kc" TargetMode="External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10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/>
              <a:t>Regression Continued: Ch 7 and Ch 8</a:t>
            </a:r>
          </a:p>
          <a:p>
            <a:r>
              <a:rPr lang="en-US" dirty="0"/>
              <a:t>Confidence and Prediction Intervals</a:t>
            </a:r>
          </a:p>
          <a:p>
            <a:r>
              <a:rPr lang="en-US" dirty="0"/>
              <a:t>Calibration Intervals</a:t>
            </a:r>
          </a:p>
        </p:txBody>
      </p:sp>
    </p:spTree>
    <p:extLst>
      <p:ext uri="{BB962C8B-B14F-4D97-AF65-F5344CB8AC3E}">
        <p14:creationId xmlns:p14="http://schemas.microsoft.com/office/powerpoint/2010/main" val="92143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 at the Movies!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52400" y="6443246"/>
            <a:ext cx="9529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Investr package documentation: https://cran.r-project.org/web/packages/investr/investr.pdf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4045F-DC35-46ED-B685-D9E2D25D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66800"/>
            <a:ext cx="2265842" cy="2301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55F2C-5B07-4D3B-9853-1028EDE88C8E}"/>
              </a:ext>
            </a:extLst>
          </p:cNvPr>
          <p:cNvSpPr txBox="1"/>
          <p:nvPr/>
        </p:nvSpPr>
        <p:spPr>
          <a:xfrm>
            <a:off x="76200" y="10668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#confidence and prediction intervals</a:t>
            </a:r>
          </a:p>
          <a:p>
            <a:r>
              <a:rPr lang="en-US" sz="1000" b="1" dirty="0"/>
              <a:t>movies = read.csv("C:/Users/User/Desktop/Movies.csv")</a:t>
            </a:r>
          </a:p>
          <a:p>
            <a:r>
              <a:rPr lang="en-US" sz="1000" b="1" dirty="0"/>
              <a:t>movies</a:t>
            </a:r>
          </a:p>
          <a:p>
            <a:r>
              <a:rPr lang="en-US" sz="1000" b="1" dirty="0"/>
              <a:t>movies.lm=lm(gross~budget, data = movies)</a:t>
            </a:r>
          </a:p>
          <a:p>
            <a:r>
              <a:rPr lang="en-US" sz="1000" b="1" dirty="0"/>
              <a:t>newx=movies$budget</a:t>
            </a:r>
          </a:p>
          <a:p>
            <a:r>
              <a:rPr lang="en-US" sz="1000" b="1" dirty="0"/>
              <a:t>newx=sort(newx)</a:t>
            </a:r>
          </a:p>
          <a:p>
            <a:r>
              <a:rPr lang="en-US" sz="1000" b="1" dirty="0"/>
              <a:t>prd_c=predict(movies.lm, newdata= data.frame(budget = newx), interval=c("confidence"), type = c("response"), level=0.95) </a:t>
            </a:r>
          </a:p>
          <a:p>
            <a:r>
              <a:rPr lang="en-US" sz="1000" b="1" dirty="0"/>
              <a:t>prd_c</a:t>
            </a:r>
          </a:p>
          <a:p>
            <a:r>
              <a:rPr lang="en-US" sz="1000" b="1" dirty="0"/>
              <a:t>newpoint &lt;- data.frame(gross=NA, budget=95)</a:t>
            </a:r>
          </a:p>
          <a:p>
            <a:r>
              <a:rPr lang="en-US" sz="1000" b="1" dirty="0"/>
              <a:t>predict(movies.lm, newpoint, interval="confidence", level = 0.95)</a:t>
            </a:r>
          </a:p>
          <a:p>
            <a:r>
              <a:rPr lang="en-US" sz="1000" b="1" dirty="0"/>
              <a:t>prd_p=predict(movies.lm, newdata= data.frame(budget = newx), interval=c("prediction"), type = c("response"), level=0.95) </a:t>
            </a:r>
          </a:p>
          <a:p>
            <a:r>
              <a:rPr lang="en-US" sz="1000" b="1" dirty="0"/>
              <a:t>prd_p</a:t>
            </a:r>
          </a:p>
          <a:p>
            <a:r>
              <a:rPr lang="en-US" sz="1000" b="1" dirty="0"/>
              <a:t>predict(movies.lm, newpoint, interval="prediction", level = 0.95)</a:t>
            </a:r>
          </a:p>
          <a:p>
            <a:endParaRPr lang="en-US" sz="1000" b="1" dirty="0"/>
          </a:p>
          <a:p>
            <a:r>
              <a:rPr lang="en-US" sz="1000" b="1" dirty="0"/>
              <a:t>#Plot with confidence and prediction intervals</a:t>
            </a:r>
          </a:p>
          <a:p>
            <a:r>
              <a:rPr lang="en-US" sz="1000" b="1" dirty="0"/>
              <a:t>plot(movies[,1],movies[,2],xlim = c(0,220), ylim = c(0,605),xlab = "Budget",ylab = "Gross", main = "Gross Sales versus Budget")</a:t>
            </a:r>
          </a:p>
          <a:p>
            <a:r>
              <a:rPr lang="en-US" sz="1000" b="1" dirty="0"/>
              <a:t>abline(movies.lm, col = "red")</a:t>
            </a:r>
          </a:p>
          <a:p>
            <a:r>
              <a:rPr lang="en-US" sz="1000" b="1" dirty="0"/>
              <a:t>lines(newx,prd_c[,2],col = "blue",lty = 2, lwd = 2)</a:t>
            </a:r>
          </a:p>
          <a:p>
            <a:r>
              <a:rPr lang="en-US" sz="1000" b="1" dirty="0"/>
              <a:t>lines(newx,prd_c[,3],col = "blue", lty = 2, lwd = 2)</a:t>
            </a:r>
          </a:p>
          <a:p>
            <a:r>
              <a:rPr lang="en-US" sz="1000" b="1" dirty="0"/>
              <a:t>lines(newx,prd_p[,2],col = "green", lty = 2, lwd = 2)</a:t>
            </a:r>
          </a:p>
          <a:p>
            <a:r>
              <a:rPr lang="en-US" sz="1000" b="1" dirty="0"/>
              <a:t>lines(newx,prd_p[,3],col = "green", lty = 2, lwd = 2)</a:t>
            </a:r>
          </a:p>
          <a:p>
            <a:endParaRPr lang="en-US"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8F2F8-FC32-4A3A-B144-E17E574E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452793"/>
            <a:ext cx="4962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219200"/>
            <a:ext cx="48212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181600"/>
            <a:ext cx="3743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p Arrow 4"/>
          <p:cNvSpPr/>
          <p:nvPr/>
        </p:nvSpPr>
        <p:spPr>
          <a:xfrm>
            <a:off x="3733800" y="4816475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6019800"/>
            <a:ext cx="5486400" cy="391582"/>
          </a:xfrm>
          <a:prstGeom prst="rect">
            <a:avLst/>
          </a:prstGeom>
          <a:blipFill rotWithShape="1">
            <a:blip r:embed="rId4"/>
            <a:stretch>
              <a:fillRect t="-7813" b="-17188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  <a:ea typeface="MS PGothic" pitchFamily="34" charset="-128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095875"/>
            <a:ext cx="23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book; should read df = n-2.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1825" y="2428875"/>
                <a:ext cx="2162175" cy="126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5" y="2428875"/>
                <a:ext cx="2162175" cy="1269386"/>
              </a:xfrm>
              <a:prstGeom prst="rect">
                <a:avLst/>
              </a:prstGeom>
              <a:blipFill>
                <a:blip r:embed="rId5"/>
                <a:stretch>
                  <a:fillRect l="-2254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572001" y="5019675"/>
            <a:ext cx="1066799" cy="847725"/>
            <a:chOff x="4572001" y="4953000"/>
            <a:chExt cx="1066799" cy="847725"/>
          </a:xfrm>
        </p:grpSpPr>
        <p:cxnSp>
          <p:nvCxnSpPr>
            <p:cNvPr id="9" name="Straight Arrow Connector 8"/>
            <p:cNvCxnSpPr>
              <a:stCxn id="49154" idx="2"/>
            </p:cNvCxnSpPr>
            <p:nvPr/>
          </p:nvCxnSpPr>
          <p:spPr>
            <a:xfrm flipV="1">
              <a:off x="4572001" y="5181600"/>
              <a:ext cx="761999" cy="619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57800" y="4953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Confidence Intervals: SAS Proc glm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295400"/>
            <a:ext cx="38159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51999"/>
              </p:ext>
            </p:extLst>
          </p:nvPr>
        </p:nvGraphicFramePr>
        <p:xfrm>
          <a:off x="4343400" y="21336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68850" y="3810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10000" y="5791200"/>
            <a:ext cx="51625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13375" y="591819"/>
            <a:ext cx="454025" cy="56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" y="5350115"/>
            <a:ext cx="2701494" cy="40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70660" y="10036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53" y="4495800"/>
            <a:ext cx="27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up x-value with observed value.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8C897B-090C-42FA-9EE1-A07C0F837256}"/>
              </a:ext>
            </a:extLst>
          </p:cNvPr>
          <p:cNvSpPr/>
          <p:nvPr/>
        </p:nvSpPr>
        <p:spPr>
          <a:xfrm>
            <a:off x="2362200" y="5410200"/>
            <a:ext cx="4572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Confidence Intervals: SAS Proc reg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295400"/>
            <a:ext cx="38159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54096"/>
              </p:ext>
            </p:extLst>
          </p:nvPr>
        </p:nvGraphicFramePr>
        <p:xfrm>
          <a:off x="4343400" y="21336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68850" y="3810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13375" y="591819"/>
            <a:ext cx="454025" cy="56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7" y="4132672"/>
            <a:ext cx="4524693" cy="248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00600" y="5811520"/>
            <a:ext cx="40957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38778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70660" y="10036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005" y="4333081"/>
            <a:ext cx="27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up x-value with observed value.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AD67-A32A-4040-970F-B5048A116E28}"/>
              </a:ext>
            </a:extLst>
          </p:cNvPr>
          <p:cNvSpPr/>
          <p:nvPr/>
        </p:nvSpPr>
        <p:spPr>
          <a:xfrm>
            <a:off x="3194499" y="5069681"/>
            <a:ext cx="832299" cy="4191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067800" cy="533400"/>
          </a:xfrm>
        </p:spPr>
        <p:txBody>
          <a:bodyPr/>
          <a:lstStyle/>
          <a:p>
            <a:r>
              <a:rPr lang="en-US" altLang="en-US" sz="3600" dirty="0"/>
              <a:t>Confidence Intervals when X is not 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02" y="589855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82290"/>
              </p:ext>
            </p:extLst>
          </p:nvPr>
        </p:nvGraphicFramePr>
        <p:xfrm>
          <a:off x="4343400" y="12954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21336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276600"/>
            <a:ext cx="469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040656" y="6094531"/>
            <a:ext cx="6095999" cy="646331"/>
            <a:chOff x="3040656" y="6094531"/>
            <a:chExt cx="6095999" cy="64633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040656" y="6094531"/>
              <a:ext cx="60959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We are 95% confident that the mean gross when the budget is $95 million is between $83.5 and $247.9 million.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6181" y="6170047"/>
              <a:ext cx="623888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0" y="5811520"/>
            <a:ext cx="43078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" y="3571301"/>
            <a:ext cx="2057400" cy="20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" y="5922397"/>
            <a:ext cx="2600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13750" y="452015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913" y="5181600"/>
            <a:ext cx="960088" cy="267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Intervals: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54B0A-49C4-4143-B74D-93BBD25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9" y="4909055"/>
            <a:ext cx="8229600" cy="958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036B5-E958-4F51-BF93-FE100DAF11EB}"/>
              </a:ext>
            </a:extLst>
          </p:cNvPr>
          <p:cNvSpPr txBox="1"/>
          <p:nvPr/>
        </p:nvSpPr>
        <p:spPr>
          <a:xfrm>
            <a:off x="112279" y="1564860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intervals for the mean of Y when the X is in the original data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784E-CBDF-46E5-8BF5-ED860E4CCC94}"/>
              </a:ext>
            </a:extLst>
          </p:cNvPr>
          <p:cNvSpPr txBox="1"/>
          <p:nvPr/>
        </p:nvSpPr>
        <p:spPr>
          <a:xfrm>
            <a:off x="208539" y="4257828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intervals for the mean of Y when the X is NOT in the original data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B5C51-C957-4093-A9C3-5F81477C2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9" y="2160335"/>
            <a:ext cx="8590539" cy="18158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BBDC1E-B24A-4138-92C5-8816131A9743}"/>
              </a:ext>
            </a:extLst>
          </p:cNvPr>
          <p:cNvSpPr/>
          <p:nvPr/>
        </p:nvSpPr>
        <p:spPr>
          <a:xfrm>
            <a:off x="5486400" y="2416542"/>
            <a:ext cx="11430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 dirty="0"/>
              <a:t>Prediction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957644"/>
            <a:ext cx="4273550" cy="32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49950"/>
            <a:ext cx="391105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187950"/>
            <a:ext cx="4781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425950"/>
            <a:ext cx="52959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8"/>
          <a:stretch>
            <a:fillRect/>
          </a:stretch>
        </p:blipFill>
        <p:spPr bwMode="auto">
          <a:xfrm>
            <a:off x="304800" y="5237163"/>
            <a:ext cx="2355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Up Arrow 7"/>
          <p:cNvSpPr/>
          <p:nvPr/>
        </p:nvSpPr>
        <p:spPr>
          <a:xfrm>
            <a:off x="5562600" y="415925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100" y="3831365"/>
            <a:ext cx="212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dotted lines parallel or bent?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8880" y="1918586"/>
            <a:ext cx="872295" cy="472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9478" y="2299586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" y="2410083"/>
            <a:ext cx="1431273" cy="47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5" y="1524000"/>
            <a:ext cx="1431273" cy="472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43" y="2423467"/>
            <a:ext cx="1431273" cy="4721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FABA51-68AC-401F-8894-D73937D9400B}"/>
              </a:ext>
            </a:extLst>
          </p:cNvPr>
          <p:cNvGrpSpPr/>
          <p:nvPr/>
        </p:nvGrpSpPr>
        <p:grpSpPr>
          <a:xfrm>
            <a:off x="1064041" y="2076839"/>
            <a:ext cx="1431561" cy="288142"/>
            <a:chOff x="1044939" y="2878533"/>
            <a:chExt cx="1431561" cy="28814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44939" y="2878533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76500" y="2878533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0377" y="2889676"/>
                  <a:ext cx="8529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77" y="2889676"/>
                  <a:ext cx="8529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000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2193367" y="3028175"/>
              <a:ext cx="283133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074890" y="3040858"/>
              <a:ext cx="28414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3400" y="3200400"/>
            <a:ext cx="2526148" cy="290899"/>
            <a:chOff x="515502" y="3200400"/>
            <a:chExt cx="2526148" cy="29089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041650" y="3200400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" y="3200400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46751" y="3214300"/>
                  <a:ext cx="52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751" y="3214300"/>
                  <a:ext cx="5292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195" r="-229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110923" y="3352800"/>
              <a:ext cx="86087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15502" y="3352800"/>
              <a:ext cx="934385" cy="390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7CA345-F7C8-4F6D-B1DF-6AEB2888BD3E}"/>
                  </a:ext>
                </a:extLst>
              </p:cNvPr>
              <p:cNvSpPr txBox="1"/>
              <p:nvPr/>
            </p:nvSpPr>
            <p:spPr>
              <a:xfrm>
                <a:off x="4295969" y="5844323"/>
                <a:ext cx="4596854" cy="93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7CA345-F7C8-4F6D-B1DF-6AEB2888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9" y="5844323"/>
                <a:ext cx="4596854" cy="933012"/>
              </a:xfrm>
              <a:prstGeom prst="rect">
                <a:avLst/>
              </a:prstGeom>
              <a:blipFill>
                <a:blip r:embed="rId10"/>
                <a:stretch>
                  <a:fillRect l="-1194" t="-392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3EAFC-D5E5-4558-BEDA-4BC72AD5CC16}"/>
              </a:ext>
            </a:extLst>
          </p:cNvPr>
          <p:cNvGrpSpPr/>
          <p:nvPr/>
        </p:nvGrpSpPr>
        <p:grpSpPr>
          <a:xfrm>
            <a:off x="3229170" y="5702300"/>
            <a:ext cx="1066799" cy="847725"/>
            <a:chOff x="4572001" y="4953000"/>
            <a:chExt cx="1066799" cy="84772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A1C62A-00E5-4976-A93A-E224A2C20950}"/>
                </a:ext>
              </a:extLst>
            </p:cNvPr>
            <p:cNvCxnSpPr/>
            <p:nvPr/>
          </p:nvCxnSpPr>
          <p:spPr>
            <a:xfrm flipV="1">
              <a:off x="4572001" y="5181600"/>
              <a:ext cx="761999" cy="619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06345C-8B9A-4135-A1CB-5A5569B1D829}"/>
                </a:ext>
              </a:extLst>
            </p:cNvPr>
            <p:cNvSpPr txBox="1"/>
            <p:nvPr/>
          </p:nvSpPr>
          <p:spPr>
            <a:xfrm>
              <a:off x="5257800" y="4953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Prediction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2954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70015"/>
            <a:ext cx="3440113" cy="71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2076450"/>
          <a:ext cx="447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Prediction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96.32801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-290.23881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204.9992556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91.2436358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-173.006305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296.0921605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89.970698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-65.5714098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396.9826744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92.6664005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31.661771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508.0749029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99.0071054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119.525175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628.5369083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108.354796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199.658875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756.7286177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113.93449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237.397167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823.15303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00600" y="3581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705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4338825"/>
            <a:ext cx="3705564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4400" y="5730675"/>
            <a:ext cx="426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36325" y="609600"/>
            <a:ext cx="457200" cy="562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5224" y="5311645"/>
            <a:ext cx="419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gross (of a single movie) when the budget is $200 million will be between $237 and $823 million.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D4E66D-86F5-4277-99E2-BDF845951DB7}"/>
              </a:ext>
            </a:extLst>
          </p:cNvPr>
          <p:cNvSpPr/>
          <p:nvPr/>
        </p:nvSpPr>
        <p:spPr>
          <a:xfrm>
            <a:off x="3352799" y="4577585"/>
            <a:ext cx="703601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Intervals: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245BB-C7B8-488A-9230-520DB0AD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58206"/>
            <a:ext cx="8229600" cy="1335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427B73-4F36-42CF-B820-B37E52C8A378}"/>
              </a:ext>
            </a:extLst>
          </p:cNvPr>
          <p:cNvSpPr/>
          <p:nvPr/>
        </p:nvSpPr>
        <p:spPr>
          <a:xfrm>
            <a:off x="5105400" y="2286000"/>
            <a:ext cx="10668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083B8-EE9D-4AF0-BE76-4D11E93D3420}"/>
              </a:ext>
            </a:extLst>
          </p:cNvPr>
          <p:cNvSpPr txBox="1"/>
          <p:nvPr/>
        </p:nvSpPr>
        <p:spPr>
          <a:xfrm>
            <a:off x="112279" y="1564860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intervals for an individual Y when the X is in the original data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CAA7D-D388-48A3-832D-6B76FE536591}"/>
              </a:ext>
            </a:extLst>
          </p:cNvPr>
          <p:cNvSpPr txBox="1"/>
          <p:nvPr/>
        </p:nvSpPr>
        <p:spPr>
          <a:xfrm>
            <a:off x="208539" y="4257828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intervals for an individual Y when the X is NOT in the original data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5C37E-D3BD-47A3-A00B-10E630EB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055015"/>
            <a:ext cx="5191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Calibration Interval (mean gross)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3688"/>
            <a:ext cx="52578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810000" y="3436938"/>
            <a:ext cx="14478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3481388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62563" y="3436938"/>
            <a:ext cx="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8200" y="5830888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estimated budget that would be needed to gross a mean of $210 million is between $80 and $157 million.  </a:t>
            </a:r>
          </a:p>
        </p:txBody>
      </p:sp>
      <p:sp>
        <p:nvSpPr>
          <p:cNvPr id="15368" name="TextBox 17"/>
          <p:cNvSpPr txBox="1">
            <a:spLocks noChangeArrowheads="1"/>
          </p:cNvSpPr>
          <p:nvPr/>
        </p:nvSpPr>
        <p:spPr bwMode="auto">
          <a:xfrm>
            <a:off x="3276600" y="9906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Graphical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D1488-C462-4153-B86B-8858F07CC508}"/>
              </a:ext>
            </a:extLst>
          </p:cNvPr>
          <p:cNvSpPr txBox="1"/>
          <p:nvPr/>
        </p:nvSpPr>
        <p:spPr>
          <a:xfrm>
            <a:off x="76200" y="1219200"/>
            <a:ext cx="201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95% confidence interval for the budget when the mean of the gross sales is $210M?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7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Calibration Interval (actual gross)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39888"/>
            <a:ext cx="52578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3468688"/>
            <a:ext cx="3276600" cy="88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3557588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3468688"/>
            <a:ext cx="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8200" y="5830888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budget required for a single movie to gross $245 million is between $25 million and $200 million. 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3276600" y="9906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Graphical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E7E9F-03E5-4CAD-BB9A-87ED7E85C970}"/>
              </a:ext>
            </a:extLst>
          </p:cNvPr>
          <p:cNvSpPr txBox="1"/>
          <p:nvPr/>
        </p:nvSpPr>
        <p:spPr>
          <a:xfrm>
            <a:off x="76200" y="1219200"/>
            <a:ext cx="2016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95% confidence interval for the budget when the gross sales of an individual movie is $245M?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altLang="en-US" sz="3600" dirty="0"/>
              <a:t>Calibration Interval (by hand)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66800"/>
            <a:ext cx="236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" y="685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Mean of Y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038600"/>
            <a:ext cx="2430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700" y="3668713"/>
            <a:ext cx="233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Individual / Single 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8465"/>
              </p:ext>
            </p:extLst>
          </p:nvPr>
        </p:nvGraphicFramePr>
        <p:xfrm>
          <a:off x="3733800" y="647700"/>
          <a:ext cx="4876799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Calibration Interval (For Mean of Gross)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Est.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13.5290282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0.22252578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69.77747422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10.1944194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38.7944108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91.20558924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9.20823864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71.329469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118.670531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11.2085246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96.1875703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153.8124297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15.0480656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116.317716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193.6822841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19.6781967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134.415585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235.584415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22.1385458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143.091056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256.9089436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84588" y="3802063"/>
          <a:ext cx="494665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Calibration Interval (For Individual Gross)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Est.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27.7435221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-36.316994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106.316994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26.2791667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-2.55274845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132.5527485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25.9125466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28.3896783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161.6103217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26.6889385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56.3938995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193.6061005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28.5151309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81.6995224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228.3004776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31.2073684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104.778906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265.2210942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32.8143813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115.647947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284.3520526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11935" y="3055224"/>
            <a:ext cx="906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estimated budget that would be needed to gross a mean of $166 million is between $71 and $119 million; our best estimate is $95 million. 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" y="5935663"/>
            <a:ext cx="868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budget required for a single movie to gross $166 million is between $28 million and $162 million; our best estimate is $95 million.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39065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91000" y="457200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539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" y="2658570"/>
            <a:ext cx="3227070" cy="42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981200"/>
                <a:ext cx="1295400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295400" cy="7332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540" name="Picture 1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" y="5507292"/>
            <a:ext cx="3204020" cy="4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28700" y="4920683"/>
                <a:ext cx="1295400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920683"/>
                <a:ext cx="1295400" cy="7332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505200" y="250245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± 2.57 * 31.9718 / 3.472 = (71.329,118.671)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33" y="1724185"/>
            <a:ext cx="469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05200" y="558432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± 2.57 * 89.971 / 3.472 = (28.390,161.610)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4267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0" y="5982074"/>
                <a:ext cx="3500830" cy="343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7072.5283+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31.9718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=89.971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82074"/>
                <a:ext cx="3500830" cy="343107"/>
              </a:xfrm>
              <a:prstGeom prst="rect">
                <a:avLst/>
              </a:prstGeom>
              <a:blipFill rotWithShape="0">
                <a:blip r:embed="rId9"/>
                <a:stretch>
                  <a:fillRect r="-1045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A45BA-0D53-4FB4-B43C-83727803A43D}"/>
              </a:ext>
            </a:extLst>
          </p:cNvPr>
          <p:cNvCxnSpPr/>
          <p:nvPr/>
        </p:nvCxnSpPr>
        <p:spPr>
          <a:xfrm>
            <a:off x="2324100" y="1219200"/>
            <a:ext cx="2171700" cy="3124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9" grpId="0" animBg="1"/>
      <p:bldP spid="20" grpId="0" animBg="1"/>
      <p:bldP spid="18" grpId="0"/>
      <p:bldP spid="2" grpId="0"/>
      <p:bldP spid="21" grpId="0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" y="3962400"/>
            <a:ext cx="8607323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6764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and load the “investr” package first.</a:t>
            </a:r>
          </a:p>
          <a:p>
            <a:endParaRPr lang="en-US" dirty="0"/>
          </a:p>
          <a:p>
            <a:r>
              <a:rPr lang="en-US" dirty="0"/>
              <a:t>It is much easier to calculate calibration intervals in R. </a:t>
            </a:r>
          </a:p>
          <a:p>
            <a:r>
              <a:rPr lang="en-US" dirty="0"/>
              <a:t>*No calculations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259556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28800"/>
            <a:ext cx="8915400" cy="1143000"/>
          </a:xfrm>
        </p:spPr>
        <p:txBody>
          <a:bodyPr/>
          <a:lstStyle/>
          <a:p>
            <a:r>
              <a:rPr lang="en-US" dirty="0"/>
              <a:t>Worked Example: </a:t>
            </a:r>
            <a:br>
              <a:rPr lang="en-US" dirty="0"/>
            </a:br>
            <a:r>
              <a:rPr lang="en-US" dirty="0"/>
              <a:t>Calculating Regression Coefficients and Standard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733800"/>
                <a:ext cx="8839200" cy="2892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Videos for using Excel: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u="sng" dirty="0">
                    <a:hlinkClick r:id="rId2"/>
                  </a:rPr>
                  <a:t>http://screencast.com/t/ztSxTImiOk6s</a:t>
                </a:r>
                <a:endParaRPr lang="en-US" dirty="0"/>
              </a:p>
              <a:p>
                <a:r>
                  <a:rPr lang="en-US" dirty="0"/>
                  <a:t>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RMSE: </a:t>
                </a:r>
                <a:r>
                  <a:rPr lang="en-US" u="sng" dirty="0">
                    <a:hlinkClick r:id="rId3"/>
                  </a:rPr>
                  <a:t>http://screencast.com/t/V9gnhSwb</a:t>
                </a:r>
                <a:endParaRPr lang="en-US" dirty="0"/>
              </a:p>
              <a:p>
                <a:r>
                  <a:rPr lang="en-US" dirty="0"/>
                  <a:t>Confidence Intervals: </a:t>
                </a:r>
                <a:r>
                  <a:rPr lang="en-US" u="sng" dirty="0">
                    <a:hlinkClick r:id="rId4"/>
                  </a:rPr>
                  <a:t>https://www.screencast.com/t/ELiUGTe7Kc</a:t>
                </a:r>
                <a:endParaRPr lang="en-US" dirty="0"/>
              </a:p>
              <a:p>
                <a:r>
                  <a:rPr lang="en-US" dirty="0"/>
                  <a:t>Prediction Intervals: </a:t>
                </a:r>
                <a:r>
                  <a:rPr lang="en-US" u="sng" dirty="0">
                    <a:hlinkClick r:id="rId5"/>
                  </a:rPr>
                  <a:t>https://www.screencast.com/t/ap8WETxsGUqN</a:t>
                </a:r>
                <a:endParaRPr lang="en-US" dirty="0"/>
              </a:p>
              <a:p>
                <a:r>
                  <a:rPr lang="en-US" dirty="0"/>
                  <a:t>CI and PI Plotting: </a:t>
                </a:r>
                <a:r>
                  <a:rPr lang="en-US" u="sng" dirty="0">
                    <a:hlinkClick r:id="rId6"/>
                  </a:rPr>
                  <a:t>https://www.screencast.com/t/efrpHrqgYZnG</a:t>
                </a:r>
                <a:endParaRPr lang="en-US" dirty="0"/>
              </a:p>
              <a:p>
                <a:r>
                  <a:rPr lang="en-US" dirty="0"/>
                  <a:t>Calibration Mean Gross:  </a:t>
                </a:r>
                <a:r>
                  <a:rPr lang="en-US" u="sng" dirty="0">
                    <a:hlinkClick r:id="rId7"/>
                  </a:rPr>
                  <a:t>https://www.screencast.com/t/Yu7eqiiH0X</a:t>
                </a:r>
                <a:endParaRPr lang="en-US" dirty="0"/>
              </a:p>
              <a:p>
                <a:r>
                  <a:rPr lang="en-US" dirty="0"/>
                  <a:t>Calibration Single Movie:  </a:t>
                </a:r>
                <a:r>
                  <a:rPr lang="en-US" u="sng" dirty="0">
                    <a:hlinkClick r:id="rId8"/>
                  </a:rPr>
                  <a:t>https://www.screencast.com/t/2vS1lGqtJ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8839200" cy="2892330"/>
              </a:xfrm>
              <a:prstGeom prst="rect">
                <a:avLst/>
              </a:prstGeom>
              <a:blipFill>
                <a:blip r:embed="rId9"/>
                <a:stretch>
                  <a:fillRect l="-552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8592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5999124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2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07" y="0"/>
            <a:ext cx="8229600" cy="792162"/>
          </a:xfrm>
        </p:spPr>
        <p:txBody>
          <a:bodyPr/>
          <a:lstStyle/>
          <a:p>
            <a:r>
              <a:rPr lang="en-US" dirty="0"/>
              <a:t>2 Models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3414713" cy="25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066800"/>
            <a:ext cx="3395454" cy="25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1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228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28" y="3860799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60800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4" y="5010150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57" y="5029200"/>
            <a:ext cx="2598470" cy="48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045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</a:rPr>
              <a:t>Note the difference in the Error DF and the Error Sum of Squares between the two models.  Our Lack of Fit Test will be comparing these two models!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pitchFamily="34" charset="-128"/>
              </a:rPr>
              <a:t>The question is, does the simple linear regression model do about as well with two parameters as the separate means model does with four?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7007" y="438579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7025" y="4384040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4886" y="4397828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7142" y="4383831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 animBg="1"/>
      <p:bldP spid="14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05286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9960" y="2013564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5" y="20134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57801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5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9960" y="2013564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5" y="19880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5" y="20134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EDFD8-67F5-4852-9C1D-555E2EA7D4A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438422" y="2209927"/>
            <a:ext cx="3086838" cy="20697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6D0F-C459-4E23-9903-C736B1093DFB}"/>
              </a:ext>
            </a:extLst>
          </p:cNvPr>
          <p:cNvSpPr/>
          <p:nvPr/>
        </p:nvSpPr>
        <p:spPr>
          <a:xfrm>
            <a:off x="2454965" y="4279717"/>
            <a:ext cx="19669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56397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5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5" y="19880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F1-5D48-4E3C-848E-AECAAAFD449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095500" y="2191268"/>
            <a:ext cx="1326357" cy="17199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4DA56-CF8F-40BA-B790-D2A9E4A1B00C}"/>
              </a:ext>
            </a:extLst>
          </p:cNvPr>
          <p:cNvSpPr/>
          <p:nvPr/>
        </p:nvSpPr>
        <p:spPr>
          <a:xfrm>
            <a:off x="2438400" y="3911265"/>
            <a:ext cx="19669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6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58769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  <a:r>
              <a:rPr lang="en-US" baseline="-25000" dirty="0"/>
              <a:t>Model</a:t>
            </a:r>
            <a:r>
              <a:rPr lang="en-US" dirty="0"/>
              <a:t>=df</a:t>
            </a:r>
            <a:r>
              <a:rPr lang="en-US" baseline="-25000" dirty="0"/>
              <a:t>Total</a:t>
            </a:r>
            <a:r>
              <a:rPr lang="en-US" dirty="0"/>
              <a:t>-df</a:t>
            </a:r>
            <a:r>
              <a:rPr lang="en-US" baseline="-25000" dirty="0"/>
              <a:t>Error</a:t>
            </a:r>
            <a:r>
              <a:rPr lang="en-US" dirty="0"/>
              <a:t>=22-20=2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3EA7F-4682-410D-931A-E6A655AF658A}"/>
              </a:ext>
            </a:extLst>
          </p:cNvPr>
          <p:cNvSpPr txBox="1"/>
          <p:nvPr/>
        </p:nvSpPr>
        <p:spPr>
          <a:xfrm>
            <a:off x="190500" y="5439296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</a:t>
            </a:r>
            <a:r>
              <a:rPr lang="en-US" baseline="-25000" dirty="0"/>
              <a:t>Model</a:t>
            </a:r>
            <a:r>
              <a:rPr lang="en-US" dirty="0"/>
              <a:t>=SS</a:t>
            </a:r>
            <a:r>
              <a:rPr lang="en-US" baseline="-25000" dirty="0"/>
              <a:t>Total</a:t>
            </a:r>
            <a:r>
              <a:rPr lang="en-US" dirty="0"/>
              <a:t>-SS</a:t>
            </a:r>
            <a:r>
              <a:rPr lang="en-US" baseline="-25000" dirty="0"/>
              <a:t>Error</a:t>
            </a:r>
            <a:r>
              <a:rPr lang="en-US" dirty="0"/>
              <a:t>=83.328947-81.083333=2.245614</a:t>
            </a:r>
          </a:p>
        </p:txBody>
      </p:sp>
    </p:spTree>
    <p:extLst>
      <p:ext uri="{BB962C8B-B14F-4D97-AF65-F5344CB8AC3E}">
        <p14:creationId xmlns:p14="http://schemas.microsoft.com/office/powerpoint/2010/main" val="230261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4343400" cy="21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427139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68634" y="13716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=6.6518(Hours) + 44.366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11" t="-28889" r="-2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688239" y="43434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82814" y="4495799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 3(Price) + 6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14" y="4495799"/>
                <a:ext cx="30104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34" t="-26087" r="-36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9600" y="304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two regression problems already considered…</a:t>
            </a:r>
          </a:p>
        </p:txBody>
      </p:sp>
    </p:spTree>
    <p:extLst>
      <p:ext uri="{BB962C8B-B14F-4D97-AF65-F5344CB8AC3E}">
        <p14:creationId xmlns:p14="http://schemas.microsoft.com/office/powerpoint/2010/main" val="38592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83434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  <a:r>
              <a:rPr lang="en-US" baseline="-25000" dirty="0"/>
              <a:t>Model</a:t>
            </a:r>
            <a:r>
              <a:rPr lang="en-US" dirty="0"/>
              <a:t>=SS</a:t>
            </a:r>
            <a:r>
              <a:rPr lang="en-US" baseline="-25000" dirty="0"/>
              <a:t>Model</a:t>
            </a:r>
            <a:r>
              <a:rPr lang="en-US" dirty="0"/>
              <a:t>/df</a:t>
            </a:r>
            <a:r>
              <a:rPr lang="en-US" baseline="-25000" dirty="0"/>
              <a:t>Model</a:t>
            </a:r>
            <a:r>
              <a:rPr lang="en-US" dirty="0"/>
              <a:t>=2.245614/2=1.1228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3EA7F-4682-410D-931A-E6A655AF658A}"/>
              </a:ext>
            </a:extLst>
          </p:cNvPr>
          <p:cNvSpPr txBox="1"/>
          <p:nvPr/>
        </p:nvSpPr>
        <p:spPr>
          <a:xfrm>
            <a:off x="190500" y="5439296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  <a:r>
              <a:rPr lang="en-US" baseline="-25000" dirty="0"/>
              <a:t>Error</a:t>
            </a:r>
            <a:r>
              <a:rPr lang="en-US" dirty="0"/>
              <a:t>=SS</a:t>
            </a:r>
            <a:r>
              <a:rPr lang="en-US" baseline="-25000" dirty="0"/>
              <a:t>Error</a:t>
            </a:r>
            <a:r>
              <a:rPr lang="en-US" dirty="0"/>
              <a:t>/df</a:t>
            </a:r>
            <a:r>
              <a:rPr lang="en-US" baseline="-25000" dirty="0"/>
              <a:t>Error</a:t>
            </a:r>
            <a:r>
              <a:rPr lang="en-US" dirty="0"/>
              <a:t>=81.083333/20=4.0542</a:t>
            </a:r>
          </a:p>
        </p:txBody>
      </p:sp>
    </p:spTree>
    <p:extLst>
      <p:ext uri="{BB962C8B-B14F-4D97-AF65-F5344CB8AC3E}">
        <p14:creationId xmlns:p14="http://schemas.microsoft.com/office/powerpoint/2010/main" val="7068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53038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F=MSM/MSE=1.1228/4.0542=0.2769</a:t>
            </a:r>
          </a:p>
        </p:txBody>
      </p:sp>
    </p:spTree>
    <p:extLst>
      <p:ext uri="{BB962C8B-B14F-4D97-AF65-F5344CB8AC3E}">
        <p14:creationId xmlns:p14="http://schemas.microsoft.com/office/powerpoint/2010/main" val="7183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67053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mypvalue;</a:t>
            </a:r>
          </a:p>
          <a:p>
            <a:r>
              <a:rPr lang="en-US" dirty="0"/>
              <a:t>pval=1-probf(0.2769, 2, 20);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proc print data = mypvalue;</a:t>
            </a:r>
          </a:p>
          <a:p>
            <a:r>
              <a:rPr lang="en-US" dirty="0"/>
              <a:t>run;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A2EC80-B248-4D2A-A0C5-CEE47AAD3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924878"/>
            <a:ext cx="1447800" cy="67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087B3-BEBB-4374-AD0C-2BA173D34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921414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47717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</p:spTree>
    <p:extLst>
      <p:ext uri="{BB962C8B-B14F-4D97-AF65-F5344CB8AC3E}">
        <p14:creationId xmlns:p14="http://schemas.microsoft.com/office/powerpoint/2010/main" val="143869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7430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680467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baseline="-25000" dirty="0">
                <a:solidFill>
                  <a:srgbClr val="000000"/>
                </a:solidFill>
                <a:ea typeface="ＭＳ Ｐゴシック" pitchFamily="34" charset="-128"/>
              </a:rPr>
              <a:t>o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: Linear regression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</a:t>
            </a: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as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ood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baseline="-25000" dirty="0">
                <a:solidFill>
                  <a:srgbClr val="000000"/>
                </a:solidFill>
                <a:ea typeface="ＭＳ Ｐゴシック" pitchFamily="34" charset="-128"/>
              </a:rPr>
              <a:t>a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: The separate means model fits better (Linear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is lacking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36626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Conclusion: There is not enough evidence to suggest the linear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has a lack of fit with respect to the separate means model.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" y="6096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****Note: The description in the book uses the Sum of Squares Model.  Given our study of ANOVA, this is likely an easier way to think about it. The tests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168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72F-4610-478F-BBAA-1CBA5F35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Breakout!</a:t>
            </a:r>
          </a:p>
        </p:txBody>
      </p:sp>
    </p:spTree>
    <p:extLst>
      <p:ext uri="{BB962C8B-B14F-4D97-AF65-F5344CB8AC3E}">
        <p14:creationId xmlns:p14="http://schemas.microsoft.com/office/powerpoint/2010/main" val="4152267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9C8-4CF4-4CAD-B6D9-FC18E9F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12D40-A723-4766-AB7E-2CAF6083247D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2295636"/>
          <a:ext cx="914400" cy="231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37034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050688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Month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3400335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2.678969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637339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6.452194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3129115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1.837394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063308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6.108601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524108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5.369281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1939745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1.766862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31119660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6.898837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336094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1.579677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8362599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3.726494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576196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8.953184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1565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8.680436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619365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9.931636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2762787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6.691443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957203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11.39723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2916472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14.93447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51068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1D2ED2-B2CC-4854-9E72-6D1CC31910CD}"/>
              </a:ext>
            </a:extLst>
          </p:cNvPr>
          <p:cNvSpPr txBox="1"/>
          <p:nvPr/>
        </p:nvSpPr>
        <p:spPr>
          <a:xfrm>
            <a:off x="1237902" y="1143000"/>
            <a:ext cx="1898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company wants to look at sales volume (in $M) for various stores for three different months. Perform a lack of fit test (at significance level 0.05) to determine if the separate means model (using three parameters) is significantly better than the linear regression model (using two parameters).</a:t>
            </a:r>
          </a:p>
          <a:p>
            <a:endParaRPr lang="en-US" sz="1400" dirty="0"/>
          </a:p>
          <a:p>
            <a:r>
              <a:rPr lang="en-US" sz="1400" dirty="0"/>
              <a:t>You may want to copy the blank ANOVA table on paper. </a:t>
            </a:r>
          </a:p>
          <a:p>
            <a:endParaRPr lang="en-US" sz="1400" dirty="0"/>
          </a:p>
          <a:p>
            <a:r>
              <a:rPr lang="en-US" sz="1400" dirty="0"/>
              <a:t>DO NOT plug the data into any software.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7A84A-F426-4CA1-80F0-6F3585A3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5" y="1852184"/>
            <a:ext cx="5630982" cy="104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F5027-C9FF-42F2-8B7A-53A1CB98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5" y="2943563"/>
            <a:ext cx="5630982" cy="9722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06419-3EF7-4688-842C-33912EE3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95069"/>
              </p:ext>
            </p:extLst>
          </p:nvPr>
        </p:nvGraphicFramePr>
        <p:xfrm>
          <a:off x="3345185" y="4254719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B7B083-4777-4786-8BB1-372009AA7C2E}"/>
              </a:ext>
            </a:extLst>
          </p:cNvPr>
          <p:cNvSpPr txBox="1"/>
          <p:nvPr/>
        </p:nvSpPr>
        <p:spPr>
          <a:xfrm>
            <a:off x="3043044" y="5562600"/>
            <a:ext cx="579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significance level alpha = 0.05, there is insufficient evidence that the separate means model is a significantly better fit than the linear regression model (p-value = 0.10).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EFEB2-119A-45ED-AA6E-C07E7DBE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04961"/>
              </p:ext>
            </p:extLst>
          </p:nvPr>
        </p:nvGraphicFramePr>
        <p:xfrm>
          <a:off x="3298325" y="4212090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55EBC3-3E30-4785-9F02-6B8BDC43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56610"/>
              </p:ext>
            </p:extLst>
          </p:nvPr>
        </p:nvGraphicFramePr>
        <p:xfrm>
          <a:off x="3345185" y="4236645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D0086D-7C00-4402-AB51-BE04C8E1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76027"/>
              </p:ext>
            </p:extLst>
          </p:nvPr>
        </p:nvGraphicFramePr>
        <p:xfrm>
          <a:off x="3267281" y="4174831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BC0666-D14D-42BF-B735-8CD59C88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63853"/>
              </p:ext>
            </p:extLst>
          </p:nvPr>
        </p:nvGraphicFramePr>
        <p:xfrm>
          <a:off x="3288741" y="4209277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00949C-EF93-404A-9D60-2A24ED8B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88843"/>
              </p:ext>
            </p:extLst>
          </p:nvPr>
        </p:nvGraphicFramePr>
        <p:xfrm>
          <a:off x="3288741" y="4218314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97B1D-51A3-4A0F-B46E-6449CB7F5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07318"/>
              </p:ext>
            </p:extLst>
          </p:nvPr>
        </p:nvGraphicFramePr>
        <p:xfrm>
          <a:off x="3276600" y="4191000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BAAB30-D0F0-4A89-BDEA-0E9823DC443D}"/>
              </a:ext>
            </a:extLst>
          </p:cNvPr>
          <p:cNvSpPr txBox="1"/>
          <p:nvPr/>
        </p:nvSpPr>
        <p:spPr>
          <a:xfrm>
            <a:off x="3106496" y="1203040"/>
            <a:ext cx="592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sz="1200" baseline="-25000" dirty="0">
                <a:solidFill>
                  <a:srgbClr val="000000"/>
                </a:solidFill>
                <a:ea typeface="ＭＳ Ｐゴシック" pitchFamily="34" charset="-128"/>
              </a:rPr>
              <a:t>o</a:t>
            </a: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: Linear Regression Model Has Good Fit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sz="1200" baseline="-25000" dirty="0">
                <a:solidFill>
                  <a:srgbClr val="000000"/>
                </a:solidFill>
                <a:ea typeface="ＭＳ Ｐゴシック" pitchFamily="34" charset="-128"/>
              </a:rPr>
              <a:t>a</a:t>
            </a: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: The separate means model fits better (Linear Regression Model is Lacking Fit.)</a:t>
            </a:r>
          </a:p>
        </p:txBody>
      </p:sp>
    </p:spTree>
    <p:extLst>
      <p:ext uri="{BB962C8B-B14F-4D97-AF65-F5344CB8AC3E}">
        <p14:creationId xmlns:p14="http://schemas.microsoft.com/office/powerpoint/2010/main" val="25617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452"/>
            <a:ext cx="8229600" cy="639762"/>
          </a:xfrm>
        </p:spPr>
        <p:txBody>
          <a:bodyPr/>
          <a:lstStyle/>
          <a:p>
            <a:r>
              <a:rPr lang="en-US" dirty="0"/>
              <a:t>Heuristic Description</a:t>
            </a:r>
          </a:p>
        </p:txBody>
      </p:sp>
      <p:pic>
        <p:nvPicPr>
          <p:cNvPr id="1026" name="Picture 2" descr="Image result for mes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3167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ighschool socc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2" y="4191000"/>
            <a:ext cx="167849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12954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picking your players for a soccer team. You don’t get to see any of your prospects play … but you do get a piece of relative information.  Which piece of information would be most useful to you?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539425"/>
            <a:ext cx="2590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Messi</a:t>
            </a:r>
          </a:p>
          <a:p>
            <a:r>
              <a:rPr lang="en-US" sz="1400" dirty="0"/>
              <a:t>Portuguese National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" y="6273225"/>
            <a:ext cx="2552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  <a:p>
            <a:r>
              <a:rPr lang="en-US" sz="1400" dirty="0"/>
              <a:t>W.T. White H.S. Soccer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4557" y="2603103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player’s skills are indistinguishable from Messi’s (He is as good or almost as good as Messi.)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4300" y="4191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The player is better than John.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9050" y="5642282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Player” = Your model.</a:t>
            </a:r>
          </a:p>
          <a:p>
            <a:r>
              <a:rPr lang="en-US" dirty="0"/>
              <a:t>“John” = Equal Means model</a:t>
            </a:r>
          </a:p>
          <a:p>
            <a:r>
              <a:rPr lang="en-US" dirty="0"/>
              <a:t>“Messi” = Separate Means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462503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360465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LACK OF FIT TEST</a:t>
            </a:r>
          </a:p>
        </p:txBody>
      </p:sp>
    </p:spTree>
    <p:extLst>
      <p:ext uri="{BB962C8B-B14F-4D97-AF65-F5344CB8AC3E}">
        <p14:creationId xmlns:p14="http://schemas.microsoft.com/office/powerpoint/2010/main" val="30197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50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 (Parameter Estimates)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67200" y="6172200"/>
            <a:ext cx="472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Pred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61722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Line:</a:t>
            </a:r>
          </a:p>
        </p:txBody>
      </p:sp>
      <p:pic>
        <p:nvPicPr>
          <p:cNvPr id="29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3963"/>
            <a:ext cx="46307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990600"/>
            <a:ext cx="3481387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79660"/>
              </p:ext>
            </p:extLst>
          </p:nvPr>
        </p:nvGraphicFramePr>
        <p:xfrm>
          <a:off x="1905000" y="4146550"/>
          <a:ext cx="51435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Regression Coefficent Calculation Example or Movie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(x-xbar)^2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(y - ybar)^2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(x-xbar)*(y-ybar)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 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760.183673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6700.591837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2256.918367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89.57143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146.8571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0.18367347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6865.306122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-35.51020408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1565.89796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9772.734694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3911.918367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2978.04082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8074.306122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4903.632653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12194.4694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206245.7347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50150.34694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Beta 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108.755102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0.734693878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-8.93877551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3.47209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0.18367347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9971.44898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-42.79591837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Beta 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17607.7143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61135.57143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-164.14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56" y="2624124"/>
            <a:ext cx="3940175" cy="1254125"/>
          </a:xfrm>
          <a:prstGeom prst="rect">
            <a:avLst/>
          </a:prstGeom>
          <a:solidFill>
            <a:srgbClr val="FF0000"/>
          </a:solidFill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7356" y="2940684"/>
                <a:ext cx="1147815" cy="621004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56" y="2940684"/>
                <a:ext cx="1147815" cy="6210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400800" y="1752600"/>
            <a:ext cx="694531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11982"/>
            <a:ext cx="5774388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139"/>
          </a:xfrm>
        </p:spPr>
        <p:txBody>
          <a:bodyPr/>
          <a:lstStyle/>
          <a:p>
            <a:r>
              <a:rPr lang="en-US" altLang="en-US" dirty="0"/>
              <a:t>Assumptions</a:t>
            </a:r>
            <a:endParaRPr lang="en-US" dirty="0"/>
          </a:p>
        </p:txBody>
      </p:sp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25128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686" y="3781481"/>
            <a:ext cx="872295" cy="47213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1472495" y="3850511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43119" y="3137786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9419" y="2661091"/>
            <a:ext cx="872295" cy="472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1726" y="3487521"/>
            <a:ext cx="872295" cy="4721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345982" y="3886200"/>
            <a:ext cx="2690474" cy="990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691219" y="3234637"/>
            <a:ext cx="1329372" cy="1633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 flipH="1" flipV="1">
            <a:off x="2031807" y="3723588"/>
            <a:ext cx="3014693" cy="1473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335374" y="3115109"/>
            <a:ext cx="1695264" cy="2073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2803477" y="3211183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524000" y="4009359"/>
            <a:ext cx="3567438" cy="145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919657" y="3333305"/>
            <a:ext cx="2155916" cy="2120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4319" y="5427672"/>
            <a:ext cx="328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NBA salary cap &amp;</a:t>
            </a:r>
          </a:p>
          <a:p>
            <a:r>
              <a:rPr lang="en-US" dirty="0"/>
              <a:t>only so many points can be scored in a game…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581400" y="5633230"/>
            <a:ext cx="1449238" cy="234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3505200" y="2819400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621380" y="2941523"/>
            <a:ext cx="1470058" cy="252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 3(Price) + 6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34" t="-28889" r="-364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544292" y="1252253"/>
            <a:ext cx="2265708" cy="160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2002734" y="3584838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042736" y="3821828"/>
            <a:ext cx="2894353" cy="162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9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7" grpId="0" animBg="1"/>
      <p:bldP spid="27" grpId="1" animBg="1"/>
      <p:bldP spid="30" grpId="0"/>
      <p:bldP spid="21" grpId="0" animBg="1"/>
      <p:bldP spid="21" grpId="1" animBg="1"/>
      <p:bldP spid="23" grpId="0"/>
      <p:bldP spid="23" grpId="1"/>
      <p:bldP spid="25" grpId="0" animBg="1"/>
      <p:bldP spid="2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48434"/>
            <a:ext cx="3743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9812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52.2482405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828800" y="4114800"/>
          <a:ext cx="5749040" cy="248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86725" y="102122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</p:spTree>
    <p:extLst>
      <p:ext uri="{BB962C8B-B14F-4D97-AF65-F5344CB8AC3E}">
        <p14:creationId xmlns:p14="http://schemas.microsoft.com/office/powerpoint/2010/main" val="25700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8" y="1098125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9812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191000"/>
            <a:ext cx="740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gross when the budget is $95 million is between $83 and $247 million.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819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4286250"/>
            <a:ext cx="623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5181600"/>
            <a:ext cx="740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gross when the budget is $185 million is between $303 and $654 million.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5268913"/>
            <a:ext cx="623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8850" y="35052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933193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</p:spTree>
    <p:extLst>
      <p:ext uri="{BB962C8B-B14F-4D97-AF65-F5344CB8AC3E}">
        <p14:creationId xmlns:p14="http://schemas.microsoft.com/office/powerpoint/2010/main" val="3764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50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 (Hypothesis Test)</a:t>
            </a:r>
          </a:p>
        </p:txBody>
      </p:sp>
      <p:pic>
        <p:nvPicPr>
          <p:cNvPr id="3277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976313"/>
            <a:ext cx="4629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9138"/>
            <a:ext cx="42735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62600" y="2370138"/>
            <a:ext cx="3054350" cy="13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63077"/>
              </p:ext>
            </p:extLst>
          </p:nvPr>
        </p:nvGraphicFramePr>
        <p:xfrm>
          <a:off x="1676400" y="3924300"/>
          <a:ext cx="6477002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Hypothesis Test for Movie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sample sd of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Estimated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Residual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Resid^2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 Beta1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 Beta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54.17212427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51.12665715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13.87334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192.4696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84.09833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0.633776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65.06146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148.3451815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-84.3452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7114.11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9.461575284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38.53842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1485.21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 Beta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 Beta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-42.61977705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9924.1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5.478418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-2.52289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530.2750986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70.7249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5002.012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183.066083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-37.0661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1373.895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148.3451815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-101.345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10270.85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35362.6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9138"/>
            <a:ext cx="3002280" cy="178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62600" y="4000500"/>
                <a:ext cx="5334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acc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000500"/>
                <a:ext cx="533400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r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Regression Eqn!!!</a:t>
            </a:r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48200" y="415448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 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4147942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Predicted temperature when a cricket is chirping 1000 times per minute:</a:t>
                </a:r>
                <a:r>
                  <a:rPr lang="en-US" altLang="en-US" sz="2400" dirty="0"/>
                  <a:t> 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sz="2400" baseline="-25000" dirty="0"/>
                  <a:t>1000</a:t>
                </a:r>
                <a:r>
                  <a:rPr lang="en-US" altLang="en-US" sz="2400" dirty="0"/>
                  <a:t>=.0523(1000) + 27.63 = 79.9 degrees F 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blipFill>
                <a:blip r:embed="rId3"/>
                <a:stretch>
                  <a:fillRect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5999163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Thus when a cricket is chirping at 1000 chirps per minute the best predicted temperature is around 79.9 degrees F.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confidence intervals!!!</a:t>
            </a:r>
          </a:p>
        </p:txBody>
      </p:sp>
      <p:pic>
        <p:nvPicPr>
          <p:cNvPr id="92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914400" y="4306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confidence interval for the mean temperature when the observed cricket chirps are 1188.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5105400"/>
            <a:ext cx="4146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altLang="en-US" dirty="0"/>
              <a:t>Crickets: confidence intervals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4212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54212"/>
            <a:ext cx="413385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55650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925762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830888"/>
            <a:ext cx="740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temperature when the observed chirps are 1188 per minute is between 84 and 96 degrees.  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953000"/>
            <a:ext cx="3238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prediction intervals!!!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306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prediction</a:t>
            </a:r>
            <a:r>
              <a:rPr lang="en-US" altLang="en-US" sz="1800" dirty="0"/>
              <a:t> interval for the temperature when the observed cricket chirps per min are 1188.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257800"/>
            <a:ext cx="441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prediction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8850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791200"/>
            <a:ext cx="740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temperature when the observed chirps are 1188 per minute is between 78 and 102 degrees.  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198688"/>
            <a:ext cx="42957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5800" y="3200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5152931"/>
            <a:ext cx="2690812" cy="5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1600200"/>
            <a:ext cx="609600" cy="52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prediction intervals!!!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93" y="2905123"/>
            <a:ext cx="42170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5068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prediction</a:t>
            </a:r>
            <a:r>
              <a:rPr lang="en-US" altLang="en-US" sz="1800" dirty="0"/>
              <a:t> interval for the temperature when the observed cricket chirps per min are </a:t>
            </a:r>
            <a:r>
              <a:rPr lang="en-US" altLang="en-US" sz="1800" b="1" dirty="0"/>
              <a:t>1000</a:t>
            </a:r>
            <a:r>
              <a:rPr lang="en-US" alt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23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altLang="en-US" dirty="0"/>
              <a:t>Crickets: prediction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81200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1224121"/>
            <a:ext cx="4581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295400" y="609600"/>
            <a:ext cx="6477000" cy="5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5062061"/>
            <a:ext cx="3276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temperature when the observed chirps are 1000 per minute is between 68.8 and 90.99 degrees.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40386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13076"/>
            <a:ext cx="2690812" cy="5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2209800" cy="237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21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95% prediction interval for the temperature for 1000 chirps.</a:t>
            </a:r>
          </a:p>
        </p:txBody>
      </p:sp>
    </p:spTree>
    <p:extLst>
      <p:ext uri="{BB962C8B-B14F-4D97-AF65-F5344CB8AC3E}">
        <p14:creationId xmlns:p14="http://schemas.microsoft.com/office/powerpoint/2010/main" val="12507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40215"/>
            <a:ext cx="5029200" cy="300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6096000" cy="1143000"/>
          </a:xfrm>
        </p:spPr>
        <p:txBody>
          <a:bodyPr/>
          <a:lstStyle/>
          <a:p>
            <a:r>
              <a:rPr lang="en-US" dirty="0"/>
              <a:t>Movies: Assumptions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585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Assumptions:</a:t>
            </a:r>
          </a:p>
          <a:p>
            <a:r>
              <a:rPr lang="en-US" sz="1600" b="1" dirty="0"/>
              <a:t>Linearity</a:t>
            </a:r>
            <a:r>
              <a:rPr lang="en-US" sz="1600" dirty="0"/>
              <a:t>: Questionable, but small sample size; we will proceed. </a:t>
            </a:r>
          </a:p>
          <a:p>
            <a:r>
              <a:rPr lang="en-US" sz="1600" dirty="0"/>
              <a:t>(Look at scatter plot.)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658541"/>
            <a:ext cx="2875844" cy="21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" y="665162"/>
            <a:ext cx="56717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31" y="1652994"/>
            <a:ext cx="2409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FAC17-5DF6-492C-BFFA-65284A2A66C7}"/>
              </a:ext>
            </a:extLst>
          </p:cNvPr>
          <p:cNvSpPr/>
          <p:nvPr/>
        </p:nvSpPr>
        <p:spPr>
          <a:xfrm>
            <a:off x="4114800" y="3865198"/>
            <a:ext cx="1656644" cy="102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43636-0672-4C55-8F38-FA6F3C549FD5}"/>
              </a:ext>
            </a:extLst>
          </p:cNvPr>
          <p:cNvSpPr/>
          <p:nvPr/>
        </p:nvSpPr>
        <p:spPr>
          <a:xfrm>
            <a:off x="4114800" y="5821415"/>
            <a:ext cx="1676400" cy="101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7A80F-7CA2-42B3-A41D-6291E35D2B52}"/>
              </a:ext>
            </a:extLst>
          </p:cNvPr>
          <p:cNvSpPr/>
          <p:nvPr/>
        </p:nvSpPr>
        <p:spPr>
          <a:xfrm>
            <a:off x="3742634" y="1676549"/>
            <a:ext cx="2892409" cy="2116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A447E-56FA-453A-BDE2-42D4E7B5D984}"/>
              </a:ext>
            </a:extLst>
          </p:cNvPr>
          <p:cNvSpPr/>
          <p:nvPr/>
        </p:nvSpPr>
        <p:spPr>
          <a:xfrm>
            <a:off x="4114800" y="4892146"/>
            <a:ext cx="1666522" cy="90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B3DEC-84FE-4FA6-BFA1-586A0BFB5FBA}"/>
              </a:ext>
            </a:extLst>
          </p:cNvPr>
          <p:cNvSpPr txBox="1"/>
          <p:nvPr/>
        </p:nvSpPr>
        <p:spPr>
          <a:xfrm>
            <a:off x="304800" y="2698315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Normality</a:t>
            </a:r>
            <a:r>
              <a:rPr lang="en-US" sz="1600" dirty="0"/>
              <a:t>: Not strong evidence against normality of residuals looking at histogram and Q-Q plot of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87B8-CD1B-4FF5-BEA5-13287DCFC73C}"/>
              </a:ext>
            </a:extLst>
          </p:cNvPr>
          <p:cNvSpPr txBox="1"/>
          <p:nvPr/>
        </p:nvSpPr>
        <p:spPr>
          <a:xfrm>
            <a:off x="279400" y="369883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Equal SD</a:t>
            </a:r>
            <a:r>
              <a:rPr lang="en-US" sz="1600" dirty="0"/>
              <a:t>: Tough to tell with such small sample size. (Look at residual vs. budget or predicted value.)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C4FA9-E857-4105-B934-3D0226BDCD97}"/>
              </a:ext>
            </a:extLst>
          </p:cNvPr>
          <p:cNvSpPr txBox="1"/>
          <p:nvPr/>
        </p:nvSpPr>
        <p:spPr>
          <a:xfrm>
            <a:off x="270933" y="4468827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Independence</a:t>
            </a:r>
            <a:r>
              <a:rPr lang="en-US" sz="1600" dirty="0"/>
              <a:t>: We will assume independence although that is in question as well. (Look at residual vs. budget or predicted value and data collection methods.)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6E70C-4DE9-40E4-B960-A698D27F58E0}"/>
              </a:ext>
            </a:extLst>
          </p:cNvPr>
          <p:cNvSpPr txBox="1"/>
          <p:nvPr/>
        </p:nvSpPr>
        <p:spPr>
          <a:xfrm>
            <a:off x="254000" y="5755799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Extra Caution: </a:t>
            </a:r>
            <a:r>
              <a:rPr lang="en-US" sz="1600" dirty="0"/>
              <a:t>There appears to be at least 1 very influential point.  Additional analysis should be focused on this point.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461388-85B7-472F-88CC-EF848AAD9668}"/>
              </a:ext>
            </a:extLst>
          </p:cNvPr>
          <p:cNvSpPr/>
          <p:nvPr/>
        </p:nvSpPr>
        <p:spPr>
          <a:xfrm>
            <a:off x="5699003" y="1928969"/>
            <a:ext cx="533400" cy="567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3" grpId="2" animBg="1"/>
      <p:bldP spid="3" grpId="3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calibration interval!!!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6116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calibration</a:t>
            </a:r>
            <a:r>
              <a:rPr lang="en-US" altLang="en-US" sz="1800" dirty="0"/>
              <a:t> interval for the cricket chirps per minute that will indicate a mean temperature of 80 degrees.</a:t>
            </a:r>
          </a:p>
        </p:txBody>
      </p:sp>
    </p:spTree>
    <p:extLst>
      <p:ext uri="{BB962C8B-B14F-4D97-AF65-F5344CB8AC3E}">
        <p14:creationId xmlns:p14="http://schemas.microsoft.com/office/powerpoint/2010/main" val="1730501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calibration interval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28850"/>
            <a:ext cx="48768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0" y="6059488"/>
            <a:ext cx="7700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required chirps per minute to indicate a mean temperature of 80 degrees is between approximately 935 and 1125. 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352800" y="3889375"/>
            <a:ext cx="18288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52800" y="3933825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3889375"/>
            <a:ext cx="0" cy="13271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calibration interval!!!</a:t>
            </a:r>
          </a:p>
        </p:txBody>
      </p:sp>
      <p:pic>
        <p:nvPicPr>
          <p:cNvPr id="2048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098800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6116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calibration</a:t>
            </a:r>
            <a:r>
              <a:rPr lang="en-US" altLang="en-US" sz="1800" dirty="0"/>
              <a:t> interval for the cricket chirps per minute that will indicate a temperature of 80 degrees.</a:t>
            </a:r>
          </a:p>
        </p:txBody>
      </p:sp>
    </p:spTree>
    <p:extLst>
      <p:ext uri="{BB962C8B-B14F-4D97-AF65-F5344CB8AC3E}">
        <p14:creationId xmlns:p14="http://schemas.microsoft.com/office/powerpoint/2010/main" val="4115427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calibration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28850"/>
            <a:ext cx="48768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6059488"/>
            <a:ext cx="822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required chirps per minute to indicate predict a temperature of 80 degrees is between approximately 775 and 1225. 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05000" y="3962400"/>
            <a:ext cx="42672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3984625"/>
            <a:ext cx="0" cy="1254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984625"/>
            <a:ext cx="0" cy="1254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dirty="0"/>
              <a:t>UNIT 10 HW: </a:t>
            </a:r>
            <a:br>
              <a:rPr lang="en-US" dirty="0"/>
            </a:br>
            <a:r>
              <a:rPr lang="en-US" dirty="0"/>
              <a:t>Simple Linear Regression (SLR)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43662" cy="4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22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7200" dirty="0"/>
              <a:t>Regression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Confidence Intervals</a:t>
            </a:r>
          </a:p>
          <a:p>
            <a:pPr eaLnBrk="1" hangingPunct="1"/>
            <a:r>
              <a:rPr lang="en-US" altLang="en-US" dirty="0"/>
              <a:t>Prediction Intervals </a:t>
            </a:r>
          </a:p>
          <a:p>
            <a:pPr eaLnBrk="1" hangingPunct="1"/>
            <a:r>
              <a:rPr lang="en-US" altLang="en-US" dirty="0"/>
              <a:t>Calibration Intervals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/>
              <a:t>Movie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8075" y="76200"/>
            <a:ext cx="4267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82562" y="5465763"/>
            <a:ext cx="5608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Pred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2563" y="49530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917575" y="6019800"/>
                <a:ext cx="67818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Predicted Gross for a Budget of $40 million =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sz="1800" baseline="-25000" dirty="0"/>
                  <a:t>40</a:t>
                </a:r>
                <a:r>
                  <a:rPr lang="en-US" altLang="en-US" sz="1800" dirty="0"/>
                  <a:t>=3.472(40) – 164.14 = -25 million!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75" y="6019800"/>
                <a:ext cx="6781800" cy="646331"/>
              </a:xfrm>
              <a:prstGeom prst="rect">
                <a:avLst/>
              </a:prstGeom>
              <a:blipFill>
                <a:blip r:embed="rId2"/>
                <a:stretch>
                  <a:fillRect t="-5660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0991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2766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311400"/>
            <a:ext cx="34988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40" y="3844599"/>
            <a:ext cx="28194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SAS at the MOVIES!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" y="1528763"/>
            <a:ext cx="30575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381625" y="1371599"/>
            <a:ext cx="30575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49800"/>
            <a:ext cx="2409825" cy="184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2130203"/>
            <a:ext cx="3429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" y="2339752"/>
            <a:ext cx="3705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3657419"/>
            <a:ext cx="3524250" cy="91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86600" y="4038600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038600"/>
                <a:ext cx="3196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15" t="-24444"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187614" y="4209389"/>
            <a:ext cx="1890713" cy="1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800" y="4419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 that this is the estimate of the constant variance.  </a:t>
            </a:r>
          </a:p>
        </p:txBody>
      </p:sp>
    </p:spTree>
    <p:extLst>
      <p:ext uri="{BB962C8B-B14F-4D97-AF65-F5344CB8AC3E}">
        <p14:creationId xmlns:p14="http://schemas.microsoft.com/office/powerpoint/2010/main" val="10944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3347</Words>
  <Application>Microsoft Office PowerPoint</Application>
  <PresentationFormat>On-screen Show (4:3)</PresentationFormat>
  <Paragraphs>950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MS PGothic</vt:lpstr>
      <vt:lpstr>MS PGothic</vt:lpstr>
      <vt:lpstr>Arial</vt:lpstr>
      <vt:lpstr>Calibri</vt:lpstr>
      <vt:lpstr>Cambria Math</vt:lpstr>
      <vt:lpstr>Default Design</vt:lpstr>
      <vt:lpstr>UNIT 10 Live Session</vt:lpstr>
      <vt:lpstr>Assumptions</vt:lpstr>
      <vt:lpstr>PowerPoint Presentation</vt:lpstr>
      <vt:lpstr>Assumptions</vt:lpstr>
      <vt:lpstr>Movies: Assumptions</vt:lpstr>
      <vt:lpstr>Regression</vt:lpstr>
      <vt:lpstr>Review</vt:lpstr>
      <vt:lpstr>Movies</vt:lpstr>
      <vt:lpstr>SAS at the MOVIES!</vt:lpstr>
      <vt:lpstr>R at the Movies!</vt:lpstr>
      <vt:lpstr>Confidence Intervals</vt:lpstr>
      <vt:lpstr>Confidence Intervals: SAS Proc glm </vt:lpstr>
      <vt:lpstr>Confidence Intervals: SAS Proc reg</vt:lpstr>
      <vt:lpstr>Confidence Intervals when X is not in data</vt:lpstr>
      <vt:lpstr>Confidence Intervals: R</vt:lpstr>
      <vt:lpstr>Prediction Intervals</vt:lpstr>
      <vt:lpstr>Prediction Intervals</vt:lpstr>
      <vt:lpstr>Prediction Intervals: R</vt:lpstr>
      <vt:lpstr>Calibration Interval (mean gross)</vt:lpstr>
      <vt:lpstr>Calibration Interval (actual gross)</vt:lpstr>
      <vt:lpstr>Calibration Interval (by hand)</vt:lpstr>
      <vt:lpstr>Calibration: R</vt:lpstr>
      <vt:lpstr>Worked Example:  Calculating Regression Coefficients and Standard Errors</vt:lpstr>
      <vt:lpstr>Lack of Fit Test</vt:lpstr>
      <vt:lpstr>2 Models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Breakout!</vt:lpstr>
      <vt:lpstr>Lack of Fit Test</vt:lpstr>
      <vt:lpstr>Appendix</vt:lpstr>
      <vt:lpstr>Heuristic Description</vt:lpstr>
      <vt:lpstr>Movies!!! (Parameter Estimates)</vt:lpstr>
      <vt:lpstr>Confidence Intervals</vt:lpstr>
      <vt:lpstr>Confidence Intervals</vt:lpstr>
      <vt:lpstr>Movies!!! (Hypothesis Test)</vt:lpstr>
      <vt:lpstr>Crickets: Regression Eqn!!!</vt:lpstr>
      <vt:lpstr>Crickets: confidence intervals!!!</vt:lpstr>
      <vt:lpstr>Crickets: confidence intervals</vt:lpstr>
      <vt:lpstr>Crickets: prediction intervals!!!</vt:lpstr>
      <vt:lpstr>Crickets: prediction intervals</vt:lpstr>
      <vt:lpstr>Crickets: prediction intervals!!!</vt:lpstr>
      <vt:lpstr>Crickets: prediction intervals</vt:lpstr>
      <vt:lpstr>Crickets: calibration interval!!!</vt:lpstr>
      <vt:lpstr>Crickets: calibration interval</vt:lpstr>
      <vt:lpstr>Crickets: calibration interval!!!</vt:lpstr>
      <vt:lpstr>Crickets: calibration intervals</vt:lpstr>
      <vt:lpstr>UNIT 10 HW:  Simple Linear Regression (SLR)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User</cp:lastModifiedBy>
  <cp:revision>150</cp:revision>
  <dcterms:created xsi:type="dcterms:W3CDTF">2007-05-11T15:07:45Z</dcterms:created>
  <dcterms:modified xsi:type="dcterms:W3CDTF">2018-07-10T04:07:26Z</dcterms:modified>
</cp:coreProperties>
</file>