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08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12/21/2019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1200"/>
            <a:ext cx="7851648" cy="1524000"/>
          </a:xfrm>
        </p:spPr>
        <p:txBody>
          <a:bodyPr>
            <a:normAutofit/>
          </a:bodyPr>
          <a:lstStyle/>
          <a:p>
            <a:pPr algn="ctr"/>
            <a:r>
              <a:rPr lang="en-US" sz="3600" dirty="0" smtClean="0">
                <a:solidFill>
                  <a:schemeClr val="tx1"/>
                </a:solidFill>
                <a:effectLst/>
                <a:latin typeface="Times New Roman" pitchFamily="18" charset="0"/>
                <a:cs typeface="Times New Roman" pitchFamily="18" charset="0"/>
              </a:rPr>
              <a:t>Application for electronic payment system in universities </a:t>
            </a:r>
            <a:endParaRPr lang="en-US" sz="3600" dirty="0">
              <a:solidFill>
                <a:schemeClr val="tx1"/>
              </a:solidFill>
              <a:effectLst/>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2712"/>
            <a:ext cx="8229600" cy="856488"/>
          </a:xfrm>
        </p:spPr>
        <p:txBody>
          <a:bodyPr>
            <a:normAutofit/>
          </a:bodyPr>
          <a:lstStyle/>
          <a:p>
            <a:pPr>
              <a:lnSpc>
                <a:spcPct val="150000"/>
              </a:lnSpc>
            </a:pPr>
            <a:r>
              <a:rPr lang="en-US" sz="2200" b="1" dirty="0" smtClean="0">
                <a:latin typeface="Times New Roman" pitchFamily="18" charset="0"/>
                <a:cs typeface="Times New Roman" pitchFamily="18" charset="0"/>
              </a:rPr>
              <a:t>Fee Payments:</a:t>
            </a:r>
            <a:endParaRPr lang="en-US" dirty="0"/>
          </a:p>
        </p:txBody>
      </p:sp>
      <p:sp>
        <p:nvSpPr>
          <p:cNvPr id="3" name="Content Placeholder 2"/>
          <p:cNvSpPr>
            <a:spLocks noGrp="1"/>
          </p:cNvSpPr>
          <p:nvPr>
            <p:ph idx="1"/>
          </p:nvPr>
        </p:nvSpPr>
        <p:spPr>
          <a:xfrm>
            <a:off x="457200" y="1752600"/>
            <a:ext cx="8229600" cy="4572000"/>
          </a:xfrm>
        </p:spPr>
        <p:txBody>
          <a:bodyPr/>
          <a:lstStyle/>
          <a:p>
            <a:pPr lvl="0">
              <a:lnSpc>
                <a:spcPct val="150000"/>
              </a:lnSpc>
            </a:pPr>
            <a:r>
              <a:rPr lang="en-US" sz="1200" dirty="0" smtClean="0">
                <a:latin typeface="Times New Roman" pitchFamily="18" charset="0"/>
                <a:cs typeface="Times New Roman" pitchFamily="18" charset="0"/>
              </a:rPr>
              <a:t>Academic Fee</a:t>
            </a:r>
          </a:p>
          <a:p>
            <a:pPr lvl="0">
              <a:lnSpc>
                <a:spcPct val="150000"/>
              </a:lnSpc>
            </a:pPr>
            <a:r>
              <a:rPr lang="en-US" sz="1200" dirty="0" smtClean="0">
                <a:latin typeface="Times New Roman" pitchFamily="18" charset="0"/>
                <a:cs typeface="Times New Roman" pitchFamily="18" charset="0"/>
              </a:rPr>
              <a:t>Training &amp;Placement Fee</a:t>
            </a:r>
          </a:p>
          <a:p>
            <a:pPr lvl="0">
              <a:lnSpc>
                <a:spcPct val="150000"/>
              </a:lnSpc>
            </a:pPr>
            <a:r>
              <a:rPr lang="en-US" sz="1200" dirty="0" smtClean="0">
                <a:latin typeface="Times New Roman" pitchFamily="18" charset="0"/>
                <a:cs typeface="Times New Roman" pitchFamily="18" charset="0"/>
              </a:rPr>
              <a:t>Exam Fee</a:t>
            </a:r>
          </a:p>
          <a:p>
            <a:pPr lvl="0">
              <a:lnSpc>
                <a:spcPct val="150000"/>
              </a:lnSpc>
            </a:pPr>
            <a:r>
              <a:rPr lang="en-US" sz="1200" dirty="0" smtClean="0">
                <a:latin typeface="Times New Roman" pitchFamily="18" charset="0"/>
                <a:cs typeface="Times New Roman" pitchFamily="18" charset="0"/>
              </a:rPr>
              <a:t>Laboratory Fee</a:t>
            </a:r>
          </a:p>
          <a:p>
            <a:pPr lvl="0">
              <a:lnSpc>
                <a:spcPct val="150000"/>
              </a:lnSpc>
            </a:pPr>
            <a:r>
              <a:rPr lang="en-US" sz="1200" dirty="0" smtClean="0">
                <a:latin typeface="Times New Roman" pitchFamily="18" charset="0"/>
                <a:cs typeface="Times New Roman" pitchFamily="18" charset="0"/>
              </a:rPr>
              <a:t>Hostel Fee</a:t>
            </a:r>
          </a:p>
          <a:p>
            <a:pPr lvl="0">
              <a:lnSpc>
                <a:spcPct val="150000"/>
              </a:lnSpc>
            </a:pPr>
            <a:r>
              <a:rPr lang="en-US" sz="1200" dirty="0" smtClean="0">
                <a:latin typeface="Times New Roman" pitchFamily="18" charset="0"/>
                <a:cs typeface="Times New Roman" pitchFamily="18" charset="0"/>
              </a:rPr>
              <a:t>Transportation Fee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pPr>
              <a:lnSpc>
                <a:spcPct val="150000"/>
              </a:lnSpc>
            </a:pPr>
            <a:r>
              <a:rPr lang="en-US" sz="2200" b="1" dirty="0" smtClean="0">
                <a:latin typeface="Times New Roman" pitchFamily="18" charset="0"/>
                <a:cs typeface="Times New Roman" pitchFamily="18" charset="0"/>
              </a:rPr>
              <a:t>Mails Related to Due payments.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1600200"/>
            <a:ext cx="8229600" cy="4389120"/>
          </a:xfrm>
        </p:spPr>
        <p:txBody>
          <a:bodyPr/>
          <a:lstStyle/>
          <a:p>
            <a:pPr>
              <a:lnSpc>
                <a:spcPct val="150000"/>
              </a:lnSpc>
              <a:buNone/>
            </a:pPr>
            <a:r>
              <a:rPr lang="en-US" sz="1200" b="1" dirty="0" smtClean="0">
                <a:latin typeface="Times New Roman" pitchFamily="18" charset="0"/>
                <a:cs typeface="Times New Roman" pitchFamily="18" charset="0"/>
              </a:rPr>
              <a:t>Mails</a:t>
            </a:r>
            <a:endParaRPr lang="en-US" sz="1200" dirty="0" smtClean="0">
              <a:latin typeface="Times New Roman" pitchFamily="18" charset="0"/>
              <a:cs typeface="Times New Roman" pitchFamily="18" charset="0"/>
            </a:endParaRPr>
          </a:p>
          <a:p>
            <a:pPr lvl="0">
              <a:lnSpc>
                <a:spcPct val="150000"/>
              </a:lnSpc>
            </a:pPr>
            <a:r>
              <a:rPr lang="en-US" sz="1200" dirty="0" smtClean="0">
                <a:latin typeface="Times New Roman" pitchFamily="18" charset="0"/>
                <a:cs typeface="Times New Roman" pitchFamily="18" charset="0"/>
              </a:rPr>
              <a:t>Sent Mails</a:t>
            </a:r>
          </a:p>
          <a:p>
            <a:pPr lvl="0">
              <a:lnSpc>
                <a:spcPct val="150000"/>
              </a:lnSpc>
            </a:pPr>
            <a:r>
              <a:rPr lang="en-US" sz="1200" dirty="0" smtClean="0">
                <a:latin typeface="Times New Roman" pitchFamily="18" charset="0"/>
                <a:cs typeface="Times New Roman" pitchFamily="18" charset="0"/>
              </a:rPr>
              <a:t>View Mails</a:t>
            </a:r>
          </a:p>
          <a:p>
            <a:pPr lvl="0">
              <a:lnSpc>
                <a:spcPct val="150000"/>
              </a:lnSpc>
            </a:pPr>
            <a:r>
              <a:rPr lang="en-US" sz="1200" dirty="0" smtClean="0">
                <a:latin typeface="Times New Roman" pitchFamily="18" charset="0"/>
                <a:cs typeface="Times New Roman" pitchFamily="18" charset="0"/>
              </a:rPr>
              <a:t>Delete Mails</a:t>
            </a:r>
          </a:p>
          <a:p>
            <a:pPr>
              <a:buNone/>
            </a:pPr>
            <a:r>
              <a:rPr lang="en-US" b="1" dirty="0" smtClean="0"/>
              <a:t> </a:t>
            </a:r>
            <a:endParaRPr lang="en-US" dirty="0" smtClean="0"/>
          </a:p>
          <a:p>
            <a:pPr>
              <a:buNone/>
            </a:pP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888"/>
            <a:ext cx="8229600" cy="1048512"/>
          </a:xfrm>
        </p:spPr>
        <p:txBody>
          <a:bodyPr>
            <a:normAutofit/>
          </a:bodyPr>
          <a:lstStyle/>
          <a:p>
            <a:pPr>
              <a:lnSpc>
                <a:spcPct val="150000"/>
              </a:lnSpc>
            </a:pPr>
            <a:r>
              <a:rPr lang="en-US" sz="2000" b="1" dirty="0" smtClean="0">
                <a:latin typeface="Times New Roman" pitchFamily="18" charset="0"/>
                <a:cs typeface="Times New Roman" pitchFamily="18" charset="0"/>
              </a:rPr>
              <a:t>Account Creation (or) Registration Authentication:</a:t>
            </a:r>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229600" cy="4572000"/>
          </a:xfrm>
        </p:spPr>
        <p:txBody>
          <a:bodyPr>
            <a:normAutofit/>
          </a:bodyPr>
          <a:lstStyle/>
          <a:p>
            <a:pPr>
              <a:lnSpc>
                <a:spcPct val="150000"/>
              </a:lnSpc>
              <a:buNone/>
            </a:pPr>
            <a:r>
              <a:rPr lang="en-US" sz="1200" b="1" dirty="0" smtClean="0">
                <a:latin typeface="Times New Roman" pitchFamily="18" charset="0"/>
                <a:cs typeface="Times New Roman" pitchFamily="18" charset="0"/>
              </a:rPr>
              <a:t>Search:</a:t>
            </a:r>
            <a:endParaRPr lang="en-US" sz="1200" dirty="0" smtClean="0">
              <a:latin typeface="Times New Roman" pitchFamily="18" charset="0"/>
              <a:cs typeface="Times New Roman" pitchFamily="18" charset="0"/>
            </a:endParaRPr>
          </a:p>
          <a:p>
            <a:pPr>
              <a:lnSpc>
                <a:spcPct val="150000"/>
              </a:lnSpc>
              <a:buNone/>
            </a:pPr>
            <a:r>
              <a:rPr lang="en-US" sz="1200" b="1" dirty="0" smtClean="0">
                <a:latin typeface="Times New Roman" pitchFamily="18" charset="0"/>
                <a:cs typeface="Times New Roman" pitchFamily="18" charset="0"/>
              </a:rPr>
              <a:t>Students:</a:t>
            </a:r>
            <a:endParaRPr lang="en-US" sz="1200" dirty="0" smtClean="0">
              <a:latin typeface="Times New Roman" pitchFamily="18" charset="0"/>
              <a:cs typeface="Times New Roman" pitchFamily="18" charset="0"/>
            </a:endParaRPr>
          </a:p>
          <a:p>
            <a:pPr lvl="0">
              <a:lnSpc>
                <a:spcPct val="150000"/>
              </a:lnSpc>
            </a:pPr>
            <a:r>
              <a:rPr lang="en-US" sz="1200" dirty="0" smtClean="0">
                <a:latin typeface="Times New Roman" pitchFamily="18" charset="0"/>
                <a:cs typeface="Times New Roman" pitchFamily="18" charset="0"/>
              </a:rPr>
              <a:t>View Branch Wise Students  </a:t>
            </a:r>
          </a:p>
          <a:p>
            <a:pPr>
              <a:lnSpc>
                <a:spcPct val="150000"/>
              </a:lnSpc>
              <a:buNone/>
            </a:pPr>
            <a:r>
              <a:rPr lang="en-US" sz="1200" b="1" dirty="0" smtClean="0">
                <a:latin typeface="Times New Roman" pitchFamily="18" charset="0"/>
                <a:cs typeface="Times New Roman" pitchFamily="18" charset="0"/>
              </a:rPr>
              <a:t>Staff:</a:t>
            </a:r>
            <a:endParaRPr lang="en-US" sz="1200" dirty="0" smtClean="0">
              <a:latin typeface="Times New Roman" pitchFamily="18" charset="0"/>
              <a:cs typeface="Times New Roman" pitchFamily="18" charset="0"/>
            </a:endParaRPr>
          </a:p>
          <a:p>
            <a:pPr>
              <a:lnSpc>
                <a:spcPct val="150000"/>
              </a:lnSpc>
            </a:pPr>
            <a:r>
              <a:rPr lang="en-US" sz="1200" dirty="0" smtClean="0">
                <a:latin typeface="Times New Roman" pitchFamily="18" charset="0"/>
                <a:cs typeface="Times New Roman" pitchFamily="18" charset="0"/>
              </a:rPr>
              <a:t>View Staff</a:t>
            </a:r>
          </a:p>
          <a:p>
            <a:pPr>
              <a:lnSpc>
                <a:spcPct val="150000"/>
              </a:lnSpc>
              <a:buNone/>
            </a:pPr>
            <a:r>
              <a:rPr lang="en-US" sz="1200" b="1" dirty="0" smtClean="0">
                <a:latin typeface="Times New Roman" pitchFamily="18" charset="0"/>
                <a:cs typeface="Times New Roman" pitchFamily="18" charset="0"/>
              </a:rPr>
              <a:t>Security:</a:t>
            </a:r>
            <a:endParaRPr lang="en-US" sz="1200" dirty="0" smtClean="0">
              <a:latin typeface="Times New Roman" pitchFamily="18" charset="0"/>
              <a:cs typeface="Times New Roman" pitchFamily="18" charset="0"/>
            </a:endParaRPr>
          </a:p>
          <a:p>
            <a:pPr lvl="0">
              <a:lnSpc>
                <a:spcPct val="150000"/>
              </a:lnSpc>
            </a:pPr>
            <a:r>
              <a:rPr lang="en-US" sz="1200" dirty="0" smtClean="0">
                <a:latin typeface="Times New Roman" pitchFamily="18" charset="0"/>
                <a:cs typeface="Times New Roman" pitchFamily="18" charset="0"/>
              </a:rPr>
              <a:t>Login</a:t>
            </a:r>
          </a:p>
          <a:p>
            <a:pPr lvl="0">
              <a:lnSpc>
                <a:spcPct val="150000"/>
              </a:lnSpc>
            </a:pPr>
            <a:r>
              <a:rPr lang="en-US" sz="1200" dirty="0" smtClean="0">
                <a:latin typeface="Times New Roman" pitchFamily="18" charset="0"/>
                <a:cs typeface="Times New Roman" pitchFamily="18" charset="0"/>
              </a:rPr>
              <a:t>Logout</a:t>
            </a:r>
          </a:p>
          <a:p>
            <a:pPr lvl="0">
              <a:lnSpc>
                <a:spcPct val="150000"/>
              </a:lnSpc>
            </a:pPr>
            <a:r>
              <a:rPr lang="en-US" sz="1200" dirty="0" smtClean="0">
                <a:latin typeface="Times New Roman" pitchFamily="18" charset="0"/>
                <a:cs typeface="Times New Roman" pitchFamily="18" charset="0"/>
              </a:rPr>
              <a:t>Registration</a:t>
            </a:r>
          </a:p>
          <a:p>
            <a:pPr lvl="0">
              <a:lnSpc>
                <a:spcPct val="150000"/>
              </a:lnSpc>
            </a:pPr>
            <a:r>
              <a:rPr lang="en-US" sz="1200" dirty="0" smtClean="0">
                <a:latin typeface="Times New Roman" pitchFamily="18" charset="0"/>
                <a:cs typeface="Times New Roman" pitchFamily="18" charset="0"/>
              </a:rPr>
              <a:t>Change Passwords</a:t>
            </a:r>
          </a:p>
          <a:p>
            <a:pPr lvl="0">
              <a:lnSpc>
                <a:spcPct val="150000"/>
              </a:lnSpc>
            </a:pPr>
            <a:r>
              <a:rPr lang="en-US" sz="1200" dirty="0" smtClean="0">
                <a:latin typeface="Times New Roman" pitchFamily="18" charset="0"/>
                <a:cs typeface="Times New Roman" pitchFamily="18" charset="0"/>
              </a:rPr>
              <a:t>Forget Password</a:t>
            </a:r>
          </a:p>
          <a:p>
            <a:pPr lvl="0">
              <a:lnSpc>
                <a:spcPct val="150000"/>
              </a:lnSpc>
            </a:pPr>
            <a:r>
              <a:rPr lang="en-US" sz="1200" dirty="0" smtClean="0">
                <a:latin typeface="Times New Roman" pitchFamily="18" charset="0"/>
                <a:cs typeface="Times New Roman" pitchFamily="18" charset="0"/>
              </a:rPr>
              <a:t>View Profiles</a:t>
            </a:r>
          </a:p>
          <a:p>
            <a:pPr lvl="0">
              <a:lnSpc>
                <a:spcPct val="150000"/>
              </a:lnSpc>
            </a:pPr>
            <a:r>
              <a:rPr lang="en-US" sz="1200" dirty="0" smtClean="0">
                <a:latin typeface="Times New Roman" pitchFamily="18" charset="0"/>
                <a:cs typeface="Times New Roman" pitchFamily="18" charset="0"/>
              </a:rPr>
              <a:t>Update Profiles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8229600" cy="515112"/>
          </a:xfrm>
        </p:spPr>
        <p:txBody>
          <a:bodyPr>
            <a:normAutofit fontScale="90000"/>
          </a:bodyPr>
          <a:lstStyle/>
          <a:p>
            <a:pPr>
              <a:lnSpc>
                <a:spcPct val="150000"/>
              </a:lnSpc>
            </a:pPr>
            <a:r>
              <a:rPr lang="en-US" sz="2200" b="1" dirty="0" smtClean="0">
                <a:latin typeface="Times New Roman" pitchFamily="18" charset="0"/>
                <a:cs typeface="Times New Roman" pitchFamily="18" charset="0"/>
              </a:rPr>
              <a:t>Reports</a:t>
            </a:r>
            <a:endParaRPr lang="en-US" dirty="0"/>
          </a:p>
        </p:txBody>
      </p:sp>
      <p:sp>
        <p:nvSpPr>
          <p:cNvPr id="3" name="Content Placeholder 2"/>
          <p:cNvSpPr>
            <a:spLocks noGrp="1"/>
          </p:cNvSpPr>
          <p:nvPr>
            <p:ph idx="1"/>
          </p:nvPr>
        </p:nvSpPr>
        <p:spPr>
          <a:xfrm>
            <a:off x="457200" y="1676400"/>
            <a:ext cx="8229600" cy="4648200"/>
          </a:xfrm>
        </p:spPr>
        <p:txBody>
          <a:bodyPr/>
          <a:lstStyle/>
          <a:p>
            <a:pPr algn="just">
              <a:lnSpc>
                <a:spcPct val="150000"/>
              </a:lnSpc>
            </a:pPr>
            <a:r>
              <a:rPr lang="en-US" sz="1200" dirty="0" smtClean="0">
                <a:latin typeface="Times New Roman" pitchFamily="18" charset="0"/>
                <a:cs typeface="Times New Roman" pitchFamily="18" charset="0"/>
              </a:rPr>
              <a:t>Generating Different Format Fee Reports to be download (.xls)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normAutofit/>
          </a:bodyPr>
          <a:lstStyle/>
          <a:p>
            <a:pPr>
              <a:lnSpc>
                <a:spcPct val="150000"/>
              </a:lnSpc>
            </a:pPr>
            <a:r>
              <a:rPr lang="en-US" sz="2200" b="1" dirty="0" smtClean="0">
                <a:latin typeface="Times New Roman" pitchFamily="18" charset="0"/>
                <a:cs typeface="Times New Roman" pitchFamily="18" charset="0"/>
              </a:rPr>
              <a:t>SOFTWARE REQUIREMENTS</a:t>
            </a:r>
            <a:endParaRPr lang="en-US" dirty="0"/>
          </a:p>
        </p:txBody>
      </p:sp>
      <p:sp>
        <p:nvSpPr>
          <p:cNvPr id="3" name="Content Placeholder 2"/>
          <p:cNvSpPr>
            <a:spLocks noGrp="1"/>
          </p:cNvSpPr>
          <p:nvPr>
            <p:ph idx="1"/>
          </p:nvPr>
        </p:nvSpPr>
        <p:spPr>
          <a:xfrm>
            <a:off x="457200" y="1752600"/>
            <a:ext cx="8229600" cy="4572000"/>
          </a:xfrm>
        </p:spPr>
        <p:txBody>
          <a:bodyPr>
            <a:normAutofit/>
          </a:bodyPr>
          <a:lstStyle/>
          <a:p>
            <a:pPr>
              <a:lnSpc>
                <a:spcPct val="150000"/>
              </a:lnSpc>
            </a:pPr>
            <a:r>
              <a:rPr lang="en-US" sz="1200" dirty="0" smtClean="0">
                <a:latin typeface="Times New Roman" pitchFamily="18" charset="0"/>
                <a:cs typeface="Times New Roman" pitchFamily="18" charset="0"/>
              </a:rPr>
              <a:t>Operating System		:		Windows XP/2003 or Linux </a:t>
            </a:r>
          </a:p>
          <a:p>
            <a:pPr>
              <a:lnSpc>
                <a:spcPct val="150000"/>
              </a:lnSpc>
            </a:pPr>
            <a:r>
              <a:rPr lang="en-US" sz="1200" dirty="0" smtClean="0">
                <a:latin typeface="Times New Roman" pitchFamily="18" charset="0"/>
                <a:cs typeface="Times New Roman" pitchFamily="18" charset="0"/>
              </a:rPr>
              <a:t>User Interface		:		HTML, CSS</a:t>
            </a:r>
          </a:p>
          <a:p>
            <a:pPr>
              <a:lnSpc>
                <a:spcPct val="150000"/>
              </a:lnSpc>
            </a:pPr>
            <a:r>
              <a:rPr lang="en-US" sz="1200" dirty="0" smtClean="0">
                <a:latin typeface="Times New Roman" pitchFamily="18" charset="0"/>
                <a:cs typeface="Times New Roman" pitchFamily="18" charset="0"/>
              </a:rPr>
              <a:t>Client-side Scripting		:		JavaScript</a:t>
            </a:r>
          </a:p>
          <a:p>
            <a:pPr>
              <a:lnSpc>
                <a:spcPct val="150000"/>
              </a:lnSpc>
            </a:pPr>
            <a:r>
              <a:rPr lang="en-US" sz="1200" dirty="0" smtClean="0">
                <a:latin typeface="Times New Roman" pitchFamily="18" charset="0"/>
                <a:cs typeface="Times New Roman" pitchFamily="18" charset="0"/>
              </a:rPr>
              <a:t>Programming Language		:		Java (</a:t>
            </a:r>
            <a:r>
              <a:rPr lang="en-US" sz="1200" dirty="0" err="1" smtClean="0">
                <a:latin typeface="Times New Roman" pitchFamily="18" charset="0"/>
                <a:cs typeface="Times New Roman" pitchFamily="18" charset="0"/>
              </a:rPr>
              <a:t>Servlets</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jsp</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jdbc</a:t>
            </a:r>
            <a:r>
              <a:rPr lang="en-US" sz="1200" dirty="0" smtClean="0">
                <a:latin typeface="Times New Roman" pitchFamily="18" charset="0"/>
                <a:cs typeface="Times New Roman" pitchFamily="18" charset="0"/>
              </a:rPr>
              <a:t>)</a:t>
            </a:r>
          </a:p>
          <a:p>
            <a:pPr>
              <a:lnSpc>
                <a:spcPct val="150000"/>
              </a:lnSpc>
            </a:pPr>
            <a:r>
              <a:rPr lang="en-US" sz="1200" dirty="0" smtClean="0">
                <a:latin typeface="Times New Roman" pitchFamily="18" charset="0"/>
                <a:cs typeface="Times New Roman" pitchFamily="18" charset="0"/>
              </a:rPr>
              <a:t>IDE/Workbench		:		My Eclipse 6.0 </a:t>
            </a:r>
          </a:p>
          <a:p>
            <a:pPr>
              <a:lnSpc>
                <a:spcPct val="150000"/>
              </a:lnSpc>
            </a:pPr>
            <a:r>
              <a:rPr lang="en-US" sz="1200" dirty="0" smtClean="0">
                <a:latin typeface="Times New Roman" pitchFamily="18" charset="0"/>
                <a:cs typeface="Times New Roman" pitchFamily="18" charset="0"/>
              </a:rPr>
              <a:t>Database			:		Oracle 10g</a:t>
            </a:r>
          </a:p>
          <a:p>
            <a:pPr>
              <a:lnSpc>
                <a:spcPct val="150000"/>
              </a:lnSpc>
            </a:pPr>
            <a:r>
              <a:rPr lang="en-US" sz="1200" dirty="0" smtClean="0">
                <a:latin typeface="Times New Roman" pitchFamily="18" charset="0"/>
                <a:cs typeface="Times New Roman" pitchFamily="18" charset="0"/>
              </a:rPr>
              <a:t>Server Deployment		:		Tomcat 6.x</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990600"/>
          </a:xfrm>
        </p:spPr>
        <p:txBody>
          <a:bodyPr>
            <a:normAutofit/>
          </a:bodyPr>
          <a:lstStyle/>
          <a:p>
            <a:pPr>
              <a:lnSpc>
                <a:spcPct val="150000"/>
              </a:lnSpc>
            </a:pPr>
            <a:r>
              <a:rPr lang="en-US" sz="2200" b="1" dirty="0" smtClean="0">
                <a:latin typeface="Times New Roman" pitchFamily="18" charset="0"/>
                <a:cs typeface="Times New Roman" pitchFamily="18" charset="0"/>
              </a:rPr>
              <a:t>HARDWARE REQUIREMENTS</a:t>
            </a:r>
            <a:endParaRPr lang="en-US" dirty="0"/>
          </a:p>
        </p:txBody>
      </p:sp>
      <p:sp>
        <p:nvSpPr>
          <p:cNvPr id="3" name="Content Placeholder 2"/>
          <p:cNvSpPr>
            <a:spLocks noGrp="1"/>
          </p:cNvSpPr>
          <p:nvPr>
            <p:ph idx="1"/>
          </p:nvPr>
        </p:nvSpPr>
        <p:spPr>
          <a:xfrm>
            <a:off x="457200" y="1828800"/>
            <a:ext cx="8229600" cy="4495800"/>
          </a:xfrm>
        </p:spPr>
        <p:txBody>
          <a:bodyPr>
            <a:normAutofit/>
          </a:bodyPr>
          <a:lstStyle/>
          <a:p>
            <a:pPr algn="just">
              <a:lnSpc>
                <a:spcPct val="150000"/>
              </a:lnSpc>
            </a:pPr>
            <a:r>
              <a:rPr lang="en-US" sz="1200" dirty="0" smtClean="0">
                <a:latin typeface="Times New Roman" pitchFamily="18" charset="0"/>
                <a:cs typeface="Times New Roman" pitchFamily="18" charset="0"/>
              </a:rPr>
              <a:t>Processor			:		Pentium IV</a:t>
            </a:r>
          </a:p>
          <a:p>
            <a:pPr algn="just">
              <a:lnSpc>
                <a:spcPct val="150000"/>
              </a:lnSpc>
            </a:pPr>
            <a:r>
              <a:rPr lang="en-US" sz="1200" dirty="0" smtClean="0">
                <a:latin typeface="Times New Roman" pitchFamily="18" charset="0"/>
                <a:cs typeface="Times New Roman" pitchFamily="18" charset="0"/>
              </a:rPr>
              <a:t>Hard Disk			:		40GB</a:t>
            </a:r>
          </a:p>
          <a:p>
            <a:pPr algn="just">
              <a:lnSpc>
                <a:spcPct val="150000"/>
              </a:lnSpc>
            </a:pPr>
            <a:r>
              <a:rPr lang="en-US" sz="1200" dirty="0" smtClean="0">
                <a:latin typeface="Times New Roman" pitchFamily="18" charset="0"/>
                <a:cs typeface="Times New Roman" pitchFamily="18" charset="0"/>
              </a:rPr>
              <a:t>RAM			:		1GB or more</a:t>
            </a:r>
          </a:p>
          <a:p>
            <a:pPr algn="just">
              <a:lnSpc>
                <a:spcPct val="150000"/>
              </a:lnSpc>
            </a:pPr>
            <a:endParaRPr lang="en-US" sz="12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
            <a:ext cx="8229600" cy="1313688"/>
          </a:xfrm>
        </p:spPr>
        <p:txBody>
          <a:bodyPr>
            <a:normAutofit/>
          </a:bodyPr>
          <a:lstStyle/>
          <a:p>
            <a:pPr>
              <a:lnSpc>
                <a:spcPct val="150000"/>
              </a:lnSpc>
            </a:pPr>
            <a:r>
              <a:rPr lang="en-US" sz="2200" b="1" dirty="0" smtClean="0">
                <a:latin typeface="Times New Roman" pitchFamily="18" charset="0"/>
                <a:cs typeface="Times New Roman" pitchFamily="18" charset="0"/>
              </a:rPr>
              <a:t>Introduction of this Project</a:t>
            </a:r>
            <a:r>
              <a:rPr lang="en-US" sz="2200" dirty="0" smtClean="0"/>
              <a:t>:</a:t>
            </a:r>
            <a:endParaRPr lang="en-US" dirty="0"/>
          </a:p>
        </p:txBody>
      </p:sp>
      <p:sp>
        <p:nvSpPr>
          <p:cNvPr id="3" name="Content Placeholder 2"/>
          <p:cNvSpPr>
            <a:spLocks noGrp="1"/>
          </p:cNvSpPr>
          <p:nvPr>
            <p:ph idx="1"/>
          </p:nvPr>
        </p:nvSpPr>
        <p:spPr>
          <a:xfrm>
            <a:off x="457200" y="1524000"/>
            <a:ext cx="8229600" cy="4800600"/>
          </a:xfrm>
        </p:spPr>
        <p:txBody>
          <a:bodyPr>
            <a:normAutofit/>
          </a:bodyPr>
          <a:lstStyle/>
          <a:p>
            <a:pPr marL="0" algn="just">
              <a:lnSpc>
                <a:spcPct val="150000"/>
              </a:lnSpc>
              <a:buNone/>
            </a:pPr>
            <a:r>
              <a:rPr lang="en-US" sz="1200" dirty="0" smtClean="0">
                <a:latin typeface="Times New Roman" pitchFamily="18" charset="0"/>
                <a:cs typeface="Times New Roman" pitchFamily="18" charset="0"/>
              </a:rPr>
              <a:t>The objective of our project is to develop a GUI (Graphical User Interface) based software i.e. platform independent &amp; user friendly and which can be fit into any college system. It will remove data redundancy and will be fast in operation. </a:t>
            </a:r>
          </a:p>
          <a:p>
            <a:pPr algn="just">
              <a:lnSpc>
                <a:spcPct val="150000"/>
              </a:lnSpc>
              <a:buNone/>
            </a:pPr>
            <a:r>
              <a:rPr lang="en-US" sz="1200" dirty="0" smtClean="0">
                <a:latin typeface="Times New Roman" pitchFamily="18" charset="0"/>
                <a:cs typeface="Times New Roman" pitchFamily="18" charset="0"/>
              </a:rPr>
              <a:t>The main problems with the present college fee management</a:t>
            </a:r>
          </a:p>
          <a:p>
            <a:pPr algn="just">
              <a:lnSpc>
                <a:spcPct val="150000"/>
              </a:lnSpc>
              <a:buNone/>
            </a:pPr>
            <a:r>
              <a:rPr lang="en-US" sz="1200" dirty="0" smtClean="0">
                <a:latin typeface="Times New Roman" pitchFamily="18" charset="0"/>
                <a:cs typeface="Times New Roman" pitchFamily="18" charset="0"/>
              </a:rPr>
              <a:t>software’s are: </a:t>
            </a:r>
          </a:p>
          <a:p>
            <a:pPr lvl="0" algn="just">
              <a:lnSpc>
                <a:spcPct val="150000"/>
              </a:lnSpc>
            </a:pPr>
            <a:r>
              <a:rPr lang="en-US" sz="1200" dirty="0" smtClean="0">
                <a:latin typeface="Times New Roman" pitchFamily="18" charset="0"/>
                <a:cs typeface="Times New Roman" pitchFamily="18" charset="0"/>
              </a:rPr>
              <a:t>Platform dependency. </a:t>
            </a:r>
          </a:p>
          <a:p>
            <a:pPr lvl="0" algn="just">
              <a:lnSpc>
                <a:spcPct val="150000"/>
              </a:lnSpc>
            </a:pPr>
            <a:r>
              <a:rPr lang="en-US" sz="1200" dirty="0" smtClean="0">
                <a:latin typeface="Times New Roman" pitchFamily="18" charset="0"/>
                <a:cs typeface="Times New Roman" pitchFamily="18" charset="0"/>
              </a:rPr>
              <a:t>Data redundancy problems. </a:t>
            </a:r>
          </a:p>
          <a:p>
            <a:pPr lvl="0" algn="just">
              <a:lnSpc>
                <a:spcPct val="150000"/>
              </a:lnSpc>
            </a:pPr>
            <a:r>
              <a:rPr lang="en-US" sz="1200" dirty="0" smtClean="0">
                <a:latin typeface="Times New Roman" pitchFamily="18" charset="0"/>
                <a:cs typeface="Times New Roman" pitchFamily="18" charset="0"/>
              </a:rPr>
              <a:t>Slow in execution. </a:t>
            </a:r>
          </a:p>
          <a:p>
            <a:pPr lvl="0" algn="just">
              <a:lnSpc>
                <a:spcPct val="150000"/>
              </a:lnSpc>
            </a:pPr>
            <a:r>
              <a:rPr lang="en-US" sz="1200" dirty="0" smtClean="0">
                <a:latin typeface="Times New Roman" pitchFamily="18" charset="0"/>
                <a:cs typeface="Times New Roman" pitchFamily="18" charset="0"/>
              </a:rPr>
              <a:t>Do not cover all the modules that should be present in the college fee management software. </a:t>
            </a:r>
          </a:p>
          <a:p>
            <a:pPr lvl="0" algn="just">
              <a:lnSpc>
                <a:spcPct val="150000"/>
              </a:lnSpc>
            </a:pPr>
            <a:r>
              <a:rPr lang="en-US" sz="1200" dirty="0" smtClean="0">
                <a:latin typeface="Times New Roman" pitchFamily="18" charset="0"/>
                <a:cs typeface="Times New Roman" pitchFamily="18" charset="0"/>
              </a:rPr>
              <a:t>Threat to security levels. </a:t>
            </a:r>
          </a:p>
          <a:p>
            <a:pPr lvl="0" algn="just">
              <a:lnSpc>
                <a:spcPct val="150000"/>
              </a:lnSpc>
            </a:pPr>
            <a:r>
              <a:rPr lang="en-US" sz="1200" dirty="0" smtClean="0">
                <a:latin typeface="Times New Roman" pitchFamily="18" charset="0"/>
                <a:cs typeface="Times New Roman" pitchFamily="18" charset="0"/>
              </a:rPr>
              <a:t>Improper beginner tutorials. </a:t>
            </a:r>
          </a:p>
          <a:p>
            <a:pPr>
              <a:lnSpc>
                <a:spcPct val="150000"/>
              </a:lnSpc>
            </a:pPr>
            <a:endParaRPr lang="en-US" sz="12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lstStyle/>
          <a:p>
            <a:pPr algn="just">
              <a:lnSpc>
                <a:spcPct val="150000"/>
              </a:lnSpc>
            </a:pPr>
            <a:r>
              <a:rPr lang="en-US" sz="1200" dirty="0" smtClean="0">
                <a:latin typeface="Times New Roman" pitchFamily="18" charset="0"/>
                <a:cs typeface="Times New Roman" pitchFamily="18" charset="0"/>
              </a:rPr>
              <a:t>Our software will overcome all these problems faced by any college management software. Though college management software is actually custom based, as it is developed for meeting the requirements of a particular college but we have created the project as a global one which can satisfy the needs of all college systems.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932688"/>
          </a:xfrm>
        </p:spPr>
        <p:txBody>
          <a:bodyPr>
            <a:normAutofit/>
          </a:bodyPr>
          <a:lstStyle/>
          <a:p>
            <a:pPr>
              <a:lnSpc>
                <a:spcPct val="150000"/>
              </a:lnSpc>
            </a:pPr>
            <a:r>
              <a:rPr lang="en-US" sz="2200" b="1" dirty="0" smtClean="0">
                <a:latin typeface="Times New Roman" pitchFamily="18" charset="0"/>
                <a:cs typeface="Times New Roman" pitchFamily="18" charset="0"/>
              </a:rPr>
              <a:t>Present Working System :</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lvl="0" algn="just">
              <a:lnSpc>
                <a:spcPct val="150000"/>
              </a:lnSpc>
            </a:pPr>
            <a:r>
              <a:rPr lang="en-US" sz="1200" dirty="0" smtClean="0"/>
              <a:t>No online web page where the accounts of the students are created during their admission.</a:t>
            </a:r>
          </a:p>
          <a:p>
            <a:pPr lvl="0" algn="just">
              <a:lnSpc>
                <a:spcPct val="150000"/>
              </a:lnSpc>
            </a:pPr>
            <a:r>
              <a:rPr lang="en-US" sz="1200" dirty="0" smtClean="0"/>
              <a:t>Student can’t pay the fee directly through online payment system.</a:t>
            </a:r>
          </a:p>
          <a:p>
            <a:pPr lvl="0" algn="just">
              <a:lnSpc>
                <a:spcPct val="150000"/>
              </a:lnSpc>
            </a:pPr>
            <a:r>
              <a:rPr lang="en-US" sz="1200" dirty="0" smtClean="0"/>
              <a:t>The user should not provide information which is registered or given by the institution during his/her admission.</a:t>
            </a:r>
          </a:p>
          <a:p>
            <a:pPr lvl="0" algn="just">
              <a:lnSpc>
                <a:spcPct val="150000"/>
              </a:lnSpc>
            </a:pPr>
            <a:r>
              <a:rPr lang="en-US" sz="1200" dirty="0" smtClean="0"/>
              <a:t>There is no predefined classification of fee categories which give a brief view about payment.</a:t>
            </a:r>
          </a:p>
          <a:p>
            <a:pPr lvl="0" algn="just">
              <a:lnSpc>
                <a:spcPct val="150000"/>
              </a:lnSpc>
            </a:pPr>
            <a:r>
              <a:rPr lang="en-US" sz="1200" dirty="0" smtClean="0"/>
              <a:t>This existing system is not providing secure registration and profile management of all the users properly.</a:t>
            </a:r>
          </a:p>
          <a:p>
            <a:pPr lvl="0" algn="just">
              <a:lnSpc>
                <a:spcPct val="150000"/>
              </a:lnSpc>
            </a:pPr>
            <a:r>
              <a:rPr lang="en-US" sz="1200" dirty="0" smtClean="0"/>
              <a:t>The system doesn’t provide any facility to maintain any feedback option for users.</a:t>
            </a:r>
          </a:p>
          <a:p>
            <a:pPr lvl="0" algn="just">
              <a:lnSpc>
                <a:spcPct val="150000"/>
              </a:lnSpc>
            </a:pPr>
            <a:r>
              <a:rPr lang="en-US" sz="1200" dirty="0" smtClean="0"/>
              <a:t>Having all information in the form of paper records it is not in secure and time taken process to get data immediately.</a:t>
            </a:r>
          </a:p>
          <a:p>
            <a:pPr lvl="0" algn="just">
              <a:lnSpc>
                <a:spcPct val="150000"/>
              </a:lnSpc>
            </a:pPr>
            <a:r>
              <a:rPr lang="en-US" sz="1200" dirty="0" smtClean="0"/>
              <a:t>Student Fee Payments data searching process is not there. It is not user friendly.</a:t>
            </a:r>
          </a:p>
          <a:p>
            <a:pPr lvl="0" algn="just">
              <a:lnSpc>
                <a:spcPct val="150000"/>
              </a:lnSpc>
            </a:pPr>
            <a:r>
              <a:rPr lang="en-US" sz="1200" dirty="0" smtClean="0"/>
              <a:t>Existing system is total manual process. It is time taken process.</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856488"/>
          </a:xfrm>
        </p:spPr>
        <p:txBody>
          <a:bodyPr>
            <a:normAutofit/>
          </a:bodyPr>
          <a:lstStyle/>
          <a:p>
            <a:pPr>
              <a:lnSpc>
                <a:spcPct val="150000"/>
              </a:lnSpc>
            </a:pPr>
            <a:r>
              <a:rPr lang="en-US" sz="2200" b="1" dirty="0" smtClean="0">
                <a:latin typeface="Times New Roman" pitchFamily="18" charset="0"/>
                <a:cs typeface="Times New Roman" pitchFamily="18" charset="0"/>
              </a:rPr>
              <a:t>To Be Proposed :</a:t>
            </a:r>
            <a:endParaRPr lang="en-US" dirty="0"/>
          </a:p>
        </p:txBody>
      </p:sp>
      <p:sp>
        <p:nvSpPr>
          <p:cNvPr id="3" name="Content Placeholder 2"/>
          <p:cNvSpPr>
            <a:spLocks noGrp="1"/>
          </p:cNvSpPr>
          <p:nvPr>
            <p:ph idx="1"/>
          </p:nvPr>
        </p:nvSpPr>
        <p:spPr>
          <a:xfrm>
            <a:off x="457200" y="1371600"/>
            <a:ext cx="8229600" cy="4953000"/>
          </a:xfrm>
        </p:spPr>
        <p:txBody>
          <a:bodyPr>
            <a:normAutofit/>
          </a:bodyPr>
          <a:lstStyle/>
          <a:p>
            <a:pPr algn="just">
              <a:lnSpc>
                <a:spcPct val="150000"/>
              </a:lnSpc>
            </a:pPr>
            <a:r>
              <a:rPr lang="en-US" sz="1200" dirty="0" smtClean="0"/>
              <a:t>The development of this new system contains the following activities, which try to automate the entire process keeping in the view of database integration approach.</a:t>
            </a:r>
          </a:p>
          <a:p>
            <a:pPr lvl="0" algn="just">
              <a:lnSpc>
                <a:spcPct val="150000"/>
              </a:lnSpc>
            </a:pPr>
            <a:r>
              <a:rPr lang="en-US" sz="1200" dirty="0" smtClean="0"/>
              <a:t>To create an online web page where the accounts of the students are created during their admission through this account.</a:t>
            </a:r>
          </a:p>
          <a:p>
            <a:pPr lvl="0" algn="just">
              <a:lnSpc>
                <a:spcPct val="150000"/>
              </a:lnSpc>
            </a:pPr>
            <a:r>
              <a:rPr lang="en-US" sz="1200" dirty="0" smtClean="0"/>
              <a:t>Students of a particular institution can pay the fee directly through online payment system and can pay the fee either by transferring the amount from their personal account or they can use their credit card or by their bank account details. </a:t>
            </a:r>
          </a:p>
          <a:p>
            <a:pPr lvl="0" algn="just">
              <a:lnSpc>
                <a:spcPct val="150000"/>
              </a:lnSpc>
            </a:pPr>
            <a:r>
              <a:rPr lang="en-US" sz="1200" dirty="0" smtClean="0"/>
              <a:t>Through this one can pay the fee at any place at any time through payers can save their time. There is no need to address the college for payment which can also be done by mobile phone. </a:t>
            </a:r>
          </a:p>
          <a:p>
            <a:pPr lvl="0" algn="just">
              <a:lnSpc>
                <a:spcPct val="150000"/>
              </a:lnSpc>
            </a:pPr>
            <a:r>
              <a:rPr lang="en-US" sz="1200" dirty="0" smtClean="0"/>
              <a:t>The user should provide information which is registered or given by the institution during his/her admission. Every student is provided with a confidential account and password in which all the details regarding his fee due are displayed and updated as per the fee payment.</a:t>
            </a:r>
          </a:p>
          <a:p>
            <a:pPr lvl="0" algn="just">
              <a:lnSpc>
                <a:spcPct val="150000"/>
              </a:lnSpc>
            </a:pPr>
            <a:r>
              <a:rPr lang="en-US" sz="1200" dirty="0" smtClean="0"/>
              <a:t>They can receive alerts about the payment and online receipt forms on payment of the fee.</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a:bodyPr>
          <a:lstStyle/>
          <a:p>
            <a:pPr lvl="0" algn="just">
              <a:lnSpc>
                <a:spcPct val="150000"/>
              </a:lnSpc>
            </a:pPr>
            <a:r>
              <a:rPr lang="en-US" sz="1200" dirty="0" smtClean="0">
                <a:latin typeface="Times New Roman" pitchFamily="18" charset="0"/>
                <a:cs typeface="Times New Roman" pitchFamily="18" charset="0"/>
              </a:rPr>
              <a:t>There is a predefined classification of fee categories which give a brief view about payment. </a:t>
            </a:r>
          </a:p>
          <a:p>
            <a:pPr lvl="0" algn="just">
              <a:lnSpc>
                <a:spcPct val="150000"/>
              </a:lnSpc>
            </a:pPr>
            <a:r>
              <a:rPr lang="en-US" sz="1200" dirty="0" smtClean="0">
                <a:latin typeface="Times New Roman" pitchFamily="18" charset="0"/>
                <a:cs typeface="Times New Roman" pitchFamily="18" charset="0"/>
              </a:rPr>
              <a:t>They can pay even extra fees such as </a:t>
            </a:r>
            <a:r>
              <a:rPr lang="en-US" sz="1200" dirty="0" err="1" smtClean="0">
                <a:latin typeface="Times New Roman" pitchFamily="18" charset="0"/>
                <a:cs typeface="Times New Roman" pitchFamily="18" charset="0"/>
              </a:rPr>
              <a:t>ppt</a:t>
            </a:r>
            <a:r>
              <a:rPr lang="en-US" sz="1200" dirty="0" smtClean="0">
                <a:latin typeface="Times New Roman" pitchFamily="18" charset="0"/>
                <a:cs typeface="Times New Roman" pitchFamily="18" charset="0"/>
              </a:rPr>
              <a:t> fees, trainings etc. Different groups and subgroups regarding the fields in which the fee is being processed is been provided in this web page or student account.</a:t>
            </a:r>
          </a:p>
          <a:p>
            <a:pPr lvl="0" algn="just">
              <a:lnSpc>
                <a:spcPct val="150000"/>
              </a:lnSpc>
            </a:pPr>
            <a:r>
              <a:rPr lang="en-US" sz="1200" dirty="0" smtClean="0">
                <a:latin typeface="Times New Roman" pitchFamily="18" charset="0"/>
                <a:cs typeface="Times New Roman" pitchFamily="18" charset="0"/>
              </a:rPr>
              <a:t>This mainly includes the fields such as college fee, </a:t>
            </a:r>
            <a:r>
              <a:rPr lang="en-US" sz="1200" dirty="0" err="1" smtClean="0">
                <a:latin typeface="Times New Roman" pitchFamily="18" charset="0"/>
                <a:cs typeface="Times New Roman" pitchFamily="18" charset="0"/>
              </a:rPr>
              <a:t>jntu</a:t>
            </a:r>
            <a:r>
              <a:rPr lang="en-US" sz="1200" dirty="0" smtClean="0">
                <a:latin typeface="Times New Roman" pitchFamily="18" charset="0"/>
                <a:cs typeface="Times New Roman" pitchFamily="18" charset="0"/>
              </a:rPr>
              <a:t> fee, bus fee and other training programs that are included and the fee details of those programs are mentioned in their particular accounts.</a:t>
            </a:r>
          </a:p>
          <a:p>
            <a:pPr lvl="0" algn="just">
              <a:lnSpc>
                <a:spcPct val="150000"/>
              </a:lnSpc>
            </a:pPr>
            <a:r>
              <a:rPr lang="en-US" sz="1200" dirty="0" smtClean="0">
                <a:latin typeface="Times New Roman" pitchFamily="18" charset="0"/>
                <a:cs typeface="Times New Roman" pitchFamily="18" charset="0"/>
              </a:rPr>
              <a:t>This is very secured transactions through which parents can avoid long time distance.</a:t>
            </a:r>
          </a:p>
          <a:p>
            <a:pPr lvl="0" algn="just">
              <a:lnSpc>
                <a:spcPct val="150000"/>
              </a:lnSpc>
            </a:pPr>
            <a:r>
              <a:rPr lang="en-US" sz="1200" dirty="0" smtClean="0">
                <a:latin typeface="Times New Roman" pitchFamily="18" charset="0"/>
                <a:cs typeface="Times New Roman" pitchFamily="18" charset="0"/>
              </a:rPr>
              <a:t>They are provided with information related about the payment dates, amount of money paid etc., It also gives information about fee dues and the respective last dates. The alerts are sent to their mobiles every month so that they can be reminded.  </a:t>
            </a:r>
          </a:p>
          <a:p>
            <a:pPr lvl="0" algn="just">
              <a:lnSpc>
                <a:spcPct val="150000"/>
              </a:lnSpc>
            </a:pPr>
            <a:r>
              <a:rPr lang="en-US" sz="1200" dirty="0" smtClean="0">
                <a:latin typeface="Times New Roman" pitchFamily="18" charset="0"/>
                <a:cs typeface="Times New Roman" pitchFamily="18" charset="0"/>
              </a:rPr>
              <a:t>Authentication is provided for this application only registered users can </a:t>
            </a:r>
            <a:r>
              <a:rPr lang="en-US" sz="1200" dirty="0" err="1" smtClean="0">
                <a:latin typeface="Times New Roman" pitchFamily="18" charset="0"/>
                <a:cs typeface="Times New Roman" pitchFamily="18" charset="0"/>
              </a:rPr>
              <a:t>access.Report</a:t>
            </a:r>
            <a:r>
              <a:rPr lang="en-US" sz="1200" dirty="0" smtClean="0">
                <a:latin typeface="Times New Roman" pitchFamily="18" charset="0"/>
                <a:cs typeface="Times New Roman" pitchFamily="18" charset="0"/>
              </a:rPr>
              <a:t> generation features is provided using to generate different kind of reports. </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438912"/>
          </a:xfrm>
        </p:spPr>
        <p:txBody>
          <a:bodyPr>
            <a:normAutofit fontScale="90000"/>
          </a:bodyPr>
          <a:lstStyle/>
          <a:p>
            <a:pPr>
              <a:lnSpc>
                <a:spcPct val="150000"/>
              </a:lnSpc>
            </a:pPr>
            <a:r>
              <a:rPr lang="en-US" sz="2200" b="1" dirty="0" smtClean="0">
                <a:latin typeface="Times New Roman" pitchFamily="18" charset="0"/>
                <a:cs typeface="Times New Roman" pitchFamily="18" charset="0"/>
              </a:rPr>
              <a:t>Users of the System</a:t>
            </a:r>
            <a:r>
              <a:rPr lang="en-US" sz="2000" b="1"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229600" cy="4572000"/>
          </a:xfrm>
        </p:spPr>
        <p:txBody>
          <a:bodyPr/>
          <a:lstStyle/>
          <a:p>
            <a:pPr lvl="0">
              <a:lnSpc>
                <a:spcPct val="150000"/>
              </a:lnSpc>
            </a:pPr>
            <a:r>
              <a:rPr lang="en-US" sz="1200" dirty="0" smtClean="0">
                <a:latin typeface="Times New Roman" pitchFamily="18" charset="0"/>
                <a:cs typeface="Times New Roman" pitchFamily="18" charset="0"/>
              </a:rPr>
              <a:t>Administrator</a:t>
            </a:r>
          </a:p>
          <a:p>
            <a:pPr lvl="0">
              <a:lnSpc>
                <a:spcPct val="150000"/>
              </a:lnSpc>
            </a:pPr>
            <a:r>
              <a:rPr lang="en-US" sz="1200" dirty="0" smtClean="0">
                <a:latin typeface="Times New Roman" pitchFamily="18" charset="0"/>
                <a:cs typeface="Times New Roman" pitchFamily="18" charset="0"/>
              </a:rPr>
              <a:t>College Admin Staff</a:t>
            </a:r>
          </a:p>
          <a:p>
            <a:pPr lvl="0">
              <a:lnSpc>
                <a:spcPct val="150000"/>
              </a:lnSpc>
            </a:pPr>
            <a:r>
              <a:rPr lang="en-US" sz="1200" dirty="0" smtClean="0">
                <a:latin typeface="Times New Roman" pitchFamily="18" charset="0"/>
                <a:cs typeface="Times New Roman" pitchFamily="18" charset="0"/>
              </a:rPr>
              <a:t>Student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85088"/>
          </a:xfrm>
        </p:spPr>
        <p:txBody>
          <a:bodyPr>
            <a:normAutofit/>
          </a:bodyPr>
          <a:lstStyle/>
          <a:p>
            <a:r>
              <a:rPr lang="en-US" sz="2000" b="1" dirty="0" smtClean="0">
                <a:latin typeface="Times New Roman" pitchFamily="18" charset="0"/>
                <a:cs typeface="Times New Roman" pitchFamily="18" charset="0"/>
              </a:rPr>
              <a:t>Modules of the System </a:t>
            </a:r>
            <a:endParaRPr lang="en-US" dirty="0"/>
          </a:p>
        </p:txBody>
      </p:sp>
      <p:sp>
        <p:nvSpPr>
          <p:cNvPr id="3" name="Content Placeholder 2"/>
          <p:cNvSpPr>
            <a:spLocks noGrp="1"/>
          </p:cNvSpPr>
          <p:nvPr>
            <p:ph idx="1"/>
          </p:nvPr>
        </p:nvSpPr>
        <p:spPr>
          <a:xfrm>
            <a:off x="457200" y="1524000"/>
            <a:ext cx="8229600" cy="4800600"/>
          </a:xfrm>
        </p:spPr>
        <p:txBody>
          <a:bodyPr/>
          <a:lstStyle/>
          <a:p>
            <a:pPr>
              <a:lnSpc>
                <a:spcPct val="150000"/>
              </a:lnSpc>
            </a:pPr>
            <a:r>
              <a:rPr lang="en-US" sz="1200" dirty="0" smtClean="0">
                <a:latin typeface="Times New Roman" pitchFamily="18" charset="0"/>
                <a:cs typeface="Times New Roman" pitchFamily="18" charset="0"/>
              </a:rPr>
              <a:t>Administrator </a:t>
            </a:r>
          </a:p>
          <a:p>
            <a:pPr lvl="0">
              <a:lnSpc>
                <a:spcPct val="150000"/>
              </a:lnSpc>
            </a:pPr>
            <a:r>
              <a:rPr lang="en-US" sz="1200" dirty="0" smtClean="0">
                <a:latin typeface="Times New Roman" pitchFamily="18" charset="0"/>
                <a:cs typeface="Times New Roman" pitchFamily="18" charset="0"/>
              </a:rPr>
              <a:t>Fee Payments</a:t>
            </a:r>
          </a:p>
          <a:p>
            <a:pPr lvl="0">
              <a:lnSpc>
                <a:spcPct val="150000"/>
              </a:lnSpc>
            </a:pPr>
            <a:r>
              <a:rPr lang="en-US" sz="1200" dirty="0" smtClean="0">
                <a:latin typeface="Times New Roman" pitchFamily="18" charset="0"/>
                <a:cs typeface="Times New Roman" pitchFamily="18" charset="0"/>
              </a:rPr>
              <a:t>Mails Related To Due payments</a:t>
            </a:r>
          </a:p>
          <a:p>
            <a:pPr lvl="0">
              <a:lnSpc>
                <a:spcPct val="150000"/>
              </a:lnSpc>
            </a:pPr>
            <a:r>
              <a:rPr lang="en-US" sz="1200" dirty="0" smtClean="0">
                <a:latin typeface="Times New Roman" pitchFamily="18" charset="0"/>
                <a:cs typeface="Times New Roman" pitchFamily="18" charset="0"/>
              </a:rPr>
              <a:t>Registration and Authentication </a:t>
            </a:r>
          </a:p>
          <a:p>
            <a:pPr lvl="0">
              <a:lnSpc>
                <a:spcPct val="150000"/>
              </a:lnSpc>
            </a:pPr>
            <a:r>
              <a:rPr lang="en-US" sz="1200" dirty="0" smtClean="0">
                <a:latin typeface="Times New Roman" pitchFamily="18" charset="0"/>
                <a:cs typeface="Times New Roman" pitchFamily="18" charset="0"/>
              </a:rPr>
              <a:t>Reports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066800"/>
          </a:xfrm>
        </p:spPr>
        <p:txBody>
          <a:bodyPr>
            <a:normAutofit/>
          </a:bodyPr>
          <a:lstStyle/>
          <a:p>
            <a:pPr>
              <a:lnSpc>
                <a:spcPct val="150000"/>
              </a:lnSpc>
            </a:pPr>
            <a:r>
              <a:rPr lang="en-US" sz="2000" b="1" dirty="0" smtClean="0">
                <a:latin typeface="Times New Roman" pitchFamily="18" charset="0"/>
                <a:cs typeface="Times New Roman" pitchFamily="18" charset="0"/>
              </a:rPr>
              <a:t>Functional Requirements of the Project:</a:t>
            </a:r>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buNone/>
            </a:pPr>
            <a:r>
              <a:rPr lang="en-US" sz="1200" b="1" dirty="0" smtClean="0">
                <a:latin typeface="Times New Roman" pitchFamily="18" charset="0"/>
                <a:cs typeface="Times New Roman" pitchFamily="18" charset="0"/>
              </a:rPr>
              <a:t>Administrator:</a:t>
            </a:r>
            <a:endParaRPr lang="en-US" sz="1200" dirty="0" smtClean="0">
              <a:latin typeface="Times New Roman" pitchFamily="18" charset="0"/>
              <a:cs typeface="Times New Roman" pitchFamily="18" charset="0"/>
            </a:endParaRPr>
          </a:p>
          <a:p>
            <a:pPr algn="just">
              <a:lnSpc>
                <a:spcPct val="150000"/>
              </a:lnSpc>
              <a:buNone/>
            </a:pPr>
            <a:r>
              <a:rPr lang="en-US" sz="1200" b="1" dirty="0" smtClean="0">
                <a:latin typeface="Times New Roman" pitchFamily="18" charset="0"/>
                <a:cs typeface="Times New Roman" pitchFamily="18" charset="0"/>
              </a:rPr>
              <a:t>Branches:</a:t>
            </a:r>
            <a:endParaRPr lang="en-US" sz="1200" dirty="0" smtClean="0">
              <a:latin typeface="Times New Roman" pitchFamily="18" charset="0"/>
              <a:cs typeface="Times New Roman" pitchFamily="18" charset="0"/>
            </a:endParaRPr>
          </a:p>
          <a:p>
            <a:pPr algn="just">
              <a:lnSpc>
                <a:spcPct val="150000"/>
              </a:lnSpc>
            </a:pPr>
            <a:r>
              <a:rPr lang="en-US" sz="1200" b="1" dirty="0" smtClean="0">
                <a:latin typeface="Times New Roman" pitchFamily="18" charset="0"/>
                <a:cs typeface="Times New Roman" pitchFamily="18" charset="0"/>
              </a:rPr>
              <a:t>Department</a:t>
            </a:r>
            <a:endParaRPr lang="en-US" sz="1200" dirty="0" smtClean="0">
              <a:latin typeface="Times New Roman" pitchFamily="18" charset="0"/>
              <a:cs typeface="Times New Roman" pitchFamily="18" charset="0"/>
            </a:endParaRPr>
          </a:p>
          <a:p>
            <a:pPr lvl="0" algn="just">
              <a:lnSpc>
                <a:spcPct val="150000"/>
              </a:lnSpc>
            </a:pPr>
            <a:r>
              <a:rPr lang="en-US" sz="1200" dirty="0" smtClean="0">
                <a:latin typeface="Times New Roman" pitchFamily="18" charset="0"/>
                <a:cs typeface="Times New Roman" pitchFamily="18" charset="0"/>
              </a:rPr>
              <a:t>Add New Department Details</a:t>
            </a:r>
          </a:p>
          <a:p>
            <a:pPr lvl="0" algn="just">
              <a:lnSpc>
                <a:spcPct val="150000"/>
              </a:lnSpc>
            </a:pPr>
            <a:r>
              <a:rPr lang="en-US" sz="1200" dirty="0" smtClean="0">
                <a:latin typeface="Times New Roman" pitchFamily="18" charset="0"/>
                <a:cs typeface="Times New Roman" pitchFamily="18" charset="0"/>
              </a:rPr>
              <a:t>View Department Details	</a:t>
            </a:r>
          </a:p>
          <a:p>
            <a:pPr algn="just">
              <a:lnSpc>
                <a:spcPct val="150000"/>
              </a:lnSpc>
              <a:buNone/>
            </a:pPr>
            <a:r>
              <a:rPr lang="en-US" sz="1200" b="1" dirty="0" smtClean="0">
                <a:latin typeface="Times New Roman" pitchFamily="18" charset="0"/>
                <a:cs typeface="Times New Roman" pitchFamily="18" charset="0"/>
              </a:rPr>
              <a:t>Course</a:t>
            </a:r>
            <a:endParaRPr lang="en-US" sz="1200" dirty="0" smtClean="0">
              <a:latin typeface="Times New Roman" pitchFamily="18" charset="0"/>
              <a:cs typeface="Times New Roman" pitchFamily="18" charset="0"/>
            </a:endParaRPr>
          </a:p>
          <a:p>
            <a:pPr lvl="0" algn="just">
              <a:lnSpc>
                <a:spcPct val="150000"/>
              </a:lnSpc>
            </a:pPr>
            <a:r>
              <a:rPr lang="en-US" sz="1200" dirty="0" smtClean="0">
                <a:latin typeface="Times New Roman" pitchFamily="18" charset="0"/>
                <a:cs typeface="Times New Roman" pitchFamily="18" charset="0"/>
              </a:rPr>
              <a:t>Add New Course Details</a:t>
            </a:r>
          </a:p>
          <a:p>
            <a:pPr lvl="0" algn="just">
              <a:lnSpc>
                <a:spcPct val="150000"/>
              </a:lnSpc>
            </a:pPr>
            <a:r>
              <a:rPr lang="en-US" sz="1200" dirty="0" smtClean="0">
                <a:latin typeface="Times New Roman" pitchFamily="18" charset="0"/>
                <a:cs typeface="Times New Roman" pitchFamily="18" charset="0"/>
              </a:rPr>
              <a:t>View Course Details	</a:t>
            </a:r>
          </a:p>
          <a:p>
            <a:pPr algn="just">
              <a:lnSpc>
                <a:spcPct val="150000"/>
              </a:lnSpc>
              <a:buNone/>
            </a:pPr>
            <a:r>
              <a:rPr lang="en-US" sz="1200" b="1" dirty="0" smtClean="0">
                <a:latin typeface="Times New Roman" pitchFamily="18" charset="0"/>
                <a:cs typeface="Times New Roman" pitchFamily="18" charset="0"/>
              </a:rPr>
              <a:t>Braches</a:t>
            </a:r>
            <a:endParaRPr lang="en-US" sz="1200" dirty="0" smtClean="0">
              <a:latin typeface="Times New Roman" pitchFamily="18" charset="0"/>
              <a:cs typeface="Times New Roman" pitchFamily="18" charset="0"/>
            </a:endParaRPr>
          </a:p>
          <a:p>
            <a:pPr lvl="0" algn="just">
              <a:lnSpc>
                <a:spcPct val="150000"/>
              </a:lnSpc>
            </a:pPr>
            <a:r>
              <a:rPr lang="en-US" sz="1200" dirty="0" smtClean="0">
                <a:latin typeface="Times New Roman" pitchFamily="18" charset="0"/>
                <a:cs typeface="Times New Roman" pitchFamily="18" charset="0"/>
              </a:rPr>
              <a:t>Add New Branch Details</a:t>
            </a:r>
          </a:p>
          <a:p>
            <a:pPr lvl="0" algn="just">
              <a:lnSpc>
                <a:spcPct val="150000"/>
              </a:lnSpc>
            </a:pPr>
            <a:r>
              <a:rPr lang="en-US" sz="1200" dirty="0" smtClean="0">
                <a:latin typeface="Times New Roman" pitchFamily="18" charset="0"/>
                <a:cs typeface="Times New Roman" pitchFamily="18" charset="0"/>
              </a:rPr>
              <a:t>View Branch Details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112</TotalTime>
  <Words>806</Words>
  <Application>Microsoft Office PowerPoint</Application>
  <PresentationFormat>On-screen Show (4:3)</PresentationFormat>
  <Paragraphs>98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Application for electronic payment system in universities </vt:lpstr>
      <vt:lpstr>Introduction of this Project:</vt:lpstr>
      <vt:lpstr>Slide 3</vt:lpstr>
      <vt:lpstr>Present Working System :</vt:lpstr>
      <vt:lpstr>To Be Proposed :</vt:lpstr>
      <vt:lpstr>Slide 6</vt:lpstr>
      <vt:lpstr>Users of the System:</vt:lpstr>
      <vt:lpstr>Modules of the System </vt:lpstr>
      <vt:lpstr>Functional Requirements of the Project:</vt:lpstr>
      <vt:lpstr>Fee Payments:</vt:lpstr>
      <vt:lpstr>Mails Related to Due payments.</vt:lpstr>
      <vt:lpstr>Account Creation (or) Registration Authentication:</vt:lpstr>
      <vt:lpstr>Reports</vt:lpstr>
      <vt:lpstr>SOFTWARE REQUIREMENTS</vt:lpstr>
      <vt:lpstr>HARDWARE REQUIREMENTS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FEE MANAGEMENT SYSTEM </dc:title>
  <dc:creator/>
  <cp:lastModifiedBy>projects</cp:lastModifiedBy>
  <cp:revision>37</cp:revision>
  <dcterms:created xsi:type="dcterms:W3CDTF">2006-08-16T00:00:00Z</dcterms:created>
  <dcterms:modified xsi:type="dcterms:W3CDTF">2019-12-21T06:13:44Z</dcterms:modified>
</cp:coreProperties>
</file>