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3" r:id="rId18"/>
    <p:sldId id="274" r:id="rId19"/>
    <p:sldId id="275" r:id="rId20"/>
    <p:sldId id="276" r:id="rId21"/>
    <p:sldId id="277" r:id="rId22"/>
    <p:sldId id="278" r:id="rId23"/>
    <p:sldId id="299" r:id="rId24"/>
    <p:sldId id="300" r:id="rId25"/>
    <p:sldId id="301" r:id="rId26"/>
    <p:sldId id="302" r:id="rId27"/>
    <p:sldId id="303" r:id="rId28"/>
    <p:sldId id="304" r:id="rId29"/>
    <p:sldId id="305" r:id="rId30"/>
    <p:sldId id="306" r:id="rId31"/>
    <p:sldId id="307" r:id="rId32"/>
    <p:sldId id="284" r:id="rId33"/>
    <p:sldId id="286" r:id="rId34"/>
    <p:sldId id="287" r:id="rId35"/>
    <p:sldId id="288" r:id="rId36"/>
    <p:sldId id="289" r:id="rId37"/>
    <p:sldId id="308" r:id="rId38"/>
    <p:sldId id="291" r:id="rId39"/>
    <p:sldId id="309" r:id="rId40"/>
    <p:sldId id="310" r:id="rId41"/>
    <p:sldId id="294" r:id="rId42"/>
    <p:sldId id="295" r:id="rId43"/>
    <p:sldId id="296" r:id="rId44"/>
    <p:sldId id="297" r:id="rId45"/>
    <p:sldId id="318" r:id="rId46"/>
    <p:sldId id="311" r:id="rId47"/>
    <p:sldId id="312" r:id="rId48"/>
    <p:sldId id="313" r:id="rId49"/>
    <p:sldId id="314" r:id="rId50"/>
    <p:sldId id="315" r:id="rId51"/>
    <p:sldId id="316" r:id="rId52"/>
    <p:sldId id="317" r:id="rId53"/>
    <p:sldId id="321" r:id="rId54"/>
    <p:sldId id="322" r:id="rId55"/>
    <p:sldId id="323" r:id="rId56"/>
    <p:sldId id="338"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2438400"/>
          </a:xfrm>
        </p:spPr>
        <p:txBody>
          <a:bodyPr>
            <a:normAutofit/>
          </a:bodyPr>
          <a:lstStyle/>
          <a:p>
            <a:pPr algn="ctr">
              <a:lnSpc>
                <a:spcPct val="150000"/>
              </a:lnSpc>
            </a:pPr>
            <a:r>
              <a:rPr lang="en-US" sz="36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Application for electronic payment system in universities</a:t>
            </a:r>
            <a:endParaRPr lang="en-US" sz="36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2712"/>
            <a:ext cx="8153400" cy="856488"/>
          </a:xfrm>
        </p:spPr>
        <p:txBody>
          <a:bodyPr>
            <a:normAutofit/>
          </a:bodyPr>
          <a:lstStyle/>
          <a:p>
            <a:pPr>
              <a:lnSpc>
                <a:spcPct val="150000"/>
              </a:lnSpc>
            </a:pPr>
            <a:r>
              <a:rPr lang="en-US" sz="2000" b="1" dirty="0" smtClean="0">
                <a:latin typeface="Times New Roman" pitchFamily="18" charset="0"/>
                <a:cs typeface="Times New Roman" pitchFamily="18" charset="0"/>
              </a:rPr>
              <a:t>FEE PAYMENTS:</a:t>
            </a:r>
            <a:endParaRPr lang="en-US" sz="2000" dirty="0"/>
          </a:p>
        </p:txBody>
      </p:sp>
      <p:sp>
        <p:nvSpPr>
          <p:cNvPr id="3" name="Content Placeholder 2"/>
          <p:cNvSpPr>
            <a:spLocks noGrp="1"/>
          </p:cNvSpPr>
          <p:nvPr>
            <p:ph idx="1"/>
          </p:nvPr>
        </p:nvSpPr>
        <p:spPr>
          <a:xfrm>
            <a:off x="609600" y="1524000"/>
            <a:ext cx="8077200" cy="4572000"/>
          </a:xfrm>
        </p:spPr>
        <p:txBody>
          <a:bodyPr>
            <a:normAutofit/>
          </a:bodyPr>
          <a:lstStyle/>
          <a:p>
            <a:pPr lvl="0">
              <a:lnSpc>
                <a:spcPct val="150000"/>
              </a:lnSpc>
            </a:pPr>
            <a:r>
              <a:rPr lang="en-US" sz="1600" dirty="0" smtClean="0">
                <a:latin typeface="Times New Roman" pitchFamily="18" charset="0"/>
                <a:cs typeface="Times New Roman" pitchFamily="18" charset="0"/>
              </a:rPr>
              <a:t>Academic Fee</a:t>
            </a:r>
          </a:p>
          <a:p>
            <a:pPr lvl="0">
              <a:lnSpc>
                <a:spcPct val="150000"/>
              </a:lnSpc>
            </a:pPr>
            <a:r>
              <a:rPr lang="en-US" sz="1600" dirty="0" smtClean="0">
                <a:latin typeface="Times New Roman" pitchFamily="18" charset="0"/>
                <a:cs typeface="Times New Roman" pitchFamily="18" charset="0"/>
              </a:rPr>
              <a:t>Training &amp;Placement Fee</a:t>
            </a:r>
          </a:p>
          <a:p>
            <a:pPr lvl="0">
              <a:lnSpc>
                <a:spcPct val="150000"/>
              </a:lnSpc>
            </a:pPr>
            <a:r>
              <a:rPr lang="en-US" sz="1600" dirty="0" smtClean="0">
                <a:latin typeface="Times New Roman" pitchFamily="18" charset="0"/>
                <a:cs typeface="Times New Roman" pitchFamily="18" charset="0"/>
              </a:rPr>
              <a:t>Exam Fee</a:t>
            </a:r>
          </a:p>
          <a:p>
            <a:pPr lvl="0">
              <a:lnSpc>
                <a:spcPct val="150000"/>
              </a:lnSpc>
            </a:pPr>
            <a:r>
              <a:rPr lang="en-US" sz="1600" dirty="0" smtClean="0">
                <a:latin typeface="Times New Roman" pitchFamily="18" charset="0"/>
                <a:cs typeface="Times New Roman" pitchFamily="18" charset="0"/>
              </a:rPr>
              <a:t>Laboratory Fee</a:t>
            </a:r>
          </a:p>
          <a:p>
            <a:pPr lvl="0">
              <a:lnSpc>
                <a:spcPct val="150000"/>
              </a:lnSpc>
            </a:pPr>
            <a:r>
              <a:rPr lang="en-US" sz="1600" dirty="0" smtClean="0">
                <a:latin typeface="Times New Roman" pitchFamily="18" charset="0"/>
                <a:cs typeface="Times New Roman" pitchFamily="18" charset="0"/>
              </a:rPr>
              <a:t>Hostel Fee</a:t>
            </a:r>
          </a:p>
          <a:p>
            <a:pPr lvl="0">
              <a:lnSpc>
                <a:spcPct val="150000"/>
              </a:lnSpc>
            </a:pPr>
            <a:r>
              <a:rPr lang="en-US" sz="1600" dirty="0" smtClean="0">
                <a:latin typeface="Times New Roman" pitchFamily="18" charset="0"/>
                <a:cs typeface="Times New Roman" pitchFamily="18" charset="0"/>
              </a:rPr>
              <a:t>Transportation Fee</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nSpc>
                <a:spcPct val="150000"/>
              </a:lnSpc>
            </a:pPr>
            <a:r>
              <a:rPr lang="en-US" sz="2000" b="1" dirty="0" smtClean="0">
                <a:latin typeface="Times New Roman" pitchFamily="18" charset="0"/>
                <a:cs typeface="Times New Roman" pitchFamily="18" charset="0"/>
              </a:rPr>
              <a:t>MAILS RELATED TO DUE PAYMENTS.</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077200" cy="4389120"/>
          </a:xfrm>
        </p:spPr>
        <p:txBody>
          <a:bodyPr>
            <a:normAutofit/>
          </a:bodyPr>
          <a:lstStyle/>
          <a:p>
            <a:pPr>
              <a:lnSpc>
                <a:spcPct val="150000"/>
              </a:lnSpc>
              <a:buNone/>
            </a:pPr>
            <a:r>
              <a:rPr lang="en-US" sz="1600" b="1" dirty="0" smtClean="0">
                <a:latin typeface="Times New Roman" pitchFamily="18" charset="0"/>
                <a:cs typeface="Times New Roman" pitchFamily="18" charset="0"/>
              </a:rPr>
              <a:t>Mails</a:t>
            </a:r>
            <a:endParaRPr lang="en-US" sz="1600" dirty="0" smtClean="0">
              <a:latin typeface="Times New Roman" pitchFamily="18" charset="0"/>
              <a:cs typeface="Times New Roman" pitchFamily="18" charset="0"/>
            </a:endParaRPr>
          </a:p>
          <a:p>
            <a:pPr lvl="0">
              <a:lnSpc>
                <a:spcPct val="150000"/>
              </a:lnSpc>
            </a:pPr>
            <a:r>
              <a:rPr lang="en-US" sz="1600" dirty="0" smtClean="0">
                <a:latin typeface="Times New Roman" pitchFamily="18" charset="0"/>
                <a:cs typeface="Times New Roman" pitchFamily="18" charset="0"/>
              </a:rPr>
              <a:t>Sent Mails</a:t>
            </a:r>
          </a:p>
          <a:p>
            <a:pPr lvl="0">
              <a:lnSpc>
                <a:spcPct val="150000"/>
              </a:lnSpc>
            </a:pPr>
            <a:r>
              <a:rPr lang="en-US" sz="1600" dirty="0" smtClean="0">
                <a:latin typeface="Times New Roman" pitchFamily="18" charset="0"/>
                <a:cs typeface="Times New Roman" pitchFamily="18" charset="0"/>
              </a:rPr>
              <a:t>View Mails</a:t>
            </a:r>
          </a:p>
          <a:p>
            <a:pPr lvl="0">
              <a:lnSpc>
                <a:spcPct val="150000"/>
              </a:lnSpc>
            </a:pPr>
            <a:r>
              <a:rPr lang="en-US" sz="1600" dirty="0" smtClean="0">
                <a:latin typeface="Times New Roman" pitchFamily="18" charset="0"/>
                <a:cs typeface="Times New Roman" pitchFamily="18" charset="0"/>
              </a:rPr>
              <a:t>Delete Mails</a:t>
            </a:r>
          </a:p>
          <a:p>
            <a:pP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48512"/>
          </a:xfrm>
        </p:spPr>
        <p:txBody>
          <a:bodyPr>
            <a:normAutofit/>
          </a:bodyPr>
          <a:lstStyle/>
          <a:p>
            <a:pPr>
              <a:lnSpc>
                <a:spcPct val="150000"/>
              </a:lnSpc>
            </a:pPr>
            <a:r>
              <a:rPr lang="en-US" sz="2000" b="1" dirty="0" smtClean="0">
                <a:latin typeface="Times New Roman" pitchFamily="18" charset="0"/>
                <a:cs typeface="Times New Roman" pitchFamily="18" charset="0"/>
              </a:rPr>
              <a:t>ACCOUNT CREATION (OR) REGISTRATION AUTHENTICATION:</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4572000"/>
          </a:xfrm>
        </p:spPr>
        <p:txBody>
          <a:bodyPr>
            <a:noAutofit/>
          </a:bodyPr>
          <a:lstStyle/>
          <a:p>
            <a:pPr>
              <a:lnSpc>
                <a:spcPct val="150000"/>
              </a:lnSpc>
              <a:buNone/>
            </a:pPr>
            <a:r>
              <a:rPr lang="en-US" sz="1400" b="1" dirty="0" smtClean="0">
                <a:latin typeface="Times New Roman" pitchFamily="18" charset="0"/>
                <a:cs typeface="Times New Roman" pitchFamily="18" charset="0"/>
              </a:rPr>
              <a:t>Search:</a:t>
            </a: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Students:</a:t>
            </a:r>
            <a:endParaRPr lang="en-US" sz="1400" dirty="0" smtClean="0">
              <a:latin typeface="Times New Roman" pitchFamily="18" charset="0"/>
              <a:cs typeface="Times New Roman" pitchFamily="18" charset="0"/>
            </a:endParaRPr>
          </a:p>
          <a:p>
            <a:pPr lvl="0">
              <a:lnSpc>
                <a:spcPct val="150000"/>
              </a:lnSpc>
            </a:pPr>
            <a:r>
              <a:rPr lang="en-US" sz="1400" dirty="0" smtClean="0">
                <a:latin typeface="Times New Roman" pitchFamily="18" charset="0"/>
                <a:cs typeface="Times New Roman" pitchFamily="18" charset="0"/>
              </a:rPr>
              <a:t>View Branch Wise Students  </a:t>
            </a:r>
          </a:p>
          <a:p>
            <a:pPr>
              <a:lnSpc>
                <a:spcPct val="150000"/>
              </a:lnSpc>
              <a:buNone/>
            </a:pPr>
            <a:r>
              <a:rPr lang="en-US" sz="1400" b="1" dirty="0" smtClean="0">
                <a:latin typeface="Times New Roman" pitchFamily="18" charset="0"/>
                <a:cs typeface="Times New Roman" pitchFamily="18" charset="0"/>
              </a:rPr>
              <a:t>Staff:</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View Staff</a:t>
            </a:r>
          </a:p>
          <a:p>
            <a:pPr>
              <a:lnSpc>
                <a:spcPct val="150000"/>
              </a:lnSpc>
              <a:buNone/>
            </a:pPr>
            <a:r>
              <a:rPr lang="en-US" sz="1400" b="1" dirty="0" smtClean="0">
                <a:latin typeface="Times New Roman" pitchFamily="18" charset="0"/>
                <a:cs typeface="Times New Roman" pitchFamily="18" charset="0"/>
              </a:rPr>
              <a:t>Security:</a:t>
            </a:r>
            <a:endParaRPr lang="en-US" sz="1400" dirty="0" smtClean="0">
              <a:latin typeface="Times New Roman" pitchFamily="18" charset="0"/>
              <a:cs typeface="Times New Roman" pitchFamily="18" charset="0"/>
            </a:endParaRPr>
          </a:p>
          <a:p>
            <a:pPr lvl="0">
              <a:lnSpc>
                <a:spcPct val="150000"/>
              </a:lnSpc>
            </a:pPr>
            <a:r>
              <a:rPr lang="en-US" sz="1400" dirty="0" smtClean="0">
                <a:latin typeface="Times New Roman" pitchFamily="18" charset="0"/>
                <a:cs typeface="Times New Roman" pitchFamily="18" charset="0"/>
              </a:rPr>
              <a:t>Login</a:t>
            </a:r>
          </a:p>
          <a:p>
            <a:pPr lvl="0">
              <a:lnSpc>
                <a:spcPct val="150000"/>
              </a:lnSpc>
            </a:pPr>
            <a:r>
              <a:rPr lang="en-US" sz="1400" dirty="0" smtClean="0">
                <a:latin typeface="Times New Roman" pitchFamily="18" charset="0"/>
                <a:cs typeface="Times New Roman" pitchFamily="18" charset="0"/>
              </a:rPr>
              <a:t>Logout</a:t>
            </a:r>
          </a:p>
          <a:p>
            <a:pPr lvl="0">
              <a:lnSpc>
                <a:spcPct val="150000"/>
              </a:lnSpc>
            </a:pPr>
            <a:r>
              <a:rPr lang="en-US" sz="1400" dirty="0" smtClean="0">
                <a:latin typeface="Times New Roman" pitchFamily="18" charset="0"/>
                <a:cs typeface="Times New Roman" pitchFamily="18" charset="0"/>
              </a:rPr>
              <a:t>Registration</a:t>
            </a:r>
          </a:p>
          <a:p>
            <a:pPr lvl="0">
              <a:lnSpc>
                <a:spcPct val="150000"/>
              </a:lnSpc>
            </a:pPr>
            <a:r>
              <a:rPr lang="en-US" sz="1400" dirty="0" smtClean="0">
                <a:latin typeface="Times New Roman" pitchFamily="18" charset="0"/>
                <a:cs typeface="Times New Roman" pitchFamily="18" charset="0"/>
              </a:rPr>
              <a:t>Change Passwords</a:t>
            </a:r>
          </a:p>
          <a:p>
            <a:pPr lvl="0">
              <a:lnSpc>
                <a:spcPct val="150000"/>
              </a:lnSpc>
            </a:pPr>
            <a:r>
              <a:rPr lang="en-US" sz="1400" dirty="0" smtClean="0">
                <a:latin typeface="Times New Roman" pitchFamily="18" charset="0"/>
                <a:cs typeface="Times New Roman" pitchFamily="18" charset="0"/>
              </a:rPr>
              <a:t>Forget Password</a:t>
            </a:r>
          </a:p>
          <a:p>
            <a:pPr lvl="0">
              <a:lnSpc>
                <a:spcPct val="150000"/>
              </a:lnSpc>
            </a:pPr>
            <a:r>
              <a:rPr lang="en-US" sz="1400" dirty="0" smtClean="0">
                <a:latin typeface="Times New Roman" pitchFamily="18" charset="0"/>
                <a:cs typeface="Times New Roman" pitchFamily="18" charset="0"/>
              </a:rPr>
              <a:t>View Profiles</a:t>
            </a:r>
          </a:p>
          <a:p>
            <a:pPr lvl="0">
              <a:lnSpc>
                <a:spcPct val="150000"/>
              </a:lnSpc>
            </a:pPr>
            <a:r>
              <a:rPr lang="en-US" sz="1400" dirty="0" smtClean="0">
                <a:latin typeface="Times New Roman" pitchFamily="18" charset="0"/>
                <a:cs typeface="Times New Roman" pitchFamily="18" charset="0"/>
              </a:rPr>
              <a:t>Update Profiles</a:t>
            </a:r>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229600" cy="515112"/>
          </a:xfrm>
        </p:spPr>
        <p:txBody>
          <a:bodyPr>
            <a:normAutofit fontScale="90000"/>
          </a:bodyPr>
          <a:lstStyle/>
          <a:p>
            <a:pPr>
              <a:lnSpc>
                <a:spcPct val="150000"/>
              </a:lnSpc>
            </a:pPr>
            <a:r>
              <a:rPr lang="en-US" sz="2200" b="1" dirty="0" smtClean="0">
                <a:latin typeface="Times New Roman" pitchFamily="18" charset="0"/>
                <a:cs typeface="Times New Roman" pitchFamily="18" charset="0"/>
              </a:rPr>
              <a:t>REPORTS</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algn="just">
              <a:lnSpc>
                <a:spcPct val="150000"/>
              </a:lnSpc>
            </a:pPr>
            <a:r>
              <a:rPr lang="en-US" sz="1600" dirty="0" smtClean="0">
                <a:latin typeface="Times New Roman" pitchFamily="18" charset="0"/>
                <a:cs typeface="Times New Roman" pitchFamily="18" charset="0"/>
              </a:rPr>
              <a:t>Generating Different Format Fee Reports to be download (.xls)</a:t>
            </a:r>
          </a:p>
          <a:p>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pPr>
              <a:lnSpc>
                <a:spcPct val="150000"/>
              </a:lnSpc>
            </a:pPr>
            <a:r>
              <a:rPr lang="en-US" sz="2200" b="1" dirty="0" smtClean="0">
                <a:latin typeface="Times New Roman" pitchFamily="18" charset="0"/>
                <a:cs typeface="Times New Roman" pitchFamily="18" charset="0"/>
              </a:rPr>
              <a:t>SOFTWARE REQUIREMENTS</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a:lnSpc>
                <a:spcPct val="150000"/>
              </a:lnSpc>
            </a:pPr>
            <a:r>
              <a:rPr lang="en-US" sz="1600" dirty="0" smtClean="0">
                <a:latin typeface="Times New Roman" pitchFamily="18" charset="0"/>
                <a:cs typeface="Times New Roman" pitchFamily="18" charset="0"/>
              </a:rPr>
              <a:t>Operating System		:		Windows XP/2003 or Linux </a:t>
            </a:r>
          </a:p>
          <a:p>
            <a:pPr>
              <a:lnSpc>
                <a:spcPct val="150000"/>
              </a:lnSpc>
            </a:pPr>
            <a:r>
              <a:rPr lang="en-US" sz="1600" dirty="0" smtClean="0">
                <a:latin typeface="Times New Roman" pitchFamily="18" charset="0"/>
                <a:cs typeface="Times New Roman" pitchFamily="18" charset="0"/>
              </a:rPr>
              <a:t>User Interface		:		HTML, CSS</a:t>
            </a:r>
          </a:p>
          <a:p>
            <a:pPr>
              <a:lnSpc>
                <a:spcPct val="150000"/>
              </a:lnSpc>
            </a:pPr>
            <a:r>
              <a:rPr lang="en-US" sz="1600" dirty="0" smtClean="0">
                <a:latin typeface="Times New Roman" pitchFamily="18" charset="0"/>
                <a:cs typeface="Times New Roman" pitchFamily="18" charset="0"/>
              </a:rPr>
              <a:t>Client-side Scripting	:		JavaScript</a:t>
            </a:r>
          </a:p>
          <a:p>
            <a:pPr>
              <a:lnSpc>
                <a:spcPct val="150000"/>
              </a:lnSpc>
            </a:pPr>
            <a:r>
              <a:rPr lang="en-US" sz="1600" dirty="0" smtClean="0">
                <a:latin typeface="Times New Roman" pitchFamily="18" charset="0"/>
                <a:cs typeface="Times New Roman" pitchFamily="18" charset="0"/>
              </a:rPr>
              <a:t>Programming Language	:		Java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jsp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jdbc</a:t>
            </a:r>
            <a:r>
              <a:rPr lang="en-US" sz="1600" dirty="0" smtClean="0">
                <a:latin typeface="Times New Roman" pitchFamily="18" charset="0"/>
                <a:cs typeface="Times New Roman" pitchFamily="18" charset="0"/>
              </a:rPr>
              <a:t>)</a:t>
            </a:r>
          </a:p>
          <a:p>
            <a:pPr>
              <a:lnSpc>
                <a:spcPct val="150000"/>
              </a:lnSpc>
            </a:pPr>
            <a:r>
              <a:rPr lang="en-US" sz="1600" dirty="0" smtClean="0">
                <a:latin typeface="Times New Roman" pitchFamily="18" charset="0"/>
                <a:cs typeface="Times New Roman" pitchFamily="18" charset="0"/>
              </a:rPr>
              <a:t>IDE/Workbench		:		My Eclipse 6.0 </a:t>
            </a:r>
          </a:p>
          <a:p>
            <a:pPr>
              <a:lnSpc>
                <a:spcPct val="150000"/>
              </a:lnSpc>
            </a:pPr>
            <a:r>
              <a:rPr lang="en-US" sz="1600" dirty="0" smtClean="0">
                <a:latin typeface="Times New Roman" pitchFamily="18" charset="0"/>
                <a:cs typeface="Times New Roman" pitchFamily="18" charset="0"/>
              </a:rPr>
              <a:t>Database		:		Oracle 10g</a:t>
            </a:r>
          </a:p>
          <a:p>
            <a:pPr>
              <a:lnSpc>
                <a:spcPct val="150000"/>
              </a:lnSpc>
            </a:pPr>
            <a:r>
              <a:rPr lang="en-US" sz="1600" dirty="0" smtClean="0">
                <a:latin typeface="Times New Roman" pitchFamily="18" charset="0"/>
                <a:cs typeface="Times New Roman" pitchFamily="18" charset="0"/>
              </a:rPr>
              <a:t>Server Deployment	:		Tomcat 6.x</a:t>
            </a:r>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a:bodyPr>
          <a:lstStyle/>
          <a:p>
            <a:pPr>
              <a:lnSpc>
                <a:spcPct val="150000"/>
              </a:lnSpc>
            </a:pPr>
            <a:r>
              <a:rPr lang="en-US" sz="2200" b="1" dirty="0" smtClean="0">
                <a:latin typeface="Times New Roman" pitchFamily="18" charset="0"/>
                <a:cs typeface="Times New Roman" pitchFamily="18" charset="0"/>
              </a:rPr>
              <a:t>HARDWARE REQUIREMENTS</a:t>
            </a:r>
            <a:endParaRPr lang="en-US" dirty="0"/>
          </a:p>
        </p:txBody>
      </p:sp>
      <p:sp>
        <p:nvSpPr>
          <p:cNvPr id="3" name="Content Placeholder 2"/>
          <p:cNvSpPr>
            <a:spLocks noGrp="1"/>
          </p:cNvSpPr>
          <p:nvPr>
            <p:ph idx="1"/>
          </p:nvPr>
        </p:nvSpPr>
        <p:spPr>
          <a:xfrm>
            <a:off x="457200" y="1828800"/>
            <a:ext cx="8229600" cy="4495800"/>
          </a:xfrm>
        </p:spPr>
        <p:txBody>
          <a:bodyPr>
            <a:normAutofit/>
          </a:bodyPr>
          <a:lstStyle/>
          <a:p>
            <a:pPr algn="just">
              <a:lnSpc>
                <a:spcPct val="150000"/>
              </a:lnSpc>
            </a:pPr>
            <a:r>
              <a:rPr lang="en-US" sz="1600" dirty="0" smtClean="0">
                <a:latin typeface="Times New Roman" pitchFamily="18" charset="0"/>
                <a:cs typeface="Times New Roman" pitchFamily="18" charset="0"/>
              </a:rPr>
              <a:t>Processor	</a:t>
            </a:r>
            <a:r>
              <a:rPr lang="en-US" sz="160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Pentium IV</a:t>
            </a:r>
          </a:p>
          <a:p>
            <a:pPr algn="just">
              <a:lnSpc>
                <a:spcPct val="150000"/>
              </a:lnSpc>
            </a:pPr>
            <a:r>
              <a:rPr lang="en-US" sz="1600" dirty="0" smtClean="0">
                <a:latin typeface="Times New Roman" pitchFamily="18" charset="0"/>
                <a:cs typeface="Times New Roman" pitchFamily="18" charset="0"/>
              </a:rPr>
              <a:t>Hard Disk		:		40GB</a:t>
            </a:r>
          </a:p>
          <a:p>
            <a:pPr algn="just">
              <a:lnSpc>
                <a:spcPct val="150000"/>
              </a:lnSpc>
            </a:pPr>
            <a:r>
              <a:rPr lang="en-US" sz="1600" dirty="0" smtClean="0">
                <a:latin typeface="Times New Roman" pitchFamily="18" charset="0"/>
                <a:cs typeface="Times New Roman" pitchFamily="18" charset="0"/>
              </a:rPr>
              <a:t>RAM			:		1GB or more</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609600" y="914400"/>
            <a:ext cx="8077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Overview of the project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Users of the System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College Admin Staff</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Student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 of the System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Administrator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Fee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Mails Related To Due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Registration and Authentication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Reports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9600" y="838200"/>
            <a:ext cx="8077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Functional Requirements of the Project: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Branches: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Department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Add New Department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Department Details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Course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Add New Course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Course Details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Braches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Add New Branch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Branch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4572000" cy="4524315"/>
          </a:xfrm>
          <a:prstGeom prst="rect">
            <a:avLst/>
          </a:prstGeom>
        </p:spPr>
        <p:txBody>
          <a:bodyPr>
            <a:spAutoFit/>
          </a:bodyPr>
          <a:lstStyle/>
          <a:p>
            <a:pPr lvl="0" eaLnBrk="0" fontAlgn="base" hangingPunct="0">
              <a:lnSpc>
                <a:spcPct val="150000"/>
              </a:lnSpc>
              <a:spcBef>
                <a:spcPct val="0"/>
              </a:spcBef>
              <a:spcAft>
                <a:spcPct val="0"/>
              </a:spcAft>
            </a:pPr>
            <a:r>
              <a:rPr lang="en-US" sz="1600" b="1" dirty="0" smtClean="0">
                <a:solidFill>
                  <a:srgbClr val="000000"/>
                </a:solidFill>
                <a:latin typeface="Times New Roman" pitchFamily="18" charset="0"/>
                <a:ea typeface="Times New Roman" pitchFamily="18" charset="0"/>
                <a:cs typeface="Times New Roman" pitchFamily="18" charset="0"/>
              </a:rPr>
              <a:t>2. Fee Payments:</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Academic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Training &amp;Placement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Exam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Laboratory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Hostel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Transportation Fee</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600" b="1" dirty="0" smtClean="0">
                <a:solidFill>
                  <a:srgbClr val="000000"/>
                </a:solidFill>
                <a:latin typeface="Times New Roman" pitchFamily="18" charset="0"/>
                <a:ea typeface="Times New Roman" pitchFamily="18" charset="0"/>
                <a:cs typeface="Times New Roman" pitchFamily="18" charset="0"/>
              </a:rPr>
              <a:t>3. Mails Related to Due payments.</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600" b="1" dirty="0" smtClean="0">
                <a:solidFill>
                  <a:srgbClr val="000000"/>
                </a:solidFill>
                <a:latin typeface="Times New Roman" pitchFamily="18" charset="0"/>
                <a:ea typeface="Times New Roman" pitchFamily="18" charset="0"/>
                <a:cs typeface="Times New Roman" pitchFamily="18" charset="0"/>
              </a:rPr>
              <a:t>Mails</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Sent Mails</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View Mails</a:t>
            </a:r>
            <a:endParaRPr lang="en-US" sz="1600" dirty="0" smtClean="0">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pPr>
            <a:r>
              <a:rPr lang="en-US" sz="1600" dirty="0" smtClean="0">
                <a:solidFill>
                  <a:srgbClr val="000000"/>
                </a:solidFill>
                <a:latin typeface="Times New Roman" pitchFamily="18" charset="0"/>
                <a:ea typeface="Times New Roman" pitchFamily="18" charset="0"/>
                <a:cs typeface="Times New Roman" pitchFamily="18" charset="0"/>
              </a:rPr>
              <a:t>Delete Mails</a:t>
            </a:r>
            <a:endParaRPr lang="en-US" sz="16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
            <a:ext cx="8229600" cy="1313688"/>
          </a:xfrm>
        </p:spPr>
        <p:txBody>
          <a:bodyPr>
            <a:normAutofit/>
          </a:bodyPr>
          <a:lstStyle/>
          <a:p>
            <a:pPr>
              <a:lnSpc>
                <a:spcPct val="150000"/>
              </a:lnSpc>
            </a:pPr>
            <a:r>
              <a:rPr lang="en-US" sz="2000" b="1" dirty="0" smtClean="0">
                <a:latin typeface="Times New Roman" pitchFamily="18" charset="0"/>
                <a:cs typeface="Times New Roman" pitchFamily="18" charset="0"/>
              </a:rPr>
              <a:t>INTRODUCTION OF THIS PROJECT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a:bodyPr>
          <a:lstStyle/>
          <a:p>
            <a:pPr marL="0" algn="just">
              <a:lnSpc>
                <a:spcPct val="150000"/>
              </a:lnSpc>
              <a:buNone/>
            </a:pPr>
            <a:r>
              <a:rPr lang="en-US" sz="1600" dirty="0" smtClean="0">
                <a:latin typeface="Times New Roman" pitchFamily="18" charset="0"/>
                <a:cs typeface="Times New Roman" pitchFamily="18" charset="0"/>
              </a:rPr>
              <a:t>The objective of our project is to develop a GUI (Graphical User Interface) based software i.e. platform independent &amp; user friendly and which can be fit into any college system. It will remove data redundancy and will be fast in operation. </a:t>
            </a:r>
          </a:p>
          <a:p>
            <a:pPr algn="just">
              <a:lnSpc>
                <a:spcPct val="150000"/>
              </a:lnSpc>
              <a:buNone/>
            </a:pPr>
            <a:r>
              <a:rPr lang="en-US" sz="1600" dirty="0" smtClean="0">
                <a:latin typeface="Times New Roman" pitchFamily="18" charset="0"/>
                <a:cs typeface="Times New Roman" pitchFamily="18" charset="0"/>
              </a:rPr>
              <a:t>The main problems with the present college fee management</a:t>
            </a:r>
          </a:p>
          <a:p>
            <a:pPr algn="just">
              <a:lnSpc>
                <a:spcPct val="150000"/>
              </a:lnSpc>
              <a:buNone/>
            </a:pPr>
            <a:r>
              <a:rPr lang="en-US" sz="1600" dirty="0" smtClean="0">
                <a:latin typeface="Times New Roman" pitchFamily="18" charset="0"/>
                <a:cs typeface="Times New Roman" pitchFamily="18" charset="0"/>
              </a:rPr>
              <a:t>software’s are: </a:t>
            </a:r>
          </a:p>
          <a:p>
            <a:pPr lvl="0" algn="just">
              <a:lnSpc>
                <a:spcPct val="150000"/>
              </a:lnSpc>
            </a:pPr>
            <a:r>
              <a:rPr lang="en-US" sz="1600" dirty="0" smtClean="0">
                <a:latin typeface="Times New Roman" pitchFamily="18" charset="0"/>
                <a:cs typeface="Times New Roman" pitchFamily="18" charset="0"/>
              </a:rPr>
              <a:t>Platform dependency. </a:t>
            </a:r>
          </a:p>
          <a:p>
            <a:pPr lvl="0" algn="just">
              <a:lnSpc>
                <a:spcPct val="150000"/>
              </a:lnSpc>
            </a:pPr>
            <a:r>
              <a:rPr lang="en-US" sz="1600" dirty="0" smtClean="0">
                <a:latin typeface="Times New Roman" pitchFamily="18" charset="0"/>
                <a:cs typeface="Times New Roman" pitchFamily="18" charset="0"/>
              </a:rPr>
              <a:t>Data redundancy problems. </a:t>
            </a:r>
          </a:p>
          <a:p>
            <a:pPr lvl="0" algn="just">
              <a:lnSpc>
                <a:spcPct val="150000"/>
              </a:lnSpc>
            </a:pPr>
            <a:r>
              <a:rPr lang="en-US" sz="1600" dirty="0" smtClean="0">
                <a:latin typeface="Times New Roman" pitchFamily="18" charset="0"/>
                <a:cs typeface="Times New Roman" pitchFamily="18" charset="0"/>
              </a:rPr>
              <a:t>Slow in execution. </a:t>
            </a:r>
          </a:p>
          <a:p>
            <a:pPr lvl="0" algn="just">
              <a:lnSpc>
                <a:spcPct val="150000"/>
              </a:lnSpc>
            </a:pPr>
            <a:r>
              <a:rPr lang="en-US" sz="1600" dirty="0" smtClean="0">
                <a:latin typeface="Times New Roman" pitchFamily="18" charset="0"/>
                <a:cs typeface="Times New Roman" pitchFamily="18" charset="0"/>
              </a:rPr>
              <a:t>Do not cover all the modules that should be present in the college fee management software. </a:t>
            </a:r>
          </a:p>
          <a:p>
            <a:pPr lvl="0" algn="just">
              <a:lnSpc>
                <a:spcPct val="150000"/>
              </a:lnSpc>
            </a:pPr>
            <a:r>
              <a:rPr lang="en-US" sz="1600" dirty="0" smtClean="0">
                <a:latin typeface="Times New Roman" pitchFamily="18" charset="0"/>
                <a:cs typeface="Times New Roman" pitchFamily="18" charset="0"/>
              </a:rPr>
              <a:t>Threat to security levels. </a:t>
            </a:r>
          </a:p>
          <a:p>
            <a:pPr lvl="0" algn="just">
              <a:lnSpc>
                <a:spcPct val="150000"/>
              </a:lnSpc>
            </a:pPr>
            <a:r>
              <a:rPr lang="en-US" sz="1600" dirty="0" smtClean="0">
                <a:latin typeface="Times New Roman" pitchFamily="18" charset="0"/>
                <a:cs typeface="Times New Roman" pitchFamily="18" charset="0"/>
              </a:rPr>
              <a:t>Improper beginner tutorials. </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533400" y="838200"/>
            <a:ext cx="8153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4. Account Creation (or) Registration Authentication: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Search:</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Students: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Branch Wise Students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Staff:</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Staff</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Security: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Login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Logout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Registration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Change Passwords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Forget Password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View Profiles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Update Profiles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609600" y="9144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5. Reports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Generating Different Format Fee Reports to be download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xls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and Security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user details should be verified against the details in the user tables and if it is valid user, they should be entered into the system. Once entered, based on the user type access to the different modules to be enabled / disabled and individual user can change their default password or old password.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module consists of the following sub modules: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Registration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Here admin can register new faculty, student and store their details in database.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1"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Colleges  Management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Here admin can access any user related information. User can be a     faculty or student.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04800" y="968276"/>
            <a:ext cx="8382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tabLst/>
            </a:pPr>
            <a:r>
              <a:rPr kumimoji="0" lang="en-US" sz="1600" b="1" i="0" u="sng"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Query And Feedback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In this module a user can send a query and respective user can reply it. And depending on reply user can give feedback.</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l" defTabSz="914400" rtl="0" eaLnBrk="0" fontAlgn="base" latinLnBrk="0" hangingPunct="0">
              <a:lnSpc>
                <a:spcPct val="150000"/>
              </a:lnSpc>
              <a:spcBef>
                <a:spcPct val="0"/>
              </a:spcBef>
              <a:spcAft>
                <a:spcPct val="0"/>
              </a:spcAft>
              <a:buClrTx/>
              <a:buSzTx/>
              <a:tabLst/>
            </a:pPr>
            <a:r>
              <a:rPr kumimoji="0" lang="en-US" sz="1600" b="1" i="0" u="sng"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Students  Module: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this Module the Students can view their Fee information and they can send queries to admin branch regarding their fee schedule.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514600"/>
            <a:ext cx="4718728" cy="742511"/>
          </a:xfrm>
          <a:prstGeom prst="rect">
            <a:avLst/>
          </a:prstGeom>
        </p:spPr>
        <p:txBody>
          <a:bodyPr wrap="squar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REPORT</a:t>
            </a:r>
            <a:endParaRPr lang="en-US" sz="3200" b="1" dirty="0">
              <a:solidFill>
                <a:schemeClr val="tx2"/>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685800" y="0"/>
            <a:ext cx="8001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 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OPERATIONAL FEASIBILITY:</a:t>
            </a:r>
            <a:r>
              <a:rPr lang="en-US" sz="1600" dirty="0" smtClean="0">
                <a:latin typeface="Times New Roman" pitchFamily="18" charset="0"/>
                <a:cs typeface="Times New Roman" pitchFamily="18" charset="0"/>
              </a:rPr>
              <a:t> </a:t>
            </a:r>
          </a:p>
          <a:p>
            <a:pPr algn="just">
              <a:lnSpc>
                <a:spcPct val="150000"/>
              </a:lnSpc>
            </a:pPr>
            <a:r>
              <a:rPr lang="en-US" sz="1600" dirty="0" smtClean="0">
                <a:latin typeface="Times New Roman" pitchFamily="18" charset="0"/>
                <a:cs typeface="Times New Roman" pitchFamily="18" charset="0"/>
              </a:rPr>
              <a:t>Proposed projects are beneficial only if they can be turned into information systems that will meet the organizations operating requirements. Simply stated, this test of feasibility asks if the system will work when it is developed and installed.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ECONOMIC FEASIBILITY: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algn="just">
              <a:lnSpc>
                <a:spcPct val="150000"/>
              </a:lnSpc>
            </a:pPr>
            <a:r>
              <a:rPr lang="en-US" sz="1600" dirty="0" smtClean="0">
                <a:latin typeface="Times New Roman" pitchFamily="18" charset="0"/>
                <a:cs typeface="Times New Roman" pitchFamily="18" charset="0"/>
              </a:rPr>
              <a:t>Our software will overcome all these problems faced by any college management software. Though college management software is actually custom based, as it is developed for meeting the requirements of a particular college but we have created the project as a global one which can satisfy the needs of all college systems.</a:t>
            </a:r>
          </a:p>
          <a:p>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013135" y="2590800"/>
            <a:ext cx="4997265" cy="741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24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772400" cy="5262979"/>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nSpc>
                <a:spcPct val="150000"/>
              </a:lnSpc>
            </a:pPr>
            <a:r>
              <a:rPr lang="en-US" sz="1600" dirty="0" smtClean="0">
                <a:latin typeface="Times New Roman" pitchFamily="18" charset="0"/>
                <a:cs typeface="Times New Roman" pitchFamily="18" charset="0"/>
              </a:rPr>
              <a:t>The Basic Notation used to create a DFD’s are as follows:</a:t>
            </a:r>
          </a:p>
          <a:p>
            <a:pPr marL="342900" indent="-342900">
              <a:lnSpc>
                <a:spcPct val="150000"/>
              </a:lnSpc>
              <a:buAutoNum type="arabicPeriod"/>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nSpc>
                <a:spcPct val="150000"/>
              </a:lnSpc>
            </a:pPr>
            <a:r>
              <a:rPr lang="en-US" sz="1600" b="1" dirty="0" smtClean="0">
                <a:latin typeface="Times New Roman" pitchFamily="18" charset="0"/>
                <a:cs typeface="Times New Roman" pitchFamily="18" charset="0"/>
              </a:rPr>
              <a:t>2.  Process: </a:t>
            </a:r>
            <a:r>
              <a:rPr lang="en-US" sz="1600" dirty="0" smtClean="0">
                <a:latin typeface="Times New Roman" pitchFamily="18" charset="0"/>
                <a:cs typeface="Times New Roman" pitchFamily="18" charset="0"/>
              </a:rPr>
              <a:t>People, procedures, or devices that use or produce (Transform) Data.  The physical component is not identified.         </a:t>
            </a:r>
          </a:p>
          <a:p>
            <a:pPr>
              <a:lnSpc>
                <a:spcPct val="150000"/>
              </a:lnSpc>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 Source:</a:t>
            </a:r>
            <a:r>
              <a:rPr lang="en-US" sz="1600" dirty="0" smtClean="0">
                <a:latin typeface="Times New Roman" pitchFamily="18" charset="0"/>
                <a:cs typeface="Times New Roman" pitchFamily="18" charset="0"/>
              </a:rPr>
              <a:t> External sources or destination of data, which may be People, programs, organizations or other entities. </a:t>
            </a:r>
          </a:p>
          <a:p>
            <a:pPr>
              <a:lnSpc>
                <a:spcPct val="150000"/>
              </a:lnSpc>
            </a:pPr>
            <a:r>
              <a:rPr lang="en-US" sz="1600" b="1" dirty="0" smtClean="0">
                <a:latin typeface="Times New Roman" pitchFamily="18" charset="0"/>
                <a:cs typeface="Times New Roman" pitchFamily="18" charset="0"/>
              </a:rPr>
              <a:t>4. Data Store:</a:t>
            </a:r>
            <a:r>
              <a:rPr lang="en-US" sz="1600" dirty="0" smtClean="0">
                <a:latin typeface="Times New Roman" pitchFamily="18" charset="0"/>
                <a:cs typeface="Times New Roman" pitchFamily="18" charset="0"/>
              </a:rPr>
              <a:t> Here data are stored or referenced by a process in the System.</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262962" cy="338554"/>
          </a:xfrm>
          <a:prstGeom prst="rect">
            <a:avLst/>
          </a:prstGeom>
        </p:spPr>
        <p:txBody>
          <a:bodyPr wrap="none">
            <a:spAutoFit/>
          </a:bodyPr>
          <a:lstStyle/>
          <a:p>
            <a:r>
              <a:rPr lang="en-US" sz="1600" b="1" dirty="0" smtClean="0">
                <a:solidFill>
                  <a:schemeClr val="tx2"/>
                </a:solidFill>
                <a:latin typeface="Times New Roman" pitchFamily="18" charset="0"/>
                <a:cs typeface="Times New Roman" pitchFamily="18" charset="0"/>
              </a:rPr>
              <a:t>CONTEXT LEVEL DATA FLOW DIAGRAM</a:t>
            </a:r>
            <a:endParaRPr lang="en-US" sz="1600" dirty="0">
              <a:solidFill>
                <a:schemeClr val="tx2"/>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1676400" y="1066800"/>
            <a:ext cx="5793740" cy="5562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685800"/>
            <a:ext cx="571752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LEVEL 1 DATA FLOW DIAGRAM FOR ADMINISTRATOR:</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aphicFrame>
        <p:nvGraphicFramePr>
          <p:cNvPr id="62465" name="Object 1"/>
          <p:cNvGraphicFramePr>
            <a:graphicFrameLocks noChangeAspect="1"/>
          </p:cNvGraphicFramePr>
          <p:nvPr/>
        </p:nvGraphicFramePr>
        <p:xfrm>
          <a:off x="1295400" y="1152525"/>
          <a:ext cx="6496050" cy="5553075"/>
        </p:xfrm>
        <a:graphic>
          <a:graphicData uri="http://schemas.openxmlformats.org/presentationml/2006/ole">
            <p:oleObj spid="_x0000_s62465" r:id="rId3" imgW="7034174" imgH="7111289" progId="">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04800" y="762000"/>
            <a:ext cx="500258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LEVEL1 DATA FLOW DIAGRAM FOR MANAGER:</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aphicFrame>
        <p:nvGraphicFramePr>
          <p:cNvPr id="61441" name="Object 1"/>
          <p:cNvGraphicFramePr>
            <a:graphicFrameLocks noChangeAspect="1"/>
          </p:cNvGraphicFramePr>
          <p:nvPr/>
        </p:nvGraphicFramePr>
        <p:xfrm>
          <a:off x="1628775" y="1466850"/>
          <a:ext cx="5915025" cy="4933950"/>
        </p:xfrm>
        <a:graphic>
          <a:graphicData uri="http://schemas.openxmlformats.org/presentationml/2006/ole">
            <p:oleObj spid="_x0000_s61441" r:id="rId3" imgW="6321197" imgH="5235362" progId="">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685800"/>
            <a:ext cx="473565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LEVEL1 DATA FLOW DIAGRAM FOR STUDNT:</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aphicFrame>
        <p:nvGraphicFramePr>
          <p:cNvPr id="60417" name="Object 1"/>
          <p:cNvGraphicFramePr>
            <a:graphicFrameLocks noChangeAspect="1"/>
          </p:cNvGraphicFramePr>
          <p:nvPr/>
        </p:nvGraphicFramePr>
        <p:xfrm>
          <a:off x="1524000" y="1409700"/>
          <a:ext cx="5915025" cy="4914900"/>
        </p:xfrm>
        <a:graphic>
          <a:graphicData uri="http://schemas.openxmlformats.org/presentationml/2006/ole">
            <p:oleObj spid="_x0000_s60417" r:id="rId3" imgW="6321247" imgH="5235245" progId="">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4800" y="762000"/>
            <a:ext cx="448719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AUTHENTICATION DATA FLOW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aphicFrame>
        <p:nvGraphicFramePr>
          <p:cNvPr id="59393" name="Object 1"/>
          <p:cNvGraphicFramePr>
            <a:graphicFrameLocks noChangeAspect="1"/>
          </p:cNvGraphicFramePr>
          <p:nvPr/>
        </p:nvGraphicFramePr>
        <p:xfrm>
          <a:off x="1219200" y="1219200"/>
          <a:ext cx="6524625" cy="3438525"/>
        </p:xfrm>
        <a:graphic>
          <a:graphicData uri="http://schemas.openxmlformats.org/presentationml/2006/ole">
            <p:oleObj spid="_x0000_s59393" r:id="rId3" imgW="5578145" imgH="2861462" progId="">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2463225"/>
            <a:ext cx="3505200" cy="584775"/>
          </a:xfrm>
          <a:prstGeom prst="rect">
            <a:avLst/>
          </a:prstGeom>
        </p:spPr>
        <p:txBody>
          <a:bodyPr wrap="square">
            <a:spAutoFit/>
          </a:bodyPr>
          <a:lstStyle/>
          <a:p>
            <a:pPr lvl="0" fontAlgn="base">
              <a:spcBef>
                <a:spcPct val="0"/>
              </a:spcBef>
              <a:spcAft>
                <a:spcPct val="0"/>
              </a:spcAft>
            </a:pPr>
            <a:r>
              <a:rPr lang="en-US" sz="3200" b="1" dirty="0" smtClean="0">
                <a:solidFill>
                  <a:schemeClr val="tx2"/>
                </a:solidFill>
                <a:latin typeface="Times New Roman" pitchFamily="18" charset="0"/>
                <a:ea typeface="Times New Roman" pitchFamily="18" charset="0"/>
                <a:cs typeface="Times New Roman" pitchFamily="18" charset="0"/>
              </a:rPr>
              <a:t>E-R DIAGRAM</a:t>
            </a:r>
            <a:endParaRPr lang="en-US" sz="3200" b="1" dirty="0" smtClean="0">
              <a:solidFill>
                <a:schemeClr val="tx2"/>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ocuments and Settings\JAVAPROJECTS\Desktop\fee.jpg"/>
          <p:cNvPicPr/>
          <p:nvPr/>
        </p:nvPicPr>
        <p:blipFill>
          <a:blip r:embed="rId2"/>
          <a:srcRect/>
          <a:stretch>
            <a:fillRect/>
          </a:stretch>
        </p:blipFill>
        <p:spPr bwMode="auto">
          <a:xfrm>
            <a:off x="1524000" y="576209"/>
            <a:ext cx="5938061" cy="6205591"/>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463225"/>
            <a:ext cx="3504293"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UML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32688"/>
          </a:xfrm>
        </p:spPr>
        <p:txBody>
          <a:bodyPr>
            <a:normAutofit/>
          </a:bodyPr>
          <a:lstStyle/>
          <a:p>
            <a:pPr>
              <a:lnSpc>
                <a:spcPct val="150000"/>
              </a:lnSpc>
            </a:pPr>
            <a:r>
              <a:rPr lang="en-US" sz="2000" b="1" dirty="0" smtClean="0">
                <a:latin typeface="Times New Roman" pitchFamily="18" charset="0"/>
                <a:cs typeface="Times New Roman" pitchFamily="18" charset="0"/>
              </a:rPr>
              <a:t>PRESENT WORKING SYSTEM :</a:t>
            </a:r>
            <a:endParaRPr lang="en-US" sz="2000" dirty="0"/>
          </a:p>
        </p:txBody>
      </p:sp>
      <p:sp>
        <p:nvSpPr>
          <p:cNvPr id="3" name="Content Placeholder 2"/>
          <p:cNvSpPr>
            <a:spLocks noGrp="1"/>
          </p:cNvSpPr>
          <p:nvPr>
            <p:ph idx="1"/>
          </p:nvPr>
        </p:nvSpPr>
        <p:spPr>
          <a:xfrm>
            <a:off x="457200" y="1600200"/>
            <a:ext cx="8229600" cy="4724400"/>
          </a:xfrm>
        </p:spPr>
        <p:txBody>
          <a:bodyPr>
            <a:noAutofit/>
          </a:bodyPr>
          <a:lstStyle/>
          <a:p>
            <a:pPr lvl="0" algn="just">
              <a:lnSpc>
                <a:spcPct val="150000"/>
              </a:lnSpc>
            </a:pPr>
            <a:r>
              <a:rPr lang="en-US" sz="1600" dirty="0" smtClean="0">
                <a:latin typeface="Times New Roman" pitchFamily="18" charset="0"/>
                <a:cs typeface="Times New Roman" pitchFamily="18" charset="0"/>
              </a:rPr>
              <a:t>No online web page where the accounts of the students are created during their admission.</a:t>
            </a:r>
          </a:p>
          <a:p>
            <a:pPr lvl="0" algn="just">
              <a:lnSpc>
                <a:spcPct val="150000"/>
              </a:lnSpc>
            </a:pPr>
            <a:r>
              <a:rPr lang="en-US" sz="1600" dirty="0" smtClean="0">
                <a:latin typeface="Times New Roman" pitchFamily="18" charset="0"/>
                <a:cs typeface="Times New Roman" pitchFamily="18" charset="0"/>
              </a:rPr>
              <a:t>Student can’t pay the fee directly through online payment system.</a:t>
            </a:r>
          </a:p>
          <a:p>
            <a:pPr lvl="0" algn="just">
              <a:lnSpc>
                <a:spcPct val="150000"/>
              </a:lnSpc>
            </a:pPr>
            <a:r>
              <a:rPr lang="en-US" sz="1600" dirty="0" smtClean="0">
                <a:latin typeface="Times New Roman" pitchFamily="18" charset="0"/>
                <a:cs typeface="Times New Roman" pitchFamily="18" charset="0"/>
              </a:rPr>
              <a:t>The user should not provide information which is registered or given by the institution during his/her admission.</a:t>
            </a:r>
          </a:p>
          <a:p>
            <a:pPr lvl="0" algn="just">
              <a:lnSpc>
                <a:spcPct val="150000"/>
              </a:lnSpc>
            </a:pPr>
            <a:r>
              <a:rPr lang="en-US" sz="1600" dirty="0" smtClean="0">
                <a:latin typeface="Times New Roman" pitchFamily="18" charset="0"/>
                <a:cs typeface="Times New Roman" pitchFamily="18" charset="0"/>
              </a:rPr>
              <a:t>There is no predefined classification of fee categories which give a brief view about payment.</a:t>
            </a:r>
          </a:p>
          <a:p>
            <a:pPr lvl="0" algn="just">
              <a:lnSpc>
                <a:spcPct val="150000"/>
              </a:lnSpc>
            </a:pPr>
            <a:r>
              <a:rPr lang="en-US" sz="1600" dirty="0" smtClean="0">
                <a:latin typeface="Times New Roman" pitchFamily="18" charset="0"/>
                <a:cs typeface="Times New Roman" pitchFamily="18" charset="0"/>
              </a:rPr>
              <a:t>This existing system is not providing secure registration and profile management of all the users properly.</a:t>
            </a:r>
          </a:p>
          <a:p>
            <a:pPr lvl="0" algn="just">
              <a:lnSpc>
                <a:spcPct val="150000"/>
              </a:lnSpc>
            </a:pPr>
            <a:r>
              <a:rPr lang="en-US" sz="1600" dirty="0" smtClean="0">
                <a:latin typeface="Times New Roman" pitchFamily="18" charset="0"/>
                <a:cs typeface="Times New Roman" pitchFamily="18" charset="0"/>
              </a:rPr>
              <a:t>The system doesn’t provide any facility to maintain any feedback option for users.</a:t>
            </a:r>
          </a:p>
          <a:p>
            <a:pPr lvl="0" algn="just">
              <a:lnSpc>
                <a:spcPct val="150000"/>
              </a:lnSpc>
            </a:pPr>
            <a:r>
              <a:rPr lang="en-US" sz="1600" dirty="0" smtClean="0">
                <a:latin typeface="Times New Roman" pitchFamily="18" charset="0"/>
                <a:cs typeface="Times New Roman" pitchFamily="18" charset="0"/>
              </a:rPr>
              <a:t>Having all information in the form of paper records it is not in secure and time taken process to get data immediately.</a:t>
            </a:r>
          </a:p>
          <a:p>
            <a:pPr lvl="0" algn="just">
              <a:lnSpc>
                <a:spcPct val="150000"/>
              </a:lnSpc>
            </a:pPr>
            <a:r>
              <a:rPr lang="en-US" sz="1600" dirty="0" smtClean="0">
                <a:latin typeface="Times New Roman" pitchFamily="18" charset="0"/>
                <a:cs typeface="Times New Roman" pitchFamily="18" charset="0"/>
              </a:rPr>
              <a:t>Student Fee Payments data searching process is not there. It is not user friendly.</a:t>
            </a:r>
          </a:p>
          <a:p>
            <a:pPr lvl="0" algn="just">
              <a:lnSpc>
                <a:spcPct val="150000"/>
              </a:lnSpc>
            </a:pPr>
            <a:r>
              <a:rPr lang="en-US" sz="1600" dirty="0" smtClean="0">
                <a:latin typeface="Times New Roman" pitchFamily="18" charset="0"/>
                <a:cs typeface="Times New Roman" pitchFamily="18" charset="0"/>
              </a:rPr>
              <a:t>Existing system is total manual process. It is time taken process.</a:t>
            </a:r>
            <a:endParaRPr lang="en-US" sz="16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533400" y="853319"/>
            <a:ext cx="8153400" cy="5547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UNIFIED MODELING LANGUAGE DIAGRAMS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unified modeling language allows the software engineer to express an analysis model using the modeling notation that is governed by a set of syntactic semantic and pragmatic rules.</a:t>
            </a:r>
          </a:p>
          <a:p>
            <a:pPr>
              <a:lnSpc>
                <a:spcPct val="150000"/>
              </a:lnSpc>
            </a:pPr>
            <a:r>
              <a:rPr lang="en-US" sz="1400" b="1" dirty="0" smtClean="0">
                <a:latin typeface="Times New Roman" pitchFamily="18" charset="0"/>
                <a:cs typeface="Times New Roman" pitchFamily="18" charset="0"/>
              </a:rPr>
              <a:t>USER MODEL VIEW</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This view represents the system from the users perspective.</a:t>
            </a:r>
          </a:p>
          <a:p>
            <a:pPr>
              <a:lnSpc>
                <a:spcPct val="150000"/>
              </a:lnSpc>
            </a:pPr>
            <a:r>
              <a:rPr lang="en-US" sz="1400" dirty="0" smtClean="0">
                <a:latin typeface="Times New Roman" pitchFamily="18" charset="0"/>
                <a:cs typeface="Times New Roman" pitchFamily="18" charset="0"/>
              </a:rPr>
              <a:t>The analysis representation describes a usage scenario from the end-users perspective.</a:t>
            </a:r>
          </a:p>
          <a:p>
            <a:pPr>
              <a:lnSpc>
                <a:spcPct val="150000"/>
              </a:lnSpc>
            </a:pPr>
            <a:r>
              <a:rPr lang="en-US" sz="1400" b="1" dirty="0" smtClean="0">
                <a:latin typeface="Times New Roman" pitchFamily="18" charset="0"/>
                <a:cs typeface="Times New Roman" pitchFamily="18" charset="0"/>
              </a:rPr>
              <a:t>STRUCTURAL MODEL VIEW</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In this model the data and functionality are arrived from inside the system.</a:t>
            </a:r>
          </a:p>
          <a:p>
            <a:pPr>
              <a:lnSpc>
                <a:spcPct val="150000"/>
              </a:lnSpc>
            </a:pPr>
            <a:r>
              <a:rPr lang="en-US" sz="1400" dirty="0" smtClean="0">
                <a:latin typeface="Times New Roman" pitchFamily="18" charset="0"/>
                <a:cs typeface="Times New Roman" pitchFamily="18" charset="0"/>
              </a:rPr>
              <a:t>This model view models the static structures.</a:t>
            </a:r>
          </a:p>
          <a:p>
            <a:pPr>
              <a:lnSpc>
                <a:spcPct val="150000"/>
              </a:lnSpc>
            </a:pPr>
            <a:r>
              <a:rPr lang="en-US" sz="1400" b="1" dirty="0" smtClean="0">
                <a:latin typeface="Times New Roman" pitchFamily="18" charset="0"/>
                <a:cs typeface="Times New Roman" pitchFamily="18" charset="0"/>
              </a:rPr>
              <a:t>BEHAVIORAL MODEL VIEW</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It represents the dynamic of behavioral as parts of the system, depicting the interactions of collection between various structural elements described in the user model and structural model view.</a:t>
            </a:r>
          </a:p>
          <a:p>
            <a:pPr>
              <a:lnSpc>
                <a:spcPct val="150000"/>
              </a:lnSpc>
            </a:pPr>
            <a:r>
              <a:rPr lang="en-US" sz="1400" b="1" dirty="0" smtClean="0">
                <a:latin typeface="Times New Roman" pitchFamily="18" charset="0"/>
                <a:cs typeface="Times New Roman" pitchFamily="18" charset="0"/>
              </a:rPr>
              <a:t>IMPLEMENTATION MODEL VIEW</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In this the structural and behavioral as parts of the system are represented as they are to be built.</a:t>
            </a:r>
          </a:p>
          <a:p>
            <a:pPr>
              <a:lnSpc>
                <a:spcPct val="150000"/>
              </a:lnSpc>
            </a:pPr>
            <a:r>
              <a:rPr lang="en-US" sz="1400" b="1" dirty="0" smtClean="0">
                <a:latin typeface="Times New Roman" pitchFamily="18" charset="0"/>
                <a:cs typeface="Times New Roman" pitchFamily="18" charset="0"/>
              </a:rPr>
              <a:t>ENVIRONMENTAL MODEL VIEW</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In this the structural and behavioral aspects of the environment in which the system is to be implemented are represented.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1919115" cy="338554"/>
          </a:xfrm>
          <a:prstGeom prst="rect">
            <a:avLst/>
          </a:prstGeom>
        </p:spPr>
        <p:txBody>
          <a:bodyPr wrap="none">
            <a:spAutoFit/>
          </a:bodyPr>
          <a:lstStyle/>
          <a:p>
            <a:r>
              <a:rPr lang="en-US" sz="1600" b="1" dirty="0" smtClean="0">
                <a:solidFill>
                  <a:schemeClr val="tx2"/>
                </a:solidFill>
                <a:latin typeface="Times New Roman" pitchFamily="18" charset="0"/>
                <a:cs typeface="Times New Roman" pitchFamily="18" charset="0"/>
              </a:rPr>
              <a:t>CLASS DIAGRAM</a:t>
            </a:r>
            <a:endParaRPr lang="en-US" sz="1600" dirty="0">
              <a:solidFill>
                <a:schemeClr val="tx2"/>
              </a:solidFill>
              <a:latin typeface="Times New Roman" pitchFamily="18" charset="0"/>
              <a:cs typeface="Times New Roman" pitchFamily="18" charset="0"/>
            </a:endParaRPr>
          </a:p>
        </p:txBody>
      </p:sp>
      <p:sp>
        <p:nvSpPr>
          <p:cNvPr id="54322"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4273" name="Group 1"/>
          <p:cNvGrpSpPr>
            <a:grpSpLocks noChangeAspect="1"/>
          </p:cNvGrpSpPr>
          <p:nvPr/>
        </p:nvGrpSpPr>
        <p:grpSpPr bwMode="auto">
          <a:xfrm>
            <a:off x="1695450" y="1447800"/>
            <a:ext cx="5619750" cy="3636963"/>
            <a:chOff x="-74" y="-75"/>
            <a:chExt cx="8849" cy="5728"/>
          </a:xfrm>
        </p:grpSpPr>
        <p:sp>
          <p:nvSpPr>
            <p:cNvPr id="54321" name="AutoShape 49"/>
            <p:cNvSpPr>
              <a:spLocks noChangeAspect="1" noChangeArrowheads="1" noTextEdit="1"/>
            </p:cNvSpPr>
            <p:nvPr/>
          </p:nvSpPr>
          <p:spPr bwMode="auto">
            <a:xfrm>
              <a:off x="-74" y="-75"/>
              <a:ext cx="8849" cy="572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320" name="Rectangle 48"/>
            <p:cNvSpPr>
              <a:spLocks noChangeArrowheads="1"/>
            </p:cNvSpPr>
            <p:nvPr/>
          </p:nvSpPr>
          <p:spPr bwMode="auto">
            <a:xfrm>
              <a:off x="287" y="3032"/>
              <a:ext cx="2479" cy="2260"/>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19" name="Rectangle 47"/>
            <p:cNvSpPr>
              <a:spLocks noChangeArrowheads="1"/>
            </p:cNvSpPr>
            <p:nvPr/>
          </p:nvSpPr>
          <p:spPr bwMode="auto">
            <a:xfrm>
              <a:off x="860" y="3090"/>
              <a:ext cx="142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RegistrationDAO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8" name="Rectangle 46"/>
            <p:cNvSpPr>
              <a:spLocks noChangeArrowheads="1"/>
            </p:cNvSpPr>
            <p:nvPr/>
          </p:nvSpPr>
          <p:spPr bwMode="auto">
            <a:xfrm>
              <a:off x="358" y="3404"/>
              <a:ext cx="124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+jobProviderVO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7" name="Rectangle 45"/>
            <p:cNvSpPr>
              <a:spLocks noChangeArrowheads="1"/>
            </p:cNvSpPr>
            <p:nvPr/>
          </p:nvSpPr>
          <p:spPr bwMode="auto">
            <a:xfrm>
              <a:off x="358" y="3590"/>
              <a:ext cx="111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+jobSeekerVO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6" name="Rectangle 44"/>
            <p:cNvSpPr>
              <a:spLocks noChangeArrowheads="1"/>
            </p:cNvSpPr>
            <p:nvPr/>
          </p:nvSpPr>
          <p:spPr bwMode="auto">
            <a:xfrm>
              <a:off x="358" y="3776"/>
              <a:ext cx="94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+connection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5" name="Line 43"/>
            <p:cNvSpPr>
              <a:spLocks noChangeShapeType="1"/>
            </p:cNvSpPr>
            <p:nvPr/>
          </p:nvSpPr>
          <p:spPr bwMode="auto">
            <a:xfrm>
              <a:off x="287" y="3347"/>
              <a:ext cx="2494"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14" name="Rectangle 42"/>
            <p:cNvSpPr>
              <a:spLocks noChangeArrowheads="1"/>
            </p:cNvSpPr>
            <p:nvPr/>
          </p:nvSpPr>
          <p:spPr bwMode="auto">
            <a:xfrm>
              <a:off x="358" y="4091"/>
              <a:ext cx="24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+registerProvider(jobProderVO)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3" name="Rectangle 41"/>
            <p:cNvSpPr>
              <a:spLocks noChangeArrowheads="1"/>
            </p:cNvSpPr>
            <p:nvPr/>
          </p:nvSpPr>
          <p:spPr bwMode="auto">
            <a:xfrm>
              <a:off x="358" y="4277"/>
              <a:ext cx="123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2" name="Rectangle 40"/>
            <p:cNvSpPr>
              <a:spLocks noChangeArrowheads="1"/>
            </p:cNvSpPr>
            <p:nvPr/>
          </p:nvSpPr>
          <p:spPr bwMode="auto">
            <a:xfrm>
              <a:off x="358" y="4463"/>
              <a:ext cx="262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+registerJobSeeker(jobSeekerVO)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1" name="Rectangle 39"/>
            <p:cNvSpPr>
              <a:spLocks noChangeArrowheads="1"/>
            </p:cNvSpPr>
            <p:nvPr/>
          </p:nvSpPr>
          <p:spPr bwMode="auto">
            <a:xfrm>
              <a:off x="358" y="4649"/>
              <a:ext cx="13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+viewJobSeeker()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0" name="Line 38"/>
            <p:cNvSpPr>
              <a:spLocks noChangeShapeType="1"/>
            </p:cNvSpPr>
            <p:nvPr/>
          </p:nvSpPr>
          <p:spPr bwMode="auto">
            <a:xfrm>
              <a:off x="287" y="4034"/>
              <a:ext cx="2494"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09" name="Rectangle 37"/>
            <p:cNvSpPr>
              <a:spLocks noChangeArrowheads="1"/>
            </p:cNvSpPr>
            <p:nvPr/>
          </p:nvSpPr>
          <p:spPr bwMode="auto">
            <a:xfrm>
              <a:off x="4371" y="3347"/>
              <a:ext cx="1362" cy="1331"/>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08" name="Rectangle 36"/>
            <p:cNvSpPr>
              <a:spLocks noChangeArrowheads="1"/>
            </p:cNvSpPr>
            <p:nvPr/>
          </p:nvSpPr>
          <p:spPr bwMode="auto">
            <a:xfrm>
              <a:off x="4544" y="3319"/>
              <a:ext cx="106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SecurityDAO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7" name="Rectangle 35"/>
            <p:cNvSpPr>
              <a:spLocks noChangeArrowheads="1"/>
            </p:cNvSpPr>
            <p:nvPr/>
          </p:nvSpPr>
          <p:spPr bwMode="auto">
            <a:xfrm>
              <a:off x="4429" y="3633"/>
              <a:ext cx="10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+credentialVO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6" name="Line 34"/>
            <p:cNvSpPr>
              <a:spLocks noChangeShapeType="1"/>
            </p:cNvSpPr>
            <p:nvPr/>
          </p:nvSpPr>
          <p:spPr bwMode="auto">
            <a:xfrm>
              <a:off x="4357" y="3576"/>
              <a:ext cx="1376"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05" name="Rectangle 33"/>
            <p:cNvSpPr>
              <a:spLocks noChangeArrowheads="1"/>
            </p:cNvSpPr>
            <p:nvPr/>
          </p:nvSpPr>
          <p:spPr bwMode="auto">
            <a:xfrm>
              <a:off x="4429" y="3948"/>
              <a:ext cx="102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+checkUser()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4" name="Rectangle 32"/>
            <p:cNvSpPr>
              <a:spLocks noChangeArrowheads="1"/>
            </p:cNvSpPr>
            <p:nvPr/>
          </p:nvSpPr>
          <p:spPr bwMode="auto">
            <a:xfrm>
              <a:off x="4429" y="4134"/>
              <a:ext cx="63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3" name="Rectangle 31"/>
            <p:cNvSpPr>
              <a:spLocks noChangeArrowheads="1"/>
            </p:cNvSpPr>
            <p:nvPr/>
          </p:nvSpPr>
          <p:spPr bwMode="auto">
            <a:xfrm>
              <a:off x="4429" y="4320"/>
              <a:ext cx="7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2" name="Line 30"/>
            <p:cNvSpPr>
              <a:spLocks noChangeShapeType="1"/>
            </p:cNvSpPr>
            <p:nvPr/>
          </p:nvSpPr>
          <p:spPr bwMode="auto">
            <a:xfrm>
              <a:off x="4357" y="3891"/>
              <a:ext cx="1376"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01" name="Rectangle 29"/>
            <p:cNvSpPr>
              <a:spLocks noChangeArrowheads="1"/>
            </p:cNvSpPr>
            <p:nvPr/>
          </p:nvSpPr>
          <p:spPr bwMode="auto">
            <a:xfrm>
              <a:off x="6995" y="3261"/>
              <a:ext cx="1275" cy="1331"/>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00" name="Rectangle 28"/>
            <p:cNvSpPr>
              <a:spLocks noChangeArrowheads="1"/>
            </p:cNvSpPr>
            <p:nvPr/>
          </p:nvSpPr>
          <p:spPr bwMode="auto">
            <a:xfrm>
              <a:off x="7066" y="3319"/>
              <a:ext cx="1349" cy="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AccountDao</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9" name="Rectangle 27"/>
            <p:cNvSpPr>
              <a:spLocks noChangeArrowheads="1"/>
            </p:cNvSpPr>
            <p:nvPr/>
          </p:nvSpPr>
          <p:spPr bwMode="auto">
            <a:xfrm>
              <a:off x="7066" y="3633"/>
              <a:ext cx="7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+category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8" name="Line 26"/>
            <p:cNvSpPr>
              <a:spLocks noChangeShapeType="1"/>
            </p:cNvSpPr>
            <p:nvPr/>
          </p:nvSpPr>
          <p:spPr bwMode="auto">
            <a:xfrm>
              <a:off x="6995" y="3576"/>
              <a:ext cx="1290"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97" name="Rectangle 25"/>
            <p:cNvSpPr>
              <a:spLocks noChangeArrowheads="1"/>
            </p:cNvSpPr>
            <p:nvPr/>
          </p:nvSpPr>
          <p:spPr bwMode="auto">
            <a:xfrm>
              <a:off x="7066" y="3948"/>
              <a:ext cx="73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+userId()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6" name="Rectangle 24"/>
            <p:cNvSpPr>
              <a:spLocks noChangeArrowheads="1"/>
            </p:cNvSpPr>
            <p:nvPr/>
          </p:nvSpPr>
          <p:spPr bwMode="auto">
            <a:xfrm>
              <a:off x="7066" y="4134"/>
              <a:ext cx="102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+accountInfo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5" name="Rectangle 23"/>
            <p:cNvSpPr>
              <a:spLocks noChangeArrowheads="1"/>
            </p:cNvSpPr>
            <p:nvPr/>
          </p:nvSpPr>
          <p:spPr bwMode="auto">
            <a:xfrm>
              <a:off x="7066" y="4320"/>
              <a:ext cx="118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+depositcash()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4" name="Line 22"/>
            <p:cNvSpPr>
              <a:spLocks noChangeShapeType="1"/>
            </p:cNvSpPr>
            <p:nvPr/>
          </p:nvSpPr>
          <p:spPr bwMode="auto">
            <a:xfrm>
              <a:off x="6995" y="3891"/>
              <a:ext cx="1290"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93" name="Line 21"/>
            <p:cNvSpPr>
              <a:spLocks noChangeShapeType="1"/>
            </p:cNvSpPr>
            <p:nvPr/>
          </p:nvSpPr>
          <p:spPr bwMode="auto">
            <a:xfrm flipV="1">
              <a:off x="2638" y="4012"/>
              <a:ext cx="1576" cy="100"/>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92" name="Freeform 20"/>
            <p:cNvSpPr>
              <a:spLocks/>
            </p:cNvSpPr>
            <p:nvPr/>
          </p:nvSpPr>
          <p:spPr bwMode="auto">
            <a:xfrm>
              <a:off x="4214" y="3934"/>
              <a:ext cx="143" cy="100"/>
            </a:xfrm>
            <a:custGeom>
              <a:avLst/>
              <a:gdLst/>
              <a:ahLst/>
              <a:cxnLst>
                <a:cxn ang="0">
                  <a:pos x="14" y="100"/>
                </a:cxn>
                <a:cxn ang="0">
                  <a:pos x="143" y="43"/>
                </a:cxn>
                <a:cxn ang="0">
                  <a:pos x="0" y="0"/>
                </a:cxn>
              </a:cxnLst>
              <a:rect l="0" t="0" r="r" b="b"/>
              <a:pathLst>
                <a:path w="143" h="100">
                  <a:moveTo>
                    <a:pt x="14" y="100"/>
                  </a:moveTo>
                  <a:lnTo>
                    <a:pt x="143" y="43"/>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91" name="Line 19"/>
            <p:cNvSpPr>
              <a:spLocks noChangeShapeType="1"/>
            </p:cNvSpPr>
            <p:nvPr/>
          </p:nvSpPr>
          <p:spPr bwMode="auto">
            <a:xfrm>
              <a:off x="5733" y="3934"/>
              <a:ext cx="1262"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90" name="Freeform 18"/>
            <p:cNvSpPr>
              <a:spLocks/>
            </p:cNvSpPr>
            <p:nvPr/>
          </p:nvSpPr>
          <p:spPr bwMode="auto">
            <a:xfrm>
              <a:off x="6851" y="3876"/>
              <a:ext cx="144" cy="115"/>
            </a:xfrm>
            <a:custGeom>
              <a:avLst/>
              <a:gdLst/>
              <a:ahLst/>
              <a:cxnLst>
                <a:cxn ang="0">
                  <a:pos x="0" y="115"/>
                </a:cxn>
                <a:cxn ang="0">
                  <a:pos x="144" y="58"/>
                </a:cxn>
                <a:cxn ang="0">
                  <a:pos x="0" y="0"/>
                </a:cxn>
              </a:cxnLst>
              <a:rect l="0" t="0" r="r" b="b"/>
              <a:pathLst>
                <a:path w="144" h="115">
                  <a:moveTo>
                    <a:pt x="0" y="115"/>
                  </a:moveTo>
                  <a:lnTo>
                    <a:pt x="144" y="58"/>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89" name="Rectangle 17"/>
            <p:cNvSpPr>
              <a:spLocks noChangeArrowheads="1"/>
            </p:cNvSpPr>
            <p:nvPr/>
          </p:nvSpPr>
          <p:spPr bwMode="auto">
            <a:xfrm>
              <a:off x="4300" y="286"/>
              <a:ext cx="1419" cy="1702"/>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288" name="Rectangle 16"/>
            <p:cNvSpPr>
              <a:spLocks noChangeArrowheads="1"/>
            </p:cNvSpPr>
            <p:nvPr/>
          </p:nvSpPr>
          <p:spPr bwMode="auto">
            <a:xfrm>
              <a:off x="4630" y="343"/>
              <a:ext cx="82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DateBase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7" name="Rectangle 15"/>
            <p:cNvSpPr>
              <a:spLocks noChangeArrowheads="1"/>
            </p:cNvSpPr>
            <p:nvPr/>
          </p:nvSpPr>
          <p:spPr bwMode="auto">
            <a:xfrm>
              <a:off x="4372" y="658"/>
              <a:ext cx="93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+properties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6" name="Rectangle 14"/>
            <p:cNvSpPr>
              <a:spLocks noChangeArrowheads="1"/>
            </p:cNvSpPr>
            <p:nvPr/>
          </p:nvSpPr>
          <p:spPr bwMode="auto">
            <a:xfrm>
              <a:off x="4372" y="844"/>
              <a:ext cx="94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+connection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5" name="Line 13"/>
            <p:cNvSpPr>
              <a:spLocks noChangeShapeType="1"/>
            </p:cNvSpPr>
            <p:nvPr/>
          </p:nvSpPr>
          <p:spPr bwMode="auto">
            <a:xfrm>
              <a:off x="4300" y="601"/>
              <a:ext cx="1433"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84" name="Rectangle 12"/>
            <p:cNvSpPr>
              <a:spLocks noChangeArrowheads="1"/>
            </p:cNvSpPr>
            <p:nvPr/>
          </p:nvSpPr>
          <p:spPr bwMode="auto">
            <a:xfrm>
              <a:off x="4372" y="1159"/>
              <a:ext cx="12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+setProperties()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3" name="Rectangle 11"/>
            <p:cNvSpPr>
              <a:spLocks noChangeArrowheads="1"/>
            </p:cNvSpPr>
            <p:nvPr/>
          </p:nvSpPr>
          <p:spPr bwMode="auto">
            <a:xfrm>
              <a:off x="4372" y="1345"/>
              <a:ext cx="129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+getProperties()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2" name="Rectangle 10"/>
            <p:cNvSpPr>
              <a:spLocks noChangeArrowheads="1"/>
            </p:cNvSpPr>
            <p:nvPr/>
          </p:nvSpPr>
          <p:spPr bwMode="auto">
            <a:xfrm>
              <a:off x="4372" y="1531"/>
              <a:ext cx="133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+setConnection()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1" name="Rectangle 9"/>
            <p:cNvSpPr>
              <a:spLocks noChangeArrowheads="1"/>
            </p:cNvSpPr>
            <p:nvPr/>
          </p:nvSpPr>
          <p:spPr bwMode="auto">
            <a:xfrm>
              <a:off x="4372" y="1716"/>
              <a:ext cx="13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+getConnection()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0" name="Line 8"/>
            <p:cNvSpPr>
              <a:spLocks noChangeShapeType="1"/>
            </p:cNvSpPr>
            <p:nvPr/>
          </p:nvSpPr>
          <p:spPr bwMode="auto">
            <a:xfrm>
              <a:off x="4300" y="1101"/>
              <a:ext cx="1433"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9" name="Freeform 7"/>
            <p:cNvSpPr>
              <a:spLocks/>
            </p:cNvSpPr>
            <p:nvPr/>
          </p:nvSpPr>
          <p:spPr bwMode="auto">
            <a:xfrm>
              <a:off x="1577" y="2003"/>
              <a:ext cx="3210" cy="1029"/>
            </a:xfrm>
            <a:custGeom>
              <a:avLst/>
              <a:gdLst/>
              <a:ahLst/>
              <a:cxnLst>
                <a:cxn ang="0">
                  <a:pos x="3210" y="0"/>
                </a:cxn>
                <a:cxn ang="0">
                  <a:pos x="3067" y="515"/>
                </a:cxn>
                <a:cxn ang="0">
                  <a:pos x="28" y="457"/>
                </a:cxn>
                <a:cxn ang="0">
                  <a:pos x="0" y="1029"/>
                </a:cxn>
              </a:cxnLst>
              <a:rect l="0" t="0" r="r" b="b"/>
              <a:pathLst>
                <a:path w="3210" h="1029">
                  <a:moveTo>
                    <a:pt x="3210" y="0"/>
                  </a:moveTo>
                  <a:lnTo>
                    <a:pt x="3067" y="515"/>
                  </a:lnTo>
                  <a:lnTo>
                    <a:pt x="28" y="457"/>
                  </a:lnTo>
                  <a:lnTo>
                    <a:pt x="0" y="1029"/>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8" name="Freeform 6"/>
            <p:cNvSpPr>
              <a:spLocks/>
            </p:cNvSpPr>
            <p:nvPr/>
          </p:nvSpPr>
          <p:spPr bwMode="auto">
            <a:xfrm>
              <a:off x="1534" y="2889"/>
              <a:ext cx="100" cy="143"/>
            </a:xfrm>
            <a:custGeom>
              <a:avLst/>
              <a:gdLst/>
              <a:ahLst/>
              <a:cxnLst>
                <a:cxn ang="0">
                  <a:pos x="0" y="0"/>
                </a:cxn>
                <a:cxn ang="0">
                  <a:pos x="43" y="143"/>
                </a:cxn>
                <a:cxn ang="0">
                  <a:pos x="100" y="15"/>
                </a:cxn>
              </a:cxnLst>
              <a:rect l="0" t="0" r="r" b="b"/>
              <a:pathLst>
                <a:path w="100" h="143">
                  <a:moveTo>
                    <a:pt x="0" y="0"/>
                  </a:moveTo>
                  <a:lnTo>
                    <a:pt x="43" y="143"/>
                  </a:lnTo>
                  <a:lnTo>
                    <a:pt x="100" y="15"/>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7" name="Line 5"/>
            <p:cNvSpPr>
              <a:spLocks noChangeShapeType="1"/>
            </p:cNvSpPr>
            <p:nvPr/>
          </p:nvSpPr>
          <p:spPr bwMode="auto">
            <a:xfrm>
              <a:off x="5733" y="1902"/>
              <a:ext cx="1276" cy="1359"/>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6" name="Freeform 4"/>
            <p:cNvSpPr>
              <a:spLocks/>
            </p:cNvSpPr>
            <p:nvPr/>
          </p:nvSpPr>
          <p:spPr bwMode="auto">
            <a:xfrm>
              <a:off x="6866" y="3118"/>
              <a:ext cx="143" cy="143"/>
            </a:xfrm>
            <a:custGeom>
              <a:avLst/>
              <a:gdLst/>
              <a:ahLst/>
              <a:cxnLst>
                <a:cxn ang="0">
                  <a:pos x="0" y="86"/>
                </a:cxn>
                <a:cxn ang="0">
                  <a:pos x="143" y="143"/>
                </a:cxn>
                <a:cxn ang="0">
                  <a:pos x="100" y="0"/>
                </a:cxn>
              </a:cxnLst>
              <a:rect l="0" t="0" r="r" b="b"/>
              <a:pathLst>
                <a:path w="143" h="143">
                  <a:moveTo>
                    <a:pt x="0" y="86"/>
                  </a:moveTo>
                  <a:lnTo>
                    <a:pt x="143" y="143"/>
                  </a:lnTo>
                  <a:lnTo>
                    <a:pt x="10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5" name="Line 3"/>
            <p:cNvSpPr>
              <a:spLocks noChangeShapeType="1"/>
            </p:cNvSpPr>
            <p:nvPr/>
          </p:nvSpPr>
          <p:spPr bwMode="auto">
            <a:xfrm>
              <a:off x="5031" y="2003"/>
              <a:ext cx="14" cy="1258"/>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74" name="Freeform 2"/>
            <p:cNvSpPr>
              <a:spLocks/>
            </p:cNvSpPr>
            <p:nvPr/>
          </p:nvSpPr>
          <p:spPr bwMode="auto">
            <a:xfrm>
              <a:off x="4988" y="3118"/>
              <a:ext cx="115" cy="143"/>
            </a:xfrm>
            <a:custGeom>
              <a:avLst/>
              <a:gdLst/>
              <a:ahLst/>
              <a:cxnLst>
                <a:cxn ang="0">
                  <a:pos x="0" y="0"/>
                </a:cxn>
                <a:cxn ang="0">
                  <a:pos x="57" y="143"/>
                </a:cxn>
                <a:cxn ang="0">
                  <a:pos x="115" y="0"/>
                </a:cxn>
              </a:cxnLst>
              <a:rect l="0" t="0" r="r" b="b"/>
              <a:pathLst>
                <a:path w="115" h="143">
                  <a:moveTo>
                    <a:pt x="0" y="0"/>
                  </a:moveTo>
                  <a:lnTo>
                    <a:pt x="57" y="143"/>
                  </a:lnTo>
                  <a:lnTo>
                    <a:pt x="115"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722531" y="2971800"/>
            <a:ext cx="765946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CLASS COLLABORATION DIAGRAMS</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733550" y="866775"/>
            <a:ext cx="5676900" cy="57626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533525" y="852488"/>
            <a:ext cx="6076950" cy="562451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2293929" y="2463225"/>
            <a:ext cx="456407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USE CASE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1000" y="838200"/>
            <a:ext cx="3147015"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USE CASE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78849" name="Picture 20"/>
          <p:cNvPicPr>
            <a:picLocks noChangeAspect="1" noChangeArrowheads="1"/>
          </p:cNvPicPr>
          <p:nvPr/>
        </p:nvPicPr>
        <p:blipFill>
          <a:blip r:embed="rId2"/>
          <a:srcRect/>
          <a:stretch>
            <a:fillRect/>
          </a:stretch>
        </p:blipFill>
        <p:spPr bwMode="auto">
          <a:xfrm>
            <a:off x="1600200" y="1752600"/>
            <a:ext cx="5791200" cy="3238500"/>
          </a:xfrm>
          <a:prstGeom prst="rect">
            <a:avLst/>
          </a:prstGeom>
          <a:noFill/>
        </p:spPr>
      </p:pic>
      <p:sp>
        <p:nvSpPr>
          <p:cNvPr id="78851" name="Rectangle 3"/>
          <p:cNvSpPr>
            <a:spLocks noChangeArrowheads="1"/>
          </p:cNvSpPr>
          <p:nvPr/>
        </p:nvSpPr>
        <p:spPr bwMode="auto">
          <a:xfrm>
            <a:off x="0" y="3238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04800" y="838200"/>
            <a:ext cx="4072205"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ADMINISTRATOR USE CASE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77825" name="Picture 94"/>
          <p:cNvPicPr>
            <a:picLocks noChangeAspect="1" noChangeArrowheads="1"/>
          </p:cNvPicPr>
          <p:nvPr/>
        </p:nvPicPr>
        <p:blipFill>
          <a:blip r:embed="rId2"/>
          <a:srcRect/>
          <a:stretch>
            <a:fillRect/>
          </a:stretch>
        </p:blipFill>
        <p:spPr bwMode="auto">
          <a:xfrm>
            <a:off x="1600200" y="1066800"/>
            <a:ext cx="5943600" cy="56864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79" name="Rectangle 79"/>
          <p:cNvSpPr>
            <a:spLocks noChangeArrowheads="1"/>
          </p:cNvSpPr>
          <p:nvPr/>
        </p:nvSpPr>
        <p:spPr bwMode="auto">
          <a:xfrm>
            <a:off x="457200" y="762000"/>
            <a:ext cx="330731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MANGER USE CASE DIAGRAM:</a:t>
            </a:r>
            <a:endParaRPr kumimoji="0" lang="en-US" sz="1600" b="1" i="0" u="none" strike="noStrike" cap="none" normalizeH="0" baseline="0" dirty="0" smtClean="0">
              <a:ln>
                <a:noFill/>
              </a:ln>
              <a:solidFill>
                <a:schemeClr val="tx2"/>
              </a:solidFill>
              <a:effectLst/>
              <a:latin typeface="Arial" pitchFamily="34" charset="0"/>
              <a:cs typeface="Arial" pitchFamily="34" charset="0"/>
            </a:endParaRPr>
          </a:p>
        </p:txBody>
      </p:sp>
      <p:grpSp>
        <p:nvGrpSpPr>
          <p:cNvPr id="76801" name="Group 1"/>
          <p:cNvGrpSpPr>
            <a:grpSpLocks noChangeAspect="1"/>
          </p:cNvGrpSpPr>
          <p:nvPr/>
        </p:nvGrpSpPr>
        <p:grpSpPr bwMode="auto">
          <a:xfrm>
            <a:off x="1600200" y="1295400"/>
            <a:ext cx="5943600" cy="5486400"/>
            <a:chOff x="0" y="0"/>
            <a:chExt cx="9360" cy="11112"/>
          </a:xfrm>
        </p:grpSpPr>
        <p:sp>
          <p:nvSpPr>
            <p:cNvPr id="76878" name="AutoShape 78"/>
            <p:cNvSpPr>
              <a:spLocks noChangeAspect="1" noChangeArrowheads="1" noTextEdit="1"/>
            </p:cNvSpPr>
            <p:nvPr/>
          </p:nvSpPr>
          <p:spPr bwMode="auto">
            <a:xfrm>
              <a:off x="0" y="0"/>
              <a:ext cx="9360" cy="1111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6877" name="Rectangle 77"/>
            <p:cNvSpPr>
              <a:spLocks noChangeArrowheads="1"/>
            </p:cNvSpPr>
            <p:nvPr/>
          </p:nvSpPr>
          <p:spPr bwMode="auto">
            <a:xfrm>
              <a:off x="2243" y="283"/>
              <a:ext cx="6861" cy="10531"/>
            </a:xfrm>
            <a:prstGeom prst="rect">
              <a:avLst/>
            </a:prstGeom>
            <a:solidFill>
              <a:srgbClr val="FFFFB9"/>
            </a:solidFill>
            <a:ln w="12">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76" name="Rectangle 76"/>
            <p:cNvSpPr>
              <a:spLocks noChangeArrowheads="1"/>
            </p:cNvSpPr>
            <p:nvPr/>
          </p:nvSpPr>
          <p:spPr bwMode="auto">
            <a:xfrm>
              <a:off x="8629" y="340"/>
              <a:ext cx="55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75" name="Oval 75"/>
            <p:cNvSpPr>
              <a:spLocks noChangeArrowheads="1"/>
            </p:cNvSpPr>
            <p:nvPr/>
          </p:nvSpPr>
          <p:spPr bwMode="auto">
            <a:xfrm>
              <a:off x="743" y="4720"/>
              <a:ext cx="195" cy="227"/>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74" name="Line 74"/>
            <p:cNvSpPr>
              <a:spLocks noChangeShapeType="1"/>
            </p:cNvSpPr>
            <p:nvPr/>
          </p:nvSpPr>
          <p:spPr bwMode="auto">
            <a:xfrm>
              <a:off x="841" y="4961"/>
              <a:ext cx="1" cy="24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73" name="Line 73"/>
            <p:cNvSpPr>
              <a:spLocks noChangeShapeType="1"/>
            </p:cNvSpPr>
            <p:nvPr/>
          </p:nvSpPr>
          <p:spPr bwMode="auto">
            <a:xfrm>
              <a:off x="731" y="5046"/>
              <a:ext cx="232" cy="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72" name="Line 72"/>
            <p:cNvSpPr>
              <a:spLocks noChangeShapeType="1"/>
            </p:cNvSpPr>
            <p:nvPr/>
          </p:nvSpPr>
          <p:spPr bwMode="auto">
            <a:xfrm flipH="1">
              <a:off x="695" y="5202"/>
              <a:ext cx="146" cy="25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71" name="Line 71"/>
            <p:cNvSpPr>
              <a:spLocks noChangeShapeType="1"/>
            </p:cNvSpPr>
            <p:nvPr/>
          </p:nvSpPr>
          <p:spPr bwMode="auto">
            <a:xfrm>
              <a:off x="841" y="5202"/>
              <a:ext cx="158" cy="25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70" name="Rectangle 70"/>
            <p:cNvSpPr>
              <a:spLocks noChangeArrowheads="1"/>
            </p:cNvSpPr>
            <p:nvPr/>
          </p:nvSpPr>
          <p:spPr bwMode="auto">
            <a:xfrm>
              <a:off x="536" y="5528"/>
              <a:ext cx="7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69" name="Oval 69"/>
            <p:cNvSpPr>
              <a:spLocks noChangeArrowheads="1"/>
            </p:cNvSpPr>
            <p:nvPr/>
          </p:nvSpPr>
          <p:spPr bwMode="auto">
            <a:xfrm>
              <a:off x="3315" y="567"/>
              <a:ext cx="1548"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8" name="Rectangle 68"/>
            <p:cNvSpPr>
              <a:spLocks noChangeArrowheads="1"/>
            </p:cNvSpPr>
            <p:nvPr/>
          </p:nvSpPr>
          <p:spPr bwMode="auto">
            <a:xfrm>
              <a:off x="3912" y="794"/>
              <a:ext cx="721" cy="4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Home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67" name="Freeform 67"/>
            <p:cNvSpPr>
              <a:spLocks/>
            </p:cNvSpPr>
            <p:nvPr/>
          </p:nvSpPr>
          <p:spPr bwMode="auto">
            <a:xfrm>
              <a:off x="1036" y="992"/>
              <a:ext cx="2279" cy="3714"/>
            </a:xfrm>
            <a:custGeom>
              <a:avLst/>
              <a:gdLst/>
              <a:ahLst/>
              <a:cxnLst>
                <a:cxn ang="0">
                  <a:pos x="0" y="3714"/>
                </a:cxn>
                <a:cxn ang="0">
                  <a:pos x="1255" y="142"/>
                </a:cxn>
                <a:cxn ang="0">
                  <a:pos x="2279" y="0"/>
                </a:cxn>
              </a:cxnLst>
              <a:rect l="0" t="0" r="r" b="b"/>
              <a:pathLst>
                <a:path w="2279" h="3714">
                  <a:moveTo>
                    <a:pt x="0" y="3714"/>
                  </a:moveTo>
                  <a:lnTo>
                    <a:pt x="1255" y="142"/>
                  </a:lnTo>
                  <a:lnTo>
                    <a:pt x="2279"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6" name="Freeform 66"/>
            <p:cNvSpPr>
              <a:spLocks/>
            </p:cNvSpPr>
            <p:nvPr/>
          </p:nvSpPr>
          <p:spPr bwMode="auto">
            <a:xfrm>
              <a:off x="3193" y="964"/>
              <a:ext cx="122" cy="99"/>
            </a:xfrm>
            <a:custGeom>
              <a:avLst/>
              <a:gdLst/>
              <a:ahLst/>
              <a:cxnLst>
                <a:cxn ang="0">
                  <a:pos x="12" y="99"/>
                </a:cxn>
                <a:cxn ang="0">
                  <a:pos x="122" y="28"/>
                </a:cxn>
                <a:cxn ang="0">
                  <a:pos x="0" y="0"/>
                </a:cxn>
              </a:cxnLst>
              <a:rect l="0" t="0" r="r" b="b"/>
              <a:pathLst>
                <a:path w="122" h="99">
                  <a:moveTo>
                    <a:pt x="12" y="99"/>
                  </a:moveTo>
                  <a:lnTo>
                    <a:pt x="122" y="2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5" name="Oval 65"/>
            <p:cNvSpPr>
              <a:spLocks noChangeArrowheads="1"/>
            </p:cNvSpPr>
            <p:nvPr/>
          </p:nvSpPr>
          <p:spPr bwMode="auto">
            <a:xfrm>
              <a:off x="3169" y="1474"/>
              <a:ext cx="1694"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4" name="Rectangle 64"/>
            <p:cNvSpPr>
              <a:spLocks noChangeArrowheads="1"/>
            </p:cNvSpPr>
            <p:nvPr/>
          </p:nvSpPr>
          <p:spPr bwMode="auto">
            <a:xfrm>
              <a:off x="3473" y="1701"/>
              <a:ext cx="12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Branch,course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63" name="Oval 63"/>
            <p:cNvSpPr>
              <a:spLocks noChangeArrowheads="1"/>
            </p:cNvSpPr>
            <p:nvPr/>
          </p:nvSpPr>
          <p:spPr bwMode="auto">
            <a:xfrm>
              <a:off x="3266" y="2438"/>
              <a:ext cx="1536"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2" name="Rectangle 62"/>
            <p:cNvSpPr>
              <a:spLocks noChangeArrowheads="1"/>
            </p:cNvSpPr>
            <p:nvPr/>
          </p:nvSpPr>
          <p:spPr bwMode="auto">
            <a:xfrm>
              <a:off x="3668" y="2665"/>
              <a:ext cx="103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Student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61" name="Oval 61"/>
            <p:cNvSpPr>
              <a:spLocks noChangeArrowheads="1"/>
            </p:cNvSpPr>
            <p:nvPr/>
          </p:nvSpPr>
          <p:spPr bwMode="auto">
            <a:xfrm>
              <a:off x="3364" y="3515"/>
              <a:ext cx="1450"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60" name="Rectangle 60"/>
            <p:cNvSpPr>
              <a:spLocks noChangeArrowheads="1"/>
            </p:cNvSpPr>
            <p:nvPr/>
          </p:nvSpPr>
          <p:spPr bwMode="auto">
            <a:xfrm>
              <a:off x="3693" y="3742"/>
              <a:ext cx="66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Fee info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59" name="Oval 59"/>
            <p:cNvSpPr>
              <a:spLocks noChangeArrowheads="1"/>
            </p:cNvSpPr>
            <p:nvPr/>
          </p:nvSpPr>
          <p:spPr bwMode="auto">
            <a:xfrm>
              <a:off x="3315" y="4422"/>
              <a:ext cx="1292"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58" name="Rectangle 58"/>
            <p:cNvSpPr>
              <a:spLocks noChangeArrowheads="1"/>
            </p:cNvSpPr>
            <p:nvPr/>
          </p:nvSpPr>
          <p:spPr bwMode="auto">
            <a:xfrm>
              <a:off x="3473" y="4649"/>
              <a:ext cx="1384"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Account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57" name="Oval 57"/>
            <p:cNvSpPr>
              <a:spLocks noChangeArrowheads="1"/>
            </p:cNvSpPr>
            <p:nvPr/>
          </p:nvSpPr>
          <p:spPr bwMode="auto">
            <a:xfrm>
              <a:off x="3364" y="5273"/>
              <a:ext cx="1316"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56" name="Rectangle 56"/>
            <p:cNvSpPr>
              <a:spLocks noChangeArrowheads="1"/>
            </p:cNvSpPr>
            <p:nvPr/>
          </p:nvSpPr>
          <p:spPr bwMode="auto">
            <a:xfrm>
              <a:off x="3364" y="5499"/>
              <a:ext cx="1485"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55" name="Oval 55"/>
            <p:cNvSpPr>
              <a:spLocks noChangeArrowheads="1"/>
            </p:cNvSpPr>
            <p:nvPr/>
          </p:nvSpPr>
          <p:spPr bwMode="auto">
            <a:xfrm>
              <a:off x="3218" y="7540"/>
              <a:ext cx="1523"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54" name="Rectangle 54"/>
            <p:cNvSpPr>
              <a:spLocks noChangeArrowheads="1"/>
            </p:cNvSpPr>
            <p:nvPr/>
          </p:nvSpPr>
          <p:spPr bwMode="auto">
            <a:xfrm>
              <a:off x="3681" y="7767"/>
              <a:ext cx="7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Securuty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53" name="Oval 53"/>
            <p:cNvSpPr>
              <a:spLocks noChangeArrowheads="1"/>
            </p:cNvSpPr>
            <p:nvPr/>
          </p:nvSpPr>
          <p:spPr bwMode="auto">
            <a:xfrm>
              <a:off x="3169" y="8674"/>
              <a:ext cx="1450"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52" name="Rectangle 52"/>
            <p:cNvSpPr>
              <a:spLocks noChangeArrowheads="1"/>
            </p:cNvSpPr>
            <p:nvPr/>
          </p:nvSpPr>
          <p:spPr bwMode="auto">
            <a:xfrm>
              <a:off x="3668" y="8901"/>
              <a:ext cx="58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51" name="Oval 51"/>
            <p:cNvSpPr>
              <a:spLocks noChangeArrowheads="1"/>
            </p:cNvSpPr>
            <p:nvPr/>
          </p:nvSpPr>
          <p:spPr bwMode="auto">
            <a:xfrm>
              <a:off x="3461" y="6463"/>
              <a:ext cx="1292"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50" name="Rectangle 50"/>
            <p:cNvSpPr>
              <a:spLocks noChangeArrowheads="1"/>
            </p:cNvSpPr>
            <p:nvPr/>
          </p:nvSpPr>
          <p:spPr bwMode="auto">
            <a:xfrm>
              <a:off x="3815" y="6690"/>
              <a:ext cx="73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Mail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49" name="Oval 49"/>
            <p:cNvSpPr>
              <a:spLocks noChangeArrowheads="1"/>
            </p:cNvSpPr>
            <p:nvPr/>
          </p:nvSpPr>
          <p:spPr bwMode="auto">
            <a:xfrm>
              <a:off x="5801" y="2324"/>
              <a:ext cx="1451"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48" name="Rectangle 48"/>
            <p:cNvSpPr>
              <a:spLocks noChangeArrowheads="1"/>
            </p:cNvSpPr>
            <p:nvPr/>
          </p:nvSpPr>
          <p:spPr bwMode="auto">
            <a:xfrm>
              <a:off x="6130" y="2551"/>
              <a:ext cx="10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47" name="Oval 47"/>
            <p:cNvSpPr>
              <a:spLocks noChangeArrowheads="1"/>
            </p:cNvSpPr>
            <p:nvPr/>
          </p:nvSpPr>
          <p:spPr bwMode="auto">
            <a:xfrm>
              <a:off x="5509" y="1417"/>
              <a:ext cx="1816"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46" name="Rectangle 46"/>
            <p:cNvSpPr>
              <a:spLocks noChangeArrowheads="1"/>
            </p:cNvSpPr>
            <p:nvPr/>
          </p:nvSpPr>
          <p:spPr bwMode="auto">
            <a:xfrm>
              <a:off x="5838" y="1644"/>
              <a:ext cx="932"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both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45" name="Oval 45"/>
            <p:cNvSpPr>
              <a:spLocks noChangeArrowheads="1"/>
            </p:cNvSpPr>
            <p:nvPr/>
          </p:nvSpPr>
          <p:spPr bwMode="auto">
            <a:xfrm>
              <a:off x="5753" y="3175"/>
              <a:ext cx="1365"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44" name="Rectangle 44"/>
            <p:cNvSpPr>
              <a:spLocks noChangeArrowheads="1"/>
            </p:cNvSpPr>
            <p:nvPr/>
          </p:nvSpPr>
          <p:spPr bwMode="auto">
            <a:xfrm>
              <a:off x="5728" y="3402"/>
              <a:ext cx="1755"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Student 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43" name="Oval 43"/>
            <p:cNvSpPr>
              <a:spLocks noChangeArrowheads="1"/>
            </p:cNvSpPr>
            <p:nvPr/>
          </p:nvSpPr>
          <p:spPr bwMode="auto">
            <a:xfrm>
              <a:off x="5899" y="3969"/>
              <a:ext cx="1292"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42" name="Rectangle 42"/>
            <p:cNvSpPr>
              <a:spLocks noChangeArrowheads="1"/>
            </p:cNvSpPr>
            <p:nvPr/>
          </p:nvSpPr>
          <p:spPr bwMode="auto">
            <a:xfrm>
              <a:off x="6289" y="4195"/>
              <a:ext cx="70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bal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41" name="Oval 41"/>
            <p:cNvSpPr>
              <a:spLocks noChangeArrowheads="1"/>
            </p:cNvSpPr>
            <p:nvPr/>
          </p:nvSpPr>
          <p:spPr bwMode="auto">
            <a:xfrm>
              <a:off x="5460" y="4876"/>
              <a:ext cx="2230"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40" name="Rectangle 40"/>
            <p:cNvSpPr>
              <a:spLocks noChangeArrowheads="1"/>
            </p:cNvSpPr>
            <p:nvPr/>
          </p:nvSpPr>
          <p:spPr bwMode="auto">
            <a:xfrm>
              <a:off x="6289" y="5102"/>
              <a:ext cx="922"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deposit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39" name="Oval 39"/>
            <p:cNvSpPr>
              <a:spLocks noChangeArrowheads="1"/>
            </p:cNvSpPr>
            <p:nvPr/>
          </p:nvSpPr>
          <p:spPr bwMode="auto">
            <a:xfrm>
              <a:off x="5753" y="6123"/>
              <a:ext cx="1486"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8" name="Rectangle 38"/>
            <p:cNvSpPr>
              <a:spLocks noChangeArrowheads="1"/>
            </p:cNvSpPr>
            <p:nvPr/>
          </p:nvSpPr>
          <p:spPr bwMode="auto">
            <a:xfrm>
              <a:off x="6033" y="6350"/>
              <a:ext cx="117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mail compose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37" name="Oval 37"/>
            <p:cNvSpPr>
              <a:spLocks noChangeArrowheads="1"/>
            </p:cNvSpPr>
            <p:nvPr/>
          </p:nvSpPr>
          <p:spPr bwMode="auto">
            <a:xfrm>
              <a:off x="5850" y="7370"/>
              <a:ext cx="1207" cy="61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6" name="Rectangle 36"/>
            <p:cNvSpPr>
              <a:spLocks noChangeArrowheads="1"/>
            </p:cNvSpPr>
            <p:nvPr/>
          </p:nvSpPr>
          <p:spPr bwMode="auto">
            <a:xfrm>
              <a:off x="6106" y="7597"/>
              <a:ext cx="88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mails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35" name="Oval 35"/>
            <p:cNvSpPr>
              <a:spLocks noChangeArrowheads="1"/>
            </p:cNvSpPr>
            <p:nvPr/>
          </p:nvSpPr>
          <p:spPr bwMode="auto">
            <a:xfrm>
              <a:off x="5655" y="8561"/>
              <a:ext cx="1828" cy="609"/>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4" name="Rectangle 34"/>
            <p:cNvSpPr>
              <a:spLocks noChangeArrowheads="1"/>
            </p:cNvSpPr>
            <p:nvPr/>
          </p:nvSpPr>
          <p:spPr bwMode="auto">
            <a:xfrm>
              <a:off x="5984" y="8788"/>
              <a:ext cx="148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change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833" name="Line 33"/>
            <p:cNvSpPr>
              <a:spLocks noChangeShapeType="1"/>
            </p:cNvSpPr>
            <p:nvPr/>
          </p:nvSpPr>
          <p:spPr bwMode="auto">
            <a:xfrm flipV="1">
              <a:off x="1341" y="2098"/>
              <a:ext cx="2401" cy="260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2" name="Freeform 32"/>
            <p:cNvSpPr>
              <a:spLocks/>
            </p:cNvSpPr>
            <p:nvPr/>
          </p:nvSpPr>
          <p:spPr bwMode="auto">
            <a:xfrm>
              <a:off x="3620" y="2098"/>
              <a:ext cx="122" cy="141"/>
            </a:xfrm>
            <a:custGeom>
              <a:avLst/>
              <a:gdLst/>
              <a:ahLst/>
              <a:cxnLst>
                <a:cxn ang="0">
                  <a:pos x="73" y="141"/>
                </a:cxn>
                <a:cxn ang="0">
                  <a:pos x="122" y="0"/>
                </a:cxn>
                <a:cxn ang="0">
                  <a:pos x="0" y="42"/>
                </a:cxn>
              </a:cxnLst>
              <a:rect l="0" t="0" r="r" b="b"/>
              <a:pathLst>
                <a:path w="122" h="141">
                  <a:moveTo>
                    <a:pt x="73" y="141"/>
                  </a:moveTo>
                  <a:lnTo>
                    <a:pt x="122" y="0"/>
                  </a:lnTo>
                  <a:lnTo>
                    <a:pt x="0" y="42"/>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1" name="Line 31"/>
            <p:cNvSpPr>
              <a:spLocks noChangeShapeType="1"/>
            </p:cNvSpPr>
            <p:nvPr/>
          </p:nvSpPr>
          <p:spPr bwMode="auto">
            <a:xfrm flipV="1">
              <a:off x="1463" y="3061"/>
              <a:ext cx="2169" cy="170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30" name="Freeform 30"/>
            <p:cNvSpPr>
              <a:spLocks/>
            </p:cNvSpPr>
            <p:nvPr/>
          </p:nvSpPr>
          <p:spPr bwMode="auto">
            <a:xfrm>
              <a:off x="3510" y="3061"/>
              <a:ext cx="122" cy="128"/>
            </a:xfrm>
            <a:custGeom>
              <a:avLst/>
              <a:gdLst/>
              <a:ahLst/>
              <a:cxnLst>
                <a:cxn ang="0">
                  <a:pos x="49" y="128"/>
                </a:cxn>
                <a:cxn ang="0">
                  <a:pos x="122" y="0"/>
                </a:cxn>
                <a:cxn ang="0">
                  <a:pos x="0" y="29"/>
                </a:cxn>
              </a:cxnLst>
              <a:rect l="0" t="0" r="r" b="b"/>
              <a:pathLst>
                <a:path w="122" h="128">
                  <a:moveTo>
                    <a:pt x="49" y="128"/>
                  </a:moveTo>
                  <a:lnTo>
                    <a:pt x="122" y="0"/>
                  </a:lnTo>
                  <a:lnTo>
                    <a:pt x="0" y="29"/>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9" name="Line 29"/>
            <p:cNvSpPr>
              <a:spLocks noChangeShapeType="1"/>
            </p:cNvSpPr>
            <p:nvPr/>
          </p:nvSpPr>
          <p:spPr bwMode="auto">
            <a:xfrm flipV="1">
              <a:off x="1463" y="4139"/>
              <a:ext cx="1901" cy="836"/>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8" name="Freeform 28"/>
            <p:cNvSpPr>
              <a:spLocks/>
            </p:cNvSpPr>
            <p:nvPr/>
          </p:nvSpPr>
          <p:spPr bwMode="auto">
            <a:xfrm>
              <a:off x="3242" y="4139"/>
              <a:ext cx="122" cy="99"/>
            </a:xfrm>
            <a:custGeom>
              <a:avLst/>
              <a:gdLst/>
              <a:ahLst/>
              <a:cxnLst>
                <a:cxn ang="0">
                  <a:pos x="24" y="99"/>
                </a:cxn>
                <a:cxn ang="0">
                  <a:pos x="122" y="0"/>
                </a:cxn>
                <a:cxn ang="0">
                  <a:pos x="0" y="0"/>
                </a:cxn>
              </a:cxnLst>
              <a:rect l="0" t="0" r="r" b="b"/>
              <a:pathLst>
                <a:path w="122" h="99">
                  <a:moveTo>
                    <a:pt x="24" y="99"/>
                  </a:moveTo>
                  <a:lnTo>
                    <a:pt x="122" y="0"/>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7" name="Line 27"/>
            <p:cNvSpPr>
              <a:spLocks noChangeShapeType="1"/>
            </p:cNvSpPr>
            <p:nvPr/>
          </p:nvSpPr>
          <p:spPr bwMode="auto">
            <a:xfrm flipV="1">
              <a:off x="1463" y="4833"/>
              <a:ext cx="1852" cy="3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6" name="Freeform 26"/>
            <p:cNvSpPr>
              <a:spLocks/>
            </p:cNvSpPr>
            <p:nvPr/>
          </p:nvSpPr>
          <p:spPr bwMode="auto">
            <a:xfrm>
              <a:off x="3193" y="4805"/>
              <a:ext cx="122" cy="99"/>
            </a:xfrm>
            <a:custGeom>
              <a:avLst/>
              <a:gdLst/>
              <a:ahLst/>
              <a:cxnLst>
                <a:cxn ang="0">
                  <a:pos x="12" y="99"/>
                </a:cxn>
                <a:cxn ang="0">
                  <a:pos x="122" y="28"/>
                </a:cxn>
                <a:cxn ang="0">
                  <a:pos x="0" y="0"/>
                </a:cxn>
              </a:cxnLst>
              <a:rect l="0" t="0" r="r" b="b"/>
              <a:pathLst>
                <a:path w="122" h="99">
                  <a:moveTo>
                    <a:pt x="12" y="99"/>
                  </a:moveTo>
                  <a:lnTo>
                    <a:pt x="122" y="2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5" name="Line 25"/>
            <p:cNvSpPr>
              <a:spLocks noChangeShapeType="1"/>
            </p:cNvSpPr>
            <p:nvPr/>
          </p:nvSpPr>
          <p:spPr bwMode="auto">
            <a:xfrm>
              <a:off x="1463" y="5315"/>
              <a:ext cx="1901" cy="19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4" name="Freeform 24"/>
            <p:cNvSpPr>
              <a:spLocks/>
            </p:cNvSpPr>
            <p:nvPr/>
          </p:nvSpPr>
          <p:spPr bwMode="auto">
            <a:xfrm>
              <a:off x="3242" y="5443"/>
              <a:ext cx="122" cy="113"/>
            </a:xfrm>
            <a:custGeom>
              <a:avLst/>
              <a:gdLst/>
              <a:ahLst/>
              <a:cxnLst>
                <a:cxn ang="0">
                  <a:pos x="0" y="113"/>
                </a:cxn>
                <a:cxn ang="0">
                  <a:pos x="122" y="70"/>
                </a:cxn>
                <a:cxn ang="0">
                  <a:pos x="12" y="0"/>
                </a:cxn>
              </a:cxnLst>
              <a:rect l="0" t="0" r="r" b="b"/>
              <a:pathLst>
                <a:path w="122" h="113">
                  <a:moveTo>
                    <a:pt x="0" y="113"/>
                  </a:moveTo>
                  <a:lnTo>
                    <a:pt x="122" y="70"/>
                  </a:lnTo>
                  <a:lnTo>
                    <a:pt x="12"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3" name="Line 23"/>
            <p:cNvSpPr>
              <a:spLocks noChangeShapeType="1"/>
            </p:cNvSpPr>
            <p:nvPr/>
          </p:nvSpPr>
          <p:spPr bwMode="auto">
            <a:xfrm>
              <a:off x="1463" y="5528"/>
              <a:ext cx="1998" cy="949"/>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2" name="Freeform 22"/>
            <p:cNvSpPr>
              <a:spLocks/>
            </p:cNvSpPr>
            <p:nvPr/>
          </p:nvSpPr>
          <p:spPr bwMode="auto">
            <a:xfrm>
              <a:off x="3339" y="6378"/>
              <a:ext cx="122" cy="99"/>
            </a:xfrm>
            <a:custGeom>
              <a:avLst/>
              <a:gdLst/>
              <a:ahLst/>
              <a:cxnLst>
                <a:cxn ang="0">
                  <a:pos x="0" y="99"/>
                </a:cxn>
                <a:cxn ang="0">
                  <a:pos x="122" y="99"/>
                </a:cxn>
                <a:cxn ang="0">
                  <a:pos x="37" y="0"/>
                </a:cxn>
              </a:cxnLst>
              <a:rect l="0" t="0" r="r" b="b"/>
              <a:pathLst>
                <a:path w="122" h="99">
                  <a:moveTo>
                    <a:pt x="0" y="99"/>
                  </a:moveTo>
                  <a:lnTo>
                    <a:pt x="122" y="99"/>
                  </a:lnTo>
                  <a:lnTo>
                    <a:pt x="37"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1" name="Line 21"/>
            <p:cNvSpPr>
              <a:spLocks noChangeShapeType="1"/>
            </p:cNvSpPr>
            <p:nvPr/>
          </p:nvSpPr>
          <p:spPr bwMode="auto">
            <a:xfrm>
              <a:off x="1463" y="5754"/>
              <a:ext cx="2145" cy="1786"/>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20" name="Freeform 20"/>
            <p:cNvSpPr>
              <a:spLocks/>
            </p:cNvSpPr>
            <p:nvPr/>
          </p:nvSpPr>
          <p:spPr bwMode="auto">
            <a:xfrm>
              <a:off x="3486" y="7413"/>
              <a:ext cx="122" cy="127"/>
            </a:xfrm>
            <a:custGeom>
              <a:avLst/>
              <a:gdLst/>
              <a:ahLst/>
              <a:cxnLst>
                <a:cxn ang="0">
                  <a:pos x="0" y="99"/>
                </a:cxn>
                <a:cxn ang="0">
                  <a:pos x="122" y="127"/>
                </a:cxn>
                <a:cxn ang="0">
                  <a:pos x="61" y="0"/>
                </a:cxn>
              </a:cxnLst>
              <a:rect l="0" t="0" r="r" b="b"/>
              <a:pathLst>
                <a:path w="122" h="127">
                  <a:moveTo>
                    <a:pt x="0" y="99"/>
                  </a:moveTo>
                  <a:lnTo>
                    <a:pt x="122" y="127"/>
                  </a:lnTo>
                  <a:lnTo>
                    <a:pt x="61"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9" name="Line 19"/>
            <p:cNvSpPr>
              <a:spLocks noChangeShapeType="1"/>
            </p:cNvSpPr>
            <p:nvPr/>
          </p:nvSpPr>
          <p:spPr bwMode="auto">
            <a:xfrm>
              <a:off x="1304" y="5797"/>
              <a:ext cx="2340" cy="2877"/>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8" name="Freeform 18"/>
            <p:cNvSpPr>
              <a:spLocks/>
            </p:cNvSpPr>
            <p:nvPr/>
          </p:nvSpPr>
          <p:spPr bwMode="auto">
            <a:xfrm>
              <a:off x="3522" y="8532"/>
              <a:ext cx="122" cy="142"/>
            </a:xfrm>
            <a:custGeom>
              <a:avLst/>
              <a:gdLst/>
              <a:ahLst/>
              <a:cxnLst>
                <a:cxn ang="0">
                  <a:pos x="0" y="85"/>
                </a:cxn>
                <a:cxn ang="0">
                  <a:pos x="122" y="142"/>
                </a:cxn>
                <a:cxn ang="0">
                  <a:pos x="86" y="0"/>
                </a:cxn>
              </a:cxnLst>
              <a:rect l="0" t="0" r="r" b="b"/>
              <a:pathLst>
                <a:path w="122" h="142">
                  <a:moveTo>
                    <a:pt x="0" y="85"/>
                  </a:moveTo>
                  <a:lnTo>
                    <a:pt x="122" y="142"/>
                  </a:lnTo>
                  <a:lnTo>
                    <a:pt x="86"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7" name="Line 17"/>
            <p:cNvSpPr>
              <a:spLocks noChangeShapeType="1"/>
            </p:cNvSpPr>
            <p:nvPr/>
          </p:nvSpPr>
          <p:spPr bwMode="auto">
            <a:xfrm flipV="1">
              <a:off x="4875" y="1758"/>
              <a:ext cx="634" cy="14"/>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6" name="Freeform 16"/>
            <p:cNvSpPr>
              <a:spLocks/>
            </p:cNvSpPr>
            <p:nvPr/>
          </p:nvSpPr>
          <p:spPr bwMode="auto">
            <a:xfrm>
              <a:off x="5387" y="1701"/>
              <a:ext cx="122" cy="113"/>
            </a:xfrm>
            <a:custGeom>
              <a:avLst/>
              <a:gdLst/>
              <a:ahLst/>
              <a:cxnLst>
                <a:cxn ang="0">
                  <a:pos x="0" y="113"/>
                </a:cxn>
                <a:cxn ang="0">
                  <a:pos x="122" y="57"/>
                </a:cxn>
                <a:cxn ang="0">
                  <a:pos x="0" y="0"/>
                </a:cxn>
              </a:cxnLst>
              <a:rect l="0" t="0" r="r" b="b"/>
              <a:pathLst>
                <a:path w="122" h="113">
                  <a:moveTo>
                    <a:pt x="0" y="113"/>
                  </a:moveTo>
                  <a:lnTo>
                    <a:pt x="122" y="5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5" name="Line 15"/>
            <p:cNvSpPr>
              <a:spLocks noChangeShapeType="1"/>
            </p:cNvSpPr>
            <p:nvPr/>
          </p:nvSpPr>
          <p:spPr bwMode="auto">
            <a:xfrm flipV="1">
              <a:off x="4814" y="2679"/>
              <a:ext cx="987" cy="4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4" name="Freeform 14"/>
            <p:cNvSpPr>
              <a:spLocks/>
            </p:cNvSpPr>
            <p:nvPr/>
          </p:nvSpPr>
          <p:spPr bwMode="auto">
            <a:xfrm>
              <a:off x="5679" y="2636"/>
              <a:ext cx="122" cy="99"/>
            </a:xfrm>
            <a:custGeom>
              <a:avLst/>
              <a:gdLst/>
              <a:ahLst/>
              <a:cxnLst>
                <a:cxn ang="0">
                  <a:pos x="13" y="99"/>
                </a:cxn>
                <a:cxn ang="0">
                  <a:pos x="122" y="43"/>
                </a:cxn>
                <a:cxn ang="0">
                  <a:pos x="0" y="0"/>
                </a:cxn>
              </a:cxnLst>
              <a:rect l="0" t="0" r="r" b="b"/>
              <a:pathLst>
                <a:path w="122" h="99">
                  <a:moveTo>
                    <a:pt x="13" y="99"/>
                  </a:moveTo>
                  <a:lnTo>
                    <a:pt x="122" y="43"/>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3" name="Line 13"/>
            <p:cNvSpPr>
              <a:spLocks noChangeShapeType="1"/>
            </p:cNvSpPr>
            <p:nvPr/>
          </p:nvSpPr>
          <p:spPr bwMode="auto">
            <a:xfrm flipV="1">
              <a:off x="4826" y="3586"/>
              <a:ext cx="927" cy="127"/>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2" name="Freeform 12"/>
            <p:cNvSpPr>
              <a:spLocks/>
            </p:cNvSpPr>
            <p:nvPr/>
          </p:nvSpPr>
          <p:spPr bwMode="auto">
            <a:xfrm>
              <a:off x="5631" y="3558"/>
              <a:ext cx="122" cy="99"/>
            </a:xfrm>
            <a:custGeom>
              <a:avLst/>
              <a:gdLst/>
              <a:ahLst/>
              <a:cxnLst>
                <a:cxn ang="0">
                  <a:pos x="12" y="99"/>
                </a:cxn>
                <a:cxn ang="0">
                  <a:pos x="122" y="28"/>
                </a:cxn>
                <a:cxn ang="0">
                  <a:pos x="0" y="0"/>
                </a:cxn>
              </a:cxnLst>
              <a:rect l="0" t="0" r="r" b="b"/>
              <a:pathLst>
                <a:path w="122" h="99">
                  <a:moveTo>
                    <a:pt x="12" y="99"/>
                  </a:moveTo>
                  <a:lnTo>
                    <a:pt x="122" y="2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1" name="Line 11"/>
            <p:cNvSpPr>
              <a:spLocks noChangeShapeType="1"/>
            </p:cNvSpPr>
            <p:nvPr/>
          </p:nvSpPr>
          <p:spPr bwMode="auto">
            <a:xfrm flipV="1">
              <a:off x="4619" y="4394"/>
              <a:ext cx="1280" cy="227"/>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10" name="Freeform 10"/>
            <p:cNvSpPr>
              <a:spLocks/>
            </p:cNvSpPr>
            <p:nvPr/>
          </p:nvSpPr>
          <p:spPr bwMode="auto">
            <a:xfrm>
              <a:off x="5777" y="4365"/>
              <a:ext cx="122" cy="100"/>
            </a:xfrm>
            <a:custGeom>
              <a:avLst/>
              <a:gdLst/>
              <a:ahLst/>
              <a:cxnLst>
                <a:cxn ang="0">
                  <a:pos x="12" y="100"/>
                </a:cxn>
                <a:cxn ang="0">
                  <a:pos x="122" y="29"/>
                </a:cxn>
                <a:cxn ang="0">
                  <a:pos x="0" y="0"/>
                </a:cxn>
              </a:cxnLst>
              <a:rect l="0" t="0" r="r" b="b"/>
              <a:pathLst>
                <a:path w="122" h="100">
                  <a:moveTo>
                    <a:pt x="12" y="100"/>
                  </a:moveTo>
                  <a:lnTo>
                    <a:pt x="122" y="29"/>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9" name="Line 9"/>
            <p:cNvSpPr>
              <a:spLocks noChangeShapeType="1"/>
            </p:cNvSpPr>
            <p:nvPr/>
          </p:nvSpPr>
          <p:spPr bwMode="auto">
            <a:xfrm>
              <a:off x="4619" y="4847"/>
              <a:ext cx="841" cy="14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8" name="Freeform 8"/>
            <p:cNvSpPr>
              <a:spLocks/>
            </p:cNvSpPr>
            <p:nvPr/>
          </p:nvSpPr>
          <p:spPr bwMode="auto">
            <a:xfrm>
              <a:off x="5338" y="4918"/>
              <a:ext cx="122" cy="99"/>
            </a:xfrm>
            <a:custGeom>
              <a:avLst/>
              <a:gdLst/>
              <a:ahLst/>
              <a:cxnLst>
                <a:cxn ang="0">
                  <a:pos x="0" y="99"/>
                </a:cxn>
                <a:cxn ang="0">
                  <a:pos x="122" y="71"/>
                </a:cxn>
                <a:cxn ang="0">
                  <a:pos x="12" y="0"/>
                </a:cxn>
              </a:cxnLst>
              <a:rect l="0" t="0" r="r" b="b"/>
              <a:pathLst>
                <a:path w="122" h="99">
                  <a:moveTo>
                    <a:pt x="0" y="99"/>
                  </a:moveTo>
                  <a:lnTo>
                    <a:pt x="122" y="71"/>
                  </a:lnTo>
                  <a:lnTo>
                    <a:pt x="12"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7" name="Line 7"/>
            <p:cNvSpPr>
              <a:spLocks noChangeShapeType="1"/>
            </p:cNvSpPr>
            <p:nvPr/>
          </p:nvSpPr>
          <p:spPr bwMode="auto">
            <a:xfrm flipV="1">
              <a:off x="4765" y="6534"/>
              <a:ext cx="988" cy="14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6" name="Freeform 6"/>
            <p:cNvSpPr>
              <a:spLocks/>
            </p:cNvSpPr>
            <p:nvPr/>
          </p:nvSpPr>
          <p:spPr bwMode="auto">
            <a:xfrm>
              <a:off x="5631" y="6506"/>
              <a:ext cx="122" cy="99"/>
            </a:xfrm>
            <a:custGeom>
              <a:avLst/>
              <a:gdLst/>
              <a:ahLst/>
              <a:cxnLst>
                <a:cxn ang="0">
                  <a:pos x="12" y="99"/>
                </a:cxn>
                <a:cxn ang="0">
                  <a:pos x="122" y="28"/>
                </a:cxn>
                <a:cxn ang="0">
                  <a:pos x="0" y="0"/>
                </a:cxn>
              </a:cxnLst>
              <a:rect l="0" t="0" r="r" b="b"/>
              <a:pathLst>
                <a:path w="122" h="99">
                  <a:moveTo>
                    <a:pt x="12" y="99"/>
                  </a:moveTo>
                  <a:lnTo>
                    <a:pt x="122" y="2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5" name="Line 5"/>
            <p:cNvSpPr>
              <a:spLocks noChangeShapeType="1"/>
            </p:cNvSpPr>
            <p:nvPr/>
          </p:nvSpPr>
          <p:spPr bwMode="auto">
            <a:xfrm>
              <a:off x="4765" y="7030"/>
              <a:ext cx="1085" cy="41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4" name="Freeform 4"/>
            <p:cNvSpPr>
              <a:spLocks/>
            </p:cNvSpPr>
            <p:nvPr/>
          </p:nvSpPr>
          <p:spPr bwMode="auto">
            <a:xfrm>
              <a:off x="5728" y="7342"/>
              <a:ext cx="122" cy="99"/>
            </a:xfrm>
            <a:custGeom>
              <a:avLst/>
              <a:gdLst/>
              <a:ahLst/>
              <a:cxnLst>
                <a:cxn ang="0">
                  <a:pos x="0" y="99"/>
                </a:cxn>
                <a:cxn ang="0">
                  <a:pos x="122" y="99"/>
                </a:cxn>
                <a:cxn ang="0">
                  <a:pos x="25" y="0"/>
                </a:cxn>
              </a:cxnLst>
              <a:rect l="0" t="0" r="r" b="b"/>
              <a:pathLst>
                <a:path w="122" h="99">
                  <a:moveTo>
                    <a:pt x="0" y="99"/>
                  </a:moveTo>
                  <a:lnTo>
                    <a:pt x="122" y="99"/>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3" name="Line 3"/>
            <p:cNvSpPr>
              <a:spLocks noChangeShapeType="1"/>
            </p:cNvSpPr>
            <p:nvPr/>
          </p:nvSpPr>
          <p:spPr bwMode="auto">
            <a:xfrm>
              <a:off x="4753" y="8150"/>
              <a:ext cx="1036" cy="41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2" name="Freeform 2"/>
            <p:cNvSpPr>
              <a:spLocks/>
            </p:cNvSpPr>
            <p:nvPr/>
          </p:nvSpPr>
          <p:spPr bwMode="auto">
            <a:xfrm>
              <a:off x="5667" y="8462"/>
              <a:ext cx="122" cy="99"/>
            </a:xfrm>
            <a:custGeom>
              <a:avLst/>
              <a:gdLst/>
              <a:ahLst/>
              <a:cxnLst>
                <a:cxn ang="0">
                  <a:pos x="0" y="99"/>
                </a:cxn>
                <a:cxn ang="0">
                  <a:pos x="122" y="99"/>
                </a:cxn>
                <a:cxn ang="0">
                  <a:pos x="25" y="0"/>
                </a:cxn>
              </a:cxnLst>
              <a:rect l="0" t="0" r="r" b="b"/>
              <a:pathLst>
                <a:path w="122" h="99">
                  <a:moveTo>
                    <a:pt x="0" y="99"/>
                  </a:moveTo>
                  <a:lnTo>
                    <a:pt x="122" y="99"/>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67072" y="685800"/>
            <a:ext cx="326672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STUDENT USE CASE DIAGRAM</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75777" name="Picture 95"/>
          <p:cNvPicPr>
            <a:picLocks noChangeAspect="1" noChangeArrowheads="1"/>
          </p:cNvPicPr>
          <p:nvPr/>
        </p:nvPicPr>
        <p:blipFill>
          <a:blip r:embed="rId2"/>
          <a:srcRect/>
          <a:stretch>
            <a:fillRect/>
          </a:stretch>
        </p:blipFill>
        <p:spPr bwMode="auto">
          <a:xfrm>
            <a:off x="1600200" y="1066800"/>
            <a:ext cx="5943600" cy="5638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56488"/>
          </a:xfrm>
        </p:spPr>
        <p:txBody>
          <a:bodyPr>
            <a:normAutofit/>
          </a:bodyPr>
          <a:lstStyle/>
          <a:p>
            <a:pPr>
              <a:lnSpc>
                <a:spcPct val="150000"/>
              </a:lnSpc>
            </a:pPr>
            <a:r>
              <a:rPr lang="en-US" sz="2000" b="1" dirty="0" smtClean="0">
                <a:latin typeface="Times New Roman" pitchFamily="18" charset="0"/>
                <a:cs typeface="Times New Roman" pitchFamily="18" charset="0"/>
              </a:rPr>
              <a:t>TO BE PROPOSED :</a:t>
            </a:r>
            <a:endParaRPr lang="en-US" sz="2000" dirty="0"/>
          </a:p>
        </p:txBody>
      </p:sp>
      <p:sp>
        <p:nvSpPr>
          <p:cNvPr id="3" name="Content Placeholder 2"/>
          <p:cNvSpPr>
            <a:spLocks noGrp="1"/>
          </p:cNvSpPr>
          <p:nvPr>
            <p:ph idx="1"/>
          </p:nvPr>
        </p:nvSpPr>
        <p:spPr>
          <a:xfrm>
            <a:off x="457200" y="1371600"/>
            <a:ext cx="8229600" cy="4953000"/>
          </a:xfrm>
        </p:spPr>
        <p:txBody>
          <a:bodyPr>
            <a:noAutofit/>
          </a:bodyPr>
          <a:lstStyle/>
          <a:p>
            <a:pPr algn="just">
              <a:lnSpc>
                <a:spcPct val="150000"/>
              </a:lnSpc>
            </a:pPr>
            <a:r>
              <a:rPr lang="en-US" sz="1600" dirty="0" smtClean="0">
                <a:latin typeface="Times New Roman" pitchFamily="18" charset="0"/>
                <a:cs typeface="Times New Roman" pitchFamily="18" charset="0"/>
              </a:rPr>
              <a:t>The development of this new system contains the following activities, which try to automate the entire process keeping in the view of database integration approach.</a:t>
            </a:r>
          </a:p>
          <a:p>
            <a:pPr lvl="0" algn="just">
              <a:lnSpc>
                <a:spcPct val="150000"/>
              </a:lnSpc>
            </a:pPr>
            <a:r>
              <a:rPr lang="en-US" sz="1600" dirty="0" smtClean="0">
                <a:latin typeface="Times New Roman" pitchFamily="18" charset="0"/>
                <a:cs typeface="Times New Roman" pitchFamily="18" charset="0"/>
              </a:rPr>
              <a:t>To create an online web page where the accounts of the students are created during their admission through this account.</a:t>
            </a:r>
          </a:p>
          <a:p>
            <a:pPr lvl="0" algn="just">
              <a:lnSpc>
                <a:spcPct val="150000"/>
              </a:lnSpc>
            </a:pPr>
            <a:r>
              <a:rPr lang="en-US" sz="1600" dirty="0" smtClean="0">
                <a:latin typeface="Times New Roman" pitchFamily="18" charset="0"/>
                <a:cs typeface="Times New Roman" pitchFamily="18" charset="0"/>
              </a:rPr>
              <a:t>Students of a particular institution can pay the fee directly through online payment system and can pay the fee either by transferring the amount from their personal account or they can use their credit card or by their bank account details. </a:t>
            </a:r>
          </a:p>
          <a:p>
            <a:pPr lvl="0" algn="just">
              <a:lnSpc>
                <a:spcPct val="150000"/>
              </a:lnSpc>
            </a:pPr>
            <a:r>
              <a:rPr lang="en-US" sz="1600" dirty="0" smtClean="0">
                <a:latin typeface="Times New Roman" pitchFamily="18" charset="0"/>
                <a:cs typeface="Times New Roman" pitchFamily="18" charset="0"/>
              </a:rPr>
              <a:t>Through this one can pay the fee at any place at any time through payers can save their time. There is no need to address the college for payment which can also be done by mobile phone. </a:t>
            </a:r>
          </a:p>
          <a:p>
            <a:pPr lvl="0" algn="just">
              <a:lnSpc>
                <a:spcPct val="150000"/>
              </a:lnSpc>
            </a:pPr>
            <a:r>
              <a:rPr lang="en-US" sz="1600" dirty="0" smtClean="0">
                <a:latin typeface="Times New Roman" pitchFamily="18" charset="0"/>
                <a:cs typeface="Times New Roman" pitchFamily="18" charset="0"/>
              </a:rPr>
              <a:t>The user should provide information which is registered or given by the institution during his/her admission. Every student is provided with a confidential account and password in which all the details regarding his fee due are displayed and updated as per the fee payment.</a:t>
            </a:r>
          </a:p>
          <a:p>
            <a:pPr lvl="0" algn="just">
              <a:lnSpc>
                <a:spcPct val="150000"/>
              </a:lnSpc>
            </a:pPr>
            <a:r>
              <a:rPr lang="en-US" sz="1600" dirty="0" smtClean="0">
                <a:latin typeface="Times New Roman" pitchFamily="18" charset="0"/>
                <a:cs typeface="Times New Roman" pitchFamily="18" charset="0"/>
              </a:rPr>
              <a:t>They can receive alerts about the payment and online receipt forms on payment of the fee.</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2107238" y="2306002"/>
            <a:ext cx="4826962" cy="741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SEQUENCE DIAGRAMS</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57200" y="820579"/>
            <a:ext cx="3121367"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LOGIN SEQUENCE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73729" name="Picture 17"/>
          <p:cNvPicPr>
            <a:picLocks noChangeAspect="1" noChangeArrowheads="1"/>
          </p:cNvPicPr>
          <p:nvPr/>
        </p:nvPicPr>
        <p:blipFill>
          <a:blip r:embed="rId2"/>
          <a:srcRect/>
          <a:stretch>
            <a:fillRect/>
          </a:stretch>
        </p:blipFill>
        <p:spPr bwMode="auto">
          <a:xfrm>
            <a:off x="2286001" y="1676400"/>
            <a:ext cx="4724400" cy="36576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28600" y="838200"/>
            <a:ext cx="5652253"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PRESENT LOGIN USER  REPORT SEQUENCE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72705" name="Picture 18"/>
          <p:cNvPicPr>
            <a:picLocks noChangeAspect="1" noChangeArrowheads="1"/>
          </p:cNvPicPr>
          <p:nvPr/>
        </p:nvPicPr>
        <p:blipFill>
          <a:blip r:embed="rId2"/>
          <a:srcRect/>
          <a:stretch>
            <a:fillRect/>
          </a:stretch>
        </p:blipFill>
        <p:spPr bwMode="auto">
          <a:xfrm>
            <a:off x="1981200" y="1524000"/>
            <a:ext cx="4800600" cy="4038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22" name="Rectangle 66"/>
          <p:cNvSpPr>
            <a:spLocks noChangeArrowheads="1"/>
          </p:cNvSpPr>
          <p:nvPr/>
        </p:nvSpPr>
        <p:spPr bwMode="auto">
          <a:xfrm>
            <a:off x="457200" y="838200"/>
            <a:ext cx="3153427"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ADMIN SEQUENCE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pSp>
        <p:nvGrpSpPr>
          <p:cNvPr id="96257" name="Group 1"/>
          <p:cNvGrpSpPr>
            <a:grpSpLocks noChangeAspect="1"/>
          </p:cNvGrpSpPr>
          <p:nvPr/>
        </p:nvGrpSpPr>
        <p:grpSpPr bwMode="auto">
          <a:xfrm>
            <a:off x="1447800" y="1509712"/>
            <a:ext cx="6629400" cy="4205288"/>
            <a:chOff x="0" y="0"/>
            <a:chExt cx="9370" cy="6022"/>
          </a:xfrm>
        </p:grpSpPr>
        <p:sp>
          <p:nvSpPr>
            <p:cNvPr id="96321" name="AutoShape 65"/>
            <p:cNvSpPr>
              <a:spLocks noChangeAspect="1" noChangeArrowheads="1" noTextEdit="1"/>
            </p:cNvSpPr>
            <p:nvPr/>
          </p:nvSpPr>
          <p:spPr bwMode="auto">
            <a:xfrm>
              <a:off x="0" y="0"/>
              <a:ext cx="9370" cy="602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320" name="Rectangle 64"/>
            <p:cNvSpPr>
              <a:spLocks noChangeArrowheads="1"/>
            </p:cNvSpPr>
            <p:nvPr/>
          </p:nvSpPr>
          <p:spPr bwMode="auto">
            <a:xfrm>
              <a:off x="197" y="196"/>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19" name="Rectangle 63"/>
            <p:cNvSpPr>
              <a:spLocks noChangeArrowheads="1"/>
            </p:cNvSpPr>
            <p:nvPr/>
          </p:nvSpPr>
          <p:spPr bwMode="auto">
            <a:xfrm>
              <a:off x="295" y="236"/>
              <a:ext cx="30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18" name="Line 62"/>
            <p:cNvSpPr>
              <a:spLocks noChangeShapeType="1"/>
            </p:cNvSpPr>
            <p:nvPr/>
          </p:nvSpPr>
          <p:spPr bwMode="auto">
            <a:xfrm>
              <a:off x="541" y="589"/>
              <a:ext cx="1" cy="4944"/>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17" name="Rectangle 61"/>
            <p:cNvSpPr>
              <a:spLocks noChangeArrowheads="1"/>
            </p:cNvSpPr>
            <p:nvPr/>
          </p:nvSpPr>
          <p:spPr bwMode="auto">
            <a:xfrm>
              <a:off x="1455" y="236"/>
              <a:ext cx="669" cy="382"/>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16" name="Rectangle 60"/>
            <p:cNvSpPr>
              <a:spLocks noChangeArrowheads="1"/>
            </p:cNvSpPr>
            <p:nvPr/>
          </p:nvSpPr>
          <p:spPr bwMode="auto">
            <a:xfrm>
              <a:off x="1642" y="275"/>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15" name="Line 59"/>
            <p:cNvSpPr>
              <a:spLocks noChangeShapeType="1"/>
            </p:cNvSpPr>
            <p:nvPr/>
          </p:nvSpPr>
          <p:spPr bwMode="auto">
            <a:xfrm>
              <a:off x="1799" y="628"/>
              <a:ext cx="1" cy="4905"/>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14" name="Rectangle 58"/>
            <p:cNvSpPr>
              <a:spLocks noChangeArrowheads="1"/>
            </p:cNvSpPr>
            <p:nvPr/>
          </p:nvSpPr>
          <p:spPr bwMode="auto">
            <a:xfrm>
              <a:off x="2556" y="275"/>
              <a:ext cx="669" cy="382"/>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13" name="Rectangle 57"/>
            <p:cNvSpPr>
              <a:spLocks noChangeArrowheads="1"/>
            </p:cNvSpPr>
            <p:nvPr/>
          </p:nvSpPr>
          <p:spPr bwMode="auto">
            <a:xfrm>
              <a:off x="2763" y="314"/>
              <a:ext cx="28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12" name="Line 56"/>
            <p:cNvSpPr>
              <a:spLocks noChangeShapeType="1"/>
            </p:cNvSpPr>
            <p:nvPr/>
          </p:nvSpPr>
          <p:spPr bwMode="auto">
            <a:xfrm>
              <a:off x="2900" y="667"/>
              <a:ext cx="1" cy="486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11" name="Rectangle 55"/>
            <p:cNvSpPr>
              <a:spLocks noChangeArrowheads="1"/>
            </p:cNvSpPr>
            <p:nvPr/>
          </p:nvSpPr>
          <p:spPr bwMode="auto">
            <a:xfrm>
              <a:off x="3461" y="314"/>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10" name="Rectangle 54"/>
            <p:cNvSpPr>
              <a:spLocks noChangeArrowheads="1"/>
            </p:cNvSpPr>
            <p:nvPr/>
          </p:nvSpPr>
          <p:spPr bwMode="auto">
            <a:xfrm>
              <a:off x="3461" y="196"/>
              <a:ext cx="646" cy="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   Dept,brnch,course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09" name="Line 53"/>
            <p:cNvSpPr>
              <a:spLocks noChangeShapeType="1"/>
            </p:cNvSpPr>
            <p:nvPr/>
          </p:nvSpPr>
          <p:spPr bwMode="auto">
            <a:xfrm>
              <a:off x="3805" y="707"/>
              <a:ext cx="1" cy="482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08" name="Rectangle 52"/>
            <p:cNvSpPr>
              <a:spLocks noChangeArrowheads="1"/>
            </p:cNvSpPr>
            <p:nvPr/>
          </p:nvSpPr>
          <p:spPr bwMode="auto">
            <a:xfrm>
              <a:off x="4365" y="353"/>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07" name="Rectangle 51"/>
            <p:cNvSpPr>
              <a:spLocks noChangeArrowheads="1"/>
            </p:cNvSpPr>
            <p:nvPr/>
          </p:nvSpPr>
          <p:spPr bwMode="auto">
            <a:xfrm>
              <a:off x="4464" y="393"/>
              <a:ext cx="360"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chemeClr val="tx1"/>
                  </a:solidFill>
                  <a:effectLst/>
                  <a:latin typeface="Calibri" pitchFamily="34" charset="0"/>
                  <a:ea typeface="Times New Roman" pitchFamily="18" charset="0"/>
                  <a:cs typeface="Times New Roman" pitchFamily="18" charset="0"/>
                </a:rPr>
                <a:t>Account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06" name="Line 50"/>
            <p:cNvSpPr>
              <a:spLocks noChangeShapeType="1"/>
            </p:cNvSpPr>
            <p:nvPr/>
          </p:nvSpPr>
          <p:spPr bwMode="auto">
            <a:xfrm>
              <a:off x="4710" y="746"/>
              <a:ext cx="1" cy="4693"/>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05" name="Rectangle 49"/>
            <p:cNvSpPr>
              <a:spLocks noChangeArrowheads="1"/>
            </p:cNvSpPr>
            <p:nvPr/>
          </p:nvSpPr>
          <p:spPr bwMode="auto">
            <a:xfrm>
              <a:off x="5349" y="353"/>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04" name="Rectangle 48"/>
            <p:cNvSpPr>
              <a:spLocks noChangeArrowheads="1"/>
            </p:cNvSpPr>
            <p:nvPr/>
          </p:nvSpPr>
          <p:spPr bwMode="auto">
            <a:xfrm>
              <a:off x="5420" y="393"/>
              <a:ext cx="694" cy="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03" name="Line 47"/>
            <p:cNvSpPr>
              <a:spLocks noChangeShapeType="1"/>
            </p:cNvSpPr>
            <p:nvPr/>
          </p:nvSpPr>
          <p:spPr bwMode="auto">
            <a:xfrm>
              <a:off x="5693" y="746"/>
              <a:ext cx="1" cy="4883"/>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302" name="Rectangle 46"/>
            <p:cNvSpPr>
              <a:spLocks noChangeArrowheads="1"/>
            </p:cNvSpPr>
            <p:nvPr/>
          </p:nvSpPr>
          <p:spPr bwMode="auto">
            <a:xfrm>
              <a:off x="6411" y="353"/>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01" name="Rectangle 45"/>
            <p:cNvSpPr>
              <a:spLocks noChangeArrowheads="1"/>
            </p:cNvSpPr>
            <p:nvPr/>
          </p:nvSpPr>
          <p:spPr bwMode="auto">
            <a:xfrm>
              <a:off x="6411" y="393"/>
              <a:ext cx="985" cy="4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Employee,student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300" name="Line 44"/>
            <p:cNvSpPr>
              <a:spLocks noChangeShapeType="1"/>
            </p:cNvSpPr>
            <p:nvPr/>
          </p:nvSpPr>
          <p:spPr bwMode="auto">
            <a:xfrm>
              <a:off x="6755" y="746"/>
              <a:ext cx="49" cy="4978"/>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99" name="Rectangle 43"/>
            <p:cNvSpPr>
              <a:spLocks noChangeArrowheads="1"/>
            </p:cNvSpPr>
            <p:nvPr/>
          </p:nvSpPr>
          <p:spPr bwMode="auto">
            <a:xfrm>
              <a:off x="7433" y="432"/>
              <a:ext cx="895" cy="382"/>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98" name="Rectangle 42"/>
            <p:cNvSpPr>
              <a:spLocks noChangeArrowheads="1"/>
            </p:cNvSpPr>
            <p:nvPr/>
          </p:nvSpPr>
          <p:spPr bwMode="auto">
            <a:xfrm>
              <a:off x="7718" y="471"/>
              <a:ext cx="402" cy="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97" name="Line 41"/>
            <p:cNvSpPr>
              <a:spLocks noChangeShapeType="1"/>
            </p:cNvSpPr>
            <p:nvPr/>
          </p:nvSpPr>
          <p:spPr bwMode="auto">
            <a:xfrm>
              <a:off x="7885" y="824"/>
              <a:ext cx="1" cy="4900"/>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96" name="Rectangle 40"/>
            <p:cNvSpPr>
              <a:spLocks noChangeArrowheads="1"/>
            </p:cNvSpPr>
            <p:nvPr/>
          </p:nvSpPr>
          <p:spPr bwMode="auto">
            <a:xfrm>
              <a:off x="8495" y="432"/>
              <a:ext cx="669" cy="382"/>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95" name="Rectangle 39"/>
            <p:cNvSpPr>
              <a:spLocks noChangeArrowheads="1"/>
            </p:cNvSpPr>
            <p:nvPr/>
          </p:nvSpPr>
          <p:spPr bwMode="auto">
            <a:xfrm>
              <a:off x="8672" y="471"/>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94" name="Line 38"/>
            <p:cNvSpPr>
              <a:spLocks noChangeShapeType="1"/>
            </p:cNvSpPr>
            <p:nvPr/>
          </p:nvSpPr>
          <p:spPr bwMode="auto">
            <a:xfrm>
              <a:off x="8839" y="824"/>
              <a:ext cx="1" cy="499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93" name="Line 37"/>
            <p:cNvSpPr>
              <a:spLocks noChangeShapeType="1"/>
            </p:cNvSpPr>
            <p:nvPr/>
          </p:nvSpPr>
          <p:spPr bwMode="auto">
            <a:xfrm>
              <a:off x="541" y="864"/>
              <a:ext cx="118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92" name="Freeform 36"/>
            <p:cNvSpPr>
              <a:spLocks/>
            </p:cNvSpPr>
            <p:nvPr/>
          </p:nvSpPr>
          <p:spPr bwMode="auto">
            <a:xfrm>
              <a:off x="1632" y="824"/>
              <a:ext cx="98" cy="79"/>
            </a:xfrm>
            <a:custGeom>
              <a:avLst/>
              <a:gdLst/>
              <a:ahLst/>
              <a:cxnLst>
                <a:cxn ang="0">
                  <a:pos x="0" y="79"/>
                </a:cxn>
                <a:cxn ang="0">
                  <a:pos x="98" y="40"/>
                </a:cxn>
                <a:cxn ang="0">
                  <a:pos x="0" y="0"/>
                </a:cxn>
                <a:cxn ang="0">
                  <a:pos x="0" y="79"/>
                </a:cxn>
              </a:cxnLst>
              <a:rect l="0" t="0" r="r" b="b"/>
              <a:pathLst>
                <a:path w="98" h="79">
                  <a:moveTo>
                    <a:pt x="0" y="79"/>
                  </a:moveTo>
                  <a:lnTo>
                    <a:pt x="98"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91" name="Rectangle 35"/>
            <p:cNvSpPr>
              <a:spLocks noChangeArrowheads="1"/>
            </p:cNvSpPr>
            <p:nvPr/>
          </p:nvSpPr>
          <p:spPr bwMode="auto">
            <a:xfrm>
              <a:off x="1730" y="864"/>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90" name="Rectangle 34"/>
            <p:cNvSpPr>
              <a:spLocks noChangeArrowheads="1"/>
            </p:cNvSpPr>
            <p:nvPr/>
          </p:nvSpPr>
          <p:spPr bwMode="auto">
            <a:xfrm>
              <a:off x="757" y="707"/>
              <a:ext cx="7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89" name="Line 33"/>
            <p:cNvSpPr>
              <a:spLocks noChangeShapeType="1"/>
            </p:cNvSpPr>
            <p:nvPr/>
          </p:nvSpPr>
          <p:spPr bwMode="auto">
            <a:xfrm>
              <a:off x="1858" y="981"/>
              <a:ext cx="974"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88" name="Freeform 32"/>
            <p:cNvSpPr>
              <a:spLocks/>
            </p:cNvSpPr>
            <p:nvPr/>
          </p:nvSpPr>
          <p:spPr bwMode="auto">
            <a:xfrm>
              <a:off x="2733" y="942"/>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87" name="Rectangle 31"/>
            <p:cNvSpPr>
              <a:spLocks noChangeArrowheads="1"/>
            </p:cNvSpPr>
            <p:nvPr/>
          </p:nvSpPr>
          <p:spPr bwMode="auto">
            <a:xfrm>
              <a:off x="2832" y="981"/>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86" name="Rectangle 30"/>
            <p:cNvSpPr>
              <a:spLocks noChangeArrowheads="1"/>
            </p:cNvSpPr>
            <p:nvPr/>
          </p:nvSpPr>
          <p:spPr bwMode="auto">
            <a:xfrm>
              <a:off x="1917" y="824"/>
              <a:ext cx="85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85" name="Line 29"/>
            <p:cNvSpPr>
              <a:spLocks noChangeShapeType="1"/>
            </p:cNvSpPr>
            <p:nvPr/>
          </p:nvSpPr>
          <p:spPr bwMode="auto">
            <a:xfrm flipH="1">
              <a:off x="600" y="1335"/>
              <a:ext cx="119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84" name="Freeform 28"/>
            <p:cNvSpPr>
              <a:spLocks/>
            </p:cNvSpPr>
            <p:nvPr/>
          </p:nvSpPr>
          <p:spPr bwMode="auto">
            <a:xfrm>
              <a:off x="600" y="1295"/>
              <a:ext cx="98" cy="79"/>
            </a:xfrm>
            <a:custGeom>
              <a:avLst/>
              <a:gdLst/>
              <a:ahLst/>
              <a:cxnLst>
                <a:cxn ang="0">
                  <a:pos x="98" y="0"/>
                </a:cxn>
                <a:cxn ang="0">
                  <a:pos x="0" y="40"/>
                </a:cxn>
                <a:cxn ang="0">
                  <a:pos x="98" y="79"/>
                </a:cxn>
                <a:cxn ang="0">
                  <a:pos x="98" y="0"/>
                </a:cxn>
              </a:cxnLst>
              <a:rect l="0" t="0" r="r" b="b"/>
              <a:pathLst>
                <a:path w="98" h="79">
                  <a:moveTo>
                    <a:pt x="98" y="0"/>
                  </a:moveTo>
                  <a:lnTo>
                    <a:pt x="0" y="40"/>
                  </a:lnTo>
                  <a:lnTo>
                    <a:pt x="98" y="79"/>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83" name="Rectangle 27"/>
            <p:cNvSpPr>
              <a:spLocks noChangeArrowheads="1"/>
            </p:cNvSpPr>
            <p:nvPr/>
          </p:nvSpPr>
          <p:spPr bwMode="auto">
            <a:xfrm>
              <a:off x="472" y="1335"/>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82" name="Rectangle 26"/>
            <p:cNvSpPr>
              <a:spLocks noChangeArrowheads="1"/>
            </p:cNvSpPr>
            <p:nvPr/>
          </p:nvSpPr>
          <p:spPr bwMode="auto">
            <a:xfrm>
              <a:off x="905" y="1374"/>
              <a:ext cx="6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81" name="Line 25"/>
            <p:cNvSpPr>
              <a:spLocks noChangeShapeType="1"/>
            </p:cNvSpPr>
            <p:nvPr/>
          </p:nvSpPr>
          <p:spPr bwMode="auto">
            <a:xfrm>
              <a:off x="2900" y="1609"/>
              <a:ext cx="83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80" name="Freeform 24"/>
            <p:cNvSpPr>
              <a:spLocks/>
            </p:cNvSpPr>
            <p:nvPr/>
          </p:nvSpPr>
          <p:spPr bwMode="auto">
            <a:xfrm>
              <a:off x="3638" y="1570"/>
              <a:ext cx="98" cy="79"/>
            </a:xfrm>
            <a:custGeom>
              <a:avLst/>
              <a:gdLst/>
              <a:ahLst/>
              <a:cxnLst>
                <a:cxn ang="0">
                  <a:pos x="0" y="79"/>
                </a:cxn>
                <a:cxn ang="0">
                  <a:pos x="98" y="39"/>
                </a:cxn>
                <a:cxn ang="0">
                  <a:pos x="0" y="0"/>
                </a:cxn>
                <a:cxn ang="0">
                  <a:pos x="0" y="79"/>
                </a:cxn>
              </a:cxnLst>
              <a:rect l="0" t="0" r="r" b="b"/>
              <a:pathLst>
                <a:path w="98" h="79">
                  <a:moveTo>
                    <a:pt x="0" y="79"/>
                  </a:moveTo>
                  <a:lnTo>
                    <a:pt x="98"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79" name="Rectangle 23"/>
            <p:cNvSpPr>
              <a:spLocks noChangeArrowheads="1"/>
            </p:cNvSpPr>
            <p:nvPr/>
          </p:nvSpPr>
          <p:spPr bwMode="auto">
            <a:xfrm>
              <a:off x="3736" y="1609"/>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78" name="Rectangle 22"/>
            <p:cNvSpPr>
              <a:spLocks noChangeArrowheads="1"/>
            </p:cNvSpPr>
            <p:nvPr/>
          </p:nvSpPr>
          <p:spPr bwMode="auto">
            <a:xfrm>
              <a:off x="2606" y="1452"/>
              <a:ext cx="1523" cy="4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      4 : Add course,branch,dept()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7" name="Line 21"/>
            <p:cNvSpPr>
              <a:spLocks noChangeShapeType="1"/>
            </p:cNvSpPr>
            <p:nvPr/>
          </p:nvSpPr>
          <p:spPr bwMode="auto">
            <a:xfrm>
              <a:off x="2900" y="2237"/>
              <a:ext cx="1741"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76" name="Freeform 20"/>
            <p:cNvSpPr>
              <a:spLocks/>
            </p:cNvSpPr>
            <p:nvPr/>
          </p:nvSpPr>
          <p:spPr bwMode="auto">
            <a:xfrm>
              <a:off x="4542" y="2198"/>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75" name="Rectangle 19"/>
            <p:cNvSpPr>
              <a:spLocks noChangeArrowheads="1"/>
            </p:cNvSpPr>
            <p:nvPr/>
          </p:nvSpPr>
          <p:spPr bwMode="auto">
            <a:xfrm>
              <a:off x="4641" y="2237"/>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74" name="Rectangle 18"/>
            <p:cNvSpPr>
              <a:spLocks noChangeArrowheads="1"/>
            </p:cNvSpPr>
            <p:nvPr/>
          </p:nvSpPr>
          <p:spPr bwMode="auto">
            <a:xfrm>
              <a:off x="3422" y="2080"/>
              <a:ext cx="9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 view bal,depost()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3" name="Line 17"/>
            <p:cNvSpPr>
              <a:spLocks noChangeShapeType="1"/>
            </p:cNvSpPr>
            <p:nvPr/>
          </p:nvSpPr>
          <p:spPr bwMode="auto">
            <a:xfrm>
              <a:off x="2900" y="2591"/>
              <a:ext cx="2724"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72" name="Freeform 16"/>
            <p:cNvSpPr>
              <a:spLocks/>
            </p:cNvSpPr>
            <p:nvPr/>
          </p:nvSpPr>
          <p:spPr bwMode="auto">
            <a:xfrm>
              <a:off x="5526" y="2551"/>
              <a:ext cx="98" cy="79"/>
            </a:xfrm>
            <a:custGeom>
              <a:avLst/>
              <a:gdLst/>
              <a:ahLst/>
              <a:cxnLst>
                <a:cxn ang="0">
                  <a:pos x="0" y="79"/>
                </a:cxn>
                <a:cxn ang="0">
                  <a:pos x="98" y="40"/>
                </a:cxn>
                <a:cxn ang="0">
                  <a:pos x="0" y="0"/>
                </a:cxn>
                <a:cxn ang="0">
                  <a:pos x="0" y="79"/>
                </a:cxn>
              </a:cxnLst>
              <a:rect l="0" t="0" r="r" b="b"/>
              <a:pathLst>
                <a:path w="98" h="79">
                  <a:moveTo>
                    <a:pt x="0" y="79"/>
                  </a:moveTo>
                  <a:lnTo>
                    <a:pt x="98"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71" name="Rectangle 15"/>
            <p:cNvSpPr>
              <a:spLocks noChangeArrowheads="1"/>
            </p:cNvSpPr>
            <p:nvPr/>
          </p:nvSpPr>
          <p:spPr bwMode="auto">
            <a:xfrm>
              <a:off x="5624" y="2591"/>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70" name="Rectangle 14"/>
            <p:cNvSpPr>
              <a:spLocks noChangeArrowheads="1"/>
            </p:cNvSpPr>
            <p:nvPr/>
          </p:nvSpPr>
          <p:spPr bwMode="auto">
            <a:xfrm>
              <a:off x="3913" y="2434"/>
              <a:ext cx="118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add,view sudent fee()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9" name="Line 13"/>
            <p:cNvSpPr>
              <a:spLocks noChangeShapeType="1"/>
            </p:cNvSpPr>
            <p:nvPr/>
          </p:nvSpPr>
          <p:spPr bwMode="auto">
            <a:xfrm>
              <a:off x="2900" y="3297"/>
              <a:ext cx="378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8" name="Freeform 12"/>
            <p:cNvSpPr>
              <a:spLocks/>
            </p:cNvSpPr>
            <p:nvPr/>
          </p:nvSpPr>
          <p:spPr bwMode="auto">
            <a:xfrm>
              <a:off x="6588" y="3258"/>
              <a:ext cx="98" cy="78"/>
            </a:xfrm>
            <a:custGeom>
              <a:avLst/>
              <a:gdLst/>
              <a:ahLst/>
              <a:cxnLst>
                <a:cxn ang="0">
                  <a:pos x="0" y="78"/>
                </a:cxn>
                <a:cxn ang="0">
                  <a:pos x="98" y="39"/>
                </a:cxn>
                <a:cxn ang="0">
                  <a:pos x="0" y="0"/>
                </a:cxn>
                <a:cxn ang="0">
                  <a:pos x="0" y="78"/>
                </a:cxn>
              </a:cxnLst>
              <a:rect l="0" t="0" r="r" b="b"/>
              <a:pathLst>
                <a:path w="98" h="78">
                  <a:moveTo>
                    <a:pt x="0" y="78"/>
                  </a:moveTo>
                  <a:lnTo>
                    <a:pt x="98" y="39"/>
                  </a:lnTo>
                  <a:lnTo>
                    <a:pt x="0" y="0"/>
                  </a:lnTo>
                  <a:lnTo>
                    <a:pt x="0" y="78"/>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7" name="Rectangle 11"/>
            <p:cNvSpPr>
              <a:spLocks noChangeArrowheads="1"/>
            </p:cNvSpPr>
            <p:nvPr/>
          </p:nvSpPr>
          <p:spPr bwMode="auto">
            <a:xfrm>
              <a:off x="6686" y="3297"/>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66" name="Rectangle 10"/>
            <p:cNvSpPr>
              <a:spLocks noChangeArrowheads="1"/>
            </p:cNvSpPr>
            <p:nvPr/>
          </p:nvSpPr>
          <p:spPr bwMode="auto">
            <a:xfrm>
              <a:off x="4444" y="3140"/>
              <a:ext cx="81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7 : 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5" name="Line 9"/>
            <p:cNvSpPr>
              <a:spLocks noChangeShapeType="1"/>
            </p:cNvSpPr>
            <p:nvPr/>
          </p:nvSpPr>
          <p:spPr bwMode="auto">
            <a:xfrm>
              <a:off x="2900" y="4122"/>
              <a:ext cx="4917"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4" name="Freeform 8"/>
            <p:cNvSpPr>
              <a:spLocks/>
            </p:cNvSpPr>
            <p:nvPr/>
          </p:nvSpPr>
          <p:spPr bwMode="auto">
            <a:xfrm>
              <a:off x="7718" y="4082"/>
              <a:ext cx="99" cy="79"/>
            </a:xfrm>
            <a:custGeom>
              <a:avLst/>
              <a:gdLst/>
              <a:ahLst/>
              <a:cxnLst>
                <a:cxn ang="0">
                  <a:pos x="0" y="79"/>
                </a:cxn>
                <a:cxn ang="0">
                  <a:pos x="99" y="40"/>
                </a:cxn>
                <a:cxn ang="0">
                  <a:pos x="0" y="0"/>
                </a:cxn>
                <a:cxn ang="0">
                  <a:pos x="0" y="79"/>
                </a:cxn>
              </a:cxnLst>
              <a:rect l="0" t="0" r="r" b="b"/>
              <a:pathLst>
                <a:path w="99" h="79">
                  <a:moveTo>
                    <a:pt x="0" y="79"/>
                  </a:moveTo>
                  <a:lnTo>
                    <a:pt x="99"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3" name="Rectangle 7"/>
            <p:cNvSpPr>
              <a:spLocks noChangeArrowheads="1"/>
            </p:cNvSpPr>
            <p:nvPr/>
          </p:nvSpPr>
          <p:spPr bwMode="auto">
            <a:xfrm>
              <a:off x="7817" y="4122"/>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62" name="Rectangle 6"/>
            <p:cNvSpPr>
              <a:spLocks noChangeArrowheads="1"/>
            </p:cNvSpPr>
            <p:nvPr/>
          </p:nvSpPr>
          <p:spPr bwMode="auto">
            <a:xfrm>
              <a:off x="4847" y="3965"/>
              <a:ext cx="12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compose,sent,outbox()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1" name="Line 5"/>
            <p:cNvSpPr>
              <a:spLocks noChangeShapeType="1"/>
            </p:cNvSpPr>
            <p:nvPr/>
          </p:nvSpPr>
          <p:spPr bwMode="auto">
            <a:xfrm flipH="1">
              <a:off x="600" y="4504"/>
              <a:ext cx="823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0" name="Freeform 4"/>
            <p:cNvSpPr>
              <a:spLocks/>
            </p:cNvSpPr>
            <p:nvPr/>
          </p:nvSpPr>
          <p:spPr bwMode="auto">
            <a:xfrm>
              <a:off x="600" y="4465"/>
              <a:ext cx="98" cy="79"/>
            </a:xfrm>
            <a:custGeom>
              <a:avLst/>
              <a:gdLst/>
              <a:ahLst/>
              <a:cxnLst>
                <a:cxn ang="0">
                  <a:pos x="98" y="0"/>
                </a:cxn>
                <a:cxn ang="0">
                  <a:pos x="0" y="39"/>
                </a:cxn>
                <a:cxn ang="0">
                  <a:pos x="98" y="79"/>
                </a:cxn>
                <a:cxn ang="0">
                  <a:pos x="98" y="0"/>
                </a:cxn>
              </a:cxnLst>
              <a:rect l="0" t="0" r="r" b="b"/>
              <a:pathLst>
                <a:path w="98" h="79">
                  <a:moveTo>
                    <a:pt x="98" y="0"/>
                  </a:moveTo>
                  <a:lnTo>
                    <a:pt x="0" y="39"/>
                  </a:lnTo>
                  <a:lnTo>
                    <a:pt x="98" y="79"/>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59" name="Rectangle 3"/>
            <p:cNvSpPr>
              <a:spLocks noChangeArrowheads="1"/>
            </p:cNvSpPr>
            <p:nvPr/>
          </p:nvSpPr>
          <p:spPr bwMode="auto">
            <a:xfrm>
              <a:off x="472" y="4504"/>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58" name="Rectangle 2"/>
            <p:cNvSpPr>
              <a:spLocks noChangeArrowheads="1"/>
            </p:cNvSpPr>
            <p:nvPr/>
          </p:nvSpPr>
          <p:spPr bwMode="auto">
            <a:xfrm>
              <a:off x="4690" y="4544"/>
              <a:ext cx="6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98" name="Rectangle 66"/>
          <p:cNvSpPr>
            <a:spLocks noChangeArrowheads="1"/>
          </p:cNvSpPr>
          <p:nvPr/>
        </p:nvSpPr>
        <p:spPr bwMode="auto">
          <a:xfrm>
            <a:off x="609600" y="838200"/>
            <a:ext cx="358623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MANAGER SEQUENCE DIAGRAM:</a:t>
            </a:r>
            <a:endParaRPr kumimoji="0" lang="en-US" sz="1600" b="1" i="0" u="none" strike="noStrike" cap="none" normalizeH="0" baseline="0" dirty="0" smtClean="0">
              <a:ln>
                <a:noFill/>
              </a:ln>
              <a:solidFill>
                <a:schemeClr val="tx2"/>
              </a:solidFill>
              <a:effectLst/>
              <a:latin typeface="Arial" pitchFamily="34" charset="0"/>
              <a:cs typeface="Arial" pitchFamily="34" charset="0"/>
            </a:endParaRPr>
          </a:p>
        </p:txBody>
      </p:sp>
      <p:grpSp>
        <p:nvGrpSpPr>
          <p:cNvPr id="95233" name="Group 1"/>
          <p:cNvGrpSpPr>
            <a:grpSpLocks noChangeAspect="1"/>
          </p:cNvGrpSpPr>
          <p:nvPr/>
        </p:nvGrpSpPr>
        <p:grpSpPr bwMode="auto">
          <a:xfrm>
            <a:off x="1143000" y="1447800"/>
            <a:ext cx="6781800" cy="4191000"/>
            <a:chOff x="0" y="0"/>
            <a:chExt cx="9370" cy="5270"/>
          </a:xfrm>
        </p:grpSpPr>
        <p:sp>
          <p:nvSpPr>
            <p:cNvPr id="95297" name="AutoShape 65"/>
            <p:cNvSpPr>
              <a:spLocks noChangeAspect="1" noChangeArrowheads="1" noTextEdit="1"/>
            </p:cNvSpPr>
            <p:nvPr/>
          </p:nvSpPr>
          <p:spPr bwMode="auto">
            <a:xfrm>
              <a:off x="0" y="0"/>
              <a:ext cx="9370" cy="527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5296" name="Rectangle 64"/>
            <p:cNvSpPr>
              <a:spLocks noChangeArrowheads="1"/>
            </p:cNvSpPr>
            <p:nvPr/>
          </p:nvSpPr>
          <p:spPr bwMode="auto">
            <a:xfrm>
              <a:off x="197" y="197"/>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95" name="Rectangle 63"/>
            <p:cNvSpPr>
              <a:spLocks noChangeArrowheads="1"/>
            </p:cNvSpPr>
            <p:nvPr/>
          </p:nvSpPr>
          <p:spPr bwMode="auto">
            <a:xfrm>
              <a:off x="256" y="236"/>
              <a:ext cx="46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Managerr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94" name="Line 62"/>
            <p:cNvSpPr>
              <a:spLocks noChangeShapeType="1"/>
            </p:cNvSpPr>
            <p:nvPr/>
          </p:nvSpPr>
          <p:spPr bwMode="auto">
            <a:xfrm>
              <a:off x="541" y="590"/>
              <a:ext cx="1" cy="4365"/>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93" name="Rectangle 61"/>
            <p:cNvSpPr>
              <a:spLocks noChangeArrowheads="1"/>
            </p:cNvSpPr>
            <p:nvPr/>
          </p:nvSpPr>
          <p:spPr bwMode="auto">
            <a:xfrm>
              <a:off x="1455" y="236"/>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92" name="Rectangle 60"/>
            <p:cNvSpPr>
              <a:spLocks noChangeArrowheads="1"/>
            </p:cNvSpPr>
            <p:nvPr/>
          </p:nvSpPr>
          <p:spPr bwMode="auto">
            <a:xfrm>
              <a:off x="1642" y="275"/>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91" name="Line 59"/>
            <p:cNvSpPr>
              <a:spLocks noChangeShapeType="1"/>
            </p:cNvSpPr>
            <p:nvPr/>
          </p:nvSpPr>
          <p:spPr bwMode="auto">
            <a:xfrm>
              <a:off x="1799" y="629"/>
              <a:ext cx="1" cy="436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90" name="Rectangle 58"/>
            <p:cNvSpPr>
              <a:spLocks noChangeArrowheads="1"/>
            </p:cNvSpPr>
            <p:nvPr/>
          </p:nvSpPr>
          <p:spPr bwMode="auto">
            <a:xfrm>
              <a:off x="2556" y="275"/>
              <a:ext cx="669" cy="384"/>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89" name="Rectangle 57"/>
            <p:cNvSpPr>
              <a:spLocks noChangeArrowheads="1"/>
            </p:cNvSpPr>
            <p:nvPr/>
          </p:nvSpPr>
          <p:spPr bwMode="auto">
            <a:xfrm>
              <a:off x="2763" y="315"/>
              <a:ext cx="28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88" name="Line 56"/>
            <p:cNvSpPr>
              <a:spLocks noChangeShapeType="1"/>
            </p:cNvSpPr>
            <p:nvPr/>
          </p:nvSpPr>
          <p:spPr bwMode="auto">
            <a:xfrm>
              <a:off x="2900" y="669"/>
              <a:ext cx="1" cy="4404"/>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87" name="Rectangle 55"/>
            <p:cNvSpPr>
              <a:spLocks noChangeArrowheads="1"/>
            </p:cNvSpPr>
            <p:nvPr/>
          </p:nvSpPr>
          <p:spPr bwMode="auto">
            <a:xfrm>
              <a:off x="3461" y="315"/>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86" name="Rectangle 54"/>
            <p:cNvSpPr>
              <a:spLocks noChangeArrowheads="1"/>
            </p:cNvSpPr>
            <p:nvPr/>
          </p:nvSpPr>
          <p:spPr bwMode="auto">
            <a:xfrm>
              <a:off x="3550" y="354"/>
              <a:ext cx="695" cy="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Account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85" name="Line 53"/>
            <p:cNvSpPr>
              <a:spLocks noChangeShapeType="1"/>
            </p:cNvSpPr>
            <p:nvPr/>
          </p:nvSpPr>
          <p:spPr bwMode="auto">
            <a:xfrm>
              <a:off x="3805" y="708"/>
              <a:ext cx="1" cy="428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84" name="Rectangle 52"/>
            <p:cNvSpPr>
              <a:spLocks noChangeArrowheads="1"/>
            </p:cNvSpPr>
            <p:nvPr/>
          </p:nvSpPr>
          <p:spPr bwMode="auto">
            <a:xfrm>
              <a:off x="4365" y="354"/>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83" name="Rectangle 51"/>
            <p:cNvSpPr>
              <a:spLocks noChangeArrowheads="1"/>
            </p:cNvSpPr>
            <p:nvPr/>
          </p:nvSpPr>
          <p:spPr bwMode="auto">
            <a:xfrm>
              <a:off x="4365" y="393"/>
              <a:ext cx="747" cy="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Student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82" name="Line 50"/>
            <p:cNvSpPr>
              <a:spLocks noChangeShapeType="1"/>
            </p:cNvSpPr>
            <p:nvPr/>
          </p:nvSpPr>
          <p:spPr bwMode="auto">
            <a:xfrm>
              <a:off x="4710" y="747"/>
              <a:ext cx="1" cy="428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81" name="Rectangle 49"/>
            <p:cNvSpPr>
              <a:spLocks noChangeArrowheads="1"/>
            </p:cNvSpPr>
            <p:nvPr/>
          </p:nvSpPr>
          <p:spPr bwMode="auto">
            <a:xfrm>
              <a:off x="5349" y="354"/>
              <a:ext cx="816"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80" name="Rectangle 48"/>
            <p:cNvSpPr>
              <a:spLocks noChangeArrowheads="1"/>
            </p:cNvSpPr>
            <p:nvPr/>
          </p:nvSpPr>
          <p:spPr bwMode="auto">
            <a:xfrm>
              <a:off x="5398" y="393"/>
              <a:ext cx="39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79" name="Line 47"/>
            <p:cNvSpPr>
              <a:spLocks noChangeShapeType="1"/>
            </p:cNvSpPr>
            <p:nvPr/>
          </p:nvSpPr>
          <p:spPr bwMode="auto">
            <a:xfrm>
              <a:off x="5762" y="747"/>
              <a:ext cx="1" cy="432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78" name="Rectangle 46"/>
            <p:cNvSpPr>
              <a:spLocks noChangeArrowheads="1"/>
            </p:cNvSpPr>
            <p:nvPr/>
          </p:nvSpPr>
          <p:spPr bwMode="auto">
            <a:xfrm>
              <a:off x="6411" y="315"/>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77" name="Rectangle 45"/>
            <p:cNvSpPr>
              <a:spLocks noChangeArrowheads="1"/>
            </p:cNvSpPr>
            <p:nvPr/>
          </p:nvSpPr>
          <p:spPr bwMode="auto">
            <a:xfrm>
              <a:off x="6411" y="354"/>
              <a:ext cx="589" cy="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Mail,Queries,feedback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76" name="Line 44"/>
            <p:cNvSpPr>
              <a:spLocks noChangeShapeType="1"/>
            </p:cNvSpPr>
            <p:nvPr/>
          </p:nvSpPr>
          <p:spPr bwMode="auto">
            <a:xfrm>
              <a:off x="6755" y="708"/>
              <a:ext cx="1" cy="424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75" name="Rectangle 43"/>
            <p:cNvSpPr>
              <a:spLocks noChangeArrowheads="1"/>
            </p:cNvSpPr>
            <p:nvPr/>
          </p:nvSpPr>
          <p:spPr bwMode="auto">
            <a:xfrm>
              <a:off x="7433" y="354"/>
              <a:ext cx="895"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74" name="Rectangle 42"/>
            <p:cNvSpPr>
              <a:spLocks noChangeArrowheads="1"/>
            </p:cNvSpPr>
            <p:nvPr/>
          </p:nvSpPr>
          <p:spPr bwMode="auto">
            <a:xfrm>
              <a:off x="7718" y="393"/>
              <a:ext cx="513" cy="8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Security</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73" name="Line 41"/>
            <p:cNvSpPr>
              <a:spLocks noChangeShapeType="1"/>
            </p:cNvSpPr>
            <p:nvPr/>
          </p:nvSpPr>
          <p:spPr bwMode="auto">
            <a:xfrm>
              <a:off x="7885" y="747"/>
              <a:ext cx="1" cy="4090"/>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72" name="Rectangle 40"/>
            <p:cNvSpPr>
              <a:spLocks noChangeArrowheads="1"/>
            </p:cNvSpPr>
            <p:nvPr/>
          </p:nvSpPr>
          <p:spPr bwMode="auto">
            <a:xfrm>
              <a:off x="8495" y="354"/>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71" name="Rectangle 39"/>
            <p:cNvSpPr>
              <a:spLocks noChangeArrowheads="1"/>
            </p:cNvSpPr>
            <p:nvPr/>
          </p:nvSpPr>
          <p:spPr bwMode="auto">
            <a:xfrm>
              <a:off x="8672" y="393"/>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70" name="Line 38"/>
            <p:cNvSpPr>
              <a:spLocks noChangeShapeType="1"/>
            </p:cNvSpPr>
            <p:nvPr/>
          </p:nvSpPr>
          <p:spPr bwMode="auto">
            <a:xfrm>
              <a:off x="8839" y="747"/>
              <a:ext cx="1" cy="4169"/>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9" name="Line 37"/>
            <p:cNvSpPr>
              <a:spLocks noChangeShapeType="1"/>
            </p:cNvSpPr>
            <p:nvPr/>
          </p:nvSpPr>
          <p:spPr bwMode="auto">
            <a:xfrm>
              <a:off x="541" y="865"/>
              <a:ext cx="118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8" name="Freeform 36"/>
            <p:cNvSpPr>
              <a:spLocks/>
            </p:cNvSpPr>
            <p:nvPr/>
          </p:nvSpPr>
          <p:spPr bwMode="auto">
            <a:xfrm>
              <a:off x="1632" y="826"/>
              <a:ext cx="98" cy="79"/>
            </a:xfrm>
            <a:custGeom>
              <a:avLst/>
              <a:gdLst/>
              <a:ahLst/>
              <a:cxnLst>
                <a:cxn ang="0">
                  <a:pos x="0" y="79"/>
                </a:cxn>
                <a:cxn ang="0">
                  <a:pos x="98" y="39"/>
                </a:cxn>
                <a:cxn ang="0">
                  <a:pos x="0" y="0"/>
                </a:cxn>
                <a:cxn ang="0">
                  <a:pos x="0" y="79"/>
                </a:cxn>
              </a:cxnLst>
              <a:rect l="0" t="0" r="r" b="b"/>
              <a:pathLst>
                <a:path w="98" h="79">
                  <a:moveTo>
                    <a:pt x="0" y="79"/>
                  </a:moveTo>
                  <a:lnTo>
                    <a:pt x="98"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7" name="Rectangle 35"/>
            <p:cNvSpPr>
              <a:spLocks noChangeArrowheads="1"/>
            </p:cNvSpPr>
            <p:nvPr/>
          </p:nvSpPr>
          <p:spPr bwMode="auto">
            <a:xfrm>
              <a:off x="1730" y="865"/>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66" name="Rectangle 34"/>
            <p:cNvSpPr>
              <a:spLocks noChangeArrowheads="1"/>
            </p:cNvSpPr>
            <p:nvPr/>
          </p:nvSpPr>
          <p:spPr bwMode="auto">
            <a:xfrm>
              <a:off x="757" y="708"/>
              <a:ext cx="7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65" name="Line 33"/>
            <p:cNvSpPr>
              <a:spLocks noChangeShapeType="1"/>
            </p:cNvSpPr>
            <p:nvPr/>
          </p:nvSpPr>
          <p:spPr bwMode="auto">
            <a:xfrm>
              <a:off x="1858" y="983"/>
              <a:ext cx="974"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4" name="Freeform 32"/>
            <p:cNvSpPr>
              <a:spLocks/>
            </p:cNvSpPr>
            <p:nvPr/>
          </p:nvSpPr>
          <p:spPr bwMode="auto">
            <a:xfrm>
              <a:off x="2733" y="944"/>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3" name="Rectangle 31"/>
            <p:cNvSpPr>
              <a:spLocks noChangeArrowheads="1"/>
            </p:cNvSpPr>
            <p:nvPr/>
          </p:nvSpPr>
          <p:spPr bwMode="auto">
            <a:xfrm>
              <a:off x="2832" y="983"/>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62" name="Rectangle 30"/>
            <p:cNvSpPr>
              <a:spLocks noChangeArrowheads="1"/>
            </p:cNvSpPr>
            <p:nvPr/>
          </p:nvSpPr>
          <p:spPr bwMode="auto">
            <a:xfrm>
              <a:off x="1917" y="826"/>
              <a:ext cx="85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61" name="Line 29"/>
            <p:cNvSpPr>
              <a:spLocks noChangeShapeType="1"/>
            </p:cNvSpPr>
            <p:nvPr/>
          </p:nvSpPr>
          <p:spPr bwMode="auto">
            <a:xfrm flipH="1">
              <a:off x="600" y="1337"/>
              <a:ext cx="119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60" name="Freeform 28"/>
            <p:cNvSpPr>
              <a:spLocks/>
            </p:cNvSpPr>
            <p:nvPr/>
          </p:nvSpPr>
          <p:spPr bwMode="auto">
            <a:xfrm>
              <a:off x="600" y="1298"/>
              <a:ext cx="98" cy="78"/>
            </a:xfrm>
            <a:custGeom>
              <a:avLst/>
              <a:gdLst/>
              <a:ahLst/>
              <a:cxnLst>
                <a:cxn ang="0">
                  <a:pos x="98" y="0"/>
                </a:cxn>
                <a:cxn ang="0">
                  <a:pos x="0" y="39"/>
                </a:cxn>
                <a:cxn ang="0">
                  <a:pos x="98" y="78"/>
                </a:cxn>
                <a:cxn ang="0">
                  <a:pos x="98" y="0"/>
                </a:cxn>
              </a:cxnLst>
              <a:rect l="0" t="0" r="r" b="b"/>
              <a:pathLst>
                <a:path w="98" h="78">
                  <a:moveTo>
                    <a:pt x="98" y="0"/>
                  </a:moveTo>
                  <a:lnTo>
                    <a:pt x="0" y="39"/>
                  </a:lnTo>
                  <a:lnTo>
                    <a:pt x="98" y="78"/>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59" name="Rectangle 27"/>
            <p:cNvSpPr>
              <a:spLocks noChangeArrowheads="1"/>
            </p:cNvSpPr>
            <p:nvPr/>
          </p:nvSpPr>
          <p:spPr bwMode="auto">
            <a:xfrm>
              <a:off x="472" y="1337"/>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58" name="Rectangle 26"/>
            <p:cNvSpPr>
              <a:spLocks noChangeArrowheads="1"/>
            </p:cNvSpPr>
            <p:nvPr/>
          </p:nvSpPr>
          <p:spPr bwMode="auto">
            <a:xfrm>
              <a:off x="905" y="1376"/>
              <a:ext cx="6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57" name="Line 25"/>
            <p:cNvSpPr>
              <a:spLocks noChangeShapeType="1"/>
            </p:cNvSpPr>
            <p:nvPr/>
          </p:nvSpPr>
          <p:spPr bwMode="auto">
            <a:xfrm>
              <a:off x="2900" y="1612"/>
              <a:ext cx="83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56" name="Freeform 24"/>
            <p:cNvSpPr>
              <a:spLocks/>
            </p:cNvSpPr>
            <p:nvPr/>
          </p:nvSpPr>
          <p:spPr bwMode="auto">
            <a:xfrm>
              <a:off x="3638" y="1573"/>
              <a:ext cx="98" cy="79"/>
            </a:xfrm>
            <a:custGeom>
              <a:avLst/>
              <a:gdLst/>
              <a:ahLst/>
              <a:cxnLst>
                <a:cxn ang="0">
                  <a:pos x="0" y="79"/>
                </a:cxn>
                <a:cxn ang="0">
                  <a:pos x="98" y="39"/>
                </a:cxn>
                <a:cxn ang="0">
                  <a:pos x="0" y="0"/>
                </a:cxn>
                <a:cxn ang="0">
                  <a:pos x="0" y="79"/>
                </a:cxn>
              </a:cxnLst>
              <a:rect l="0" t="0" r="r" b="b"/>
              <a:pathLst>
                <a:path w="98" h="79">
                  <a:moveTo>
                    <a:pt x="0" y="79"/>
                  </a:moveTo>
                  <a:lnTo>
                    <a:pt x="98"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55" name="Rectangle 23"/>
            <p:cNvSpPr>
              <a:spLocks noChangeArrowheads="1"/>
            </p:cNvSpPr>
            <p:nvPr/>
          </p:nvSpPr>
          <p:spPr bwMode="auto">
            <a:xfrm>
              <a:off x="3736" y="1612"/>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54" name="Rectangle 22"/>
            <p:cNvSpPr>
              <a:spLocks noChangeArrowheads="1"/>
            </p:cNvSpPr>
            <p:nvPr/>
          </p:nvSpPr>
          <p:spPr bwMode="auto">
            <a:xfrm>
              <a:off x="2655" y="1455"/>
              <a:ext cx="12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         4 : view bal,deposit()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53" name="Line 21"/>
            <p:cNvSpPr>
              <a:spLocks noChangeShapeType="1"/>
            </p:cNvSpPr>
            <p:nvPr/>
          </p:nvSpPr>
          <p:spPr bwMode="auto">
            <a:xfrm>
              <a:off x="2900" y="2242"/>
              <a:ext cx="1741"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52" name="Freeform 20"/>
            <p:cNvSpPr>
              <a:spLocks/>
            </p:cNvSpPr>
            <p:nvPr/>
          </p:nvSpPr>
          <p:spPr bwMode="auto">
            <a:xfrm>
              <a:off x="4542" y="2202"/>
              <a:ext cx="99" cy="79"/>
            </a:xfrm>
            <a:custGeom>
              <a:avLst/>
              <a:gdLst/>
              <a:ahLst/>
              <a:cxnLst>
                <a:cxn ang="0">
                  <a:pos x="0" y="79"/>
                </a:cxn>
                <a:cxn ang="0">
                  <a:pos x="99" y="40"/>
                </a:cxn>
                <a:cxn ang="0">
                  <a:pos x="0" y="0"/>
                </a:cxn>
                <a:cxn ang="0">
                  <a:pos x="0" y="79"/>
                </a:cxn>
              </a:cxnLst>
              <a:rect l="0" t="0" r="r" b="b"/>
              <a:pathLst>
                <a:path w="99" h="79">
                  <a:moveTo>
                    <a:pt x="0" y="79"/>
                  </a:moveTo>
                  <a:lnTo>
                    <a:pt x="99"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51" name="Rectangle 19"/>
            <p:cNvSpPr>
              <a:spLocks noChangeArrowheads="1"/>
            </p:cNvSpPr>
            <p:nvPr/>
          </p:nvSpPr>
          <p:spPr bwMode="auto">
            <a:xfrm>
              <a:off x="4641" y="2242"/>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50" name="Rectangle 18"/>
            <p:cNvSpPr>
              <a:spLocks noChangeArrowheads="1"/>
            </p:cNvSpPr>
            <p:nvPr/>
          </p:nvSpPr>
          <p:spPr bwMode="auto">
            <a:xfrm>
              <a:off x="2812" y="2084"/>
              <a:ext cx="117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 view student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49" name="Line 17"/>
            <p:cNvSpPr>
              <a:spLocks noChangeShapeType="1"/>
            </p:cNvSpPr>
            <p:nvPr/>
          </p:nvSpPr>
          <p:spPr bwMode="auto">
            <a:xfrm>
              <a:off x="2900" y="2596"/>
              <a:ext cx="2793"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48" name="Freeform 16"/>
            <p:cNvSpPr>
              <a:spLocks/>
            </p:cNvSpPr>
            <p:nvPr/>
          </p:nvSpPr>
          <p:spPr bwMode="auto">
            <a:xfrm>
              <a:off x="5594" y="2556"/>
              <a:ext cx="99" cy="79"/>
            </a:xfrm>
            <a:custGeom>
              <a:avLst/>
              <a:gdLst/>
              <a:ahLst/>
              <a:cxnLst>
                <a:cxn ang="0">
                  <a:pos x="0" y="79"/>
                </a:cxn>
                <a:cxn ang="0">
                  <a:pos x="99" y="40"/>
                </a:cxn>
                <a:cxn ang="0">
                  <a:pos x="0" y="0"/>
                </a:cxn>
                <a:cxn ang="0">
                  <a:pos x="0" y="79"/>
                </a:cxn>
              </a:cxnLst>
              <a:rect l="0" t="0" r="r" b="b"/>
              <a:pathLst>
                <a:path w="99" h="79">
                  <a:moveTo>
                    <a:pt x="0" y="79"/>
                  </a:moveTo>
                  <a:lnTo>
                    <a:pt x="99"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47" name="Rectangle 15"/>
            <p:cNvSpPr>
              <a:spLocks noChangeArrowheads="1"/>
            </p:cNvSpPr>
            <p:nvPr/>
          </p:nvSpPr>
          <p:spPr bwMode="auto">
            <a:xfrm>
              <a:off x="5693" y="2596"/>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46" name="Rectangle 14"/>
            <p:cNvSpPr>
              <a:spLocks noChangeArrowheads="1"/>
            </p:cNvSpPr>
            <p:nvPr/>
          </p:nvSpPr>
          <p:spPr bwMode="auto">
            <a:xfrm>
              <a:off x="3638" y="2438"/>
              <a:ext cx="76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student fee()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45" name="Line 13"/>
            <p:cNvSpPr>
              <a:spLocks noChangeShapeType="1"/>
            </p:cNvSpPr>
            <p:nvPr/>
          </p:nvSpPr>
          <p:spPr bwMode="auto">
            <a:xfrm>
              <a:off x="2900" y="3304"/>
              <a:ext cx="378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44" name="Freeform 12"/>
            <p:cNvSpPr>
              <a:spLocks/>
            </p:cNvSpPr>
            <p:nvPr/>
          </p:nvSpPr>
          <p:spPr bwMode="auto">
            <a:xfrm>
              <a:off x="6588" y="3264"/>
              <a:ext cx="98" cy="79"/>
            </a:xfrm>
            <a:custGeom>
              <a:avLst/>
              <a:gdLst/>
              <a:ahLst/>
              <a:cxnLst>
                <a:cxn ang="0">
                  <a:pos x="0" y="79"/>
                </a:cxn>
                <a:cxn ang="0">
                  <a:pos x="98" y="40"/>
                </a:cxn>
                <a:cxn ang="0">
                  <a:pos x="0" y="0"/>
                </a:cxn>
                <a:cxn ang="0">
                  <a:pos x="0" y="79"/>
                </a:cxn>
              </a:cxnLst>
              <a:rect l="0" t="0" r="r" b="b"/>
              <a:pathLst>
                <a:path w="98" h="79">
                  <a:moveTo>
                    <a:pt x="0" y="79"/>
                  </a:moveTo>
                  <a:lnTo>
                    <a:pt x="98"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43" name="Rectangle 11"/>
            <p:cNvSpPr>
              <a:spLocks noChangeArrowheads="1"/>
            </p:cNvSpPr>
            <p:nvPr/>
          </p:nvSpPr>
          <p:spPr bwMode="auto">
            <a:xfrm>
              <a:off x="6686" y="3304"/>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42" name="Rectangle 10"/>
            <p:cNvSpPr>
              <a:spLocks noChangeArrowheads="1"/>
            </p:cNvSpPr>
            <p:nvPr/>
          </p:nvSpPr>
          <p:spPr bwMode="auto">
            <a:xfrm>
              <a:off x="4336" y="3146"/>
              <a:ext cx="22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7 : mails,queries recive,solution,view 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41" name="Line 9"/>
            <p:cNvSpPr>
              <a:spLocks noChangeShapeType="1"/>
            </p:cNvSpPr>
            <p:nvPr/>
          </p:nvSpPr>
          <p:spPr bwMode="auto">
            <a:xfrm>
              <a:off x="2900" y="4129"/>
              <a:ext cx="4917"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40" name="Freeform 8"/>
            <p:cNvSpPr>
              <a:spLocks/>
            </p:cNvSpPr>
            <p:nvPr/>
          </p:nvSpPr>
          <p:spPr bwMode="auto">
            <a:xfrm>
              <a:off x="7718" y="4090"/>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39" name="Rectangle 7"/>
            <p:cNvSpPr>
              <a:spLocks noChangeArrowheads="1"/>
            </p:cNvSpPr>
            <p:nvPr/>
          </p:nvSpPr>
          <p:spPr bwMode="auto">
            <a:xfrm>
              <a:off x="7817" y="4129"/>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38" name="Rectangle 6"/>
            <p:cNvSpPr>
              <a:spLocks noChangeArrowheads="1"/>
            </p:cNvSpPr>
            <p:nvPr/>
          </p:nvSpPr>
          <p:spPr bwMode="auto">
            <a:xfrm>
              <a:off x="4847" y="3972"/>
              <a:ext cx="103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changepassword()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237" name="Line 5"/>
            <p:cNvSpPr>
              <a:spLocks noChangeShapeType="1"/>
            </p:cNvSpPr>
            <p:nvPr/>
          </p:nvSpPr>
          <p:spPr bwMode="auto">
            <a:xfrm flipH="1">
              <a:off x="600" y="4513"/>
              <a:ext cx="823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36" name="Freeform 4"/>
            <p:cNvSpPr>
              <a:spLocks/>
            </p:cNvSpPr>
            <p:nvPr/>
          </p:nvSpPr>
          <p:spPr bwMode="auto">
            <a:xfrm>
              <a:off x="600" y="4474"/>
              <a:ext cx="98" cy="78"/>
            </a:xfrm>
            <a:custGeom>
              <a:avLst/>
              <a:gdLst/>
              <a:ahLst/>
              <a:cxnLst>
                <a:cxn ang="0">
                  <a:pos x="98" y="0"/>
                </a:cxn>
                <a:cxn ang="0">
                  <a:pos x="0" y="39"/>
                </a:cxn>
                <a:cxn ang="0">
                  <a:pos x="98" y="78"/>
                </a:cxn>
                <a:cxn ang="0">
                  <a:pos x="98" y="0"/>
                </a:cxn>
              </a:cxnLst>
              <a:rect l="0" t="0" r="r" b="b"/>
              <a:pathLst>
                <a:path w="98" h="78">
                  <a:moveTo>
                    <a:pt x="98" y="0"/>
                  </a:moveTo>
                  <a:lnTo>
                    <a:pt x="0" y="39"/>
                  </a:lnTo>
                  <a:lnTo>
                    <a:pt x="98" y="78"/>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235" name="Rectangle 3"/>
            <p:cNvSpPr>
              <a:spLocks noChangeArrowheads="1"/>
            </p:cNvSpPr>
            <p:nvPr/>
          </p:nvSpPr>
          <p:spPr bwMode="auto">
            <a:xfrm>
              <a:off x="472" y="4513"/>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234" name="Rectangle 2"/>
            <p:cNvSpPr>
              <a:spLocks noChangeArrowheads="1"/>
            </p:cNvSpPr>
            <p:nvPr/>
          </p:nvSpPr>
          <p:spPr bwMode="auto">
            <a:xfrm>
              <a:off x="4454" y="4552"/>
              <a:ext cx="54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 : 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74" name="Rectangle 66"/>
          <p:cNvSpPr>
            <a:spLocks noChangeArrowheads="1"/>
          </p:cNvSpPr>
          <p:nvPr/>
        </p:nvSpPr>
        <p:spPr bwMode="auto">
          <a:xfrm>
            <a:off x="419097" y="914400"/>
            <a:ext cx="34671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STUDENT SEQUENCE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pSp>
        <p:nvGrpSpPr>
          <p:cNvPr id="94209" name="Group 1"/>
          <p:cNvGrpSpPr>
            <a:grpSpLocks noChangeAspect="1"/>
          </p:cNvGrpSpPr>
          <p:nvPr/>
        </p:nvGrpSpPr>
        <p:grpSpPr bwMode="auto">
          <a:xfrm>
            <a:off x="1219200" y="1676400"/>
            <a:ext cx="6934200" cy="4191000"/>
            <a:chOff x="0" y="0"/>
            <a:chExt cx="9370" cy="5270"/>
          </a:xfrm>
        </p:grpSpPr>
        <p:sp>
          <p:nvSpPr>
            <p:cNvPr id="94273" name="AutoShape 65"/>
            <p:cNvSpPr>
              <a:spLocks noChangeAspect="1" noChangeArrowheads="1" noTextEdit="1"/>
            </p:cNvSpPr>
            <p:nvPr/>
          </p:nvSpPr>
          <p:spPr bwMode="auto">
            <a:xfrm>
              <a:off x="0" y="0"/>
              <a:ext cx="9370" cy="527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4272" name="Rectangle 64"/>
            <p:cNvSpPr>
              <a:spLocks noChangeArrowheads="1"/>
            </p:cNvSpPr>
            <p:nvPr/>
          </p:nvSpPr>
          <p:spPr bwMode="auto">
            <a:xfrm>
              <a:off x="197" y="197"/>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71" name="Rectangle 63"/>
            <p:cNvSpPr>
              <a:spLocks noChangeArrowheads="1"/>
            </p:cNvSpPr>
            <p:nvPr/>
          </p:nvSpPr>
          <p:spPr bwMode="auto">
            <a:xfrm>
              <a:off x="256" y="236"/>
              <a:ext cx="36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0" name="Line 62"/>
            <p:cNvSpPr>
              <a:spLocks noChangeShapeType="1"/>
            </p:cNvSpPr>
            <p:nvPr/>
          </p:nvSpPr>
          <p:spPr bwMode="auto">
            <a:xfrm>
              <a:off x="541" y="590"/>
              <a:ext cx="1" cy="4365"/>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9" name="Rectangle 61"/>
            <p:cNvSpPr>
              <a:spLocks noChangeArrowheads="1"/>
            </p:cNvSpPr>
            <p:nvPr/>
          </p:nvSpPr>
          <p:spPr bwMode="auto">
            <a:xfrm>
              <a:off x="1455" y="236"/>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8" name="Rectangle 60"/>
            <p:cNvSpPr>
              <a:spLocks noChangeArrowheads="1"/>
            </p:cNvSpPr>
            <p:nvPr/>
          </p:nvSpPr>
          <p:spPr bwMode="auto">
            <a:xfrm>
              <a:off x="1642" y="275"/>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7" name="Line 59"/>
            <p:cNvSpPr>
              <a:spLocks noChangeShapeType="1"/>
            </p:cNvSpPr>
            <p:nvPr/>
          </p:nvSpPr>
          <p:spPr bwMode="auto">
            <a:xfrm>
              <a:off x="1799" y="629"/>
              <a:ext cx="1" cy="436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6" name="Rectangle 58"/>
            <p:cNvSpPr>
              <a:spLocks noChangeArrowheads="1"/>
            </p:cNvSpPr>
            <p:nvPr/>
          </p:nvSpPr>
          <p:spPr bwMode="auto">
            <a:xfrm>
              <a:off x="2556" y="275"/>
              <a:ext cx="669" cy="384"/>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5" name="Rectangle 57"/>
            <p:cNvSpPr>
              <a:spLocks noChangeArrowheads="1"/>
            </p:cNvSpPr>
            <p:nvPr/>
          </p:nvSpPr>
          <p:spPr bwMode="auto">
            <a:xfrm>
              <a:off x="2763" y="315"/>
              <a:ext cx="28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4" name="Line 56"/>
            <p:cNvSpPr>
              <a:spLocks noChangeShapeType="1"/>
            </p:cNvSpPr>
            <p:nvPr/>
          </p:nvSpPr>
          <p:spPr bwMode="auto">
            <a:xfrm>
              <a:off x="2900" y="669"/>
              <a:ext cx="1" cy="4404"/>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3" name="Rectangle 55"/>
            <p:cNvSpPr>
              <a:spLocks noChangeArrowheads="1"/>
            </p:cNvSpPr>
            <p:nvPr/>
          </p:nvSpPr>
          <p:spPr bwMode="auto">
            <a:xfrm>
              <a:off x="3461" y="315"/>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2" name="Rectangle 54"/>
            <p:cNvSpPr>
              <a:spLocks noChangeArrowheads="1"/>
            </p:cNvSpPr>
            <p:nvPr/>
          </p:nvSpPr>
          <p:spPr bwMode="auto">
            <a:xfrm>
              <a:off x="3697" y="354"/>
              <a:ext cx="43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Dept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1" name="Line 53"/>
            <p:cNvSpPr>
              <a:spLocks noChangeShapeType="1"/>
            </p:cNvSpPr>
            <p:nvPr/>
          </p:nvSpPr>
          <p:spPr bwMode="auto">
            <a:xfrm>
              <a:off x="3805" y="708"/>
              <a:ext cx="1" cy="428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0" name="Rectangle 52"/>
            <p:cNvSpPr>
              <a:spLocks noChangeArrowheads="1"/>
            </p:cNvSpPr>
            <p:nvPr/>
          </p:nvSpPr>
          <p:spPr bwMode="auto">
            <a:xfrm>
              <a:off x="4365" y="354"/>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9" name="Rectangle 51"/>
            <p:cNvSpPr>
              <a:spLocks noChangeArrowheads="1"/>
            </p:cNvSpPr>
            <p:nvPr/>
          </p:nvSpPr>
          <p:spPr bwMode="auto">
            <a:xfrm>
              <a:off x="4454" y="393"/>
              <a:ext cx="39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8" name="Line 50"/>
            <p:cNvSpPr>
              <a:spLocks noChangeShapeType="1"/>
            </p:cNvSpPr>
            <p:nvPr/>
          </p:nvSpPr>
          <p:spPr bwMode="auto">
            <a:xfrm>
              <a:off x="4710" y="747"/>
              <a:ext cx="1" cy="428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7" name="Rectangle 49"/>
            <p:cNvSpPr>
              <a:spLocks noChangeArrowheads="1"/>
            </p:cNvSpPr>
            <p:nvPr/>
          </p:nvSpPr>
          <p:spPr bwMode="auto">
            <a:xfrm>
              <a:off x="5349" y="354"/>
              <a:ext cx="816"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6" name="Rectangle 48"/>
            <p:cNvSpPr>
              <a:spLocks noChangeArrowheads="1"/>
            </p:cNvSpPr>
            <p:nvPr/>
          </p:nvSpPr>
          <p:spPr bwMode="auto">
            <a:xfrm>
              <a:off x="5398" y="393"/>
              <a:ext cx="57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View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5" name="Line 47"/>
            <p:cNvSpPr>
              <a:spLocks noChangeShapeType="1"/>
            </p:cNvSpPr>
            <p:nvPr/>
          </p:nvSpPr>
          <p:spPr bwMode="auto">
            <a:xfrm>
              <a:off x="5762" y="747"/>
              <a:ext cx="1" cy="4326"/>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4" name="Rectangle 46"/>
            <p:cNvSpPr>
              <a:spLocks noChangeArrowheads="1"/>
            </p:cNvSpPr>
            <p:nvPr/>
          </p:nvSpPr>
          <p:spPr bwMode="auto">
            <a:xfrm>
              <a:off x="6411" y="315"/>
              <a:ext cx="668"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3" name="Rectangle 45"/>
            <p:cNvSpPr>
              <a:spLocks noChangeArrowheads="1"/>
            </p:cNvSpPr>
            <p:nvPr/>
          </p:nvSpPr>
          <p:spPr bwMode="auto">
            <a:xfrm>
              <a:off x="6529" y="354"/>
              <a:ext cx="21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2" name="Line 44"/>
            <p:cNvSpPr>
              <a:spLocks noChangeShapeType="1"/>
            </p:cNvSpPr>
            <p:nvPr/>
          </p:nvSpPr>
          <p:spPr bwMode="auto">
            <a:xfrm>
              <a:off x="6755" y="708"/>
              <a:ext cx="1" cy="4247"/>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1" name="Rectangle 43"/>
            <p:cNvSpPr>
              <a:spLocks noChangeArrowheads="1"/>
            </p:cNvSpPr>
            <p:nvPr/>
          </p:nvSpPr>
          <p:spPr bwMode="auto">
            <a:xfrm>
              <a:off x="7433" y="354"/>
              <a:ext cx="895"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0" name="Rectangle 42"/>
            <p:cNvSpPr>
              <a:spLocks noChangeArrowheads="1"/>
            </p:cNvSpPr>
            <p:nvPr/>
          </p:nvSpPr>
          <p:spPr bwMode="auto">
            <a:xfrm>
              <a:off x="7718" y="393"/>
              <a:ext cx="513" cy="8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Security</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9" name="Line 41"/>
            <p:cNvSpPr>
              <a:spLocks noChangeShapeType="1"/>
            </p:cNvSpPr>
            <p:nvPr/>
          </p:nvSpPr>
          <p:spPr bwMode="auto">
            <a:xfrm>
              <a:off x="7885" y="747"/>
              <a:ext cx="1" cy="4090"/>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48" name="Rectangle 40"/>
            <p:cNvSpPr>
              <a:spLocks noChangeArrowheads="1"/>
            </p:cNvSpPr>
            <p:nvPr/>
          </p:nvSpPr>
          <p:spPr bwMode="auto">
            <a:xfrm>
              <a:off x="8495" y="354"/>
              <a:ext cx="669" cy="383"/>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47" name="Rectangle 39"/>
            <p:cNvSpPr>
              <a:spLocks noChangeArrowheads="1"/>
            </p:cNvSpPr>
            <p:nvPr/>
          </p:nvSpPr>
          <p:spPr bwMode="auto">
            <a:xfrm>
              <a:off x="8672" y="393"/>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6" name="Line 38"/>
            <p:cNvSpPr>
              <a:spLocks noChangeShapeType="1"/>
            </p:cNvSpPr>
            <p:nvPr/>
          </p:nvSpPr>
          <p:spPr bwMode="auto">
            <a:xfrm>
              <a:off x="8839" y="747"/>
              <a:ext cx="1" cy="4169"/>
            </a:xfrm>
            <a:prstGeom prst="line">
              <a:avLst/>
            </a:prstGeom>
            <a:noFill/>
            <a:ln w="1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45" name="Line 37"/>
            <p:cNvSpPr>
              <a:spLocks noChangeShapeType="1"/>
            </p:cNvSpPr>
            <p:nvPr/>
          </p:nvSpPr>
          <p:spPr bwMode="auto">
            <a:xfrm>
              <a:off x="541" y="865"/>
              <a:ext cx="118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44" name="Freeform 36"/>
            <p:cNvSpPr>
              <a:spLocks/>
            </p:cNvSpPr>
            <p:nvPr/>
          </p:nvSpPr>
          <p:spPr bwMode="auto">
            <a:xfrm>
              <a:off x="1632" y="826"/>
              <a:ext cx="98" cy="79"/>
            </a:xfrm>
            <a:custGeom>
              <a:avLst/>
              <a:gdLst/>
              <a:ahLst/>
              <a:cxnLst>
                <a:cxn ang="0">
                  <a:pos x="0" y="79"/>
                </a:cxn>
                <a:cxn ang="0">
                  <a:pos x="98" y="39"/>
                </a:cxn>
                <a:cxn ang="0">
                  <a:pos x="0" y="0"/>
                </a:cxn>
                <a:cxn ang="0">
                  <a:pos x="0" y="79"/>
                </a:cxn>
              </a:cxnLst>
              <a:rect l="0" t="0" r="r" b="b"/>
              <a:pathLst>
                <a:path w="98" h="79">
                  <a:moveTo>
                    <a:pt x="0" y="79"/>
                  </a:moveTo>
                  <a:lnTo>
                    <a:pt x="98"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43" name="Rectangle 35"/>
            <p:cNvSpPr>
              <a:spLocks noChangeArrowheads="1"/>
            </p:cNvSpPr>
            <p:nvPr/>
          </p:nvSpPr>
          <p:spPr bwMode="auto">
            <a:xfrm>
              <a:off x="1730" y="865"/>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42" name="Rectangle 34"/>
            <p:cNvSpPr>
              <a:spLocks noChangeArrowheads="1"/>
            </p:cNvSpPr>
            <p:nvPr/>
          </p:nvSpPr>
          <p:spPr bwMode="auto">
            <a:xfrm>
              <a:off x="757" y="708"/>
              <a:ext cx="7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1" name="Line 33"/>
            <p:cNvSpPr>
              <a:spLocks noChangeShapeType="1"/>
            </p:cNvSpPr>
            <p:nvPr/>
          </p:nvSpPr>
          <p:spPr bwMode="auto">
            <a:xfrm>
              <a:off x="1858" y="983"/>
              <a:ext cx="974"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40" name="Freeform 32"/>
            <p:cNvSpPr>
              <a:spLocks/>
            </p:cNvSpPr>
            <p:nvPr/>
          </p:nvSpPr>
          <p:spPr bwMode="auto">
            <a:xfrm>
              <a:off x="2733" y="944"/>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9" name="Rectangle 31"/>
            <p:cNvSpPr>
              <a:spLocks noChangeArrowheads="1"/>
            </p:cNvSpPr>
            <p:nvPr/>
          </p:nvSpPr>
          <p:spPr bwMode="auto">
            <a:xfrm>
              <a:off x="2832" y="983"/>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38" name="Rectangle 30"/>
            <p:cNvSpPr>
              <a:spLocks noChangeArrowheads="1"/>
            </p:cNvSpPr>
            <p:nvPr/>
          </p:nvSpPr>
          <p:spPr bwMode="auto">
            <a:xfrm>
              <a:off x="1917" y="826"/>
              <a:ext cx="85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7" name="Line 29"/>
            <p:cNvSpPr>
              <a:spLocks noChangeShapeType="1"/>
            </p:cNvSpPr>
            <p:nvPr/>
          </p:nvSpPr>
          <p:spPr bwMode="auto">
            <a:xfrm flipH="1">
              <a:off x="600" y="1337"/>
              <a:ext cx="119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6" name="Freeform 28"/>
            <p:cNvSpPr>
              <a:spLocks/>
            </p:cNvSpPr>
            <p:nvPr/>
          </p:nvSpPr>
          <p:spPr bwMode="auto">
            <a:xfrm>
              <a:off x="600" y="1298"/>
              <a:ext cx="98" cy="78"/>
            </a:xfrm>
            <a:custGeom>
              <a:avLst/>
              <a:gdLst/>
              <a:ahLst/>
              <a:cxnLst>
                <a:cxn ang="0">
                  <a:pos x="98" y="0"/>
                </a:cxn>
                <a:cxn ang="0">
                  <a:pos x="0" y="39"/>
                </a:cxn>
                <a:cxn ang="0">
                  <a:pos x="98" y="78"/>
                </a:cxn>
                <a:cxn ang="0">
                  <a:pos x="98" y="0"/>
                </a:cxn>
              </a:cxnLst>
              <a:rect l="0" t="0" r="r" b="b"/>
              <a:pathLst>
                <a:path w="98" h="78">
                  <a:moveTo>
                    <a:pt x="98" y="0"/>
                  </a:moveTo>
                  <a:lnTo>
                    <a:pt x="0" y="39"/>
                  </a:lnTo>
                  <a:lnTo>
                    <a:pt x="98" y="78"/>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5" name="Rectangle 27"/>
            <p:cNvSpPr>
              <a:spLocks noChangeArrowheads="1"/>
            </p:cNvSpPr>
            <p:nvPr/>
          </p:nvSpPr>
          <p:spPr bwMode="auto">
            <a:xfrm>
              <a:off x="472" y="1337"/>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34" name="Rectangle 26"/>
            <p:cNvSpPr>
              <a:spLocks noChangeArrowheads="1"/>
            </p:cNvSpPr>
            <p:nvPr/>
          </p:nvSpPr>
          <p:spPr bwMode="auto">
            <a:xfrm>
              <a:off x="905" y="1376"/>
              <a:ext cx="6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3" name="Line 25"/>
            <p:cNvSpPr>
              <a:spLocks noChangeShapeType="1"/>
            </p:cNvSpPr>
            <p:nvPr/>
          </p:nvSpPr>
          <p:spPr bwMode="auto">
            <a:xfrm>
              <a:off x="2900" y="1612"/>
              <a:ext cx="83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2" name="Freeform 24"/>
            <p:cNvSpPr>
              <a:spLocks/>
            </p:cNvSpPr>
            <p:nvPr/>
          </p:nvSpPr>
          <p:spPr bwMode="auto">
            <a:xfrm>
              <a:off x="3638" y="1573"/>
              <a:ext cx="98" cy="79"/>
            </a:xfrm>
            <a:custGeom>
              <a:avLst/>
              <a:gdLst/>
              <a:ahLst/>
              <a:cxnLst>
                <a:cxn ang="0">
                  <a:pos x="0" y="79"/>
                </a:cxn>
                <a:cxn ang="0">
                  <a:pos x="98" y="39"/>
                </a:cxn>
                <a:cxn ang="0">
                  <a:pos x="0" y="0"/>
                </a:cxn>
                <a:cxn ang="0">
                  <a:pos x="0" y="79"/>
                </a:cxn>
              </a:cxnLst>
              <a:rect l="0" t="0" r="r" b="b"/>
              <a:pathLst>
                <a:path w="98" h="79">
                  <a:moveTo>
                    <a:pt x="0" y="79"/>
                  </a:moveTo>
                  <a:lnTo>
                    <a:pt x="98"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1" name="Rectangle 23"/>
            <p:cNvSpPr>
              <a:spLocks noChangeArrowheads="1"/>
            </p:cNvSpPr>
            <p:nvPr/>
          </p:nvSpPr>
          <p:spPr bwMode="auto">
            <a:xfrm>
              <a:off x="3736" y="1612"/>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30" name="Rectangle 22"/>
            <p:cNvSpPr>
              <a:spLocks noChangeArrowheads="1"/>
            </p:cNvSpPr>
            <p:nvPr/>
          </p:nvSpPr>
          <p:spPr bwMode="auto">
            <a:xfrm>
              <a:off x="2655" y="1455"/>
              <a:ext cx="12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4 : view course ,subject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29" name="Line 21"/>
            <p:cNvSpPr>
              <a:spLocks noChangeShapeType="1"/>
            </p:cNvSpPr>
            <p:nvPr/>
          </p:nvSpPr>
          <p:spPr bwMode="auto">
            <a:xfrm>
              <a:off x="2900" y="2242"/>
              <a:ext cx="1741"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8" name="Freeform 20"/>
            <p:cNvSpPr>
              <a:spLocks/>
            </p:cNvSpPr>
            <p:nvPr/>
          </p:nvSpPr>
          <p:spPr bwMode="auto">
            <a:xfrm>
              <a:off x="4542" y="2202"/>
              <a:ext cx="99" cy="79"/>
            </a:xfrm>
            <a:custGeom>
              <a:avLst/>
              <a:gdLst/>
              <a:ahLst/>
              <a:cxnLst>
                <a:cxn ang="0">
                  <a:pos x="0" y="79"/>
                </a:cxn>
                <a:cxn ang="0">
                  <a:pos x="99" y="40"/>
                </a:cxn>
                <a:cxn ang="0">
                  <a:pos x="0" y="0"/>
                </a:cxn>
                <a:cxn ang="0">
                  <a:pos x="0" y="79"/>
                </a:cxn>
              </a:cxnLst>
              <a:rect l="0" t="0" r="r" b="b"/>
              <a:pathLst>
                <a:path w="99" h="79">
                  <a:moveTo>
                    <a:pt x="0" y="79"/>
                  </a:moveTo>
                  <a:lnTo>
                    <a:pt x="99"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7" name="Rectangle 19"/>
            <p:cNvSpPr>
              <a:spLocks noChangeArrowheads="1"/>
            </p:cNvSpPr>
            <p:nvPr/>
          </p:nvSpPr>
          <p:spPr bwMode="auto">
            <a:xfrm>
              <a:off x="4641" y="2242"/>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6" name="Rectangle 18"/>
            <p:cNvSpPr>
              <a:spLocks noChangeArrowheads="1"/>
            </p:cNvSpPr>
            <p:nvPr/>
          </p:nvSpPr>
          <p:spPr bwMode="auto">
            <a:xfrm>
              <a:off x="2812" y="2084"/>
              <a:ext cx="124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 pay fee, view 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25" name="Line 17"/>
            <p:cNvSpPr>
              <a:spLocks noChangeShapeType="1"/>
            </p:cNvSpPr>
            <p:nvPr/>
          </p:nvSpPr>
          <p:spPr bwMode="auto">
            <a:xfrm>
              <a:off x="2900" y="2596"/>
              <a:ext cx="2793"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4" name="Freeform 16"/>
            <p:cNvSpPr>
              <a:spLocks/>
            </p:cNvSpPr>
            <p:nvPr/>
          </p:nvSpPr>
          <p:spPr bwMode="auto">
            <a:xfrm>
              <a:off x="5594" y="2556"/>
              <a:ext cx="99" cy="79"/>
            </a:xfrm>
            <a:custGeom>
              <a:avLst/>
              <a:gdLst/>
              <a:ahLst/>
              <a:cxnLst>
                <a:cxn ang="0">
                  <a:pos x="0" y="79"/>
                </a:cxn>
                <a:cxn ang="0">
                  <a:pos x="99" y="40"/>
                </a:cxn>
                <a:cxn ang="0">
                  <a:pos x="0" y="0"/>
                </a:cxn>
                <a:cxn ang="0">
                  <a:pos x="0" y="79"/>
                </a:cxn>
              </a:cxnLst>
              <a:rect l="0" t="0" r="r" b="b"/>
              <a:pathLst>
                <a:path w="99" h="79">
                  <a:moveTo>
                    <a:pt x="0" y="79"/>
                  </a:moveTo>
                  <a:lnTo>
                    <a:pt x="99"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3" name="Rectangle 15"/>
            <p:cNvSpPr>
              <a:spLocks noChangeArrowheads="1"/>
            </p:cNvSpPr>
            <p:nvPr/>
          </p:nvSpPr>
          <p:spPr bwMode="auto">
            <a:xfrm>
              <a:off x="5693" y="2596"/>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2" name="Rectangle 14"/>
            <p:cNvSpPr>
              <a:spLocks noChangeArrowheads="1"/>
            </p:cNvSpPr>
            <p:nvPr/>
          </p:nvSpPr>
          <p:spPr bwMode="auto">
            <a:xfrm>
              <a:off x="3638" y="2438"/>
              <a:ext cx="55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21" name="Line 13"/>
            <p:cNvSpPr>
              <a:spLocks noChangeShapeType="1"/>
            </p:cNvSpPr>
            <p:nvPr/>
          </p:nvSpPr>
          <p:spPr bwMode="auto">
            <a:xfrm>
              <a:off x="2900" y="3304"/>
              <a:ext cx="3786"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0" name="Freeform 12"/>
            <p:cNvSpPr>
              <a:spLocks/>
            </p:cNvSpPr>
            <p:nvPr/>
          </p:nvSpPr>
          <p:spPr bwMode="auto">
            <a:xfrm>
              <a:off x="6588" y="3264"/>
              <a:ext cx="98" cy="79"/>
            </a:xfrm>
            <a:custGeom>
              <a:avLst/>
              <a:gdLst/>
              <a:ahLst/>
              <a:cxnLst>
                <a:cxn ang="0">
                  <a:pos x="0" y="79"/>
                </a:cxn>
                <a:cxn ang="0">
                  <a:pos x="98" y="40"/>
                </a:cxn>
                <a:cxn ang="0">
                  <a:pos x="0" y="0"/>
                </a:cxn>
                <a:cxn ang="0">
                  <a:pos x="0" y="79"/>
                </a:cxn>
              </a:cxnLst>
              <a:rect l="0" t="0" r="r" b="b"/>
              <a:pathLst>
                <a:path w="98" h="79">
                  <a:moveTo>
                    <a:pt x="0" y="79"/>
                  </a:moveTo>
                  <a:lnTo>
                    <a:pt x="98" y="40"/>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19" name="Rectangle 11"/>
            <p:cNvSpPr>
              <a:spLocks noChangeArrowheads="1"/>
            </p:cNvSpPr>
            <p:nvPr/>
          </p:nvSpPr>
          <p:spPr bwMode="auto">
            <a:xfrm>
              <a:off x="6686" y="3304"/>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8" name="Rectangle 10"/>
            <p:cNvSpPr>
              <a:spLocks noChangeArrowheads="1"/>
            </p:cNvSpPr>
            <p:nvPr/>
          </p:nvSpPr>
          <p:spPr bwMode="auto">
            <a:xfrm>
              <a:off x="4336" y="3146"/>
              <a:ext cx="87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7 :compose,view()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7" name="Line 9"/>
            <p:cNvSpPr>
              <a:spLocks noChangeShapeType="1"/>
            </p:cNvSpPr>
            <p:nvPr/>
          </p:nvSpPr>
          <p:spPr bwMode="auto">
            <a:xfrm>
              <a:off x="2900" y="4129"/>
              <a:ext cx="4917"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16" name="Freeform 8"/>
            <p:cNvSpPr>
              <a:spLocks/>
            </p:cNvSpPr>
            <p:nvPr/>
          </p:nvSpPr>
          <p:spPr bwMode="auto">
            <a:xfrm>
              <a:off x="7718" y="4090"/>
              <a:ext cx="99" cy="79"/>
            </a:xfrm>
            <a:custGeom>
              <a:avLst/>
              <a:gdLst/>
              <a:ahLst/>
              <a:cxnLst>
                <a:cxn ang="0">
                  <a:pos x="0" y="79"/>
                </a:cxn>
                <a:cxn ang="0">
                  <a:pos x="99" y="39"/>
                </a:cxn>
                <a:cxn ang="0">
                  <a:pos x="0" y="0"/>
                </a:cxn>
                <a:cxn ang="0">
                  <a:pos x="0" y="79"/>
                </a:cxn>
              </a:cxnLst>
              <a:rect l="0" t="0" r="r" b="b"/>
              <a:pathLst>
                <a:path w="99" h="79">
                  <a:moveTo>
                    <a:pt x="0" y="79"/>
                  </a:moveTo>
                  <a:lnTo>
                    <a:pt x="99" y="39"/>
                  </a:lnTo>
                  <a:lnTo>
                    <a:pt x="0" y="0"/>
                  </a:lnTo>
                  <a:lnTo>
                    <a:pt x="0" y="79"/>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15" name="Rectangle 7"/>
            <p:cNvSpPr>
              <a:spLocks noChangeArrowheads="1"/>
            </p:cNvSpPr>
            <p:nvPr/>
          </p:nvSpPr>
          <p:spPr bwMode="auto">
            <a:xfrm>
              <a:off x="7817" y="4129"/>
              <a:ext cx="118" cy="266"/>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4" name="Rectangle 6"/>
            <p:cNvSpPr>
              <a:spLocks noChangeArrowheads="1"/>
            </p:cNvSpPr>
            <p:nvPr/>
          </p:nvSpPr>
          <p:spPr bwMode="auto">
            <a:xfrm>
              <a:off x="4847" y="3972"/>
              <a:ext cx="103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changepassword()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3" name="Line 5"/>
            <p:cNvSpPr>
              <a:spLocks noChangeShapeType="1"/>
            </p:cNvSpPr>
            <p:nvPr/>
          </p:nvSpPr>
          <p:spPr bwMode="auto">
            <a:xfrm flipH="1">
              <a:off x="600" y="4513"/>
              <a:ext cx="8239"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12" name="Freeform 4"/>
            <p:cNvSpPr>
              <a:spLocks/>
            </p:cNvSpPr>
            <p:nvPr/>
          </p:nvSpPr>
          <p:spPr bwMode="auto">
            <a:xfrm>
              <a:off x="600" y="4474"/>
              <a:ext cx="98" cy="78"/>
            </a:xfrm>
            <a:custGeom>
              <a:avLst/>
              <a:gdLst/>
              <a:ahLst/>
              <a:cxnLst>
                <a:cxn ang="0">
                  <a:pos x="98" y="0"/>
                </a:cxn>
                <a:cxn ang="0">
                  <a:pos x="0" y="39"/>
                </a:cxn>
                <a:cxn ang="0">
                  <a:pos x="98" y="78"/>
                </a:cxn>
                <a:cxn ang="0">
                  <a:pos x="98" y="0"/>
                </a:cxn>
              </a:cxnLst>
              <a:rect l="0" t="0" r="r" b="b"/>
              <a:pathLst>
                <a:path w="98" h="78">
                  <a:moveTo>
                    <a:pt x="98" y="0"/>
                  </a:moveTo>
                  <a:lnTo>
                    <a:pt x="0" y="39"/>
                  </a:lnTo>
                  <a:lnTo>
                    <a:pt x="98" y="78"/>
                  </a:lnTo>
                  <a:lnTo>
                    <a:pt x="98" y="0"/>
                  </a:lnTo>
                  <a:close/>
                </a:path>
              </a:pathLst>
            </a:cu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11" name="Rectangle 3"/>
            <p:cNvSpPr>
              <a:spLocks noChangeArrowheads="1"/>
            </p:cNvSpPr>
            <p:nvPr/>
          </p:nvSpPr>
          <p:spPr bwMode="auto">
            <a:xfrm>
              <a:off x="472" y="4513"/>
              <a:ext cx="118" cy="265"/>
            </a:xfrm>
            <a:prstGeom prst="rect">
              <a:avLst/>
            </a:prstGeom>
            <a:solidFill>
              <a:srgbClr val="FFFFB9"/>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0" name="Rectangle 2"/>
            <p:cNvSpPr>
              <a:spLocks noChangeArrowheads="1"/>
            </p:cNvSpPr>
            <p:nvPr/>
          </p:nvSpPr>
          <p:spPr bwMode="auto">
            <a:xfrm>
              <a:off x="4454" y="4552"/>
              <a:ext cx="54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 : 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1461801" y="2691825"/>
            <a:ext cx="623439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COLLABORATION DIAGRAMS</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90793" y="956846"/>
            <a:ext cx="380020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LOGIN COLLABORATIVE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93185" name="Picture 19"/>
          <p:cNvPicPr>
            <a:picLocks noChangeAspect="1" noChangeArrowheads="1"/>
          </p:cNvPicPr>
          <p:nvPr/>
        </p:nvPicPr>
        <p:blipFill>
          <a:blip r:embed="rId2"/>
          <a:srcRect/>
          <a:stretch>
            <a:fillRect/>
          </a:stretch>
        </p:blipFill>
        <p:spPr bwMode="auto">
          <a:xfrm>
            <a:off x="2362200" y="1600200"/>
            <a:ext cx="4533900" cy="34671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25804" y="914400"/>
            <a:ext cx="627979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PRESENT LOGIN USER REPORT COLLABORATIVE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92161" name="Picture 20"/>
          <p:cNvPicPr>
            <a:picLocks noChangeAspect="1" noChangeArrowheads="1"/>
          </p:cNvPicPr>
          <p:nvPr/>
        </p:nvPicPr>
        <p:blipFill>
          <a:blip r:embed="rId2"/>
          <a:srcRect/>
          <a:stretch>
            <a:fillRect/>
          </a:stretch>
        </p:blipFill>
        <p:spPr bwMode="auto">
          <a:xfrm>
            <a:off x="1905000" y="1828800"/>
            <a:ext cx="5334000" cy="38862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92" name="Rectangle 56"/>
          <p:cNvSpPr>
            <a:spLocks noChangeArrowheads="1"/>
          </p:cNvSpPr>
          <p:nvPr/>
        </p:nvSpPr>
        <p:spPr bwMode="auto">
          <a:xfrm>
            <a:off x="418158" y="838200"/>
            <a:ext cx="392524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ADMIN COLLABORATION DIAGRAM:</a:t>
            </a:r>
            <a:endParaRPr kumimoji="0" lang="en-US" sz="1600" b="1" i="0" u="none" strike="noStrike" cap="none" normalizeH="0" baseline="0" dirty="0" smtClean="0">
              <a:ln>
                <a:noFill/>
              </a:ln>
              <a:solidFill>
                <a:schemeClr val="tx2"/>
              </a:solidFill>
              <a:effectLst/>
              <a:latin typeface="Times New Roman" pitchFamily="18" charset="0"/>
              <a:cs typeface="Times New Roman" pitchFamily="18" charset="0"/>
            </a:endParaRPr>
          </a:p>
        </p:txBody>
      </p:sp>
      <p:grpSp>
        <p:nvGrpSpPr>
          <p:cNvPr id="91137" name="Group 1"/>
          <p:cNvGrpSpPr>
            <a:grpSpLocks noChangeAspect="1"/>
          </p:cNvGrpSpPr>
          <p:nvPr/>
        </p:nvGrpSpPr>
        <p:grpSpPr bwMode="auto">
          <a:xfrm>
            <a:off x="1449387" y="1504950"/>
            <a:ext cx="6780213" cy="4057650"/>
            <a:chOff x="0" y="0"/>
            <a:chExt cx="9958" cy="5670"/>
          </a:xfrm>
        </p:grpSpPr>
        <p:sp>
          <p:nvSpPr>
            <p:cNvPr id="91191" name="AutoShape 55"/>
            <p:cNvSpPr>
              <a:spLocks noChangeAspect="1" noChangeArrowheads="1" noTextEdit="1"/>
            </p:cNvSpPr>
            <p:nvPr/>
          </p:nvSpPr>
          <p:spPr bwMode="auto">
            <a:xfrm>
              <a:off x="0" y="0"/>
              <a:ext cx="9958" cy="567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1190" name="Rectangle 54"/>
            <p:cNvSpPr>
              <a:spLocks noChangeArrowheads="1"/>
            </p:cNvSpPr>
            <p:nvPr/>
          </p:nvSpPr>
          <p:spPr bwMode="auto">
            <a:xfrm>
              <a:off x="300" y="3291"/>
              <a:ext cx="1018" cy="569"/>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89" name="Rectangle 53"/>
            <p:cNvSpPr>
              <a:spLocks noChangeArrowheads="1"/>
            </p:cNvSpPr>
            <p:nvPr/>
          </p:nvSpPr>
          <p:spPr bwMode="auto">
            <a:xfrm>
              <a:off x="459" y="3351"/>
              <a:ext cx="4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88" name="Rectangle 52"/>
            <p:cNvSpPr>
              <a:spLocks noChangeArrowheads="1"/>
            </p:cNvSpPr>
            <p:nvPr/>
          </p:nvSpPr>
          <p:spPr bwMode="auto">
            <a:xfrm>
              <a:off x="2815" y="3351"/>
              <a:ext cx="1019" cy="569"/>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87" name="Rectangle 51"/>
            <p:cNvSpPr>
              <a:spLocks noChangeArrowheads="1"/>
            </p:cNvSpPr>
            <p:nvPr/>
          </p:nvSpPr>
          <p:spPr bwMode="auto">
            <a:xfrm>
              <a:off x="3100" y="3411"/>
              <a:ext cx="4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86" name="Line 50"/>
            <p:cNvSpPr>
              <a:spLocks noChangeShapeType="1"/>
            </p:cNvSpPr>
            <p:nvPr/>
          </p:nvSpPr>
          <p:spPr bwMode="auto">
            <a:xfrm>
              <a:off x="1333" y="3590"/>
              <a:ext cx="1482" cy="3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85" name="Rectangle 49"/>
            <p:cNvSpPr>
              <a:spLocks noChangeArrowheads="1"/>
            </p:cNvSpPr>
            <p:nvPr/>
          </p:nvSpPr>
          <p:spPr bwMode="auto">
            <a:xfrm>
              <a:off x="5930" y="3411"/>
              <a:ext cx="1019" cy="568"/>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84" name="Rectangle 48"/>
            <p:cNvSpPr>
              <a:spLocks noChangeArrowheads="1"/>
            </p:cNvSpPr>
            <p:nvPr/>
          </p:nvSpPr>
          <p:spPr bwMode="auto">
            <a:xfrm>
              <a:off x="6245" y="3471"/>
              <a:ext cx="4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83" name="Line 47"/>
            <p:cNvSpPr>
              <a:spLocks noChangeShapeType="1"/>
            </p:cNvSpPr>
            <p:nvPr/>
          </p:nvSpPr>
          <p:spPr bwMode="auto">
            <a:xfrm>
              <a:off x="3849" y="3650"/>
              <a:ext cx="2081" cy="3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82" name="Rectangle 46"/>
            <p:cNvSpPr>
              <a:spLocks noChangeArrowheads="1"/>
            </p:cNvSpPr>
            <p:nvPr/>
          </p:nvSpPr>
          <p:spPr bwMode="auto">
            <a:xfrm>
              <a:off x="8027" y="778"/>
              <a:ext cx="1018" cy="568"/>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81" name="Rectangle 45"/>
            <p:cNvSpPr>
              <a:spLocks noChangeArrowheads="1"/>
            </p:cNvSpPr>
            <p:nvPr/>
          </p:nvSpPr>
          <p:spPr bwMode="auto">
            <a:xfrm>
              <a:off x="8027" y="838"/>
              <a:ext cx="933" cy="42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Dept,branch,course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80" name="Line 44"/>
            <p:cNvSpPr>
              <a:spLocks noChangeShapeType="1"/>
            </p:cNvSpPr>
            <p:nvPr/>
          </p:nvSpPr>
          <p:spPr bwMode="auto">
            <a:xfrm flipV="1">
              <a:off x="6664" y="1361"/>
              <a:ext cx="1632" cy="205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79" name="Rectangle 43"/>
            <p:cNvSpPr>
              <a:spLocks noChangeArrowheads="1"/>
            </p:cNvSpPr>
            <p:nvPr/>
          </p:nvSpPr>
          <p:spPr bwMode="auto">
            <a:xfrm>
              <a:off x="719" y="838"/>
              <a:ext cx="1018" cy="568"/>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78" name="Rectangle 42"/>
            <p:cNvSpPr>
              <a:spLocks noChangeArrowheads="1"/>
            </p:cNvSpPr>
            <p:nvPr/>
          </p:nvSpPr>
          <p:spPr bwMode="auto">
            <a:xfrm>
              <a:off x="747" y="898"/>
              <a:ext cx="990" cy="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Account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77" name="Line 41"/>
            <p:cNvSpPr>
              <a:spLocks noChangeShapeType="1"/>
            </p:cNvSpPr>
            <p:nvPr/>
          </p:nvSpPr>
          <p:spPr bwMode="auto">
            <a:xfrm flipH="1" flipV="1">
              <a:off x="1752" y="1376"/>
              <a:ext cx="4178" cy="206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76" name="Rectangle 40"/>
            <p:cNvSpPr>
              <a:spLocks noChangeArrowheads="1"/>
            </p:cNvSpPr>
            <p:nvPr/>
          </p:nvSpPr>
          <p:spPr bwMode="auto">
            <a:xfrm>
              <a:off x="2636" y="299"/>
              <a:ext cx="1018" cy="569"/>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75" name="Rectangle 39"/>
            <p:cNvSpPr>
              <a:spLocks noChangeArrowheads="1"/>
            </p:cNvSpPr>
            <p:nvPr/>
          </p:nvSpPr>
          <p:spPr bwMode="auto">
            <a:xfrm>
              <a:off x="2995" y="359"/>
              <a:ext cx="6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74" name="Freeform 38"/>
            <p:cNvSpPr>
              <a:spLocks/>
            </p:cNvSpPr>
            <p:nvPr/>
          </p:nvSpPr>
          <p:spPr bwMode="auto">
            <a:xfrm>
              <a:off x="3160" y="883"/>
              <a:ext cx="2800" cy="2528"/>
            </a:xfrm>
            <a:custGeom>
              <a:avLst/>
              <a:gdLst/>
              <a:ahLst/>
              <a:cxnLst>
                <a:cxn ang="0">
                  <a:pos x="2800" y="2528"/>
                </a:cxn>
                <a:cxn ang="0">
                  <a:pos x="15" y="852"/>
                </a:cxn>
                <a:cxn ang="0">
                  <a:pos x="0" y="0"/>
                </a:cxn>
              </a:cxnLst>
              <a:rect l="0" t="0" r="r" b="b"/>
              <a:pathLst>
                <a:path w="2800" h="2528">
                  <a:moveTo>
                    <a:pt x="2800" y="2528"/>
                  </a:moveTo>
                  <a:lnTo>
                    <a:pt x="15" y="852"/>
                  </a:lnTo>
                  <a:lnTo>
                    <a:pt x="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73" name="Rectangle 37"/>
            <p:cNvSpPr>
              <a:spLocks noChangeArrowheads="1"/>
            </p:cNvSpPr>
            <p:nvPr/>
          </p:nvSpPr>
          <p:spPr bwMode="auto">
            <a:xfrm>
              <a:off x="4013" y="539"/>
              <a:ext cx="1019" cy="568"/>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72" name="Rectangle 36"/>
            <p:cNvSpPr>
              <a:spLocks noChangeArrowheads="1"/>
            </p:cNvSpPr>
            <p:nvPr/>
          </p:nvSpPr>
          <p:spPr bwMode="auto">
            <a:xfrm>
              <a:off x="4028" y="598"/>
              <a:ext cx="802" cy="42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Employee,student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71" name="Line 35"/>
            <p:cNvSpPr>
              <a:spLocks noChangeShapeType="1"/>
            </p:cNvSpPr>
            <p:nvPr/>
          </p:nvSpPr>
          <p:spPr bwMode="auto">
            <a:xfrm flipH="1" flipV="1">
              <a:off x="4717" y="1122"/>
              <a:ext cx="1528" cy="2289"/>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70" name="Rectangle 34"/>
            <p:cNvSpPr>
              <a:spLocks noChangeArrowheads="1"/>
            </p:cNvSpPr>
            <p:nvPr/>
          </p:nvSpPr>
          <p:spPr bwMode="auto">
            <a:xfrm>
              <a:off x="5870" y="539"/>
              <a:ext cx="1363" cy="568"/>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69" name="Rectangle 33"/>
            <p:cNvSpPr>
              <a:spLocks noChangeArrowheads="1"/>
            </p:cNvSpPr>
            <p:nvPr/>
          </p:nvSpPr>
          <p:spPr bwMode="auto">
            <a:xfrm>
              <a:off x="6290" y="598"/>
              <a:ext cx="659"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68" name="Line 32"/>
            <p:cNvSpPr>
              <a:spLocks noChangeShapeType="1"/>
            </p:cNvSpPr>
            <p:nvPr/>
          </p:nvSpPr>
          <p:spPr bwMode="auto">
            <a:xfrm flipV="1">
              <a:off x="6454" y="1122"/>
              <a:ext cx="90" cy="2289"/>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67" name="Rectangle 31"/>
            <p:cNvSpPr>
              <a:spLocks noChangeArrowheads="1"/>
            </p:cNvSpPr>
            <p:nvPr/>
          </p:nvSpPr>
          <p:spPr bwMode="auto">
            <a:xfrm>
              <a:off x="359" y="4787"/>
              <a:ext cx="1019" cy="569"/>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166" name="Rectangle 30"/>
            <p:cNvSpPr>
              <a:spLocks noChangeArrowheads="1"/>
            </p:cNvSpPr>
            <p:nvPr/>
          </p:nvSpPr>
          <p:spPr bwMode="auto">
            <a:xfrm>
              <a:off x="629" y="4847"/>
              <a:ext cx="55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65" name="Line 29"/>
            <p:cNvSpPr>
              <a:spLocks noChangeShapeType="1"/>
            </p:cNvSpPr>
            <p:nvPr/>
          </p:nvSpPr>
          <p:spPr bwMode="auto">
            <a:xfrm flipH="1" flipV="1">
              <a:off x="824" y="3875"/>
              <a:ext cx="30" cy="912"/>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64" name="Line 28"/>
            <p:cNvSpPr>
              <a:spLocks noChangeShapeType="1"/>
            </p:cNvSpPr>
            <p:nvPr/>
          </p:nvSpPr>
          <p:spPr bwMode="auto">
            <a:xfrm flipH="1" flipV="1">
              <a:off x="1767" y="3441"/>
              <a:ext cx="599" cy="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63" name="Freeform 27"/>
            <p:cNvSpPr>
              <a:spLocks/>
            </p:cNvSpPr>
            <p:nvPr/>
          </p:nvSpPr>
          <p:spPr bwMode="auto">
            <a:xfrm>
              <a:off x="2201" y="3396"/>
              <a:ext cx="165" cy="120"/>
            </a:xfrm>
            <a:custGeom>
              <a:avLst/>
              <a:gdLst/>
              <a:ahLst/>
              <a:cxnLst>
                <a:cxn ang="0">
                  <a:pos x="0" y="120"/>
                </a:cxn>
                <a:cxn ang="0">
                  <a:pos x="165" y="60"/>
                </a:cxn>
                <a:cxn ang="0">
                  <a:pos x="15" y="0"/>
                </a:cxn>
                <a:cxn ang="0">
                  <a:pos x="0" y="120"/>
                </a:cxn>
              </a:cxnLst>
              <a:rect l="0" t="0" r="r" b="b"/>
              <a:pathLst>
                <a:path w="165" h="120">
                  <a:moveTo>
                    <a:pt x="0" y="120"/>
                  </a:moveTo>
                  <a:lnTo>
                    <a:pt x="165" y="60"/>
                  </a:lnTo>
                  <a:lnTo>
                    <a:pt x="15" y="0"/>
                  </a:lnTo>
                  <a:lnTo>
                    <a:pt x="0" y="120"/>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62" name="Rectangle 26"/>
            <p:cNvSpPr>
              <a:spLocks noChangeArrowheads="1"/>
            </p:cNvSpPr>
            <p:nvPr/>
          </p:nvSpPr>
          <p:spPr bwMode="auto">
            <a:xfrm>
              <a:off x="1408" y="3142"/>
              <a:ext cx="12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61" name="Line 25"/>
            <p:cNvSpPr>
              <a:spLocks noChangeShapeType="1"/>
            </p:cNvSpPr>
            <p:nvPr/>
          </p:nvSpPr>
          <p:spPr bwMode="auto">
            <a:xfrm flipH="1" flipV="1">
              <a:off x="4583" y="3501"/>
              <a:ext cx="599" cy="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60" name="Freeform 24"/>
            <p:cNvSpPr>
              <a:spLocks/>
            </p:cNvSpPr>
            <p:nvPr/>
          </p:nvSpPr>
          <p:spPr bwMode="auto">
            <a:xfrm>
              <a:off x="5017" y="3456"/>
              <a:ext cx="165" cy="119"/>
            </a:xfrm>
            <a:custGeom>
              <a:avLst/>
              <a:gdLst/>
              <a:ahLst/>
              <a:cxnLst>
                <a:cxn ang="0">
                  <a:pos x="0" y="119"/>
                </a:cxn>
                <a:cxn ang="0">
                  <a:pos x="165" y="60"/>
                </a:cxn>
                <a:cxn ang="0">
                  <a:pos x="15" y="0"/>
                </a:cxn>
                <a:cxn ang="0">
                  <a:pos x="0" y="119"/>
                </a:cxn>
              </a:cxnLst>
              <a:rect l="0" t="0" r="r" b="b"/>
              <a:pathLst>
                <a:path w="165" h="119">
                  <a:moveTo>
                    <a:pt x="0" y="119"/>
                  </a:moveTo>
                  <a:lnTo>
                    <a:pt x="165" y="60"/>
                  </a:lnTo>
                  <a:lnTo>
                    <a:pt x="15" y="0"/>
                  </a:lnTo>
                  <a:lnTo>
                    <a:pt x="0" y="119"/>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9" name="Rectangle 23"/>
            <p:cNvSpPr>
              <a:spLocks noChangeArrowheads="1"/>
            </p:cNvSpPr>
            <p:nvPr/>
          </p:nvSpPr>
          <p:spPr bwMode="auto">
            <a:xfrm>
              <a:off x="4223" y="3590"/>
              <a:ext cx="13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58" name="Line 22"/>
            <p:cNvSpPr>
              <a:spLocks noChangeShapeType="1"/>
            </p:cNvSpPr>
            <p:nvPr/>
          </p:nvSpPr>
          <p:spPr bwMode="auto">
            <a:xfrm>
              <a:off x="1737" y="4174"/>
              <a:ext cx="599" cy="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7" name="Freeform 21"/>
            <p:cNvSpPr>
              <a:spLocks/>
            </p:cNvSpPr>
            <p:nvPr/>
          </p:nvSpPr>
          <p:spPr bwMode="auto">
            <a:xfrm>
              <a:off x="1737" y="4114"/>
              <a:ext cx="165" cy="120"/>
            </a:xfrm>
            <a:custGeom>
              <a:avLst/>
              <a:gdLst/>
              <a:ahLst/>
              <a:cxnLst>
                <a:cxn ang="0">
                  <a:pos x="165" y="0"/>
                </a:cxn>
                <a:cxn ang="0">
                  <a:pos x="0" y="60"/>
                </a:cxn>
                <a:cxn ang="0">
                  <a:pos x="150" y="120"/>
                </a:cxn>
                <a:cxn ang="0">
                  <a:pos x="165" y="0"/>
                </a:cxn>
              </a:cxnLst>
              <a:rect l="0" t="0" r="r" b="b"/>
              <a:pathLst>
                <a:path w="165" h="120">
                  <a:moveTo>
                    <a:pt x="165" y="0"/>
                  </a:moveTo>
                  <a:lnTo>
                    <a:pt x="0" y="60"/>
                  </a:lnTo>
                  <a:lnTo>
                    <a:pt x="150" y="120"/>
                  </a:lnTo>
                  <a:lnTo>
                    <a:pt x="165" y="0"/>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6" name="Rectangle 20"/>
            <p:cNvSpPr>
              <a:spLocks noChangeArrowheads="1"/>
            </p:cNvSpPr>
            <p:nvPr/>
          </p:nvSpPr>
          <p:spPr bwMode="auto">
            <a:xfrm>
              <a:off x="1498" y="3785"/>
              <a:ext cx="99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55" name="Line 19"/>
            <p:cNvSpPr>
              <a:spLocks noChangeShapeType="1"/>
            </p:cNvSpPr>
            <p:nvPr/>
          </p:nvSpPr>
          <p:spPr bwMode="auto">
            <a:xfrm flipH="1">
              <a:off x="7173" y="2050"/>
              <a:ext cx="375" cy="463"/>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4" name="Freeform 18"/>
            <p:cNvSpPr>
              <a:spLocks/>
            </p:cNvSpPr>
            <p:nvPr/>
          </p:nvSpPr>
          <p:spPr bwMode="auto">
            <a:xfrm>
              <a:off x="7398" y="2050"/>
              <a:ext cx="150" cy="164"/>
            </a:xfrm>
            <a:custGeom>
              <a:avLst/>
              <a:gdLst/>
              <a:ahLst/>
              <a:cxnLst>
                <a:cxn ang="0">
                  <a:pos x="105" y="164"/>
                </a:cxn>
                <a:cxn ang="0">
                  <a:pos x="150" y="0"/>
                </a:cxn>
                <a:cxn ang="0">
                  <a:pos x="0" y="74"/>
                </a:cxn>
                <a:cxn ang="0">
                  <a:pos x="105" y="164"/>
                </a:cxn>
              </a:cxnLst>
              <a:rect l="0" t="0" r="r" b="b"/>
              <a:pathLst>
                <a:path w="150" h="164">
                  <a:moveTo>
                    <a:pt x="105" y="164"/>
                  </a:moveTo>
                  <a:lnTo>
                    <a:pt x="150" y="0"/>
                  </a:lnTo>
                  <a:lnTo>
                    <a:pt x="0" y="74"/>
                  </a:lnTo>
                  <a:lnTo>
                    <a:pt x="105" y="164"/>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3" name="Rectangle 17"/>
            <p:cNvSpPr>
              <a:spLocks noChangeArrowheads="1"/>
            </p:cNvSpPr>
            <p:nvPr/>
          </p:nvSpPr>
          <p:spPr bwMode="auto">
            <a:xfrm>
              <a:off x="6634" y="1765"/>
              <a:ext cx="21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4 : add course,branch,dept()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52" name="Line 16"/>
            <p:cNvSpPr>
              <a:spLocks noChangeShapeType="1"/>
            </p:cNvSpPr>
            <p:nvPr/>
          </p:nvSpPr>
          <p:spPr bwMode="auto">
            <a:xfrm>
              <a:off x="3504" y="2409"/>
              <a:ext cx="524" cy="254"/>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1" name="Freeform 15"/>
            <p:cNvSpPr>
              <a:spLocks/>
            </p:cNvSpPr>
            <p:nvPr/>
          </p:nvSpPr>
          <p:spPr bwMode="auto">
            <a:xfrm>
              <a:off x="3504" y="2409"/>
              <a:ext cx="165" cy="119"/>
            </a:xfrm>
            <a:custGeom>
              <a:avLst/>
              <a:gdLst/>
              <a:ahLst/>
              <a:cxnLst>
                <a:cxn ang="0">
                  <a:pos x="165" y="0"/>
                </a:cxn>
                <a:cxn ang="0">
                  <a:pos x="0" y="0"/>
                </a:cxn>
                <a:cxn ang="0">
                  <a:pos x="105" y="119"/>
                </a:cxn>
                <a:cxn ang="0">
                  <a:pos x="165" y="0"/>
                </a:cxn>
              </a:cxnLst>
              <a:rect l="0" t="0" r="r" b="b"/>
              <a:pathLst>
                <a:path w="165" h="119">
                  <a:moveTo>
                    <a:pt x="165" y="0"/>
                  </a:moveTo>
                  <a:lnTo>
                    <a:pt x="0" y="0"/>
                  </a:lnTo>
                  <a:lnTo>
                    <a:pt x="105" y="119"/>
                  </a:lnTo>
                  <a:lnTo>
                    <a:pt x="165" y="0"/>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50" name="Rectangle 14"/>
            <p:cNvSpPr>
              <a:spLocks noChangeArrowheads="1"/>
            </p:cNvSpPr>
            <p:nvPr/>
          </p:nvSpPr>
          <p:spPr bwMode="auto">
            <a:xfrm>
              <a:off x="2730" y="2349"/>
              <a:ext cx="2226"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a:t>
              </a: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View bal,deposit</a:t>
              </a: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49" name="Line 13"/>
            <p:cNvSpPr>
              <a:spLocks noChangeShapeType="1"/>
            </p:cNvSpPr>
            <p:nvPr/>
          </p:nvSpPr>
          <p:spPr bwMode="auto">
            <a:xfrm>
              <a:off x="3010" y="1002"/>
              <a:ext cx="1" cy="599"/>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8" name="Freeform 12"/>
            <p:cNvSpPr>
              <a:spLocks/>
            </p:cNvSpPr>
            <p:nvPr/>
          </p:nvSpPr>
          <p:spPr bwMode="auto">
            <a:xfrm>
              <a:off x="2950" y="1002"/>
              <a:ext cx="120" cy="165"/>
            </a:xfrm>
            <a:custGeom>
              <a:avLst/>
              <a:gdLst/>
              <a:ahLst/>
              <a:cxnLst>
                <a:cxn ang="0">
                  <a:pos x="120" y="165"/>
                </a:cxn>
                <a:cxn ang="0">
                  <a:pos x="60" y="0"/>
                </a:cxn>
                <a:cxn ang="0">
                  <a:pos x="0" y="165"/>
                </a:cxn>
                <a:cxn ang="0">
                  <a:pos x="120" y="165"/>
                </a:cxn>
              </a:cxnLst>
              <a:rect l="0" t="0" r="r" b="b"/>
              <a:pathLst>
                <a:path w="120" h="165">
                  <a:moveTo>
                    <a:pt x="120" y="165"/>
                  </a:moveTo>
                  <a:lnTo>
                    <a:pt x="60" y="0"/>
                  </a:lnTo>
                  <a:lnTo>
                    <a:pt x="0" y="165"/>
                  </a:lnTo>
                  <a:lnTo>
                    <a:pt x="120" y="165"/>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7" name="Rectangle 11"/>
            <p:cNvSpPr>
              <a:spLocks noChangeArrowheads="1"/>
            </p:cNvSpPr>
            <p:nvPr/>
          </p:nvSpPr>
          <p:spPr bwMode="auto">
            <a:xfrm>
              <a:off x="2336" y="1047"/>
              <a:ext cx="2024"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add,view student fee()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46" name="Line 10"/>
            <p:cNvSpPr>
              <a:spLocks noChangeShapeType="1"/>
            </p:cNvSpPr>
            <p:nvPr/>
          </p:nvSpPr>
          <p:spPr bwMode="auto">
            <a:xfrm>
              <a:off x="5182" y="2094"/>
              <a:ext cx="329" cy="494"/>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5" name="Freeform 9"/>
            <p:cNvSpPr>
              <a:spLocks/>
            </p:cNvSpPr>
            <p:nvPr/>
          </p:nvSpPr>
          <p:spPr bwMode="auto">
            <a:xfrm>
              <a:off x="5182" y="2094"/>
              <a:ext cx="134" cy="165"/>
            </a:xfrm>
            <a:custGeom>
              <a:avLst/>
              <a:gdLst/>
              <a:ahLst/>
              <a:cxnLst>
                <a:cxn ang="0">
                  <a:pos x="134" y="90"/>
                </a:cxn>
                <a:cxn ang="0">
                  <a:pos x="0" y="0"/>
                </a:cxn>
                <a:cxn ang="0">
                  <a:pos x="29" y="165"/>
                </a:cxn>
                <a:cxn ang="0">
                  <a:pos x="134" y="90"/>
                </a:cxn>
              </a:cxnLst>
              <a:rect l="0" t="0" r="r" b="b"/>
              <a:pathLst>
                <a:path w="134" h="165">
                  <a:moveTo>
                    <a:pt x="134" y="90"/>
                  </a:moveTo>
                  <a:lnTo>
                    <a:pt x="0" y="0"/>
                  </a:lnTo>
                  <a:lnTo>
                    <a:pt x="29" y="165"/>
                  </a:lnTo>
                  <a:lnTo>
                    <a:pt x="134" y="90"/>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4" name="Rectangle 8"/>
            <p:cNvSpPr>
              <a:spLocks noChangeArrowheads="1"/>
            </p:cNvSpPr>
            <p:nvPr/>
          </p:nvSpPr>
          <p:spPr bwMode="auto">
            <a:xfrm>
              <a:off x="4657" y="1691"/>
              <a:ext cx="130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7 : 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43" name="Line 7"/>
            <p:cNvSpPr>
              <a:spLocks noChangeShapeType="1"/>
            </p:cNvSpPr>
            <p:nvPr/>
          </p:nvSpPr>
          <p:spPr bwMode="auto">
            <a:xfrm flipH="1">
              <a:off x="6335" y="1960"/>
              <a:ext cx="15" cy="598"/>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2" name="Freeform 6"/>
            <p:cNvSpPr>
              <a:spLocks/>
            </p:cNvSpPr>
            <p:nvPr/>
          </p:nvSpPr>
          <p:spPr bwMode="auto">
            <a:xfrm>
              <a:off x="6290" y="1960"/>
              <a:ext cx="120" cy="164"/>
            </a:xfrm>
            <a:custGeom>
              <a:avLst/>
              <a:gdLst/>
              <a:ahLst/>
              <a:cxnLst>
                <a:cxn ang="0">
                  <a:pos x="120" y="164"/>
                </a:cxn>
                <a:cxn ang="0">
                  <a:pos x="60" y="0"/>
                </a:cxn>
                <a:cxn ang="0">
                  <a:pos x="0" y="149"/>
                </a:cxn>
                <a:cxn ang="0">
                  <a:pos x="120" y="164"/>
                </a:cxn>
              </a:cxnLst>
              <a:rect l="0" t="0" r="r" b="b"/>
              <a:pathLst>
                <a:path w="120" h="164">
                  <a:moveTo>
                    <a:pt x="120" y="164"/>
                  </a:moveTo>
                  <a:lnTo>
                    <a:pt x="60" y="0"/>
                  </a:lnTo>
                  <a:lnTo>
                    <a:pt x="0" y="149"/>
                  </a:lnTo>
                  <a:lnTo>
                    <a:pt x="120" y="164"/>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41" name="Rectangle 5"/>
            <p:cNvSpPr>
              <a:spLocks noChangeArrowheads="1"/>
            </p:cNvSpPr>
            <p:nvPr/>
          </p:nvSpPr>
          <p:spPr bwMode="auto">
            <a:xfrm>
              <a:off x="5511" y="1391"/>
              <a:ext cx="21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compose,inbox,outbox()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140" name="Line 4"/>
            <p:cNvSpPr>
              <a:spLocks noChangeShapeType="1"/>
            </p:cNvSpPr>
            <p:nvPr/>
          </p:nvSpPr>
          <p:spPr bwMode="auto">
            <a:xfrm>
              <a:off x="674" y="4024"/>
              <a:ext cx="15" cy="599"/>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39" name="Freeform 3"/>
            <p:cNvSpPr>
              <a:spLocks/>
            </p:cNvSpPr>
            <p:nvPr/>
          </p:nvSpPr>
          <p:spPr bwMode="auto">
            <a:xfrm>
              <a:off x="614" y="4024"/>
              <a:ext cx="120" cy="165"/>
            </a:xfrm>
            <a:custGeom>
              <a:avLst/>
              <a:gdLst/>
              <a:ahLst/>
              <a:cxnLst>
                <a:cxn ang="0">
                  <a:pos x="120" y="150"/>
                </a:cxn>
                <a:cxn ang="0">
                  <a:pos x="60" y="0"/>
                </a:cxn>
                <a:cxn ang="0">
                  <a:pos x="0" y="165"/>
                </a:cxn>
                <a:cxn ang="0">
                  <a:pos x="120" y="150"/>
                </a:cxn>
              </a:cxnLst>
              <a:rect l="0" t="0" r="r" b="b"/>
              <a:pathLst>
                <a:path w="120" h="165">
                  <a:moveTo>
                    <a:pt x="120" y="150"/>
                  </a:moveTo>
                  <a:lnTo>
                    <a:pt x="60" y="0"/>
                  </a:lnTo>
                  <a:lnTo>
                    <a:pt x="0" y="165"/>
                  </a:lnTo>
                  <a:lnTo>
                    <a:pt x="120" y="150"/>
                  </a:lnTo>
                  <a:close/>
                </a:path>
              </a:pathLst>
            </a:cu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138" name="Rectangle 2"/>
            <p:cNvSpPr>
              <a:spLocks noChangeArrowheads="1"/>
            </p:cNvSpPr>
            <p:nvPr/>
          </p:nvSpPr>
          <p:spPr bwMode="auto">
            <a:xfrm>
              <a:off x="659" y="4069"/>
              <a:ext cx="88" cy="4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91211" name="Rectangle 75"/>
          <p:cNvSpPr>
            <a:spLocks noChangeArrowheads="1"/>
          </p:cNvSpPr>
          <p:nvPr/>
        </p:nvSpPr>
        <p:spPr bwMode="auto">
          <a:xfrm>
            <a:off x="0" y="405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lvl="0" algn="just">
              <a:lnSpc>
                <a:spcPct val="150000"/>
              </a:lnSpc>
            </a:pPr>
            <a:r>
              <a:rPr lang="en-US" sz="1600" dirty="0" smtClean="0">
                <a:latin typeface="Times New Roman" pitchFamily="18" charset="0"/>
                <a:cs typeface="Times New Roman" pitchFamily="18" charset="0"/>
              </a:rPr>
              <a:t>There is a predefined classification of fee categories which give a brief view about payment. </a:t>
            </a:r>
          </a:p>
          <a:p>
            <a:pPr lvl="0" algn="just">
              <a:lnSpc>
                <a:spcPct val="150000"/>
              </a:lnSpc>
            </a:pPr>
            <a:r>
              <a:rPr lang="en-US" sz="1600" dirty="0" smtClean="0">
                <a:latin typeface="Times New Roman" pitchFamily="18" charset="0"/>
                <a:cs typeface="Times New Roman" pitchFamily="18" charset="0"/>
              </a:rPr>
              <a:t>They can pay even extra fees such as </a:t>
            </a:r>
            <a:r>
              <a:rPr lang="en-US" sz="1600" dirty="0" err="1" smtClean="0">
                <a:latin typeface="Times New Roman" pitchFamily="18" charset="0"/>
                <a:cs typeface="Times New Roman" pitchFamily="18" charset="0"/>
              </a:rPr>
              <a:t>ppt</a:t>
            </a:r>
            <a:r>
              <a:rPr lang="en-US" sz="1600" dirty="0" smtClean="0">
                <a:latin typeface="Times New Roman" pitchFamily="18" charset="0"/>
                <a:cs typeface="Times New Roman" pitchFamily="18" charset="0"/>
              </a:rPr>
              <a:t> fees, trainings etc. Different groups and subgroups regarding the fields in which the fee is being processed is been provided in this web page or student account.</a:t>
            </a:r>
          </a:p>
          <a:p>
            <a:pPr lvl="0" algn="just">
              <a:lnSpc>
                <a:spcPct val="150000"/>
              </a:lnSpc>
            </a:pPr>
            <a:r>
              <a:rPr lang="en-US" sz="1600" dirty="0" smtClean="0">
                <a:latin typeface="Times New Roman" pitchFamily="18" charset="0"/>
                <a:cs typeface="Times New Roman" pitchFamily="18" charset="0"/>
              </a:rPr>
              <a:t>This mainly includes the fields such as college fee, </a:t>
            </a:r>
            <a:r>
              <a:rPr lang="en-US" sz="1600" dirty="0" err="1" smtClean="0">
                <a:latin typeface="Times New Roman" pitchFamily="18" charset="0"/>
                <a:cs typeface="Times New Roman" pitchFamily="18" charset="0"/>
              </a:rPr>
              <a:t>jntu</a:t>
            </a:r>
            <a:r>
              <a:rPr lang="en-US" sz="1600" dirty="0" smtClean="0">
                <a:latin typeface="Times New Roman" pitchFamily="18" charset="0"/>
                <a:cs typeface="Times New Roman" pitchFamily="18" charset="0"/>
              </a:rPr>
              <a:t> fee, bus fee and other training programs that are included and the fee details of those programs are mentioned in their particular accounts.</a:t>
            </a:r>
          </a:p>
          <a:p>
            <a:pPr lvl="0" algn="just">
              <a:lnSpc>
                <a:spcPct val="150000"/>
              </a:lnSpc>
            </a:pPr>
            <a:r>
              <a:rPr lang="en-US" sz="1600" dirty="0" smtClean="0">
                <a:latin typeface="Times New Roman" pitchFamily="18" charset="0"/>
                <a:cs typeface="Times New Roman" pitchFamily="18" charset="0"/>
              </a:rPr>
              <a:t>This is very secured transactions through which parents can avoid long time distance.</a:t>
            </a:r>
          </a:p>
          <a:p>
            <a:pPr lvl="0" algn="just">
              <a:lnSpc>
                <a:spcPct val="150000"/>
              </a:lnSpc>
            </a:pPr>
            <a:r>
              <a:rPr lang="en-US" sz="1600" dirty="0" smtClean="0">
                <a:latin typeface="Times New Roman" pitchFamily="18" charset="0"/>
                <a:cs typeface="Times New Roman" pitchFamily="18" charset="0"/>
              </a:rPr>
              <a:t>They are provided with information related about the payment dates, amount of money paid etc., It also gives information about fee dues and the respective last dates. The alerts are sent to their mobiles every month so that they can be reminded.  </a:t>
            </a:r>
          </a:p>
          <a:p>
            <a:pPr lvl="0" algn="just">
              <a:lnSpc>
                <a:spcPct val="150000"/>
              </a:lnSpc>
            </a:pPr>
            <a:r>
              <a:rPr lang="en-US" sz="1600" dirty="0" smtClean="0">
                <a:latin typeface="Times New Roman" pitchFamily="18" charset="0"/>
                <a:cs typeface="Times New Roman" pitchFamily="18" charset="0"/>
              </a:rPr>
              <a:t>Authentication is provided for this application only registered users can </a:t>
            </a:r>
            <a:r>
              <a:rPr lang="en-US" sz="1600" dirty="0" err="1" smtClean="0">
                <a:latin typeface="Times New Roman" pitchFamily="18" charset="0"/>
                <a:cs typeface="Times New Roman" pitchFamily="18" charset="0"/>
              </a:rPr>
              <a:t>access.Report</a:t>
            </a:r>
            <a:r>
              <a:rPr lang="en-US" sz="1600" dirty="0" smtClean="0">
                <a:latin typeface="Times New Roman" pitchFamily="18" charset="0"/>
                <a:cs typeface="Times New Roman" pitchFamily="18" charset="0"/>
              </a:rPr>
              <a:t> generation features is provided using to generate different kind of reports. </a:t>
            </a:r>
          </a:p>
          <a:p>
            <a:pPr algn="just"/>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68" name="Rectangle 56"/>
          <p:cNvSpPr>
            <a:spLocks noChangeArrowheads="1"/>
          </p:cNvSpPr>
          <p:nvPr/>
        </p:nvSpPr>
        <p:spPr bwMode="auto">
          <a:xfrm>
            <a:off x="457200" y="838200"/>
            <a:ext cx="42650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MANAGER COLLABORATIVE DIAGRAM:</a:t>
            </a:r>
            <a:endParaRPr kumimoji="0" lang="en-US" sz="1600" b="0" i="0" strike="noStrike" cap="none" normalizeH="0" baseline="0" dirty="0" smtClean="0">
              <a:ln>
                <a:noFill/>
              </a:ln>
              <a:solidFill>
                <a:schemeClr val="tx2"/>
              </a:solidFill>
              <a:effectLst/>
              <a:latin typeface="Arial" pitchFamily="34" charset="0"/>
              <a:cs typeface="Arial" pitchFamily="34" charset="0"/>
            </a:endParaRPr>
          </a:p>
        </p:txBody>
      </p:sp>
      <p:grpSp>
        <p:nvGrpSpPr>
          <p:cNvPr id="90113" name="Group 1"/>
          <p:cNvGrpSpPr>
            <a:grpSpLocks noChangeAspect="1"/>
          </p:cNvGrpSpPr>
          <p:nvPr/>
        </p:nvGrpSpPr>
        <p:grpSpPr bwMode="auto">
          <a:xfrm>
            <a:off x="1517650" y="1416050"/>
            <a:ext cx="6788150" cy="4146550"/>
            <a:chOff x="0" y="0"/>
            <a:chExt cx="9609" cy="4130"/>
          </a:xfrm>
        </p:grpSpPr>
        <p:sp>
          <p:nvSpPr>
            <p:cNvPr id="90167" name="AutoShape 55"/>
            <p:cNvSpPr>
              <a:spLocks noChangeAspect="1" noChangeArrowheads="1" noTextEdit="1"/>
            </p:cNvSpPr>
            <p:nvPr/>
          </p:nvSpPr>
          <p:spPr bwMode="auto">
            <a:xfrm>
              <a:off x="0" y="0"/>
              <a:ext cx="9609" cy="413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66" name="Rectangle 54"/>
            <p:cNvSpPr>
              <a:spLocks noChangeArrowheads="1"/>
            </p:cNvSpPr>
            <p:nvPr/>
          </p:nvSpPr>
          <p:spPr bwMode="auto">
            <a:xfrm>
              <a:off x="300" y="2235"/>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65" name="Rectangle 53"/>
            <p:cNvSpPr>
              <a:spLocks noChangeArrowheads="1"/>
            </p:cNvSpPr>
            <p:nvPr/>
          </p:nvSpPr>
          <p:spPr bwMode="auto">
            <a:xfrm>
              <a:off x="381" y="2290"/>
              <a:ext cx="720" cy="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64" name="Rectangle 52"/>
            <p:cNvSpPr>
              <a:spLocks noChangeArrowheads="1"/>
            </p:cNvSpPr>
            <p:nvPr/>
          </p:nvSpPr>
          <p:spPr bwMode="auto">
            <a:xfrm>
              <a:off x="2807" y="2344"/>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63" name="Rectangle 51"/>
            <p:cNvSpPr>
              <a:spLocks noChangeArrowheads="1"/>
            </p:cNvSpPr>
            <p:nvPr/>
          </p:nvSpPr>
          <p:spPr bwMode="auto">
            <a:xfrm>
              <a:off x="3066" y="2399"/>
              <a:ext cx="4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62" name="Line 50"/>
            <p:cNvSpPr>
              <a:spLocks noChangeShapeType="1"/>
            </p:cNvSpPr>
            <p:nvPr/>
          </p:nvSpPr>
          <p:spPr bwMode="auto">
            <a:xfrm>
              <a:off x="1240" y="2522"/>
              <a:ext cx="1567" cy="68"/>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61" name="Rectangle 49"/>
            <p:cNvSpPr>
              <a:spLocks noChangeArrowheads="1"/>
            </p:cNvSpPr>
            <p:nvPr/>
          </p:nvSpPr>
          <p:spPr bwMode="auto">
            <a:xfrm>
              <a:off x="5096" y="2399"/>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60" name="Rectangle 48"/>
            <p:cNvSpPr>
              <a:spLocks noChangeArrowheads="1"/>
            </p:cNvSpPr>
            <p:nvPr/>
          </p:nvSpPr>
          <p:spPr bwMode="auto">
            <a:xfrm>
              <a:off x="5382" y="2453"/>
              <a:ext cx="4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59" name="Line 47"/>
            <p:cNvSpPr>
              <a:spLocks noChangeShapeType="1"/>
            </p:cNvSpPr>
            <p:nvPr/>
          </p:nvSpPr>
          <p:spPr bwMode="auto">
            <a:xfrm>
              <a:off x="3747" y="2617"/>
              <a:ext cx="1349"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58" name="Rectangle 46"/>
            <p:cNvSpPr>
              <a:spLocks noChangeArrowheads="1"/>
            </p:cNvSpPr>
            <p:nvPr/>
          </p:nvSpPr>
          <p:spPr bwMode="auto">
            <a:xfrm>
              <a:off x="8148" y="545"/>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57" name="Rectangle 45"/>
            <p:cNvSpPr>
              <a:spLocks noChangeArrowheads="1"/>
            </p:cNvSpPr>
            <p:nvPr/>
          </p:nvSpPr>
          <p:spPr bwMode="auto">
            <a:xfrm>
              <a:off x="8148" y="484"/>
              <a:ext cx="757" cy="9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Account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56" name="Line 44"/>
            <p:cNvSpPr>
              <a:spLocks noChangeShapeType="1"/>
            </p:cNvSpPr>
            <p:nvPr/>
          </p:nvSpPr>
          <p:spPr bwMode="auto">
            <a:xfrm flipV="1">
              <a:off x="5981" y="1077"/>
              <a:ext cx="2180" cy="132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55" name="Rectangle 43"/>
            <p:cNvSpPr>
              <a:spLocks noChangeArrowheads="1"/>
            </p:cNvSpPr>
            <p:nvPr/>
          </p:nvSpPr>
          <p:spPr bwMode="auto">
            <a:xfrm>
              <a:off x="272" y="327"/>
              <a:ext cx="927"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54" name="Rectangle 42"/>
            <p:cNvSpPr>
              <a:spLocks noChangeArrowheads="1"/>
            </p:cNvSpPr>
            <p:nvPr/>
          </p:nvSpPr>
          <p:spPr bwMode="auto">
            <a:xfrm>
              <a:off x="395" y="382"/>
              <a:ext cx="635" cy="6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Student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53" name="Line 41"/>
            <p:cNvSpPr>
              <a:spLocks noChangeShapeType="1"/>
            </p:cNvSpPr>
            <p:nvPr/>
          </p:nvSpPr>
          <p:spPr bwMode="auto">
            <a:xfrm flipH="1" flipV="1">
              <a:off x="1213" y="791"/>
              <a:ext cx="3883" cy="166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52" name="Rectangle 40"/>
            <p:cNvSpPr>
              <a:spLocks noChangeArrowheads="1"/>
            </p:cNvSpPr>
            <p:nvPr/>
          </p:nvSpPr>
          <p:spPr bwMode="auto">
            <a:xfrm>
              <a:off x="2861" y="273"/>
              <a:ext cx="1131"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51" name="Rectangle 39"/>
            <p:cNvSpPr>
              <a:spLocks noChangeArrowheads="1"/>
            </p:cNvSpPr>
            <p:nvPr/>
          </p:nvSpPr>
          <p:spPr bwMode="auto">
            <a:xfrm>
              <a:off x="2929" y="327"/>
              <a:ext cx="6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50" name="Freeform 38"/>
            <p:cNvSpPr>
              <a:spLocks/>
            </p:cNvSpPr>
            <p:nvPr/>
          </p:nvSpPr>
          <p:spPr bwMode="auto">
            <a:xfrm>
              <a:off x="3556" y="804"/>
              <a:ext cx="1621" cy="1595"/>
            </a:xfrm>
            <a:custGeom>
              <a:avLst/>
              <a:gdLst/>
              <a:ahLst/>
              <a:cxnLst>
                <a:cxn ang="0">
                  <a:pos x="1621" y="1595"/>
                </a:cxn>
                <a:cxn ang="0">
                  <a:pos x="286" y="668"/>
                </a:cxn>
                <a:cxn ang="0">
                  <a:pos x="0" y="0"/>
                </a:cxn>
              </a:cxnLst>
              <a:rect l="0" t="0" r="r" b="b"/>
              <a:pathLst>
                <a:path w="1621" h="1595">
                  <a:moveTo>
                    <a:pt x="1621" y="1595"/>
                  </a:moveTo>
                  <a:lnTo>
                    <a:pt x="286" y="668"/>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49" name="Rectangle 37"/>
            <p:cNvSpPr>
              <a:spLocks noChangeArrowheads="1"/>
            </p:cNvSpPr>
            <p:nvPr/>
          </p:nvSpPr>
          <p:spPr bwMode="auto">
            <a:xfrm>
              <a:off x="4605" y="327"/>
              <a:ext cx="927"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48" name="Rectangle 36"/>
            <p:cNvSpPr>
              <a:spLocks noChangeArrowheads="1"/>
            </p:cNvSpPr>
            <p:nvPr/>
          </p:nvSpPr>
          <p:spPr bwMode="auto">
            <a:xfrm>
              <a:off x="4605" y="273"/>
              <a:ext cx="927" cy="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Mails,queries,Feedback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47" name="Line 35"/>
            <p:cNvSpPr>
              <a:spLocks noChangeShapeType="1"/>
            </p:cNvSpPr>
            <p:nvPr/>
          </p:nvSpPr>
          <p:spPr bwMode="auto">
            <a:xfrm flipH="1" flipV="1">
              <a:off x="5137" y="859"/>
              <a:ext cx="367" cy="1540"/>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46" name="Rectangle 34"/>
            <p:cNvSpPr>
              <a:spLocks noChangeArrowheads="1"/>
            </p:cNvSpPr>
            <p:nvPr/>
          </p:nvSpPr>
          <p:spPr bwMode="auto">
            <a:xfrm>
              <a:off x="6513" y="273"/>
              <a:ext cx="1239"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45" name="Rectangle 33"/>
            <p:cNvSpPr>
              <a:spLocks noChangeArrowheads="1"/>
            </p:cNvSpPr>
            <p:nvPr/>
          </p:nvSpPr>
          <p:spPr bwMode="auto">
            <a:xfrm>
              <a:off x="6581" y="327"/>
              <a:ext cx="60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44" name="Line 32"/>
            <p:cNvSpPr>
              <a:spLocks noChangeShapeType="1"/>
            </p:cNvSpPr>
            <p:nvPr/>
          </p:nvSpPr>
          <p:spPr bwMode="auto">
            <a:xfrm flipV="1">
              <a:off x="5750" y="804"/>
              <a:ext cx="1185" cy="1595"/>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43" name="Rectangle 31"/>
            <p:cNvSpPr>
              <a:spLocks noChangeArrowheads="1"/>
            </p:cNvSpPr>
            <p:nvPr/>
          </p:nvSpPr>
          <p:spPr bwMode="auto">
            <a:xfrm>
              <a:off x="300" y="3326"/>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142" name="Rectangle 30"/>
            <p:cNvSpPr>
              <a:spLocks noChangeArrowheads="1"/>
            </p:cNvSpPr>
            <p:nvPr/>
          </p:nvSpPr>
          <p:spPr bwMode="auto">
            <a:xfrm>
              <a:off x="545" y="3380"/>
              <a:ext cx="55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41" name="Line 29"/>
            <p:cNvSpPr>
              <a:spLocks noChangeShapeType="1"/>
            </p:cNvSpPr>
            <p:nvPr/>
          </p:nvSpPr>
          <p:spPr bwMode="auto">
            <a:xfrm flipV="1">
              <a:off x="763" y="2767"/>
              <a:ext cx="1" cy="559"/>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40" name="Line 28"/>
            <p:cNvSpPr>
              <a:spLocks noChangeShapeType="1"/>
            </p:cNvSpPr>
            <p:nvPr/>
          </p:nvSpPr>
          <p:spPr bwMode="auto">
            <a:xfrm flipH="1" flipV="1">
              <a:off x="1744" y="2399"/>
              <a:ext cx="545"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9" name="Freeform 27"/>
            <p:cNvSpPr>
              <a:spLocks/>
            </p:cNvSpPr>
            <p:nvPr/>
          </p:nvSpPr>
          <p:spPr bwMode="auto">
            <a:xfrm>
              <a:off x="2139" y="2358"/>
              <a:ext cx="150" cy="123"/>
            </a:xfrm>
            <a:custGeom>
              <a:avLst/>
              <a:gdLst/>
              <a:ahLst/>
              <a:cxnLst>
                <a:cxn ang="0">
                  <a:pos x="0" y="123"/>
                </a:cxn>
                <a:cxn ang="0">
                  <a:pos x="150" y="68"/>
                </a:cxn>
                <a:cxn ang="0">
                  <a:pos x="14" y="0"/>
                </a:cxn>
                <a:cxn ang="0">
                  <a:pos x="0" y="123"/>
                </a:cxn>
              </a:cxnLst>
              <a:rect l="0" t="0" r="r" b="b"/>
              <a:pathLst>
                <a:path w="150" h="123">
                  <a:moveTo>
                    <a:pt x="0" y="123"/>
                  </a:moveTo>
                  <a:lnTo>
                    <a:pt x="150" y="68"/>
                  </a:lnTo>
                  <a:lnTo>
                    <a:pt x="14" y="0"/>
                  </a:lnTo>
                  <a:lnTo>
                    <a:pt x="0"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8" name="Rectangle 26"/>
            <p:cNvSpPr>
              <a:spLocks noChangeArrowheads="1"/>
            </p:cNvSpPr>
            <p:nvPr/>
          </p:nvSpPr>
          <p:spPr bwMode="auto">
            <a:xfrm>
              <a:off x="1485" y="2208"/>
              <a:ext cx="12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37" name="Line 25"/>
            <p:cNvSpPr>
              <a:spLocks noChangeShapeType="1"/>
            </p:cNvSpPr>
            <p:nvPr/>
          </p:nvSpPr>
          <p:spPr bwMode="auto">
            <a:xfrm flipH="1" flipV="1">
              <a:off x="4142" y="2481"/>
              <a:ext cx="545" cy="13"/>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6" name="Freeform 24"/>
            <p:cNvSpPr>
              <a:spLocks/>
            </p:cNvSpPr>
            <p:nvPr/>
          </p:nvSpPr>
          <p:spPr bwMode="auto">
            <a:xfrm>
              <a:off x="4537" y="2440"/>
              <a:ext cx="150" cy="109"/>
            </a:xfrm>
            <a:custGeom>
              <a:avLst/>
              <a:gdLst/>
              <a:ahLst/>
              <a:cxnLst>
                <a:cxn ang="0">
                  <a:pos x="0" y="109"/>
                </a:cxn>
                <a:cxn ang="0">
                  <a:pos x="150" y="54"/>
                </a:cxn>
                <a:cxn ang="0">
                  <a:pos x="14" y="0"/>
                </a:cxn>
                <a:cxn ang="0">
                  <a:pos x="0" y="109"/>
                </a:cxn>
              </a:cxnLst>
              <a:rect l="0" t="0" r="r" b="b"/>
              <a:pathLst>
                <a:path w="150" h="109">
                  <a:moveTo>
                    <a:pt x="0" y="109"/>
                  </a:moveTo>
                  <a:lnTo>
                    <a:pt x="150" y="54"/>
                  </a:lnTo>
                  <a:lnTo>
                    <a:pt x="14" y="0"/>
                  </a:lnTo>
                  <a:lnTo>
                    <a:pt x="0" y="109"/>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5" name="Rectangle 23"/>
            <p:cNvSpPr>
              <a:spLocks noChangeArrowheads="1"/>
            </p:cNvSpPr>
            <p:nvPr/>
          </p:nvSpPr>
          <p:spPr bwMode="auto">
            <a:xfrm>
              <a:off x="3815" y="2726"/>
              <a:ext cx="13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34" name="Line 22"/>
            <p:cNvSpPr>
              <a:spLocks noChangeShapeType="1"/>
            </p:cNvSpPr>
            <p:nvPr/>
          </p:nvSpPr>
          <p:spPr bwMode="auto">
            <a:xfrm>
              <a:off x="1730" y="2685"/>
              <a:ext cx="545"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3" name="Freeform 21"/>
            <p:cNvSpPr>
              <a:spLocks/>
            </p:cNvSpPr>
            <p:nvPr/>
          </p:nvSpPr>
          <p:spPr bwMode="auto">
            <a:xfrm>
              <a:off x="1730" y="2631"/>
              <a:ext cx="150" cy="122"/>
            </a:xfrm>
            <a:custGeom>
              <a:avLst/>
              <a:gdLst/>
              <a:ahLst/>
              <a:cxnLst>
                <a:cxn ang="0">
                  <a:pos x="150" y="0"/>
                </a:cxn>
                <a:cxn ang="0">
                  <a:pos x="0" y="54"/>
                </a:cxn>
                <a:cxn ang="0">
                  <a:pos x="137" y="122"/>
                </a:cxn>
                <a:cxn ang="0">
                  <a:pos x="150" y="0"/>
                </a:cxn>
              </a:cxnLst>
              <a:rect l="0" t="0" r="r" b="b"/>
              <a:pathLst>
                <a:path w="150" h="122">
                  <a:moveTo>
                    <a:pt x="150" y="0"/>
                  </a:moveTo>
                  <a:lnTo>
                    <a:pt x="0" y="54"/>
                  </a:lnTo>
                  <a:lnTo>
                    <a:pt x="137" y="122"/>
                  </a:lnTo>
                  <a:lnTo>
                    <a:pt x="150" y="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2" name="Rectangle 20"/>
            <p:cNvSpPr>
              <a:spLocks noChangeArrowheads="1"/>
            </p:cNvSpPr>
            <p:nvPr/>
          </p:nvSpPr>
          <p:spPr bwMode="auto">
            <a:xfrm>
              <a:off x="1635" y="3053"/>
              <a:ext cx="99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31" name="Line 19"/>
            <p:cNvSpPr>
              <a:spLocks noChangeShapeType="1"/>
            </p:cNvSpPr>
            <p:nvPr/>
          </p:nvSpPr>
          <p:spPr bwMode="auto">
            <a:xfrm flipH="1">
              <a:off x="6758" y="1472"/>
              <a:ext cx="463" cy="286"/>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30" name="Freeform 18"/>
            <p:cNvSpPr>
              <a:spLocks/>
            </p:cNvSpPr>
            <p:nvPr/>
          </p:nvSpPr>
          <p:spPr bwMode="auto">
            <a:xfrm>
              <a:off x="7071" y="1472"/>
              <a:ext cx="150" cy="123"/>
            </a:xfrm>
            <a:custGeom>
              <a:avLst/>
              <a:gdLst/>
              <a:ahLst/>
              <a:cxnLst>
                <a:cxn ang="0">
                  <a:pos x="55" y="123"/>
                </a:cxn>
                <a:cxn ang="0">
                  <a:pos x="150" y="0"/>
                </a:cxn>
                <a:cxn ang="0">
                  <a:pos x="0" y="14"/>
                </a:cxn>
                <a:cxn ang="0">
                  <a:pos x="55" y="123"/>
                </a:cxn>
              </a:cxnLst>
              <a:rect l="0" t="0" r="r" b="b"/>
              <a:pathLst>
                <a:path w="150" h="123">
                  <a:moveTo>
                    <a:pt x="55" y="123"/>
                  </a:moveTo>
                  <a:lnTo>
                    <a:pt x="150" y="0"/>
                  </a:lnTo>
                  <a:lnTo>
                    <a:pt x="0" y="14"/>
                  </a:lnTo>
                  <a:lnTo>
                    <a:pt x="55"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9" name="Rectangle 17"/>
            <p:cNvSpPr>
              <a:spLocks noChangeArrowheads="1"/>
            </p:cNvSpPr>
            <p:nvPr/>
          </p:nvSpPr>
          <p:spPr bwMode="auto">
            <a:xfrm>
              <a:off x="6826" y="1677"/>
              <a:ext cx="159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4 :view bal,deposit()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28" name="Line 16"/>
            <p:cNvSpPr>
              <a:spLocks noChangeShapeType="1"/>
            </p:cNvSpPr>
            <p:nvPr/>
          </p:nvSpPr>
          <p:spPr bwMode="auto">
            <a:xfrm>
              <a:off x="2848" y="1636"/>
              <a:ext cx="490" cy="218"/>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7" name="Freeform 15"/>
            <p:cNvSpPr>
              <a:spLocks/>
            </p:cNvSpPr>
            <p:nvPr/>
          </p:nvSpPr>
          <p:spPr bwMode="auto">
            <a:xfrm>
              <a:off x="2848" y="1636"/>
              <a:ext cx="149" cy="109"/>
            </a:xfrm>
            <a:custGeom>
              <a:avLst/>
              <a:gdLst/>
              <a:ahLst/>
              <a:cxnLst>
                <a:cxn ang="0">
                  <a:pos x="149" y="0"/>
                </a:cxn>
                <a:cxn ang="0">
                  <a:pos x="0" y="0"/>
                </a:cxn>
                <a:cxn ang="0">
                  <a:pos x="109" y="109"/>
                </a:cxn>
                <a:cxn ang="0">
                  <a:pos x="149" y="0"/>
                </a:cxn>
              </a:cxnLst>
              <a:rect l="0" t="0" r="r" b="b"/>
              <a:pathLst>
                <a:path w="149" h="109">
                  <a:moveTo>
                    <a:pt x="149" y="0"/>
                  </a:moveTo>
                  <a:lnTo>
                    <a:pt x="0" y="0"/>
                  </a:lnTo>
                  <a:lnTo>
                    <a:pt x="109" y="109"/>
                  </a:lnTo>
                  <a:lnTo>
                    <a:pt x="149" y="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6" name="Rectangle 14"/>
            <p:cNvSpPr>
              <a:spLocks noChangeArrowheads="1"/>
            </p:cNvSpPr>
            <p:nvPr/>
          </p:nvSpPr>
          <p:spPr bwMode="auto">
            <a:xfrm>
              <a:off x="341" y="1159"/>
              <a:ext cx="190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 view student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25" name="Line 13"/>
            <p:cNvSpPr>
              <a:spLocks noChangeShapeType="1"/>
            </p:cNvSpPr>
            <p:nvPr/>
          </p:nvSpPr>
          <p:spPr bwMode="auto">
            <a:xfrm>
              <a:off x="3461" y="940"/>
              <a:ext cx="218" cy="49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4" name="Freeform 12"/>
            <p:cNvSpPr>
              <a:spLocks/>
            </p:cNvSpPr>
            <p:nvPr/>
          </p:nvSpPr>
          <p:spPr bwMode="auto">
            <a:xfrm>
              <a:off x="3461" y="940"/>
              <a:ext cx="109" cy="150"/>
            </a:xfrm>
            <a:custGeom>
              <a:avLst/>
              <a:gdLst/>
              <a:ahLst/>
              <a:cxnLst>
                <a:cxn ang="0">
                  <a:pos x="109" y="110"/>
                </a:cxn>
                <a:cxn ang="0">
                  <a:pos x="0" y="0"/>
                </a:cxn>
                <a:cxn ang="0">
                  <a:pos x="0" y="150"/>
                </a:cxn>
                <a:cxn ang="0">
                  <a:pos x="109" y="110"/>
                </a:cxn>
              </a:cxnLst>
              <a:rect l="0" t="0" r="r" b="b"/>
              <a:pathLst>
                <a:path w="109" h="150">
                  <a:moveTo>
                    <a:pt x="109" y="110"/>
                  </a:moveTo>
                  <a:lnTo>
                    <a:pt x="0" y="0"/>
                  </a:lnTo>
                  <a:lnTo>
                    <a:pt x="0" y="150"/>
                  </a:lnTo>
                  <a:lnTo>
                    <a:pt x="109" y="11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3" name="Rectangle 11"/>
            <p:cNvSpPr>
              <a:spLocks noChangeArrowheads="1"/>
            </p:cNvSpPr>
            <p:nvPr/>
          </p:nvSpPr>
          <p:spPr bwMode="auto">
            <a:xfrm>
              <a:off x="3134" y="1240"/>
              <a:ext cx="123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Student fee()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22" name="Line 10"/>
            <p:cNvSpPr>
              <a:spLocks noChangeShapeType="1"/>
            </p:cNvSpPr>
            <p:nvPr/>
          </p:nvSpPr>
          <p:spPr bwMode="auto">
            <a:xfrm>
              <a:off x="5123" y="1390"/>
              <a:ext cx="123" cy="53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1" name="Freeform 9"/>
            <p:cNvSpPr>
              <a:spLocks/>
            </p:cNvSpPr>
            <p:nvPr/>
          </p:nvSpPr>
          <p:spPr bwMode="auto">
            <a:xfrm>
              <a:off x="5109" y="1390"/>
              <a:ext cx="96" cy="150"/>
            </a:xfrm>
            <a:custGeom>
              <a:avLst/>
              <a:gdLst/>
              <a:ahLst/>
              <a:cxnLst>
                <a:cxn ang="0">
                  <a:pos x="96" y="123"/>
                </a:cxn>
                <a:cxn ang="0">
                  <a:pos x="14" y="0"/>
                </a:cxn>
                <a:cxn ang="0">
                  <a:pos x="0" y="150"/>
                </a:cxn>
                <a:cxn ang="0">
                  <a:pos x="96" y="123"/>
                </a:cxn>
              </a:cxnLst>
              <a:rect l="0" t="0" r="r" b="b"/>
              <a:pathLst>
                <a:path w="96" h="150">
                  <a:moveTo>
                    <a:pt x="96" y="123"/>
                  </a:moveTo>
                  <a:lnTo>
                    <a:pt x="14" y="0"/>
                  </a:lnTo>
                  <a:lnTo>
                    <a:pt x="0" y="150"/>
                  </a:lnTo>
                  <a:lnTo>
                    <a:pt x="96"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20" name="Rectangle 8"/>
            <p:cNvSpPr>
              <a:spLocks noChangeArrowheads="1"/>
            </p:cNvSpPr>
            <p:nvPr/>
          </p:nvSpPr>
          <p:spPr bwMode="auto">
            <a:xfrm>
              <a:off x="4551" y="1431"/>
              <a:ext cx="25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7 : view feedback,solution,mails()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19" name="Line 7"/>
            <p:cNvSpPr>
              <a:spLocks noChangeShapeType="1"/>
            </p:cNvSpPr>
            <p:nvPr/>
          </p:nvSpPr>
          <p:spPr bwMode="auto">
            <a:xfrm flipH="1">
              <a:off x="6063" y="1295"/>
              <a:ext cx="327" cy="436"/>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18" name="Freeform 6"/>
            <p:cNvSpPr>
              <a:spLocks/>
            </p:cNvSpPr>
            <p:nvPr/>
          </p:nvSpPr>
          <p:spPr bwMode="auto">
            <a:xfrm>
              <a:off x="6254" y="1295"/>
              <a:ext cx="136" cy="150"/>
            </a:xfrm>
            <a:custGeom>
              <a:avLst/>
              <a:gdLst/>
              <a:ahLst/>
              <a:cxnLst>
                <a:cxn ang="0">
                  <a:pos x="109" y="150"/>
                </a:cxn>
                <a:cxn ang="0">
                  <a:pos x="136" y="0"/>
                </a:cxn>
                <a:cxn ang="0">
                  <a:pos x="0" y="82"/>
                </a:cxn>
                <a:cxn ang="0">
                  <a:pos x="109" y="150"/>
                </a:cxn>
              </a:cxnLst>
              <a:rect l="0" t="0" r="r" b="b"/>
              <a:pathLst>
                <a:path w="136" h="150">
                  <a:moveTo>
                    <a:pt x="109" y="150"/>
                  </a:moveTo>
                  <a:lnTo>
                    <a:pt x="136" y="0"/>
                  </a:lnTo>
                  <a:lnTo>
                    <a:pt x="0" y="82"/>
                  </a:lnTo>
                  <a:lnTo>
                    <a:pt x="109" y="15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17" name="Rectangle 5"/>
            <p:cNvSpPr>
              <a:spLocks noChangeArrowheads="1"/>
            </p:cNvSpPr>
            <p:nvPr/>
          </p:nvSpPr>
          <p:spPr bwMode="auto">
            <a:xfrm>
              <a:off x="5791" y="981"/>
              <a:ext cx="166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changepassword()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116" name="Line 4"/>
            <p:cNvSpPr>
              <a:spLocks noChangeShapeType="1"/>
            </p:cNvSpPr>
            <p:nvPr/>
          </p:nvSpPr>
          <p:spPr bwMode="auto">
            <a:xfrm flipH="1">
              <a:off x="613" y="2767"/>
              <a:ext cx="14" cy="545"/>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15" name="Freeform 3"/>
            <p:cNvSpPr>
              <a:spLocks/>
            </p:cNvSpPr>
            <p:nvPr/>
          </p:nvSpPr>
          <p:spPr bwMode="auto">
            <a:xfrm>
              <a:off x="572" y="2767"/>
              <a:ext cx="109" cy="150"/>
            </a:xfrm>
            <a:custGeom>
              <a:avLst/>
              <a:gdLst/>
              <a:ahLst/>
              <a:cxnLst>
                <a:cxn ang="0">
                  <a:pos x="109" y="150"/>
                </a:cxn>
                <a:cxn ang="0">
                  <a:pos x="55" y="0"/>
                </a:cxn>
                <a:cxn ang="0">
                  <a:pos x="0" y="136"/>
                </a:cxn>
                <a:cxn ang="0">
                  <a:pos x="109" y="150"/>
                </a:cxn>
              </a:cxnLst>
              <a:rect l="0" t="0" r="r" b="b"/>
              <a:pathLst>
                <a:path w="109" h="150">
                  <a:moveTo>
                    <a:pt x="109" y="150"/>
                  </a:moveTo>
                  <a:lnTo>
                    <a:pt x="55" y="0"/>
                  </a:lnTo>
                  <a:lnTo>
                    <a:pt x="0" y="136"/>
                  </a:lnTo>
                  <a:lnTo>
                    <a:pt x="109" y="15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114" name="Rectangle 2"/>
            <p:cNvSpPr>
              <a:spLocks noChangeArrowheads="1"/>
            </p:cNvSpPr>
            <p:nvPr/>
          </p:nvSpPr>
          <p:spPr bwMode="auto">
            <a:xfrm>
              <a:off x="313" y="2944"/>
              <a:ext cx="87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 : 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90187" name="Rectangle 75"/>
          <p:cNvSpPr>
            <a:spLocks noChangeArrowheads="1"/>
          </p:cNvSpPr>
          <p:nvPr/>
        </p:nvSpPr>
        <p:spPr bwMode="auto">
          <a:xfrm>
            <a:off x="0" y="3079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44" name="Rectangle 56"/>
          <p:cNvSpPr>
            <a:spLocks noChangeArrowheads="1"/>
          </p:cNvSpPr>
          <p:nvPr/>
        </p:nvSpPr>
        <p:spPr bwMode="auto">
          <a:xfrm>
            <a:off x="381000" y="914400"/>
            <a:ext cx="414594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STUDENT COLLABORATIVE DIAGRAM:</a:t>
            </a:r>
            <a:endParaRPr kumimoji="0" lang="en-US" sz="1600" b="0" i="0" strike="noStrike" cap="none" normalizeH="0" baseline="0" dirty="0" smtClean="0">
              <a:ln>
                <a:noFill/>
              </a:ln>
              <a:solidFill>
                <a:schemeClr val="tx2"/>
              </a:solidFill>
              <a:effectLst/>
              <a:latin typeface="Arial" pitchFamily="34" charset="0"/>
              <a:cs typeface="Arial" pitchFamily="34" charset="0"/>
            </a:endParaRPr>
          </a:p>
        </p:txBody>
      </p:sp>
      <p:grpSp>
        <p:nvGrpSpPr>
          <p:cNvPr id="89089" name="Group 1"/>
          <p:cNvGrpSpPr>
            <a:grpSpLocks noChangeAspect="1"/>
          </p:cNvGrpSpPr>
          <p:nvPr/>
        </p:nvGrpSpPr>
        <p:grpSpPr bwMode="auto">
          <a:xfrm>
            <a:off x="1524000" y="1752600"/>
            <a:ext cx="6705600" cy="3429000"/>
            <a:chOff x="0" y="0"/>
            <a:chExt cx="9609" cy="4130"/>
          </a:xfrm>
        </p:grpSpPr>
        <p:sp>
          <p:nvSpPr>
            <p:cNvPr id="89143" name="AutoShape 55"/>
            <p:cNvSpPr>
              <a:spLocks noChangeAspect="1" noChangeArrowheads="1" noTextEdit="1"/>
            </p:cNvSpPr>
            <p:nvPr/>
          </p:nvSpPr>
          <p:spPr bwMode="auto">
            <a:xfrm>
              <a:off x="0" y="0"/>
              <a:ext cx="9609" cy="413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142" name="Rectangle 54"/>
            <p:cNvSpPr>
              <a:spLocks noChangeArrowheads="1"/>
            </p:cNvSpPr>
            <p:nvPr/>
          </p:nvSpPr>
          <p:spPr bwMode="auto">
            <a:xfrm>
              <a:off x="300" y="2235"/>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41" name="Rectangle 53"/>
            <p:cNvSpPr>
              <a:spLocks noChangeArrowheads="1"/>
            </p:cNvSpPr>
            <p:nvPr/>
          </p:nvSpPr>
          <p:spPr bwMode="auto">
            <a:xfrm>
              <a:off x="381" y="2290"/>
              <a:ext cx="630" cy="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40" name="Rectangle 52"/>
            <p:cNvSpPr>
              <a:spLocks noChangeArrowheads="1"/>
            </p:cNvSpPr>
            <p:nvPr/>
          </p:nvSpPr>
          <p:spPr bwMode="auto">
            <a:xfrm>
              <a:off x="2807" y="2344"/>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39" name="Rectangle 51"/>
            <p:cNvSpPr>
              <a:spLocks noChangeArrowheads="1"/>
            </p:cNvSpPr>
            <p:nvPr/>
          </p:nvSpPr>
          <p:spPr bwMode="auto">
            <a:xfrm>
              <a:off x="3066" y="2399"/>
              <a:ext cx="48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38" name="Line 50"/>
            <p:cNvSpPr>
              <a:spLocks noChangeShapeType="1"/>
            </p:cNvSpPr>
            <p:nvPr/>
          </p:nvSpPr>
          <p:spPr bwMode="auto">
            <a:xfrm>
              <a:off x="1240" y="2522"/>
              <a:ext cx="1567" cy="68"/>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37" name="Rectangle 49"/>
            <p:cNvSpPr>
              <a:spLocks noChangeArrowheads="1"/>
            </p:cNvSpPr>
            <p:nvPr/>
          </p:nvSpPr>
          <p:spPr bwMode="auto">
            <a:xfrm>
              <a:off x="5096" y="2399"/>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36" name="Rectangle 48"/>
            <p:cNvSpPr>
              <a:spLocks noChangeArrowheads="1"/>
            </p:cNvSpPr>
            <p:nvPr/>
          </p:nvSpPr>
          <p:spPr bwMode="auto">
            <a:xfrm>
              <a:off x="5382" y="2453"/>
              <a:ext cx="45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35" name="Line 47"/>
            <p:cNvSpPr>
              <a:spLocks noChangeShapeType="1"/>
            </p:cNvSpPr>
            <p:nvPr/>
          </p:nvSpPr>
          <p:spPr bwMode="auto">
            <a:xfrm>
              <a:off x="3747" y="2617"/>
              <a:ext cx="1349"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34" name="Rectangle 46"/>
            <p:cNvSpPr>
              <a:spLocks noChangeArrowheads="1"/>
            </p:cNvSpPr>
            <p:nvPr/>
          </p:nvSpPr>
          <p:spPr bwMode="auto">
            <a:xfrm>
              <a:off x="8148" y="545"/>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33" name="Rectangle 45"/>
            <p:cNvSpPr>
              <a:spLocks noChangeArrowheads="1"/>
            </p:cNvSpPr>
            <p:nvPr/>
          </p:nvSpPr>
          <p:spPr bwMode="auto">
            <a:xfrm>
              <a:off x="8148" y="545"/>
              <a:ext cx="855" cy="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Dept,course,subject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32" name="Line 44"/>
            <p:cNvSpPr>
              <a:spLocks noChangeShapeType="1"/>
            </p:cNvSpPr>
            <p:nvPr/>
          </p:nvSpPr>
          <p:spPr bwMode="auto">
            <a:xfrm flipV="1">
              <a:off x="5981" y="1077"/>
              <a:ext cx="2180" cy="132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31" name="Rectangle 43"/>
            <p:cNvSpPr>
              <a:spLocks noChangeArrowheads="1"/>
            </p:cNvSpPr>
            <p:nvPr/>
          </p:nvSpPr>
          <p:spPr bwMode="auto">
            <a:xfrm>
              <a:off x="272" y="327"/>
              <a:ext cx="927"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30" name="Rectangle 42"/>
            <p:cNvSpPr>
              <a:spLocks noChangeArrowheads="1"/>
            </p:cNvSpPr>
            <p:nvPr/>
          </p:nvSpPr>
          <p:spPr bwMode="auto">
            <a:xfrm>
              <a:off x="395" y="382"/>
              <a:ext cx="635" cy="4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Fee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29" name="Line 41"/>
            <p:cNvSpPr>
              <a:spLocks noChangeShapeType="1"/>
            </p:cNvSpPr>
            <p:nvPr/>
          </p:nvSpPr>
          <p:spPr bwMode="auto">
            <a:xfrm flipH="1" flipV="1">
              <a:off x="1213" y="791"/>
              <a:ext cx="3883" cy="166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28" name="Rectangle 40"/>
            <p:cNvSpPr>
              <a:spLocks noChangeArrowheads="1"/>
            </p:cNvSpPr>
            <p:nvPr/>
          </p:nvSpPr>
          <p:spPr bwMode="auto">
            <a:xfrm>
              <a:off x="2861" y="273"/>
              <a:ext cx="1131"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27" name="Rectangle 39"/>
            <p:cNvSpPr>
              <a:spLocks noChangeArrowheads="1"/>
            </p:cNvSpPr>
            <p:nvPr/>
          </p:nvSpPr>
          <p:spPr bwMode="auto">
            <a:xfrm>
              <a:off x="2929" y="327"/>
              <a:ext cx="9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View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26" name="Freeform 38"/>
            <p:cNvSpPr>
              <a:spLocks/>
            </p:cNvSpPr>
            <p:nvPr/>
          </p:nvSpPr>
          <p:spPr bwMode="auto">
            <a:xfrm>
              <a:off x="3556" y="804"/>
              <a:ext cx="1621" cy="1595"/>
            </a:xfrm>
            <a:custGeom>
              <a:avLst/>
              <a:gdLst/>
              <a:ahLst/>
              <a:cxnLst>
                <a:cxn ang="0">
                  <a:pos x="1621" y="1595"/>
                </a:cxn>
                <a:cxn ang="0">
                  <a:pos x="286" y="668"/>
                </a:cxn>
                <a:cxn ang="0">
                  <a:pos x="0" y="0"/>
                </a:cxn>
              </a:cxnLst>
              <a:rect l="0" t="0" r="r" b="b"/>
              <a:pathLst>
                <a:path w="1621" h="1595">
                  <a:moveTo>
                    <a:pt x="1621" y="1595"/>
                  </a:moveTo>
                  <a:lnTo>
                    <a:pt x="286" y="668"/>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25" name="Rectangle 37"/>
            <p:cNvSpPr>
              <a:spLocks noChangeArrowheads="1"/>
            </p:cNvSpPr>
            <p:nvPr/>
          </p:nvSpPr>
          <p:spPr bwMode="auto">
            <a:xfrm>
              <a:off x="4605" y="327"/>
              <a:ext cx="927"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24" name="Rectangle 36"/>
            <p:cNvSpPr>
              <a:spLocks noChangeArrowheads="1"/>
            </p:cNvSpPr>
            <p:nvPr/>
          </p:nvSpPr>
          <p:spPr bwMode="auto">
            <a:xfrm>
              <a:off x="4784" y="545"/>
              <a:ext cx="748" cy="7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23" name="Line 35"/>
            <p:cNvSpPr>
              <a:spLocks noChangeShapeType="1"/>
            </p:cNvSpPr>
            <p:nvPr/>
          </p:nvSpPr>
          <p:spPr bwMode="auto">
            <a:xfrm flipH="1" flipV="1">
              <a:off x="5137" y="859"/>
              <a:ext cx="367" cy="1540"/>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22" name="Rectangle 34"/>
            <p:cNvSpPr>
              <a:spLocks noChangeArrowheads="1"/>
            </p:cNvSpPr>
            <p:nvPr/>
          </p:nvSpPr>
          <p:spPr bwMode="auto">
            <a:xfrm>
              <a:off x="6513" y="273"/>
              <a:ext cx="1239"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21" name="Rectangle 33"/>
            <p:cNvSpPr>
              <a:spLocks noChangeArrowheads="1"/>
            </p:cNvSpPr>
            <p:nvPr/>
          </p:nvSpPr>
          <p:spPr bwMode="auto">
            <a:xfrm>
              <a:off x="6581" y="327"/>
              <a:ext cx="60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20" name="Line 32"/>
            <p:cNvSpPr>
              <a:spLocks noChangeShapeType="1"/>
            </p:cNvSpPr>
            <p:nvPr/>
          </p:nvSpPr>
          <p:spPr bwMode="auto">
            <a:xfrm flipV="1">
              <a:off x="5750" y="804"/>
              <a:ext cx="1185" cy="1595"/>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9" name="Rectangle 31"/>
            <p:cNvSpPr>
              <a:spLocks noChangeArrowheads="1"/>
            </p:cNvSpPr>
            <p:nvPr/>
          </p:nvSpPr>
          <p:spPr bwMode="auto">
            <a:xfrm>
              <a:off x="300" y="3326"/>
              <a:ext cx="926" cy="518"/>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118" name="Rectangle 30"/>
            <p:cNvSpPr>
              <a:spLocks noChangeArrowheads="1"/>
            </p:cNvSpPr>
            <p:nvPr/>
          </p:nvSpPr>
          <p:spPr bwMode="auto">
            <a:xfrm>
              <a:off x="545" y="3380"/>
              <a:ext cx="55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sng"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17" name="Line 29"/>
            <p:cNvSpPr>
              <a:spLocks noChangeShapeType="1"/>
            </p:cNvSpPr>
            <p:nvPr/>
          </p:nvSpPr>
          <p:spPr bwMode="auto">
            <a:xfrm flipV="1">
              <a:off x="763" y="2767"/>
              <a:ext cx="1" cy="559"/>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6" name="Line 28"/>
            <p:cNvSpPr>
              <a:spLocks noChangeShapeType="1"/>
            </p:cNvSpPr>
            <p:nvPr/>
          </p:nvSpPr>
          <p:spPr bwMode="auto">
            <a:xfrm flipH="1" flipV="1">
              <a:off x="1744" y="2399"/>
              <a:ext cx="545"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5" name="Freeform 27"/>
            <p:cNvSpPr>
              <a:spLocks/>
            </p:cNvSpPr>
            <p:nvPr/>
          </p:nvSpPr>
          <p:spPr bwMode="auto">
            <a:xfrm>
              <a:off x="2139" y="2358"/>
              <a:ext cx="150" cy="123"/>
            </a:xfrm>
            <a:custGeom>
              <a:avLst/>
              <a:gdLst/>
              <a:ahLst/>
              <a:cxnLst>
                <a:cxn ang="0">
                  <a:pos x="0" y="123"/>
                </a:cxn>
                <a:cxn ang="0">
                  <a:pos x="150" y="68"/>
                </a:cxn>
                <a:cxn ang="0">
                  <a:pos x="14" y="0"/>
                </a:cxn>
                <a:cxn ang="0">
                  <a:pos x="0" y="123"/>
                </a:cxn>
              </a:cxnLst>
              <a:rect l="0" t="0" r="r" b="b"/>
              <a:pathLst>
                <a:path w="150" h="123">
                  <a:moveTo>
                    <a:pt x="0" y="123"/>
                  </a:moveTo>
                  <a:lnTo>
                    <a:pt x="150" y="68"/>
                  </a:lnTo>
                  <a:lnTo>
                    <a:pt x="14" y="0"/>
                  </a:lnTo>
                  <a:lnTo>
                    <a:pt x="0"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4" name="Rectangle 26"/>
            <p:cNvSpPr>
              <a:spLocks noChangeArrowheads="1"/>
            </p:cNvSpPr>
            <p:nvPr/>
          </p:nvSpPr>
          <p:spPr bwMode="auto">
            <a:xfrm>
              <a:off x="1485" y="2208"/>
              <a:ext cx="12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1 : logindetails()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13" name="Line 25"/>
            <p:cNvSpPr>
              <a:spLocks noChangeShapeType="1"/>
            </p:cNvSpPr>
            <p:nvPr/>
          </p:nvSpPr>
          <p:spPr bwMode="auto">
            <a:xfrm flipH="1" flipV="1">
              <a:off x="4142" y="2481"/>
              <a:ext cx="545" cy="13"/>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2" name="Freeform 24"/>
            <p:cNvSpPr>
              <a:spLocks/>
            </p:cNvSpPr>
            <p:nvPr/>
          </p:nvSpPr>
          <p:spPr bwMode="auto">
            <a:xfrm>
              <a:off x="4537" y="2440"/>
              <a:ext cx="150" cy="109"/>
            </a:xfrm>
            <a:custGeom>
              <a:avLst/>
              <a:gdLst/>
              <a:ahLst/>
              <a:cxnLst>
                <a:cxn ang="0">
                  <a:pos x="0" y="109"/>
                </a:cxn>
                <a:cxn ang="0">
                  <a:pos x="150" y="54"/>
                </a:cxn>
                <a:cxn ang="0">
                  <a:pos x="14" y="0"/>
                </a:cxn>
                <a:cxn ang="0">
                  <a:pos x="0" y="109"/>
                </a:cxn>
              </a:cxnLst>
              <a:rect l="0" t="0" r="r" b="b"/>
              <a:pathLst>
                <a:path w="150" h="109">
                  <a:moveTo>
                    <a:pt x="0" y="109"/>
                  </a:moveTo>
                  <a:lnTo>
                    <a:pt x="150" y="54"/>
                  </a:lnTo>
                  <a:lnTo>
                    <a:pt x="14" y="0"/>
                  </a:lnTo>
                  <a:lnTo>
                    <a:pt x="0" y="109"/>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11" name="Rectangle 23"/>
            <p:cNvSpPr>
              <a:spLocks noChangeArrowheads="1"/>
            </p:cNvSpPr>
            <p:nvPr/>
          </p:nvSpPr>
          <p:spPr bwMode="auto">
            <a:xfrm>
              <a:off x="3815" y="2726"/>
              <a:ext cx="13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2 : 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10" name="Line 22"/>
            <p:cNvSpPr>
              <a:spLocks noChangeShapeType="1"/>
            </p:cNvSpPr>
            <p:nvPr/>
          </p:nvSpPr>
          <p:spPr bwMode="auto">
            <a:xfrm>
              <a:off x="1730" y="2685"/>
              <a:ext cx="545" cy="27"/>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9" name="Freeform 21"/>
            <p:cNvSpPr>
              <a:spLocks/>
            </p:cNvSpPr>
            <p:nvPr/>
          </p:nvSpPr>
          <p:spPr bwMode="auto">
            <a:xfrm>
              <a:off x="1730" y="2631"/>
              <a:ext cx="150" cy="122"/>
            </a:xfrm>
            <a:custGeom>
              <a:avLst/>
              <a:gdLst/>
              <a:ahLst/>
              <a:cxnLst>
                <a:cxn ang="0">
                  <a:pos x="150" y="0"/>
                </a:cxn>
                <a:cxn ang="0">
                  <a:pos x="0" y="54"/>
                </a:cxn>
                <a:cxn ang="0">
                  <a:pos x="137" y="122"/>
                </a:cxn>
                <a:cxn ang="0">
                  <a:pos x="150" y="0"/>
                </a:cxn>
              </a:cxnLst>
              <a:rect l="0" t="0" r="r" b="b"/>
              <a:pathLst>
                <a:path w="150" h="122">
                  <a:moveTo>
                    <a:pt x="150" y="0"/>
                  </a:moveTo>
                  <a:lnTo>
                    <a:pt x="0" y="54"/>
                  </a:lnTo>
                  <a:lnTo>
                    <a:pt x="137" y="122"/>
                  </a:lnTo>
                  <a:lnTo>
                    <a:pt x="150" y="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8" name="Rectangle 20"/>
            <p:cNvSpPr>
              <a:spLocks noChangeArrowheads="1"/>
            </p:cNvSpPr>
            <p:nvPr/>
          </p:nvSpPr>
          <p:spPr bwMode="auto">
            <a:xfrm>
              <a:off x="1635" y="3053"/>
              <a:ext cx="99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3 : 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07" name="Line 19"/>
            <p:cNvSpPr>
              <a:spLocks noChangeShapeType="1"/>
            </p:cNvSpPr>
            <p:nvPr/>
          </p:nvSpPr>
          <p:spPr bwMode="auto">
            <a:xfrm flipH="1">
              <a:off x="6758" y="1472"/>
              <a:ext cx="463" cy="286"/>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6" name="Freeform 18"/>
            <p:cNvSpPr>
              <a:spLocks/>
            </p:cNvSpPr>
            <p:nvPr/>
          </p:nvSpPr>
          <p:spPr bwMode="auto">
            <a:xfrm>
              <a:off x="7071" y="1472"/>
              <a:ext cx="150" cy="123"/>
            </a:xfrm>
            <a:custGeom>
              <a:avLst/>
              <a:gdLst/>
              <a:ahLst/>
              <a:cxnLst>
                <a:cxn ang="0">
                  <a:pos x="55" y="123"/>
                </a:cxn>
                <a:cxn ang="0">
                  <a:pos x="150" y="0"/>
                </a:cxn>
                <a:cxn ang="0">
                  <a:pos x="0" y="14"/>
                </a:cxn>
                <a:cxn ang="0">
                  <a:pos x="55" y="123"/>
                </a:cxn>
              </a:cxnLst>
              <a:rect l="0" t="0" r="r" b="b"/>
              <a:pathLst>
                <a:path w="150" h="123">
                  <a:moveTo>
                    <a:pt x="55" y="123"/>
                  </a:moveTo>
                  <a:lnTo>
                    <a:pt x="150" y="0"/>
                  </a:lnTo>
                  <a:lnTo>
                    <a:pt x="0" y="14"/>
                  </a:lnTo>
                  <a:lnTo>
                    <a:pt x="55"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5" name="Rectangle 17"/>
            <p:cNvSpPr>
              <a:spLocks noChangeArrowheads="1"/>
            </p:cNvSpPr>
            <p:nvPr/>
          </p:nvSpPr>
          <p:spPr bwMode="auto">
            <a:xfrm>
              <a:off x="6826" y="1677"/>
              <a:ext cx="70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4 :view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04" name="Line 16"/>
            <p:cNvSpPr>
              <a:spLocks noChangeShapeType="1"/>
            </p:cNvSpPr>
            <p:nvPr/>
          </p:nvSpPr>
          <p:spPr bwMode="auto">
            <a:xfrm>
              <a:off x="2848" y="1636"/>
              <a:ext cx="490" cy="218"/>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3" name="Freeform 15"/>
            <p:cNvSpPr>
              <a:spLocks/>
            </p:cNvSpPr>
            <p:nvPr/>
          </p:nvSpPr>
          <p:spPr bwMode="auto">
            <a:xfrm>
              <a:off x="2848" y="1636"/>
              <a:ext cx="149" cy="109"/>
            </a:xfrm>
            <a:custGeom>
              <a:avLst/>
              <a:gdLst/>
              <a:ahLst/>
              <a:cxnLst>
                <a:cxn ang="0">
                  <a:pos x="149" y="0"/>
                </a:cxn>
                <a:cxn ang="0">
                  <a:pos x="0" y="0"/>
                </a:cxn>
                <a:cxn ang="0">
                  <a:pos x="109" y="109"/>
                </a:cxn>
                <a:cxn ang="0">
                  <a:pos x="149" y="0"/>
                </a:cxn>
              </a:cxnLst>
              <a:rect l="0" t="0" r="r" b="b"/>
              <a:pathLst>
                <a:path w="149" h="109">
                  <a:moveTo>
                    <a:pt x="149" y="0"/>
                  </a:moveTo>
                  <a:lnTo>
                    <a:pt x="0" y="0"/>
                  </a:lnTo>
                  <a:lnTo>
                    <a:pt x="109" y="109"/>
                  </a:lnTo>
                  <a:lnTo>
                    <a:pt x="149" y="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2" name="Rectangle 14"/>
            <p:cNvSpPr>
              <a:spLocks noChangeArrowheads="1"/>
            </p:cNvSpPr>
            <p:nvPr/>
          </p:nvSpPr>
          <p:spPr bwMode="auto">
            <a:xfrm>
              <a:off x="341" y="1159"/>
              <a:ext cx="127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5 : pay fee,info()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101" name="Line 13"/>
            <p:cNvSpPr>
              <a:spLocks noChangeShapeType="1"/>
            </p:cNvSpPr>
            <p:nvPr/>
          </p:nvSpPr>
          <p:spPr bwMode="auto">
            <a:xfrm>
              <a:off x="3461" y="940"/>
              <a:ext cx="218" cy="49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100" name="Freeform 12"/>
            <p:cNvSpPr>
              <a:spLocks/>
            </p:cNvSpPr>
            <p:nvPr/>
          </p:nvSpPr>
          <p:spPr bwMode="auto">
            <a:xfrm>
              <a:off x="3461" y="940"/>
              <a:ext cx="109" cy="150"/>
            </a:xfrm>
            <a:custGeom>
              <a:avLst/>
              <a:gdLst/>
              <a:ahLst/>
              <a:cxnLst>
                <a:cxn ang="0">
                  <a:pos x="109" y="110"/>
                </a:cxn>
                <a:cxn ang="0">
                  <a:pos x="0" y="0"/>
                </a:cxn>
                <a:cxn ang="0">
                  <a:pos x="0" y="150"/>
                </a:cxn>
                <a:cxn ang="0">
                  <a:pos x="109" y="110"/>
                </a:cxn>
              </a:cxnLst>
              <a:rect l="0" t="0" r="r" b="b"/>
              <a:pathLst>
                <a:path w="109" h="150">
                  <a:moveTo>
                    <a:pt x="109" y="110"/>
                  </a:moveTo>
                  <a:lnTo>
                    <a:pt x="0" y="0"/>
                  </a:lnTo>
                  <a:lnTo>
                    <a:pt x="0" y="150"/>
                  </a:lnTo>
                  <a:lnTo>
                    <a:pt x="109" y="11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9" name="Rectangle 11"/>
            <p:cNvSpPr>
              <a:spLocks noChangeArrowheads="1"/>
            </p:cNvSpPr>
            <p:nvPr/>
          </p:nvSpPr>
          <p:spPr bwMode="auto">
            <a:xfrm>
              <a:off x="3134" y="1240"/>
              <a:ext cx="126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6 : view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098" name="Line 10"/>
            <p:cNvSpPr>
              <a:spLocks noChangeShapeType="1"/>
            </p:cNvSpPr>
            <p:nvPr/>
          </p:nvSpPr>
          <p:spPr bwMode="auto">
            <a:xfrm>
              <a:off x="5123" y="1390"/>
              <a:ext cx="123" cy="532"/>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7" name="Freeform 9"/>
            <p:cNvSpPr>
              <a:spLocks/>
            </p:cNvSpPr>
            <p:nvPr/>
          </p:nvSpPr>
          <p:spPr bwMode="auto">
            <a:xfrm>
              <a:off x="5109" y="1390"/>
              <a:ext cx="96" cy="150"/>
            </a:xfrm>
            <a:custGeom>
              <a:avLst/>
              <a:gdLst/>
              <a:ahLst/>
              <a:cxnLst>
                <a:cxn ang="0">
                  <a:pos x="96" y="123"/>
                </a:cxn>
                <a:cxn ang="0">
                  <a:pos x="14" y="0"/>
                </a:cxn>
                <a:cxn ang="0">
                  <a:pos x="0" y="150"/>
                </a:cxn>
                <a:cxn ang="0">
                  <a:pos x="96" y="123"/>
                </a:cxn>
              </a:cxnLst>
              <a:rect l="0" t="0" r="r" b="b"/>
              <a:pathLst>
                <a:path w="96" h="150">
                  <a:moveTo>
                    <a:pt x="96" y="123"/>
                  </a:moveTo>
                  <a:lnTo>
                    <a:pt x="14" y="0"/>
                  </a:lnTo>
                  <a:lnTo>
                    <a:pt x="0" y="150"/>
                  </a:lnTo>
                  <a:lnTo>
                    <a:pt x="96" y="123"/>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6" name="Rectangle 8"/>
            <p:cNvSpPr>
              <a:spLocks noChangeArrowheads="1"/>
            </p:cNvSpPr>
            <p:nvPr/>
          </p:nvSpPr>
          <p:spPr bwMode="auto">
            <a:xfrm>
              <a:off x="4551" y="1431"/>
              <a:ext cx="211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Tahoma" pitchFamily="34" charset="0"/>
                  <a:ea typeface="Times New Roman" pitchFamily="18" charset="0"/>
                  <a:cs typeface="Tahoma" pitchFamily="34" charset="0"/>
                </a:rPr>
                <a:t>7 : </a:t>
              </a:r>
              <a:r>
                <a:rPr kumimoji="0" lang="en-US" sz="800" b="0" i="0" u="none" strike="noStrike" cap="none" normalizeH="0" baseline="0" dirty="0" err="1" smtClean="0">
                  <a:ln>
                    <a:noFill/>
                  </a:ln>
                  <a:solidFill>
                    <a:srgbClr val="000000"/>
                  </a:solidFill>
                  <a:effectLst/>
                  <a:latin typeface="Tahoma" pitchFamily="34" charset="0"/>
                  <a:ea typeface="Times New Roman" pitchFamily="18" charset="0"/>
                  <a:cs typeface="Tahoma" pitchFamily="34" charset="0"/>
                </a:rPr>
                <a:t>compose,outbox,inbox</a:t>
              </a:r>
              <a:r>
                <a:rPr kumimoji="0" lang="en-US" sz="800" b="0" i="0" u="none" strike="noStrike" cap="none" normalizeH="0" baseline="0" dirty="0" smtClean="0">
                  <a:ln>
                    <a:noFill/>
                  </a:ln>
                  <a:solidFill>
                    <a:srgbClr val="000000"/>
                  </a:solidFill>
                  <a:effectLst/>
                  <a:latin typeface="Tahoma" pitchFamily="34" charset="0"/>
                  <a:ea typeface="Times New Roman" pitchFamily="18" charset="0"/>
                  <a:cs typeface="Tahoma"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095" name="Line 7"/>
            <p:cNvSpPr>
              <a:spLocks noChangeShapeType="1"/>
            </p:cNvSpPr>
            <p:nvPr/>
          </p:nvSpPr>
          <p:spPr bwMode="auto">
            <a:xfrm flipH="1">
              <a:off x="6063" y="1295"/>
              <a:ext cx="327" cy="436"/>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4" name="Freeform 6"/>
            <p:cNvSpPr>
              <a:spLocks/>
            </p:cNvSpPr>
            <p:nvPr/>
          </p:nvSpPr>
          <p:spPr bwMode="auto">
            <a:xfrm>
              <a:off x="6254" y="1295"/>
              <a:ext cx="136" cy="150"/>
            </a:xfrm>
            <a:custGeom>
              <a:avLst/>
              <a:gdLst/>
              <a:ahLst/>
              <a:cxnLst>
                <a:cxn ang="0">
                  <a:pos x="109" y="150"/>
                </a:cxn>
                <a:cxn ang="0">
                  <a:pos x="136" y="0"/>
                </a:cxn>
                <a:cxn ang="0">
                  <a:pos x="0" y="82"/>
                </a:cxn>
                <a:cxn ang="0">
                  <a:pos x="109" y="150"/>
                </a:cxn>
              </a:cxnLst>
              <a:rect l="0" t="0" r="r" b="b"/>
              <a:pathLst>
                <a:path w="136" h="150">
                  <a:moveTo>
                    <a:pt x="109" y="150"/>
                  </a:moveTo>
                  <a:lnTo>
                    <a:pt x="136" y="0"/>
                  </a:lnTo>
                  <a:lnTo>
                    <a:pt x="0" y="82"/>
                  </a:lnTo>
                  <a:lnTo>
                    <a:pt x="109" y="15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3" name="Rectangle 5"/>
            <p:cNvSpPr>
              <a:spLocks noChangeArrowheads="1"/>
            </p:cNvSpPr>
            <p:nvPr/>
          </p:nvSpPr>
          <p:spPr bwMode="auto">
            <a:xfrm>
              <a:off x="5791" y="981"/>
              <a:ext cx="166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8 : changepassword()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092" name="Line 4"/>
            <p:cNvSpPr>
              <a:spLocks noChangeShapeType="1"/>
            </p:cNvSpPr>
            <p:nvPr/>
          </p:nvSpPr>
          <p:spPr bwMode="auto">
            <a:xfrm flipH="1">
              <a:off x="613" y="2767"/>
              <a:ext cx="14" cy="545"/>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1" name="Freeform 3"/>
            <p:cNvSpPr>
              <a:spLocks/>
            </p:cNvSpPr>
            <p:nvPr/>
          </p:nvSpPr>
          <p:spPr bwMode="auto">
            <a:xfrm>
              <a:off x="572" y="2767"/>
              <a:ext cx="109" cy="150"/>
            </a:xfrm>
            <a:custGeom>
              <a:avLst/>
              <a:gdLst/>
              <a:ahLst/>
              <a:cxnLst>
                <a:cxn ang="0">
                  <a:pos x="109" y="150"/>
                </a:cxn>
                <a:cxn ang="0">
                  <a:pos x="55" y="0"/>
                </a:cxn>
                <a:cxn ang="0">
                  <a:pos x="0" y="136"/>
                </a:cxn>
                <a:cxn ang="0">
                  <a:pos x="109" y="150"/>
                </a:cxn>
              </a:cxnLst>
              <a:rect l="0" t="0" r="r" b="b"/>
              <a:pathLst>
                <a:path w="109" h="150">
                  <a:moveTo>
                    <a:pt x="109" y="150"/>
                  </a:moveTo>
                  <a:lnTo>
                    <a:pt x="55" y="0"/>
                  </a:lnTo>
                  <a:lnTo>
                    <a:pt x="0" y="136"/>
                  </a:lnTo>
                  <a:lnTo>
                    <a:pt x="109" y="150"/>
                  </a:lnTo>
                  <a:close/>
                </a:path>
              </a:pathLst>
            </a:custGeom>
            <a:solidFill>
              <a:srgbClr val="800000"/>
            </a:solid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0" name="Rectangle 2"/>
            <p:cNvSpPr>
              <a:spLocks noChangeArrowheads="1"/>
            </p:cNvSpPr>
            <p:nvPr/>
          </p:nvSpPr>
          <p:spPr bwMode="auto">
            <a:xfrm>
              <a:off x="313" y="2944"/>
              <a:ext cx="870"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9 : 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768025"/>
            <a:ext cx="460812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ACTIVITY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57934" y="762000"/>
            <a:ext cx="2413866"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SERVLET CONTAINER</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87041" name="Picture 25"/>
          <p:cNvPicPr>
            <a:picLocks noChangeAspect="1" noChangeArrowheads="1"/>
          </p:cNvPicPr>
          <p:nvPr/>
        </p:nvPicPr>
        <p:blipFill>
          <a:blip r:embed="rId2"/>
          <a:srcRect/>
          <a:stretch>
            <a:fillRect/>
          </a:stretch>
        </p:blipFill>
        <p:spPr bwMode="auto">
          <a:xfrm>
            <a:off x="1800225" y="1219200"/>
            <a:ext cx="5591175" cy="54102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87" name="Rectangle 71"/>
          <p:cNvSpPr>
            <a:spLocks noChangeArrowheads="1"/>
          </p:cNvSpPr>
          <p:nvPr/>
        </p:nvSpPr>
        <p:spPr bwMode="auto">
          <a:xfrm>
            <a:off x="457200" y="838200"/>
            <a:ext cx="310078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ADMIN ACTIVITY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pSp>
        <p:nvGrpSpPr>
          <p:cNvPr id="86017" name="Group 1"/>
          <p:cNvGrpSpPr>
            <a:grpSpLocks noChangeAspect="1"/>
          </p:cNvGrpSpPr>
          <p:nvPr/>
        </p:nvGrpSpPr>
        <p:grpSpPr bwMode="auto">
          <a:xfrm>
            <a:off x="1828800" y="1219200"/>
            <a:ext cx="5943600" cy="5257800"/>
            <a:chOff x="0" y="0"/>
            <a:chExt cx="9360" cy="8980"/>
          </a:xfrm>
        </p:grpSpPr>
        <p:sp>
          <p:nvSpPr>
            <p:cNvPr id="86086" name="AutoShape 70"/>
            <p:cNvSpPr>
              <a:spLocks noChangeAspect="1" noChangeArrowheads="1" noTextEdit="1"/>
            </p:cNvSpPr>
            <p:nvPr/>
          </p:nvSpPr>
          <p:spPr bwMode="auto">
            <a:xfrm>
              <a:off x="0" y="0"/>
              <a:ext cx="9360" cy="898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85" name="Oval 69"/>
            <p:cNvSpPr>
              <a:spLocks noChangeArrowheads="1"/>
            </p:cNvSpPr>
            <p:nvPr/>
          </p:nvSpPr>
          <p:spPr bwMode="auto">
            <a:xfrm>
              <a:off x="4239" y="255"/>
              <a:ext cx="230" cy="230"/>
            </a:xfrm>
            <a:prstGeom prst="ellipse">
              <a:avLst/>
            </a:prstGeom>
            <a:solidFill>
              <a:srgbClr val="800000"/>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84" name="AutoShape 68"/>
            <p:cNvSpPr>
              <a:spLocks noChangeArrowheads="1"/>
            </p:cNvSpPr>
            <p:nvPr/>
          </p:nvSpPr>
          <p:spPr bwMode="auto">
            <a:xfrm>
              <a:off x="3780" y="869"/>
              <a:ext cx="1123" cy="485"/>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83" name="Rectangle 67"/>
            <p:cNvSpPr>
              <a:spLocks noChangeArrowheads="1"/>
            </p:cNvSpPr>
            <p:nvPr/>
          </p:nvSpPr>
          <p:spPr bwMode="auto">
            <a:xfrm>
              <a:off x="4035" y="920"/>
              <a:ext cx="3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82" name="AutoShape 66"/>
            <p:cNvSpPr>
              <a:spLocks noChangeArrowheads="1"/>
            </p:cNvSpPr>
            <p:nvPr/>
          </p:nvSpPr>
          <p:spPr bwMode="auto">
            <a:xfrm>
              <a:off x="3780" y="1686"/>
              <a:ext cx="1123" cy="486"/>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81" name="Rectangle 65"/>
            <p:cNvSpPr>
              <a:spLocks noChangeArrowheads="1"/>
            </p:cNvSpPr>
            <p:nvPr/>
          </p:nvSpPr>
          <p:spPr bwMode="auto">
            <a:xfrm>
              <a:off x="4214" y="1737"/>
              <a:ext cx="28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80" name="Freeform 64"/>
            <p:cNvSpPr>
              <a:spLocks/>
            </p:cNvSpPr>
            <p:nvPr/>
          </p:nvSpPr>
          <p:spPr bwMode="auto">
            <a:xfrm>
              <a:off x="3984" y="2453"/>
              <a:ext cx="626" cy="868"/>
            </a:xfrm>
            <a:custGeom>
              <a:avLst/>
              <a:gdLst/>
              <a:ahLst/>
              <a:cxnLst>
                <a:cxn ang="0">
                  <a:pos x="0" y="434"/>
                </a:cxn>
                <a:cxn ang="0">
                  <a:pos x="319" y="0"/>
                </a:cxn>
                <a:cxn ang="0">
                  <a:pos x="626" y="434"/>
                </a:cxn>
                <a:cxn ang="0">
                  <a:pos x="319" y="868"/>
                </a:cxn>
                <a:cxn ang="0">
                  <a:pos x="0" y="434"/>
                </a:cxn>
              </a:cxnLst>
              <a:rect l="0" t="0" r="r" b="b"/>
              <a:pathLst>
                <a:path w="626" h="868">
                  <a:moveTo>
                    <a:pt x="0" y="434"/>
                  </a:moveTo>
                  <a:lnTo>
                    <a:pt x="319" y="0"/>
                  </a:lnTo>
                  <a:lnTo>
                    <a:pt x="626" y="434"/>
                  </a:lnTo>
                  <a:lnTo>
                    <a:pt x="319" y="868"/>
                  </a:lnTo>
                  <a:lnTo>
                    <a:pt x="0" y="434"/>
                  </a:lnTo>
                  <a:close/>
                </a:path>
              </a:pathLst>
            </a:cu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79" name="AutoShape 63"/>
            <p:cNvSpPr>
              <a:spLocks noChangeArrowheads="1"/>
            </p:cNvSpPr>
            <p:nvPr/>
          </p:nvSpPr>
          <p:spPr bwMode="auto">
            <a:xfrm>
              <a:off x="3780" y="3934"/>
              <a:ext cx="1123" cy="486"/>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78" name="Rectangle 62"/>
            <p:cNvSpPr>
              <a:spLocks noChangeArrowheads="1"/>
            </p:cNvSpPr>
            <p:nvPr/>
          </p:nvSpPr>
          <p:spPr bwMode="auto">
            <a:xfrm>
              <a:off x="4176" y="3985"/>
              <a:ext cx="36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77" name="Rectangle 61"/>
            <p:cNvSpPr>
              <a:spLocks noChangeArrowheads="1"/>
            </p:cNvSpPr>
            <p:nvPr/>
          </p:nvSpPr>
          <p:spPr bwMode="auto">
            <a:xfrm>
              <a:off x="358" y="4956"/>
              <a:ext cx="7904" cy="64"/>
            </a:xfrm>
            <a:prstGeom prst="rect">
              <a:avLst/>
            </a:prstGeom>
            <a:solidFill>
              <a:srgbClr val="800000"/>
            </a:solidFill>
            <a:ln w="13">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76" name="AutoShape 60"/>
            <p:cNvSpPr>
              <a:spLocks noChangeArrowheads="1"/>
            </p:cNvSpPr>
            <p:nvPr/>
          </p:nvSpPr>
          <p:spPr bwMode="auto">
            <a:xfrm>
              <a:off x="409" y="5825"/>
              <a:ext cx="1123" cy="485"/>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75" name="Rectangle 59"/>
            <p:cNvSpPr>
              <a:spLocks noChangeArrowheads="1"/>
            </p:cNvSpPr>
            <p:nvPr/>
          </p:nvSpPr>
          <p:spPr bwMode="auto">
            <a:xfrm>
              <a:off x="489" y="5787"/>
              <a:ext cx="802" cy="8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Add Dept,course,branch,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74" name="AutoShape 58"/>
            <p:cNvSpPr>
              <a:spLocks noChangeArrowheads="1"/>
            </p:cNvSpPr>
            <p:nvPr/>
          </p:nvSpPr>
          <p:spPr bwMode="auto">
            <a:xfrm>
              <a:off x="1992" y="5774"/>
              <a:ext cx="1762" cy="485"/>
            </a:xfrm>
            <a:prstGeom prst="roundRect">
              <a:avLst>
                <a:gd name="adj" fmla="val 52630"/>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73" name="Rectangle 57"/>
            <p:cNvSpPr>
              <a:spLocks noChangeArrowheads="1"/>
            </p:cNvSpPr>
            <p:nvPr/>
          </p:nvSpPr>
          <p:spPr bwMode="auto">
            <a:xfrm>
              <a:off x="2120" y="5825"/>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Account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72" name="AutoShape 56"/>
            <p:cNvSpPr>
              <a:spLocks noChangeArrowheads="1"/>
            </p:cNvSpPr>
            <p:nvPr/>
          </p:nvSpPr>
          <p:spPr bwMode="auto">
            <a:xfrm>
              <a:off x="3831" y="5774"/>
              <a:ext cx="1123" cy="485"/>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71" name="Rectangle 55"/>
            <p:cNvSpPr>
              <a:spLocks noChangeArrowheads="1"/>
            </p:cNvSpPr>
            <p:nvPr/>
          </p:nvSpPr>
          <p:spPr bwMode="auto">
            <a:xfrm>
              <a:off x="4073" y="5825"/>
              <a:ext cx="495"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70" name="AutoShape 54"/>
            <p:cNvSpPr>
              <a:spLocks noChangeArrowheads="1"/>
            </p:cNvSpPr>
            <p:nvPr/>
          </p:nvSpPr>
          <p:spPr bwMode="auto">
            <a:xfrm>
              <a:off x="5210" y="5876"/>
              <a:ext cx="1124" cy="485"/>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69" name="Rectangle 53"/>
            <p:cNvSpPr>
              <a:spLocks noChangeArrowheads="1"/>
            </p:cNvSpPr>
            <p:nvPr/>
          </p:nvSpPr>
          <p:spPr bwMode="auto">
            <a:xfrm>
              <a:off x="5191" y="5927"/>
              <a:ext cx="1143" cy="58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Employee,Student 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68" name="AutoShape 52"/>
            <p:cNvSpPr>
              <a:spLocks noChangeArrowheads="1"/>
            </p:cNvSpPr>
            <p:nvPr/>
          </p:nvSpPr>
          <p:spPr bwMode="auto">
            <a:xfrm>
              <a:off x="6538" y="5825"/>
              <a:ext cx="1124" cy="485"/>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67" name="Rectangle 51"/>
            <p:cNvSpPr>
              <a:spLocks noChangeArrowheads="1"/>
            </p:cNvSpPr>
            <p:nvPr/>
          </p:nvSpPr>
          <p:spPr bwMode="auto">
            <a:xfrm>
              <a:off x="6819" y="5876"/>
              <a:ext cx="583"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66" name="AutoShape 50"/>
            <p:cNvSpPr>
              <a:spLocks noChangeArrowheads="1"/>
            </p:cNvSpPr>
            <p:nvPr/>
          </p:nvSpPr>
          <p:spPr bwMode="auto">
            <a:xfrm>
              <a:off x="7815" y="5774"/>
              <a:ext cx="1277" cy="485"/>
            </a:xfrm>
            <a:prstGeom prst="roundRect">
              <a:avLst>
                <a:gd name="adj" fmla="val 44736"/>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65" name="Rectangle 49"/>
            <p:cNvSpPr>
              <a:spLocks noChangeArrowheads="1"/>
            </p:cNvSpPr>
            <p:nvPr/>
          </p:nvSpPr>
          <p:spPr bwMode="auto">
            <a:xfrm>
              <a:off x="7942" y="5825"/>
              <a:ext cx="70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         Mails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64" name="Rectangle 48"/>
            <p:cNvSpPr>
              <a:spLocks noChangeArrowheads="1"/>
            </p:cNvSpPr>
            <p:nvPr/>
          </p:nvSpPr>
          <p:spPr bwMode="auto">
            <a:xfrm>
              <a:off x="255" y="7255"/>
              <a:ext cx="8569" cy="64"/>
            </a:xfrm>
            <a:prstGeom prst="rect">
              <a:avLst/>
            </a:prstGeom>
            <a:solidFill>
              <a:srgbClr val="800000"/>
            </a:solidFill>
            <a:ln w="13">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63" name="AutoShape 47"/>
            <p:cNvSpPr>
              <a:spLocks noChangeArrowheads="1"/>
            </p:cNvSpPr>
            <p:nvPr/>
          </p:nvSpPr>
          <p:spPr bwMode="auto">
            <a:xfrm>
              <a:off x="3984" y="7664"/>
              <a:ext cx="1124" cy="486"/>
            </a:xfrm>
            <a:prstGeom prst="roundRect">
              <a:avLst>
                <a:gd name="adj" fmla="val 39472"/>
              </a:avLst>
            </a:prstGeom>
            <a:solidFill>
              <a:srgbClr val="FFFFB9"/>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62" name="Rectangle 46"/>
            <p:cNvSpPr>
              <a:spLocks noChangeArrowheads="1"/>
            </p:cNvSpPr>
            <p:nvPr/>
          </p:nvSpPr>
          <p:spPr bwMode="auto">
            <a:xfrm>
              <a:off x="4367" y="7715"/>
              <a:ext cx="3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61" name="Oval 45"/>
            <p:cNvSpPr>
              <a:spLocks noChangeArrowheads="1"/>
            </p:cNvSpPr>
            <p:nvPr/>
          </p:nvSpPr>
          <p:spPr bwMode="auto">
            <a:xfrm>
              <a:off x="4444" y="8482"/>
              <a:ext cx="230" cy="230"/>
            </a:xfrm>
            <a:prstGeom prst="ellipse">
              <a:avLst/>
            </a:prstGeom>
            <a:solidFill>
              <a:srgbClr val="800000"/>
            </a:solid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60" name="Line 44"/>
            <p:cNvSpPr>
              <a:spLocks noChangeShapeType="1"/>
            </p:cNvSpPr>
            <p:nvPr/>
          </p:nvSpPr>
          <p:spPr bwMode="auto">
            <a:xfrm flipH="1">
              <a:off x="4342" y="498"/>
              <a:ext cx="12" cy="371"/>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9" name="Freeform 43"/>
            <p:cNvSpPr>
              <a:spLocks/>
            </p:cNvSpPr>
            <p:nvPr/>
          </p:nvSpPr>
          <p:spPr bwMode="auto">
            <a:xfrm>
              <a:off x="4303" y="741"/>
              <a:ext cx="90" cy="128"/>
            </a:xfrm>
            <a:custGeom>
              <a:avLst/>
              <a:gdLst/>
              <a:ahLst/>
              <a:cxnLst>
                <a:cxn ang="0">
                  <a:pos x="0" y="0"/>
                </a:cxn>
                <a:cxn ang="0">
                  <a:pos x="39" y="128"/>
                </a:cxn>
                <a:cxn ang="0">
                  <a:pos x="90" y="0"/>
                </a:cxn>
              </a:cxnLst>
              <a:rect l="0" t="0" r="r" b="b"/>
              <a:pathLst>
                <a:path w="90" h="128">
                  <a:moveTo>
                    <a:pt x="0" y="0"/>
                  </a:moveTo>
                  <a:lnTo>
                    <a:pt x="39" y="128"/>
                  </a:lnTo>
                  <a:lnTo>
                    <a:pt x="90"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8" name="Line 42"/>
            <p:cNvSpPr>
              <a:spLocks noChangeShapeType="1"/>
            </p:cNvSpPr>
            <p:nvPr/>
          </p:nvSpPr>
          <p:spPr bwMode="auto">
            <a:xfrm>
              <a:off x="4342" y="1367"/>
              <a:ext cx="1" cy="319"/>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7" name="Freeform 41"/>
            <p:cNvSpPr>
              <a:spLocks/>
            </p:cNvSpPr>
            <p:nvPr/>
          </p:nvSpPr>
          <p:spPr bwMode="auto">
            <a:xfrm>
              <a:off x="4290" y="1558"/>
              <a:ext cx="103" cy="128"/>
            </a:xfrm>
            <a:custGeom>
              <a:avLst/>
              <a:gdLst/>
              <a:ahLst/>
              <a:cxnLst>
                <a:cxn ang="0">
                  <a:pos x="0" y="0"/>
                </a:cxn>
                <a:cxn ang="0">
                  <a:pos x="52" y="128"/>
                </a:cxn>
                <a:cxn ang="0">
                  <a:pos x="103" y="0"/>
                </a:cxn>
              </a:cxnLst>
              <a:rect l="0" t="0" r="r" b="b"/>
              <a:pathLst>
                <a:path w="103" h="128">
                  <a:moveTo>
                    <a:pt x="0" y="0"/>
                  </a:moveTo>
                  <a:lnTo>
                    <a:pt x="52" y="128"/>
                  </a:lnTo>
                  <a:lnTo>
                    <a:pt x="103"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6" name="Line 40"/>
            <p:cNvSpPr>
              <a:spLocks noChangeShapeType="1"/>
            </p:cNvSpPr>
            <p:nvPr/>
          </p:nvSpPr>
          <p:spPr bwMode="auto">
            <a:xfrm flipH="1">
              <a:off x="4316" y="2184"/>
              <a:ext cx="13" cy="269"/>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5" name="Freeform 39"/>
            <p:cNvSpPr>
              <a:spLocks/>
            </p:cNvSpPr>
            <p:nvPr/>
          </p:nvSpPr>
          <p:spPr bwMode="auto">
            <a:xfrm>
              <a:off x="4278" y="2325"/>
              <a:ext cx="89" cy="128"/>
            </a:xfrm>
            <a:custGeom>
              <a:avLst/>
              <a:gdLst/>
              <a:ahLst/>
              <a:cxnLst>
                <a:cxn ang="0">
                  <a:pos x="0" y="0"/>
                </a:cxn>
                <a:cxn ang="0">
                  <a:pos x="38" y="128"/>
                </a:cxn>
                <a:cxn ang="0">
                  <a:pos x="89" y="13"/>
                </a:cxn>
              </a:cxnLst>
              <a:rect l="0" t="0" r="r" b="b"/>
              <a:pathLst>
                <a:path w="89" h="128">
                  <a:moveTo>
                    <a:pt x="0" y="0"/>
                  </a:moveTo>
                  <a:lnTo>
                    <a:pt x="38" y="128"/>
                  </a:lnTo>
                  <a:lnTo>
                    <a:pt x="89" y="13"/>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4" name="Rectangle 38"/>
            <p:cNvSpPr>
              <a:spLocks noChangeArrowheads="1"/>
            </p:cNvSpPr>
            <p:nvPr/>
          </p:nvSpPr>
          <p:spPr bwMode="auto">
            <a:xfrm>
              <a:off x="3818" y="2235"/>
              <a:ext cx="135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username &amp;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53" name="Line 37"/>
            <p:cNvSpPr>
              <a:spLocks noChangeShapeType="1"/>
            </p:cNvSpPr>
            <p:nvPr/>
          </p:nvSpPr>
          <p:spPr bwMode="auto">
            <a:xfrm>
              <a:off x="4303" y="3321"/>
              <a:ext cx="26" cy="613"/>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2" name="Freeform 36"/>
            <p:cNvSpPr>
              <a:spLocks/>
            </p:cNvSpPr>
            <p:nvPr/>
          </p:nvSpPr>
          <p:spPr bwMode="auto">
            <a:xfrm>
              <a:off x="4278" y="3807"/>
              <a:ext cx="89" cy="127"/>
            </a:xfrm>
            <a:custGeom>
              <a:avLst/>
              <a:gdLst/>
              <a:ahLst/>
              <a:cxnLst>
                <a:cxn ang="0">
                  <a:pos x="0" y="12"/>
                </a:cxn>
                <a:cxn ang="0">
                  <a:pos x="51" y="127"/>
                </a:cxn>
                <a:cxn ang="0">
                  <a:pos x="89" y="0"/>
                </a:cxn>
              </a:cxnLst>
              <a:rect l="0" t="0" r="r" b="b"/>
              <a:pathLst>
                <a:path w="89" h="127">
                  <a:moveTo>
                    <a:pt x="0" y="12"/>
                  </a:moveTo>
                  <a:lnTo>
                    <a:pt x="51" y="127"/>
                  </a:lnTo>
                  <a:lnTo>
                    <a:pt x="89"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51" name="Rectangle 35"/>
            <p:cNvSpPr>
              <a:spLocks noChangeArrowheads="1"/>
            </p:cNvSpPr>
            <p:nvPr/>
          </p:nvSpPr>
          <p:spPr bwMode="auto">
            <a:xfrm>
              <a:off x="4099" y="3551"/>
              <a:ext cx="7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50" name="Line 34"/>
            <p:cNvSpPr>
              <a:spLocks noChangeShapeType="1"/>
            </p:cNvSpPr>
            <p:nvPr/>
          </p:nvSpPr>
          <p:spPr bwMode="auto">
            <a:xfrm flipH="1">
              <a:off x="4316" y="4432"/>
              <a:ext cx="13" cy="524"/>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9" name="Freeform 33"/>
            <p:cNvSpPr>
              <a:spLocks/>
            </p:cNvSpPr>
            <p:nvPr/>
          </p:nvSpPr>
          <p:spPr bwMode="auto">
            <a:xfrm>
              <a:off x="4278" y="4828"/>
              <a:ext cx="89" cy="128"/>
            </a:xfrm>
            <a:custGeom>
              <a:avLst/>
              <a:gdLst/>
              <a:ahLst/>
              <a:cxnLst>
                <a:cxn ang="0">
                  <a:pos x="0" y="0"/>
                </a:cxn>
                <a:cxn ang="0">
                  <a:pos x="38" y="128"/>
                </a:cxn>
                <a:cxn ang="0">
                  <a:pos x="89" y="0"/>
                </a:cxn>
              </a:cxnLst>
              <a:rect l="0" t="0" r="r" b="b"/>
              <a:pathLst>
                <a:path w="89" h="128">
                  <a:moveTo>
                    <a:pt x="0" y="0"/>
                  </a:moveTo>
                  <a:lnTo>
                    <a:pt x="38" y="128"/>
                  </a:lnTo>
                  <a:lnTo>
                    <a:pt x="89"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8" name="Line 32"/>
            <p:cNvSpPr>
              <a:spLocks noChangeShapeType="1"/>
            </p:cNvSpPr>
            <p:nvPr/>
          </p:nvSpPr>
          <p:spPr bwMode="auto">
            <a:xfrm flipH="1">
              <a:off x="1545" y="5020"/>
              <a:ext cx="2656" cy="856"/>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7" name="Freeform 31"/>
            <p:cNvSpPr>
              <a:spLocks/>
            </p:cNvSpPr>
            <p:nvPr/>
          </p:nvSpPr>
          <p:spPr bwMode="auto">
            <a:xfrm>
              <a:off x="1545" y="5787"/>
              <a:ext cx="128" cy="89"/>
            </a:xfrm>
            <a:custGeom>
              <a:avLst/>
              <a:gdLst/>
              <a:ahLst/>
              <a:cxnLst>
                <a:cxn ang="0">
                  <a:pos x="102" y="0"/>
                </a:cxn>
                <a:cxn ang="0">
                  <a:pos x="0" y="89"/>
                </a:cxn>
                <a:cxn ang="0">
                  <a:pos x="128" y="89"/>
                </a:cxn>
              </a:cxnLst>
              <a:rect l="0" t="0" r="r" b="b"/>
              <a:pathLst>
                <a:path w="128" h="89">
                  <a:moveTo>
                    <a:pt x="102" y="0"/>
                  </a:moveTo>
                  <a:lnTo>
                    <a:pt x="0" y="89"/>
                  </a:lnTo>
                  <a:lnTo>
                    <a:pt x="128" y="89"/>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6" name="Line 30"/>
            <p:cNvSpPr>
              <a:spLocks noChangeShapeType="1"/>
            </p:cNvSpPr>
            <p:nvPr/>
          </p:nvSpPr>
          <p:spPr bwMode="auto">
            <a:xfrm flipH="1">
              <a:off x="3218" y="5020"/>
              <a:ext cx="1047" cy="754"/>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5" name="Freeform 29"/>
            <p:cNvSpPr>
              <a:spLocks/>
            </p:cNvSpPr>
            <p:nvPr/>
          </p:nvSpPr>
          <p:spPr bwMode="auto">
            <a:xfrm>
              <a:off x="3218" y="5659"/>
              <a:ext cx="128" cy="115"/>
            </a:xfrm>
            <a:custGeom>
              <a:avLst/>
              <a:gdLst/>
              <a:ahLst/>
              <a:cxnLst>
                <a:cxn ang="0">
                  <a:pos x="64" y="0"/>
                </a:cxn>
                <a:cxn ang="0">
                  <a:pos x="0" y="115"/>
                </a:cxn>
                <a:cxn ang="0">
                  <a:pos x="128" y="89"/>
                </a:cxn>
              </a:cxnLst>
              <a:rect l="0" t="0" r="r" b="b"/>
              <a:pathLst>
                <a:path w="128" h="115">
                  <a:moveTo>
                    <a:pt x="64" y="0"/>
                  </a:moveTo>
                  <a:lnTo>
                    <a:pt x="0" y="115"/>
                  </a:lnTo>
                  <a:lnTo>
                    <a:pt x="128" y="89"/>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4" name="Line 28"/>
            <p:cNvSpPr>
              <a:spLocks noChangeShapeType="1"/>
            </p:cNvSpPr>
            <p:nvPr/>
          </p:nvSpPr>
          <p:spPr bwMode="auto">
            <a:xfrm>
              <a:off x="4316" y="5020"/>
              <a:ext cx="64" cy="754"/>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3" name="Freeform 27"/>
            <p:cNvSpPr>
              <a:spLocks/>
            </p:cNvSpPr>
            <p:nvPr/>
          </p:nvSpPr>
          <p:spPr bwMode="auto">
            <a:xfrm>
              <a:off x="4316" y="5646"/>
              <a:ext cx="102" cy="128"/>
            </a:xfrm>
            <a:custGeom>
              <a:avLst/>
              <a:gdLst/>
              <a:ahLst/>
              <a:cxnLst>
                <a:cxn ang="0">
                  <a:pos x="0" y="13"/>
                </a:cxn>
                <a:cxn ang="0">
                  <a:pos x="64" y="128"/>
                </a:cxn>
                <a:cxn ang="0">
                  <a:pos x="102" y="0"/>
                </a:cxn>
              </a:cxnLst>
              <a:rect l="0" t="0" r="r" b="b"/>
              <a:pathLst>
                <a:path w="102" h="128">
                  <a:moveTo>
                    <a:pt x="0" y="13"/>
                  </a:moveTo>
                  <a:lnTo>
                    <a:pt x="64" y="128"/>
                  </a:lnTo>
                  <a:lnTo>
                    <a:pt x="102"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2" name="Line 26"/>
            <p:cNvSpPr>
              <a:spLocks noChangeShapeType="1"/>
            </p:cNvSpPr>
            <p:nvPr/>
          </p:nvSpPr>
          <p:spPr bwMode="auto">
            <a:xfrm>
              <a:off x="4367" y="5020"/>
              <a:ext cx="1098" cy="856"/>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1" name="Freeform 25"/>
            <p:cNvSpPr>
              <a:spLocks/>
            </p:cNvSpPr>
            <p:nvPr/>
          </p:nvSpPr>
          <p:spPr bwMode="auto">
            <a:xfrm>
              <a:off x="5338" y="5761"/>
              <a:ext cx="127" cy="115"/>
            </a:xfrm>
            <a:custGeom>
              <a:avLst/>
              <a:gdLst/>
              <a:ahLst/>
              <a:cxnLst>
                <a:cxn ang="0">
                  <a:pos x="0" y="89"/>
                </a:cxn>
                <a:cxn ang="0">
                  <a:pos x="127" y="115"/>
                </a:cxn>
                <a:cxn ang="0">
                  <a:pos x="63" y="0"/>
                </a:cxn>
              </a:cxnLst>
              <a:rect l="0" t="0" r="r" b="b"/>
              <a:pathLst>
                <a:path w="127" h="115">
                  <a:moveTo>
                    <a:pt x="0" y="89"/>
                  </a:moveTo>
                  <a:lnTo>
                    <a:pt x="127" y="115"/>
                  </a:lnTo>
                  <a:lnTo>
                    <a:pt x="63"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40" name="Line 24"/>
            <p:cNvSpPr>
              <a:spLocks noChangeShapeType="1"/>
            </p:cNvSpPr>
            <p:nvPr/>
          </p:nvSpPr>
          <p:spPr bwMode="auto">
            <a:xfrm>
              <a:off x="4418" y="5020"/>
              <a:ext cx="2120" cy="830"/>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9" name="Freeform 23"/>
            <p:cNvSpPr>
              <a:spLocks/>
            </p:cNvSpPr>
            <p:nvPr/>
          </p:nvSpPr>
          <p:spPr bwMode="auto">
            <a:xfrm>
              <a:off x="6410" y="5761"/>
              <a:ext cx="128" cy="89"/>
            </a:xfrm>
            <a:custGeom>
              <a:avLst/>
              <a:gdLst/>
              <a:ahLst/>
              <a:cxnLst>
                <a:cxn ang="0">
                  <a:pos x="0" y="89"/>
                </a:cxn>
                <a:cxn ang="0">
                  <a:pos x="128" y="89"/>
                </a:cxn>
                <a:cxn ang="0">
                  <a:pos x="38" y="0"/>
                </a:cxn>
              </a:cxnLst>
              <a:rect l="0" t="0" r="r" b="b"/>
              <a:pathLst>
                <a:path w="128" h="89">
                  <a:moveTo>
                    <a:pt x="0" y="89"/>
                  </a:moveTo>
                  <a:lnTo>
                    <a:pt x="128" y="89"/>
                  </a:lnTo>
                  <a:lnTo>
                    <a:pt x="38"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8" name="Line 22"/>
            <p:cNvSpPr>
              <a:spLocks noChangeShapeType="1"/>
            </p:cNvSpPr>
            <p:nvPr/>
          </p:nvSpPr>
          <p:spPr bwMode="auto">
            <a:xfrm>
              <a:off x="4469" y="5020"/>
              <a:ext cx="3346" cy="830"/>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7" name="Freeform 21"/>
            <p:cNvSpPr>
              <a:spLocks/>
            </p:cNvSpPr>
            <p:nvPr/>
          </p:nvSpPr>
          <p:spPr bwMode="auto">
            <a:xfrm>
              <a:off x="7687" y="5774"/>
              <a:ext cx="128" cy="89"/>
            </a:xfrm>
            <a:custGeom>
              <a:avLst/>
              <a:gdLst/>
              <a:ahLst/>
              <a:cxnLst>
                <a:cxn ang="0">
                  <a:pos x="0" y="89"/>
                </a:cxn>
                <a:cxn ang="0">
                  <a:pos x="128" y="76"/>
                </a:cxn>
                <a:cxn ang="0">
                  <a:pos x="26" y="0"/>
                </a:cxn>
              </a:cxnLst>
              <a:rect l="0" t="0" r="r" b="b"/>
              <a:pathLst>
                <a:path w="128" h="89">
                  <a:moveTo>
                    <a:pt x="0" y="89"/>
                  </a:moveTo>
                  <a:lnTo>
                    <a:pt x="128" y="76"/>
                  </a:lnTo>
                  <a:lnTo>
                    <a:pt x="26"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6" name="Line 20"/>
            <p:cNvSpPr>
              <a:spLocks noChangeShapeType="1"/>
            </p:cNvSpPr>
            <p:nvPr/>
          </p:nvSpPr>
          <p:spPr bwMode="auto">
            <a:xfrm>
              <a:off x="1545" y="6259"/>
              <a:ext cx="2924" cy="996"/>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5" name="Freeform 19"/>
            <p:cNvSpPr>
              <a:spLocks/>
            </p:cNvSpPr>
            <p:nvPr/>
          </p:nvSpPr>
          <p:spPr bwMode="auto">
            <a:xfrm>
              <a:off x="4342" y="7166"/>
              <a:ext cx="127" cy="89"/>
            </a:xfrm>
            <a:custGeom>
              <a:avLst/>
              <a:gdLst/>
              <a:ahLst/>
              <a:cxnLst>
                <a:cxn ang="0">
                  <a:pos x="0" y="89"/>
                </a:cxn>
                <a:cxn ang="0">
                  <a:pos x="127" y="89"/>
                </a:cxn>
                <a:cxn ang="0">
                  <a:pos x="25" y="0"/>
                </a:cxn>
              </a:cxnLst>
              <a:rect l="0" t="0" r="r" b="b"/>
              <a:pathLst>
                <a:path w="127" h="89">
                  <a:moveTo>
                    <a:pt x="0" y="89"/>
                  </a:moveTo>
                  <a:lnTo>
                    <a:pt x="127" y="89"/>
                  </a:lnTo>
                  <a:lnTo>
                    <a:pt x="25"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4" name="Line 18"/>
            <p:cNvSpPr>
              <a:spLocks noChangeShapeType="1"/>
            </p:cNvSpPr>
            <p:nvPr/>
          </p:nvSpPr>
          <p:spPr bwMode="auto">
            <a:xfrm>
              <a:off x="3205" y="6272"/>
              <a:ext cx="1303" cy="983"/>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3" name="Freeform 17"/>
            <p:cNvSpPr>
              <a:spLocks/>
            </p:cNvSpPr>
            <p:nvPr/>
          </p:nvSpPr>
          <p:spPr bwMode="auto">
            <a:xfrm>
              <a:off x="4380" y="7141"/>
              <a:ext cx="128" cy="114"/>
            </a:xfrm>
            <a:custGeom>
              <a:avLst/>
              <a:gdLst/>
              <a:ahLst/>
              <a:cxnLst>
                <a:cxn ang="0">
                  <a:pos x="0" y="89"/>
                </a:cxn>
                <a:cxn ang="0">
                  <a:pos x="128" y="114"/>
                </a:cxn>
                <a:cxn ang="0">
                  <a:pos x="64" y="0"/>
                </a:cxn>
              </a:cxnLst>
              <a:rect l="0" t="0" r="r" b="b"/>
              <a:pathLst>
                <a:path w="128" h="114">
                  <a:moveTo>
                    <a:pt x="0" y="89"/>
                  </a:moveTo>
                  <a:lnTo>
                    <a:pt x="128" y="114"/>
                  </a:lnTo>
                  <a:lnTo>
                    <a:pt x="64"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2" name="Line 16"/>
            <p:cNvSpPr>
              <a:spLocks noChangeShapeType="1"/>
            </p:cNvSpPr>
            <p:nvPr/>
          </p:nvSpPr>
          <p:spPr bwMode="auto">
            <a:xfrm>
              <a:off x="4418" y="6272"/>
              <a:ext cx="128" cy="983"/>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1" name="Freeform 15"/>
            <p:cNvSpPr>
              <a:spLocks/>
            </p:cNvSpPr>
            <p:nvPr/>
          </p:nvSpPr>
          <p:spPr bwMode="auto">
            <a:xfrm>
              <a:off x="4482" y="7128"/>
              <a:ext cx="89" cy="127"/>
            </a:xfrm>
            <a:custGeom>
              <a:avLst/>
              <a:gdLst/>
              <a:ahLst/>
              <a:cxnLst>
                <a:cxn ang="0">
                  <a:pos x="0" y="13"/>
                </a:cxn>
                <a:cxn ang="0">
                  <a:pos x="64" y="127"/>
                </a:cxn>
                <a:cxn ang="0">
                  <a:pos x="89" y="0"/>
                </a:cxn>
              </a:cxnLst>
              <a:rect l="0" t="0" r="r" b="b"/>
              <a:pathLst>
                <a:path w="89" h="127">
                  <a:moveTo>
                    <a:pt x="0" y="13"/>
                  </a:moveTo>
                  <a:lnTo>
                    <a:pt x="64" y="127"/>
                  </a:lnTo>
                  <a:lnTo>
                    <a:pt x="89"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30" name="Line 14"/>
            <p:cNvSpPr>
              <a:spLocks noChangeShapeType="1"/>
            </p:cNvSpPr>
            <p:nvPr/>
          </p:nvSpPr>
          <p:spPr bwMode="auto">
            <a:xfrm flipH="1">
              <a:off x="4571" y="6374"/>
              <a:ext cx="933" cy="881"/>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9" name="Freeform 13"/>
            <p:cNvSpPr>
              <a:spLocks/>
            </p:cNvSpPr>
            <p:nvPr/>
          </p:nvSpPr>
          <p:spPr bwMode="auto">
            <a:xfrm>
              <a:off x="4571" y="7128"/>
              <a:ext cx="128" cy="127"/>
            </a:xfrm>
            <a:custGeom>
              <a:avLst/>
              <a:gdLst/>
              <a:ahLst/>
              <a:cxnLst>
                <a:cxn ang="0">
                  <a:pos x="51" y="0"/>
                </a:cxn>
                <a:cxn ang="0">
                  <a:pos x="0" y="127"/>
                </a:cxn>
                <a:cxn ang="0">
                  <a:pos x="128" y="89"/>
                </a:cxn>
              </a:cxnLst>
              <a:rect l="0" t="0" r="r" b="b"/>
              <a:pathLst>
                <a:path w="128" h="127">
                  <a:moveTo>
                    <a:pt x="51" y="0"/>
                  </a:moveTo>
                  <a:lnTo>
                    <a:pt x="0" y="127"/>
                  </a:lnTo>
                  <a:lnTo>
                    <a:pt x="128" y="89"/>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8" name="Line 12"/>
            <p:cNvSpPr>
              <a:spLocks noChangeShapeType="1"/>
            </p:cNvSpPr>
            <p:nvPr/>
          </p:nvSpPr>
          <p:spPr bwMode="auto">
            <a:xfrm flipH="1">
              <a:off x="4597" y="6323"/>
              <a:ext cx="1966" cy="932"/>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7" name="Freeform 11"/>
            <p:cNvSpPr>
              <a:spLocks/>
            </p:cNvSpPr>
            <p:nvPr/>
          </p:nvSpPr>
          <p:spPr bwMode="auto">
            <a:xfrm>
              <a:off x="4597" y="7153"/>
              <a:ext cx="128" cy="102"/>
            </a:xfrm>
            <a:custGeom>
              <a:avLst/>
              <a:gdLst/>
              <a:ahLst/>
              <a:cxnLst>
                <a:cxn ang="0">
                  <a:pos x="89" y="0"/>
                </a:cxn>
                <a:cxn ang="0">
                  <a:pos x="0" y="102"/>
                </a:cxn>
                <a:cxn ang="0">
                  <a:pos x="128" y="102"/>
                </a:cxn>
              </a:cxnLst>
              <a:rect l="0" t="0" r="r" b="b"/>
              <a:pathLst>
                <a:path w="128" h="102">
                  <a:moveTo>
                    <a:pt x="89" y="0"/>
                  </a:moveTo>
                  <a:lnTo>
                    <a:pt x="0" y="102"/>
                  </a:lnTo>
                  <a:lnTo>
                    <a:pt x="128" y="102"/>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6" name="Line 10"/>
            <p:cNvSpPr>
              <a:spLocks noChangeShapeType="1"/>
            </p:cNvSpPr>
            <p:nvPr/>
          </p:nvSpPr>
          <p:spPr bwMode="auto">
            <a:xfrm flipH="1">
              <a:off x="4622" y="6221"/>
              <a:ext cx="3193" cy="1034"/>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5" name="Freeform 9"/>
            <p:cNvSpPr>
              <a:spLocks/>
            </p:cNvSpPr>
            <p:nvPr/>
          </p:nvSpPr>
          <p:spPr bwMode="auto">
            <a:xfrm>
              <a:off x="4622" y="7166"/>
              <a:ext cx="128" cy="89"/>
            </a:xfrm>
            <a:custGeom>
              <a:avLst/>
              <a:gdLst/>
              <a:ahLst/>
              <a:cxnLst>
                <a:cxn ang="0">
                  <a:pos x="103" y="0"/>
                </a:cxn>
                <a:cxn ang="0">
                  <a:pos x="0" y="89"/>
                </a:cxn>
                <a:cxn ang="0">
                  <a:pos x="128" y="89"/>
                </a:cxn>
              </a:cxnLst>
              <a:rect l="0" t="0" r="r" b="b"/>
              <a:pathLst>
                <a:path w="128" h="89">
                  <a:moveTo>
                    <a:pt x="103" y="0"/>
                  </a:moveTo>
                  <a:lnTo>
                    <a:pt x="0" y="89"/>
                  </a:lnTo>
                  <a:lnTo>
                    <a:pt x="128" y="89"/>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4" name="Line 8"/>
            <p:cNvSpPr>
              <a:spLocks noChangeShapeType="1"/>
            </p:cNvSpPr>
            <p:nvPr/>
          </p:nvSpPr>
          <p:spPr bwMode="auto">
            <a:xfrm>
              <a:off x="4546" y="7319"/>
              <a:ext cx="1" cy="345"/>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3" name="Freeform 7"/>
            <p:cNvSpPr>
              <a:spLocks/>
            </p:cNvSpPr>
            <p:nvPr/>
          </p:nvSpPr>
          <p:spPr bwMode="auto">
            <a:xfrm>
              <a:off x="4495" y="7537"/>
              <a:ext cx="102" cy="127"/>
            </a:xfrm>
            <a:custGeom>
              <a:avLst/>
              <a:gdLst/>
              <a:ahLst/>
              <a:cxnLst>
                <a:cxn ang="0">
                  <a:pos x="0" y="0"/>
                </a:cxn>
                <a:cxn ang="0">
                  <a:pos x="51" y="127"/>
                </a:cxn>
                <a:cxn ang="0">
                  <a:pos x="102" y="0"/>
                </a:cxn>
              </a:cxnLst>
              <a:rect l="0" t="0" r="r" b="b"/>
              <a:pathLst>
                <a:path w="102" h="127">
                  <a:moveTo>
                    <a:pt x="0" y="0"/>
                  </a:moveTo>
                  <a:lnTo>
                    <a:pt x="51" y="127"/>
                  </a:lnTo>
                  <a:lnTo>
                    <a:pt x="102"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2" name="Line 6"/>
            <p:cNvSpPr>
              <a:spLocks noChangeShapeType="1"/>
            </p:cNvSpPr>
            <p:nvPr/>
          </p:nvSpPr>
          <p:spPr bwMode="auto">
            <a:xfrm>
              <a:off x="4546" y="8162"/>
              <a:ext cx="13" cy="320"/>
            </a:xfrm>
            <a:prstGeom prst="line">
              <a:avLst/>
            </a:pr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1" name="Freeform 5"/>
            <p:cNvSpPr>
              <a:spLocks/>
            </p:cNvSpPr>
            <p:nvPr/>
          </p:nvSpPr>
          <p:spPr bwMode="auto">
            <a:xfrm>
              <a:off x="4508" y="8354"/>
              <a:ext cx="89" cy="128"/>
            </a:xfrm>
            <a:custGeom>
              <a:avLst/>
              <a:gdLst/>
              <a:ahLst/>
              <a:cxnLst>
                <a:cxn ang="0">
                  <a:pos x="0" y="13"/>
                </a:cxn>
                <a:cxn ang="0">
                  <a:pos x="51" y="128"/>
                </a:cxn>
                <a:cxn ang="0">
                  <a:pos x="89" y="0"/>
                </a:cxn>
              </a:cxnLst>
              <a:rect l="0" t="0" r="r" b="b"/>
              <a:pathLst>
                <a:path w="89" h="128">
                  <a:moveTo>
                    <a:pt x="0" y="13"/>
                  </a:moveTo>
                  <a:lnTo>
                    <a:pt x="51" y="128"/>
                  </a:lnTo>
                  <a:lnTo>
                    <a:pt x="89"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20" name="Freeform 4"/>
            <p:cNvSpPr>
              <a:spLocks/>
            </p:cNvSpPr>
            <p:nvPr/>
          </p:nvSpPr>
          <p:spPr bwMode="auto">
            <a:xfrm>
              <a:off x="1992" y="1942"/>
              <a:ext cx="1992" cy="970"/>
            </a:xfrm>
            <a:custGeom>
              <a:avLst/>
              <a:gdLst/>
              <a:ahLst/>
              <a:cxnLst>
                <a:cxn ang="0">
                  <a:pos x="1992" y="945"/>
                </a:cxn>
                <a:cxn ang="0">
                  <a:pos x="0" y="970"/>
                </a:cxn>
                <a:cxn ang="0">
                  <a:pos x="0" y="51"/>
                </a:cxn>
                <a:cxn ang="0">
                  <a:pos x="1788" y="0"/>
                </a:cxn>
              </a:cxnLst>
              <a:rect l="0" t="0" r="r" b="b"/>
              <a:pathLst>
                <a:path w="1992" h="970">
                  <a:moveTo>
                    <a:pt x="1992" y="945"/>
                  </a:moveTo>
                  <a:lnTo>
                    <a:pt x="0" y="970"/>
                  </a:lnTo>
                  <a:lnTo>
                    <a:pt x="0" y="51"/>
                  </a:lnTo>
                  <a:lnTo>
                    <a:pt x="1788"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19" name="Freeform 3"/>
            <p:cNvSpPr>
              <a:spLocks/>
            </p:cNvSpPr>
            <p:nvPr/>
          </p:nvSpPr>
          <p:spPr bwMode="auto">
            <a:xfrm>
              <a:off x="3652" y="1903"/>
              <a:ext cx="128" cy="90"/>
            </a:xfrm>
            <a:custGeom>
              <a:avLst/>
              <a:gdLst/>
              <a:ahLst/>
              <a:cxnLst>
                <a:cxn ang="0">
                  <a:pos x="0" y="90"/>
                </a:cxn>
                <a:cxn ang="0">
                  <a:pos x="128" y="39"/>
                </a:cxn>
                <a:cxn ang="0">
                  <a:pos x="0" y="0"/>
                </a:cxn>
              </a:cxnLst>
              <a:rect l="0" t="0" r="r" b="b"/>
              <a:pathLst>
                <a:path w="128" h="90">
                  <a:moveTo>
                    <a:pt x="0" y="90"/>
                  </a:moveTo>
                  <a:lnTo>
                    <a:pt x="128" y="39"/>
                  </a:lnTo>
                  <a:lnTo>
                    <a:pt x="0" y="0"/>
                  </a:lnTo>
                </a:path>
              </a:pathLst>
            </a:custGeom>
            <a:noFill/>
            <a:ln w="13">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018" name="Rectangle 2"/>
            <p:cNvSpPr>
              <a:spLocks noChangeArrowheads="1"/>
            </p:cNvSpPr>
            <p:nvPr/>
          </p:nvSpPr>
          <p:spPr bwMode="auto">
            <a:xfrm>
              <a:off x="1583" y="2376"/>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63" name="Rectangle 71"/>
          <p:cNvSpPr>
            <a:spLocks noChangeArrowheads="1"/>
          </p:cNvSpPr>
          <p:nvPr/>
        </p:nvSpPr>
        <p:spPr bwMode="auto">
          <a:xfrm>
            <a:off x="573934" y="838200"/>
            <a:ext cx="34646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MANAGER ACTIVITY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grpSp>
        <p:nvGrpSpPr>
          <p:cNvPr id="84993" name="Group 1"/>
          <p:cNvGrpSpPr>
            <a:grpSpLocks noChangeAspect="1"/>
          </p:cNvGrpSpPr>
          <p:nvPr/>
        </p:nvGrpSpPr>
        <p:grpSpPr bwMode="auto">
          <a:xfrm>
            <a:off x="1752600" y="1219200"/>
            <a:ext cx="5943600" cy="5105400"/>
            <a:chOff x="0" y="0"/>
            <a:chExt cx="9360" cy="8789"/>
          </a:xfrm>
        </p:grpSpPr>
        <p:sp>
          <p:nvSpPr>
            <p:cNvPr id="85062" name="AutoShape 70"/>
            <p:cNvSpPr>
              <a:spLocks noChangeAspect="1" noChangeArrowheads="1" noTextEdit="1"/>
            </p:cNvSpPr>
            <p:nvPr/>
          </p:nvSpPr>
          <p:spPr bwMode="auto">
            <a:xfrm>
              <a:off x="0" y="0"/>
              <a:ext cx="9360" cy="87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5061" name="Oval 69"/>
            <p:cNvSpPr>
              <a:spLocks noChangeArrowheads="1"/>
            </p:cNvSpPr>
            <p:nvPr/>
          </p:nvSpPr>
          <p:spPr bwMode="auto">
            <a:xfrm>
              <a:off x="4349" y="250"/>
              <a:ext cx="225" cy="225"/>
            </a:xfrm>
            <a:prstGeom prst="ellipse">
              <a:avLst/>
            </a:prstGeom>
            <a:solidFill>
              <a:srgbClr val="800000"/>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60" name="AutoShape 68"/>
            <p:cNvSpPr>
              <a:spLocks noChangeArrowheads="1"/>
            </p:cNvSpPr>
            <p:nvPr/>
          </p:nvSpPr>
          <p:spPr bwMode="auto">
            <a:xfrm>
              <a:off x="3899" y="850"/>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59" name="Rectangle 67"/>
            <p:cNvSpPr>
              <a:spLocks noChangeArrowheads="1"/>
            </p:cNvSpPr>
            <p:nvPr/>
          </p:nvSpPr>
          <p:spPr bwMode="auto">
            <a:xfrm>
              <a:off x="4099" y="900"/>
              <a:ext cx="52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58" name="AutoShape 66"/>
            <p:cNvSpPr>
              <a:spLocks noChangeArrowheads="1"/>
            </p:cNvSpPr>
            <p:nvPr/>
          </p:nvSpPr>
          <p:spPr bwMode="auto">
            <a:xfrm>
              <a:off x="3899" y="1650"/>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57" name="Rectangle 65"/>
            <p:cNvSpPr>
              <a:spLocks noChangeArrowheads="1"/>
            </p:cNvSpPr>
            <p:nvPr/>
          </p:nvSpPr>
          <p:spPr bwMode="auto">
            <a:xfrm>
              <a:off x="4324" y="1700"/>
              <a:ext cx="28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56" name="Freeform 64"/>
            <p:cNvSpPr>
              <a:spLocks/>
            </p:cNvSpPr>
            <p:nvPr/>
          </p:nvSpPr>
          <p:spPr bwMode="auto">
            <a:xfrm>
              <a:off x="4099" y="2400"/>
              <a:ext cx="612" cy="851"/>
            </a:xfrm>
            <a:custGeom>
              <a:avLst/>
              <a:gdLst/>
              <a:ahLst/>
              <a:cxnLst>
                <a:cxn ang="0">
                  <a:pos x="0" y="425"/>
                </a:cxn>
                <a:cxn ang="0">
                  <a:pos x="312" y="0"/>
                </a:cxn>
                <a:cxn ang="0">
                  <a:pos x="612" y="425"/>
                </a:cxn>
                <a:cxn ang="0">
                  <a:pos x="312" y="851"/>
                </a:cxn>
                <a:cxn ang="0">
                  <a:pos x="0" y="425"/>
                </a:cxn>
              </a:cxnLst>
              <a:rect l="0" t="0" r="r" b="b"/>
              <a:pathLst>
                <a:path w="612" h="851">
                  <a:moveTo>
                    <a:pt x="0" y="425"/>
                  </a:moveTo>
                  <a:lnTo>
                    <a:pt x="312" y="0"/>
                  </a:lnTo>
                  <a:lnTo>
                    <a:pt x="612" y="425"/>
                  </a:lnTo>
                  <a:lnTo>
                    <a:pt x="312" y="851"/>
                  </a:lnTo>
                  <a:lnTo>
                    <a:pt x="0" y="425"/>
                  </a:lnTo>
                  <a:close/>
                </a:path>
              </a:pathLst>
            </a:cu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55" name="AutoShape 63"/>
            <p:cNvSpPr>
              <a:spLocks noChangeArrowheads="1"/>
            </p:cNvSpPr>
            <p:nvPr/>
          </p:nvSpPr>
          <p:spPr bwMode="auto">
            <a:xfrm>
              <a:off x="3899" y="385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54" name="Rectangle 62"/>
            <p:cNvSpPr>
              <a:spLocks noChangeArrowheads="1"/>
            </p:cNvSpPr>
            <p:nvPr/>
          </p:nvSpPr>
          <p:spPr bwMode="auto">
            <a:xfrm>
              <a:off x="4286" y="3901"/>
              <a:ext cx="36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53" name="Rectangle 61"/>
            <p:cNvSpPr>
              <a:spLocks noChangeArrowheads="1"/>
            </p:cNvSpPr>
            <p:nvPr/>
          </p:nvSpPr>
          <p:spPr bwMode="auto">
            <a:xfrm>
              <a:off x="550" y="4851"/>
              <a:ext cx="7735" cy="62"/>
            </a:xfrm>
            <a:prstGeom prst="rect">
              <a:avLst/>
            </a:prstGeom>
            <a:solidFill>
              <a:srgbClr val="800000"/>
            </a:solidFill>
            <a:ln w="12">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052" name="AutoShape 60"/>
            <p:cNvSpPr>
              <a:spLocks noChangeArrowheads="1"/>
            </p:cNvSpPr>
            <p:nvPr/>
          </p:nvSpPr>
          <p:spPr bwMode="auto">
            <a:xfrm>
              <a:off x="250" y="5601"/>
              <a:ext cx="1687" cy="475"/>
            </a:xfrm>
            <a:prstGeom prst="roundRect">
              <a:avLst>
                <a:gd name="adj" fmla="val 52630"/>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51" name="Rectangle 59"/>
            <p:cNvSpPr>
              <a:spLocks noChangeArrowheads="1"/>
            </p:cNvSpPr>
            <p:nvPr/>
          </p:nvSpPr>
          <p:spPr bwMode="auto">
            <a:xfrm>
              <a:off x="375" y="5651"/>
              <a:ext cx="1395" cy="4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View Branch,Course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50" name="AutoShape 58"/>
            <p:cNvSpPr>
              <a:spLocks noChangeArrowheads="1"/>
            </p:cNvSpPr>
            <p:nvPr/>
          </p:nvSpPr>
          <p:spPr bwMode="auto">
            <a:xfrm>
              <a:off x="2149" y="5651"/>
              <a:ext cx="1725" cy="475"/>
            </a:xfrm>
            <a:prstGeom prst="roundRect">
              <a:avLst>
                <a:gd name="adj" fmla="val 52630"/>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49" name="Rectangle 57"/>
            <p:cNvSpPr>
              <a:spLocks noChangeArrowheads="1"/>
            </p:cNvSpPr>
            <p:nvPr/>
          </p:nvSpPr>
          <p:spPr bwMode="auto">
            <a:xfrm>
              <a:off x="2405" y="5701"/>
              <a:ext cx="1408" cy="3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Account info,fee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48" name="AutoShape 56"/>
            <p:cNvSpPr>
              <a:spLocks noChangeArrowheads="1"/>
            </p:cNvSpPr>
            <p:nvPr/>
          </p:nvSpPr>
          <p:spPr bwMode="auto">
            <a:xfrm>
              <a:off x="3949" y="565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47" name="Rectangle 55"/>
            <p:cNvSpPr>
              <a:spLocks noChangeArrowheads="1"/>
            </p:cNvSpPr>
            <p:nvPr/>
          </p:nvSpPr>
          <p:spPr bwMode="auto">
            <a:xfrm>
              <a:off x="4021" y="5701"/>
              <a:ext cx="1086" cy="3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Student detials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46" name="AutoShape 54"/>
            <p:cNvSpPr>
              <a:spLocks noChangeArrowheads="1"/>
            </p:cNvSpPr>
            <p:nvPr/>
          </p:nvSpPr>
          <p:spPr bwMode="auto">
            <a:xfrm>
              <a:off x="5299" y="5751"/>
              <a:ext cx="1099"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45" name="Rectangle 53"/>
            <p:cNvSpPr>
              <a:spLocks noChangeArrowheads="1"/>
            </p:cNvSpPr>
            <p:nvPr/>
          </p:nvSpPr>
          <p:spPr bwMode="auto">
            <a:xfrm>
              <a:off x="5674" y="5801"/>
              <a:ext cx="36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Query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44" name="AutoShape 52"/>
            <p:cNvSpPr>
              <a:spLocks noChangeArrowheads="1"/>
            </p:cNvSpPr>
            <p:nvPr/>
          </p:nvSpPr>
          <p:spPr bwMode="auto">
            <a:xfrm>
              <a:off x="6598" y="570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43" name="Rectangle 51"/>
            <p:cNvSpPr>
              <a:spLocks noChangeArrowheads="1"/>
            </p:cNvSpPr>
            <p:nvPr/>
          </p:nvSpPr>
          <p:spPr bwMode="auto">
            <a:xfrm>
              <a:off x="6873" y="5751"/>
              <a:ext cx="583"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42" name="AutoShape 50"/>
            <p:cNvSpPr>
              <a:spLocks noChangeArrowheads="1"/>
            </p:cNvSpPr>
            <p:nvPr/>
          </p:nvSpPr>
          <p:spPr bwMode="auto">
            <a:xfrm>
              <a:off x="7848" y="5651"/>
              <a:ext cx="1250" cy="475"/>
            </a:xfrm>
            <a:prstGeom prst="roundRect">
              <a:avLst>
                <a:gd name="adj" fmla="val 44736"/>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41" name="Rectangle 49"/>
            <p:cNvSpPr>
              <a:spLocks noChangeArrowheads="1"/>
            </p:cNvSpPr>
            <p:nvPr/>
          </p:nvSpPr>
          <p:spPr bwMode="auto">
            <a:xfrm>
              <a:off x="7973" y="5701"/>
              <a:ext cx="100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changePassword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40" name="Rectangle 48"/>
            <p:cNvSpPr>
              <a:spLocks noChangeArrowheads="1"/>
            </p:cNvSpPr>
            <p:nvPr/>
          </p:nvSpPr>
          <p:spPr bwMode="auto">
            <a:xfrm>
              <a:off x="450" y="7101"/>
              <a:ext cx="8385" cy="63"/>
            </a:xfrm>
            <a:prstGeom prst="rect">
              <a:avLst/>
            </a:prstGeom>
            <a:solidFill>
              <a:srgbClr val="800000"/>
            </a:solidFill>
            <a:ln w="12">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039" name="AutoShape 47"/>
            <p:cNvSpPr>
              <a:spLocks noChangeArrowheads="1"/>
            </p:cNvSpPr>
            <p:nvPr/>
          </p:nvSpPr>
          <p:spPr bwMode="auto">
            <a:xfrm>
              <a:off x="4099" y="750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8" name="Rectangle 46"/>
            <p:cNvSpPr>
              <a:spLocks noChangeArrowheads="1"/>
            </p:cNvSpPr>
            <p:nvPr/>
          </p:nvSpPr>
          <p:spPr bwMode="auto">
            <a:xfrm>
              <a:off x="4474" y="7551"/>
              <a:ext cx="3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37" name="Oval 45"/>
            <p:cNvSpPr>
              <a:spLocks noChangeArrowheads="1"/>
            </p:cNvSpPr>
            <p:nvPr/>
          </p:nvSpPr>
          <p:spPr bwMode="auto">
            <a:xfrm>
              <a:off x="4549" y="8301"/>
              <a:ext cx="225" cy="225"/>
            </a:xfrm>
            <a:prstGeom prst="ellipse">
              <a:avLst/>
            </a:prstGeom>
            <a:solidFill>
              <a:srgbClr val="800000"/>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6" name="Line 44"/>
            <p:cNvSpPr>
              <a:spLocks noChangeShapeType="1"/>
            </p:cNvSpPr>
            <p:nvPr/>
          </p:nvSpPr>
          <p:spPr bwMode="auto">
            <a:xfrm flipH="1">
              <a:off x="4449" y="488"/>
              <a:ext cx="12" cy="3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5" name="Freeform 43"/>
            <p:cNvSpPr>
              <a:spLocks/>
            </p:cNvSpPr>
            <p:nvPr/>
          </p:nvSpPr>
          <p:spPr bwMode="auto">
            <a:xfrm>
              <a:off x="4411" y="725"/>
              <a:ext cx="88" cy="125"/>
            </a:xfrm>
            <a:custGeom>
              <a:avLst/>
              <a:gdLst/>
              <a:ahLst/>
              <a:cxnLst>
                <a:cxn ang="0">
                  <a:pos x="0" y="0"/>
                </a:cxn>
                <a:cxn ang="0">
                  <a:pos x="38" y="125"/>
                </a:cxn>
                <a:cxn ang="0">
                  <a:pos x="88" y="0"/>
                </a:cxn>
              </a:cxnLst>
              <a:rect l="0" t="0" r="r" b="b"/>
              <a:pathLst>
                <a:path w="88" h="125">
                  <a:moveTo>
                    <a:pt x="0" y="0"/>
                  </a:moveTo>
                  <a:lnTo>
                    <a:pt x="38"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4" name="Line 42"/>
            <p:cNvSpPr>
              <a:spLocks noChangeShapeType="1"/>
            </p:cNvSpPr>
            <p:nvPr/>
          </p:nvSpPr>
          <p:spPr bwMode="auto">
            <a:xfrm>
              <a:off x="4449" y="1338"/>
              <a:ext cx="1" cy="3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3" name="Freeform 41"/>
            <p:cNvSpPr>
              <a:spLocks/>
            </p:cNvSpPr>
            <p:nvPr/>
          </p:nvSpPr>
          <p:spPr bwMode="auto">
            <a:xfrm>
              <a:off x="4399" y="1525"/>
              <a:ext cx="100" cy="125"/>
            </a:xfrm>
            <a:custGeom>
              <a:avLst/>
              <a:gdLst/>
              <a:ahLst/>
              <a:cxnLst>
                <a:cxn ang="0">
                  <a:pos x="0" y="0"/>
                </a:cxn>
                <a:cxn ang="0">
                  <a:pos x="50" y="125"/>
                </a:cxn>
                <a:cxn ang="0">
                  <a:pos x="100" y="0"/>
                </a:cxn>
              </a:cxnLst>
              <a:rect l="0" t="0" r="r" b="b"/>
              <a:pathLst>
                <a:path w="100" h="125">
                  <a:moveTo>
                    <a:pt x="0" y="0"/>
                  </a:moveTo>
                  <a:lnTo>
                    <a:pt x="50"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2" name="Line 40"/>
            <p:cNvSpPr>
              <a:spLocks noChangeShapeType="1"/>
            </p:cNvSpPr>
            <p:nvPr/>
          </p:nvSpPr>
          <p:spPr bwMode="auto">
            <a:xfrm flipH="1">
              <a:off x="4424" y="2138"/>
              <a:ext cx="12" cy="2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1" name="Freeform 39"/>
            <p:cNvSpPr>
              <a:spLocks/>
            </p:cNvSpPr>
            <p:nvPr/>
          </p:nvSpPr>
          <p:spPr bwMode="auto">
            <a:xfrm>
              <a:off x="4386" y="2275"/>
              <a:ext cx="88" cy="125"/>
            </a:xfrm>
            <a:custGeom>
              <a:avLst/>
              <a:gdLst/>
              <a:ahLst/>
              <a:cxnLst>
                <a:cxn ang="0">
                  <a:pos x="0" y="0"/>
                </a:cxn>
                <a:cxn ang="0">
                  <a:pos x="38" y="125"/>
                </a:cxn>
                <a:cxn ang="0">
                  <a:pos x="88" y="13"/>
                </a:cxn>
              </a:cxnLst>
              <a:rect l="0" t="0" r="r" b="b"/>
              <a:pathLst>
                <a:path w="88" h="125">
                  <a:moveTo>
                    <a:pt x="0" y="0"/>
                  </a:moveTo>
                  <a:lnTo>
                    <a:pt x="38" y="125"/>
                  </a:lnTo>
                  <a:lnTo>
                    <a:pt x="88" y="13"/>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30" name="Rectangle 38"/>
            <p:cNvSpPr>
              <a:spLocks noChangeArrowheads="1"/>
            </p:cNvSpPr>
            <p:nvPr/>
          </p:nvSpPr>
          <p:spPr bwMode="auto">
            <a:xfrm>
              <a:off x="3936" y="2188"/>
              <a:ext cx="135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username &amp;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29" name="Line 37"/>
            <p:cNvSpPr>
              <a:spLocks noChangeShapeType="1"/>
            </p:cNvSpPr>
            <p:nvPr/>
          </p:nvSpPr>
          <p:spPr bwMode="auto">
            <a:xfrm>
              <a:off x="4411" y="3251"/>
              <a:ext cx="25" cy="60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8" name="Freeform 36"/>
            <p:cNvSpPr>
              <a:spLocks/>
            </p:cNvSpPr>
            <p:nvPr/>
          </p:nvSpPr>
          <p:spPr bwMode="auto">
            <a:xfrm>
              <a:off x="4386" y="3726"/>
              <a:ext cx="88" cy="125"/>
            </a:xfrm>
            <a:custGeom>
              <a:avLst/>
              <a:gdLst/>
              <a:ahLst/>
              <a:cxnLst>
                <a:cxn ang="0">
                  <a:pos x="0" y="12"/>
                </a:cxn>
                <a:cxn ang="0">
                  <a:pos x="50" y="125"/>
                </a:cxn>
                <a:cxn ang="0">
                  <a:pos x="88" y="0"/>
                </a:cxn>
              </a:cxnLst>
              <a:rect l="0" t="0" r="r" b="b"/>
              <a:pathLst>
                <a:path w="88" h="125">
                  <a:moveTo>
                    <a:pt x="0" y="12"/>
                  </a:moveTo>
                  <a:lnTo>
                    <a:pt x="50"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7" name="Rectangle 35"/>
            <p:cNvSpPr>
              <a:spLocks noChangeArrowheads="1"/>
            </p:cNvSpPr>
            <p:nvPr/>
          </p:nvSpPr>
          <p:spPr bwMode="auto">
            <a:xfrm>
              <a:off x="4211" y="3476"/>
              <a:ext cx="7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26" name="Line 34"/>
            <p:cNvSpPr>
              <a:spLocks noChangeShapeType="1"/>
            </p:cNvSpPr>
            <p:nvPr/>
          </p:nvSpPr>
          <p:spPr bwMode="auto">
            <a:xfrm flipH="1">
              <a:off x="4424" y="4338"/>
              <a:ext cx="12" cy="5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5" name="Freeform 33"/>
            <p:cNvSpPr>
              <a:spLocks/>
            </p:cNvSpPr>
            <p:nvPr/>
          </p:nvSpPr>
          <p:spPr bwMode="auto">
            <a:xfrm>
              <a:off x="4386" y="4726"/>
              <a:ext cx="88" cy="125"/>
            </a:xfrm>
            <a:custGeom>
              <a:avLst/>
              <a:gdLst/>
              <a:ahLst/>
              <a:cxnLst>
                <a:cxn ang="0">
                  <a:pos x="0" y="0"/>
                </a:cxn>
                <a:cxn ang="0">
                  <a:pos x="38" y="125"/>
                </a:cxn>
                <a:cxn ang="0">
                  <a:pos x="88" y="0"/>
                </a:cxn>
              </a:cxnLst>
              <a:rect l="0" t="0" r="r" b="b"/>
              <a:pathLst>
                <a:path w="88" h="125">
                  <a:moveTo>
                    <a:pt x="0" y="0"/>
                  </a:moveTo>
                  <a:lnTo>
                    <a:pt x="38"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4" name="Line 32"/>
            <p:cNvSpPr>
              <a:spLocks noChangeShapeType="1"/>
            </p:cNvSpPr>
            <p:nvPr/>
          </p:nvSpPr>
          <p:spPr bwMode="auto">
            <a:xfrm flipH="1">
              <a:off x="1925" y="4913"/>
              <a:ext cx="2374" cy="68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3" name="Freeform 31"/>
            <p:cNvSpPr>
              <a:spLocks/>
            </p:cNvSpPr>
            <p:nvPr/>
          </p:nvSpPr>
          <p:spPr bwMode="auto">
            <a:xfrm>
              <a:off x="1925" y="5526"/>
              <a:ext cx="124" cy="87"/>
            </a:xfrm>
            <a:custGeom>
              <a:avLst/>
              <a:gdLst/>
              <a:ahLst/>
              <a:cxnLst>
                <a:cxn ang="0">
                  <a:pos x="99" y="0"/>
                </a:cxn>
                <a:cxn ang="0">
                  <a:pos x="0" y="75"/>
                </a:cxn>
                <a:cxn ang="0">
                  <a:pos x="124" y="87"/>
                </a:cxn>
              </a:cxnLst>
              <a:rect l="0" t="0" r="r" b="b"/>
              <a:pathLst>
                <a:path w="124" h="87">
                  <a:moveTo>
                    <a:pt x="99" y="0"/>
                  </a:moveTo>
                  <a:lnTo>
                    <a:pt x="0" y="75"/>
                  </a:lnTo>
                  <a:lnTo>
                    <a:pt x="124" y="87"/>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2" name="Line 30"/>
            <p:cNvSpPr>
              <a:spLocks noChangeShapeType="1"/>
            </p:cNvSpPr>
            <p:nvPr/>
          </p:nvSpPr>
          <p:spPr bwMode="auto">
            <a:xfrm flipH="1">
              <a:off x="3349" y="4913"/>
              <a:ext cx="1025" cy="7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1" name="Freeform 29"/>
            <p:cNvSpPr>
              <a:spLocks/>
            </p:cNvSpPr>
            <p:nvPr/>
          </p:nvSpPr>
          <p:spPr bwMode="auto">
            <a:xfrm>
              <a:off x="3349" y="5538"/>
              <a:ext cx="125" cy="113"/>
            </a:xfrm>
            <a:custGeom>
              <a:avLst/>
              <a:gdLst/>
              <a:ahLst/>
              <a:cxnLst>
                <a:cxn ang="0">
                  <a:pos x="63" y="0"/>
                </a:cxn>
                <a:cxn ang="0">
                  <a:pos x="0" y="113"/>
                </a:cxn>
                <a:cxn ang="0">
                  <a:pos x="125" y="88"/>
                </a:cxn>
              </a:cxnLst>
              <a:rect l="0" t="0" r="r" b="b"/>
              <a:pathLst>
                <a:path w="125" h="113">
                  <a:moveTo>
                    <a:pt x="63" y="0"/>
                  </a:moveTo>
                  <a:lnTo>
                    <a:pt x="0" y="113"/>
                  </a:lnTo>
                  <a:lnTo>
                    <a:pt x="125" y="88"/>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20" name="Line 28"/>
            <p:cNvSpPr>
              <a:spLocks noChangeShapeType="1"/>
            </p:cNvSpPr>
            <p:nvPr/>
          </p:nvSpPr>
          <p:spPr bwMode="auto">
            <a:xfrm>
              <a:off x="4424" y="4913"/>
              <a:ext cx="62" cy="7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9" name="Freeform 27"/>
            <p:cNvSpPr>
              <a:spLocks/>
            </p:cNvSpPr>
            <p:nvPr/>
          </p:nvSpPr>
          <p:spPr bwMode="auto">
            <a:xfrm>
              <a:off x="4424" y="5526"/>
              <a:ext cx="100" cy="125"/>
            </a:xfrm>
            <a:custGeom>
              <a:avLst/>
              <a:gdLst/>
              <a:ahLst/>
              <a:cxnLst>
                <a:cxn ang="0">
                  <a:pos x="0" y="12"/>
                </a:cxn>
                <a:cxn ang="0">
                  <a:pos x="62" y="125"/>
                </a:cxn>
                <a:cxn ang="0">
                  <a:pos x="100" y="0"/>
                </a:cxn>
              </a:cxnLst>
              <a:rect l="0" t="0" r="r" b="b"/>
              <a:pathLst>
                <a:path w="100" h="125">
                  <a:moveTo>
                    <a:pt x="0" y="12"/>
                  </a:moveTo>
                  <a:lnTo>
                    <a:pt x="62"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8" name="Line 26"/>
            <p:cNvSpPr>
              <a:spLocks noChangeShapeType="1"/>
            </p:cNvSpPr>
            <p:nvPr/>
          </p:nvSpPr>
          <p:spPr bwMode="auto">
            <a:xfrm>
              <a:off x="4474" y="4913"/>
              <a:ext cx="1075" cy="8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7" name="Freeform 25"/>
            <p:cNvSpPr>
              <a:spLocks/>
            </p:cNvSpPr>
            <p:nvPr/>
          </p:nvSpPr>
          <p:spPr bwMode="auto">
            <a:xfrm>
              <a:off x="5424" y="5638"/>
              <a:ext cx="125" cy="113"/>
            </a:xfrm>
            <a:custGeom>
              <a:avLst/>
              <a:gdLst/>
              <a:ahLst/>
              <a:cxnLst>
                <a:cxn ang="0">
                  <a:pos x="0" y="88"/>
                </a:cxn>
                <a:cxn ang="0">
                  <a:pos x="125" y="113"/>
                </a:cxn>
                <a:cxn ang="0">
                  <a:pos x="62" y="0"/>
                </a:cxn>
              </a:cxnLst>
              <a:rect l="0" t="0" r="r" b="b"/>
              <a:pathLst>
                <a:path w="125" h="113">
                  <a:moveTo>
                    <a:pt x="0" y="88"/>
                  </a:moveTo>
                  <a:lnTo>
                    <a:pt x="125" y="113"/>
                  </a:lnTo>
                  <a:lnTo>
                    <a:pt x="62"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6" name="Line 24"/>
            <p:cNvSpPr>
              <a:spLocks noChangeShapeType="1"/>
            </p:cNvSpPr>
            <p:nvPr/>
          </p:nvSpPr>
          <p:spPr bwMode="auto">
            <a:xfrm>
              <a:off x="4524" y="4913"/>
              <a:ext cx="2074" cy="8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5" name="Freeform 23"/>
            <p:cNvSpPr>
              <a:spLocks/>
            </p:cNvSpPr>
            <p:nvPr/>
          </p:nvSpPr>
          <p:spPr bwMode="auto">
            <a:xfrm>
              <a:off x="6473" y="5638"/>
              <a:ext cx="125" cy="88"/>
            </a:xfrm>
            <a:custGeom>
              <a:avLst/>
              <a:gdLst/>
              <a:ahLst/>
              <a:cxnLst>
                <a:cxn ang="0">
                  <a:pos x="0" y="88"/>
                </a:cxn>
                <a:cxn ang="0">
                  <a:pos x="125" y="88"/>
                </a:cxn>
                <a:cxn ang="0">
                  <a:pos x="38" y="0"/>
                </a:cxn>
              </a:cxnLst>
              <a:rect l="0" t="0" r="r" b="b"/>
              <a:pathLst>
                <a:path w="125" h="88">
                  <a:moveTo>
                    <a:pt x="0" y="88"/>
                  </a:moveTo>
                  <a:lnTo>
                    <a:pt x="125" y="88"/>
                  </a:lnTo>
                  <a:lnTo>
                    <a:pt x="3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4" name="Line 22"/>
            <p:cNvSpPr>
              <a:spLocks noChangeShapeType="1"/>
            </p:cNvSpPr>
            <p:nvPr/>
          </p:nvSpPr>
          <p:spPr bwMode="auto">
            <a:xfrm>
              <a:off x="4574" y="4913"/>
              <a:ext cx="3274" cy="8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3" name="Freeform 21"/>
            <p:cNvSpPr>
              <a:spLocks/>
            </p:cNvSpPr>
            <p:nvPr/>
          </p:nvSpPr>
          <p:spPr bwMode="auto">
            <a:xfrm>
              <a:off x="7723" y="5651"/>
              <a:ext cx="125" cy="87"/>
            </a:xfrm>
            <a:custGeom>
              <a:avLst/>
              <a:gdLst/>
              <a:ahLst/>
              <a:cxnLst>
                <a:cxn ang="0">
                  <a:pos x="0" y="87"/>
                </a:cxn>
                <a:cxn ang="0">
                  <a:pos x="125" y="75"/>
                </a:cxn>
                <a:cxn ang="0">
                  <a:pos x="25" y="0"/>
                </a:cxn>
              </a:cxnLst>
              <a:rect l="0" t="0" r="r" b="b"/>
              <a:pathLst>
                <a:path w="125" h="87">
                  <a:moveTo>
                    <a:pt x="0" y="87"/>
                  </a:moveTo>
                  <a:lnTo>
                    <a:pt x="125" y="75"/>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2" name="Line 20"/>
            <p:cNvSpPr>
              <a:spLocks noChangeShapeType="1"/>
            </p:cNvSpPr>
            <p:nvPr/>
          </p:nvSpPr>
          <p:spPr bwMode="auto">
            <a:xfrm>
              <a:off x="1787" y="6089"/>
              <a:ext cx="2787" cy="10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1" name="Freeform 19"/>
            <p:cNvSpPr>
              <a:spLocks/>
            </p:cNvSpPr>
            <p:nvPr/>
          </p:nvSpPr>
          <p:spPr bwMode="auto">
            <a:xfrm>
              <a:off x="4449" y="7014"/>
              <a:ext cx="125" cy="87"/>
            </a:xfrm>
            <a:custGeom>
              <a:avLst/>
              <a:gdLst/>
              <a:ahLst/>
              <a:cxnLst>
                <a:cxn ang="0">
                  <a:pos x="0" y="87"/>
                </a:cxn>
                <a:cxn ang="0">
                  <a:pos x="125" y="87"/>
                </a:cxn>
                <a:cxn ang="0">
                  <a:pos x="25" y="0"/>
                </a:cxn>
              </a:cxnLst>
              <a:rect l="0" t="0" r="r" b="b"/>
              <a:pathLst>
                <a:path w="125" h="87">
                  <a:moveTo>
                    <a:pt x="0" y="87"/>
                  </a:moveTo>
                  <a:lnTo>
                    <a:pt x="125" y="87"/>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10" name="Line 18"/>
            <p:cNvSpPr>
              <a:spLocks noChangeShapeType="1"/>
            </p:cNvSpPr>
            <p:nvPr/>
          </p:nvSpPr>
          <p:spPr bwMode="auto">
            <a:xfrm>
              <a:off x="3337" y="6139"/>
              <a:ext cx="1274" cy="9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9" name="Freeform 17"/>
            <p:cNvSpPr>
              <a:spLocks/>
            </p:cNvSpPr>
            <p:nvPr/>
          </p:nvSpPr>
          <p:spPr bwMode="auto">
            <a:xfrm>
              <a:off x="4486" y="6989"/>
              <a:ext cx="125" cy="112"/>
            </a:xfrm>
            <a:custGeom>
              <a:avLst/>
              <a:gdLst/>
              <a:ahLst/>
              <a:cxnLst>
                <a:cxn ang="0">
                  <a:pos x="0" y="87"/>
                </a:cxn>
                <a:cxn ang="0">
                  <a:pos x="125" y="112"/>
                </a:cxn>
                <a:cxn ang="0">
                  <a:pos x="63" y="0"/>
                </a:cxn>
              </a:cxnLst>
              <a:rect l="0" t="0" r="r" b="b"/>
              <a:pathLst>
                <a:path w="125" h="112">
                  <a:moveTo>
                    <a:pt x="0" y="87"/>
                  </a:moveTo>
                  <a:lnTo>
                    <a:pt x="125" y="112"/>
                  </a:lnTo>
                  <a:lnTo>
                    <a:pt x="6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8" name="Line 16"/>
            <p:cNvSpPr>
              <a:spLocks noChangeShapeType="1"/>
            </p:cNvSpPr>
            <p:nvPr/>
          </p:nvSpPr>
          <p:spPr bwMode="auto">
            <a:xfrm>
              <a:off x="4524" y="6139"/>
              <a:ext cx="125" cy="9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7" name="Freeform 15"/>
            <p:cNvSpPr>
              <a:spLocks/>
            </p:cNvSpPr>
            <p:nvPr/>
          </p:nvSpPr>
          <p:spPr bwMode="auto">
            <a:xfrm>
              <a:off x="4586" y="6976"/>
              <a:ext cx="88" cy="125"/>
            </a:xfrm>
            <a:custGeom>
              <a:avLst/>
              <a:gdLst/>
              <a:ahLst/>
              <a:cxnLst>
                <a:cxn ang="0">
                  <a:pos x="0" y="13"/>
                </a:cxn>
                <a:cxn ang="0">
                  <a:pos x="63" y="125"/>
                </a:cxn>
                <a:cxn ang="0">
                  <a:pos x="88" y="0"/>
                </a:cxn>
              </a:cxnLst>
              <a:rect l="0" t="0" r="r" b="b"/>
              <a:pathLst>
                <a:path w="88" h="125">
                  <a:moveTo>
                    <a:pt x="0" y="13"/>
                  </a:moveTo>
                  <a:lnTo>
                    <a:pt x="63"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6" name="Line 14"/>
            <p:cNvSpPr>
              <a:spLocks noChangeShapeType="1"/>
            </p:cNvSpPr>
            <p:nvPr/>
          </p:nvSpPr>
          <p:spPr bwMode="auto">
            <a:xfrm flipH="1">
              <a:off x="4674" y="6239"/>
              <a:ext cx="912" cy="8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5" name="Freeform 13"/>
            <p:cNvSpPr>
              <a:spLocks/>
            </p:cNvSpPr>
            <p:nvPr/>
          </p:nvSpPr>
          <p:spPr bwMode="auto">
            <a:xfrm>
              <a:off x="4674" y="6976"/>
              <a:ext cx="125" cy="125"/>
            </a:xfrm>
            <a:custGeom>
              <a:avLst/>
              <a:gdLst/>
              <a:ahLst/>
              <a:cxnLst>
                <a:cxn ang="0">
                  <a:pos x="50" y="0"/>
                </a:cxn>
                <a:cxn ang="0">
                  <a:pos x="0" y="125"/>
                </a:cxn>
                <a:cxn ang="0">
                  <a:pos x="125" y="88"/>
                </a:cxn>
              </a:cxnLst>
              <a:rect l="0" t="0" r="r" b="b"/>
              <a:pathLst>
                <a:path w="125" h="125">
                  <a:moveTo>
                    <a:pt x="50" y="0"/>
                  </a:moveTo>
                  <a:lnTo>
                    <a:pt x="0" y="125"/>
                  </a:lnTo>
                  <a:lnTo>
                    <a:pt x="125" y="88"/>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4" name="Line 12"/>
            <p:cNvSpPr>
              <a:spLocks noChangeShapeType="1"/>
            </p:cNvSpPr>
            <p:nvPr/>
          </p:nvSpPr>
          <p:spPr bwMode="auto">
            <a:xfrm flipH="1">
              <a:off x="4699" y="6189"/>
              <a:ext cx="1924" cy="9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3" name="Freeform 11"/>
            <p:cNvSpPr>
              <a:spLocks/>
            </p:cNvSpPr>
            <p:nvPr/>
          </p:nvSpPr>
          <p:spPr bwMode="auto">
            <a:xfrm>
              <a:off x="4699" y="7001"/>
              <a:ext cx="125" cy="100"/>
            </a:xfrm>
            <a:custGeom>
              <a:avLst/>
              <a:gdLst/>
              <a:ahLst/>
              <a:cxnLst>
                <a:cxn ang="0">
                  <a:pos x="87" y="0"/>
                </a:cxn>
                <a:cxn ang="0">
                  <a:pos x="0" y="100"/>
                </a:cxn>
                <a:cxn ang="0">
                  <a:pos x="125" y="100"/>
                </a:cxn>
              </a:cxnLst>
              <a:rect l="0" t="0" r="r" b="b"/>
              <a:pathLst>
                <a:path w="125" h="100">
                  <a:moveTo>
                    <a:pt x="87" y="0"/>
                  </a:moveTo>
                  <a:lnTo>
                    <a:pt x="0" y="100"/>
                  </a:lnTo>
                  <a:lnTo>
                    <a:pt x="125" y="10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2" name="Line 10"/>
            <p:cNvSpPr>
              <a:spLocks noChangeShapeType="1"/>
            </p:cNvSpPr>
            <p:nvPr/>
          </p:nvSpPr>
          <p:spPr bwMode="auto">
            <a:xfrm flipH="1">
              <a:off x="4724" y="6089"/>
              <a:ext cx="3124" cy="10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1" name="Freeform 9"/>
            <p:cNvSpPr>
              <a:spLocks/>
            </p:cNvSpPr>
            <p:nvPr/>
          </p:nvSpPr>
          <p:spPr bwMode="auto">
            <a:xfrm>
              <a:off x="4724" y="7014"/>
              <a:ext cx="125" cy="87"/>
            </a:xfrm>
            <a:custGeom>
              <a:avLst/>
              <a:gdLst/>
              <a:ahLst/>
              <a:cxnLst>
                <a:cxn ang="0">
                  <a:pos x="100" y="0"/>
                </a:cxn>
                <a:cxn ang="0">
                  <a:pos x="0" y="87"/>
                </a:cxn>
                <a:cxn ang="0">
                  <a:pos x="125" y="87"/>
                </a:cxn>
              </a:cxnLst>
              <a:rect l="0" t="0" r="r" b="b"/>
              <a:pathLst>
                <a:path w="125" h="87">
                  <a:moveTo>
                    <a:pt x="100" y="0"/>
                  </a:moveTo>
                  <a:lnTo>
                    <a:pt x="0" y="87"/>
                  </a:lnTo>
                  <a:lnTo>
                    <a:pt x="125" y="87"/>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000" name="Line 8"/>
            <p:cNvSpPr>
              <a:spLocks noChangeShapeType="1"/>
            </p:cNvSpPr>
            <p:nvPr/>
          </p:nvSpPr>
          <p:spPr bwMode="auto">
            <a:xfrm>
              <a:off x="4649" y="7164"/>
              <a:ext cx="1" cy="337"/>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9" name="Freeform 7"/>
            <p:cNvSpPr>
              <a:spLocks/>
            </p:cNvSpPr>
            <p:nvPr/>
          </p:nvSpPr>
          <p:spPr bwMode="auto">
            <a:xfrm>
              <a:off x="4599" y="7376"/>
              <a:ext cx="100" cy="125"/>
            </a:xfrm>
            <a:custGeom>
              <a:avLst/>
              <a:gdLst/>
              <a:ahLst/>
              <a:cxnLst>
                <a:cxn ang="0">
                  <a:pos x="0" y="0"/>
                </a:cxn>
                <a:cxn ang="0">
                  <a:pos x="50" y="125"/>
                </a:cxn>
                <a:cxn ang="0">
                  <a:pos x="100" y="0"/>
                </a:cxn>
              </a:cxnLst>
              <a:rect l="0" t="0" r="r" b="b"/>
              <a:pathLst>
                <a:path w="100" h="125">
                  <a:moveTo>
                    <a:pt x="0" y="0"/>
                  </a:moveTo>
                  <a:lnTo>
                    <a:pt x="50"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8" name="Line 6"/>
            <p:cNvSpPr>
              <a:spLocks noChangeShapeType="1"/>
            </p:cNvSpPr>
            <p:nvPr/>
          </p:nvSpPr>
          <p:spPr bwMode="auto">
            <a:xfrm>
              <a:off x="4649" y="7989"/>
              <a:ext cx="12" cy="3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7" name="Freeform 5"/>
            <p:cNvSpPr>
              <a:spLocks/>
            </p:cNvSpPr>
            <p:nvPr/>
          </p:nvSpPr>
          <p:spPr bwMode="auto">
            <a:xfrm>
              <a:off x="4611" y="8176"/>
              <a:ext cx="88" cy="125"/>
            </a:xfrm>
            <a:custGeom>
              <a:avLst/>
              <a:gdLst/>
              <a:ahLst/>
              <a:cxnLst>
                <a:cxn ang="0">
                  <a:pos x="0" y="13"/>
                </a:cxn>
                <a:cxn ang="0">
                  <a:pos x="50" y="125"/>
                </a:cxn>
                <a:cxn ang="0">
                  <a:pos x="88" y="0"/>
                </a:cxn>
              </a:cxnLst>
              <a:rect l="0" t="0" r="r" b="b"/>
              <a:pathLst>
                <a:path w="88" h="125">
                  <a:moveTo>
                    <a:pt x="0" y="13"/>
                  </a:moveTo>
                  <a:lnTo>
                    <a:pt x="50"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6" name="Freeform 4"/>
            <p:cNvSpPr>
              <a:spLocks/>
            </p:cNvSpPr>
            <p:nvPr/>
          </p:nvSpPr>
          <p:spPr bwMode="auto">
            <a:xfrm>
              <a:off x="2149" y="1900"/>
              <a:ext cx="1950" cy="950"/>
            </a:xfrm>
            <a:custGeom>
              <a:avLst/>
              <a:gdLst/>
              <a:ahLst/>
              <a:cxnLst>
                <a:cxn ang="0">
                  <a:pos x="1950" y="925"/>
                </a:cxn>
                <a:cxn ang="0">
                  <a:pos x="0" y="950"/>
                </a:cxn>
                <a:cxn ang="0">
                  <a:pos x="0" y="50"/>
                </a:cxn>
                <a:cxn ang="0">
                  <a:pos x="1750" y="0"/>
                </a:cxn>
              </a:cxnLst>
              <a:rect l="0" t="0" r="r" b="b"/>
              <a:pathLst>
                <a:path w="1950" h="950">
                  <a:moveTo>
                    <a:pt x="1950" y="925"/>
                  </a:moveTo>
                  <a:lnTo>
                    <a:pt x="0" y="950"/>
                  </a:lnTo>
                  <a:lnTo>
                    <a:pt x="0" y="50"/>
                  </a:lnTo>
                  <a:lnTo>
                    <a:pt x="175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5" name="Freeform 3"/>
            <p:cNvSpPr>
              <a:spLocks/>
            </p:cNvSpPr>
            <p:nvPr/>
          </p:nvSpPr>
          <p:spPr bwMode="auto">
            <a:xfrm>
              <a:off x="3774" y="1863"/>
              <a:ext cx="125" cy="87"/>
            </a:xfrm>
            <a:custGeom>
              <a:avLst/>
              <a:gdLst/>
              <a:ahLst/>
              <a:cxnLst>
                <a:cxn ang="0">
                  <a:pos x="0" y="87"/>
                </a:cxn>
                <a:cxn ang="0">
                  <a:pos x="125" y="37"/>
                </a:cxn>
                <a:cxn ang="0">
                  <a:pos x="0" y="0"/>
                </a:cxn>
              </a:cxnLst>
              <a:rect l="0" t="0" r="r" b="b"/>
              <a:pathLst>
                <a:path w="125" h="87">
                  <a:moveTo>
                    <a:pt x="0" y="87"/>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994" name="Rectangle 2"/>
            <p:cNvSpPr>
              <a:spLocks noChangeArrowheads="1"/>
            </p:cNvSpPr>
            <p:nvPr/>
          </p:nvSpPr>
          <p:spPr bwMode="auto">
            <a:xfrm>
              <a:off x="1750" y="2325"/>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39" name="Rectangle 7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3969" name="Group 1"/>
          <p:cNvGrpSpPr>
            <a:grpSpLocks noChangeAspect="1"/>
          </p:cNvGrpSpPr>
          <p:nvPr/>
        </p:nvGrpSpPr>
        <p:grpSpPr bwMode="auto">
          <a:xfrm>
            <a:off x="1676400" y="819150"/>
            <a:ext cx="5943600" cy="5581650"/>
            <a:chOff x="0" y="0"/>
            <a:chExt cx="9360" cy="8789"/>
          </a:xfrm>
        </p:grpSpPr>
        <p:sp>
          <p:nvSpPr>
            <p:cNvPr id="84038" name="AutoShape 70"/>
            <p:cNvSpPr>
              <a:spLocks noChangeAspect="1" noChangeArrowheads="1" noTextEdit="1"/>
            </p:cNvSpPr>
            <p:nvPr/>
          </p:nvSpPr>
          <p:spPr bwMode="auto">
            <a:xfrm>
              <a:off x="0" y="0"/>
              <a:ext cx="9360" cy="87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4037" name="Oval 69"/>
            <p:cNvSpPr>
              <a:spLocks noChangeArrowheads="1"/>
            </p:cNvSpPr>
            <p:nvPr/>
          </p:nvSpPr>
          <p:spPr bwMode="auto">
            <a:xfrm>
              <a:off x="4349" y="250"/>
              <a:ext cx="225" cy="225"/>
            </a:xfrm>
            <a:prstGeom prst="ellipse">
              <a:avLst/>
            </a:prstGeom>
            <a:solidFill>
              <a:srgbClr val="800000"/>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36" name="AutoShape 68"/>
            <p:cNvSpPr>
              <a:spLocks noChangeArrowheads="1"/>
            </p:cNvSpPr>
            <p:nvPr/>
          </p:nvSpPr>
          <p:spPr bwMode="auto">
            <a:xfrm>
              <a:off x="3899" y="850"/>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35" name="Rectangle 67"/>
            <p:cNvSpPr>
              <a:spLocks noChangeArrowheads="1"/>
            </p:cNvSpPr>
            <p:nvPr/>
          </p:nvSpPr>
          <p:spPr bwMode="auto">
            <a:xfrm>
              <a:off x="4099" y="900"/>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34" name="AutoShape 66"/>
            <p:cNvSpPr>
              <a:spLocks noChangeArrowheads="1"/>
            </p:cNvSpPr>
            <p:nvPr/>
          </p:nvSpPr>
          <p:spPr bwMode="auto">
            <a:xfrm>
              <a:off x="3899" y="1650"/>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33" name="Rectangle 65"/>
            <p:cNvSpPr>
              <a:spLocks noChangeArrowheads="1"/>
            </p:cNvSpPr>
            <p:nvPr/>
          </p:nvSpPr>
          <p:spPr bwMode="auto">
            <a:xfrm>
              <a:off x="4324" y="1700"/>
              <a:ext cx="28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32" name="Freeform 64"/>
            <p:cNvSpPr>
              <a:spLocks/>
            </p:cNvSpPr>
            <p:nvPr/>
          </p:nvSpPr>
          <p:spPr bwMode="auto">
            <a:xfrm>
              <a:off x="4099" y="2400"/>
              <a:ext cx="612" cy="851"/>
            </a:xfrm>
            <a:custGeom>
              <a:avLst/>
              <a:gdLst/>
              <a:ahLst/>
              <a:cxnLst>
                <a:cxn ang="0">
                  <a:pos x="0" y="425"/>
                </a:cxn>
                <a:cxn ang="0">
                  <a:pos x="312" y="0"/>
                </a:cxn>
                <a:cxn ang="0">
                  <a:pos x="612" y="425"/>
                </a:cxn>
                <a:cxn ang="0">
                  <a:pos x="312" y="851"/>
                </a:cxn>
                <a:cxn ang="0">
                  <a:pos x="0" y="425"/>
                </a:cxn>
              </a:cxnLst>
              <a:rect l="0" t="0" r="r" b="b"/>
              <a:pathLst>
                <a:path w="612" h="851">
                  <a:moveTo>
                    <a:pt x="0" y="425"/>
                  </a:moveTo>
                  <a:lnTo>
                    <a:pt x="312" y="0"/>
                  </a:lnTo>
                  <a:lnTo>
                    <a:pt x="612" y="425"/>
                  </a:lnTo>
                  <a:lnTo>
                    <a:pt x="312" y="851"/>
                  </a:lnTo>
                  <a:lnTo>
                    <a:pt x="0" y="425"/>
                  </a:lnTo>
                  <a:close/>
                </a:path>
              </a:pathLst>
            </a:cu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31" name="AutoShape 63"/>
            <p:cNvSpPr>
              <a:spLocks noChangeArrowheads="1"/>
            </p:cNvSpPr>
            <p:nvPr/>
          </p:nvSpPr>
          <p:spPr bwMode="auto">
            <a:xfrm>
              <a:off x="3899" y="385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30" name="Rectangle 62"/>
            <p:cNvSpPr>
              <a:spLocks noChangeArrowheads="1"/>
            </p:cNvSpPr>
            <p:nvPr/>
          </p:nvSpPr>
          <p:spPr bwMode="auto">
            <a:xfrm>
              <a:off x="4286" y="3901"/>
              <a:ext cx="36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29" name="Rectangle 61"/>
            <p:cNvSpPr>
              <a:spLocks noChangeArrowheads="1"/>
            </p:cNvSpPr>
            <p:nvPr/>
          </p:nvSpPr>
          <p:spPr bwMode="auto">
            <a:xfrm>
              <a:off x="550" y="4851"/>
              <a:ext cx="7735" cy="62"/>
            </a:xfrm>
            <a:prstGeom prst="rect">
              <a:avLst/>
            </a:prstGeom>
            <a:solidFill>
              <a:srgbClr val="800000"/>
            </a:solidFill>
            <a:ln w="12">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28" name="AutoShape 60"/>
            <p:cNvSpPr>
              <a:spLocks noChangeArrowheads="1"/>
            </p:cNvSpPr>
            <p:nvPr/>
          </p:nvSpPr>
          <p:spPr bwMode="auto">
            <a:xfrm>
              <a:off x="250" y="5601"/>
              <a:ext cx="1687" cy="475"/>
            </a:xfrm>
            <a:prstGeom prst="roundRect">
              <a:avLst>
                <a:gd name="adj" fmla="val 52630"/>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27" name="Rectangle 59"/>
            <p:cNvSpPr>
              <a:spLocks noChangeArrowheads="1"/>
            </p:cNvSpPr>
            <p:nvPr/>
          </p:nvSpPr>
          <p:spPr bwMode="auto">
            <a:xfrm>
              <a:off x="375" y="5651"/>
              <a:ext cx="147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Dept,course,subject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26" name="AutoShape 58"/>
            <p:cNvSpPr>
              <a:spLocks noChangeArrowheads="1"/>
            </p:cNvSpPr>
            <p:nvPr/>
          </p:nvSpPr>
          <p:spPr bwMode="auto">
            <a:xfrm>
              <a:off x="2149" y="5651"/>
              <a:ext cx="1725" cy="475"/>
            </a:xfrm>
            <a:prstGeom prst="roundRect">
              <a:avLst>
                <a:gd name="adj" fmla="val 52630"/>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25" name="Rectangle 57"/>
            <p:cNvSpPr>
              <a:spLocks noChangeArrowheads="1"/>
            </p:cNvSpPr>
            <p:nvPr/>
          </p:nvSpPr>
          <p:spPr bwMode="auto">
            <a:xfrm>
              <a:off x="2537" y="5701"/>
              <a:ext cx="539"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Fee  info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24" name="AutoShape 56"/>
            <p:cNvSpPr>
              <a:spLocks noChangeArrowheads="1"/>
            </p:cNvSpPr>
            <p:nvPr/>
          </p:nvSpPr>
          <p:spPr bwMode="auto">
            <a:xfrm>
              <a:off x="3949" y="565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23" name="Rectangle 55"/>
            <p:cNvSpPr>
              <a:spLocks noChangeArrowheads="1"/>
            </p:cNvSpPr>
            <p:nvPr/>
          </p:nvSpPr>
          <p:spPr bwMode="auto">
            <a:xfrm>
              <a:off x="4186" y="5701"/>
              <a:ext cx="70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22" name="AutoShape 54"/>
            <p:cNvSpPr>
              <a:spLocks noChangeArrowheads="1"/>
            </p:cNvSpPr>
            <p:nvPr/>
          </p:nvSpPr>
          <p:spPr bwMode="auto">
            <a:xfrm>
              <a:off x="5299" y="5751"/>
              <a:ext cx="1099"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21" name="Rectangle 53"/>
            <p:cNvSpPr>
              <a:spLocks noChangeArrowheads="1"/>
            </p:cNvSpPr>
            <p:nvPr/>
          </p:nvSpPr>
          <p:spPr bwMode="auto">
            <a:xfrm>
              <a:off x="5674" y="5801"/>
              <a:ext cx="24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20" name="AutoShape 52"/>
            <p:cNvSpPr>
              <a:spLocks noChangeArrowheads="1"/>
            </p:cNvSpPr>
            <p:nvPr/>
          </p:nvSpPr>
          <p:spPr bwMode="auto">
            <a:xfrm>
              <a:off x="6598" y="570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9" name="Rectangle 51"/>
            <p:cNvSpPr>
              <a:spLocks noChangeArrowheads="1"/>
            </p:cNvSpPr>
            <p:nvPr/>
          </p:nvSpPr>
          <p:spPr bwMode="auto">
            <a:xfrm>
              <a:off x="6873" y="5751"/>
              <a:ext cx="4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8" name="AutoShape 50"/>
            <p:cNvSpPr>
              <a:spLocks noChangeArrowheads="1"/>
            </p:cNvSpPr>
            <p:nvPr/>
          </p:nvSpPr>
          <p:spPr bwMode="auto">
            <a:xfrm>
              <a:off x="7848" y="5651"/>
              <a:ext cx="1250" cy="475"/>
            </a:xfrm>
            <a:prstGeom prst="roundRect">
              <a:avLst>
                <a:gd name="adj" fmla="val 44736"/>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7" name="Rectangle 49"/>
            <p:cNvSpPr>
              <a:spLocks noChangeArrowheads="1"/>
            </p:cNvSpPr>
            <p:nvPr/>
          </p:nvSpPr>
          <p:spPr bwMode="auto">
            <a:xfrm>
              <a:off x="7973" y="5701"/>
              <a:ext cx="102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student fee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6" name="Rectangle 48"/>
            <p:cNvSpPr>
              <a:spLocks noChangeArrowheads="1"/>
            </p:cNvSpPr>
            <p:nvPr/>
          </p:nvSpPr>
          <p:spPr bwMode="auto">
            <a:xfrm>
              <a:off x="450" y="7101"/>
              <a:ext cx="8385" cy="63"/>
            </a:xfrm>
            <a:prstGeom prst="rect">
              <a:avLst/>
            </a:prstGeom>
            <a:solidFill>
              <a:srgbClr val="800000"/>
            </a:solidFill>
            <a:ln w="12">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15" name="AutoShape 47"/>
            <p:cNvSpPr>
              <a:spLocks noChangeArrowheads="1"/>
            </p:cNvSpPr>
            <p:nvPr/>
          </p:nvSpPr>
          <p:spPr bwMode="auto">
            <a:xfrm>
              <a:off x="4099" y="7501"/>
              <a:ext cx="1100" cy="475"/>
            </a:xfrm>
            <a:prstGeom prst="roundRect">
              <a:avLst>
                <a:gd name="adj" fmla="val 39472"/>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4" name="Rectangle 46"/>
            <p:cNvSpPr>
              <a:spLocks noChangeArrowheads="1"/>
            </p:cNvSpPr>
            <p:nvPr/>
          </p:nvSpPr>
          <p:spPr bwMode="auto">
            <a:xfrm>
              <a:off x="4474" y="7551"/>
              <a:ext cx="3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3" name="Oval 45"/>
            <p:cNvSpPr>
              <a:spLocks noChangeArrowheads="1"/>
            </p:cNvSpPr>
            <p:nvPr/>
          </p:nvSpPr>
          <p:spPr bwMode="auto">
            <a:xfrm>
              <a:off x="4549" y="8301"/>
              <a:ext cx="225" cy="225"/>
            </a:xfrm>
            <a:prstGeom prst="ellipse">
              <a:avLst/>
            </a:prstGeom>
            <a:solidFill>
              <a:srgbClr val="800000"/>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2" name="Line 44"/>
            <p:cNvSpPr>
              <a:spLocks noChangeShapeType="1"/>
            </p:cNvSpPr>
            <p:nvPr/>
          </p:nvSpPr>
          <p:spPr bwMode="auto">
            <a:xfrm flipH="1">
              <a:off x="4449" y="488"/>
              <a:ext cx="12" cy="3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1" name="Freeform 43"/>
            <p:cNvSpPr>
              <a:spLocks/>
            </p:cNvSpPr>
            <p:nvPr/>
          </p:nvSpPr>
          <p:spPr bwMode="auto">
            <a:xfrm>
              <a:off x="4411" y="725"/>
              <a:ext cx="88" cy="125"/>
            </a:xfrm>
            <a:custGeom>
              <a:avLst/>
              <a:gdLst/>
              <a:ahLst/>
              <a:cxnLst>
                <a:cxn ang="0">
                  <a:pos x="0" y="0"/>
                </a:cxn>
                <a:cxn ang="0">
                  <a:pos x="38" y="125"/>
                </a:cxn>
                <a:cxn ang="0">
                  <a:pos x="88" y="0"/>
                </a:cxn>
              </a:cxnLst>
              <a:rect l="0" t="0" r="r" b="b"/>
              <a:pathLst>
                <a:path w="88" h="125">
                  <a:moveTo>
                    <a:pt x="0" y="0"/>
                  </a:moveTo>
                  <a:lnTo>
                    <a:pt x="38"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10" name="Line 42"/>
            <p:cNvSpPr>
              <a:spLocks noChangeShapeType="1"/>
            </p:cNvSpPr>
            <p:nvPr/>
          </p:nvSpPr>
          <p:spPr bwMode="auto">
            <a:xfrm>
              <a:off x="4449" y="1338"/>
              <a:ext cx="1" cy="3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9" name="Freeform 41"/>
            <p:cNvSpPr>
              <a:spLocks/>
            </p:cNvSpPr>
            <p:nvPr/>
          </p:nvSpPr>
          <p:spPr bwMode="auto">
            <a:xfrm>
              <a:off x="4399" y="1525"/>
              <a:ext cx="100" cy="125"/>
            </a:xfrm>
            <a:custGeom>
              <a:avLst/>
              <a:gdLst/>
              <a:ahLst/>
              <a:cxnLst>
                <a:cxn ang="0">
                  <a:pos x="0" y="0"/>
                </a:cxn>
                <a:cxn ang="0">
                  <a:pos x="50" y="125"/>
                </a:cxn>
                <a:cxn ang="0">
                  <a:pos x="100" y="0"/>
                </a:cxn>
              </a:cxnLst>
              <a:rect l="0" t="0" r="r" b="b"/>
              <a:pathLst>
                <a:path w="100" h="125">
                  <a:moveTo>
                    <a:pt x="0" y="0"/>
                  </a:moveTo>
                  <a:lnTo>
                    <a:pt x="50"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8" name="Line 40"/>
            <p:cNvSpPr>
              <a:spLocks noChangeShapeType="1"/>
            </p:cNvSpPr>
            <p:nvPr/>
          </p:nvSpPr>
          <p:spPr bwMode="auto">
            <a:xfrm flipH="1">
              <a:off x="4424" y="2138"/>
              <a:ext cx="12" cy="2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7" name="Freeform 39"/>
            <p:cNvSpPr>
              <a:spLocks/>
            </p:cNvSpPr>
            <p:nvPr/>
          </p:nvSpPr>
          <p:spPr bwMode="auto">
            <a:xfrm>
              <a:off x="4386" y="2275"/>
              <a:ext cx="88" cy="125"/>
            </a:xfrm>
            <a:custGeom>
              <a:avLst/>
              <a:gdLst/>
              <a:ahLst/>
              <a:cxnLst>
                <a:cxn ang="0">
                  <a:pos x="0" y="0"/>
                </a:cxn>
                <a:cxn ang="0">
                  <a:pos x="38" y="125"/>
                </a:cxn>
                <a:cxn ang="0">
                  <a:pos x="88" y="13"/>
                </a:cxn>
              </a:cxnLst>
              <a:rect l="0" t="0" r="r" b="b"/>
              <a:pathLst>
                <a:path w="88" h="125">
                  <a:moveTo>
                    <a:pt x="0" y="0"/>
                  </a:moveTo>
                  <a:lnTo>
                    <a:pt x="38" y="125"/>
                  </a:lnTo>
                  <a:lnTo>
                    <a:pt x="88" y="13"/>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6" name="Rectangle 38"/>
            <p:cNvSpPr>
              <a:spLocks noChangeArrowheads="1"/>
            </p:cNvSpPr>
            <p:nvPr/>
          </p:nvSpPr>
          <p:spPr bwMode="auto">
            <a:xfrm>
              <a:off x="3936" y="2188"/>
              <a:ext cx="135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username &amp;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05" name="Line 37"/>
            <p:cNvSpPr>
              <a:spLocks noChangeShapeType="1"/>
            </p:cNvSpPr>
            <p:nvPr/>
          </p:nvSpPr>
          <p:spPr bwMode="auto">
            <a:xfrm>
              <a:off x="4411" y="3251"/>
              <a:ext cx="25" cy="60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4" name="Freeform 36"/>
            <p:cNvSpPr>
              <a:spLocks/>
            </p:cNvSpPr>
            <p:nvPr/>
          </p:nvSpPr>
          <p:spPr bwMode="auto">
            <a:xfrm>
              <a:off x="4386" y="3726"/>
              <a:ext cx="88" cy="125"/>
            </a:xfrm>
            <a:custGeom>
              <a:avLst/>
              <a:gdLst/>
              <a:ahLst/>
              <a:cxnLst>
                <a:cxn ang="0">
                  <a:pos x="0" y="12"/>
                </a:cxn>
                <a:cxn ang="0">
                  <a:pos x="50" y="125"/>
                </a:cxn>
                <a:cxn ang="0">
                  <a:pos x="88" y="0"/>
                </a:cxn>
              </a:cxnLst>
              <a:rect l="0" t="0" r="r" b="b"/>
              <a:pathLst>
                <a:path w="88" h="125">
                  <a:moveTo>
                    <a:pt x="0" y="12"/>
                  </a:moveTo>
                  <a:lnTo>
                    <a:pt x="50"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3" name="Rectangle 35"/>
            <p:cNvSpPr>
              <a:spLocks noChangeArrowheads="1"/>
            </p:cNvSpPr>
            <p:nvPr/>
          </p:nvSpPr>
          <p:spPr bwMode="auto">
            <a:xfrm>
              <a:off x="4500" y="3476"/>
              <a:ext cx="7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Tahoma" pitchFamily="34" charset="0"/>
                  <a:ea typeface="Times New Roman" pitchFamily="18" charset="0"/>
                  <a:cs typeface="Tahoma" pitchFamily="34" charset="0"/>
                </a:rPr>
                <a:t>login success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4002" name="Line 34"/>
            <p:cNvSpPr>
              <a:spLocks noChangeShapeType="1"/>
            </p:cNvSpPr>
            <p:nvPr/>
          </p:nvSpPr>
          <p:spPr bwMode="auto">
            <a:xfrm flipH="1">
              <a:off x="4424" y="4338"/>
              <a:ext cx="12" cy="5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1" name="Freeform 33"/>
            <p:cNvSpPr>
              <a:spLocks/>
            </p:cNvSpPr>
            <p:nvPr/>
          </p:nvSpPr>
          <p:spPr bwMode="auto">
            <a:xfrm>
              <a:off x="4386" y="4726"/>
              <a:ext cx="88" cy="125"/>
            </a:xfrm>
            <a:custGeom>
              <a:avLst/>
              <a:gdLst/>
              <a:ahLst/>
              <a:cxnLst>
                <a:cxn ang="0">
                  <a:pos x="0" y="0"/>
                </a:cxn>
                <a:cxn ang="0">
                  <a:pos x="38" y="125"/>
                </a:cxn>
                <a:cxn ang="0">
                  <a:pos x="88" y="0"/>
                </a:cxn>
              </a:cxnLst>
              <a:rect l="0" t="0" r="r" b="b"/>
              <a:pathLst>
                <a:path w="88" h="125">
                  <a:moveTo>
                    <a:pt x="0" y="0"/>
                  </a:moveTo>
                  <a:lnTo>
                    <a:pt x="38"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000" name="Line 32"/>
            <p:cNvSpPr>
              <a:spLocks noChangeShapeType="1"/>
            </p:cNvSpPr>
            <p:nvPr/>
          </p:nvSpPr>
          <p:spPr bwMode="auto">
            <a:xfrm flipH="1">
              <a:off x="1925" y="4913"/>
              <a:ext cx="2374" cy="68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9" name="Freeform 31"/>
            <p:cNvSpPr>
              <a:spLocks/>
            </p:cNvSpPr>
            <p:nvPr/>
          </p:nvSpPr>
          <p:spPr bwMode="auto">
            <a:xfrm>
              <a:off x="1925" y="5526"/>
              <a:ext cx="124" cy="87"/>
            </a:xfrm>
            <a:custGeom>
              <a:avLst/>
              <a:gdLst/>
              <a:ahLst/>
              <a:cxnLst>
                <a:cxn ang="0">
                  <a:pos x="99" y="0"/>
                </a:cxn>
                <a:cxn ang="0">
                  <a:pos x="0" y="75"/>
                </a:cxn>
                <a:cxn ang="0">
                  <a:pos x="124" y="87"/>
                </a:cxn>
              </a:cxnLst>
              <a:rect l="0" t="0" r="r" b="b"/>
              <a:pathLst>
                <a:path w="124" h="87">
                  <a:moveTo>
                    <a:pt x="99" y="0"/>
                  </a:moveTo>
                  <a:lnTo>
                    <a:pt x="0" y="75"/>
                  </a:lnTo>
                  <a:lnTo>
                    <a:pt x="124" y="87"/>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8" name="Line 30"/>
            <p:cNvSpPr>
              <a:spLocks noChangeShapeType="1"/>
            </p:cNvSpPr>
            <p:nvPr/>
          </p:nvSpPr>
          <p:spPr bwMode="auto">
            <a:xfrm flipH="1">
              <a:off x="3349" y="4913"/>
              <a:ext cx="1025" cy="7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7" name="Freeform 29"/>
            <p:cNvSpPr>
              <a:spLocks/>
            </p:cNvSpPr>
            <p:nvPr/>
          </p:nvSpPr>
          <p:spPr bwMode="auto">
            <a:xfrm>
              <a:off x="3349" y="5538"/>
              <a:ext cx="125" cy="113"/>
            </a:xfrm>
            <a:custGeom>
              <a:avLst/>
              <a:gdLst/>
              <a:ahLst/>
              <a:cxnLst>
                <a:cxn ang="0">
                  <a:pos x="63" y="0"/>
                </a:cxn>
                <a:cxn ang="0">
                  <a:pos x="0" y="113"/>
                </a:cxn>
                <a:cxn ang="0">
                  <a:pos x="125" y="88"/>
                </a:cxn>
              </a:cxnLst>
              <a:rect l="0" t="0" r="r" b="b"/>
              <a:pathLst>
                <a:path w="125" h="113">
                  <a:moveTo>
                    <a:pt x="63" y="0"/>
                  </a:moveTo>
                  <a:lnTo>
                    <a:pt x="0" y="113"/>
                  </a:lnTo>
                  <a:lnTo>
                    <a:pt x="125" y="88"/>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6" name="Line 28"/>
            <p:cNvSpPr>
              <a:spLocks noChangeShapeType="1"/>
            </p:cNvSpPr>
            <p:nvPr/>
          </p:nvSpPr>
          <p:spPr bwMode="auto">
            <a:xfrm>
              <a:off x="4424" y="4913"/>
              <a:ext cx="62" cy="7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5" name="Freeform 27"/>
            <p:cNvSpPr>
              <a:spLocks/>
            </p:cNvSpPr>
            <p:nvPr/>
          </p:nvSpPr>
          <p:spPr bwMode="auto">
            <a:xfrm>
              <a:off x="4424" y="5526"/>
              <a:ext cx="100" cy="125"/>
            </a:xfrm>
            <a:custGeom>
              <a:avLst/>
              <a:gdLst/>
              <a:ahLst/>
              <a:cxnLst>
                <a:cxn ang="0">
                  <a:pos x="0" y="12"/>
                </a:cxn>
                <a:cxn ang="0">
                  <a:pos x="62" y="125"/>
                </a:cxn>
                <a:cxn ang="0">
                  <a:pos x="100" y="0"/>
                </a:cxn>
              </a:cxnLst>
              <a:rect l="0" t="0" r="r" b="b"/>
              <a:pathLst>
                <a:path w="100" h="125">
                  <a:moveTo>
                    <a:pt x="0" y="12"/>
                  </a:moveTo>
                  <a:lnTo>
                    <a:pt x="62"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4" name="Line 26"/>
            <p:cNvSpPr>
              <a:spLocks noChangeShapeType="1"/>
            </p:cNvSpPr>
            <p:nvPr/>
          </p:nvSpPr>
          <p:spPr bwMode="auto">
            <a:xfrm>
              <a:off x="4474" y="4913"/>
              <a:ext cx="1075" cy="83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3" name="Freeform 25"/>
            <p:cNvSpPr>
              <a:spLocks/>
            </p:cNvSpPr>
            <p:nvPr/>
          </p:nvSpPr>
          <p:spPr bwMode="auto">
            <a:xfrm>
              <a:off x="5424" y="5638"/>
              <a:ext cx="125" cy="113"/>
            </a:xfrm>
            <a:custGeom>
              <a:avLst/>
              <a:gdLst/>
              <a:ahLst/>
              <a:cxnLst>
                <a:cxn ang="0">
                  <a:pos x="0" y="88"/>
                </a:cxn>
                <a:cxn ang="0">
                  <a:pos x="125" y="113"/>
                </a:cxn>
                <a:cxn ang="0">
                  <a:pos x="62" y="0"/>
                </a:cxn>
              </a:cxnLst>
              <a:rect l="0" t="0" r="r" b="b"/>
              <a:pathLst>
                <a:path w="125" h="113">
                  <a:moveTo>
                    <a:pt x="0" y="88"/>
                  </a:moveTo>
                  <a:lnTo>
                    <a:pt x="125" y="113"/>
                  </a:lnTo>
                  <a:lnTo>
                    <a:pt x="62"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2" name="Line 24"/>
            <p:cNvSpPr>
              <a:spLocks noChangeShapeType="1"/>
            </p:cNvSpPr>
            <p:nvPr/>
          </p:nvSpPr>
          <p:spPr bwMode="auto">
            <a:xfrm>
              <a:off x="4524" y="4913"/>
              <a:ext cx="2074" cy="8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1" name="Freeform 23"/>
            <p:cNvSpPr>
              <a:spLocks/>
            </p:cNvSpPr>
            <p:nvPr/>
          </p:nvSpPr>
          <p:spPr bwMode="auto">
            <a:xfrm>
              <a:off x="6473" y="5638"/>
              <a:ext cx="125" cy="88"/>
            </a:xfrm>
            <a:custGeom>
              <a:avLst/>
              <a:gdLst/>
              <a:ahLst/>
              <a:cxnLst>
                <a:cxn ang="0">
                  <a:pos x="0" y="88"/>
                </a:cxn>
                <a:cxn ang="0">
                  <a:pos x="125" y="88"/>
                </a:cxn>
                <a:cxn ang="0">
                  <a:pos x="38" y="0"/>
                </a:cxn>
              </a:cxnLst>
              <a:rect l="0" t="0" r="r" b="b"/>
              <a:pathLst>
                <a:path w="125" h="88">
                  <a:moveTo>
                    <a:pt x="0" y="88"/>
                  </a:moveTo>
                  <a:lnTo>
                    <a:pt x="125" y="88"/>
                  </a:lnTo>
                  <a:lnTo>
                    <a:pt x="3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90" name="Line 22"/>
            <p:cNvSpPr>
              <a:spLocks noChangeShapeType="1"/>
            </p:cNvSpPr>
            <p:nvPr/>
          </p:nvSpPr>
          <p:spPr bwMode="auto">
            <a:xfrm>
              <a:off x="4574" y="4913"/>
              <a:ext cx="3274" cy="8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9" name="Freeform 21"/>
            <p:cNvSpPr>
              <a:spLocks/>
            </p:cNvSpPr>
            <p:nvPr/>
          </p:nvSpPr>
          <p:spPr bwMode="auto">
            <a:xfrm>
              <a:off x="7723" y="5651"/>
              <a:ext cx="125" cy="87"/>
            </a:xfrm>
            <a:custGeom>
              <a:avLst/>
              <a:gdLst/>
              <a:ahLst/>
              <a:cxnLst>
                <a:cxn ang="0">
                  <a:pos x="0" y="87"/>
                </a:cxn>
                <a:cxn ang="0">
                  <a:pos x="125" y="75"/>
                </a:cxn>
                <a:cxn ang="0">
                  <a:pos x="25" y="0"/>
                </a:cxn>
              </a:cxnLst>
              <a:rect l="0" t="0" r="r" b="b"/>
              <a:pathLst>
                <a:path w="125" h="87">
                  <a:moveTo>
                    <a:pt x="0" y="87"/>
                  </a:moveTo>
                  <a:lnTo>
                    <a:pt x="125" y="75"/>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8" name="Line 20"/>
            <p:cNvSpPr>
              <a:spLocks noChangeShapeType="1"/>
            </p:cNvSpPr>
            <p:nvPr/>
          </p:nvSpPr>
          <p:spPr bwMode="auto">
            <a:xfrm>
              <a:off x="1787" y="6089"/>
              <a:ext cx="2787" cy="10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7" name="Freeform 19"/>
            <p:cNvSpPr>
              <a:spLocks/>
            </p:cNvSpPr>
            <p:nvPr/>
          </p:nvSpPr>
          <p:spPr bwMode="auto">
            <a:xfrm>
              <a:off x="4449" y="7014"/>
              <a:ext cx="125" cy="87"/>
            </a:xfrm>
            <a:custGeom>
              <a:avLst/>
              <a:gdLst/>
              <a:ahLst/>
              <a:cxnLst>
                <a:cxn ang="0">
                  <a:pos x="0" y="87"/>
                </a:cxn>
                <a:cxn ang="0">
                  <a:pos x="125" y="87"/>
                </a:cxn>
                <a:cxn ang="0">
                  <a:pos x="25" y="0"/>
                </a:cxn>
              </a:cxnLst>
              <a:rect l="0" t="0" r="r" b="b"/>
              <a:pathLst>
                <a:path w="125" h="87">
                  <a:moveTo>
                    <a:pt x="0" y="87"/>
                  </a:moveTo>
                  <a:lnTo>
                    <a:pt x="125" y="87"/>
                  </a:lnTo>
                  <a:lnTo>
                    <a:pt x="25"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6" name="Line 18"/>
            <p:cNvSpPr>
              <a:spLocks noChangeShapeType="1"/>
            </p:cNvSpPr>
            <p:nvPr/>
          </p:nvSpPr>
          <p:spPr bwMode="auto">
            <a:xfrm>
              <a:off x="3337" y="6139"/>
              <a:ext cx="1274" cy="9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5" name="Freeform 17"/>
            <p:cNvSpPr>
              <a:spLocks/>
            </p:cNvSpPr>
            <p:nvPr/>
          </p:nvSpPr>
          <p:spPr bwMode="auto">
            <a:xfrm>
              <a:off x="4486" y="6989"/>
              <a:ext cx="125" cy="112"/>
            </a:xfrm>
            <a:custGeom>
              <a:avLst/>
              <a:gdLst/>
              <a:ahLst/>
              <a:cxnLst>
                <a:cxn ang="0">
                  <a:pos x="0" y="87"/>
                </a:cxn>
                <a:cxn ang="0">
                  <a:pos x="125" y="112"/>
                </a:cxn>
                <a:cxn ang="0">
                  <a:pos x="63" y="0"/>
                </a:cxn>
              </a:cxnLst>
              <a:rect l="0" t="0" r="r" b="b"/>
              <a:pathLst>
                <a:path w="125" h="112">
                  <a:moveTo>
                    <a:pt x="0" y="87"/>
                  </a:moveTo>
                  <a:lnTo>
                    <a:pt x="125" y="112"/>
                  </a:lnTo>
                  <a:lnTo>
                    <a:pt x="6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4" name="Line 16"/>
            <p:cNvSpPr>
              <a:spLocks noChangeShapeType="1"/>
            </p:cNvSpPr>
            <p:nvPr/>
          </p:nvSpPr>
          <p:spPr bwMode="auto">
            <a:xfrm>
              <a:off x="4524" y="6139"/>
              <a:ext cx="125" cy="9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3" name="Freeform 15"/>
            <p:cNvSpPr>
              <a:spLocks/>
            </p:cNvSpPr>
            <p:nvPr/>
          </p:nvSpPr>
          <p:spPr bwMode="auto">
            <a:xfrm>
              <a:off x="4586" y="6976"/>
              <a:ext cx="88" cy="125"/>
            </a:xfrm>
            <a:custGeom>
              <a:avLst/>
              <a:gdLst/>
              <a:ahLst/>
              <a:cxnLst>
                <a:cxn ang="0">
                  <a:pos x="0" y="13"/>
                </a:cxn>
                <a:cxn ang="0">
                  <a:pos x="63" y="125"/>
                </a:cxn>
                <a:cxn ang="0">
                  <a:pos x="88" y="0"/>
                </a:cxn>
              </a:cxnLst>
              <a:rect l="0" t="0" r="r" b="b"/>
              <a:pathLst>
                <a:path w="88" h="125">
                  <a:moveTo>
                    <a:pt x="0" y="13"/>
                  </a:moveTo>
                  <a:lnTo>
                    <a:pt x="63"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2" name="Line 14"/>
            <p:cNvSpPr>
              <a:spLocks noChangeShapeType="1"/>
            </p:cNvSpPr>
            <p:nvPr/>
          </p:nvSpPr>
          <p:spPr bwMode="auto">
            <a:xfrm flipH="1">
              <a:off x="4674" y="6239"/>
              <a:ext cx="912" cy="86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1" name="Freeform 13"/>
            <p:cNvSpPr>
              <a:spLocks/>
            </p:cNvSpPr>
            <p:nvPr/>
          </p:nvSpPr>
          <p:spPr bwMode="auto">
            <a:xfrm>
              <a:off x="4674" y="6976"/>
              <a:ext cx="125" cy="125"/>
            </a:xfrm>
            <a:custGeom>
              <a:avLst/>
              <a:gdLst/>
              <a:ahLst/>
              <a:cxnLst>
                <a:cxn ang="0">
                  <a:pos x="50" y="0"/>
                </a:cxn>
                <a:cxn ang="0">
                  <a:pos x="0" y="125"/>
                </a:cxn>
                <a:cxn ang="0">
                  <a:pos x="125" y="88"/>
                </a:cxn>
              </a:cxnLst>
              <a:rect l="0" t="0" r="r" b="b"/>
              <a:pathLst>
                <a:path w="125" h="125">
                  <a:moveTo>
                    <a:pt x="50" y="0"/>
                  </a:moveTo>
                  <a:lnTo>
                    <a:pt x="0" y="125"/>
                  </a:lnTo>
                  <a:lnTo>
                    <a:pt x="125" y="88"/>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80" name="Line 12"/>
            <p:cNvSpPr>
              <a:spLocks noChangeShapeType="1"/>
            </p:cNvSpPr>
            <p:nvPr/>
          </p:nvSpPr>
          <p:spPr bwMode="auto">
            <a:xfrm flipH="1">
              <a:off x="4699" y="6189"/>
              <a:ext cx="1924" cy="9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9" name="Freeform 11"/>
            <p:cNvSpPr>
              <a:spLocks/>
            </p:cNvSpPr>
            <p:nvPr/>
          </p:nvSpPr>
          <p:spPr bwMode="auto">
            <a:xfrm>
              <a:off x="4699" y="7001"/>
              <a:ext cx="125" cy="100"/>
            </a:xfrm>
            <a:custGeom>
              <a:avLst/>
              <a:gdLst/>
              <a:ahLst/>
              <a:cxnLst>
                <a:cxn ang="0">
                  <a:pos x="87" y="0"/>
                </a:cxn>
                <a:cxn ang="0">
                  <a:pos x="0" y="100"/>
                </a:cxn>
                <a:cxn ang="0">
                  <a:pos x="125" y="100"/>
                </a:cxn>
              </a:cxnLst>
              <a:rect l="0" t="0" r="r" b="b"/>
              <a:pathLst>
                <a:path w="125" h="100">
                  <a:moveTo>
                    <a:pt x="87" y="0"/>
                  </a:moveTo>
                  <a:lnTo>
                    <a:pt x="0" y="100"/>
                  </a:lnTo>
                  <a:lnTo>
                    <a:pt x="125" y="10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8" name="Line 10"/>
            <p:cNvSpPr>
              <a:spLocks noChangeShapeType="1"/>
            </p:cNvSpPr>
            <p:nvPr/>
          </p:nvSpPr>
          <p:spPr bwMode="auto">
            <a:xfrm flipH="1">
              <a:off x="4724" y="6089"/>
              <a:ext cx="3124" cy="10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7" name="Freeform 9"/>
            <p:cNvSpPr>
              <a:spLocks/>
            </p:cNvSpPr>
            <p:nvPr/>
          </p:nvSpPr>
          <p:spPr bwMode="auto">
            <a:xfrm>
              <a:off x="4724" y="7014"/>
              <a:ext cx="125" cy="87"/>
            </a:xfrm>
            <a:custGeom>
              <a:avLst/>
              <a:gdLst/>
              <a:ahLst/>
              <a:cxnLst>
                <a:cxn ang="0">
                  <a:pos x="100" y="0"/>
                </a:cxn>
                <a:cxn ang="0">
                  <a:pos x="0" y="87"/>
                </a:cxn>
                <a:cxn ang="0">
                  <a:pos x="125" y="87"/>
                </a:cxn>
              </a:cxnLst>
              <a:rect l="0" t="0" r="r" b="b"/>
              <a:pathLst>
                <a:path w="125" h="87">
                  <a:moveTo>
                    <a:pt x="100" y="0"/>
                  </a:moveTo>
                  <a:lnTo>
                    <a:pt x="0" y="87"/>
                  </a:lnTo>
                  <a:lnTo>
                    <a:pt x="125" y="87"/>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6" name="Line 8"/>
            <p:cNvSpPr>
              <a:spLocks noChangeShapeType="1"/>
            </p:cNvSpPr>
            <p:nvPr/>
          </p:nvSpPr>
          <p:spPr bwMode="auto">
            <a:xfrm>
              <a:off x="4649" y="7164"/>
              <a:ext cx="1" cy="337"/>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5" name="Freeform 7"/>
            <p:cNvSpPr>
              <a:spLocks/>
            </p:cNvSpPr>
            <p:nvPr/>
          </p:nvSpPr>
          <p:spPr bwMode="auto">
            <a:xfrm>
              <a:off x="4599" y="7376"/>
              <a:ext cx="100" cy="125"/>
            </a:xfrm>
            <a:custGeom>
              <a:avLst/>
              <a:gdLst/>
              <a:ahLst/>
              <a:cxnLst>
                <a:cxn ang="0">
                  <a:pos x="0" y="0"/>
                </a:cxn>
                <a:cxn ang="0">
                  <a:pos x="50" y="125"/>
                </a:cxn>
                <a:cxn ang="0">
                  <a:pos x="100" y="0"/>
                </a:cxn>
              </a:cxnLst>
              <a:rect l="0" t="0" r="r" b="b"/>
              <a:pathLst>
                <a:path w="100" h="125">
                  <a:moveTo>
                    <a:pt x="0" y="0"/>
                  </a:moveTo>
                  <a:lnTo>
                    <a:pt x="50" y="125"/>
                  </a:lnTo>
                  <a:lnTo>
                    <a:pt x="10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4" name="Line 6"/>
            <p:cNvSpPr>
              <a:spLocks noChangeShapeType="1"/>
            </p:cNvSpPr>
            <p:nvPr/>
          </p:nvSpPr>
          <p:spPr bwMode="auto">
            <a:xfrm>
              <a:off x="4649" y="7989"/>
              <a:ext cx="12" cy="3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3" name="Freeform 5"/>
            <p:cNvSpPr>
              <a:spLocks/>
            </p:cNvSpPr>
            <p:nvPr/>
          </p:nvSpPr>
          <p:spPr bwMode="auto">
            <a:xfrm>
              <a:off x="4611" y="8176"/>
              <a:ext cx="88" cy="125"/>
            </a:xfrm>
            <a:custGeom>
              <a:avLst/>
              <a:gdLst/>
              <a:ahLst/>
              <a:cxnLst>
                <a:cxn ang="0">
                  <a:pos x="0" y="13"/>
                </a:cxn>
                <a:cxn ang="0">
                  <a:pos x="50" y="125"/>
                </a:cxn>
                <a:cxn ang="0">
                  <a:pos x="88" y="0"/>
                </a:cxn>
              </a:cxnLst>
              <a:rect l="0" t="0" r="r" b="b"/>
              <a:pathLst>
                <a:path w="88" h="125">
                  <a:moveTo>
                    <a:pt x="0" y="13"/>
                  </a:moveTo>
                  <a:lnTo>
                    <a:pt x="50" y="125"/>
                  </a:lnTo>
                  <a:lnTo>
                    <a:pt x="88"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2" name="Freeform 4"/>
            <p:cNvSpPr>
              <a:spLocks/>
            </p:cNvSpPr>
            <p:nvPr/>
          </p:nvSpPr>
          <p:spPr bwMode="auto">
            <a:xfrm>
              <a:off x="2149" y="1900"/>
              <a:ext cx="1950" cy="950"/>
            </a:xfrm>
            <a:custGeom>
              <a:avLst/>
              <a:gdLst/>
              <a:ahLst/>
              <a:cxnLst>
                <a:cxn ang="0">
                  <a:pos x="1950" y="925"/>
                </a:cxn>
                <a:cxn ang="0">
                  <a:pos x="0" y="950"/>
                </a:cxn>
                <a:cxn ang="0">
                  <a:pos x="0" y="50"/>
                </a:cxn>
                <a:cxn ang="0">
                  <a:pos x="1750" y="0"/>
                </a:cxn>
              </a:cxnLst>
              <a:rect l="0" t="0" r="r" b="b"/>
              <a:pathLst>
                <a:path w="1950" h="950">
                  <a:moveTo>
                    <a:pt x="1950" y="925"/>
                  </a:moveTo>
                  <a:lnTo>
                    <a:pt x="0" y="950"/>
                  </a:lnTo>
                  <a:lnTo>
                    <a:pt x="0" y="50"/>
                  </a:lnTo>
                  <a:lnTo>
                    <a:pt x="175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1" name="Freeform 3"/>
            <p:cNvSpPr>
              <a:spLocks/>
            </p:cNvSpPr>
            <p:nvPr/>
          </p:nvSpPr>
          <p:spPr bwMode="auto">
            <a:xfrm>
              <a:off x="3774" y="1863"/>
              <a:ext cx="125" cy="87"/>
            </a:xfrm>
            <a:custGeom>
              <a:avLst/>
              <a:gdLst/>
              <a:ahLst/>
              <a:cxnLst>
                <a:cxn ang="0">
                  <a:pos x="0" y="87"/>
                </a:cxn>
                <a:cxn ang="0">
                  <a:pos x="125" y="37"/>
                </a:cxn>
                <a:cxn ang="0">
                  <a:pos x="0" y="0"/>
                </a:cxn>
              </a:cxnLst>
              <a:rect l="0" t="0" r="r" b="b"/>
              <a:pathLst>
                <a:path w="125" h="87">
                  <a:moveTo>
                    <a:pt x="0" y="87"/>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970" name="Rectangle 2"/>
            <p:cNvSpPr>
              <a:spLocks noChangeArrowheads="1"/>
            </p:cNvSpPr>
            <p:nvPr/>
          </p:nvSpPr>
          <p:spPr bwMode="auto">
            <a:xfrm>
              <a:off x="1560" y="2325"/>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err="1" smtClean="0">
                  <a:ln>
                    <a:noFill/>
                  </a:ln>
                  <a:solidFill>
                    <a:srgbClr val="000000"/>
                  </a:solidFill>
                  <a:effectLst/>
                  <a:latin typeface="Tahoma" pitchFamily="34" charset="0"/>
                  <a:ea typeface="Times New Roman" pitchFamily="18" charset="0"/>
                  <a:cs typeface="Tahoma" pitchFamily="34" charset="0"/>
                </a:rPr>
                <a:t>loginfail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545275" y="880646"/>
            <a:ext cx="273132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COMPONENT DIAGRAM :</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82945" name="Picture 3"/>
          <p:cNvPicPr>
            <a:picLocks noChangeAspect="1" noChangeArrowheads="1"/>
          </p:cNvPicPr>
          <p:nvPr/>
        </p:nvPicPr>
        <p:blipFill>
          <a:blip r:embed="rId2"/>
          <a:srcRect/>
          <a:stretch>
            <a:fillRect/>
          </a:stretch>
        </p:blipFill>
        <p:spPr bwMode="auto">
          <a:xfrm>
            <a:off x="1990725" y="1371600"/>
            <a:ext cx="5400675" cy="51054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57200" y="762000"/>
            <a:ext cx="279223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DEPLOYMENT DIAGRAM:</a:t>
            </a:r>
            <a:endParaRPr kumimoji="0" lang="en-US" sz="1600" b="0" i="0" u="none" strike="noStrike" cap="none" normalizeH="0" baseline="0" dirty="0" smtClean="0">
              <a:ln>
                <a:noFill/>
              </a:ln>
              <a:solidFill>
                <a:schemeClr val="tx2"/>
              </a:solidFill>
              <a:effectLst/>
              <a:latin typeface="Arial" pitchFamily="34" charset="0"/>
              <a:cs typeface="Arial" pitchFamily="34" charset="0"/>
            </a:endParaRPr>
          </a:p>
        </p:txBody>
      </p:sp>
      <p:pic>
        <p:nvPicPr>
          <p:cNvPr id="81921" name="Picture 31"/>
          <p:cNvPicPr>
            <a:picLocks noChangeAspect="1" noChangeArrowheads="1"/>
          </p:cNvPicPr>
          <p:nvPr/>
        </p:nvPicPr>
        <p:blipFill>
          <a:blip r:embed="rId2"/>
          <a:srcRect/>
          <a:stretch>
            <a:fillRect/>
          </a:stretch>
        </p:blipFill>
        <p:spPr bwMode="auto">
          <a:xfrm>
            <a:off x="1676400" y="1295401"/>
            <a:ext cx="5657850" cy="5105400"/>
          </a:xfrm>
          <a:prstGeom prst="rect">
            <a:avLst/>
          </a:prstGeom>
          <a:noFill/>
        </p:spPr>
      </p:pic>
      <p:sp>
        <p:nvSpPr>
          <p:cNvPr id="81923" name="Rectangle 3"/>
          <p:cNvSpPr>
            <a:spLocks noChangeArrowheads="1"/>
          </p:cNvSpPr>
          <p:nvPr/>
        </p:nvSpPr>
        <p:spPr bwMode="auto">
          <a:xfrm>
            <a:off x="0" y="6772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38912"/>
          </a:xfrm>
        </p:spPr>
        <p:txBody>
          <a:bodyPr>
            <a:noAutofit/>
          </a:bodyPr>
          <a:lstStyle/>
          <a:p>
            <a:pPr>
              <a:lnSpc>
                <a:spcPct val="150000"/>
              </a:lnSpc>
            </a:pPr>
            <a:r>
              <a:rPr lang="en-US" sz="2000" b="1" dirty="0" smtClean="0">
                <a:latin typeface="Times New Roman" pitchFamily="18" charset="0"/>
                <a:cs typeface="Times New Roman" pitchFamily="18" charset="0"/>
              </a:rPr>
              <a:t>USERS OF THE SYSTEM:</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pPr lvl="0">
              <a:lnSpc>
                <a:spcPct val="150000"/>
              </a:lnSpc>
            </a:pPr>
            <a:r>
              <a:rPr lang="en-US" sz="1600" dirty="0" smtClean="0">
                <a:latin typeface="Times New Roman" pitchFamily="18" charset="0"/>
                <a:cs typeface="Times New Roman" pitchFamily="18" charset="0"/>
              </a:rPr>
              <a:t>Administrator</a:t>
            </a:r>
          </a:p>
          <a:p>
            <a:pPr lvl="0">
              <a:lnSpc>
                <a:spcPct val="150000"/>
              </a:lnSpc>
            </a:pPr>
            <a:r>
              <a:rPr lang="en-US" sz="1600" dirty="0" smtClean="0">
                <a:latin typeface="Times New Roman" pitchFamily="18" charset="0"/>
                <a:cs typeface="Times New Roman" pitchFamily="18" charset="0"/>
              </a:rPr>
              <a:t>College Admin Staff</a:t>
            </a:r>
          </a:p>
          <a:p>
            <a:pPr lvl="0">
              <a:lnSpc>
                <a:spcPct val="150000"/>
              </a:lnSpc>
            </a:pPr>
            <a:r>
              <a:rPr lang="en-US" sz="1600" dirty="0" smtClean="0">
                <a:latin typeface="Times New Roman" pitchFamily="18" charset="0"/>
                <a:cs typeface="Times New Roman" pitchFamily="18" charset="0"/>
              </a:rPr>
              <a:t>Student</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85088"/>
          </a:xfrm>
        </p:spPr>
        <p:txBody>
          <a:bodyPr>
            <a:normAutofit/>
          </a:bodyPr>
          <a:lstStyle/>
          <a:p>
            <a:r>
              <a:rPr lang="en-US" sz="2000" b="1" dirty="0" smtClean="0">
                <a:latin typeface="Times New Roman" pitchFamily="18" charset="0"/>
                <a:cs typeface="Times New Roman" pitchFamily="18" charset="0"/>
              </a:rPr>
              <a:t>MODULES OF THE SYSTEM </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lnSpc>
                <a:spcPct val="150000"/>
              </a:lnSpc>
            </a:pPr>
            <a:r>
              <a:rPr lang="en-US" sz="1600" dirty="0" smtClean="0">
                <a:latin typeface="Times New Roman" pitchFamily="18" charset="0"/>
                <a:cs typeface="Times New Roman" pitchFamily="18" charset="0"/>
              </a:rPr>
              <a:t>Administrator </a:t>
            </a:r>
          </a:p>
          <a:p>
            <a:pPr lvl="0">
              <a:lnSpc>
                <a:spcPct val="150000"/>
              </a:lnSpc>
            </a:pPr>
            <a:r>
              <a:rPr lang="en-US" sz="1600" dirty="0" smtClean="0">
                <a:latin typeface="Times New Roman" pitchFamily="18" charset="0"/>
                <a:cs typeface="Times New Roman" pitchFamily="18" charset="0"/>
              </a:rPr>
              <a:t>Fee Payments</a:t>
            </a:r>
          </a:p>
          <a:p>
            <a:pPr lvl="0">
              <a:lnSpc>
                <a:spcPct val="150000"/>
              </a:lnSpc>
            </a:pPr>
            <a:r>
              <a:rPr lang="en-US" sz="1600" dirty="0" smtClean="0">
                <a:latin typeface="Times New Roman" pitchFamily="18" charset="0"/>
                <a:cs typeface="Times New Roman" pitchFamily="18" charset="0"/>
              </a:rPr>
              <a:t>Mails Related To Due payments</a:t>
            </a:r>
          </a:p>
          <a:p>
            <a:pPr lvl="0">
              <a:lnSpc>
                <a:spcPct val="150000"/>
              </a:lnSpc>
            </a:pPr>
            <a:r>
              <a:rPr lang="en-US" sz="1600" dirty="0" smtClean="0">
                <a:latin typeface="Times New Roman" pitchFamily="18" charset="0"/>
                <a:cs typeface="Times New Roman" pitchFamily="18" charset="0"/>
              </a:rPr>
              <a:t>Registration and Authentication </a:t>
            </a:r>
          </a:p>
          <a:p>
            <a:pPr lvl="0">
              <a:lnSpc>
                <a:spcPct val="150000"/>
              </a:lnSpc>
            </a:pPr>
            <a:r>
              <a:rPr lang="en-US" sz="1600" dirty="0" smtClean="0">
                <a:latin typeface="Times New Roman" pitchFamily="18" charset="0"/>
                <a:cs typeface="Times New Roman" pitchFamily="18" charset="0"/>
              </a:rPr>
              <a:t>Reports</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066800"/>
          </a:xfrm>
        </p:spPr>
        <p:txBody>
          <a:bodyPr>
            <a:normAutofit/>
          </a:bodyPr>
          <a:lstStyle/>
          <a:p>
            <a:pPr>
              <a:lnSpc>
                <a:spcPct val="150000"/>
              </a:lnSpc>
            </a:pPr>
            <a:r>
              <a:rPr lang="en-US" sz="2000" b="1" dirty="0" smtClean="0">
                <a:latin typeface="Times New Roman" pitchFamily="18" charset="0"/>
                <a:cs typeface="Times New Roman" pitchFamily="18" charset="0"/>
              </a:rPr>
              <a:t>FUNCTIONAL REQUIREMENTS OF THE PROJECT:</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76400"/>
            <a:ext cx="8077200" cy="4389120"/>
          </a:xfrm>
        </p:spPr>
        <p:txBody>
          <a:bodyPr>
            <a:noAutofit/>
          </a:bodyPr>
          <a:lstStyle/>
          <a:p>
            <a:pPr algn="just">
              <a:lnSpc>
                <a:spcPct val="150000"/>
              </a:lnSpc>
              <a:buNone/>
            </a:pPr>
            <a:r>
              <a:rPr lang="en-US" sz="1600" b="1" dirty="0" smtClean="0">
                <a:latin typeface="Times New Roman" pitchFamily="18" charset="0"/>
                <a:cs typeface="Times New Roman" pitchFamily="18" charset="0"/>
              </a:rPr>
              <a:t>Administrator:</a:t>
            </a:r>
            <a:endParaRPr lang="en-US" sz="1600"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Branches:</a:t>
            </a: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Department</a:t>
            </a:r>
            <a:endParaRPr lang="en-US"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Add New Department Details</a:t>
            </a:r>
          </a:p>
          <a:p>
            <a:pPr lvl="0" algn="just">
              <a:lnSpc>
                <a:spcPct val="150000"/>
              </a:lnSpc>
            </a:pPr>
            <a:r>
              <a:rPr lang="en-US" sz="1600" dirty="0" smtClean="0">
                <a:latin typeface="Times New Roman" pitchFamily="18" charset="0"/>
                <a:cs typeface="Times New Roman" pitchFamily="18" charset="0"/>
              </a:rPr>
              <a:t>View Department Details	</a:t>
            </a:r>
          </a:p>
          <a:p>
            <a:pPr algn="just">
              <a:lnSpc>
                <a:spcPct val="150000"/>
              </a:lnSpc>
              <a:buNone/>
            </a:pPr>
            <a:r>
              <a:rPr lang="en-US" sz="1600" b="1" dirty="0" smtClean="0">
                <a:latin typeface="Times New Roman" pitchFamily="18" charset="0"/>
                <a:cs typeface="Times New Roman" pitchFamily="18" charset="0"/>
              </a:rPr>
              <a:t>Course</a:t>
            </a:r>
            <a:endParaRPr lang="en-US"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Add New Course Details</a:t>
            </a:r>
          </a:p>
          <a:p>
            <a:pPr lvl="0" algn="just">
              <a:lnSpc>
                <a:spcPct val="150000"/>
              </a:lnSpc>
            </a:pPr>
            <a:r>
              <a:rPr lang="en-US" sz="1600" dirty="0" smtClean="0">
                <a:latin typeface="Times New Roman" pitchFamily="18" charset="0"/>
                <a:cs typeface="Times New Roman" pitchFamily="18" charset="0"/>
              </a:rPr>
              <a:t>View Course Details	</a:t>
            </a:r>
          </a:p>
          <a:p>
            <a:pPr algn="just">
              <a:lnSpc>
                <a:spcPct val="150000"/>
              </a:lnSpc>
              <a:buNone/>
            </a:pPr>
            <a:r>
              <a:rPr lang="en-US" sz="1600" b="1" dirty="0" smtClean="0">
                <a:latin typeface="Times New Roman" pitchFamily="18" charset="0"/>
                <a:cs typeface="Times New Roman" pitchFamily="18" charset="0"/>
              </a:rPr>
              <a:t>Braches</a:t>
            </a:r>
            <a:endParaRPr lang="en-US"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Add New Branch Details</a:t>
            </a:r>
          </a:p>
          <a:p>
            <a:pPr lvl="0" algn="just">
              <a:lnSpc>
                <a:spcPct val="150000"/>
              </a:lnSpc>
            </a:pPr>
            <a:r>
              <a:rPr lang="en-US" sz="1600" dirty="0" smtClean="0">
                <a:latin typeface="Times New Roman" pitchFamily="18" charset="0"/>
                <a:cs typeface="Times New Roman" pitchFamily="18" charset="0"/>
              </a:rPr>
              <a:t>View Branch Details</a:t>
            </a:r>
          </a:p>
          <a:p>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185</TotalTime>
  <Words>2313</Words>
  <Application>Microsoft Office PowerPoint</Application>
  <PresentationFormat>On-screen Show (4:3)</PresentationFormat>
  <Paragraphs>439</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68</vt:i4>
      </vt:variant>
    </vt:vector>
  </HeadingPairs>
  <TitlesOfParts>
    <vt:vector size="69" baseType="lpstr">
      <vt:lpstr>Flow</vt:lpstr>
      <vt:lpstr>Application for electronic payment system in universities</vt:lpstr>
      <vt:lpstr>INTRODUCTION OF THIS PROJECT:</vt:lpstr>
      <vt:lpstr>Slide 3</vt:lpstr>
      <vt:lpstr>PRESENT WORKING SYSTEM :</vt:lpstr>
      <vt:lpstr>TO BE PROPOSED :</vt:lpstr>
      <vt:lpstr>Slide 6</vt:lpstr>
      <vt:lpstr>USERS OF THE SYSTEM:</vt:lpstr>
      <vt:lpstr>MODULES OF THE SYSTEM </vt:lpstr>
      <vt:lpstr>FUNCTIONAL REQUIREMENTS OF THE PROJECT:</vt:lpstr>
      <vt:lpstr>FEE PAYMENTS:</vt:lpstr>
      <vt:lpstr>MAILS RELATED TO DUE PAYMENTS.</vt:lpstr>
      <vt:lpstr>ACCOUNT CREATION (OR) REGISTRATION AUTHENTICATION:</vt:lpstr>
      <vt:lpstr>REPORTS</vt:lpstr>
      <vt:lpstr>SOFTWARE REQUIREMENTS</vt:lpstr>
      <vt:lpstr>HARDWARE REQUIREMENTS</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 MANAGEMENT SYSTEM </dc:title>
  <dc:creator/>
  <cp:lastModifiedBy>projects</cp:lastModifiedBy>
  <cp:revision>90</cp:revision>
  <dcterms:created xsi:type="dcterms:W3CDTF">2006-08-16T00:00:00Z</dcterms:created>
  <dcterms:modified xsi:type="dcterms:W3CDTF">2019-12-21T06:14:55Z</dcterms:modified>
</cp:coreProperties>
</file>