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343" r:id="rId2"/>
    <p:sldId id="273" r:id="rId3"/>
    <p:sldId id="274" r:id="rId4"/>
    <p:sldId id="345" r:id="rId5"/>
    <p:sldId id="344" r:id="rId6"/>
    <p:sldId id="260" r:id="rId7"/>
    <p:sldId id="348" r:id="rId8"/>
    <p:sldId id="265" r:id="rId9"/>
    <p:sldId id="266" r:id="rId10"/>
    <p:sldId id="270" r:id="rId11"/>
    <p:sldId id="267" r:id="rId12"/>
    <p:sldId id="268" r:id="rId13"/>
    <p:sldId id="269" r:id="rId14"/>
    <p:sldId id="271" r:id="rId15"/>
    <p:sldId id="264" r:id="rId16"/>
    <p:sldId id="262" r:id="rId17"/>
    <p:sldId id="263" r:id="rId18"/>
    <p:sldId id="349" r:id="rId19"/>
    <p:sldId id="350" r:id="rId20"/>
    <p:sldId id="351" r:id="rId21"/>
    <p:sldId id="346" r:id="rId22"/>
    <p:sldId id="352" r:id="rId23"/>
    <p:sldId id="355" r:id="rId24"/>
    <p:sldId id="353" r:id="rId25"/>
    <p:sldId id="356" r:id="rId26"/>
    <p:sldId id="354" r:id="rId27"/>
    <p:sldId id="34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63FF"/>
    <a:srgbClr val="009688"/>
    <a:srgbClr val="00C853"/>
    <a:srgbClr val="2196F3"/>
    <a:srgbClr val="00E676"/>
    <a:srgbClr val="FF3D00"/>
    <a:srgbClr val="DD2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660"/>
  </p:normalViewPr>
  <p:slideViewPr>
    <p:cSldViewPr snapToGrid="0">
      <p:cViewPr varScale="1">
        <p:scale>
          <a:sx n="113" d="100"/>
          <a:sy n="113" d="100"/>
        </p:scale>
        <p:origin x="61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0A3E52-ECF3-4DAA-9C83-B02C9E4E2E8C}" type="doc">
      <dgm:prSet loTypeId="urn:microsoft.com/office/officeart/2009/3/layout/StepUpProcess" loCatId="process" qsTypeId="urn:microsoft.com/office/officeart/2005/8/quickstyle/simple1" qsCatId="simple" csTypeId="urn:microsoft.com/office/officeart/2005/8/colors/colorful1" csCatId="colorful" phldr="1"/>
      <dgm:spPr/>
      <dgm:t>
        <a:bodyPr/>
        <a:lstStyle/>
        <a:p>
          <a:endParaRPr lang="en-IN"/>
        </a:p>
      </dgm:t>
    </dgm:pt>
    <dgm:pt modelId="{372027B2-C8F7-4E6E-A044-9ACE8E210296}">
      <dgm:prSet phldrT="[Text]" phldr="0"/>
      <dgm:spPr/>
      <dgm:t>
        <a:bodyPr/>
        <a:lstStyle/>
        <a:p>
          <a:r>
            <a:rPr lang="en-IN" b="1" dirty="0">
              <a:solidFill>
                <a:srgbClr val="C85C12"/>
              </a:solidFill>
              <a:latin typeface="Product Sans" panose="020B0403030502040203" pitchFamily="34" charset="0"/>
            </a:rPr>
            <a:t>Authentication</a:t>
          </a:r>
        </a:p>
        <a:p>
          <a:r>
            <a:rPr lang="en-IN" b="1" dirty="0">
              <a:solidFill>
                <a:srgbClr val="C85C12"/>
              </a:solidFill>
              <a:latin typeface="Product Sans" panose="020B0403030502040203" pitchFamily="34" charset="0"/>
            </a:rPr>
            <a:t>Firebase Phone Authentication</a:t>
          </a:r>
        </a:p>
      </dgm:t>
    </dgm:pt>
    <dgm:pt modelId="{13FC6463-103E-4A99-AA1C-1AFA0C939D60}" type="parTrans" cxnId="{E8C2040F-08C6-4858-B5D7-34EBB20F1429}">
      <dgm:prSet/>
      <dgm:spPr/>
      <dgm:t>
        <a:bodyPr/>
        <a:lstStyle/>
        <a:p>
          <a:endParaRPr lang="en-IN"/>
        </a:p>
      </dgm:t>
    </dgm:pt>
    <dgm:pt modelId="{D338A006-E08C-4FF7-BAEE-ED2FC2DB7DA4}" type="sibTrans" cxnId="{E8C2040F-08C6-4858-B5D7-34EBB20F1429}">
      <dgm:prSet/>
      <dgm:spPr/>
      <dgm:t>
        <a:bodyPr/>
        <a:lstStyle/>
        <a:p>
          <a:endParaRPr lang="en-IN"/>
        </a:p>
      </dgm:t>
    </dgm:pt>
    <dgm:pt modelId="{98F94AAC-9F71-4BF6-B635-65BC09FE0201}">
      <dgm:prSet phldrT="[Text]" phldr="0"/>
      <dgm:spPr/>
      <dgm:t>
        <a:bodyPr/>
        <a:lstStyle/>
        <a:p>
          <a:r>
            <a:rPr lang="en-IN" b="1" dirty="0">
              <a:solidFill>
                <a:srgbClr val="2C6193"/>
              </a:solidFill>
              <a:latin typeface="Product Sans" panose="020B0403030502040203" pitchFamily="34" charset="0"/>
            </a:rPr>
            <a:t>Server Setup</a:t>
          </a:r>
        </a:p>
        <a:p>
          <a:r>
            <a:rPr lang="en-IN" b="1" dirty="0">
              <a:solidFill>
                <a:srgbClr val="2C6193"/>
              </a:solidFill>
              <a:latin typeface="Product Sans" panose="020B0403030502040203" pitchFamily="34" charset="0"/>
            </a:rPr>
            <a:t>Cloud Setup</a:t>
          </a:r>
        </a:p>
        <a:p>
          <a:r>
            <a:rPr lang="en-IN" b="1" dirty="0">
              <a:solidFill>
                <a:srgbClr val="2C6193"/>
              </a:solidFill>
              <a:latin typeface="Product Sans" panose="020B0403030502040203" pitchFamily="34" charset="0"/>
            </a:rPr>
            <a:t>Database Schema Development</a:t>
          </a:r>
        </a:p>
        <a:p>
          <a:r>
            <a:rPr lang="en-IN" b="1" dirty="0">
              <a:solidFill>
                <a:srgbClr val="2C6193"/>
              </a:solidFill>
              <a:latin typeface="Product Sans" panose="020B0403030502040203" pitchFamily="34" charset="0"/>
            </a:rPr>
            <a:t>MVVM Implementation </a:t>
          </a:r>
        </a:p>
      </dgm:t>
    </dgm:pt>
    <dgm:pt modelId="{717F6D1C-387D-49C7-BCEC-548677D1D1A0}" type="parTrans" cxnId="{D62C18FE-C591-4D10-9FD2-696685967DEA}">
      <dgm:prSet/>
      <dgm:spPr/>
      <dgm:t>
        <a:bodyPr/>
        <a:lstStyle/>
        <a:p>
          <a:endParaRPr lang="en-IN"/>
        </a:p>
      </dgm:t>
    </dgm:pt>
    <dgm:pt modelId="{2B4D6421-68B2-4E97-B717-A0A4B187E095}" type="sibTrans" cxnId="{D62C18FE-C591-4D10-9FD2-696685967DEA}">
      <dgm:prSet/>
      <dgm:spPr/>
      <dgm:t>
        <a:bodyPr/>
        <a:lstStyle/>
        <a:p>
          <a:endParaRPr lang="en-IN"/>
        </a:p>
      </dgm:t>
    </dgm:pt>
    <dgm:pt modelId="{BDD3044C-8718-4192-AB9B-6C0B43DA8E10}">
      <dgm:prSet phldrT="[Text]" phldr="0"/>
      <dgm:spPr/>
      <dgm:t>
        <a:bodyPr/>
        <a:lstStyle/>
        <a:p>
          <a:r>
            <a:rPr lang="en-IN" b="1" dirty="0">
              <a:solidFill>
                <a:srgbClr val="31AD47"/>
              </a:solidFill>
            </a:rPr>
            <a:t>Testing API</a:t>
          </a:r>
        </a:p>
        <a:p>
          <a:r>
            <a:rPr lang="en-IN" b="1" dirty="0" err="1">
              <a:solidFill>
                <a:srgbClr val="31AD47"/>
              </a:solidFill>
            </a:rPr>
            <a:t>ViewModel</a:t>
          </a:r>
          <a:r>
            <a:rPr lang="en-IN" b="1" dirty="0">
              <a:solidFill>
                <a:srgbClr val="31AD47"/>
              </a:solidFill>
            </a:rPr>
            <a:t> Attachment</a:t>
          </a:r>
        </a:p>
        <a:p>
          <a:r>
            <a:rPr lang="en-IN" b="1" dirty="0">
              <a:solidFill>
                <a:srgbClr val="31AD47"/>
              </a:solidFill>
            </a:rPr>
            <a:t>Interconnecting Different Database Platform</a:t>
          </a:r>
        </a:p>
      </dgm:t>
    </dgm:pt>
    <dgm:pt modelId="{44CBFB6A-6AFC-49D5-AF27-2C7DC70BD3F0}" type="parTrans" cxnId="{7182033B-A9C4-4093-A089-D13089CB8C6A}">
      <dgm:prSet/>
      <dgm:spPr/>
      <dgm:t>
        <a:bodyPr/>
        <a:lstStyle/>
        <a:p>
          <a:endParaRPr lang="en-IN"/>
        </a:p>
      </dgm:t>
    </dgm:pt>
    <dgm:pt modelId="{15707082-8DAD-4A89-9939-4F8076971E98}" type="sibTrans" cxnId="{7182033B-A9C4-4093-A089-D13089CB8C6A}">
      <dgm:prSet/>
      <dgm:spPr/>
      <dgm:t>
        <a:bodyPr/>
        <a:lstStyle/>
        <a:p>
          <a:endParaRPr lang="en-IN"/>
        </a:p>
      </dgm:t>
    </dgm:pt>
    <dgm:pt modelId="{463D90CC-F929-4FCA-BE1A-F81A46C08630}" type="pres">
      <dgm:prSet presAssocID="{670A3E52-ECF3-4DAA-9C83-B02C9E4E2E8C}" presName="rootnode" presStyleCnt="0">
        <dgm:presLayoutVars>
          <dgm:chMax/>
          <dgm:chPref/>
          <dgm:dir/>
          <dgm:animLvl val="lvl"/>
        </dgm:presLayoutVars>
      </dgm:prSet>
      <dgm:spPr/>
    </dgm:pt>
    <dgm:pt modelId="{6739EB6A-8FDA-4121-BF44-2AA40CC357A3}" type="pres">
      <dgm:prSet presAssocID="{372027B2-C8F7-4E6E-A044-9ACE8E210296}" presName="composite" presStyleCnt="0"/>
      <dgm:spPr/>
    </dgm:pt>
    <dgm:pt modelId="{3BC140AD-5638-4AA4-BAEA-CB8575262B37}" type="pres">
      <dgm:prSet presAssocID="{372027B2-C8F7-4E6E-A044-9ACE8E210296}" presName="LShape" presStyleLbl="alignNode1" presStyleIdx="0" presStyleCnt="5" custLinFactNeighborX="540"/>
      <dgm:spPr/>
    </dgm:pt>
    <dgm:pt modelId="{69685824-D2FF-4551-B26A-1915035FB248}" type="pres">
      <dgm:prSet presAssocID="{372027B2-C8F7-4E6E-A044-9ACE8E210296}" presName="ParentText" presStyleLbl="revTx" presStyleIdx="0" presStyleCnt="3" custScaleX="96427" custScaleY="98596">
        <dgm:presLayoutVars>
          <dgm:chMax val="0"/>
          <dgm:chPref val="0"/>
          <dgm:bulletEnabled val="1"/>
        </dgm:presLayoutVars>
      </dgm:prSet>
      <dgm:spPr/>
    </dgm:pt>
    <dgm:pt modelId="{45D0EDF9-7AC4-4F3D-9AAA-F0979EB38FEE}" type="pres">
      <dgm:prSet presAssocID="{372027B2-C8F7-4E6E-A044-9ACE8E210296}" presName="Triangle" presStyleLbl="alignNode1" presStyleIdx="1" presStyleCnt="5"/>
      <dgm:spPr/>
    </dgm:pt>
    <dgm:pt modelId="{E603936D-8504-4951-98D9-4A6519F38659}" type="pres">
      <dgm:prSet presAssocID="{D338A006-E08C-4FF7-BAEE-ED2FC2DB7DA4}" presName="sibTrans" presStyleCnt="0"/>
      <dgm:spPr/>
    </dgm:pt>
    <dgm:pt modelId="{672A9926-C631-424F-B53E-CC48BB844637}" type="pres">
      <dgm:prSet presAssocID="{D338A006-E08C-4FF7-BAEE-ED2FC2DB7DA4}" presName="space" presStyleCnt="0"/>
      <dgm:spPr/>
    </dgm:pt>
    <dgm:pt modelId="{52415C70-64BA-4B90-830F-CA50BB0E6655}" type="pres">
      <dgm:prSet presAssocID="{98F94AAC-9F71-4BF6-B635-65BC09FE0201}" presName="composite" presStyleCnt="0"/>
      <dgm:spPr/>
    </dgm:pt>
    <dgm:pt modelId="{AD164A11-C8F4-4D5C-8A6F-7E20F850F88C}" type="pres">
      <dgm:prSet presAssocID="{98F94AAC-9F71-4BF6-B635-65BC09FE0201}" presName="LShape" presStyleLbl="alignNode1" presStyleIdx="2" presStyleCnt="5"/>
      <dgm:spPr/>
    </dgm:pt>
    <dgm:pt modelId="{FED899D4-6503-4D4B-A745-A9DE0D09CC42}" type="pres">
      <dgm:prSet presAssocID="{98F94AAC-9F71-4BF6-B635-65BC09FE0201}" presName="ParentText" presStyleLbl="revTx" presStyleIdx="1" presStyleCnt="3">
        <dgm:presLayoutVars>
          <dgm:chMax val="0"/>
          <dgm:chPref val="0"/>
          <dgm:bulletEnabled val="1"/>
        </dgm:presLayoutVars>
      </dgm:prSet>
      <dgm:spPr/>
    </dgm:pt>
    <dgm:pt modelId="{7EB4A9EA-10F9-4A63-A13E-E020D365CBE8}" type="pres">
      <dgm:prSet presAssocID="{98F94AAC-9F71-4BF6-B635-65BC09FE0201}" presName="Triangle" presStyleLbl="alignNode1" presStyleIdx="3" presStyleCnt="5"/>
      <dgm:spPr/>
    </dgm:pt>
    <dgm:pt modelId="{2F1EB495-6C66-481B-A2B0-06E13F1FA125}" type="pres">
      <dgm:prSet presAssocID="{2B4D6421-68B2-4E97-B717-A0A4B187E095}" presName="sibTrans" presStyleCnt="0"/>
      <dgm:spPr/>
    </dgm:pt>
    <dgm:pt modelId="{AF647323-9557-4A40-A756-2EBC44D79BAD}" type="pres">
      <dgm:prSet presAssocID="{2B4D6421-68B2-4E97-B717-A0A4B187E095}" presName="space" presStyleCnt="0"/>
      <dgm:spPr/>
    </dgm:pt>
    <dgm:pt modelId="{AFD1B97E-81E2-4D38-A1CC-46A512414FED}" type="pres">
      <dgm:prSet presAssocID="{BDD3044C-8718-4192-AB9B-6C0B43DA8E10}" presName="composite" presStyleCnt="0"/>
      <dgm:spPr/>
    </dgm:pt>
    <dgm:pt modelId="{87DF6F18-06DE-4CBB-895F-066E1E4DAF44}" type="pres">
      <dgm:prSet presAssocID="{BDD3044C-8718-4192-AB9B-6C0B43DA8E10}" presName="LShape" presStyleLbl="alignNode1" presStyleIdx="4" presStyleCnt="5"/>
      <dgm:spPr/>
    </dgm:pt>
    <dgm:pt modelId="{A7DB7B39-3FF9-4513-9031-EDA2A8C1A90B}" type="pres">
      <dgm:prSet presAssocID="{BDD3044C-8718-4192-AB9B-6C0B43DA8E10}" presName="ParentText" presStyleLbl="revTx" presStyleIdx="2" presStyleCnt="3" custScaleX="94560" custScaleY="92801">
        <dgm:presLayoutVars>
          <dgm:chMax val="0"/>
          <dgm:chPref val="0"/>
          <dgm:bulletEnabled val="1"/>
        </dgm:presLayoutVars>
      </dgm:prSet>
      <dgm:spPr/>
    </dgm:pt>
  </dgm:ptLst>
  <dgm:cxnLst>
    <dgm:cxn modelId="{43B4BC02-5103-4DCC-8D27-A0E4F8690B93}" type="presOf" srcId="{BDD3044C-8718-4192-AB9B-6C0B43DA8E10}" destId="{A7DB7B39-3FF9-4513-9031-EDA2A8C1A90B}" srcOrd="0" destOrd="0" presId="urn:microsoft.com/office/officeart/2009/3/layout/StepUpProcess"/>
    <dgm:cxn modelId="{EEFF820A-CDAE-4E77-BDA5-360AD9720CAA}" type="presOf" srcId="{670A3E52-ECF3-4DAA-9C83-B02C9E4E2E8C}" destId="{463D90CC-F929-4FCA-BE1A-F81A46C08630}" srcOrd="0" destOrd="0" presId="urn:microsoft.com/office/officeart/2009/3/layout/StepUpProcess"/>
    <dgm:cxn modelId="{E8C2040F-08C6-4858-B5D7-34EBB20F1429}" srcId="{670A3E52-ECF3-4DAA-9C83-B02C9E4E2E8C}" destId="{372027B2-C8F7-4E6E-A044-9ACE8E210296}" srcOrd="0" destOrd="0" parTransId="{13FC6463-103E-4A99-AA1C-1AFA0C939D60}" sibTransId="{D338A006-E08C-4FF7-BAEE-ED2FC2DB7DA4}"/>
    <dgm:cxn modelId="{86683539-6BB9-497A-9868-44346E22B406}" type="presOf" srcId="{98F94AAC-9F71-4BF6-B635-65BC09FE0201}" destId="{FED899D4-6503-4D4B-A745-A9DE0D09CC42}" srcOrd="0" destOrd="0" presId="urn:microsoft.com/office/officeart/2009/3/layout/StepUpProcess"/>
    <dgm:cxn modelId="{7182033B-A9C4-4093-A089-D13089CB8C6A}" srcId="{670A3E52-ECF3-4DAA-9C83-B02C9E4E2E8C}" destId="{BDD3044C-8718-4192-AB9B-6C0B43DA8E10}" srcOrd="2" destOrd="0" parTransId="{44CBFB6A-6AFC-49D5-AF27-2C7DC70BD3F0}" sibTransId="{15707082-8DAD-4A89-9939-4F8076971E98}"/>
    <dgm:cxn modelId="{8D8BC3D6-269D-43FF-8BAA-6652B0755F55}" type="presOf" srcId="{372027B2-C8F7-4E6E-A044-9ACE8E210296}" destId="{69685824-D2FF-4551-B26A-1915035FB248}" srcOrd="0" destOrd="0" presId="urn:microsoft.com/office/officeart/2009/3/layout/StepUpProcess"/>
    <dgm:cxn modelId="{D62C18FE-C591-4D10-9FD2-696685967DEA}" srcId="{670A3E52-ECF3-4DAA-9C83-B02C9E4E2E8C}" destId="{98F94AAC-9F71-4BF6-B635-65BC09FE0201}" srcOrd="1" destOrd="0" parTransId="{717F6D1C-387D-49C7-BCEC-548677D1D1A0}" sibTransId="{2B4D6421-68B2-4E97-B717-A0A4B187E095}"/>
    <dgm:cxn modelId="{CB256635-4C73-4E2F-A028-BEAAC4C59F34}" type="presParOf" srcId="{463D90CC-F929-4FCA-BE1A-F81A46C08630}" destId="{6739EB6A-8FDA-4121-BF44-2AA40CC357A3}" srcOrd="0" destOrd="0" presId="urn:microsoft.com/office/officeart/2009/3/layout/StepUpProcess"/>
    <dgm:cxn modelId="{73DB9EE9-15D7-4F41-BA2D-ACF4DD251A17}" type="presParOf" srcId="{6739EB6A-8FDA-4121-BF44-2AA40CC357A3}" destId="{3BC140AD-5638-4AA4-BAEA-CB8575262B37}" srcOrd="0" destOrd="0" presId="urn:microsoft.com/office/officeart/2009/3/layout/StepUpProcess"/>
    <dgm:cxn modelId="{7E2CBA64-1558-48F9-AB8B-2822C94035E4}" type="presParOf" srcId="{6739EB6A-8FDA-4121-BF44-2AA40CC357A3}" destId="{69685824-D2FF-4551-B26A-1915035FB248}" srcOrd="1" destOrd="0" presId="urn:microsoft.com/office/officeart/2009/3/layout/StepUpProcess"/>
    <dgm:cxn modelId="{3BCC7B3B-7391-4372-876A-F91991985066}" type="presParOf" srcId="{6739EB6A-8FDA-4121-BF44-2AA40CC357A3}" destId="{45D0EDF9-7AC4-4F3D-9AAA-F0979EB38FEE}" srcOrd="2" destOrd="0" presId="urn:microsoft.com/office/officeart/2009/3/layout/StepUpProcess"/>
    <dgm:cxn modelId="{A69AB61D-C13D-4B32-AC64-A6021B005EAA}" type="presParOf" srcId="{463D90CC-F929-4FCA-BE1A-F81A46C08630}" destId="{E603936D-8504-4951-98D9-4A6519F38659}" srcOrd="1" destOrd="0" presId="urn:microsoft.com/office/officeart/2009/3/layout/StepUpProcess"/>
    <dgm:cxn modelId="{D27A0238-B01D-47C1-8FEF-376E440AB6A2}" type="presParOf" srcId="{E603936D-8504-4951-98D9-4A6519F38659}" destId="{672A9926-C631-424F-B53E-CC48BB844637}" srcOrd="0" destOrd="0" presId="urn:microsoft.com/office/officeart/2009/3/layout/StepUpProcess"/>
    <dgm:cxn modelId="{73B27DBF-ED1C-4C96-B922-E14473412C12}" type="presParOf" srcId="{463D90CC-F929-4FCA-BE1A-F81A46C08630}" destId="{52415C70-64BA-4B90-830F-CA50BB0E6655}" srcOrd="2" destOrd="0" presId="urn:microsoft.com/office/officeart/2009/3/layout/StepUpProcess"/>
    <dgm:cxn modelId="{4A15B22A-15CA-48B5-AA0D-24703F772369}" type="presParOf" srcId="{52415C70-64BA-4B90-830F-CA50BB0E6655}" destId="{AD164A11-C8F4-4D5C-8A6F-7E20F850F88C}" srcOrd="0" destOrd="0" presId="urn:microsoft.com/office/officeart/2009/3/layout/StepUpProcess"/>
    <dgm:cxn modelId="{1723F064-0444-4DE7-9ED4-CA72B56618A7}" type="presParOf" srcId="{52415C70-64BA-4B90-830F-CA50BB0E6655}" destId="{FED899D4-6503-4D4B-A745-A9DE0D09CC42}" srcOrd="1" destOrd="0" presId="urn:microsoft.com/office/officeart/2009/3/layout/StepUpProcess"/>
    <dgm:cxn modelId="{DC0B7C46-42F7-45B7-9349-6EDA61C80516}" type="presParOf" srcId="{52415C70-64BA-4B90-830F-CA50BB0E6655}" destId="{7EB4A9EA-10F9-4A63-A13E-E020D365CBE8}" srcOrd="2" destOrd="0" presId="urn:microsoft.com/office/officeart/2009/3/layout/StepUpProcess"/>
    <dgm:cxn modelId="{73682F63-74D8-4D54-A830-EA7875EAFAA4}" type="presParOf" srcId="{463D90CC-F929-4FCA-BE1A-F81A46C08630}" destId="{2F1EB495-6C66-481B-A2B0-06E13F1FA125}" srcOrd="3" destOrd="0" presId="urn:microsoft.com/office/officeart/2009/3/layout/StepUpProcess"/>
    <dgm:cxn modelId="{79EC88F5-8C5E-4265-88F1-8964FC35FE8A}" type="presParOf" srcId="{2F1EB495-6C66-481B-A2B0-06E13F1FA125}" destId="{AF647323-9557-4A40-A756-2EBC44D79BAD}" srcOrd="0" destOrd="0" presId="urn:microsoft.com/office/officeart/2009/3/layout/StepUpProcess"/>
    <dgm:cxn modelId="{2F24B956-0CA8-4375-B7AD-8DF50F038525}" type="presParOf" srcId="{463D90CC-F929-4FCA-BE1A-F81A46C08630}" destId="{AFD1B97E-81E2-4D38-A1CC-46A512414FED}" srcOrd="4" destOrd="0" presId="urn:microsoft.com/office/officeart/2009/3/layout/StepUpProcess"/>
    <dgm:cxn modelId="{27394C13-779B-4E3E-893D-7F4A4F43DD07}" type="presParOf" srcId="{AFD1B97E-81E2-4D38-A1CC-46A512414FED}" destId="{87DF6F18-06DE-4CBB-895F-066E1E4DAF44}" srcOrd="0" destOrd="0" presId="urn:microsoft.com/office/officeart/2009/3/layout/StepUpProcess"/>
    <dgm:cxn modelId="{F1D297E7-77F1-4963-9BE6-70E3336062D2}" type="presParOf" srcId="{AFD1B97E-81E2-4D38-A1CC-46A512414FED}" destId="{A7DB7B39-3FF9-4513-9031-EDA2A8C1A90B}" srcOrd="1" destOrd="0" presId="urn:microsoft.com/office/officeart/2009/3/layout/StepUpProcess"/>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C140AD-5638-4AA4-BAEA-CB8575262B37}">
      <dsp:nvSpPr>
        <dsp:cNvPr id="0" name=""/>
        <dsp:cNvSpPr/>
      </dsp:nvSpPr>
      <dsp:spPr>
        <a:xfrm rot="5400000">
          <a:off x="555325" y="1070438"/>
          <a:ext cx="1615862" cy="2688758"/>
        </a:xfrm>
        <a:prstGeom prst="corner">
          <a:avLst>
            <a:gd name="adj1" fmla="val 16120"/>
            <a:gd name="adj2" fmla="val 1611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85824-D2FF-4551-B26A-1915035FB248}">
      <dsp:nvSpPr>
        <dsp:cNvPr id="0" name=""/>
        <dsp:cNvSpPr/>
      </dsp:nvSpPr>
      <dsp:spPr>
        <a:xfrm>
          <a:off x="314444" y="1888734"/>
          <a:ext cx="2340694" cy="2097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1" kern="1200" dirty="0">
              <a:solidFill>
                <a:srgbClr val="C85C12"/>
              </a:solidFill>
              <a:latin typeface="Product Sans" panose="020B0403030502040203" pitchFamily="34" charset="0"/>
            </a:rPr>
            <a:t>Authentication</a:t>
          </a:r>
        </a:p>
        <a:p>
          <a:pPr marL="0" lvl="0" indent="0" algn="l" defTabSz="844550">
            <a:lnSpc>
              <a:spcPct val="90000"/>
            </a:lnSpc>
            <a:spcBef>
              <a:spcPct val="0"/>
            </a:spcBef>
            <a:spcAft>
              <a:spcPct val="35000"/>
            </a:spcAft>
            <a:buNone/>
          </a:pPr>
          <a:r>
            <a:rPr lang="en-IN" sz="1900" b="1" kern="1200" dirty="0">
              <a:solidFill>
                <a:srgbClr val="C85C12"/>
              </a:solidFill>
              <a:latin typeface="Product Sans" panose="020B0403030502040203" pitchFamily="34" charset="0"/>
            </a:rPr>
            <a:t>Firebase Phone Authentication</a:t>
          </a:r>
        </a:p>
      </dsp:txBody>
      <dsp:txXfrm>
        <a:off x="314444" y="1888734"/>
        <a:ext cx="2340694" cy="2097907"/>
      </dsp:txXfrm>
    </dsp:sp>
    <dsp:sp modelId="{45D0EDF9-7AC4-4F3D-9AAA-F0979EB38FEE}">
      <dsp:nvSpPr>
        <dsp:cNvPr id="0" name=""/>
        <dsp:cNvSpPr/>
      </dsp:nvSpPr>
      <dsp:spPr>
        <a:xfrm>
          <a:off x="2240500" y="872488"/>
          <a:ext cx="458004" cy="458004"/>
        </a:xfrm>
        <a:prstGeom prst="triangle">
          <a:avLst>
            <a:gd name="adj" fmla="val 100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164A11-C8F4-4D5C-8A6F-7E20F850F88C}">
      <dsp:nvSpPr>
        <dsp:cNvPr id="0" name=""/>
        <dsp:cNvSpPr/>
      </dsp:nvSpPr>
      <dsp:spPr>
        <a:xfrm rot="5400000">
          <a:off x="3512450" y="335102"/>
          <a:ext cx="1615862" cy="2688758"/>
        </a:xfrm>
        <a:prstGeom prst="corner">
          <a:avLst>
            <a:gd name="adj1" fmla="val 16120"/>
            <a:gd name="adj2" fmla="val 1611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D899D4-6503-4D4B-A745-A9DE0D09CC42}">
      <dsp:nvSpPr>
        <dsp:cNvPr id="0" name=""/>
        <dsp:cNvSpPr/>
      </dsp:nvSpPr>
      <dsp:spPr>
        <a:xfrm>
          <a:off x="3242722" y="1138461"/>
          <a:ext cx="2427426" cy="2127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1" kern="1200" dirty="0">
              <a:solidFill>
                <a:srgbClr val="2C6193"/>
              </a:solidFill>
              <a:latin typeface="Product Sans" panose="020B0403030502040203" pitchFamily="34" charset="0"/>
            </a:rPr>
            <a:t>Server Setup</a:t>
          </a:r>
        </a:p>
        <a:p>
          <a:pPr marL="0" lvl="0" indent="0" algn="l" defTabSz="844550">
            <a:lnSpc>
              <a:spcPct val="90000"/>
            </a:lnSpc>
            <a:spcBef>
              <a:spcPct val="0"/>
            </a:spcBef>
            <a:spcAft>
              <a:spcPct val="35000"/>
            </a:spcAft>
            <a:buNone/>
          </a:pPr>
          <a:r>
            <a:rPr lang="en-IN" sz="1900" b="1" kern="1200" dirty="0">
              <a:solidFill>
                <a:srgbClr val="2C6193"/>
              </a:solidFill>
              <a:latin typeface="Product Sans" panose="020B0403030502040203" pitchFamily="34" charset="0"/>
            </a:rPr>
            <a:t>Cloud Setup</a:t>
          </a:r>
        </a:p>
        <a:p>
          <a:pPr marL="0" lvl="0" indent="0" algn="l" defTabSz="844550">
            <a:lnSpc>
              <a:spcPct val="90000"/>
            </a:lnSpc>
            <a:spcBef>
              <a:spcPct val="0"/>
            </a:spcBef>
            <a:spcAft>
              <a:spcPct val="35000"/>
            </a:spcAft>
            <a:buNone/>
          </a:pPr>
          <a:r>
            <a:rPr lang="en-IN" sz="1900" b="1" kern="1200" dirty="0">
              <a:solidFill>
                <a:srgbClr val="2C6193"/>
              </a:solidFill>
              <a:latin typeface="Product Sans" panose="020B0403030502040203" pitchFamily="34" charset="0"/>
            </a:rPr>
            <a:t>Database Schema Development</a:t>
          </a:r>
        </a:p>
        <a:p>
          <a:pPr marL="0" lvl="0" indent="0" algn="l" defTabSz="844550">
            <a:lnSpc>
              <a:spcPct val="90000"/>
            </a:lnSpc>
            <a:spcBef>
              <a:spcPct val="0"/>
            </a:spcBef>
            <a:spcAft>
              <a:spcPct val="35000"/>
            </a:spcAft>
            <a:buNone/>
          </a:pPr>
          <a:r>
            <a:rPr lang="en-IN" sz="1900" b="1" kern="1200" dirty="0">
              <a:solidFill>
                <a:srgbClr val="2C6193"/>
              </a:solidFill>
              <a:latin typeface="Product Sans" panose="020B0403030502040203" pitchFamily="34" charset="0"/>
            </a:rPr>
            <a:t>MVVM Implementation </a:t>
          </a:r>
        </a:p>
      </dsp:txBody>
      <dsp:txXfrm>
        <a:off x="3242722" y="1138461"/>
        <a:ext cx="2427426" cy="2127781"/>
      </dsp:txXfrm>
    </dsp:sp>
    <dsp:sp modelId="{7EB4A9EA-10F9-4A63-A13E-E020D365CBE8}">
      <dsp:nvSpPr>
        <dsp:cNvPr id="0" name=""/>
        <dsp:cNvSpPr/>
      </dsp:nvSpPr>
      <dsp:spPr>
        <a:xfrm>
          <a:off x="5212144" y="137152"/>
          <a:ext cx="458004" cy="458004"/>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DF6F18-06DE-4CBB-895F-066E1E4DAF44}">
      <dsp:nvSpPr>
        <dsp:cNvPr id="0" name=""/>
        <dsp:cNvSpPr/>
      </dsp:nvSpPr>
      <dsp:spPr>
        <a:xfrm rot="5400000">
          <a:off x="6484094" y="-323644"/>
          <a:ext cx="1615862" cy="2688758"/>
        </a:xfrm>
        <a:prstGeom prst="corner">
          <a:avLst>
            <a:gd name="adj1" fmla="val 16120"/>
            <a:gd name="adj2" fmla="val 1611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DB7B39-3FF9-4513-9031-EDA2A8C1A90B}">
      <dsp:nvSpPr>
        <dsp:cNvPr id="0" name=""/>
        <dsp:cNvSpPr/>
      </dsp:nvSpPr>
      <dsp:spPr>
        <a:xfrm>
          <a:off x="6280392" y="556304"/>
          <a:ext cx="2295374" cy="1974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1" kern="1200" dirty="0">
              <a:solidFill>
                <a:srgbClr val="31AD47"/>
              </a:solidFill>
            </a:rPr>
            <a:t>Testing API</a:t>
          </a:r>
        </a:p>
        <a:p>
          <a:pPr marL="0" lvl="0" indent="0" algn="l" defTabSz="844550">
            <a:lnSpc>
              <a:spcPct val="90000"/>
            </a:lnSpc>
            <a:spcBef>
              <a:spcPct val="0"/>
            </a:spcBef>
            <a:spcAft>
              <a:spcPct val="35000"/>
            </a:spcAft>
            <a:buNone/>
          </a:pPr>
          <a:r>
            <a:rPr lang="en-IN" sz="1900" b="1" kern="1200" dirty="0" err="1">
              <a:solidFill>
                <a:srgbClr val="31AD47"/>
              </a:solidFill>
            </a:rPr>
            <a:t>ViewModel</a:t>
          </a:r>
          <a:r>
            <a:rPr lang="en-IN" sz="1900" b="1" kern="1200" dirty="0">
              <a:solidFill>
                <a:srgbClr val="31AD47"/>
              </a:solidFill>
            </a:rPr>
            <a:t> Attachment</a:t>
          </a:r>
        </a:p>
        <a:p>
          <a:pPr marL="0" lvl="0" indent="0" algn="l" defTabSz="844550">
            <a:lnSpc>
              <a:spcPct val="90000"/>
            </a:lnSpc>
            <a:spcBef>
              <a:spcPct val="0"/>
            </a:spcBef>
            <a:spcAft>
              <a:spcPct val="35000"/>
            </a:spcAft>
            <a:buNone/>
          </a:pPr>
          <a:r>
            <a:rPr lang="en-IN" sz="1900" b="1" kern="1200" dirty="0">
              <a:solidFill>
                <a:srgbClr val="31AD47"/>
              </a:solidFill>
            </a:rPr>
            <a:t>Interconnecting Different Database Platform</a:t>
          </a:r>
        </a:p>
      </dsp:txBody>
      <dsp:txXfrm>
        <a:off x="6280392" y="556304"/>
        <a:ext cx="2295374" cy="1974602"/>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FCFA0C-C335-45CB-93A2-93A04B667294}" type="datetimeFigureOut">
              <a:rPr lang="en-IN" smtClean="0"/>
              <a:t>29-12-2021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3250DE-C185-4506-90CF-37930CD5D920}" type="slidenum">
              <a:rPr lang="en-IN" smtClean="0"/>
              <a:t>‹#›</a:t>
            </a:fld>
            <a:endParaRPr lang="en-IN"/>
          </a:p>
        </p:txBody>
      </p:sp>
    </p:spTree>
    <p:extLst>
      <p:ext uri="{BB962C8B-B14F-4D97-AF65-F5344CB8AC3E}">
        <p14:creationId xmlns:p14="http://schemas.microsoft.com/office/powerpoint/2010/main" val="2927560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80EAA40-C55C-4FA9-9E11-3032B0F29757}" type="slidenum">
              <a:rPr lang="en-IN" smtClean="0"/>
              <a:t>19</a:t>
            </a:fld>
            <a:endParaRPr lang="en-IN"/>
          </a:p>
        </p:txBody>
      </p:sp>
    </p:spTree>
    <p:extLst>
      <p:ext uri="{BB962C8B-B14F-4D97-AF65-F5344CB8AC3E}">
        <p14:creationId xmlns:p14="http://schemas.microsoft.com/office/powerpoint/2010/main" val="1472600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80EAA40-C55C-4FA9-9E11-3032B0F29757}" type="slidenum">
              <a:rPr lang="en-IN" smtClean="0"/>
              <a:t>20</a:t>
            </a:fld>
            <a:endParaRPr lang="en-IN"/>
          </a:p>
        </p:txBody>
      </p:sp>
    </p:spTree>
    <p:extLst>
      <p:ext uri="{BB962C8B-B14F-4D97-AF65-F5344CB8AC3E}">
        <p14:creationId xmlns:p14="http://schemas.microsoft.com/office/powerpoint/2010/main" val="879726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80EAA40-C55C-4FA9-9E11-3032B0F29757}" type="slidenum">
              <a:rPr lang="en-IN" smtClean="0"/>
              <a:t>21</a:t>
            </a:fld>
            <a:endParaRPr lang="en-IN"/>
          </a:p>
        </p:txBody>
      </p:sp>
    </p:spTree>
    <p:extLst>
      <p:ext uri="{BB962C8B-B14F-4D97-AF65-F5344CB8AC3E}">
        <p14:creationId xmlns:p14="http://schemas.microsoft.com/office/powerpoint/2010/main" val="432811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B7672-2BC7-414E-B14C-F9A28C98E6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5FE87D1-4C59-4092-B279-3F129FC5C8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AF9BA2E-D693-4E4B-8B35-E8E578E62772}"/>
              </a:ext>
            </a:extLst>
          </p:cNvPr>
          <p:cNvSpPr>
            <a:spLocks noGrp="1"/>
          </p:cNvSpPr>
          <p:nvPr>
            <p:ph type="dt" sz="half" idx="10"/>
          </p:nvPr>
        </p:nvSpPr>
        <p:spPr/>
        <p:txBody>
          <a:bodyPr/>
          <a:lstStyle/>
          <a:p>
            <a:fld id="{C9365E59-47C4-454C-84D1-FBE743F5CCCE}" type="datetimeFigureOut">
              <a:rPr lang="en-IN" smtClean="0"/>
              <a:t>29-12-2021</a:t>
            </a:fld>
            <a:endParaRPr lang="en-IN"/>
          </a:p>
        </p:txBody>
      </p:sp>
      <p:sp>
        <p:nvSpPr>
          <p:cNvPr id="5" name="Footer Placeholder 4">
            <a:extLst>
              <a:ext uri="{FF2B5EF4-FFF2-40B4-BE49-F238E27FC236}">
                <a16:creationId xmlns:a16="http://schemas.microsoft.com/office/drawing/2014/main" id="{979CB9AD-387A-4E91-AD84-3FFC1E7AF0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BF4560-42DC-406A-974C-B1191961C943}"/>
              </a:ext>
            </a:extLst>
          </p:cNvPr>
          <p:cNvSpPr>
            <a:spLocks noGrp="1"/>
          </p:cNvSpPr>
          <p:nvPr>
            <p:ph type="sldNum" sz="quarter" idx="12"/>
          </p:nvPr>
        </p:nvSpPr>
        <p:spPr/>
        <p:txBody>
          <a:bodyPr/>
          <a:lstStyle/>
          <a:p>
            <a:fld id="{29D0E73D-D14B-4B80-85A1-FD1D711E0CBF}" type="slidenum">
              <a:rPr lang="en-IN" smtClean="0"/>
              <a:t>‹#›</a:t>
            </a:fld>
            <a:endParaRPr lang="en-IN"/>
          </a:p>
        </p:txBody>
      </p:sp>
    </p:spTree>
    <p:extLst>
      <p:ext uri="{BB962C8B-B14F-4D97-AF65-F5344CB8AC3E}">
        <p14:creationId xmlns:p14="http://schemas.microsoft.com/office/powerpoint/2010/main" val="3472877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B3AC5-6D40-4CF7-8F2E-0A1F131E4C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11F7AC-F79D-41C1-BEB6-34A3942DC5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D18511-D4D2-4113-8F8F-83976CDECAA4}"/>
              </a:ext>
            </a:extLst>
          </p:cNvPr>
          <p:cNvSpPr>
            <a:spLocks noGrp="1"/>
          </p:cNvSpPr>
          <p:nvPr>
            <p:ph type="dt" sz="half" idx="10"/>
          </p:nvPr>
        </p:nvSpPr>
        <p:spPr/>
        <p:txBody>
          <a:bodyPr/>
          <a:lstStyle/>
          <a:p>
            <a:fld id="{C9365E59-47C4-454C-84D1-FBE743F5CCCE}" type="datetimeFigureOut">
              <a:rPr lang="en-IN" smtClean="0"/>
              <a:t>29-12-2021</a:t>
            </a:fld>
            <a:endParaRPr lang="en-IN"/>
          </a:p>
        </p:txBody>
      </p:sp>
      <p:sp>
        <p:nvSpPr>
          <p:cNvPr id="5" name="Footer Placeholder 4">
            <a:extLst>
              <a:ext uri="{FF2B5EF4-FFF2-40B4-BE49-F238E27FC236}">
                <a16:creationId xmlns:a16="http://schemas.microsoft.com/office/drawing/2014/main" id="{942E8D97-61B2-415A-BBAF-3F5E8C6117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F63157-FE86-4956-B69A-35D0DDA59B76}"/>
              </a:ext>
            </a:extLst>
          </p:cNvPr>
          <p:cNvSpPr>
            <a:spLocks noGrp="1"/>
          </p:cNvSpPr>
          <p:nvPr>
            <p:ph type="sldNum" sz="quarter" idx="12"/>
          </p:nvPr>
        </p:nvSpPr>
        <p:spPr/>
        <p:txBody>
          <a:bodyPr/>
          <a:lstStyle/>
          <a:p>
            <a:fld id="{29D0E73D-D14B-4B80-85A1-FD1D711E0CBF}" type="slidenum">
              <a:rPr lang="en-IN" smtClean="0"/>
              <a:t>‹#›</a:t>
            </a:fld>
            <a:endParaRPr lang="en-IN"/>
          </a:p>
        </p:txBody>
      </p:sp>
    </p:spTree>
    <p:extLst>
      <p:ext uri="{BB962C8B-B14F-4D97-AF65-F5344CB8AC3E}">
        <p14:creationId xmlns:p14="http://schemas.microsoft.com/office/powerpoint/2010/main" val="1134022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132A00-6A0A-4C53-A96D-04F58033A7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2AF73E-F2A2-48B2-9956-E89A7FFF64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D50570-994F-4323-8BE1-F25250879962}"/>
              </a:ext>
            </a:extLst>
          </p:cNvPr>
          <p:cNvSpPr>
            <a:spLocks noGrp="1"/>
          </p:cNvSpPr>
          <p:nvPr>
            <p:ph type="dt" sz="half" idx="10"/>
          </p:nvPr>
        </p:nvSpPr>
        <p:spPr/>
        <p:txBody>
          <a:bodyPr/>
          <a:lstStyle/>
          <a:p>
            <a:fld id="{C9365E59-47C4-454C-84D1-FBE743F5CCCE}" type="datetimeFigureOut">
              <a:rPr lang="en-IN" smtClean="0"/>
              <a:t>29-12-2021</a:t>
            </a:fld>
            <a:endParaRPr lang="en-IN"/>
          </a:p>
        </p:txBody>
      </p:sp>
      <p:sp>
        <p:nvSpPr>
          <p:cNvPr id="5" name="Footer Placeholder 4">
            <a:extLst>
              <a:ext uri="{FF2B5EF4-FFF2-40B4-BE49-F238E27FC236}">
                <a16:creationId xmlns:a16="http://schemas.microsoft.com/office/drawing/2014/main" id="{A2A4C62B-8A3F-4B63-A600-F014CC256F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2A2CF9-B3F8-4EDF-8FDA-06146703299C}"/>
              </a:ext>
            </a:extLst>
          </p:cNvPr>
          <p:cNvSpPr>
            <a:spLocks noGrp="1"/>
          </p:cNvSpPr>
          <p:nvPr>
            <p:ph type="sldNum" sz="quarter" idx="12"/>
          </p:nvPr>
        </p:nvSpPr>
        <p:spPr/>
        <p:txBody>
          <a:bodyPr/>
          <a:lstStyle/>
          <a:p>
            <a:fld id="{29D0E73D-D14B-4B80-85A1-FD1D711E0CBF}" type="slidenum">
              <a:rPr lang="en-IN" smtClean="0"/>
              <a:t>‹#›</a:t>
            </a:fld>
            <a:endParaRPr lang="en-IN"/>
          </a:p>
        </p:txBody>
      </p:sp>
    </p:spTree>
    <p:extLst>
      <p:ext uri="{BB962C8B-B14F-4D97-AF65-F5344CB8AC3E}">
        <p14:creationId xmlns:p14="http://schemas.microsoft.com/office/powerpoint/2010/main" val="3256276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B8F8F-4B24-4FBD-8090-BFA7EB51A9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735538-7576-455A-B23A-3782625700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97C02F-E7CA-4554-A17A-5CA8A9F228A3}"/>
              </a:ext>
            </a:extLst>
          </p:cNvPr>
          <p:cNvSpPr>
            <a:spLocks noGrp="1"/>
          </p:cNvSpPr>
          <p:nvPr>
            <p:ph type="dt" sz="half" idx="10"/>
          </p:nvPr>
        </p:nvSpPr>
        <p:spPr/>
        <p:txBody>
          <a:bodyPr/>
          <a:lstStyle/>
          <a:p>
            <a:fld id="{C9365E59-47C4-454C-84D1-FBE743F5CCCE}" type="datetimeFigureOut">
              <a:rPr lang="en-IN" smtClean="0"/>
              <a:t>29-12-2021</a:t>
            </a:fld>
            <a:endParaRPr lang="en-IN"/>
          </a:p>
        </p:txBody>
      </p:sp>
      <p:sp>
        <p:nvSpPr>
          <p:cNvPr id="5" name="Footer Placeholder 4">
            <a:extLst>
              <a:ext uri="{FF2B5EF4-FFF2-40B4-BE49-F238E27FC236}">
                <a16:creationId xmlns:a16="http://schemas.microsoft.com/office/drawing/2014/main" id="{25191157-BDA1-476D-916E-160E6B5961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36B2CD-A9C4-4905-A8DF-5EAAFCEDF6A9}"/>
              </a:ext>
            </a:extLst>
          </p:cNvPr>
          <p:cNvSpPr>
            <a:spLocks noGrp="1"/>
          </p:cNvSpPr>
          <p:nvPr>
            <p:ph type="sldNum" sz="quarter" idx="12"/>
          </p:nvPr>
        </p:nvSpPr>
        <p:spPr/>
        <p:txBody>
          <a:bodyPr/>
          <a:lstStyle/>
          <a:p>
            <a:fld id="{29D0E73D-D14B-4B80-85A1-FD1D711E0CBF}" type="slidenum">
              <a:rPr lang="en-IN" smtClean="0"/>
              <a:t>‹#›</a:t>
            </a:fld>
            <a:endParaRPr lang="en-IN"/>
          </a:p>
        </p:txBody>
      </p:sp>
    </p:spTree>
    <p:extLst>
      <p:ext uri="{BB962C8B-B14F-4D97-AF65-F5344CB8AC3E}">
        <p14:creationId xmlns:p14="http://schemas.microsoft.com/office/powerpoint/2010/main" val="1291238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029FB-E1D0-4589-961F-A5490C635B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EC84605-B495-4F53-8776-F2E7760351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81659B-F541-4E70-8C40-137B6C1450F7}"/>
              </a:ext>
            </a:extLst>
          </p:cNvPr>
          <p:cNvSpPr>
            <a:spLocks noGrp="1"/>
          </p:cNvSpPr>
          <p:nvPr>
            <p:ph type="dt" sz="half" idx="10"/>
          </p:nvPr>
        </p:nvSpPr>
        <p:spPr/>
        <p:txBody>
          <a:bodyPr/>
          <a:lstStyle/>
          <a:p>
            <a:fld id="{C9365E59-47C4-454C-84D1-FBE743F5CCCE}" type="datetimeFigureOut">
              <a:rPr lang="en-IN" smtClean="0"/>
              <a:t>29-12-2021</a:t>
            </a:fld>
            <a:endParaRPr lang="en-IN"/>
          </a:p>
        </p:txBody>
      </p:sp>
      <p:sp>
        <p:nvSpPr>
          <p:cNvPr id="5" name="Footer Placeholder 4">
            <a:extLst>
              <a:ext uri="{FF2B5EF4-FFF2-40B4-BE49-F238E27FC236}">
                <a16:creationId xmlns:a16="http://schemas.microsoft.com/office/drawing/2014/main" id="{C6AA7EC4-0F2C-475B-987E-962988A296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0EF8D2-6D84-4F93-B7D9-DA4EEE26AE70}"/>
              </a:ext>
            </a:extLst>
          </p:cNvPr>
          <p:cNvSpPr>
            <a:spLocks noGrp="1"/>
          </p:cNvSpPr>
          <p:nvPr>
            <p:ph type="sldNum" sz="quarter" idx="12"/>
          </p:nvPr>
        </p:nvSpPr>
        <p:spPr/>
        <p:txBody>
          <a:bodyPr/>
          <a:lstStyle/>
          <a:p>
            <a:fld id="{29D0E73D-D14B-4B80-85A1-FD1D711E0CBF}" type="slidenum">
              <a:rPr lang="en-IN" smtClean="0"/>
              <a:t>‹#›</a:t>
            </a:fld>
            <a:endParaRPr lang="en-IN"/>
          </a:p>
        </p:txBody>
      </p:sp>
    </p:spTree>
    <p:extLst>
      <p:ext uri="{BB962C8B-B14F-4D97-AF65-F5344CB8AC3E}">
        <p14:creationId xmlns:p14="http://schemas.microsoft.com/office/powerpoint/2010/main" val="3386361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7EF0C-304C-4ADF-9694-AFA90B262F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42F77C-86D5-4621-8A37-355A2B590A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ACEB56-DCBC-44A9-9196-7704ED5F44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C80539-E90F-4F01-A6B4-074C92BC7E08}"/>
              </a:ext>
            </a:extLst>
          </p:cNvPr>
          <p:cNvSpPr>
            <a:spLocks noGrp="1"/>
          </p:cNvSpPr>
          <p:nvPr>
            <p:ph type="dt" sz="half" idx="10"/>
          </p:nvPr>
        </p:nvSpPr>
        <p:spPr/>
        <p:txBody>
          <a:bodyPr/>
          <a:lstStyle/>
          <a:p>
            <a:fld id="{C9365E59-47C4-454C-84D1-FBE743F5CCCE}" type="datetimeFigureOut">
              <a:rPr lang="en-IN" smtClean="0"/>
              <a:t>29-12-2021</a:t>
            </a:fld>
            <a:endParaRPr lang="en-IN"/>
          </a:p>
        </p:txBody>
      </p:sp>
      <p:sp>
        <p:nvSpPr>
          <p:cNvPr id="6" name="Footer Placeholder 5">
            <a:extLst>
              <a:ext uri="{FF2B5EF4-FFF2-40B4-BE49-F238E27FC236}">
                <a16:creationId xmlns:a16="http://schemas.microsoft.com/office/drawing/2014/main" id="{36B80F17-83D8-4593-9F64-53AE5007D2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9C46A9-78E2-439A-B513-F22E34DFFA10}"/>
              </a:ext>
            </a:extLst>
          </p:cNvPr>
          <p:cNvSpPr>
            <a:spLocks noGrp="1"/>
          </p:cNvSpPr>
          <p:nvPr>
            <p:ph type="sldNum" sz="quarter" idx="12"/>
          </p:nvPr>
        </p:nvSpPr>
        <p:spPr/>
        <p:txBody>
          <a:bodyPr/>
          <a:lstStyle/>
          <a:p>
            <a:fld id="{29D0E73D-D14B-4B80-85A1-FD1D711E0CBF}" type="slidenum">
              <a:rPr lang="en-IN" smtClean="0"/>
              <a:t>‹#›</a:t>
            </a:fld>
            <a:endParaRPr lang="en-IN"/>
          </a:p>
        </p:txBody>
      </p:sp>
    </p:spTree>
    <p:extLst>
      <p:ext uri="{BB962C8B-B14F-4D97-AF65-F5344CB8AC3E}">
        <p14:creationId xmlns:p14="http://schemas.microsoft.com/office/powerpoint/2010/main" val="2184900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415A0-5EC8-4AF4-8365-5BF9F5AA427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B65BB4-6A0B-4587-9359-B79A5DBE08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90951E-8B29-439A-B788-CB44AA2F24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47E25A-0567-4C29-A6FC-2B2DC2C8DA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D92A02-F9F8-4DF5-BD43-E86FD42C58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48D7E01-0F26-4DB6-BECB-9DEBD991F9FE}"/>
              </a:ext>
            </a:extLst>
          </p:cNvPr>
          <p:cNvSpPr>
            <a:spLocks noGrp="1"/>
          </p:cNvSpPr>
          <p:nvPr>
            <p:ph type="dt" sz="half" idx="10"/>
          </p:nvPr>
        </p:nvSpPr>
        <p:spPr/>
        <p:txBody>
          <a:bodyPr/>
          <a:lstStyle/>
          <a:p>
            <a:fld id="{C9365E59-47C4-454C-84D1-FBE743F5CCCE}" type="datetimeFigureOut">
              <a:rPr lang="en-IN" smtClean="0"/>
              <a:t>29-12-2021</a:t>
            </a:fld>
            <a:endParaRPr lang="en-IN"/>
          </a:p>
        </p:txBody>
      </p:sp>
      <p:sp>
        <p:nvSpPr>
          <p:cNvPr id="8" name="Footer Placeholder 7">
            <a:extLst>
              <a:ext uri="{FF2B5EF4-FFF2-40B4-BE49-F238E27FC236}">
                <a16:creationId xmlns:a16="http://schemas.microsoft.com/office/drawing/2014/main" id="{6CF9F7D8-1E84-4057-9125-5EB9B43CE9E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AA66527-17E0-42FE-A1D8-05BF47B343ED}"/>
              </a:ext>
            </a:extLst>
          </p:cNvPr>
          <p:cNvSpPr>
            <a:spLocks noGrp="1"/>
          </p:cNvSpPr>
          <p:nvPr>
            <p:ph type="sldNum" sz="quarter" idx="12"/>
          </p:nvPr>
        </p:nvSpPr>
        <p:spPr/>
        <p:txBody>
          <a:bodyPr/>
          <a:lstStyle/>
          <a:p>
            <a:fld id="{29D0E73D-D14B-4B80-85A1-FD1D711E0CBF}" type="slidenum">
              <a:rPr lang="en-IN" smtClean="0"/>
              <a:t>‹#›</a:t>
            </a:fld>
            <a:endParaRPr lang="en-IN"/>
          </a:p>
        </p:txBody>
      </p:sp>
    </p:spTree>
    <p:extLst>
      <p:ext uri="{BB962C8B-B14F-4D97-AF65-F5344CB8AC3E}">
        <p14:creationId xmlns:p14="http://schemas.microsoft.com/office/powerpoint/2010/main" val="900704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862DB-8D17-46EB-9BD9-530616D9CE7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1BD4F38-C0CD-4BE2-8469-6E9137796A2C}"/>
              </a:ext>
            </a:extLst>
          </p:cNvPr>
          <p:cNvSpPr>
            <a:spLocks noGrp="1"/>
          </p:cNvSpPr>
          <p:nvPr>
            <p:ph type="dt" sz="half" idx="10"/>
          </p:nvPr>
        </p:nvSpPr>
        <p:spPr/>
        <p:txBody>
          <a:bodyPr/>
          <a:lstStyle/>
          <a:p>
            <a:fld id="{C9365E59-47C4-454C-84D1-FBE743F5CCCE}" type="datetimeFigureOut">
              <a:rPr lang="en-IN" smtClean="0"/>
              <a:t>29-12-2021</a:t>
            </a:fld>
            <a:endParaRPr lang="en-IN"/>
          </a:p>
        </p:txBody>
      </p:sp>
      <p:sp>
        <p:nvSpPr>
          <p:cNvPr id="4" name="Footer Placeholder 3">
            <a:extLst>
              <a:ext uri="{FF2B5EF4-FFF2-40B4-BE49-F238E27FC236}">
                <a16:creationId xmlns:a16="http://schemas.microsoft.com/office/drawing/2014/main" id="{F2477218-78B1-4128-8B98-E7D2A5068B8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F54FFC5-2CD9-4D9D-807E-742D481BD261}"/>
              </a:ext>
            </a:extLst>
          </p:cNvPr>
          <p:cNvSpPr>
            <a:spLocks noGrp="1"/>
          </p:cNvSpPr>
          <p:nvPr>
            <p:ph type="sldNum" sz="quarter" idx="12"/>
          </p:nvPr>
        </p:nvSpPr>
        <p:spPr/>
        <p:txBody>
          <a:bodyPr/>
          <a:lstStyle/>
          <a:p>
            <a:fld id="{29D0E73D-D14B-4B80-85A1-FD1D711E0CBF}" type="slidenum">
              <a:rPr lang="en-IN" smtClean="0"/>
              <a:t>‹#›</a:t>
            </a:fld>
            <a:endParaRPr lang="en-IN"/>
          </a:p>
        </p:txBody>
      </p:sp>
    </p:spTree>
    <p:extLst>
      <p:ext uri="{BB962C8B-B14F-4D97-AF65-F5344CB8AC3E}">
        <p14:creationId xmlns:p14="http://schemas.microsoft.com/office/powerpoint/2010/main" val="2280922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81A254-6260-40F6-BE97-ED466FBF7E13}"/>
              </a:ext>
            </a:extLst>
          </p:cNvPr>
          <p:cNvSpPr>
            <a:spLocks noGrp="1"/>
          </p:cNvSpPr>
          <p:nvPr>
            <p:ph type="dt" sz="half" idx="10"/>
          </p:nvPr>
        </p:nvSpPr>
        <p:spPr/>
        <p:txBody>
          <a:bodyPr/>
          <a:lstStyle/>
          <a:p>
            <a:fld id="{C9365E59-47C4-454C-84D1-FBE743F5CCCE}" type="datetimeFigureOut">
              <a:rPr lang="en-IN" smtClean="0"/>
              <a:t>29-12-2021</a:t>
            </a:fld>
            <a:endParaRPr lang="en-IN"/>
          </a:p>
        </p:txBody>
      </p:sp>
      <p:sp>
        <p:nvSpPr>
          <p:cNvPr id="3" name="Footer Placeholder 2">
            <a:extLst>
              <a:ext uri="{FF2B5EF4-FFF2-40B4-BE49-F238E27FC236}">
                <a16:creationId xmlns:a16="http://schemas.microsoft.com/office/drawing/2014/main" id="{B8233AF7-5541-41BC-8F3F-08349308C1A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C2BC24-DF2F-4ED1-A2A8-A4CB5B62D3BB}"/>
              </a:ext>
            </a:extLst>
          </p:cNvPr>
          <p:cNvSpPr>
            <a:spLocks noGrp="1"/>
          </p:cNvSpPr>
          <p:nvPr>
            <p:ph type="sldNum" sz="quarter" idx="12"/>
          </p:nvPr>
        </p:nvSpPr>
        <p:spPr/>
        <p:txBody>
          <a:bodyPr/>
          <a:lstStyle/>
          <a:p>
            <a:fld id="{29D0E73D-D14B-4B80-85A1-FD1D711E0CBF}" type="slidenum">
              <a:rPr lang="en-IN" smtClean="0"/>
              <a:t>‹#›</a:t>
            </a:fld>
            <a:endParaRPr lang="en-IN"/>
          </a:p>
        </p:txBody>
      </p:sp>
    </p:spTree>
    <p:extLst>
      <p:ext uri="{BB962C8B-B14F-4D97-AF65-F5344CB8AC3E}">
        <p14:creationId xmlns:p14="http://schemas.microsoft.com/office/powerpoint/2010/main" val="128532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8D242-B1B6-4B78-A7C0-2FD171815B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8E8187-4F0C-4D70-8AC6-557204492F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BBD214-24B5-4814-8D71-FA3F2EFCCD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F3B09-F983-432A-B1A1-1C31B897341C}"/>
              </a:ext>
            </a:extLst>
          </p:cNvPr>
          <p:cNvSpPr>
            <a:spLocks noGrp="1"/>
          </p:cNvSpPr>
          <p:nvPr>
            <p:ph type="dt" sz="half" idx="10"/>
          </p:nvPr>
        </p:nvSpPr>
        <p:spPr/>
        <p:txBody>
          <a:bodyPr/>
          <a:lstStyle/>
          <a:p>
            <a:fld id="{C9365E59-47C4-454C-84D1-FBE743F5CCCE}" type="datetimeFigureOut">
              <a:rPr lang="en-IN" smtClean="0"/>
              <a:t>29-12-2021</a:t>
            </a:fld>
            <a:endParaRPr lang="en-IN"/>
          </a:p>
        </p:txBody>
      </p:sp>
      <p:sp>
        <p:nvSpPr>
          <p:cNvPr id="6" name="Footer Placeholder 5">
            <a:extLst>
              <a:ext uri="{FF2B5EF4-FFF2-40B4-BE49-F238E27FC236}">
                <a16:creationId xmlns:a16="http://schemas.microsoft.com/office/drawing/2014/main" id="{283F31AE-3004-4FF7-B976-C8290DE3C8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E434FE-ABB8-4E9D-9D21-EDE46A8F889B}"/>
              </a:ext>
            </a:extLst>
          </p:cNvPr>
          <p:cNvSpPr>
            <a:spLocks noGrp="1"/>
          </p:cNvSpPr>
          <p:nvPr>
            <p:ph type="sldNum" sz="quarter" idx="12"/>
          </p:nvPr>
        </p:nvSpPr>
        <p:spPr/>
        <p:txBody>
          <a:bodyPr/>
          <a:lstStyle/>
          <a:p>
            <a:fld id="{29D0E73D-D14B-4B80-85A1-FD1D711E0CBF}" type="slidenum">
              <a:rPr lang="en-IN" smtClean="0"/>
              <a:t>‹#›</a:t>
            </a:fld>
            <a:endParaRPr lang="en-IN"/>
          </a:p>
        </p:txBody>
      </p:sp>
    </p:spTree>
    <p:extLst>
      <p:ext uri="{BB962C8B-B14F-4D97-AF65-F5344CB8AC3E}">
        <p14:creationId xmlns:p14="http://schemas.microsoft.com/office/powerpoint/2010/main" val="2010176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EACBC-EFC3-483D-B1F0-F0DF709F32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BF85700-60C6-484D-88EE-D29BBCA499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4720086-12FA-49B3-B873-F3D1A7A8B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8E6C96-3757-431D-BC5C-826E1E8AB96D}"/>
              </a:ext>
            </a:extLst>
          </p:cNvPr>
          <p:cNvSpPr>
            <a:spLocks noGrp="1"/>
          </p:cNvSpPr>
          <p:nvPr>
            <p:ph type="dt" sz="half" idx="10"/>
          </p:nvPr>
        </p:nvSpPr>
        <p:spPr/>
        <p:txBody>
          <a:bodyPr/>
          <a:lstStyle/>
          <a:p>
            <a:fld id="{C9365E59-47C4-454C-84D1-FBE743F5CCCE}" type="datetimeFigureOut">
              <a:rPr lang="en-IN" smtClean="0"/>
              <a:t>29-12-2021</a:t>
            </a:fld>
            <a:endParaRPr lang="en-IN"/>
          </a:p>
        </p:txBody>
      </p:sp>
      <p:sp>
        <p:nvSpPr>
          <p:cNvPr id="6" name="Footer Placeholder 5">
            <a:extLst>
              <a:ext uri="{FF2B5EF4-FFF2-40B4-BE49-F238E27FC236}">
                <a16:creationId xmlns:a16="http://schemas.microsoft.com/office/drawing/2014/main" id="{7B766777-0B7C-4CEF-A4D4-C76B0A5BD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3A2DFD-9DA1-4747-B8BA-172A57D3A21F}"/>
              </a:ext>
            </a:extLst>
          </p:cNvPr>
          <p:cNvSpPr>
            <a:spLocks noGrp="1"/>
          </p:cNvSpPr>
          <p:nvPr>
            <p:ph type="sldNum" sz="quarter" idx="12"/>
          </p:nvPr>
        </p:nvSpPr>
        <p:spPr/>
        <p:txBody>
          <a:bodyPr/>
          <a:lstStyle/>
          <a:p>
            <a:fld id="{29D0E73D-D14B-4B80-85A1-FD1D711E0CBF}" type="slidenum">
              <a:rPr lang="en-IN" smtClean="0"/>
              <a:t>‹#›</a:t>
            </a:fld>
            <a:endParaRPr lang="en-IN"/>
          </a:p>
        </p:txBody>
      </p:sp>
    </p:spTree>
    <p:extLst>
      <p:ext uri="{BB962C8B-B14F-4D97-AF65-F5344CB8AC3E}">
        <p14:creationId xmlns:p14="http://schemas.microsoft.com/office/powerpoint/2010/main" val="3412459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5A914A-F692-4D70-AEFF-115118D516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DF2C80-C2E2-4A92-929E-9838F9D3D4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9C7DF0-F5F9-4DE9-845E-749E5775A8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365E59-47C4-454C-84D1-FBE743F5CCCE}" type="datetimeFigureOut">
              <a:rPr lang="en-IN" smtClean="0"/>
              <a:t>29-12-2021</a:t>
            </a:fld>
            <a:endParaRPr lang="en-IN"/>
          </a:p>
        </p:txBody>
      </p:sp>
      <p:sp>
        <p:nvSpPr>
          <p:cNvPr id="5" name="Footer Placeholder 4">
            <a:extLst>
              <a:ext uri="{FF2B5EF4-FFF2-40B4-BE49-F238E27FC236}">
                <a16:creationId xmlns:a16="http://schemas.microsoft.com/office/drawing/2014/main" id="{BC6313E6-C1A4-4326-8FE7-3D18DA53E5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DD9ED74-E26E-4BD0-A2E9-E421D3F888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D0E73D-D14B-4B80-85A1-FD1D711E0CBF}" type="slidenum">
              <a:rPr lang="en-IN" smtClean="0"/>
              <a:t>‹#›</a:t>
            </a:fld>
            <a:endParaRPr lang="en-IN"/>
          </a:p>
        </p:txBody>
      </p:sp>
    </p:spTree>
    <p:extLst>
      <p:ext uri="{BB962C8B-B14F-4D97-AF65-F5344CB8AC3E}">
        <p14:creationId xmlns:p14="http://schemas.microsoft.com/office/powerpoint/2010/main" val="24738075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FD521F6-EAEC-48D6-804E-D605B8463015}"/>
              </a:ext>
            </a:extLst>
          </p:cNvPr>
          <p:cNvGrpSpPr/>
          <p:nvPr/>
        </p:nvGrpSpPr>
        <p:grpSpPr>
          <a:xfrm>
            <a:off x="1825343" y="366550"/>
            <a:ext cx="8717353" cy="1685658"/>
            <a:chOff x="1995832" y="374950"/>
            <a:chExt cx="8717353" cy="1685658"/>
          </a:xfrm>
        </p:grpSpPr>
        <p:sp>
          <p:nvSpPr>
            <p:cNvPr id="9" name="TextBox 8">
              <a:extLst>
                <a:ext uri="{FF2B5EF4-FFF2-40B4-BE49-F238E27FC236}">
                  <a16:creationId xmlns:a16="http://schemas.microsoft.com/office/drawing/2014/main" id="{8D70EDF4-5D70-49B2-988A-B7C693F77D39}"/>
                </a:ext>
              </a:extLst>
            </p:cNvPr>
            <p:cNvSpPr txBox="1"/>
            <p:nvPr/>
          </p:nvSpPr>
          <p:spPr>
            <a:xfrm>
              <a:off x="2745723" y="1691276"/>
              <a:ext cx="7041522" cy="369332"/>
            </a:xfrm>
            <a:prstGeom prst="rect">
              <a:avLst/>
            </a:prstGeom>
            <a:noFill/>
          </p:spPr>
          <p:txBody>
            <a:bodyPr wrap="square" rtlCol="0">
              <a:spAutoFit/>
            </a:bodyPr>
            <a:lstStyle/>
            <a:p>
              <a:pPr algn="ctr"/>
              <a:r>
                <a:rPr lang="en-US" b="1" dirty="0">
                  <a:solidFill>
                    <a:schemeClr val="tx1">
                      <a:lumMod val="75000"/>
                      <a:lumOff val="25000"/>
                    </a:schemeClr>
                  </a:solidFill>
                </a:rPr>
                <a:t>Department Of Computer Engineering</a:t>
              </a:r>
            </a:p>
          </p:txBody>
        </p:sp>
        <p:pic>
          <p:nvPicPr>
            <p:cNvPr id="10" name="Picture 6" descr="Image result for met institute of engineering bhujbal knowledge city">
              <a:extLst>
                <a:ext uri="{FF2B5EF4-FFF2-40B4-BE49-F238E27FC236}">
                  <a16:creationId xmlns:a16="http://schemas.microsoft.com/office/drawing/2014/main" id="{539D7D9B-3A80-4157-ACDB-771FA695A972}"/>
                </a:ext>
              </a:extLst>
            </p:cNvPr>
            <p:cNvPicPr>
              <a:picLocks noChangeAspect="1" noChangeArrowheads="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8000"/>
                      </a14:imgEffect>
                    </a14:imgLayer>
                  </a14:imgProps>
                </a:ext>
                <a:ext uri="{28A0092B-C50C-407E-A947-70E740481C1C}">
                  <a14:useLocalDpi xmlns:a14="http://schemas.microsoft.com/office/drawing/2010/main" val="0"/>
                </a:ext>
              </a:extLst>
            </a:blip>
            <a:srcRect/>
            <a:stretch>
              <a:fillRect/>
            </a:stretch>
          </p:blipFill>
          <p:spPr bwMode="auto">
            <a:xfrm>
              <a:off x="2089961" y="374950"/>
              <a:ext cx="8353055" cy="70788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E9882A0-8713-4E9C-9CE0-257CF5A928CE}"/>
                </a:ext>
              </a:extLst>
            </p:cNvPr>
            <p:cNvSpPr txBox="1"/>
            <p:nvPr/>
          </p:nvSpPr>
          <p:spPr>
            <a:xfrm>
              <a:off x="1995832" y="1194526"/>
              <a:ext cx="8717353" cy="523220"/>
            </a:xfrm>
            <a:prstGeom prst="rect">
              <a:avLst/>
            </a:prstGeom>
            <a:noFill/>
          </p:spPr>
          <p:txBody>
            <a:bodyPr wrap="square" rtlCol="0">
              <a:spAutoFit/>
            </a:bodyPr>
            <a:lstStyle/>
            <a:p>
              <a:pPr algn="ctr"/>
              <a:r>
                <a:rPr lang="en-US" sz="2800" b="1" dirty="0">
                  <a:solidFill>
                    <a:srgbClr val="ED3237"/>
                  </a:solidFill>
                  <a:cs typeface="Courier New" panose="02070309020205020404" pitchFamily="49" charset="0"/>
                </a:rPr>
                <a:t>INSTITUTE OF ENGINEERING, NASHIK</a:t>
              </a:r>
            </a:p>
          </p:txBody>
        </p:sp>
      </p:grpSp>
      <p:sp>
        <p:nvSpPr>
          <p:cNvPr id="12" name="TextBox 11">
            <a:extLst>
              <a:ext uri="{FF2B5EF4-FFF2-40B4-BE49-F238E27FC236}">
                <a16:creationId xmlns:a16="http://schemas.microsoft.com/office/drawing/2014/main" id="{7F33D89E-5A9C-4C2A-9AE9-B8CDBB890B47}"/>
              </a:ext>
            </a:extLst>
          </p:cNvPr>
          <p:cNvSpPr txBox="1"/>
          <p:nvPr/>
        </p:nvSpPr>
        <p:spPr>
          <a:xfrm>
            <a:off x="1216171" y="2553201"/>
            <a:ext cx="9935695" cy="1708225"/>
          </a:xfrm>
          <a:prstGeom prst="rect">
            <a:avLst/>
          </a:prstGeom>
          <a:noFill/>
          <a:effectLst/>
        </p:spPr>
        <p:txBody>
          <a:bodyPr wrap="square" rtlCol="0">
            <a:spAutoFit/>
          </a:bodyPr>
          <a:lstStyle/>
          <a:p>
            <a:pPr algn="ctr">
              <a:lnSpc>
                <a:spcPct val="150000"/>
              </a:lnSpc>
            </a:pPr>
            <a:r>
              <a:rPr lang="en-US" b="1" i="1" dirty="0">
                <a:effectLst>
                  <a:innerShdw blurRad="63500" dist="50800" dir="10800000">
                    <a:prstClr val="black">
                      <a:alpha val="50000"/>
                    </a:prstClr>
                  </a:innerShdw>
                </a:effectLst>
                <a:latin typeface="Product Sans" panose="020B0403030502040203" pitchFamily="34" charset="0"/>
              </a:rPr>
              <a:t>PRESENTATION ON B.E. PROJECT</a:t>
            </a:r>
          </a:p>
          <a:p>
            <a:pPr algn="ctr">
              <a:lnSpc>
                <a:spcPct val="150000"/>
              </a:lnSpc>
            </a:pPr>
            <a:r>
              <a:rPr lang="en-US" sz="3600" b="1" dirty="0">
                <a:solidFill>
                  <a:schemeClr val="accent2"/>
                </a:solidFill>
                <a:effectLst>
                  <a:innerShdw blurRad="63500" dist="50800" dir="18900000">
                    <a:prstClr val="black">
                      <a:alpha val="50000"/>
                    </a:prstClr>
                  </a:innerShdw>
                </a:effectLst>
                <a:latin typeface="Product Sans" panose="020B0403030502040203" pitchFamily="34" charset="0"/>
              </a:rPr>
              <a:t>‘Artificially Intelligent Traffic Management System’</a:t>
            </a:r>
          </a:p>
          <a:p>
            <a:pPr algn="ctr">
              <a:lnSpc>
                <a:spcPct val="150000"/>
              </a:lnSpc>
            </a:pPr>
            <a:r>
              <a:rPr lang="en-US" sz="1800" b="1" dirty="0">
                <a:effectLst>
                  <a:innerShdw blurRad="63500" dist="50800" dir="18900000">
                    <a:prstClr val="black">
                      <a:alpha val="50000"/>
                    </a:prstClr>
                  </a:innerShdw>
                </a:effectLst>
                <a:latin typeface="Product Sans" panose="020B0403030502040203" pitchFamily="34" charset="0"/>
              </a:rPr>
              <a:t>PROJECT STAGE 1 EXAMINATION</a:t>
            </a:r>
          </a:p>
        </p:txBody>
      </p:sp>
      <p:sp>
        <p:nvSpPr>
          <p:cNvPr id="13" name="TextBox 12">
            <a:extLst>
              <a:ext uri="{FF2B5EF4-FFF2-40B4-BE49-F238E27FC236}">
                <a16:creationId xmlns:a16="http://schemas.microsoft.com/office/drawing/2014/main" id="{1F34F24F-225D-45C9-B81A-51744AF79A11}"/>
              </a:ext>
            </a:extLst>
          </p:cNvPr>
          <p:cNvSpPr txBox="1"/>
          <p:nvPr/>
        </p:nvSpPr>
        <p:spPr>
          <a:xfrm flipH="1">
            <a:off x="2227184" y="4518898"/>
            <a:ext cx="8315512" cy="2262158"/>
          </a:xfrm>
          <a:prstGeom prst="rect">
            <a:avLst/>
          </a:prstGeom>
          <a:noFill/>
        </p:spPr>
        <p:txBody>
          <a:bodyPr wrap="square" rtlCol="0">
            <a:spAutoFit/>
          </a:bodyPr>
          <a:lstStyle/>
          <a:p>
            <a:pPr algn="ctr"/>
            <a:r>
              <a:rPr lang="en-US" sz="2000" b="1" dirty="0">
                <a:solidFill>
                  <a:srgbClr val="ED3237"/>
                </a:solidFill>
                <a:latin typeface="Product Sans" panose="020B0403030502040203" pitchFamily="34" charset="0"/>
                <a:cs typeface="Arial" panose="020B0604020202020204" pitchFamily="34" charset="0"/>
              </a:rPr>
              <a:t>UNDER GUIDANCE OF</a:t>
            </a:r>
          </a:p>
          <a:p>
            <a:pPr algn="ctr"/>
            <a:r>
              <a:rPr lang="en-US" dirty="0">
                <a:solidFill>
                  <a:schemeClr val="tx1">
                    <a:lumMod val="95000"/>
                    <a:lumOff val="5000"/>
                  </a:schemeClr>
                </a:solidFill>
                <a:latin typeface="Product Sans" panose="020B0403030502040203" pitchFamily="34" charset="0"/>
                <a:cs typeface="Arial" panose="020B0604020202020204" pitchFamily="34" charset="0"/>
              </a:rPr>
              <a:t>Prof. Ravindra </a:t>
            </a:r>
            <a:r>
              <a:rPr lang="en-US" dirty="0" err="1">
                <a:solidFill>
                  <a:schemeClr val="tx1">
                    <a:lumMod val="95000"/>
                    <a:lumOff val="5000"/>
                  </a:schemeClr>
                </a:solidFill>
                <a:latin typeface="Product Sans" panose="020B0403030502040203" pitchFamily="34" charset="0"/>
                <a:cs typeface="Arial" panose="020B0604020202020204" pitchFamily="34" charset="0"/>
              </a:rPr>
              <a:t>Aher</a:t>
            </a:r>
            <a:endParaRPr lang="en-US" dirty="0">
              <a:solidFill>
                <a:schemeClr val="tx1">
                  <a:lumMod val="95000"/>
                  <a:lumOff val="5000"/>
                </a:schemeClr>
              </a:solidFill>
              <a:latin typeface="Product Sans" panose="020B0403030502040203" pitchFamily="34" charset="0"/>
              <a:cs typeface="Arial" panose="020B0604020202020204" pitchFamily="34" charset="0"/>
            </a:endParaRPr>
          </a:p>
          <a:p>
            <a:endParaRPr lang="en-US" sz="2000" b="1" dirty="0">
              <a:solidFill>
                <a:srgbClr val="ED3237"/>
              </a:solidFill>
              <a:latin typeface="Product Sans" panose="020B0403030502040203" pitchFamily="34" charset="0"/>
              <a:cs typeface="Arial" panose="020B0604020202020204" pitchFamily="34" charset="0"/>
            </a:endParaRPr>
          </a:p>
          <a:p>
            <a:r>
              <a:rPr lang="en-US" sz="2000" b="1" dirty="0">
                <a:solidFill>
                  <a:srgbClr val="ED3237"/>
                </a:solidFill>
                <a:latin typeface="Product Sans" panose="020B0403030502040203" pitchFamily="34" charset="0"/>
                <a:cs typeface="Arial" panose="020B0604020202020204" pitchFamily="34" charset="0"/>
              </a:rPr>
              <a:t>GROUP MEMBER: </a:t>
            </a:r>
            <a:endParaRPr lang="en-US" b="1" dirty="0">
              <a:solidFill>
                <a:srgbClr val="ED3237"/>
              </a:solidFill>
              <a:latin typeface="Product Sans" panose="020B0403030502040203" pitchFamily="34" charset="0"/>
              <a:cs typeface="Arial" panose="020B0604020202020204" pitchFamily="34" charset="0"/>
            </a:endParaRPr>
          </a:p>
          <a:p>
            <a:r>
              <a:rPr lang="en-US" dirty="0">
                <a:latin typeface="Product Sans" panose="020B0403030502040203" pitchFamily="34" charset="0"/>
                <a:cs typeface="Arial" panose="020B0604020202020204" pitchFamily="34" charset="0"/>
              </a:rPr>
              <a:t>	• </a:t>
            </a:r>
            <a:r>
              <a:rPr lang="en-US" dirty="0" err="1">
                <a:latin typeface="Product Sans" panose="020B0403030502040203" pitchFamily="34" charset="0"/>
                <a:cs typeface="Arial" panose="020B0604020202020204" pitchFamily="34" charset="0"/>
              </a:rPr>
              <a:t>Saquib</a:t>
            </a:r>
            <a:r>
              <a:rPr lang="en-US" dirty="0">
                <a:latin typeface="Product Sans" panose="020B0403030502040203" pitchFamily="34" charset="0"/>
                <a:cs typeface="Arial" panose="020B0604020202020204" pitchFamily="34" charset="0"/>
              </a:rPr>
              <a:t> Akhtar </a:t>
            </a:r>
            <a:r>
              <a:rPr lang="en-US" dirty="0" err="1">
                <a:latin typeface="Product Sans" panose="020B0403030502040203" pitchFamily="34" charset="0"/>
                <a:cs typeface="Arial" panose="020B0604020202020204" pitchFamily="34" charset="0"/>
              </a:rPr>
              <a:t>Aneesur</a:t>
            </a:r>
            <a:r>
              <a:rPr lang="en-US" dirty="0">
                <a:latin typeface="Product Sans" panose="020B0403030502040203" pitchFamily="34" charset="0"/>
                <a:cs typeface="Arial" panose="020B0604020202020204" pitchFamily="34" charset="0"/>
              </a:rPr>
              <a:t> Rahman		• </a:t>
            </a:r>
            <a:r>
              <a:rPr lang="en-US" dirty="0" err="1">
                <a:latin typeface="Product Sans" panose="020B0403030502040203" pitchFamily="34" charset="0"/>
                <a:cs typeface="Arial" panose="020B0604020202020204" pitchFamily="34" charset="0"/>
              </a:rPr>
              <a:t>Giwil</a:t>
            </a:r>
            <a:r>
              <a:rPr lang="en-US" dirty="0">
                <a:latin typeface="Product Sans" panose="020B0403030502040203" pitchFamily="34" charset="0"/>
                <a:cs typeface="Arial" panose="020B0604020202020204" pitchFamily="34" charset="0"/>
              </a:rPr>
              <a:t> </a:t>
            </a:r>
            <a:r>
              <a:rPr lang="en-US" dirty="0" err="1">
                <a:latin typeface="Product Sans" panose="020B0403030502040203" pitchFamily="34" charset="0"/>
                <a:cs typeface="Arial" panose="020B0604020202020204" pitchFamily="34" charset="0"/>
              </a:rPr>
              <a:t>Gidwani</a:t>
            </a:r>
            <a:endParaRPr lang="en-US" dirty="0">
              <a:latin typeface="Product Sans" panose="020B0403030502040203" pitchFamily="34" charset="0"/>
              <a:cs typeface="Arial" panose="020B0604020202020204" pitchFamily="34" charset="0"/>
            </a:endParaRPr>
          </a:p>
          <a:p>
            <a:r>
              <a:rPr lang="en-US" dirty="0">
                <a:latin typeface="Product Sans" panose="020B0403030502040203" pitchFamily="34" charset="0"/>
                <a:cs typeface="Arial" panose="020B0604020202020204" pitchFamily="34" charset="0"/>
              </a:rPr>
              <a:t>	• </a:t>
            </a:r>
            <a:r>
              <a:rPr lang="en-US" dirty="0" err="1">
                <a:latin typeface="Product Sans" panose="020B0403030502040203" pitchFamily="34" charset="0"/>
                <a:cs typeface="Arial" panose="020B0604020202020204" pitchFamily="34" charset="0"/>
              </a:rPr>
              <a:t>Vrushabh</a:t>
            </a:r>
            <a:r>
              <a:rPr lang="en-US" dirty="0">
                <a:latin typeface="Product Sans" panose="020B0403030502040203" pitchFamily="34" charset="0"/>
                <a:cs typeface="Arial" panose="020B0604020202020204" pitchFamily="34" charset="0"/>
              </a:rPr>
              <a:t> Dattatray </a:t>
            </a:r>
            <a:r>
              <a:rPr lang="en-US" dirty="0" err="1">
                <a:latin typeface="Product Sans" panose="020B0403030502040203" pitchFamily="34" charset="0"/>
                <a:cs typeface="Arial" panose="020B0604020202020204" pitchFamily="34" charset="0"/>
              </a:rPr>
              <a:t>Nikam</a:t>
            </a:r>
            <a:r>
              <a:rPr lang="en-US" dirty="0">
                <a:latin typeface="Product Sans" panose="020B0403030502040203" pitchFamily="34" charset="0"/>
                <a:cs typeface="Arial" panose="020B0604020202020204" pitchFamily="34" charset="0"/>
              </a:rPr>
              <a:t> 			• </a:t>
            </a:r>
            <a:r>
              <a:rPr lang="en-US" dirty="0" err="1">
                <a:latin typeface="Product Sans" panose="020B0403030502040203" pitchFamily="34" charset="0"/>
                <a:cs typeface="Arial" panose="020B0604020202020204" pitchFamily="34" charset="0"/>
              </a:rPr>
              <a:t>Rutuja</a:t>
            </a:r>
            <a:r>
              <a:rPr lang="en-US" dirty="0">
                <a:latin typeface="Product Sans" panose="020B0403030502040203" pitchFamily="34" charset="0"/>
                <a:cs typeface="Arial" panose="020B0604020202020204" pitchFamily="34" charset="0"/>
              </a:rPr>
              <a:t> Shinde Rajesh</a:t>
            </a:r>
          </a:p>
          <a:p>
            <a:endParaRPr lang="en-US" sz="700" b="1" dirty="0">
              <a:latin typeface="Product Sans" panose="020B0403030502040203" pitchFamily="34" charset="0"/>
              <a:cs typeface="Arial" panose="020B0604020202020204" pitchFamily="34" charset="0"/>
            </a:endParaRPr>
          </a:p>
          <a:p>
            <a:r>
              <a:rPr lang="en-US" sz="2000" b="1" dirty="0">
                <a:solidFill>
                  <a:srgbClr val="ED3237"/>
                </a:solidFill>
                <a:latin typeface="Product Sans" panose="020B0403030502040203" pitchFamily="34" charset="0"/>
                <a:cs typeface="Arial" panose="020B0604020202020204" pitchFamily="34" charset="0"/>
              </a:rPr>
              <a:t>CLASS:	</a:t>
            </a:r>
            <a:r>
              <a:rPr lang="en-US" dirty="0">
                <a:latin typeface="Product Sans" panose="020B0403030502040203" pitchFamily="34" charset="0"/>
                <a:cs typeface="Arial" panose="020B0604020202020204" pitchFamily="34" charset="0"/>
              </a:rPr>
              <a:t>B. E. Computer Engineering	</a:t>
            </a:r>
            <a:r>
              <a:rPr lang="en-US" sz="2000" b="1" dirty="0">
                <a:latin typeface="Product Sans" panose="020B0403030502040203" pitchFamily="34" charset="0"/>
                <a:cs typeface="Arial" panose="020B0604020202020204" pitchFamily="34" charset="0"/>
              </a:rPr>
              <a:t>		</a:t>
            </a:r>
            <a:r>
              <a:rPr lang="en-US" sz="2000" b="1" dirty="0">
                <a:solidFill>
                  <a:srgbClr val="ED3237"/>
                </a:solidFill>
                <a:latin typeface="Product Sans" panose="020B0403030502040203" pitchFamily="34" charset="0"/>
                <a:cs typeface="Arial" panose="020B0604020202020204" pitchFamily="34" charset="0"/>
              </a:rPr>
              <a:t>A.Y.: </a:t>
            </a:r>
            <a:r>
              <a:rPr lang="en-US" dirty="0">
                <a:latin typeface="Product Sans" panose="020B0403030502040203" pitchFamily="34" charset="0"/>
                <a:cs typeface="Arial" panose="020B0604020202020204" pitchFamily="34" charset="0"/>
              </a:rPr>
              <a:t>2021-2022</a:t>
            </a:r>
            <a:endParaRPr lang="en-US" sz="2000" dirty="0">
              <a:latin typeface="Product Sans" panose="020B0403030502040203" pitchFamily="34" charset="0"/>
              <a:cs typeface="Arial" panose="020B0604020202020204" pitchFamily="34" charset="0"/>
            </a:endParaRPr>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151FE1-7901-4E74-B584-51EE33647739}"/>
              </a:ext>
            </a:extLst>
          </p:cNvPr>
          <p:cNvSpPr txBox="1"/>
          <p:nvPr/>
        </p:nvSpPr>
        <p:spPr>
          <a:xfrm>
            <a:off x="0" y="373487"/>
            <a:ext cx="5674659" cy="707886"/>
          </a:xfrm>
          <a:prstGeom prst="rect">
            <a:avLst/>
          </a:prstGeom>
          <a:solidFill>
            <a:schemeClr val="accent2"/>
          </a:solidFill>
          <a:effectLst>
            <a:outerShdw blurRad="50800" dist="38100" dir="2700000" algn="tl" rotWithShape="0">
              <a:prstClr val="black">
                <a:alpha val="40000"/>
              </a:prstClr>
            </a:outerShdw>
          </a:effectLst>
        </p:spPr>
        <p:txBody>
          <a:bodyPr wrap="square" rtlCol="0">
            <a:spAutoFit/>
          </a:bodyPr>
          <a:lstStyle/>
          <a:p>
            <a:r>
              <a:rPr lang="en-US" sz="4000" b="1" dirty="0">
                <a:solidFill>
                  <a:schemeClr val="bg1"/>
                </a:solidFill>
              </a:rPr>
              <a:t>Functionalities – </a:t>
            </a:r>
          </a:p>
        </p:txBody>
      </p:sp>
      <p:sp>
        <p:nvSpPr>
          <p:cNvPr id="5" name="TextBox 4">
            <a:extLst>
              <a:ext uri="{FF2B5EF4-FFF2-40B4-BE49-F238E27FC236}">
                <a16:creationId xmlns:a16="http://schemas.microsoft.com/office/drawing/2014/main" id="{FC143A56-E3A9-4172-AFCE-E0EA72F1126C}"/>
              </a:ext>
            </a:extLst>
          </p:cNvPr>
          <p:cNvSpPr txBox="1"/>
          <p:nvPr/>
        </p:nvSpPr>
        <p:spPr>
          <a:xfrm>
            <a:off x="0" y="1178380"/>
            <a:ext cx="8243047" cy="5213800"/>
          </a:xfrm>
          <a:prstGeom prst="rect">
            <a:avLst/>
          </a:prstGeom>
          <a:noFill/>
        </p:spPr>
        <p:txBody>
          <a:bodyPr wrap="square" rtlCol="0">
            <a:spAutoFit/>
          </a:bodyPr>
          <a:lstStyle/>
          <a:p>
            <a:pPr lvl="1" algn="just">
              <a:lnSpc>
                <a:spcPct val="150000"/>
              </a:lnSpc>
            </a:pPr>
            <a:r>
              <a:rPr lang="en-IN" sz="2400" b="1" dirty="0">
                <a:solidFill>
                  <a:srgbClr val="FF3D00"/>
                </a:solidFill>
                <a:latin typeface="Open Sans" panose="020B0606030504020204" pitchFamily="34" charset="0"/>
                <a:ea typeface="Open Sans" panose="020B0606030504020204" pitchFamily="34" charset="0"/>
                <a:cs typeface="Open Sans" panose="020B0606030504020204" pitchFamily="34" charset="0"/>
              </a:rPr>
              <a:t>Fund Management</a:t>
            </a:r>
          </a:p>
          <a:p>
            <a:pPr marL="914400" lvl="1" indent="-457200" algn="just">
              <a:lnSpc>
                <a:spcPct val="150000"/>
              </a:lnSpc>
              <a:buFont typeface="Courier New" panose="02070309020205020404" pitchFamily="49" charset="0"/>
              <a:buChar char="o"/>
            </a:pPr>
            <a:r>
              <a:rPr lang="en-IN" sz="2000" dirty="0">
                <a:latin typeface="Open Sans" panose="020B0606030504020204" pitchFamily="34" charset="0"/>
                <a:ea typeface="Open Sans" panose="020B0606030504020204" pitchFamily="34" charset="0"/>
                <a:cs typeface="Open Sans" panose="020B0606030504020204" pitchFamily="34" charset="0"/>
              </a:rPr>
              <a:t>Managing the money is the important task for any kind of team   or for a particular project. </a:t>
            </a:r>
          </a:p>
          <a:p>
            <a:pPr marL="914400" lvl="1" indent="-457200" algn="just">
              <a:lnSpc>
                <a:spcPct val="150000"/>
              </a:lnSpc>
              <a:buFont typeface="Courier New" panose="02070309020205020404" pitchFamily="49" charset="0"/>
              <a:buChar char="o"/>
            </a:pPr>
            <a:r>
              <a:rPr lang="en-IN" sz="2000" dirty="0">
                <a:latin typeface="Open Sans" panose="020B0606030504020204" pitchFamily="34" charset="0"/>
                <a:ea typeface="Open Sans" panose="020B0606030504020204" pitchFamily="34" charset="0"/>
                <a:cs typeface="Open Sans" panose="020B0606030504020204" pitchFamily="34" charset="0"/>
              </a:rPr>
              <a:t>A project developed by a single developer or the small team, which require money transaction logging, needs to hire person or purchase software for keeping transaction’s records.</a:t>
            </a:r>
          </a:p>
          <a:p>
            <a:pPr marL="914400" lvl="1" indent="-457200" algn="just">
              <a:lnSpc>
                <a:spcPct val="150000"/>
              </a:lnSpc>
              <a:buFont typeface="Courier New" panose="02070309020205020404" pitchFamily="49" charset="0"/>
              <a:buChar char="o"/>
            </a:pPr>
            <a:r>
              <a:rPr lang="en-IN" sz="2000" dirty="0">
                <a:latin typeface="Open Sans" panose="020B0606030504020204" pitchFamily="34" charset="0"/>
                <a:ea typeface="Open Sans" panose="020B0606030504020204" pitchFamily="34" charset="0"/>
                <a:cs typeface="Open Sans" panose="020B0606030504020204" pitchFamily="34" charset="0"/>
              </a:rPr>
              <a:t>Fund Management is addon feature for keeping records of  transaction.</a:t>
            </a:r>
          </a:p>
          <a:p>
            <a:pPr marL="914400" lvl="1" indent="-457200" algn="just">
              <a:lnSpc>
                <a:spcPct val="150000"/>
              </a:lnSpc>
              <a:buFont typeface="Courier New" panose="02070309020205020404" pitchFamily="49" charset="0"/>
              <a:buChar char="o"/>
            </a:pPr>
            <a:r>
              <a:rPr lang="en-IN" sz="2000" dirty="0">
                <a:latin typeface="Open Sans" panose="020B0606030504020204" pitchFamily="34" charset="0"/>
                <a:ea typeface="Open Sans" panose="020B0606030504020204" pitchFamily="34" charset="0"/>
                <a:cs typeface="Open Sans" panose="020B0606030504020204" pitchFamily="34" charset="0"/>
              </a:rPr>
              <a:t>It has stipend-salary tracker, Purchase tracker, billing system required for project.</a:t>
            </a: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6" name="Graphic 5">
            <a:extLst>
              <a:ext uri="{FF2B5EF4-FFF2-40B4-BE49-F238E27FC236}">
                <a16:creationId xmlns:a16="http://schemas.microsoft.com/office/drawing/2014/main" id="{508C28D6-4C83-41DC-AFAC-EB65F819FC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22392" y="2505075"/>
            <a:ext cx="2857500" cy="1847850"/>
          </a:xfrm>
          <a:prstGeom prst="rect">
            <a:avLst/>
          </a:prstGeom>
        </p:spPr>
      </p:pic>
    </p:spTree>
    <p:extLst>
      <p:ext uri="{BB962C8B-B14F-4D97-AF65-F5344CB8AC3E}">
        <p14:creationId xmlns:p14="http://schemas.microsoft.com/office/powerpoint/2010/main" val="955293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151FE1-7901-4E74-B584-51EE33647739}"/>
              </a:ext>
            </a:extLst>
          </p:cNvPr>
          <p:cNvSpPr txBox="1"/>
          <p:nvPr/>
        </p:nvSpPr>
        <p:spPr>
          <a:xfrm>
            <a:off x="0" y="373487"/>
            <a:ext cx="5674659" cy="707886"/>
          </a:xfrm>
          <a:prstGeom prst="rect">
            <a:avLst/>
          </a:prstGeom>
          <a:solidFill>
            <a:schemeClr val="accent2"/>
          </a:solidFill>
          <a:effectLst>
            <a:outerShdw blurRad="50800" dist="38100" dir="2700000" algn="tl" rotWithShape="0">
              <a:prstClr val="black">
                <a:alpha val="40000"/>
              </a:prstClr>
            </a:outerShdw>
          </a:effectLst>
        </p:spPr>
        <p:txBody>
          <a:bodyPr wrap="square" rtlCol="0">
            <a:spAutoFit/>
          </a:bodyPr>
          <a:lstStyle/>
          <a:p>
            <a:r>
              <a:rPr lang="en-US" sz="4000" b="1" dirty="0">
                <a:solidFill>
                  <a:schemeClr val="bg1"/>
                </a:solidFill>
              </a:rPr>
              <a:t>Functionalities – </a:t>
            </a:r>
          </a:p>
        </p:txBody>
      </p:sp>
      <p:sp>
        <p:nvSpPr>
          <p:cNvPr id="5" name="TextBox 4">
            <a:extLst>
              <a:ext uri="{FF2B5EF4-FFF2-40B4-BE49-F238E27FC236}">
                <a16:creationId xmlns:a16="http://schemas.microsoft.com/office/drawing/2014/main" id="{FC143A56-E3A9-4172-AFCE-E0EA72F1126C}"/>
              </a:ext>
            </a:extLst>
          </p:cNvPr>
          <p:cNvSpPr txBox="1"/>
          <p:nvPr/>
        </p:nvSpPr>
        <p:spPr>
          <a:xfrm>
            <a:off x="0" y="1404102"/>
            <a:ext cx="8646459" cy="4436664"/>
          </a:xfrm>
          <a:prstGeom prst="rect">
            <a:avLst/>
          </a:prstGeom>
          <a:noFill/>
        </p:spPr>
        <p:txBody>
          <a:bodyPr wrap="square" rtlCol="0">
            <a:spAutoFit/>
          </a:bodyPr>
          <a:lstStyle/>
          <a:p>
            <a:pPr lvl="1" algn="just">
              <a:lnSpc>
                <a:spcPct val="200000"/>
              </a:lnSpc>
            </a:pPr>
            <a:r>
              <a:rPr lang="en-IN" sz="2400" b="1" dirty="0">
                <a:solidFill>
                  <a:srgbClr val="FF3D00"/>
                </a:solidFill>
                <a:latin typeface="Open Sans" panose="020B0606030504020204" pitchFamily="34" charset="0"/>
                <a:ea typeface="Open Sans" panose="020B0606030504020204" pitchFamily="34" charset="0"/>
                <a:cs typeface="Open Sans" panose="020B0606030504020204" pitchFamily="34" charset="0"/>
              </a:rPr>
              <a:t>Kanban Objectives:</a:t>
            </a:r>
          </a:p>
          <a:p>
            <a:pPr marL="914400" lvl="1" indent="-457200" algn="just">
              <a:lnSpc>
                <a:spcPct val="200000"/>
              </a:lnSpc>
              <a:buFont typeface="Courier New" panose="02070309020205020404" pitchFamily="49" charset="0"/>
              <a:buChar char="o"/>
            </a:pPr>
            <a:r>
              <a:rPr lang="en-IN" sz="2000" dirty="0">
                <a:latin typeface="Open Sans" panose="020B0606030504020204" pitchFamily="34" charset="0"/>
                <a:ea typeface="Open Sans" panose="020B0606030504020204" pitchFamily="34" charset="0"/>
                <a:cs typeface="Open Sans" panose="020B0606030504020204" pitchFamily="34" charset="0"/>
              </a:rPr>
              <a:t>Project tasks can be created, assigned, managed, removed in </a:t>
            </a:r>
            <a:r>
              <a:rPr lang="en-IN" b="1" i="1" dirty="0">
                <a:latin typeface="Open Sans" panose="020B0606030504020204" pitchFamily="34" charset="0"/>
                <a:ea typeface="Open Sans" panose="020B0606030504020204" pitchFamily="34" charset="0"/>
                <a:cs typeface="Open Sans" panose="020B0606030504020204" pitchFamily="34" charset="0"/>
              </a:rPr>
              <a:t>Kanban Style – Scrum Board</a:t>
            </a:r>
            <a:r>
              <a:rPr lang="en-IN" sz="2000" dirty="0">
                <a:latin typeface="Open Sans" panose="020B0606030504020204" pitchFamily="34" charset="0"/>
                <a:ea typeface="Open Sans" panose="020B0606030504020204" pitchFamily="34" charset="0"/>
                <a:cs typeface="Open Sans" panose="020B0606030504020204" pitchFamily="34" charset="0"/>
              </a:rPr>
              <a:t>.</a:t>
            </a:r>
          </a:p>
          <a:p>
            <a:pPr marL="914400" lvl="1" indent="-457200" algn="just">
              <a:lnSpc>
                <a:spcPct val="200000"/>
              </a:lnSpc>
              <a:buFont typeface="Courier New" panose="02070309020205020404" pitchFamily="49" charset="0"/>
              <a:buChar char="o"/>
            </a:pPr>
            <a:r>
              <a:rPr lang="en-IN" sz="2000" dirty="0">
                <a:latin typeface="Open Sans" panose="020B0606030504020204" pitchFamily="34" charset="0"/>
                <a:ea typeface="Open Sans" panose="020B0606030504020204" pitchFamily="34" charset="0"/>
                <a:cs typeface="Open Sans" panose="020B0606030504020204" pitchFamily="34" charset="0"/>
              </a:rPr>
              <a:t>This can be used as user-only or collab-shared.</a:t>
            </a:r>
          </a:p>
          <a:p>
            <a:pPr marL="914400" lvl="1" indent="-457200" algn="just">
              <a:lnSpc>
                <a:spcPct val="200000"/>
              </a:lnSpc>
              <a:buFont typeface="Courier New" panose="02070309020205020404" pitchFamily="49" charset="0"/>
              <a:buChar char="o"/>
            </a:pPr>
            <a:r>
              <a:rPr lang="en-IN" sz="2000" dirty="0">
                <a:latin typeface="Open Sans" panose="020B0606030504020204" pitchFamily="34" charset="0"/>
                <a:ea typeface="Open Sans" panose="020B0606030504020204" pitchFamily="34" charset="0"/>
                <a:cs typeface="Open Sans" panose="020B0606030504020204" pitchFamily="34" charset="0"/>
              </a:rPr>
              <a:t>Objectives help member to marking work completion. Work progress will be calculated using percentage of work completion and time estimation. </a:t>
            </a:r>
          </a:p>
        </p:txBody>
      </p:sp>
      <p:pic>
        <p:nvPicPr>
          <p:cNvPr id="4" name="Graphic 3">
            <a:extLst>
              <a:ext uri="{FF2B5EF4-FFF2-40B4-BE49-F238E27FC236}">
                <a16:creationId xmlns:a16="http://schemas.microsoft.com/office/drawing/2014/main" id="{5AFE409C-3CFE-45ED-9553-5E184E54FB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03074" y="2424112"/>
            <a:ext cx="2857500" cy="2009775"/>
          </a:xfrm>
          <a:prstGeom prst="rect">
            <a:avLst/>
          </a:prstGeom>
        </p:spPr>
      </p:pic>
    </p:spTree>
    <p:extLst>
      <p:ext uri="{BB962C8B-B14F-4D97-AF65-F5344CB8AC3E}">
        <p14:creationId xmlns:p14="http://schemas.microsoft.com/office/powerpoint/2010/main" val="3908588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151FE1-7901-4E74-B584-51EE33647739}"/>
              </a:ext>
            </a:extLst>
          </p:cNvPr>
          <p:cNvSpPr txBox="1"/>
          <p:nvPr/>
        </p:nvSpPr>
        <p:spPr>
          <a:xfrm>
            <a:off x="0" y="373487"/>
            <a:ext cx="5674659" cy="707886"/>
          </a:xfrm>
          <a:prstGeom prst="rect">
            <a:avLst/>
          </a:prstGeom>
          <a:solidFill>
            <a:schemeClr val="accent2"/>
          </a:solidFill>
          <a:effectLst>
            <a:outerShdw blurRad="50800" dist="38100" dir="2700000" algn="tl" rotWithShape="0">
              <a:prstClr val="black">
                <a:alpha val="40000"/>
              </a:prstClr>
            </a:outerShdw>
          </a:effectLst>
        </p:spPr>
        <p:txBody>
          <a:bodyPr wrap="square" rtlCol="0">
            <a:spAutoFit/>
          </a:bodyPr>
          <a:lstStyle/>
          <a:p>
            <a:r>
              <a:rPr lang="en-US" sz="4000" b="1" dirty="0">
                <a:solidFill>
                  <a:schemeClr val="bg1"/>
                </a:solidFill>
              </a:rPr>
              <a:t>Functionalities – </a:t>
            </a:r>
          </a:p>
        </p:txBody>
      </p:sp>
      <p:sp>
        <p:nvSpPr>
          <p:cNvPr id="5" name="TextBox 4">
            <a:extLst>
              <a:ext uri="{FF2B5EF4-FFF2-40B4-BE49-F238E27FC236}">
                <a16:creationId xmlns:a16="http://schemas.microsoft.com/office/drawing/2014/main" id="{FC143A56-E3A9-4172-AFCE-E0EA72F1126C}"/>
              </a:ext>
            </a:extLst>
          </p:cNvPr>
          <p:cNvSpPr txBox="1"/>
          <p:nvPr/>
        </p:nvSpPr>
        <p:spPr>
          <a:xfrm>
            <a:off x="0" y="1311074"/>
            <a:ext cx="8646459" cy="5075300"/>
          </a:xfrm>
          <a:prstGeom prst="rect">
            <a:avLst/>
          </a:prstGeom>
          <a:noFill/>
        </p:spPr>
        <p:txBody>
          <a:bodyPr wrap="square" rtlCol="0">
            <a:spAutoFit/>
          </a:bodyPr>
          <a:lstStyle/>
          <a:p>
            <a:pPr lvl="1" algn="just">
              <a:lnSpc>
                <a:spcPct val="150000"/>
              </a:lnSpc>
            </a:pPr>
            <a:r>
              <a:rPr lang="en-IN" sz="2800" b="1" dirty="0">
                <a:solidFill>
                  <a:srgbClr val="FF3D00"/>
                </a:solidFill>
                <a:latin typeface="Open Sans" panose="020B0606030504020204" pitchFamily="34" charset="0"/>
                <a:ea typeface="Open Sans" panose="020B0606030504020204" pitchFamily="34" charset="0"/>
                <a:cs typeface="Open Sans" panose="020B0606030504020204" pitchFamily="34" charset="0"/>
              </a:rPr>
              <a:t>Events Scheduling</a:t>
            </a:r>
          </a:p>
          <a:p>
            <a:pPr marL="800100" lvl="1" indent="-342900" algn="just">
              <a:lnSpc>
                <a:spcPct val="150000"/>
              </a:lnSpc>
              <a:buFont typeface="Courier New" panose="02070309020205020404" pitchFamily="49" charset="0"/>
              <a:buChar char="o"/>
            </a:pPr>
            <a:r>
              <a:rPr lang="en-IN" sz="2000" dirty="0">
                <a:latin typeface="Open Sans" panose="020B0606030504020204" pitchFamily="34" charset="0"/>
                <a:ea typeface="Open Sans" panose="020B0606030504020204" pitchFamily="34" charset="0"/>
                <a:cs typeface="Open Sans" panose="020B0606030504020204" pitchFamily="34" charset="0"/>
              </a:rPr>
              <a:t>Calendar Events can be create, modify and remove personalized calendar event for team. Events can be meeting, webinars, deadlines etc.</a:t>
            </a:r>
          </a:p>
          <a:p>
            <a:pPr marL="800100" lvl="1" indent="-342900" algn="just">
              <a:lnSpc>
                <a:spcPct val="150000"/>
              </a:lnSpc>
              <a:buFont typeface="Courier New" panose="02070309020205020404" pitchFamily="49" charset="0"/>
              <a:buChar char="o"/>
            </a:pPr>
            <a:endParaRPr lang="en-IN" sz="500" dirty="0">
              <a:latin typeface="Open Sans" panose="020B0606030504020204" pitchFamily="34" charset="0"/>
              <a:ea typeface="Open Sans" panose="020B0606030504020204" pitchFamily="34" charset="0"/>
              <a:cs typeface="Open Sans" panose="020B0606030504020204" pitchFamily="34" charset="0"/>
            </a:endParaRPr>
          </a:p>
          <a:p>
            <a:pPr marL="800100" lvl="1" indent="-342900" algn="just">
              <a:lnSpc>
                <a:spcPct val="150000"/>
              </a:lnSpc>
              <a:buFont typeface="Courier New" panose="02070309020205020404" pitchFamily="49" charset="0"/>
              <a:buChar char="o"/>
            </a:pPr>
            <a:r>
              <a:rPr lang="en-IN" sz="2000" dirty="0">
                <a:latin typeface="Open Sans" panose="020B0606030504020204" pitchFamily="34" charset="0"/>
                <a:ea typeface="Open Sans" panose="020B0606030504020204" pitchFamily="34" charset="0"/>
                <a:cs typeface="Open Sans" panose="020B0606030504020204" pitchFamily="34" charset="0"/>
              </a:rPr>
              <a:t>It is available for user. Members can be added in event attendees, so event will be accessible for those only. Public-</a:t>
            </a:r>
            <a:r>
              <a:rPr lang="en-IN" sz="2000" dirty="0" err="1">
                <a:latin typeface="Open Sans" panose="020B0606030504020204" pitchFamily="34" charset="0"/>
                <a:ea typeface="Open Sans" panose="020B0606030504020204" pitchFamily="34" charset="0"/>
                <a:cs typeface="Open Sans" panose="020B0606030504020204" pitchFamily="34" charset="0"/>
              </a:rPr>
              <a:t>RegisterToJoin</a:t>
            </a:r>
            <a:r>
              <a:rPr lang="en-IN" sz="2000" dirty="0">
                <a:latin typeface="Open Sans" panose="020B0606030504020204" pitchFamily="34" charset="0"/>
                <a:ea typeface="Open Sans" panose="020B0606030504020204" pitchFamily="34" charset="0"/>
                <a:cs typeface="Open Sans" panose="020B0606030504020204" pitchFamily="34" charset="0"/>
              </a:rPr>
              <a:t> events can also be generated.</a:t>
            </a:r>
          </a:p>
          <a:p>
            <a:pPr marL="800100" lvl="1" indent="-342900" algn="just">
              <a:lnSpc>
                <a:spcPct val="150000"/>
              </a:lnSpc>
              <a:buFont typeface="Courier New" panose="02070309020205020404" pitchFamily="49" charset="0"/>
              <a:buChar char="o"/>
            </a:pPr>
            <a:endParaRPr lang="en-IN" sz="500" dirty="0">
              <a:latin typeface="Open Sans" panose="020B0606030504020204" pitchFamily="34" charset="0"/>
              <a:ea typeface="Open Sans" panose="020B0606030504020204" pitchFamily="34" charset="0"/>
              <a:cs typeface="Open Sans" panose="020B0606030504020204" pitchFamily="34" charset="0"/>
            </a:endParaRPr>
          </a:p>
          <a:p>
            <a:pPr marL="800100" lvl="1" indent="-342900" algn="just">
              <a:lnSpc>
                <a:spcPct val="150000"/>
              </a:lnSpc>
              <a:buFont typeface="Courier New" panose="02070309020205020404" pitchFamily="49" charset="0"/>
              <a:buChar char="o"/>
            </a:pPr>
            <a:r>
              <a:rPr lang="en-IN" sz="2000" dirty="0">
                <a:latin typeface="Open Sans" panose="020B0606030504020204" pitchFamily="34" charset="0"/>
                <a:ea typeface="Open Sans" panose="020B0606030504020204" pitchFamily="34" charset="0"/>
                <a:cs typeface="Open Sans" panose="020B0606030504020204" pitchFamily="34" charset="0"/>
              </a:rPr>
              <a:t>Event Digi-Cards consist of Subject, Time, Date, Attendees, Description Mode etc. In future, web meeting can be implemented for reducing rely on third party apps.</a:t>
            </a:r>
          </a:p>
        </p:txBody>
      </p:sp>
      <p:pic>
        <p:nvPicPr>
          <p:cNvPr id="4" name="Graphic 3">
            <a:extLst>
              <a:ext uri="{FF2B5EF4-FFF2-40B4-BE49-F238E27FC236}">
                <a16:creationId xmlns:a16="http://schemas.microsoft.com/office/drawing/2014/main" id="{993D030D-C3E7-48B8-B072-825A2D8230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2732" y="2514600"/>
            <a:ext cx="2857500" cy="1828800"/>
          </a:xfrm>
          <a:prstGeom prst="rect">
            <a:avLst/>
          </a:prstGeom>
        </p:spPr>
      </p:pic>
    </p:spTree>
    <p:extLst>
      <p:ext uri="{BB962C8B-B14F-4D97-AF65-F5344CB8AC3E}">
        <p14:creationId xmlns:p14="http://schemas.microsoft.com/office/powerpoint/2010/main" val="904771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151FE1-7901-4E74-B584-51EE33647739}"/>
              </a:ext>
            </a:extLst>
          </p:cNvPr>
          <p:cNvSpPr txBox="1"/>
          <p:nvPr/>
        </p:nvSpPr>
        <p:spPr>
          <a:xfrm>
            <a:off x="0" y="373487"/>
            <a:ext cx="5674659" cy="707886"/>
          </a:xfrm>
          <a:prstGeom prst="rect">
            <a:avLst/>
          </a:prstGeom>
          <a:solidFill>
            <a:schemeClr val="accent2"/>
          </a:solidFill>
          <a:effectLst>
            <a:outerShdw blurRad="50800" dist="38100" dir="2700000" algn="tl" rotWithShape="0">
              <a:prstClr val="black">
                <a:alpha val="40000"/>
              </a:prstClr>
            </a:outerShdw>
          </a:effectLst>
        </p:spPr>
        <p:txBody>
          <a:bodyPr wrap="square" rtlCol="0">
            <a:spAutoFit/>
          </a:bodyPr>
          <a:lstStyle/>
          <a:p>
            <a:r>
              <a:rPr lang="en-US" sz="4000" b="1" dirty="0">
                <a:solidFill>
                  <a:schemeClr val="bg1"/>
                </a:solidFill>
              </a:rPr>
              <a:t>Functionalities – </a:t>
            </a:r>
          </a:p>
        </p:txBody>
      </p:sp>
      <p:sp>
        <p:nvSpPr>
          <p:cNvPr id="5" name="TextBox 4">
            <a:extLst>
              <a:ext uri="{FF2B5EF4-FFF2-40B4-BE49-F238E27FC236}">
                <a16:creationId xmlns:a16="http://schemas.microsoft.com/office/drawing/2014/main" id="{FC143A56-E3A9-4172-AFCE-E0EA72F1126C}"/>
              </a:ext>
            </a:extLst>
          </p:cNvPr>
          <p:cNvSpPr txBox="1"/>
          <p:nvPr/>
        </p:nvSpPr>
        <p:spPr>
          <a:xfrm>
            <a:off x="0" y="1242738"/>
            <a:ext cx="8646459" cy="5203925"/>
          </a:xfrm>
          <a:prstGeom prst="rect">
            <a:avLst/>
          </a:prstGeom>
          <a:noFill/>
        </p:spPr>
        <p:txBody>
          <a:bodyPr wrap="square" rtlCol="0">
            <a:spAutoFit/>
          </a:bodyPr>
          <a:lstStyle/>
          <a:p>
            <a:pPr lvl="1" algn="just">
              <a:lnSpc>
                <a:spcPct val="150000"/>
              </a:lnSpc>
            </a:pPr>
            <a:r>
              <a:rPr lang="en-IN" sz="2800" b="1" dirty="0">
                <a:solidFill>
                  <a:srgbClr val="FF3D00"/>
                </a:solidFill>
                <a:latin typeface="Open Sans" panose="020B0606030504020204" pitchFamily="34" charset="0"/>
                <a:ea typeface="Open Sans" panose="020B0606030504020204" pitchFamily="34" charset="0"/>
                <a:cs typeface="Open Sans" panose="020B0606030504020204" pitchFamily="34" charset="0"/>
              </a:rPr>
              <a:t>Conversation / Stories</a:t>
            </a:r>
          </a:p>
          <a:p>
            <a:pPr marL="800100" lvl="1" indent="-342900" algn="just">
              <a:lnSpc>
                <a:spcPct val="150000"/>
              </a:lnSpc>
              <a:buFont typeface="Courier New" panose="02070309020205020404" pitchFamily="49" charset="0"/>
              <a:buChar char="o"/>
            </a:pPr>
            <a:r>
              <a:rPr lang="en-IN" sz="2000" dirty="0">
                <a:latin typeface="Open Sans" panose="020B0606030504020204" pitchFamily="34" charset="0"/>
                <a:ea typeface="Open Sans" panose="020B0606030504020204" pitchFamily="34" charset="0"/>
                <a:cs typeface="Open Sans" panose="020B0606030504020204" pitchFamily="34" charset="0"/>
              </a:rPr>
              <a:t>Conversations are used to make communication in group, with enhanced user experience. It will be cross-connected with all other features of application. And other notifications are served in chats without bothering existing chats</a:t>
            </a:r>
            <a:endParaRPr lang="en-IN" sz="2400" dirty="0">
              <a:latin typeface="Open Sans" panose="020B0606030504020204" pitchFamily="34" charset="0"/>
              <a:ea typeface="Open Sans" panose="020B0606030504020204" pitchFamily="34" charset="0"/>
              <a:cs typeface="Open Sans" panose="020B0606030504020204" pitchFamily="34" charset="0"/>
            </a:endParaRPr>
          </a:p>
          <a:p>
            <a:pPr marL="800100" lvl="1" indent="-342900" algn="just">
              <a:lnSpc>
                <a:spcPct val="150000"/>
              </a:lnSpc>
              <a:buFont typeface="Courier New" panose="02070309020205020404" pitchFamily="49" charset="0"/>
              <a:buChar char="o"/>
            </a:pPr>
            <a:endParaRPr lang="en-IN" sz="2400" dirty="0">
              <a:latin typeface="Open Sans" panose="020B0606030504020204" pitchFamily="34" charset="0"/>
              <a:ea typeface="Open Sans" panose="020B0606030504020204" pitchFamily="34" charset="0"/>
              <a:cs typeface="Open Sans" panose="020B0606030504020204" pitchFamily="34" charset="0"/>
            </a:endParaRPr>
          </a:p>
          <a:p>
            <a:pPr lvl="1" algn="just">
              <a:lnSpc>
                <a:spcPct val="150000"/>
              </a:lnSpc>
            </a:pPr>
            <a:r>
              <a:rPr lang="en-IN" sz="2800" b="1" dirty="0">
                <a:solidFill>
                  <a:srgbClr val="FF3D00"/>
                </a:solidFill>
                <a:latin typeface="Open Sans" panose="020B0606030504020204" pitchFamily="34" charset="0"/>
                <a:ea typeface="Open Sans" panose="020B0606030504020204" pitchFamily="34" charset="0"/>
                <a:cs typeface="Open Sans" panose="020B0606030504020204" pitchFamily="34" charset="0"/>
              </a:rPr>
              <a:t>Project Migration</a:t>
            </a:r>
          </a:p>
          <a:p>
            <a:pPr marL="914400" lvl="1" indent="-457200" algn="just">
              <a:lnSpc>
                <a:spcPct val="150000"/>
              </a:lnSpc>
              <a:buFont typeface="Courier New" panose="02070309020205020404" pitchFamily="49" charset="0"/>
              <a:buChar char="o"/>
            </a:pPr>
            <a:r>
              <a:rPr lang="en-IN" sz="2000" dirty="0">
                <a:latin typeface="Open Sans" panose="020B0606030504020204" pitchFamily="34" charset="0"/>
                <a:ea typeface="Open Sans" panose="020B0606030504020204" pitchFamily="34" charset="0"/>
                <a:cs typeface="Open Sans" panose="020B0606030504020204" pitchFamily="34" charset="0"/>
              </a:rPr>
              <a:t>Individual, school/ college level projects can be upgraded to team, organization. </a:t>
            </a:r>
          </a:p>
          <a:p>
            <a:pPr marL="914400" lvl="1" indent="-457200" algn="just">
              <a:lnSpc>
                <a:spcPct val="150000"/>
              </a:lnSpc>
              <a:buFont typeface="Courier New" panose="02070309020205020404" pitchFamily="49" charset="0"/>
              <a:buChar char="o"/>
            </a:pPr>
            <a:endParaRPr lang="en-IN" sz="2400" dirty="0">
              <a:latin typeface="Open Sans" panose="020B0606030504020204" pitchFamily="34" charset="0"/>
              <a:ea typeface="Open Sans" panose="020B0606030504020204" pitchFamily="34" charset="0"/>
              <a:cs typeface="Open Sans" panose="020B0606030504020204" pitchFamily="34" charset="0"/>
            </a:endParaRPr>
          </a:p>
        </p:txBody>
      </p:sp>
      <p:pic>
        <p:nvPicPr>
          <p:cNvPr id="4" name="Graphic 3">
            <a:extLst>
              <a:ext uri="{FF2B5EF4-FFF2-40B4-BE49-F238E27FC236}">
                <a16:creationId xmlns:a16="http://schemas.microsoft.com/office/drawing/2014/main" id="{C345853C-DE2A-4D24-BE7D-5E07640E7A7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22391" y="2641419"/>
            <a:ext cx="2857500" cy="1714500"/>
          </a:xfrm>
          <a:prstGeom prst="rect">
            <a:avLst/>
          </a:prstGeom>
        </p:spPr>
      </p:pic>
    </p:spTree>
    <p:extLst>
      <p:ext uri="{BB962C8B-B14F-4D97-AF65-F5344CB8AC3E}">
        <p14:creationId xmlns:p14="http://schemas.microsoft.com/office/powerpoint/2010/main" val="3552382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47262138-EE18-432C-B41F-188247FA92C0}"/>
              </a:ext>
            </a:extLst>
          </p:cNvPr>
          <p:cNvGrpSpPr/>
          <p:nvPr/>
        </p:nvGrpSpPr>
        <p:grpSpPr>
          <a:xfrm>
            <a:off x="7491133" y="1816193"/>
            <a:ext cx="4013947" cy="3225613"/>
            <a:chOff x="7208744" y="1775012"/>
            <a:chExt cx="4013947" cy="3225613"/>
          </a:xfrm>
        </p:grpSpPr>
        <p:pic>
          <p:nvPicPr>
            <p:cNvPr id="5" name="Graphic 4">
              <a:extLst>
                <a:ext uri="{FF2B5EF4-FFF2-40B4-BE49-F238E27FC236}">
                  <a16:creationId xmlns:a16="http://schemas.microsoft.com/office/drawing/2014/main" id="{05EDC6DA-5E7B-4F28-9157-D26B371B63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08744" y="1775012"/>
              <a:ext cx="3362460" cy="2712384"/>
            </a:xfrm>
            <a:prstGeom prst="rect">
              <a:avLst/>
            </a:prstGeom>
          </p:spPr>
        </p:pic>
        <p:pic>
          <p:nvPicPr>
            <p:cNvPr id="7" name="Graphic 6">
              <a:extLst>
                <a:ext uri="{FF2B5EF4-FFF2-40B4-BE49-F238E27FC236}">
                  <a16:creationId xmlns:a16="http://schemas.microsoft.com/office/drawing/2014/main" id="{D4C7F942-3B60-49BE-B0B7-11E396E16AA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65191" y="3429000"/>
              <a:ext cx="2857500" cy="1571625"/>
            </a:xfrm>
            <a:prstGeom prst="rect">
              <a:avLst/>
            </a:prstGeom>
          </p:spPr>
        </p:pic>
      </p:grpSp>
      <p:sp>
        <p:nvSpPr>
          <p:cNvPr id="6" name="TextBox 5">
            <a:extLst>
              <a:ext uri="{FF2B5EF4-FFF2-40B4-BE49-F238E27FC236}">
                <a16:creationId xmlns:a16="http://schemas.microsoft.com/office/drawing/2014/main" id="{24BB5E0D-9D80-4059-9759-B36AB81EB41E}"/>
              </a:ext>
            </a:extLst>
          </p:cNvPr>
          <p:cNvSpPr txBox="1"/>
          <p:nvPr/>
        </p:nvSpPr>
        <p:spPr>
          <a:xfrm>
            <a:off x="0" y="2818442"/>
            <a:ext cx="5674659" cy="707886"/>
          </a:xfrm>
          <a:prstGeom prst="rect">
            <a:avLst/>
          </a:prstGeom>
          <a:solidFill>
            <a:schemeClr val="accent2"/>
          </a:solidFill>
          <a:effectLst>
            <a:outerShdw blurRad="50800" dist="38100" dir="2700000" algn="tl" rotWithShape="0">
              <a:prstClr val="black">
                <a:alpha val="40000"/>
              </a:prstClr>
            </a:outerShdw>
          </a:effectLst>
        </p:spPr>
        <p:txBody>
          <a:bodyPr wrap="square" rtlCol="0">
            <a:spAutoFit/>
          </a:bodyPr>
          <a:lstStyle/>
          <a:p>
            <a:pPr algn="ctr"/>
            <a:r>
              <a:rPr lang="en-US" sz="4000" b="1" dirty="0">
                <a:solidFill>
                  <a:schemeClr val="bg1"/>
                </a:solidFill>
              </a:rPr>
              <a:t>System Requirements </a:t>
            </a:r>
          </a:p>
        </p:txBody>
      </p:sp>
    </p:spTree>
    <p:extLst>
      <p:ext uri="{BB962C8B-B14F-4D97-AF65-F5344CB8AC3E}">
        <p14:creationId xmlns:p14="http://schemas.microsoft.com/office/powerpoint/2010/main" val="2953109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151FE1-7901-4E74-B584-51EE33647739}"/>
              </a:ext>
            </a:extLst>
          </p:cNvPr>
          <p:cNvSpPr txBox="1"/>
          <p:nvPr/>
        </p:nvSpPr>
        <p:spPr>
          <a:xfrm>
            <a:off x="0" y="373487"/>
            <a:ext cx="6441141" cy="1261884"/>
          </a:xfrm>
          <a:prstGeom prst="rect">
            <a:avLst/>
          </a:prstGeom>
          <a:solidFill>
            <a:schemeClr val="accent2"/>
          </a:solidFill>
          <a:effectLst>
            <a:outerShdw blurRad="50800" dist="38100" dir="2700000" algn="tl" rotWithShape="0">
              <a:prstClr val="black">
                <a:alpha val="40000"/>
              </a:prstClr>
            </a:outerShdw>
          </a:effectLst>
        </p:spPr>
        <p:txBody>
          <a:bodyPr wrap="square" rtlCol="0">
            <a:spAutoFit/>
          </a:bodyPr>
          <a:lstStyle/>
          <a:p>
            <a:r>
              <a:rPr lang="en-US" sz="4000" b="1" dirty="0">
                <a:solidFill>
                  <a:schemeClr val="bg1"/>
                </a:solidFill>
              </a:rPr>
              <a:t>System Requirements – </a:t>
            </a:r>
          </a:p>
          <a:p>
            <a:r>
              <a:rPr lang="en-US" sz="3600" dirty="0">
                <a:solidFill>
                  <a:schemeClr val="bg1"/>
                </a:solidFill>
              </a:rPr>
              <a:t>Hardware and Networking</a:t>
            </a:r>
            <a:endParaRPr lang="en-IN" sz="3600" dirty="0">
              <a:solidFill>
                <a:schemeClr val="bg1"/>
              </a:solidFill>
            </a:endParaRPr>
          </a:p>
        </p:txBody>
      </p:sp>
      <p:sp>
        <p:nvSpPr>
          <p:cNvPr id="5" name="TextBox 4">
            <a:extLst>
              <a:ext uri="{FF2B5EF4-FFF2-40B4-BE49-F238E27FC236}">
                <a16:creationId xmlns:a16="http://schemas.microsoft.com/office/drawing/2014/main" id="{FC143A56-E3A9-4172-AFCE-E0EA72F1126C}"/>
              </a:ext>
            </a:extLst>
          </p:cNvPr>
          <p:cNvSpPr txBox="1"/>
          <p:nvPr/>
        </p:nvSpPr>
        <p:spPr>
          <a:xfrm>
            <a:off x="484094" y="1963271"/>
            <a:ext cx="6441141" cy="4031873"/>
          </a:xfrm>
          <a:prstGeom prst="rect">
            <a:avLst/>
          </a:prstGeom>
          <a:noFill/>
        </p:spPr>
        <p:txBody>
          <a:bodyPr wrap="square" rtlCol="0">
            <a:spAutoFit/>
          </a:bodyPr>
          <a:lstStyle/>
          <a:p>
            <a:pPr lvl="1">
              <a:lnSpc>
                <a:spcPct val="150000"/>
              </a:lnSpc>
            </a:pPr>
            <a:r>
              <a:rPr lang="en-IN" sz="2400" b="1" dirty="0">
                <a:solidFill>
                  <a:srgbClr val="FF3D00"/>
                </a:solidFill>
                <a:latin typeface="Open Sans" panose="020B0606030504020204" pitchFamily="34" charset="0"/>
                <a:ea typeface="Open Sans" panose="020B0606030504020204" pitchFamily="34" charset="0"/>
                <a:cs typeface="Open Sans" panose="020B0606030504020204" pitchFamily="34" charset="0"/>
              </a:rPr>
              <a:t>For Application Development - </a:t>
            </a:r>
          </a:p>
          <a:p>
            <a:pPr marL="914400" lvl="1" indent="-457200">
              <a:buFont typeface="Courier New" panose="02070309020205020404" pitchFamily="49" charset="0"/>
              <a:buChar char="o"/>
            </a:pPr>
            <a:r>
              <a:rPr lang="en-IN" sz="2000" dirty="0">
                <a:latin typeface="Open Sans" panose="020B0606030504020204" pitchFamily="34" charset="0"/>
                <a:ea typeface="Open Sans" panose="020B0606030504020204" pitchFamily="34" charset="0"/>
                <a:cs typeface="Open Sans" panose="020B0606030504020204" pitchFamily="34" charset="0"/>
              </a:rPr>
              <a:t>Desktop /  Laptop with</a:t>
            </a:r>
          </a:p>
          <a:p>
            <a:pPr marL="914400" lvl="1" indent="-457200">
              <a:buFont typeface="Courier New" panose="02070309020205020404" pitchFamily="49" charset="0"/>
              <a:buChar char="o"/>
            </a:pPr>
            <a:r>
              <a:rPr lang="en-IN" sz="2000" dirty="0">
                <a:latin typeface="Open Sans" panose="020B0606030504020204" pitchFamily="34" charset="0"/>
                <a:ea typeface="Open Sans" panose="020B0606030504020204" pitchFamily="34" charset="0"/>
                <a:cs typeface="Open Sans" panose="020B0606030504020204" pitchFamily="34" charset="0"/>
              </a:rPr>
              <a:t>8 Gigabytes RAM</a:t>
            </a:r>
          </a:p>
          <a:p>
            <a:pPr marL="914400" lvl="1" indent="-457200">
              <a:buFont typeface="Courier New" panose="02070309020205020404" pitchFamily="49" charset="0"/>
              <a:buChar char="o"/>
            </a:pPr>
            <a:r>
              <a:rPr lang="en-IN" sz="2000" dirty="0">
                <a:latin typeface="Open Sans" panose="020B0606030504020204" pitchFamily="34" charset="0"/>
                <a:ea typeface="Open Sans" panose="020B0606030504020204" pitchFamily="34" charset="0"/>
                <a:cs typeface="Open Sans" panose="020B0606030504020204" pitchFamily="34" charset="0"/>
              </a:rPr>
              <a:t>256 GB SSD</a:t>
            </a:r>
          </a:p>
          <a:p>
            <a:pPr marL="914400" lvl="1" indent="-457200">
              <a:buFont typeface="Courier New" panose="02070309020205020404" pitchFamily="49" charset="0"/>
              <a:buChar char="o"/>
            </a:pPr>
            <a:r>
              <a:rPr lang="en-IN" sz="2000" dirty="0">
                <a:latin typeface="Open Sans" panose="020B0606030504020204" pitchFamily="34" charset="0"/>
                <a:ea typeface="Open Sans" panose="020B0606030504020204" pitchFamily="34" charset="0"/>
                <a:cs typeface="Open Sans" panose="020B0606030504020204" pitchFamily="34" charset="0"/>
              </a:rPr>
              <a:t>Internet Connectivity approx. 25 Mbps</a:t>
            </a:r>
          </a:p>
          <a:p>
            <a:pPr marL="914400" lvl="1" indent="-457200">
              <a:buFont typeface="Courier New" panose="02070309020205020404" pitchFamily="49" charset="0"/>
              <a:buChar char="o"/>
            </a:pPr>
            <a:endParaRPr lang="en-IN" sz="2400" dirty="0">
              <a:latin typeface="Open Sans" panose="020B0606030504020204" pitchFamily="34" charset="0"/>
              <a:ea typeface="Open Sans" panose="020B0606030504020204" pitchFamily="34" charset="0"/>
              <a:cs typeface="Open Sans" panose="020B0606030504020204" pitchFamily="34" charset="0"/>
            </a:endParaRPr>
          </a:p>
          <a:p>
            <a:pPr lvl="1">
              <a:lnSpc>
                <a:spcPct val="150000"/>
              </a:lnSpc>
            </a:pPr>
            <a:r>
              <a:rPr lang="en-IN" sz="2400" b="1" dirty="0">
                <a:solidFill>
                  <a:srgbClr val="FF3D00"/>
                </a:solidFill>
                <a:latin typeface="Open Sans" panose="020B0606030504020204" pitchFamily="34" charset="0"/>
                <a:ea typeface="Open Sans" panose="020B0606030504020204" pitchFamily="34" charset="0"/>
                <a:cs typeface="Open Sans" panose="020B0606030504020204" pitchFamily="34" charset="0"/>
              </a:rPr>
              <a:t>For Testing / Real Device - </a:t>
            </a:r>
          </a:p>
          <a:p>
            <a:pPr marL="914400" lvl="1" indent="-457200">
              <a:buFont typeface="Courier New" panose="02070309020205020404" pitchFamily="49" charset="0"/>
              <a:buChar char="o"/>
            </a:pPr>
            <a:r>
              <a:rPr lang="en-IN" sz="2000" dirty="0">
                <a:latin typeface="Open Sans" panose="020B0606030504020204" pitchFamily="34" charset="0"/>
                <a:ea typeface="Open Sans" panose="020B0606030504020204" pitchFamily="34" charset="0"/>
                <a:cs typeface="Open Sans" panose="020B0606030504020204" pitchFamily="34" charset="0"/>
              </a:rPr>
              <a:t>Android Smartphone with</a:t>
            </a:r>
          </a:p>
          <a:p>
            <a:pPr marL="914400" lvl="1" indent="-457200">
              <a:buFont typeface="Courier New" panose="02070309020205020404" pitchFamily="49" charset="0"/>
              <a:buChar char="o"/>
            </a:pPr>
            <a:r>
              <a:rPr lang="en-IN" sz="2000" dirty="0">
                <a:latin typeface="Open Sans" panose="020B0606030504020204" pitchFamily="34" charset="0"/>
                <a:ea typeface="Open Sans" panose="020B0606030504020204" pitchFamily="34" charset="0"/>
                <a:cs typeface="Open Sans" panose="020B0606030504020204" pitchFamily="34" charset="0"/>
              </a:rPr>
              <a:t>2 Gigabytes RAM</a:t>
            </a:r>
          </a:p>
          <a:p>
            <a:pPr marL="914400" lvl="1" indent="-457200">
              <a:buFont typeface="Courier New" panose="02070309020205020404" pitchFamily="49" charset="0"/>
              <a:buChar char="o"/>
            </a:pPr>
            <a:r>
              <a:rPr lang="en-IN" sz="2000" dirty="0">
                <a:latin typeface="Open Sans" panose="020B0606030504020204" pitchFamily="34" charset="0"/>
                <a:ea typeface="Open Sans" panose="020B0606030504020204" pitchFamily="34" charset="0"/>
                <a:cs typeface="Open Sans" panose="020B0606030504020204" pitchFamily="34" charset="0"/>
              </a:rPr>
              <a:t>300 MB Internal Storage</a:t>
            </a:r>
          </a:p>
          <a:p>
            <a:pPr marL="914400" lvl="1" indent="-457200">
              <a:buFont typeface="Courier New" panose="02070309020205020404" pitchFamily="49" charset="0"/>
              <a:buChar char="o"/>
            </a:pPr>
            <a:r>
              <a:rPr lang="en-IN" sz="2000" dirty="0">
                <a:latin typeface="Open Sans" panose="020B0606030504020204" pitchFamily="34" charset="0"/>
                <a:ea typeface="Open Sans" panose="020B0606030504020204" pitchFamily="34" charset="0"/>
                <a:cs typeface="Open Sans" panose="020B0606030504020204" pitchFamily="34" charset="0"/>
              </a:rPr>
              <a:t>3G/WLAN Internet connectivity</a:t>
            </a:r>
          </a:p>
        </p:txBody>
      </p:sp>
      <p:pic>
        <p:nvPicPr>
          <p:cNvPr id="6" name="Graphic 5">
            <a:extLst>
              <a:ext uri="{FF2B5EF4-FFF2-40B4-BE49-F238E27FC236}">
                <a16:creationId xmlns:a16="http://schemas.microsoft.com/office/drawing/2014/main" id="{AEBD5D0C-6557-4D21-9B69-402567BA62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50406" y="2286000"/>
            <a:ext cx="2857500" cy="2286000"/>
          </a:xfrm>
          <a:prstGeom prst="rect">
            <a:avLst/>
          </a:prstGeom>
        </p:spPr>
      </p:pic>
    </p:spTree>
    <p:extLst>
      <p:ext uri="{BB962C8B-B14F-4D97-AF65-F5344CB8AC3E}">
        <p14:creationId xmlns:p14="http://schemas.microsoft.com/office/powerpoint/2010/main" val="2454774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151FE1-7901-4E74-B584-51EE33647739}"/>
              </a:ext>
            </a:extLst>
          </p:cNvPr>
          <p:cNvSpPr txBox="1"/>
          <p:nvPr/>
        </p:nvSpPr>
        <p:spPr>
          <a:xfrm>
            <a:off x="0" y="373487"/>
            <a:ext cx="6535271" cy="1261884"/>
          </a:xfrm>
          <a:prstGeom prst="rect">
            <a:avLst/>
          </a:prstGeom>
          <a:solidFill>
            <a:schemeClr val="accent2"/>
          </a:solidFill>
          <a:effectLst>
            <a:outerShdw blurRad="50800" dist="38100" dir="2700000" algn="tl" rotWithShape="0">
              <a:prstClr val="black">
                <a:alpha val="40000"/>
              </a:prstClr>
            </a:outerShdw>
          </a:effectLst>
        </p:spPr>
        <p:txBody>
          <a:bodyPr wrap="square" rtlCol="0">
            <a:spAutoFit/>
          </a:bodyPr>
          <a:lstStyle/>
          <a:p>
            <a:r>
              <a:rPr lang="en-US" sz="4000" b="1" dirty="0">
                <a:solidFill>
                  <a:schemeClr val="bg1"/>
                </a:solidFill>
              </a:rPr>
              <a:t>System Requirements – </a:t>
            </a:r>
          </a:p>
          <a:p>
            <a:r>
              <a:rPr lang="en-US" sz="3600" dirty="0">
                <a:solidFill>
                  <a:schemeClr val="bg1"/>
                </a:solidFill>
              </a:rPr>
              <a:t>Software and Application</a:t>
            </a:r>
            <a:endParaRPr lang="en-IN" sz="3600" dirty="0">
              <a:solidFill>
                <a:schemeClr val="bg1"/>
              </a:solidFill>
            </a:endParaRPr>
          </a:p>
        </p:txBody>
      </p:sp>
      <p:sp>
        <p:nvSpPr>
          <p:cNvPr id="5" name="TextBox 4">
            <a:extLst>
              <a:ext uri="{FF2B5EF4-FFF2-40B4-BE49-F238E27FC236}">
                <a16:creationId xmlns:a16="http://schemas.microsoft.com/office/drawing/2014/main" id="{FC143A56-E3A9-4172-AFCE-E0EA72F1126C}"/>
              </a:ext>
            </a:extLst>
          </p:cNvPr>
          <p:cNvSpPr txBox="1"/>
          <p:nvPr/>
        </p:nvSpPr>
        <p:spPr>
          <a:xfrm>
            <a:off x="484094" y="1963271"/>
            <a:ext cx="6441141" cy="3416320"/>
          </a:xfrm>
          <a:prstGeom prst="rect">
            <a:avLst/>
          </a:prstGeom>
          <a:noFill/>
        </p:spPr>
        <p:txBody>
          <a:bodyPr wrap="square" rtlCol="0">
            <a:spAutoFit/>
          </a:bodyPr>
          <a:lstStyle/>
          <a:p>
            <a:pPr lvl="1">
              <a:lnSpc>
                <a:spcPct val="150000"/>
              </a:lnSpc>
            </a:pPr>
            <a:r>
              <a:rPr lang="en-IN" sz="2400" b="1" dirty="0">
                <a:solidFill>
                  <a:srgbClr val="FF3D00"/>
                </a:solidFill>
                <a:latin typeface="Open Sans" panose="020B0606030504020204" pitchFamily="34" charset="0"/>
                <a:ea typeface="Open Sans" panose="020B0606030504020204" pitchFamily="34" charset="0"/>
                <a:cs typeface="Open Sans" panose="020B0606030504020204" pitchFamily="34" charset="0"/>
              </a:rPr>
              <a:t>For Application Development - </a:t>
            </a:r>
          </a:p>
          <a:p>
            <a:pPr marL="914400" lvl="1" indent="-457200">
              <a:buFont typeface="Courier New" panose="02070309020205020404" pitchFamily="49" charset="0"/>
              <a:buChar char="o"/>
            </a:pPr>
            <a:r>
              <a:rPr lang="en-IN" sz="2000" dirty="0">
                <a:latin typeface="Open Sans" panose="020B0606030504020204" pitchFamily="34" charset="0"/>
                <a:ea typeface="Open Sans" panose="020B0606030504020204" pitchFamily="34" charset="0"/>
                <a:cs typeface="Open Sans" panose="020B0606030504020204" pitchFamily="34" charset="0"/>
              </a:rPr>
              <a:t>Android Studio</a:t>
            </a:r>
          </a:p>
          <a:p>
            <a:pPr marL="914400" lvl="1" indent="-457200">
              <a:buFont typeface="Courier New" panose="02070309020205020404" pitchFamily="49" charset="0"/>
              <a:buChar char="o"/>
            </a:pPr>
            <a:r>
              <a:rPr lang="en-IN" sz="2000" dirty="0">
                <a:latin typeface="Open Sans" panose="020B0606030504020204" pitchFamily="34" charset="0"/>
                <a:ea typeface="Open Sans" panose="020B0606030504020204" pitchFamily="34" charset="0"/>
                <a:cs typeface="Open Sans" panose="020B0606030504020204" pitchFamily="34" charset="0"/>
              </a:rPr>
              <a:t>Plugins</a:t>
            </a:r>
          </a:p>
          <a:p>
            <a:pPr marL="914400" lvl="1" indent="-457200">
              <a:buFont typeface="Courier New" panose="02070309020205020404" pitchFamily="49" charset="0"/>
              <a:buChar char="o"/>
            </a:pPr>
            <a:r>
              <a:rPr lang="en-IN" sz="2000" dirty="0">
                <a:latin typeface="Open Sans" panose="020B0606030504020204" pitchFamily="34" charset="0"/>
                <a:ea typeface="Open Sans" panose="020B0606030504020204" pitchFamily="34" charset="0"/>
                <a:cs typeface="Open Sans" panose="020B0606030504020204" pitchFamily="34" charset="0"/>
              </a:rPr>
              <a:t>Adobe XD and Figma</a:t>
            </a:r>
          </a:p>
          <a:p>
            <a:pPr marL="914400" lvl="1" indent="-457200">
              <a:buFont typeface="Courier New" panose="02070309020205020404" pitchFamily="49" charset="0"/>
              <a:buChar char="o"/>
            </a:pPr>
            <a:r>
              <a:rPr lang="en-IN" sz="2000" dirty="0">
                <a:latin typeface="Open Sans" panose="020B0606030504020204" pitchFamily="34" charset="0"/>
                <a:ea typeface="Open Sans" panose="020B0606030504020204" pitchFamily="34" charset="0"/>
                <a:cs typeface="Open Sans" panose="020B0606030504020204" pitchFamily="34" charset="0"/>
              </a:rPr>
              <a:t>Browser</a:t>
            </a:r>
          </a:p>
          <a:p>
            <a:pPr marL="914400" lvl="1" indent="-457200">
              <a:buFont typeface="Courier New" panose="02070309020205020404" pitchFamily="49" charset="0"/>
              <a:buChar char="o"/>
            </a:pPr>
            <a:endParaRPr lang="en-IN" sz="2400" dirty="0">
              <a:latin typeface="Open Sans" panose="020B0606030504020204" pitchFamily="34" charset="0"/>
              <a:ea typeface="Open Sans" panose="020B0606030504020204" pitchFamily="34" charset="0"/>
              <a:cs typeface="Open Sans" panose="020B0606030504020204" pitchFamily="34" charset="0"/>
            </a:endParaRPr>
          </a:p>
          <a:p>
            <a:pPr lvl="1">
              <a:lnSpc>
                <a:spcPct val="150000"/>
              </a:lnSpc>
            </a:pPr>
            <a:r>
              <a:rPr lang="en-IN" sz="2400" b="1" dirty="0">
                <a:solidFill>
                  <a:srgbClr val="FF3D00"/>
                </a:solidFill>
                <a:latin typeface="Open Sans" panose="020B0606030504020204" pitchFamily="34" charset="0"/>
                <a:ea typeface="Open Sans" panose="020B0606030504020204" pitchFamily="34" charset="0"/>
                <a:cs typeface="Open Sans" panose="020B0606030504020204" pitchFamily="34" charset="0"/>
              </a:rPr>
              <a:t>For Testing / User Device - </a:t>
            </a:r>
          </a:p>
          <a:p>
            <a:pPr marL="914400" lvl="1" indent="-457200">
              <a:buFont typeface="Courier New" panose="02070309020205020404" pitchFamily="49" charset="0"/>
              <a:buChar char="o"/>
            </a:pPr>
            <a:r>
              <a:rPr lang="en-IN" sz="2000" dirty="0">
                <a:latin typeface="Open Sans" panose="020B0606030504020204" pitchFamily="34" charset="0"/>
                <a:ea typeface="Open Sans" panose="020B0606030504020204" pitchFamily="34" charset="0"/>
                <a:cs typeface="Open Sans" panose="020B0606030504020204" pitchFamily="34" charset="0"/>
              </a:rPr>
              <a:t>Android v6.0+</a:t>
            </a:r>
          </a:p>
          <a:p>
            <a:pPr marL="914400" lvl="1" indent="-457200">
              <a:buFont typeface="Courier New" panose="02070309020205020404" pitchFamily="49" charset="0"/>
              <a:buChar char="o"/>
            </a:pPr>
            <a:r>
              <a:rPr lang="en-IN" sz="2000" dirty="0">
                <a:latin typeface="Open Sans" panose="020B0606030504020204" pitchFamily="34" charset="0"/>
                <a:ea typeface="Open Sans" panose="020B0606030504020204" pitchFamily="34" charset="0"/>
                <a:cs typeface="Open Sans" panose="020B0606030504020204" pitchFamily="34" charset="0"/>
              </a:rPr>
              <a:t>UpToDate Google services</a:t>
            </a:r>
          </a:p>
        </p:txBody>
      </p:sp>
      <p:pic>
        <p:nvPicPr>
          <p:cNvPr id="4" name="Graphic 3">
            <a:extLst>
              <a:ext uri="{FF2B5EF4-FFF2-40B4-BE49-F238E27FC236}">
                <a16:creationId xmlns:a16="http://schemas.microsoft.com/office/drawing/2014/main" id="{CB7456D5-9A60-478F-B036-2D01442E9A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05532" y="2505075"/>
            <a:ext cx="2857500" cy="1847850"/>
          </a:xfrm>
          <a:prstGeom prst="rect">
            <a:avLst/>
          </a:prstGeom>
        </p:spPr>
      </p:pic>
    </p:spTree>
    <p:extLst>
      <p:ext uri="{BB962C8B-B14F-4D97-AF65-F5344CB8AC3E}">
        <p14:creationId xmlns:p14="http://schemas.microsoft.com/office/powerpoint/2010/main" val="3690852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151FE1-7901-4E74-B584-51EE33647739}"/>
              </a:ext>
            </a:extLst>
          </p:cNvPr>
          <p:cNvSpPr txBox="1"/>
          <p:nvPr/>
        </p:nvSpPr>
        <p:spPr>
          <a:xfrm>
            <a:off x="0" y="373487"/>
            <a:ext cx="6239435" cy="1261884"/>
          </a:xfrm>
          <a:prstGeom prst="rect">
            <a:avLst/>
          </a:prstGeom>
          <a:solidFill>
            <a:schemeClr val="accent2"/>
          </a:solidFill>
          <a:effectLst>
            <a:outerShdw blurRad="50800" dist="38100" dir="2700000" algn="tl" rotWithShape="0">
              <a:prstClr val="black">
                <a:alpha val="40000"/>
              </a:prstClr>
            </a:outerShdw>
          </a:effectLst>
        </p:spPr>
        <p:txBody>
          <a:bodyPr wrap="square" rtlCol="0">
            <a:spAutoFit/>
          </a:bodyPr>
          <a:lstStyle/>
          <a:p>
            <a:r>
              <a:rPr lang="en-US" sz="4000" b="1" dirty="0">
                <a:solidFill>
                  <a:schemeClr val="bg1"/>
                </a:solidFill>
              </a:rPr>
              <a:t>System Requirements – </a:t>
            </a:r>
            <a:r>
              <a:rPr lang="en-US" sz="3600" dirty="0">
                <a:solidFill>
                  <a:schemeClr val="bg1"/>
                </a:solidFill>
              </a:rPr>
              <a:t>Database and cloud storage</a:t>
            </a:r>
            <a:endParaRPr lang="en-IN" sz="4000" dirty="0">
              <a:solidFill>
                <a:schemeClr val="bg1"/>
              </a:solidFill>
            </a:endParaRPr>
          </a:p>
        </p:txBody>
      </p:sp>
      <p:sp>
        <p:nvSpPr>
          <p:cNvPr id="5" name="TextBox 4">
            <a:extLst>
              <a:ext uri="{FF2B5EF4-FFF2-40B4-BE49-F238E27FC236}">
                <a16:creationId xmlns:a16="http://schemas.microsoft.com/office/drawing/2014/main" id="{FC143A56-E3A9-4172-AFCE-E0EA72F1126C}"/>
              </a:ext>
            </a:extLst>
          </p:cNvPr>
          <p:cNvSpPr txBox="1"/>
          <p:nvPr/>
        </p:nvSpPr>
        <p:spPr>
          <a:xfrm>
            <a:off x="498663" y="2064871"/>
            <a:ext cx="6441141" cy="3108543"/>
          </a:xfrm>
          <a:prstGeom prst="rect">
            <a:avLst/>
          </a:prstGeom>
          <a:noFill/>
        </p:spPr>
        <p:txBody>
          <a:bodyPr wrap="square" rtlCol="0">
            <a:spAutoFit/>
          </a:bodyPr>
          <a:lstStyle/>
          <a:p>
            <a:pPr lvl="1">
              <a:lnSpc>
                <a:spcPct val="150000"/>
              </a:lnSpc>
            </a:pPr>
            <a:r>
              <a:rPr lang="en-IN" sz="2400" b="1" dirty="0">
                <a:solidFill>
                  <a:srgbClr val="FF3D00"/>
                </a:solidFill>
                <a:latin typeface="Open Sans" panose="020B0606030504020204" pitchFamily="34" charset="0"/>
                <a:ea typeface="Open Sans" panose="020B0606030504020204" pitchFamily="34" charset="0"/>
                <a:cs typeface="Open Sans" panose="020B0606030504020204" pitchFamily="34" charset="0"/>
              </a:rPr>
              <a:t>Authentication and Database - </a:t>
            </a:r>
          </a:p>
          <a:p>
            <a:pPr marL="1371600" lvl="2" indent="-457200">
              <a:buFont typeface="Courier New" panose="02070309020205020404" pitchFamily="49" charset="0"/>
              <a:buChar char="o"/>
            </a:pPr>
            <a:r>
              <a:rPr lang="en-IN" sz="2000" dirty="0">
                <a:latin typeface="Open Sans" panose="020B0606030504020204" pitchFamily="34" charset="0"/>
                <a:ea typeface="Open Sans" panose="020B0606030504020204" pitchFamily="34" charset="0"/>
                <a:cs typeface="Open Sans" panose="020B0606030504020204" pitchFamily="34" charset="0"/>
              </a:rPr>
              <a:t>Firebase </a:t>
            </a:r>
          </a:p>
          <a:p>
            <a:pPr marL="1371600" lvl="2" indent="-457200">
              <a:buFont typeface="Courier New" panose="02070309020205020404" pitchFamily="49" charset="0"/>
              <a:buChar char="o"/>
            </a:pPr>
            <a:r>
              <a:rPr lang="en-IN" sz="2000" dirty="0">
                <a:latin typeface="Open Sans" panose="020B0606030504020204" pitchFamily="34" charset="0"/>
                <a:ea typeface="Open Sans" panose="020B0606030504020204" pitchFamily="34" charset="0"/>
                <a:cs typeface="Open Sans" panose="020B0606030504020204" pitchFamily="34" charset="0"/>
              </a:rPr>
              <a:t>MySQL Storage</a:t>
            </a:r>
          </a:p>
          <a:p>
            <a:pPr marL="1371600" lvl="2" indent="-457200">
              <a:buFont typeface="Courier New" panose="02070309020205020404" pitchFamily="49" charset="0"/>
              <a:buChar char="o"/>
            </a:pPr>
            <a:r>
              <a:rPr lang="en-IN" sz="2000" dirty="0">
                <a:latin typeface="Open Sans" panose="020B0606030504020204" pitchFamily="34" charset="0"/>
                <a:ea typeface="Open Sans" panose="020B0606030504020204" pitchFamily="34" charset="0"/>
                <a:cs typeface="Open Sans" panose="020B0606030504020204" pitchFamily="34" charset="0"/>
              </a:rPr>
              <a:t>MongoDB</a:t>
            </a:r>
          </a:p>
          <a:p>
            <a:pPr marL="914400" lvl="1" indent="-457200">
              <a:buFont typeface="Courier New" panose="02070309020205020404" pitchFamily="49" charset="0"/>
              <a:buChar char="o"/>
            </a:pPr>
            <a:endParaRPr lang="en-IN" sz="2400" dirty="0">
              <a:latin typeface="Open Sans" panose="020B0606030504020204" pitchFamily="34" charset="0"/>
              <a:ea typeface="Open Sans" panose="020B0606030504020204" pitchFamily="34" charset="0"/>
              <a:cs typeface="Open Sans" panose="020B0606030504020204" pitchFamily="34" charset="0"/>
            </a:endParaRPr>
          </a:p>
          <a:p>
            <a:pPr lvl="1">
              <a:lnSpc>
                <a:spcPct val="150000"/>
              </a:lnSpc>
            </a:pPr>
            <a:r>
              <a:rPr lang="en-IN" sz="2400" b="1" dirty="0">
                <a:solidFill>
                  <a:srgbClr val="FF3D00"/>
                </a:solidFill>
                <a:latin typeface="Open Sans" panose="020B0606030504020204" pitchFamily="34" charset="0"/>
                <a:ea typeface="Open Sans" panose="020B0606030504020204" pitchFamily="34" charset="0"/>
                <a:cs typeface="Open Sans" panose="020B0606030504020204" pitchFamily="34" charset="0"/>
              </a:rPr>
              <a:t>Cloud Storage - </a:t>
            </a:r>
          </a:p>
          <a:p>
            <a:pPr marL="1371600" lvl="2" indent="-457200">
              <a:buFont typeface="Courier New" panose="02070309020205020404" pitchFamily="49" charset="0"/>
              <a:buChar char="o"/>
            </a:pPr>
            <a:r>
              <a:rPr lang="en-IN" sz="2000" dirty="0">
                <a:latin typeface="Open Sans" panose="020B0606030504020204" pitchFamily="34" charset="0"/>
                <a:ea typeface="Open Sans" panose="020B0606030504020204" pitchFamily="34" charset="0"/>
                <a:cs typeface="Open Sans" panose="020B0606030504020204" pitchFamily="34" charset="0"/>
              </a:rPr>
              <a:t>Firebase Storage</a:t>
            </a:r>
          </a:p>
          <a:p>
            <a:pPr marL="1371600" lvl="2" indent="-457200">
              <a:buFont typeface="Courier New" panose="02070309020205020404" pitchFamily="49" charset="0"/>
              <a:buChar char="o"/>
            </a:pPr>
            <a:r>
              <a:rPr lang="en-IN" sz="2000" dirty="0">
                <a:latin typeface="Open Sans" panose="020B0606030504020204" pitchFamily="34" charset="0"/>
                <a:ea typeface="Open Sans" panose="020B0606030504020204" pitchFamily="34" charset="0"/>
                <a:cs typeface="Open Sans" panose="020B0606030504020204" pitchFamily="34" charset="0"/>
              </a:rPr>
              <a:t>Web Hosted Storage</a:t>
            </a:r>
            <a:endParaRPr lang="en-IN" sz="2400" dirty="0">
              <a:latin typeface="Open Sans" panose="020B0606030504020204" pitchFamily="34" charset="0"/>
              <a:ea typeface="Open Sans" panose="020B0606030504020204" pitchFamily="34" charset="0"/>
              <a:cs typeface="Open Sans" panose="020B0606030504020204" pitchFamily="34" charset="0"/>
            </a:endParaRPr>
          </a:p>
        </p:txBody>
      </p:sp>
      <p:pic>
        <p:nvPicPr>
          <p:cNvPr id="6" name="Graphic 5">
            <a:extLst>
              <a:ext uri="{FF2B5EF4-FFF2-40B4-BE49-F238E27FC236}">
                <a16:creationId xmlns:a16="http://schemas.microsoft.com/office/drawing/2014/main" id="{B4D678EA-9625-474F-B9CE-9DAD3B0E62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72767" y="2381250"/>
            <a:ext cx="2857500" cy="2095500"/>
          </a:xfrm>
          <a:prstGeom prst="rect">
            <a:avLst/>
          </a:prstGeom>
        </p:spPr>
      </p:pic>
    </p:spTree>
    <p:extLst>
      <p:ext uri="{BB962C8B-B14F-4D97-AF65-F5344CB8AC3E}">
        <p14:creationId xmlns:p14="http://schemas.microsoft.com/office/powerpoint/2010/main" val="4204357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4BB5E0D-9D80-4059-9759-B36AB81EB41E}"/>
              </a:ext>
            </a:extLst>
          </p:cNvPr>
          <p:cNvSpPr txBox="1"/>
          <p:nvPr/>
        </p:nvSpPr>
        <p:spPr>
          <a:xfrm>
            <a:off x="0" y="1532567"/>
            <a:ext cx="12192000" cy="707886"/>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rtlCol="0">
            <a:spAutoFit/>
          </a:bodyPr>
          <a:lstStyle/>
          <a:p>
            <a:pPr algn="ctr"/>
            <a:r>
              <a:rPr lang="en-US" sz="4000" b="1" dirty="0">
                <a:ln w="0"/>
                <a:solidFill>
                  <a:srgbClr val="449945"/>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menAn Stack Development</a:t>
            </a:r>
          </a:p>
        </p:txBody>
      </p:sp>
      <p:grpSp>
        <p:nvGrpSpPr>
          <p:cNvPr id="16" name="Group 15">
            <a:extLst>
              <a:ext uri="{FF2B5EF4-FFF2-40B4-BE49-F238E27FC236}">
                <a16:creationId xmlns:a16="http://schemas.microsoft.com/office/drawing/2014/main" id="{E1FF0435-5CFE-4296-8886-0B1E0F0E02B1}"/>
              </a:ext>
            </a:extLst>
          </p:cNvPr>
          <p:cNvGrpSpPr/>
          <p:nvPr/>
        </p:nvGrpSpPr>
        <p:grpSpPr>
          <a:xfrm>
            <a:off x="1662099" y="2975619"/>
            <a:ext cx="8867802" cy="2083288"/>
            <a:chOff x="1333491" y="2788748"/>
            <a:chExt cx="8867802" cy="2083288"/>
          </a:xfrm>
        </p:grpSpPr>
        <p:pic>
          <p:nvPicPr>
            <p:cNvPr id="9" name="Picture 8">
              <a:extLst>
                <a:ext uri="{FF2B5EF4-FFF2-40B4-BE49-F238E27FC236}">
                  <a16:creationId xmlns:a16="http://schemas.microsoft.com/office/drawing/2014/main" id="{779A7021-6CE0-4003-A72A-5CF133E4EA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6032" y="3043236"/>
              <a:ext cx="1828800" cy="1828800"/>
            </a:xfrm>
            <a:prstGeom prst="rect">
              <a:avLst/>
            </a:prstGeom>
          </p:spPr>
        </p:pic>
        <p:pic>
          <p:nvPicPr>
            <p:cNvPr id="11" name="Picture 10">
              <a:extLst>
                <a:ext uri="{FF2B5EF4-FFF2-40B4-BE49-F238E27FC236}">
                  <a16:creationId xmlns:a16="http://schemas.microsoft.com/office/drawing/2014/main" id="{AD13C129-AA54-41D2-B67C-D39EA7ED86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491" y="2788748"/>
              <a:ext cx="1828800" cy="1828800"/>
            </a:xfrm>
            <a:prstGeom prst="rect">
              <a:avLst/>
            </a:prstGeom>
          </p:spPr>
        </p:pic>
        <p:pic>
          <p:nvPicPr>
            <p:cNvPr id="13" name="Picture 12">
              <a:extLst>
                <a:ext uri="{FF2B5EF4-FFF2-40B4-BE49-F238E27FC236}">
                  <a16:creationId xmlns:a16="http://schemas.microsoft.com/office/drawing/2014/main" id="{E3EACD8D-54DB-44F0-9A59-637D3D5227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2493" y="2788748"/>
              <a:ext cx="1828800" cy="1828800"/>
            </a:xfrm>
            <a:prstGeom prst="rect">
              <a:avLst/>
            </a:prstGeom>
          </p:spPr>
        </p:pic>
        <p:pic>
          <p:nvPicPr>
            <p:cNvPr id="15" name="Picture 2" descr="Icon&#10;&#10;Description automatically generated with medium confidence">
              <a:extLst>
                <a:ext uri="{FF2B5EF4-FFF2-40B4-BE49-F238E27FC236}">
                  <a16:creationId xmlns:a16="http://schemas.microsoft.com/office/drawing/2014/main" id="{16A000C3-B315-40C6-9AE6-21D87BD644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8051" y="3547508"/>
              <a:ext cx="2705101" cy="820256"/>
            </a:xfrm>
            <a:prstGeom prst="rect">
              <a:avLst/>
            </a:prstGeom>
            <a:noFill/>
          </p:spPr>
        </p:pic>
      </p:grpSp>
    </p:spTree>
    <p:extLst>
      <p:ext uri="{BB962C8B-B14F-4D97-AF65-F5344CB8AC3E}">
        <p14:creationId xmlns:p14="http://schemas.microsoft.com/office/powerpoint/2010/main" val="663965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856387-BF45-4DEA-9563-66A1A926846A}"/>
              </a:ext>
            </a:extLst>
          </p:cNvPr>
          <p:cNvSpPr txBox="1"/>
          <p:nvPr/>
        </p:nvSpPr>
        <p:spPr>
          <a:xfrm>
            <a:off x="2928937" y="1300163"/>
            <a:ext cx="6334125" cy="830997"/>
          </a:xfrm>
          <a:prstGeom prst="rect">
            <a:avLst/>
          </a:prstGeom>
          <a:noFill/>
        </p:spPr>
        <p:txBody>
          <a:bodyPr wrap="square" rtlCol="0">
            <a:spAutoFit/>
          </a:bodyPr>
          <a:lstStyle/>
          <a:p>
            <a:pPr algn="ctr"/>
            <a:r>
              <a:rPr lang="en-IN" sz="4800" b="1" dirty="0">
                <a:solidFill>
                  <a:srgbClr val="404137"/>
                </a:solidFill>
                <a:latin typeface="Open Sans" panose="020B0606030504020204" pitchFamily="34" charset="0"/>
                <a:ea typeface="Open Sans" panose="020B0606030504020204" pitchFamily="34" charset="0"/>
                <a:cs typeface="Open Sans" panose="020B0606030504020204" pitchFamily="34" charset="0"/>
              </a:rPr>
              <a:t>FRONTEND</a:t>
            </a:r>
            <a:endParaRPr lang="en-IN" sz="3200" b="1" dirty="0">
              <a:solidFill>
                <a:srgbClr val="404137"/>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170" name="Picture 2" descr="Icon&#10;&#10;Description automatically generated">
            <a:extLst>
              <a:ext uri="{FF2B5EF4-FFF2-40B4-BE49-F238E27FC236}">
                <a16:creationId xmlns:a16="http://schemas.microsoft.com/office/drawing/2014/main" id="{52393C4D-77F5-4AEC-87D3-EF828E9916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9674" y="2758982"/>
            <a:ext cx="4692650" cy="3127468"/>
          </a:xfrm>
          <a:prstGeom prst="rect">
            <a:avLst/>
          </a:prstGeom>
          <a:noFill/>
        </p:spPr>
      </p:pic>
      <p:pic>
        <p:nvPicPr>
          <p:cNvPr id="8194" name="Picture 2" descr="Logo&#10;&#10;Description automatically generated">
            <a:extLst>
              <a:ext uri="{FF2B5EF4-FFF2-40B4-BE49-F238E27FC236}">
                <a16:creationId xmlns:a16="http://schemas.microsoft.com/office/drawing/2014/main" id="{74B86E02-2C23-4786-A7C6-0CB97A2490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9563" y="2972357"/>
            <a:ext cx="3788727" cy="2131159"/>
          </a:xfrm>
          <a:prstGeom prst="rect">
            <a:avLst/>
          </a:prstGeom>
          <a:noFill/>
        </p:spPr>
      </p:pic>
      <p:pic>
        <p:nvPicPr>
          <p:cNvPr id="9218" name="Picture 2" descr="Logo&#10;&#10;Description automatically generated">
            <a:extLst>
              <a:ext uri="{FF2B5EF4-FFF2-40B4-BE49-F238E27FC236}">
                <a16:creationId xmlns:a16="http://schemas.microsoft.com/office/drawing/2014/main" id="{DF16541C-1F68-4B24-AA76-5B9ED7001F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839" y="2972357"/>
            <a:ext cx="3338512" cy="1868784"/>
          </a:xfrm>
          <a:prstGeom prst="rect">
            <a:avLst/>
          </a:prstGeom>
          <a:noFill/>
        </p:spPr>
      </p:pic>
    </p:spTree>
    <p:extLst>
      <p:ext uri="{BB962C8B-B14F-4D97-AF65-F5344CB8AC3E}">
        <p14:creationId xmlns:p14="http://schemas.microsoft.com/office/powerpoint/2010/main" val="4163957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151FE1-7901-4E74-B584-51EE33647739}"/>
              </a:ext>
            </a:extLst>
          </p:cNvPr>
          <p:cNvSpPr txBox="1"/>
          <p:nvPr/>
        </p:nvSpPr>
        <p:spPr>
          <a:xfrm>
            <a:off x="1" y="333146"/>
            <a:ext cx="5602514" cy="707886"/>
          </a:xfrm>
          <a:prstGeom prst="rect">
            <a:avLst/>
          </a:prstGeom>
          <a:solidFill>
            <a:schemeClr val="accent2"/>
          </a:solidFill>
          <a:effectLst>
            <a:outerShdw blurRad="50800" dist="38100" dir="2700000" algn="tl" rotWithShape="0">
              <a:prstClr val="black">
                <a:alpha val="40000"/>
              </a:prstClr>
            </a:outerShdw>
          </a:effectLst>
        </p:spPr>
        <p:txBody>
          <a:bodyPr wrap="square" rtlCol="0">
            <a:spAutoFit/>
          </a:bodyPr>
          <a:lstStyle/>
          <a:p>
            <a:r>
              <a:rPr lang="en-US" sz="4000" b="1" dirty="0">
                <a:solidFill>
                  <a:schemeClr val="bg1"/>
                </a:solidFill>
              </a:rPr>
              <a:t>Abstract – </a:t>
            </a:r>
          </a:p>
        </p:txBody>
      </p:sp>
      <p:sp>
        <p:nvSpPr>
          <p:cNvPr id="5" name="TextBox 4">
            <a:extLst>
              <a:ext uri="{FF2B5EF4-FFF2-40B4-BE49-F238E27FC236}">
                <a16:creationId xmlns:a16="http://schemas.microsoft.com/office/drawing/2014/main" id="{FC143A56-E3A9-4172-AFCE-E0EA72F1126C}"/>
              </a:ext>
            </a:extLst>
          </p:cNvPr>
          <p:cNvSpPr txBox="1"/>
          <p:nvPr/>
        </p:nvSpPr>
        <p:spPr>
          <a:xfrm>
            <a:off x="486230" y="1526797"/>
            <a:ext cx="10580914" cy="5121467"/>
          </a:xfrm>
          <a:prstGeom prst="rect">
            <a:avLst/>
          </a:prstGeom>
          <a:noFill/>
        </p:spPr>
        <p:txBody>
          <a:bodyPr wrap="square" rtlCol="0">
            <a:spAutoFit/>
          </a:bodyPr>
          <a:lstStyle/>
          <a:p>
            <a:pPr lvl="1" algn="just">
              <a:lnSpc>
                <a:spcPct val="150000"/>
              </a:lnSpc>
            </a:pPr>
            <a:r>
              <a:rPr lang="en-US" sz="2000" dirty="0">
                <a:latin typeface="Open Sans" panose="020B0606030504020204" pitchFamily="34" charset="0"/>
                <a:ea typeface="Open Sans" panose="020B0606030504020204" pitchFamily="34" charset="0"/>
                <a:cs typeface="Open Sans" panose="020B0606030504020204" pitchFamily="34" charset="0"/>
              </a:rPr>
              <a:t>Congestion of traffic in urban areas and smart cities is one of the major issues with increasing population in metropolitan areas. Traffic jams are not only a cause of delay and inconvenience in day to day life but also a major source of noise and air pollution. Modern approaches to deal with this issue range from complicated software handling dozens of traffic signals throughout an entire city to simpler single-intersection solutions. However these can be costly, difficult to implement and may require a lot of manual monitoring. </a:t>
            </a:r>
          </a:p>
          <a:p>
            <a:pPr lvl="1" algn="just">
              <a:lnSpc>
                <a:spcPct val="150000"/>
              </a:lnSpc>
            </a:pPr>
            <a:r>
              <a:rPr lang="en-US" sz="2000" dirty="0">
                <a:latin typeface="Open Sans" panose="020B0606030504020204" pitchFamily="34" charset="0"/>
                <a:ea typeface="Open Sans" panose="020B0606030504020204" pitchFamily="34" charset="0"/>
                <a:cs typeface="Open Sans" panose="020B0606030504020204" pitchFamily="34" charset="0"/>
              </a:rPr>
              <a:t>This project proposes a traffic management system which uses concepts from artificial intelligence and graph theory to control and optimize traffic flow. Its aim is to optimize traffic flow on a small to medium scale in a manner which adapts to the real time changes in traffic.</a:t>
            </a:r>
          </a:p>
        </p:txBody>
      </p:sp>
    </p:spTree>
    <p:extLst>
      <p:ext uri="{BB962C8B-B14F-4D97-AF65-F5344CB8AC3E}">
        <p14:creationId xmlns:p14="http://schemas.microsoft.com/office/powerpoint/2010/main" val="1775048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856387-BF45-4DEA-9563-66A1A926846A}"/>
              </a:ext>
            </a:extLst>
          </p:cNvPr>
          <p:cNvSpPr txBox="1"/>
          <p:nvPr/>
        </p:nvSpPr>
        <p:spPr>
          <a:xfrm>
            <a:off x="2928937" y="1300163"/>
            <a:ext cx="6334125" cy="830997"/>
          </a:xfrm>
          <a:prstGeom prst="rect">
            <a:avLst/>
          </a:prstGeom>
          <a:noFill/>
        </p:spPr>
        <p:txBody>
          <a:bodyPr wrap="square" rtlCol="0">
            <a:spAutoFit/>
          </a:bodyPr>
          <a:lstStyle/>
          <a:p>
            <a:r>
              <a:rPr lang="en-IN" sz="4800" b="1" dirty="0">
                <a:solidFill>
                  <a:srgbClr val="404137"/>
                </a:solidFill>
                <a:latin typeface="Open Sans" panose="020B0606030504020204" pitchFamily="34" charset="0"/>
                <a:ea typeface="Open Sans" panose="020B0606030504020204" pitchFamily="34" charset="0"/>
                <a:cs typeface="Open Sans" panose="020B0606030504020204" pitchFamily="34" charset="0"/>
              </a:rPr>
              <a:t>BACKEND HANDLER</a:t>
            </a:r>
            <a:endParaRPr lang="en-IN" sz="3200" b="1" dirty="0">
              <a:solidFill>
                <a:srgbClr val="404137"/>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122" name="Picture 2" descr="Icon&#10;&#10;Description automatically generated with medium confidence">
            <a:extLst>
              <a:ext uri="{FF2B5EF4-FFF2-40B4-BE49-F238E27FC236}">
                <a16:creationId xmlns:a16="http://schemas.microsoft.com/office/drawing/2014/main" id="{3BC22C62-227C-4704-8B9E-09B145FF72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74" y="3115390"/>
            <a:ext cx="4429125" cy="1343025"/>
          </a:xfrm>
          <a:prstGeom prst="rect">
            <a:avLst/>
          </a:prstGeom>
          <a:noFill/>
        </p:spPr>
      </p:pic>
      <p:pic>
        <p:nvPicPr>
          <p:cNvPr id="6146" name="Picture 2" descr="Icon&#10;&#10;Description automatically generated">
            <a:extLst>
              <a:ext uri="{FF2B5EF4-FFF2-40B4-BE49-F238E27FC236}">
                <a16:creationId xmlns:a16="http://schemas.microsoft.com/office/drawing/2014/main" id="{9D1F3799-20A0-4749-AB00-90B52AF6E3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2250" y="2521804"/>
            <a:ext cx="4410074" cy="2205037"/>
          </a:xfrm>
          <a:prstGeom prst="rect">
            <a:avLst/>
          </a:prstGeom>
          <a:noFill/>
        </p:spPr>
      </p:pic>
    </p:spTree>
    <p:extLst>
      <p:ext uri="{BB962C8B-B14F-4D97-AF65-F5344CB8AC3E}">
        <p14:creationId xmlns:p14="http://schemas.microsoft.com/office/powerpoint/2010/main" val="578908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picture containing text, clipart&#10;&#10;Description automatically generated">
            <a:extLst>
              <a:ext uri="{FF2B5EF4-FFF2-40B4-BE49-F238E27FC236}">
                <a16:creationId xmlns:a16="http://schemas.microsoft.com/office/drawing/2014/main" id="{2CB8E929-A757-4222-AF57-6F0B412989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0100" y="3686740"/>
            <a:ext cx="2971800" cy="1533525"/>
          </a:xfrm>
          <a:prstGeom prst="rect">
            <a:avLst/>
          </a:prstGeom>
          <a:noFill/>
        </p:spPr>
      </p:pic>
      <p:sp>
        <p:nvSpPr>
          <p:cNvPr id="2" name="TextBox 1">
            <a:extLst>
              <a:ext uri="{FF2B5EF4-FFF2-40B4-BE49-F238E27FC236}">
                <a16:creationId xmlns:a16="http://schemas.microsoft.com/office/drawing/2014/main" id="{3A856387-BF45-4DEA-9563-66A1A926846A}"/>
              </a:ext>
            </a:extLst>
          </p:cNvPr>
          <p:cNvSpPr txBox="1"/>
          <p:nvPr/>
        </p:nvSpPr>
        <p:spPr>
          <a:xfrm>
            <a:off x="4352925" y="1428750"/>
            <a:ext cx="3486150" cy="830997"/>
          </a:xfrm>
          <a:prstGeom prst="rect">
            <a:avLst/>
          </a:prstGeom>
          <a:noFill/>
        </p:spPr>
        <p:txBody>
          <a:bodyPr wrap="square" rtlCol="0">
            <a:spAutoFit/>
          </a:bodyPr>
          <a:lstStyle/>
          <a:p>
            <a:r>
              <a:rPr lang="en-IN" sz="4800" b="1" dirty="0">
                <a:solidFill>
                  <a:srgbClr val="00618A"/>
                </a:solidFill>
                <a:latin typeface="Open Sans" panose="020B0606030504020204" pitchFamily="34" charset="0"/>
                <a:ea typeface="Open Sans" panose="020B0606030504020204" pitchFamily="34" charset="0"/>
                <a:cs typeface="Open Sans" panose="020B0606030504020204" pitchFamily="34" charset="0"/>
              </a:rPr>
              <a:t>DATABASE</a:t>
            </a:r>
            <a:endParaRPr lang="en-IN" sz="3200" b="1" dirty="0">
              <a:solidFill>
                <a:srgbClr val="00618A"/>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074" name="Picture 2" descr="Logo, company name&#10;&#10;Description automatically generated">
            <a:extLst>
              <a:ext uri="{FF2B5EF4-FFF2-40B4-BE49-F238E27FC236}">
                <a16:creationId xmlns:a16="http://schemas.microsoft.com/office/drawing/2014/main" id="{2B203A13-F18B-4620-A07B-1A4D5C856F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662237"/>
            <a:ext cx="3377053" cy="1533525"/>
          </a:xfrm>
          <a:prstGeom prst="rect">
            <a:avLst/>
          </a:prstGeom>
          <a:noFill/>
        </p:spPr>
      </p:pic>
      <p:pic>
        <p:nvPicPr>
          <p:cNvPr id="4098" name="Picture 2" descr="Logo&#10;&#10;Description automatically generated">
            <a:extLst>
              <a:ext uri="{FF2B5EF4-FFF2-40B4-BE49-F238E27FC236}">
                <a16:creationId xmlns:a16="http://schemas.microsoft.com/office/drawing/2014/main" id="{146530A1-E5FB-4776-902B-11B0E5737D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52947" y="2662237"/>
            <a:ext cx="3771900" cy="1024503"/>
          </a:xfrm>
          <a:prstGeom prst="rect">
            <a:avLst/>
          </a:prstGeom>
          <a:noFill/>
        </p:spPr>
      </p:pic>
    </p:spTree>
    <p:extLst>
      <p:ext uri="{BB962C8B-B14F-4D97-AF65-F5344CB8AC3E}">
        <p14:creationId xmlns:p14="http://schemas.microsoft.com/office/powerpoint/2010/main" val="4279492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Diagram&#10;&#10;Description automatically generated">
            <a:extLst>
              <a:ext uri="{FF2B5EF4-FFF2-40B4-BE49-F238E27FC236}">
                <a16:creationId xmlns:a16="http://schemas.microsoft.com/office/drawing/2014/main" id="{A4CF403C-F89A-4D8F-BEEE-1DFE222AE3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p:spPr>
      </p:pic>
    </p:spTree>
    <p:extLst>
      <p:ext uri="{BB962C8B-B14F-4D97-AF65-F5344CB8AC3E}">
        <p14:creationId xmlns:p14="http://schemas.microsoft.com/office/powerpoint/2010/main" val="1315616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ndroid MVVM Design Pattern - JournalDev">
            <a:extLst>
              <a:ext uri="{FF2B5EF4-FFF2-40B4-BE49-F238E27FC236}">
                <a16:creationId xmlns:a16="http://schemas.microsoft.com/office/drawing/2014/main" id="{9AB28365-1347-4F29-B229-7AF7521723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789" y="1321594"/>
            <a:ext cx="10250422" cy="4214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5516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Diagram&#10;&#10;Description automatically generated">
            <a:extLst>
              <a:ext uri="{FF2B5EF4-FFF2-40B4-BE49-F238E27FC236}">
                <a16:creationId xmlns:a16="http://schemas.microsoft.com/office/drawing/2014/main" id="{8BFD9490-7A8C-485D-8A8C-C949673295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9225" y="1681013"/>
            <a:ext cx="6215063" cy="3495973"/>
          </a:xfrm>
          <a:prstGeom prst="rect">
            <a:avLst/>
          </a:prstGeom>
          <a:ln>
            <a:noFill/>
          </a:ln>
          <a:effectLst>
            <a:outerShdw blurRad="292100" dist="139700" dir="2700000" algn="tl" rotWithShape="0">
              <a:srgbClr val="333333">
                <a:alpha val="65000"/>
              </a:srgbClr>
            </a:outerShdw>
          </a:effectLst>
        </p:spPr>
      </p:pic>
      <p:sp>
        <p:nvSpPr>
          <p:cNvPr id="2" name="TextBox 1">
            <a:extLst>
              <a:ext uri="{FF2B5EF4-FFF2-40B4-BE49-F238E27FC236}">
                <a16:creationId xmlns:a16="http://schemas.microsoft.com/office/drawing/2014/main" id="{6E066F0F-C7BC-4331-9B0E-48D473544305}"/>
              </a:ext>
            </a:extLst>
          </p:cNvPr>
          <p:cNvSpPr txBox="1"/>
          <p:nvPr/>
        </p:nvSpPr>
        <p:spPr>
          <a:xfrm>
            <a:off x="1828800" y="2743200"/>
            <a:ext cx="1885950" cy="1323439"/>
          </a:xfrm>
          <a:prstGeom prst="rect">
            <a:avLst/>
          </a:prstGeom>
          <a:solidFill>
            <a:srgbClr val="ECF6FF"/>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sz="8000" b="1" dirty="0">
                <a:solidFill>
                  <a:srgbClr val="2C6193"/>
                </a:solidFill>
                <a:latin typeface="Product Sans" panose="020B0403030502040203" pitchFamily="34" charset="0"/>
              </a:rPr>
              <a:t>API</a:t>
            </a:r>
          </a:p>
        </p:txBody>
      </p:sp>
    </p:spTree>
    <p:extLst>
      <p:ext uri="{BB962C8B-B14F-4D97-AF65-F5344CB8AC3E}">
        <p14:creationId xmlns:p14="http://schemas.microsoft.com/office/powerpoint/2010/main" val="1334553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RUD operations in SQL Server">
            <a:extLst>
              <a:ext uri="{FF2B5EF4-FFF2-40B4-BE49-F238E27FC236}">
                <a16:creationId xmlns:a16="http://schemas.microsoft.com/office/drawing/2014/main" id="{A6B9B5D1-00C4-41EB-9A11-577628FB60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225" y="1819275"/>
            <a:ext cx="8591550"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00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27A03DAC-D07A-40BB-A71B-8B84C0055532}"/>
              </a:ext>
            </a:extLst>
          </p:cNvPr>
          <p:cNvGraphicFramePr/>
          <p:nvPr>
            <p:extLst>
              <p:ext uri="{D42A27DB-BD31-4B8C-83A1-F6EECF244321}">
                <p14:modId xmlns:p14="http://schemas.microsoft.com/office/powerpoint/2010/main" val="3167311997"/>
              </p:ext>
            </p:extLst>
          </p:nvPr>
        </p:nvGraphicFramePr>
        <p:xfrm>
          <a:off x="1775618" y="2052109"/>
          <a:ext cx="8640763" cy="41237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CE6DC556-6813-456F-8FC3-5B7423AA4F84}"/>
              </a:ext>
            </a:extLst>
          </p:cNvPr>
          <p:cNvSpPr txBox="1"/>
          <p:nvPr/>
        </p:nvSpPr>
        <p:spPr>
          <a:xfrm>
            <a:off x="3378748" y="682096"/>
            <a:ext cx="5434501" cy="630942"/>
          </a:xfrm>
          <a:prstGeom prst="rect">
            <a:avLst/>
          </a:prstGeom>
          <a:noFill/>
        </p:spPr>
        <p:txBody>
          <a:bodyPr wrap="none" rtlCol="0">
            <a:spAutoFit/>
          </a:bodyPr>
          <a:lstStyle/>
          <a:p>
            <a:r>
              <a:rPr lang="en-IN" sz="3500" b="1" dirty="0">
                <a:solidFill>
                  <a:srgbClr val="2C6193"/>
                </a:solidFill>
                <a:latin typeface="Open Sans" panose="020B0606030504020204" pitchFamily="34" charset="0"/>
                <a:ea typeface="Open Sans" panose="020B0606030504020204" pitchFamily="34" charset="0"/>
                <a:cs typeface="Open Sans" panose="020B0606030504020204" pitchFamily="34" charset="0"/>
              </a:rPr>
              <a:t>Development Objective</a:t>
            </a:r>
          </a:p>
        </p:txBody>
      </p:sp>
    </p:spTree>
    <p:extLst>
      <p:ext uri="{BB962C8B-B14F-4D97-AF65-F5344CB8AC3E}">
        <p14:creationId xmlns:p14="http://schemas.microsoft.com/office/powerpoint/2010/main" val="2460459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5AE0A0B-5AE1-41B6-8F4C-005097F92B6F}"/>
              </a:ext>
            </a:extLst>
          </p:cNvPr>
          <p:cNvSpPr txBox="1"/>
          <p:nvPr/>
        </p:nvSpPr>
        <p:spPr>
          <a:xfrm>
            <a:off x="4146175" y="5118848"/>
            <a:ext cx="3899647" cy="646331"/>
          </a:xfrm>
          <a:prstGeom prst="rect">
            <a:avLst/>
          </a:prstGeom>
          <a:solidFill>
            <a:schemeClr val="accent2"/>
          </a:solidFill>
          <a:effectLst>
            <a:outerShdw blurRad="50800" dist="38100" dir="2700000" algn="tl" rotWithShape="0">
              <a:prstClr val="black">
                <a:alpha val="40000"/>
              </a:prstClr>
            </a:outerShdw>
          </a:effectLst>
        </p:spPr>
        <p:txBody>
          <a:bodyPr wrap="square" rtlCol="0">
            <a:spAutoFit/>
          </a:bodyPr>
          <a:lstStyle/>
          <a:p>
            <a:pPr algn="ctr"/>
            <a:r>
              <a:rPr lang="en-US" sz="3600" b="1" dirty="0">
                <a:solidFill>
                  <a:schemeClr val="bg1"/>
                </a:solidFill>
                <a:effectLst>
                  <a:outerShdw blurRad="38100" dist="38100" dir="2700000" algn="tl">
                    <a:srgbClr val="000000">
                      <a:alpha val="43137"/>
                    </a:srgbClr>
                  </a:outerShdw>
                </a:effectLst>
                <a:latin typeface="Product Sans" panose="020B0403030502040203" pitchFamily="34" charset="0"/>
              </a:rPr>
              <a:t>Thank You!</a:t>
            </a:r>
          </a:p>
        </p:txBody>
      </p:sp>
      <p:pic>
        <p:nvPicPr>
          <p:cNvPr id="6" name="Graphic 5">
            <a:extLst>
              <a:ext uri="{FF2B5EF4-FFF2-40B4-BE49-F238E27FC236}">
                <a16:creationId xmlns:a16="http://schemas.microsoft.com/office/drawing/2014/main" id="{B9ED8D0F-0826-4EFF-9899-8885579ADDB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99864" y="1092821"/>
            <a:ext cx="5392271" cy="3383650"/>
          </a:xfrm>
          <a:prstGeom prst="rect">
            <a:avLst/>
          </a:prstGeom>
        </p:spPr>
      </p:pic>
    </p:spTree>
    <p:extLst>
      <p:ext uri="{BB962C8B-B14F-4D97-AF65-F5344CB8AC3E}">
        <p14:creationId xmlns:p14="http://schemas.microsoft.com/office/powerpoint/2010/main" val="2935282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151FE1-7901-4E74-B584-51EE33647739}"/>
              </a:ext>
            </a:extLst>
          </p:cNvPr>
          <p:cNvSpPr txBox="1"/>
          <p:nvPr/>
        </p:nvSpPr>
        <p:spPr>
          <a:xfrm>
            <a:off x="0" y="333146"/>
            <a:ext cx="5674659" cy="707886"/>
          </a:xfrm>
          <a:prstGeom prst="rect">
            <a:avLst/>
          </a:prstGeom>
          <a:solidFill>
            <a:schemeClr val="accent2"/>
          </a:solidFill>
          <a:effectLst>
            <a:outerShdw blurRad="50800" dist="38100" dir="2700000" algn="tl" rotWithShape="0">
              <a:prstClr val="black">
                <a:alpha val="40000"/>
              </a:prstClr>
            </a:outerShdw>
          </a:effectLst>
        </p:spPr>
        <p:txBody>
          <a:bodyPr wrap="square" rtlCol="0">
            <a:spAutoFit/>
          </a:bodyPr>
          <a:lstStyle/>
          <a:p>
            <a:r>
              <a:rPr lang="en-US" sz="4000" b="1" dirty="0">
                <a:solidFill>
                  <a:schemeClr val="bg1"/>
                </a:solidFill>
              </a:rPr>
              <a:t>Introduction – </a:t>
            </a:r>
          </a:p>
        </p:txBody>
      </p:sp>
      <p:sp>
        <p:nvSpPr>
          <p:cNvPr id="5" name="TextBox 4">
            <a:extLst>
              <a:ext uri="{FF2B5EF4-FFF2-40B4-BE49-F238E27FC236}">
                <a16:creationId xmlns:a16="http://schemas.microsoft.com/office/drawing/2014/main" id="{FC143A56-E3A9-4172-AFCE-E0EA72F1126C}"/>
              </a:ext>
            </a:extLst>
          </p:cNvPr>
          <p:cNvSpPr txBox="1"/>
          <p:nvPr/>
        </p:nvSpPr>
        <p:spPr>
          <a:xfrm>
            <a:off x="589429" y="1377208"/>
            <a:ext cx="11013141" cy="4372928"/>
          </a:xfrm>
          <a:prstGeom prst="rect">
            <a:avLst/>
          </a:prstGeom>
          <a:noFill/>
        </p:spPr>
        <p:txBody>
          <a:bodyPr wrap="square" rtlCol="0">
            <a:spAutoFit/>
          </a:bodyPr>
          <a:lstStyle/>
          <a:p>
            <a:pPr lvl="1" algn="just">
              <a:lnSpc>
                <a:spcPct val="150000"/>
              </a:lnSpc>
            </a:pPr>
            <a:r>
              <a:rPr lang="en-IN" sz="2400" b="1" dirty="0">
                <a:solidFill>
                  <a:srgbClr val="FF3D00"/>
                </a:solidFill>
                <a:latin typeface="Open Sans" panose="020B0606030504020204" pitchFamily="34" charset="0"/>
                <a:ea typeface="Open Sans" panose="020B0606030504020204" pitchFamily="34" charset="0"/>
                <a:cs typeface="Open Sans" panose="020B0606030504020204" pitchFamily="34" charset="0"/>
              </a:rPr>
              <a:t>Project Title -  </a:t>
            </a:r>
            <a:r>
              <a:rPr lang="en-US" sz="2000" b="1" dirty="0">
                <a:solidFill>
                  <a:schemeClr val="tx2">
                    <a:lumMod val="50000"/>
                  </a:schemeClr>
                </a:solidFill>
                <a:latin typeface="Product Sans" panose="020B0403030502040203" pitchFamily="34" charset="0"/>
                <a:ea typeface="Open Sans" panose="020B0606030504020204" pitchFamily="34" charset="0"/>
                <a:cs typeface="Open Sans" panose="020B0606030504020204" pitchFamily="34" charset="0"/>
              </a:rPr>
              <a:t>Artificially Intelligent Traffic Management System</a:t>
            </a:r>
          </a:p>
          <a:p>
            <a:pPr lvl="1" algn="just">
              <a:lnSpc>
                <a:spcPct val="150000"/>
              </a:lnSpc>
            </a:pPr>
            <a:r>
              <a:rPr lang="en-IN" sz="2400" b="1" dirty="0">
                <a:solidFill>
                  <a:srgbClr val="FF3D00"/>
                </a:solidFill>
                <a:latin typeface="Open Sans" panose="020B0606030504020204" pitchFamily="34" charset="0"/>
                <a:ea typeface="Open Sans" panose="020B0606030504020204" pitchFamily="34" charset="0"/>
                <a:cs typeface="Open Sans" panose="020B0606030504020204" pitchFamily="34" charset="0"/>
              </a:rPr>
              <a:t>Application Name - </a:t>
            </a:r>
            <a:r>
              <a:rPr lang="en-IN" sz="2000" b="1" dirty="0">
                <a:solidFill>
                  <a:schemeClr val="tx2">
                    <a:lumMod val="50000"/>
                  </a:schemeClr>
                </a:solidFill>
                <a:latin typeface="Product Sans" panose="020B0403030502040203" pitchFamily="34" charset="0"/>
                <a:ea typeface="Open Sans" panose="020B0606030504020204" pitchFamily="34" charset="0"/>
                <a:cs typeface="Open Sans" panose="020B0606030504020204" pitchFamily="34" charset="0"/>
              </a:rPr>
              <a:t>AITMS</a:t>
            </a:r>
            <a:r>
              <a:rPr lang="en-IN" sz="2400" b="1" dirty="0">
                <a:solidFill>
                  <a:srgbClr val="FF3D00"/>
                </a:solidFill>
                <a:latin typeface="Open Sans" panose="020B0606030504020204" pitchFamily="34" charset="0"/>
                <a:ea typeface="Open Sans" panose="020B0606030504020204" pitchFamily="34" charset="0"/>
                <a:cs typeface="Open Sans" panose="020B0606030504020204" pitchFamily="34" charset="0"/>
              </a:rPr>
              <a:t> </a:t>
            </a: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914400" lvl="1" indent="-457200" algn="just">
              <a:lnSpc>
                <a:spcPct val="150000"/>
              </a:lnSpc>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914400" lvl="1" indent="-457200" algn="just">
              <a:lnSpc>
                <a:spcPct val="150000"/>
              </a:lnSpc>
              <a:buFont typeface="Courier New" panose="02070309020205020404" pitchFamily="49" charset="0"/>
              <a:buChar char="o"/>
            </a:pPr>
            <a:r>
              <a:rPr lang="en-US" sz="2400" dirty="0">
                <a:latin typeface="Open Sans" panose="020B0606030504020204" pitchFamily="34" charset="0"/>
                <a:ea typeface="Open Sans" panose="020B0606030504020204" pitchFamily="34" charset="0"/>
                <a:cs typeface="Open Sans" panose="020B0606030504020204" pitchFamily="34" charset="0"/>
              </a:rPr>
              <a:t>Traffic congestion is becoming one of the critical issues in cities with increasing population and number of vehicles. They not only cause problems like delays and stress to drivers but also cause secondary problems like increasing fuel consumption, transportation costs and pollution.</a:t>
            </a:r>
          </a:p>
        </p:txBody>
      </p:sp>
    </p:spTree>
    <p:extLst>
      <p:ext uri="{BB962C8B-B14F-4D97-AF65-F5344CB8AC3E}">
        <p14:creationId xmlns:p14="http://schemas.microsoft.com/office/powerpoint/2010/main" val="1966271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151FE1-7901-4E74-B584-51EE33647739}"/>
              </a:ext>
            </a:extLst>
          </p:cNvPr>
          <p:cNvSpPr txBox="1"/>
          <p:nvPr/>
        </p:nvSpPr>
        <p:spPr>
          <a:xfrm>
            <a:off x="0" y="333146"/>
            <a:ext cx="5674659" cy="707886"/>
          </a:xfrm>
          <a:prstGeom prst="rect">
            <a:avLst/>
          </a:prstGeom>
          <a:solidFill>
            <a:schemeClr val="accent2"/>
          </a:solidFill>
          <a:effectLst>
            <a:outerShdw blurRad="50800" dist="38100" dir="2700000" algn="tl" rotWithShape="0">
              <a:prstClr val="black">
                <a:alpha val="40000"/>
              </a:prstClr>
            </a:outerShdw>
          </a:effectLst>
        </p:spPr>
        <p:txBody>
          <a:bodyPr wrap="square" rtlCol="0">
            <a:spAutoFit/>
          </a:bodyPr>
          <a:lstStyle/>
          <a:p>
            <a:r>
              <a:rPr lang="en-US" sz="4000" b="1" dirty="0">
                <a:solidFill>
                  <a:schemeClr val="bg1"/>
                </a:solidFill>
              </a:rPr>
              <a:t>Introduction Contd. – </a:t>
            </a:r>
          </a:p>
        </p:txBody>
      </p:sp>
      <p:sp>
        <p:nvSpPr>
          <p:cNvPr id="5" name="TextBox 4">
            <a:extLst>
              <a:ext uri="{FF2B5EF4-FFF2-40B4-BE49-F238E27FC236}">
                <a16:creationId xmlns:a16="http://schemas.microsoft.com/office/drawing/2014/main" id="{FC143A56-E3A9-4172-AFCE-E0EA72F1126C}"/>
              </a:ext>
            </a:extLst>
          </p:cNvPr>
          <p:cNvSpPr txBox="1"/>
          <p:nvPr/>
        </p:nvSpPr>
        <p:spPr>
          <a:xfrm>
            <a:off x="330819" y="1560764"/>
            <a:ext cx="11530361" cy="3903056"/>
          </a:xfrm>
          <a:prstGeom prst="rect">
            <a:avLst/>
          </a:prstGeom>
          <a:noFill/>
        </p:spPr>
        <p:txBody>
          <a:bodyPr wrap="square" rtlCol="0">
            <a:spAutoFit/>
          </a:bodyPr>
          <a:lstStyle/>
          <a:p>
            <a:pPr lvl="1" algn="just">
              <a:lnSpc>
                <a:spcPct val="150000"/>
              </a:lnSpc>
            </a:pPr>
            <a:r>
              <a:rPr lang="en-US" sz="2800" dirty="0"/>
              <a:t>This project proposes an Artificially Intelligent Traffic Management System which uses existing CCTV feed and API data if needed to optimize traffic control over small to medium scale road networks. It uses an artificially intelligent agent or model to handle the complexity of day to day traffic in real-time. Furthermore, simulations will be performed to demonstrate and test the model. </a:t>
            </a:r>
            <a:endParaRPr lang="en-IN" sz="20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606169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151FE1-7901-4E74-B584-51EE33647739}"/>
              </a:ext>
            </a:extLst>
          </p:cNvPr>
          <p:cNvSpPr txBox="1"/>
          <p:nvPr/>
        </p:nvSpPr>
        <p:spPr>
          <a:xfrm>
            <a:off x="0" y="333146"/>
            <a:ext cx="5674659" cy="707886"/>
          </a:xfrm>
          <a:prstGeom prst="rect">
            <a:avLst/>
          </a:prstGeom>
          <a:solidFill>
            <a:schemeClr val="accent2"/>
          </a:solidFill>
          <a:effectLst>
            <a:outerShdw blurRad="50800" dist="38100" dir="2700000" algn="tl" rotWithShape="0">
              <a:prstClr val="black">
                <a:alpha val="40000"/>
              </a:prstClr>
            </a:outerShdw>
          </a:effectLst>
        </p:spPr>
        <p:txBody>
          <a:bodyPr wrap="square" rtlCol="0">
            <a:spAutoFit/>
          </a:bodyPr>
          <a:lstStyle/>
          <a:p>
            <a:r>
              <a:rPr lang="en-US" sz="4000" b="1" dirty="0">
                <a:solidFill>
                  <a:schemeClr val="bg1"/>
                </a:solidFill>
              </a:rPr>
              <a:t>Workflow Map – </a:t>
            </a:r>
          </a:p>
        </p:txBody>
      </p:sp>
      <p:pic>
        <p:nvPicPr>
          <p:cNvPr id="4" name="Picture 3">
            <a:extLst>
              <a:ext uri="{FF2B5EF4-FFF2-40B4-BE49-F238E27FC236}">
                <a16:creationId xmlns:a16="http://schemas.microsoft.com/office/drawing/2014/main" id="{82489EA3-39C8-45E0-89FD-6D658D650F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1140" y="613700"/>
            <a:ext cx="7216058" cy="5911154"/>
          </a:xfrm>
          <a:prstGeom prst="rect">
            <a:avLst/>
          </a:prstGeom>
        </p:spPr>
      </p:pic>
    </p:spTree>
    <p:extLst>
      <p:ext uri="{BB962C8B-B14F-4D97-AF65-F5344CB8AC3E}">
        <p14:creationId xmlns:p14="http://schemas.microsoft.com/office/powerpoint/2010/main" val="2976918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47262138-EE18-432C-B41F-188247FA92C0}"/>
              </a:ext>
            </a:extLst>
          </p:cNvPr>
          <p:cNvGrpSpPr/>
          <p:nvPr/>
        </p:nvGrpSpPr>
        <p:grpSpPr>
          <a:xfrm>
            <a:off x="7491133" y="1816193"/>
            <a:ext cx="4013947" cy="3225613"/>
            <a:chOff x="7208744" y="1775012"/>
            <a:chExt cx="4013947" cy="3225613"/>
          </a:xfrm>
        </p:grpSpPr>
        <p:pic>
          <p:nvPicPr>
            <p:cNvPr id="5" name="Graphic 4">
              <a:extLst>
                <a:ext uri="{FF2B5EF4-FFF2-40B4-BE49-F238E27FC236}">
                  <a16:creationId xmlns:a16="http://schemas.microsoft.com/office/drawing/2014/main" id="{05EDC6DA-5E7B-4F28-9157-D26B371B63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08744" y="1775012"/>
              <a:ext cx="3362460" cy="2712384"/>
            </a:xfrm>
            <a:prstGeom prst="rect">
              <a:avLst/>
            </a:prstGeom>
          </p:spPr>
        </p:pic>
        <p:pic>
          <p:nvPicPr>
            <p:cNvPr id="7" name="Graphic 6">
              <a:extLst>
                <a:ext uri="{FF2B5EF4-FFF2-40B4-BE49-F238E27FC236}">
                  <a16:creationId xmlns:a16="http://schemas.microsoft.com/office/drawing/2014/main" id="{D4C7F942-3B60-49BE-B0B7-11E396E16AA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65191" y="3429000"/>
              <a:ext cx="2857500" cy="1571625"/>
            </a:xfrm>
            <a:prstGeom prst="rect">
              <a:avLst/>
            </a:prstGeom>
          </p:spPr>
        </p:pic>
      </p:grpSp>
      <p:sp>
        <p:nvSpPr>
          <p:cNvPr id="6" name="TextBox 5">
            <a:extLst>
              <a:ext uri="{FF2B5EF4-FFF2-40B4-BE49-F238E27FC236}">
                <a16:creationId xmlns:a16="http://schemas.microsoft.com/office/drawing/2014/main" id="{24BB5E0D-9D80-4059-9759-B36AB81EB41E}"/>
              </a:ext>
            </a:extLst>
          </p:cNvPr>
          <p:cNvSpPr txBox="1"/>
          <p:nvPr/>
        </p:nvSpPr>
        <p:spPr>
          <a:xfrm>
            <a:off x="0" y="2818442"/>
            <a:ext cx="5674659" cy="707886"/>
          </a:xfrm>
          <a:prstGeom prst="rect">
            <a:avLst/>
          </a:prstGeom>
          <a:solidFill>
            <a:schemeClr val="accent2"/>
          </a:solidFill>
          <a:effectLst>
            <a:outerShdw blurRad="50800" dist="38100" dir="2700000" algn="tl" rotWithShape="0">
              <a:prstClr val="black">
                <a:alpha val="40000"/>
              </a:prstClr>
            </a:outerShdw>
          </a:effectLst>
        </p:spPr>
        <p:txBody>
          <a:bodyPr wrap="square" rtlCol="0">
            <a:spAutoFit/>
          </a:bodyPr>
          <a:lstStyle/>
          <a:p>
            <a:pPr algn="ctr"/>
            <a:r>
              <a:rPr lang="en-US" sz="4000" b="1" dirty="0">
                <a:solidFill>
                  <a:schemeClr val="bg1"/>
                </a:solidFill>
              </a:rPr>
              <a:t>Functionalities </a:t>
            </a:r>
          </a:p>
        </p:txBody>
      </p:sp>
    </p:spTree>
    <p:extLst>
      <p:ext uri="{BB962C8B-B14F-4D97-AF65-F5344CB8AC3E}">
        <p14:creationId xmlns:p14="http://schemas.microsoft.com/office/powerpoint/2010/main" val="1479278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151FE1-7901-4E74-B584-51EE33647739}"/>
              </a:ext>
            </a:extLst>
          </p:cNvPr>
          <p:cNvSpPr txBox="1"/>
          <p:nvPr/>
        </p:nvSpPr>
        <p:spPr>
          <a:xfrm>
            <a:off x="0" y="333146"/>
            <a:ext cx="5674659" cy="707886"/>
          </a:xfrm>
          <a:prstGeom prst="rect">
            <a:avLst/>
          </a:prstGeom>
          <a:solidFill>
            <a:schemeClr val="accent2"/>
          </a:solidFill>
          <a:effectLst>
            <a:outerShdw blurRad="50800" dist="38100" dir="2700000" algn="tl" rotWithShape="0">
              <a:prstClr val="black">
                <a:alpha val="40000"/>
              </a:prstClr>
            </a:outerShdw>
          </a:effectLst>
        </p:spPr>
        <p:txBody>
          <a:bodyPr wrap="square" rtlCol="0">
            <a:spAutoFit/>
          </a:bodyPr>
          <a:lstStyle/>
          <a:p>
            <a:r>
              <a:rPr lang="en-US" sz="4000" b="1" dirty="0">
                <a:solidFill>
                  <a:schemeClr val="bg1"/>
                </a:solidFill>
              </a:rPr>
              <a:t>Functionalities – </a:t>
            </a:r>
          </a:p>
        </p:txBody>
      </p:sp>
      <p:sp>
        <p:nvSpPr>
          <p:cNvPr id="5" name="TextBox 4">
            <a:extLst>
              <a:ext uri="{FF2B5EF4-FFF2-40B4-BE49-F238E27FC236}">
                <a16:creationId xmlns:a16="http://schemas.microsoft.com/office/drawing/2014/main" id="{FC143A56-E3A9-4172-AFCE-E0EA72F1126C}"/>
              </a:ext>
            </a:extLst>
          </p:cNvPr>
          <p:cNvSpPr txBox="1"/>
          <p:nvPr/>
        </p:nvSpPr>
        <p:spPr>
          <a:xfrm>
            <a:off x="0" y="1323420"/>
            <a:ext cx="8538882" cy="4752135"/>
          </a:xfrm>
          <a:prstGeom prst="rect">
            <a:avLst/>
          </a:prstGeom>
          <a:noFill/>
        </p:spPr>
        <p:txBody>
          <a:bodyPr wrap="square" rtlCol="0">
            <a:spAutoFit/>
          </a:bodyPr>
          <a:lstStyle/>
          <a:p>
            <a:pPr lvl="1" algn="just">
              <a:lnSpc>
                <a:spcPct val="150000"/>
              </a:lnSpc>
            </a:pPr>
            <a:r>
              <a:rPr lang="en-IN" sz="2400" b="1" dirty="0">
                <a:solidFill>
                  <a:srgbClr val="FF3D00"/>
                </a:solidFill>
                <a:latin typeface="Open Sans" panose="020B0606030504020204" pitchFamily="34" charset="0"/>
                <a:ea typeface="Open Sans" panose="020B0606030504020204" pitchFamily="34" charset="0"/>
                <a:cs typeface="Open Sans" panose="020B0606030504020204" pitchFamily="34" charset="0"/>
              </a:rPr>
              <a:t>User- </a:t>
            </a:r>
          </a:p>
          <a:p>
            <a:pPr marL="914400" lvl="1" indent="-457200" algn="just">
              <a:lnSpc>
                <a:spcPct val="150000"/>
              </a:lnSpc>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User on app can manage it’s project on app. Every opacity user has access to create and manage his/ her own project. Also Employees,  interns and members, can join pre-created opacity based projects using authentication they have.</a:t>
            </a:r>
          </a:p>
          <a:p>
            <a:pPr lvl="1" algn="just">
              <a:lnSpc>
                <a:spcPct val="150000"/>
              </a:lnSpc>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914400" lvl="1" indent="-457200" algn="just">
              <a:lnSpc>
                <a:spcPct val="150000"/>
              </a:lnSpc>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Upgrade of Individual managed projects will unlock Conversation Feature to get members connected. Fund management, Objective markup,  Co-Learn will be available for both individual projects and collaborated projects.</a:t>
            </a:r>
          </a:p>
        </p:txBody>
      </p:sp>
      <p:pic>
        <p:nvPicPr>
          <p:cNvPr id="6" name="Graphic 5">
            <a:extLst>
              <a:ext uri="{FF2B5EF4-FFF2-40B4-BE49-F238E27FC236}">
                <a16:creationId xmlns:a16="http://schemas.microsoft.com/office/drawing/2014/main" id="{18677F8E-506A-4816-84CF-EBD0AFA108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28262" y="2795308"/>
            <a:ext cx="2857500" cy="2343150"/>
          </a:xfrm>
          <a:prstGeom prst="rect">
            <a:avLst/>
          </a:prstGeom>
        </p:spPr>
      </p:pic>
    </p:spTree>
    <p:extLst>
      <p:ext uri="{BB962C8B-B14F-4D97-AF65-F5344CB8AC3E}">
        <p14:creationId xmlns:p14="http://schemas.microsoft.com/office/powerpoint/2010/main" val="354262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151FE1-7901-4E74-B584-51EE33647739}"/>
              </a:ext>
            </a:extLst>
          </p:cNvPr>
          <p:cNvSpPr txBox="1"/>
          <p:nvPr/>
        </p:nvSpPr>
        <p:spPr>
          <a:xfrm>
            <a:off x="0" y="333146"/>
            <a:ext cx="5674659" cy="707886"/>
          </a:xfrm>
          <a:prstGeom prst="rect">
            <a:avLst/>
          </a:prstGeom>
          <a:solidFill>
            <a:schemeClr val="accent2"/>
          </a:solidFill>
          <a:effectLst>
            <a:outerShdw blurRad="50800" dist="38100" dir="2700000" algn="tl" rotWithShape="0">
              <a:prstClr val="black">
                <a:alpha val="40000"/>
              </a:prstClr>
            </a:outerShdw>
          </a:effectLst>
        </p:spPr>
        <p:txBody>
          <a:bodyPr wrap="square" rtlCol="0">
            <a:spAutoFit/>
          </a:bodyPr>
          <a:lstStyle/>
          <a:p>
            <a:r>
              <a:rPr lang="en-US" sz="4000" b="1" dirty="0">
                <a:solidFill>
                  <a:schemeClr val="bg1"/>
                </a:solidFill>
              </a:rPr>
              <a:t>Functionalities – </a:t>
            </a:r>
          </a:p>
        </p:txBody>
      </p:sp>
      <p:sp>
        <p:nvSpPr>
          <p:cNvPr id="5" name="TextBox 4">
            <a:extLst>
              <a:ext uri="{FF2B5EF4-FFF2-40B4-BE49-F238E27FC236}">
                <a16:creationId xmlns:a16="http://schemas.microsoft.com/office/drawing/2014/main" id="{FC143A56-E3A9-4172-AFCE-E0EA72F1126C}"/>
              </a:ext>
            </a:extLst>
          </p:cNvPr>
          <p:cNvSpPr txBox="1"/>
          <p:nvPr/>
        </p:nvSpPr>
        <p:spPr>
          <a:xfrm>
            <a:off x="0" y="1323420"/>
            <a:ext cx="8538882" cy="4752135"/>
          </a:xfrm>
          <a:prstGeom prst="rect">
            <a:avLst/>
          </a:prstGeom>
          <a:noFill/>
        </p:spPr>
        <p:txBody>
          <a:bodyPr wrap="square" rtlCol="0">
            <a:spAutoFit/>
          </a:bodyPr>
          <a:lstStyle/>
          <a:p>
            <a:pPr lvl="1" algn="just">
              <a:lnSpc>
                <a:spcPct val="150000"/>
              </a:lnSpc>
            </a:pPr>
            <a:r>
              <a:rPr lang="en-IN" sz="2400" b="1" dirty="0">
                <a:solidFill>
                  <a:srgbClr val="FF3D00"/>
                </a:solidFill>
                <a:latin typeface="Open Sans" panose="020B0606030504020204" pitchFamily="34" charset="0"/>
                <a:ea typeface="Open Sans" panose="020B0606030504020204" pitchFamily="34" charset="0"/>
                <a:cs typeface="Open Sans" panose="020B0606030504020204" pitchFamily="34" charset="0"/>
              </a:rPr>
              <a:t>Team Maker - </a:t>
            </a:r>
          </a:p>
          <a:p>
            <a:pPr marL="914400" lvl="1" indent="-457200" algn="just">
              <a:lnSpc>
                <a:spcPct val="150000"/>
              </a:lnSpc>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Team maker is a feature where a team of people come together to work united to achieve a common productivity goal.</a:t>
            </a:r>
          </a:p>
          <a:p>
            <a:pPr lvl="1" algn="just">
              <a:lnSpc>
                <a:spcPct val="150000"/>
              </a:lnSpc>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914400" lvl="1" indent="-457200" algn="just">
              <a:lnSpc>
                <a:spcPct val="150000"/>
              </a:lnSpc>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Proper team work boosts productivity and as like most organization bringing stress free culture for employees, exactly the application will be give clean, fast, ease-ax and seamless connectivity for members.</a:t>
            </a:r>
          </a:p>
          <a:p>
            <a:pPr marL="914400" lvl="1" indent="-457200" algn="just">
              <a:lnSpc>
                <a:spcPct val="150000"/>
              </a:lnSpc>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4" name="Graphic 3">
            <a:extLst>
              <a:ext uri="{FF2B5EF4-FFF2-40B4-BE49-F238E27FC236}">
                <a16:creationId xmlns:a16="http://schemas.microsoft.com/office/drawing/2014/main" id="{F6FF086B-D589-4F22-A4D2-86307B1809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96007" y="1712819"/>
            <a:ext cx="3333750" cy="3028950"/>
          </a:xfrm>
          <a:prstGeom prst="rect">
            <a:avLst/>
          </a:prstGeom>
        </p:spPr>
      </p:pic>
    </p:spTree>
    <p:extLst>
      <p:ext uri="{BB962C8B-B14F-4D97-AF65-F5344CB8AC3E}">
        <p14:creationId xmlns:p14="http://schemas.microsoft.com/office/powerpoint/2010/main" val="1964450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151FE1-7901-4E74-B584-51EE33647739}"/>
              </a:ext>
            </a:extLst>
          </p:cNvPr>
          <p:cNvSpPr txBox="1"/>
          <p:nvPr/>
        </p:nvSpPr>
        <p:spPr>
          <a:xfrm>
            <a:off x="0" y="373487"/>
            <a:ext cx="5674659" cy="707886"/>
          </a:xfrm>
          <a:prstGeom prst="rect">
            <a:avLst/>
          </a:prstGeom>
          <a:solidFill>
            <a:schemeClr val="accent2"/>
          </a:solidFill>
          <a:effectLst>
            <a:outerShdw blurRad="50800" dist="38100" dir="2700000" algn="tl" rotWithShape="0">
              <a:prstClr val="black">
                <a:alpha val="40000"/>
              </a:prstClr>
            </a:outerShdw>
          </a:effectLst>
        </p:spPr>
        <p:txBody>
          <a:bodyPr wrap="square" rtlCol="0">
            <a:spAutoFit/>
          </a:bodyPr>
          <a:lstStyle/>
          <a:p>
            <a:r>
              <a:rPr lang="en-US" sz="4000" b="1" dirty="0">
                <a:solidFill>
                  <a:schemeClr val="bg1"/>
                </a:solidFill>
              </a:rPr>
              <a:t>Functionalities – </a:t>
            </a:r>
          </a:p>
        </p:txBody>
      </p:sp>
      <p:sp>
        <p:nvSpPr>
          <p:cNvPr id="5" name="TextBox 4">
            <a:extLst>
              <a:ext uri="{FF2B5EF4-FFF2-40B4-BE49-F238E27FC236}">
                <a16:creationId xmlns:a16="http://schemas.microsoft.com/office/drawing/2014/main" id="{FC143A56-E3A9-4172-AFCE-E0EA72F1126C}"/>
              </a:ext>
            </a:extLst>
          </p:cNvPr>
          <p:cNvSpPr txBox="1"/>
          <p:nvPr/>
        </p:nvSpPr>
        <p:spPr>
          <a:xfrm>
            <a:off x="0" y="1360855"/>
            <a:ext cx="8646459" cy="4844468"/>
          </a:xfrm>
          <a:prstGeom prst="rect">
            <a:avLst/>
          </a:prstGeom>
          <a:noFill/>
        </p:spPr>
        <p:txBody>
          <a:bodyPr wrap="square" rtlCol="0">
            <a:spAutoFit/>
          </a:bodyPr>
          <a:lstStyle/>
          <a:p>
            <a:pPr lvl="1" algn="just">
              <a:lnSpc>
                <a:spcPct val="150000"/>
              </a:lnSpc>
            </a:pPr>
            <a:r>
              <a:rPr lang="en-IN" sz="2400" b="1" dirty="0">
                <a:solidFill>
                  <a:srgbClr val="FF3D00"/>
                </a:solidFill>
                <a:latin typeface="Open Sans" panose="020B0606030504020204" pitchFamily="34" charset="0"/>
                <a:ea typeface="Open Sans" panose="020B0606030504020204" pitchFamily="34" charset="0"/>
                <a:cs typeface="Open Sans" panose="020B0606030504020204" pitchFamily="34" charset="0"/>
              </a:rPr>
              <a:t>‘</a:t>
            </a:r>
            <a:r>
              <a:rPr lang="en-IN" sz="2400" b="1" dirty="0" err="1">
                <a:solidFill>
                  <a:srgbClr val="FF3D00"/>
                </a:solidFill>
                <a:latin typeface="Open Sans" panose="020B0606030504020204" pitchFamily="34" charset="0"/>
                <a:ea typeface="Open Sans" panose="020B0606030504020204" pitchFamily="34" charset="0"/>
                <a:cs typeface="Open Sans" panose="020B0606030504020204" pitchFamily="34" charset="0"/>
              </a:rPr>
              <a:t>CoLearn</a:t>
            </a:r>
            <a:r>
              <a:rPr lang="en-IN" sz="2400" b="1" dirty="0">
                <a:solidFill>
                  <a:srgbClr val="FF3D00"/>
                </a:solidFill>
                <a:latin typeface="Open Sans" panose="020B0606030504020204" pitchFamily="34" charset="0"/>
                <a:ea typeface="Open Sans" panose="020B0606030504020204" pitchFamily="34" charset="0"/>
                <a:cs typeface="Open Sans" panose="020B0606030504020204" pitchFamily="34" charset="0"/>
              </a:rPr>
              <a:t>’ for members – </a:t>
            </a:r>
          </a:p>
          <a:p>
            <a:pPr lvl="1" algn="just">
              <a:lnSpc>
                <a:spcPct val="150000"/>
              </a:lnSpc>
            </a:pPr>
            <a:endParaRPr lang="en-IN" sz="2400" b="1" dirty="0">
              <a:solidFill>
                <a:srgbClr val="FF3D00"/>
              </a:solidFill>
              <a:latin typeface="Open Sans" panose="020B0606030504020204" pitchFamily="34" charset="0"/>
              <a:ea typeface="Open Sans" panose="020B0606030504020204" pitchFamily="34" charset="0"/>
              <a:cs typeface="Open Sans" panose="020B0606030504020204" pitchFamily="34" charset="0"/>
            </a:endParaRPr>
          </a:p>
          <a:p>
            <a:pPr marL="914400" lvl="1" indent="-457200" algn="just">
              <a:lnSpc>
                <a:spcPct val="150000"/>
              </a:lnSpc>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A member can bookmark skills learning platform links.</a:t>
            </a:r>
          </a:p>
          <a:p>
            <a:pPr marL="914400" lvl="1" indent="-457200" algn="just">
              <a:lnSpc>
                <a:spcPct val="150000"/>
              </a:lnSpc>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914400" lvl="1" indent="-457200" algn="just">
              <a:lnSpc>
                <a:spcPct val="150000"/>
              </a:lnSpc>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This bookmarks can be helpful for him/her, other colleagues so they can learn along while working and improve skills, knowledge.</a:t>
            </a:r>
          </a:p>
          <a:p>
            <a:pPr marL="914400" lvl="1" indent="-457200" algn="just">
              <a:lnSpc>
                <a:spcPct val="150000"/>
              </a:lnSpc>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914400" lvl="1" indent="-457200" algn="just">
              <a:lnSpc>
                <a:spcPct val="150000"/>
              </a:lnSpc>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This learnable links can be schedulable for fast learn, contains video, podcasts, presentation</a:t>
            </a:r>
            <a:r>
              <a:rPr lang="en-IN" sz="2000" dirty="0">
                <a:latin typeface="Open Sans" panose="020B0606030504020204" pitchFamily="34" charset="0"/>
                <a:ea typeface="Open Sans" panose="020B0606030504020204" pitchFamily="34" charset="0"/>
                <a:cs typeface="Open Sans" panose="020B0606030504020204" pitchFamily="34" charset="0"/>
              </a:rPr>
              <a:t> and books.</a:t>
            </a: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4" name="Graphic 3">
            <a:extLst>
              <a:ext uri="{FF2B5EF4-FFF2-40B4-BE49-F238E27FC236}">
                <a16:creationId xmlns:a16="http://schemas.microsoft.com/office/drawing/2014/main" id="{02600527-8E49-4268-AE1F-A14DD33346A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59321" y="1803866"/>
            <a:ext cx="2857500" cy="2981325"/>
          </a:xfrm>
          <a:prstGeom prst="rect">
            <a:avLst/>
          </a:prstGeom>
        </p:spPr>
      </p:pic>
    </p:spTree>
    <p:extLst>
      <p:ext uri="{BB962C8B-B14F-4D97-AF65-F5344CB8AC3E}">
        <p14:creationId xmlns:p14="http://schemas.microsoft.com/office/powerpoint/2010/main" val="4291984943"/>
      </p:ext>
    </p:extLst>
  </p:cSld>
  <p:clrMapOvr>
    <a:masterClrMapping/>
  </p:clrMapOvr>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1697</TotalTime>
  <Words>970</Words>
  <Application>Microsoft Office PowerPoint</Application>
  <PresentationFormat>Widescreen</PresentationFormat>
  <Paragraphs>120</Paragraphs>
  <Slides>27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Courier New</vt:lpstr>
      <vt:lpstr>Open Sans</vt:lpstr>
      <vt:lpstr>Product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Bhalerao</dc:creator>
  <cp:lastModifiedBy>bright</cp:lastModifiedBy>
  <cp:revision>203</cp:revision>
  <cp:lastPrinted>2021-12-28T10:59:33Z</cp:lastPrinted>
  <dcterms:created xsi:type="dcterms:W3CDTF">2021-09-17T14:57:41Z</dcterms:created>
  <dcterms:modified xsi:type="dcterms:W3CDTF">2021-12-29T14:15:29Z</dcterms:modified>
</cp:coreProperties>
</file>