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6" r:id="rId2"/>
    <p:sldId id="441" r:id="rId3"/>
    <p:sldId id="433" r:id="rId4"/>
    <p:sldId id="444" r:id="rId5"/>
    <p:sldId id="445" r:id="rId6"/>
    <p:sldId id="446" r:id="rId7"/>
    <p:sldId id="447" r:id="rId8"/>
    <p:sldId id="448" r:id="rId9"/>
    <p:sldId id="435" r:id="rId10"/>
    <p:sldId id="436" r:id="rId11"/>
    <p:sldId id="443" r:id="rId12"/>
    <p:sldId id="442" r:id="rId13"/>
    <p:sldId id="379" r:id="rId14"/>
  </p:sldIdLst>
  <p:sldSz cx="9144000" cy="6858000" type="screen4x3"/>
  <p:notesSz cx="7102475" cy="9388475"/>
  <p:photoAlbum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C60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85563" autoAdjust="0"/>
  </p:normalViewPr>
  <p:slideViewPr>
    <p:cSldViewPr>
      <p:cViewPr varScale="1">
        <p:scale>
          <a:sx n="78" d="100"/>
          <a:sy n="78" d="100"/>
        </p:scale>
        <p:origin x="137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71488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71488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pPr>
              <a:defRPr/>
            </a:pPr>
            <a:fld id="{A6418DBF-2771-48B8-A48A-BAC02AD32533}" type="datetimeFigureOut">
              <a:rPr lang="en-US"/>
              <a:pPr>
                <a:defRPr/>
              </a:pPr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71487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71487"/>
          </a:xfrm>
          <a:prstGeom prst="rect">
            <a:avLst/>
          </a:prstGeom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9826564-DBEB-41A0-B090-7843BA0DBF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60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pPr>
              <a:defRPr/>
            </a:pPr>
            <a:fld id="{E0DC22F4-AE47-4A51-803D-8F289C634156}" type="datetimeFigureOut">
              <a:rPr lang="en-US"/>
              <a:pPr>
                <a:defRPr/>
              </a:pPr>
              <a:t>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4229" tIns="47114" rIns="94229" bIns="4711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A86EFBA-A0AE-4302-A8C2-4295EC2A17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10720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14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E5E73A4-E331-47D7-B4E7-7A4A98BCBE2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25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24A20-E6FB-422F-B748-3F09FA01C75F}" type="datetimeFigureOut">
              <a:rPr lang="en-US"/>
              <a:pPr>
                <a:defRPr/>
              </a:pPr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8B6A8-271D-4254-8AD2-34F9469C8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9E3D7-8888-4177-898A-01B72D74BE92}" type="datetimeFigureOut">
              <a:rPr lang="en-US"/>
              <a:pPr>
                <a:defRPr/>
              </a:pPr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4318A-4C82-4521-9362-309ECA6079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5C798-CBE4-403A-8E10-5951B71A6BAB}" type="datetimeFigureOut">
              <a:rPr lang="en-US"/>
              <a:pPr>
                <a:defRPr/>
              </a:pPr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81022-7B09-4187-9696-436A743A95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71381-20AB-4008-A97F-9EEC7A5E9ADB}" type="datetimeFigureOut">
              <a:rPr lang="en-US"/>
              <a:pPr>
                <a:defRPr/>
              </a:pPr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AEF92-0625-42C8-8F1E-B17AA6DF65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17B8B-3B7A-4CBA-A7FF-A8958202BF3B}" type="datetimeFigureOut">
              <a:rPr lang="en-US"/>
              <a:pPr>
                <a:defRPr/>
              </a:pPr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C7F4C-4FE0-4225-8BCF-DF38D60391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B3642-E815-44C5-A8F4-FD4AEB4C14FE}" type="datetimeFigureOut">
              <a:rPr lang="en-US"/>
              <a:pPr>
                <a:defRPr/>
              </a:pPr>
              <a:t>1/6/2020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10029-BB19-4159-A9AF-8D5F476925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5838A-4003-4D38-88A7-56E43CB12719}" type="datetimeFigureOut">
              <a:rPr lang="en-US"/>
              <a:pPr>
                <a:defRPr/>
              </a:pPr>
              <a:t>1/6/2020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51E6A-86A3-4229-81D3-518B031A70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69F70-BEB4-485C-9225-F89EC2F30EBD}" type="datetimeFigureOut">
              <a:rPr lang="en-US"/>
              <a:pPr>
                <a:defRPr/>
              </a:pPr>
              <a:t>1/6/2020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82D51-44A2-4508-A5AE-B188F8C812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CD4B2-4422-4548-84F0-CB5E92DBAC1C}" type="datetimeFigureOut">
              <a:rPr lang="en-US"/>
              <a:pPr>
                <a:defRPr/>
              </a:pPr>
              <a:t>1/6/2020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92A9B-6C06-4769-99CB-3EEB169E3A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BC216-4D52-4956-8C2C-0FF7A4CAA8D9}" type="datetimeFigureOut">
              <a:rPr lang="en-US"/>
              <a:pPr>
                <a:defRPr/>
              </a:pPr>
              <a:t>1/6/2020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6E3B7-F686-4492-B0FD-B5BE8EB948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6D34F-E8FA-4C9D-BBAE-CAA21217553D}" type="datetimeFigureOut">
              <a:rPr lang="en-US"/>
              <a:pPr>
                <a:defRPr/>
              </a:pPr>
              <a:t>1/6/2020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AFA25-D025-4656-BE0F-7659C49AE4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351D3B0-F4F2-4AF0-B9C1-8C4F42E9CB99}" type="datetimeFigureOut">
              <a:rPr lang="en-US"/>
              <a:pPr>
                <a:defRPr/>
              </a:pPr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914C9D7-D2BA-4E70-96AB-5C19D4AD6D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industry.gov.ph/wp-content/uploads/2015/11/Rubber-Rubber-products-Industry-" TargetMode="External"/><Relationship Id="rId2" Type="http://schemas.openxmlformats.org/officeDocument/2006/relationships/hyperlink" Target="http://ijafp.com/wp-content/uploads/2016/03/KLIAFP2_34.pdf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 descr="new LPU-L PP template cover 1.jpg"/>
          <p:cNvPicPr>
            <a:picLocks noGrp="1" noChangeAspect="1"/>
          </p:cNvPicPr>
          <p:nvPr isPhoto="1"/>
        </p:nvPicPr>
        <p:blipFill>
          <a:blip r:embed="rId3"/>
          <a:srcRect/>
          <a:stretch>
            <a:fillRect/>
          </a:stretch>
        </p:blipFill>
        <p:spPr bwMode="auto">
          <a:xfrm>
            <a:off x="-13949" y="-4997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0" y="2428868"/>
            <a:ext cx="9131300" cy="601662"/>
          </a:xfrm>
        </p:spPr>
        <p:txBody>
          <a:bodyPr rtlCol="0"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Rubber from Rubber Tree (</a:t>
            </a:r>
            <a:r>
              <a:rPr lang="en-US" sz="3600" i="1" dirty="0" err="1">
                <a:solidFill>
                  <a:schemeClr val="bg1"/>
                </a:solidFill>
              </a:rPr>
              <a:t>Hevea</a:t>
            </a:r>
            <a:r>
              <a:rPr lang="en-US" sz="3600" i="1" dirty="0">
                <a:solidFill>
                  <a:schemeClr val="bg1"/>
                </a:solidFill>
              </a:rPr>
              <a:t> </a:t>
            </a:r>
            <a:r>
              <a:rPr lang="en-US" sz="3600" i="1" dirty="0" err="1">
                <a:solidFill>
                  <a:schemeClr val="bg1"/>
                </a:solidFill>
              </a:rPr>
              <a:t>brasiliensis</a:t>
            </a:r>
            <a:r>
              <a:rPr lang="en-US" sz="3600" i="1" dirty="0">
                <a:solidFill>
                  <a:schemeClr val="bg1"/>
                </a:solidFill>
              </a:rPr>
              <a:t>) </a:t>
            </a:r>
            <a:r>
              <a:rPr lang="en-US" sz="3600" dirty="0">
                <a:solidFill>
                  <a:schemeClr val="bg1"/>
                </a:solidFill>
              </a:rPr>
              <a:t>as a Strengthening Agent for Road Reconstruction in </a:t>
            </a:r>
            <a:r>
              <a:rPr lang="en-US" sz="3600" dirty="0" err="1">
                <a:solidFill>
                  <a:schemeClr val="bg1"/>
                </a:solidFill>
              </a:rPr>
              <a:t>Bangsamoro</a:t>
            </a:r>
            <a:endParaRPr lang="en-US" sz="3600" cap="none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 bwMode="auto">
          <a:xfrm>
            <a:off x="1535885" y="5000636"/>
            <a:ext cx="607223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Caday</a:t>
            </a:r>
            <a:r>
              <a:rPr lang="en-PH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, Carlos Caesar</a:t>
            </a:r>
          </a:p>
          <a:p>
            <a:pPr algn="ctr"/>
            <a:r>
              <a:rPr lang="en-PH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Diez</a:t>
            </a:r>
            <a:r>
              <a:rPr lang="en-PH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, Nathaniel Quinn</a:t>
            </a:r>
          </a:p>
          <a:p>
            <a:pPr algn="ctr"/>
            <a:r>
              <a:rPr lang="en-PH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Dimayuga</a:t>
            </a:r>
            <a:r>
              <a:rPr lang="en-PH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, Bernice</a:t>
            </a:r>
          </a:p>
          <a:p>
            <a:pPr algn="ctr"/>
            <a:r>
              <a:rPr lang="en-PH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Dona, Nicole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PH" sz="1600" b="1" dirty="0">
              <a:solidFill>
                <a:schemeClr val="bg1"/>
              </a:solidFill>
              <a:latin typeface="Century Gothic" pitchFamily="34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PH" sz="1600" b="1" dirty="0">
                <a:solidFill>
                  <a:schemeClr val="bg1"/>
                </a:solidFill>
                <a:latin typeface="Century Gothic" pitchFamily="34" charset="0"/>
                <a:ea typeface="+mj-ea"/>
                <a:cs typeface="+mj-cs"/>
              </a:rPr>
              <a:t>Lyceum of the Philippines University- Laguna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95960" y="609600"/>
            <a:ext cx="18165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entury Gothic" pitchFamily="34" charset="0"/>
              </a:rPr>
              <a:t>Methods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357158" y="1500174"/>
            <a:ext cx="850112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sz="2000" dirty="0">
                <a:latin typeface="Century Gothic" pitchFamily="34" charset="0"/>
              </a:rPr>
              <a:t>This study used a descriptive method of research.</a:t>
            </a:r>
          </a:p>
          <a:p>
            <a:pPr marL="0" marR="0" lvl="0" indent="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zh-CN" sz="2000" dirty="0">
              <a:latin typeface="Century Gothic" pitchFamily="34" charset="0"/>
            </a:endParaRPr>
          </a:p>
          <a:p>
            <a:pPr lvl="0" indent="228600" algn="just" eaLnBrk="1" hangingPunct="1">
              <a:buFont typeface="Arial" pitchFamily="34" charset="0"/>
              <a:buChar char="•"/>
            </a:pPr>
            <a:r>
              <a:rPr lang="en-US" sz="2000" dirty="0">
                <a:latin typeface="Century Gothic" pitchFamily="34" charset="0"/>
              </a:rPr>
              <a:t>The researchers used a bibliographic approach in the assessment of the rubber industry’s economic effect.</a:t>
            </a:r>
          </a:p>
          <a:p>
            <a:pPr lvl="0" indent="228600" algn="just" eaLnBrk="1" hangingPunct="1"/>
            <a:endParaRPr lang="en-US" altLang="zh-CN" sz="2000" dirty="0">
              <a:latin typeface="Century Gothic" pitchFamily="34" charset="0"/>
            </a:endParaRPr>
          </a:p>
          <a:p>
            <a:pPr lvl="0" indent="228600" algn="just" eaLnBrk="1" hangingPunct="1">
              <a:buFont typeface="Arial" pitchFamily="34" charset="0"/>
              <a:buChar char="•"/>
            </a:pPr>
            <a:r>
              <a:rPr lang="en-US" sz="2000" dirty="0">
                <a:latin typeface="Century Gothic" pitchFamily="34" charset="0"/>
              </a:rPr>
              <a:t>Data about the </a:t>
            </a:r>
            <a:r>
              <a:rPr lang="en-US" sz="2000" dirty="0" err="1">
                <a:latin typeface="Century Gothic" pitchFamily="34" charset="0"/>
              </a:rPr>
              <a:t>Bangsamoro</a:t>
            </a:r>
            <a:r>
              <a:rPr lang="en-US" sz="2000" dirty="0">
                <a:latin typeface="Century Gothic" pitchFamily="34" charset="0"/>
              </a:rPr>
              <a:t> were gathered through the Open </a:t>
            </a:r>
            <a:r>
              <a:rPr lang="en-US" sz="2000" dirty="0" err="1">
                <a:latin typeface="Century Gothic" pitchFamily="34" charset="0"/>
              </a:rPr>
              <a:t>Bangsamoro</a:t>
            </a:r>
            <a:r>
              <a:rPr lang="en-US" sz="2000" dirty="0">
                <a:latin typeface="Century Gothic" pitchFamily="34" charset="0"/>
              </a:rPr>
              <a:t> Data files.</a:t>
            </a:r>
            <a:endParaRPr lang="en-US" altLang="zh-CN" sz="20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726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919" y="620688"/>
            <a:ext cx="883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THE PROS AND CONS OF RUBBERIZED ROAD AND RESULTS</a:t>
            </a:r>
            <a:endParaRPr lang="en-GB" sz="2800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357158" y="1500174"/>
            <a:ext cx="850112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28600" algn="just" eaLnBrk="1" hangingPunct="1">
              <a:buFont typeface="Arial" pitchFamily="34" charset="0"/>
              <a:buChar char="•"/>
            </a:pPr>
            <a:r>
              <a:rPr lang="en-PH" sz="2000" dirty="0">
                <a:latin typeface="Century Gothic" pitchFamily="34" charset="0"/>
              </a:rPr>
              <a:t>Elasticity and shear resistance of rubber prevents deformation of roads.</a:t>
            </a:r>
          </a:p>
          <a:p>
            <a:pPr lvl="0" indent="228600" algn="just" eaLnBrk="1" hangingPunct="1"/>
            <a:endParaRPr lang="en-US" altLang="zh-CN" sz="2000" dirty="0">
              <a:latin typeface="Century Gothic" pitchFamily="34" charset="0"/>
            </a:endParaRPr>
          </a:p>
          <a:p>
            <a:pPr lvl="0" indent="228600" algn="just" eaLnBrk="1" hangingPunct="1">
              <a:buFont typeface="Arial" pitchFamily="34" charset="0"/>
              <a:buChar char="•"/>
            </a:pPr>
            <a:r>
              <a:rPr lang="en-US" sz="2000" dirty="0">
                <a:latin typeface="Century Gothic" pitchFamily="34" charset="0"/>
              </a:rPr>
              <a:t>Experts reckon that traffic noise can be reduced due to the thickness and springiness of rubber.</a:t>
            </a:r>
          </a:p>
          <a:p>
            <a:pPr lvl="0" indent="228600" algn="just" eaLnBrk="1" hangingPunct="1"/>
            <a:endParaRPr lang="en-US" altLang="zh-CN" sz="2000" dirty="0">
              <a:latin typeface="Century Gothic" pitchFamily="34" charset="0"/>
            </a:endParaRPr>
          </a:p>
          <a:p>
            <a:pPr lvl="0" indent="228600" algn="just" eaLnBrk="1" hangingPunct="1">
              <a:buFont typeface="Arial" pitchFamily="34" charset="0"/>
              <a:buChar char="•"/>
            </a:pPr>
            <a:r>
              <a:rPr lang="en-US" sz="2000" dirty="0">
                <a:latin typeface="Century Gothic" pitchFamily="34" charset="0"/>
              </a:rPr>
              <a:t>Improves water drainage properties that is beneficial to places prone to flooding.</a:t>
            </a:r>
            <a:endParaRPr lang="en-US" altLang="zh-CN" sz="20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72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579358"/>
            <a:ext cx="91440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PH" b="1" dirty="0">
                <a:latin typeface="Century Gothic" pitchFamily="34" charset="0"/>
              </a:rPr>
              <a:t>REFERENCES</a:t>
            </a:r>
            <a:endParaRPr lang="en-US" b="1" dirty="0">
              <a:latin typeface="Century Gothic" pitchFamily="34" charset="0"/>
            </a:endParaRPr>
          </a:p>
          <a:p>
            <a:r>
              <a:rPr lang="en-PH" dirty="0">
                <a:latin typeface="Century Gothic" pitchFamily="34" charset="0"/>
              </a:rPr>
              <a:t>Photos from Open </a:t>
            </a:r>
            <a:r>
              <a:rPr lang="en-PH" dirty="0" err="1">
                <a:latin typeface="Century Gothic" pitchFamily="34" charset="0"/>
              </a:rPr>
              <a:t>Bangsamoro</a:t>
            </a:r>
            <a:r>
              <a:rPr lang="en-PH" dirty="0">
                <a:latin typeface="Century Gothic" pitchFamily="34" charset="0"/>
              </a:rPr>
              <a:t> 	drivehttps://drive.google.com/drive/folders/1W8JV4hth_</a:t>
            </a:r>
            <a:endParaRPr lang="en-GB" dirty="0">
              <a:latin typeface="Century Gothic" pitchFamily="34" charset="0"/>
            </a:endParaRPr>
          </a:p>
          <a:p>
            <a:r>
              <a:rPr lang="en-PH" dirty="0">
                <a:latin typeface="Century Gothic" pitchFamily="34" charset="0"/>
              </a:rPr>
              <a:t>	gs1V6efb92HMz0eU2LRYbOO</a:t>
            </a:r>
            <a:endParaRPr lang="en-GB" dirty="0">
              <a:latin typeface="Century Gothic" pitchFamily="34" charset="0"/>
            </a:endParaRPr>
          </a:p>
          <a:p>
            <a:r>
              <a:rPr lang="en-PH" dirty="0">
                <a:latin typeface="Century Gothic" pitchFamily="34" charset="0"/>
              </a:rPr>
              <a:t>South East Asia Division 5 of South East Asia and Pacific Department, JICA (</a:t>
            </a:r>
            <a:r>
              <a:rPr lang="en-PH" dirty="0" err="1">
                <a:latin typeface="Century Gothic" pitchFamily="34" charset="0"/>
              </a:rPr>
              <a:t>n.d</a:t>
            </a:r>
            <a:r>
              <a:rPr lang="en-PH" dirty="0">
                <a:latin typeface="Century Gothic" pitchFamily="34" charset="0"/>
              </a:rPr>
              <a:t>.). 	EX-ANTE </a:t>
            </a:r>
            <a:endParaRPr lang="en-GB" dirty="0">
              <a:latin typeface="Century Gothic" pitchFamily="34" charset="0"/>
            </a:endParaRPr>
          </a:p>
          <a:p>
            <a:r>
              <a:rPr lang="en-PH" dirty="0">
                <a:latin typeface="Century Gothic" pitchFamily="34" charset="0"/>
              </a:rPr>
              <a:t>EVALUATION FOR ROAD NETWORK DEVELOPMENT PROJECT IN CONFLICT</a:t>
            </a:r>
            <a:endParaRPr lang="en-GB" dirty="0">
              <a:latin typeface="Century Gothic" pitchFamily="34" charset="0"/>
            </a:endParaRPr>
          </a:p>
          <a:p>
            <a:r>
              <a:rPr lang="en-PH" dirty="0">
                <a:latin typeface="Century Gothic" pitchFamily="34" charset="0"/>
              </a:rPr>
              <a:t>	AFFECTED AREAS IN MINDANAO. Retrieved from 	https://www.jica.go.jp/english/</a:t>
            </a:r>
            <a:endParaRPr lang="en-GB" dirty="0">
              <a:latin typeface="Century Gothic" pitchFamily="34" charset="0"/>
            </a:endParaRPr>
          </a:p>
          <a:p>
            <a:r>
              <a:rPr lang="en-PH" dirty="0">
                <a:latin typeface="Century Gothic" pitchFamily="34" charset="0"/>
              </a:rPr>
              <a:t>	</a:t>
            </a:r>
            <a:r>
              <a:rPr lang="en-PH" dirty="0" err="1">
                <a:latin typeface="Century Gothic" pitchFamily="34" charset="0"/>
              </a:rPr>
              <a:t>our_work</a:t>
            </a:r>
            <a:r>
              <a:rPr lang="en-PH" dirty="0">
                <a:latin typeface="Century Gothic" pitchFamily="34" charset="0"/>
              </a:rPr>
              <a:t>/evaluation/</a:t>
            </a:r>
            <a:r>
              <a:rPr lang="en-PH" dirty="0" err="1">
                <a:latin typeface="Century Gothic" pitchFamily="34" charset="0"/>
              </a:rPr>
              <a:t>oda_loan</a:t>
            </a:r>
            <a:r>
              <a:rPr lang="en-PH" dirty="0">
                <a:latin typeface="Century Gothic" pitchFamily="34" charset="0"/>
              </a:rPr>
              <a:t>/</a:t>
            </a:r>
            <a:r>
              <a:rPr lang="en-PH" dirty="0" err="1">
                <a:latin typeface="Century Gothic" pitchFamily="34" charset="0"/>
              </a:rPr>
              <a:t>economic_cooperation</a:t>
            </a:r>
            <a:r>
              <a:rPr lang="en-PH" dirty="0">
                <a:latin typeface="Century Gothic" pitchFamily="34" charset="0"/>
              </a:rPr>
              <a:t>/c8h0vm000001r	</a:t>
            </a:r>
            <a:r>
              <a:rPr lang="en-PH" dirty="0" err="1">
                <a:latin typeface="Century Gothic" pitchFamily="34" charset="0"/>
              </a:rPr>
              <a:t>djtatt</a:t>
            </a:r>
            <a:r>
              <a:rPr lang="en-PH" dirty="0">
                <a:latin typeface="Century Gothic" pitchFamily="34" charset="0"/>
              </a:rPr>
              <a:t>/philippines_190618_01.pdf</a:t>
            </a:r>
            <a:endParaRPr lang="en-GB" dirty="0">
              <a:latin typeface="Century Gothic" pitchFamily="34" charset="0"/>
            </a:endParaRPr>
          </a:p>
          <a:p>
            <a:r>
              <a:rPr lang="en-PH" dirty="0" err="1">
                <a:latin typeface="Century Gothic" pitchFamily="34" charset="0"/>
              </a:rPr>
              <a:t>Azahar</a:t>
            </a:r>
            <a:r>
              <a:rPr lang="en-PH" dirty="0">
                <a:latin typeface="Century Gothic" pitchFamily="34" charset="0"/>
              </a:rPr>
              <a:t>, N. (</a:t>
            </a:r>
            <a:r>
              <a:rPr lang="en-PH" dirty="0" err="1">
                <a:latin typeface="Century Gothic" pitchFamily="34" charset="0"/>
              </a:rPr>
              <a:t>n.d</a:t>
            </a:r>
            <a:r>
              <a:rPr lang="en-PH" dirty="0">
                <a:latin typeface="Century Gothic" pitchFamily="34" charset="0"/>
              </a:rPr>
              <a:t>.). AN OVERVIEW ON NATURAL RUBBER APPLICATION FOR </a:t>
            </a:r>
            <a:endParaRPr lang="en-GB" dirty="0">
              <a:latin typeface="Century Gothic" pitchFamily="34" charset="0"/>
            </a:endParaRPr>
          </a:p>
          <a:p>
            <a:r>
              <a:rPr lang="en-PH" dirty="0">
                <a:latin typeface="Century Gothic" pitchFamily="34" charset="0"/>
              </a:rPr>
              <a:t>	ASPHALT MODIFICATION. Retrieved from </a:t>
            </a:r>
            <a:r>
              <a:rPr lang="en-PH" dirty="0">
                <a:latin typeface="Century Gothic" pitchFamily="34" charset="0"/>
                <a:hlinkClick r:id="rId2"/>
              </a:rPr>
              <a:t>http://ijafp.com/wp-	content/uploads/2016/03/KLIAFP2_34.pdf</a:t>
            </a:r>
            <a:r>
              <a:rPr lang="en-PH" dirty="0">
                <a:latin typeface="Century Gothic" pitchFamily="34" charset="0"/>
              </a:rPr>
              <a:t>.</a:t>
            </a:r>
            <a:endParaRPr lang="en-GB" dirty="0">
              <a:latin typeface="Century Gothic" pitchFamily="34" charset="0"/>
            </a:endParaRPr>
          </a:p>
          <a:p>
            <a:r>
              <a:rPr lang="en-PH" dirty="0" err="1">
                <a:latin typeface="Century Gothic" pitchFamily="34" charset="0"/>
              </a:rPr>
              <a:t>Cimons</a:t>
            </a:r>
            <a:r>
              <a:rPr lang="en-PH" dirty="0">
                <a:latin typeface="Century Gothic" pitchFamily="34" charset="0"/>
              </a:rPr>
              <a:t>, M. (</a:t>
            </a:r>
            <a:r>
              <a:rPr lang="en-PH" dirty="0" err="1">
                <a:latin typeface="Century Gothic" pitchFamily="34" charset="0"/>
              </a:rPr>
              <a:t>n.d</a:t>
            </a:r>
            <a:r>
              <a:rPr lang="en-PH" dirty="0">
                <a:latin typeface="Century Gothic" pitchFamily="34" charset="0"/>
              </a:rPr>
              <a:t>.). Old tires become material for new and improved roads. 	Retrieved from </a:t>
            </a:r>
            <a:endParaRPr lang="en-GB" dirty="0">
              <a:latin typeface="Century Gothic" pitchFamily="34" charset="0"/>
            </a:endParaRPr>
          </a:p>
          <a:p>
            <a:r>
              <a:rPr lang="en-PH" dirty="0">
                <a:latin typeface="Century Gothic" pitchFamily="34" charset="0"/>
              </a:rPr>
              <a:t>	https://www.nsf.gov/discoveries/disc_summ.jsp?cntn_id=131175.</a:t>
            </a:r>
            <a:endParaRPr lang="en-GB" dirty="0">
              <a:latin typeface="Century Gothic" pitchFamily="34" charset="0"/>
            </a:endParaRPr>
          </a:p>
          <a:p>
            <a:r>
              <a:rPr lang="en-PH" dirty="0">
                <a:latin typeface="Century Gothic" pitchFamily="34" charset="0"/>
              </a:rPr>
              <a:t>PHILIPPINE RUBBER INDUSTRY ROADMAP. (</a:t>
            </a:r>
            <a:r>
              <a:rPr lang="en-PH" dirty="0" err="1">
                <a:latin typeface="Century Gothic" pitchFamily="34" charset="0"/>
              </a:rPr>
              <a:t>n.d</a:t>
            </a:r>
            <a:r>
              <a:rPr lang="en-PH" dirty="0">
                <a:latin typeface="Century Gothic" pitchFamily="34" charset="0"/>
              </a:rPr>
              <a:t>.). Retrieved from </a:t>
            </a:r>
            <a:endParaRPr lang="en-GB" dirty="0">
              <a:latin typeface="Century Gothic" pitchFamily="34" charset="0"/>
            </a:endParaRPr>
          </a:p>
          <a:p>
            <a:r>
              <a:rPr lang="en-PH" dirty="0">
                <a:latin typeface="Century Gothic" pitchFamily="34" charset="0"/>
                <a:hlinkClick r:id="rId3"/>
              </a:rPr>
              <a:t>	http://industry.gov.ph/wp-content/uploads/2015/11/Rubber-Rubber-	products-Industry-</a:t>
            </a:r>
            <a:r>
              <a:rPr lang="en-PH" dirty="0">
                <a:latin typeface="Century Gothic" pitchFamily="34" charset="0"/>
              </a:rPr>
              <a:t>Roadmap-Part-2-by-Dir.-Nestor-Arcansalin-BOI.pdf</a:t>
            </a:r>
            <a:r>
              <a:rPr lang="en-PH" sz="1200" dirty="0"/>
              <a:t>.</a:t>
            </a:r>
            <a:endParaRPr lang="en-GB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s://scontent-hkg3-1.xx.fbcdn.net/v/t1.0-9/11412170_876672552412265_153377102043254595_n.jpg?oh=abbeb9828fdff53921189e3db429f253&amp;oe=583757B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l="26961" t="2525" r="28253" b="-2525"/>
          <a:stretch/>
        </p:blipFill>
        <p:spPr>
          <a:xfrm>
            <a:off x="2781300" y="1295400"/>
            <a:ext cx="3276600" cy="3017520"/>
          </a:xfrm>
          <a:prstGeom prst="roundRect">
            <a:avLst>
              <a:gd name="adj" fmla="val 16667"/>
            </a:avLst>
          </a:prstGeom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099" name="Title 3"/>
          <p:cNvSpPr txBox="1">
            <a:spLocks/>
          </p:cNvSpPr>
          <p:nvPr/>
        </p:nvSpPr>
        <p:spPr bwMode="auto">
          <a:xfrm>
            <a:off x="533400" y="411480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6600" b="1"/>
              <a:t>Thank you!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9C8B59-169D-41CC-9965-BAB49C4DF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070" y="185626"/>
            <a:ext cx="5725860" cy="648674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1954" y="609600"/>
            <a:ext cx="24400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entury Gothic" pitchFamily="34" charset="0"/>
              </a:rPr>
              <a:t>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1428736"/>
            <a:ext cx="84296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PH" sz="2000" dirty="0" err="1">
                <a:latin typeface="Century Gothic" pitchFamily="34" charset="0"/>
              </a:rPr>
              <a:t>Bangsamoro</a:t>
            </a:r>
            <a:r>
              <a:rPr lang="en-PH" sz="2000" dirty="0">
                <a:latin typeface="Century Gothic" pitchFamily="34" charset="0"/>
              </a:rPr>
              <a:t> Organic Law (Republic Act No. 11054), also known as </a:t>
            </a:r>
            <a:r>
              <a:rPr lang="en-PH" sz="2000" dirty="0" err="1">
                <a:latin typeface="Century Gothic" pitchFamily="34" charset="0"/>
              </a:rPr>
              <a:t>Bangsamoro</a:t>
            </a:r>
            <a:r>
              <a:rPr lang="en-PH" sz="2000" dirty="0">
                <a:latin typeface="Century Gothic" pitchFamily="34" charset="0"/>
              </a:rPr>
              <a:t> Basic Law.</a:t>
            </a:r>
          </a:p>
          <a:p>
            <a:pPr marL="285750" indent="-285750" algn="just"/>
            <a:endParaRPr lang="en-US" sz="2000" dirty="0">
              <a:latin typeface="Century Gothic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Century Gothic" pitchFamily="34" charset="0"/>
              </a:rPr>
              <a:t>Reorganization of the region, the reconstruction of its economic, security, social, political, and infrastructures.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000" dirty="0">
              <a:latin typeface="Century Gothic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Century Gothic" pitchFamily="34" charset="0"/>
              </a:rPr>
              <a:t>Conflicts still exist.</a:t>
            </a:r>
          </a:p>
          <a:p>
            <a:pPr algn="just"/>
            <a:endParaRPr lang="en-US" sz="2000" dirty="0">
              <a:latin typeface="Century Gothic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Century Gothic" pitchFamily="34" charset="0"/>
              </a:rPr>
              <a:t>Rubber from Rubber Trees as a Strengthening Agent for Reconstruction of Road.</a:t>
            </a:r>
          </a:p>
          <a:p>
            <a:pPr algn="just"/>
            <a:endParaRPr lang="en-US" sz="2000" dirty="0">
              <a:latin typeface="Century Gothic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PH" sz="2000" dirty="0">
                <a:latin typeface="Century Gothic" pitchFamily="34" charset="0"/>
              </a:rPr>
              <a:t>The South East Asia and Pacific Department, JICA, states that ARMM has a high potential of development but is affected by the long-time conflict and poverty rate.</a:t>
            </a:r>
            <a:endParaRPr lang="en-US" sz="20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94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78728" y="609600"/>
            <a:ext cx="11865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entury Gothic" pitchFamily="34" charset="0"/>
              </a:rPr>
              <a:t>DATA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50" y="1163598"/>
            <a:ext cx="7635175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450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431" y="826078"/>
            <a:ext cx="7661138" cy="5205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2490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2184" y="928670"/>
            <a:ext cx="7439632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4718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051" y="961285"/>
            <a:ext cx="7643898" cy="4935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3625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051" y="888850"/>
            <a:ext cx="7643898" cy="508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8077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9089" y="609600"/>
            <a:ext cx="21788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entury Gothic" pitchFamily="34" charset="0"/>
              </a:rPr>
              <a:t>Objectives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>
                <a:latin typeface="Century Gothic" pitchFamily="34" charset="0"/>
              </a:rPr>
              <a:t> To provide a strengthening agent for road reconstruction using rubber from rubber tree (</a:t>
            </a:r>
            <a:r>
              <a:rPr lang="en-US" sz="2000" dirty="0" err="1">
                <a:latin typeface="Century Gothic" pitchFamily="34" charset="0"/>
              </a:rPr>
              <a:t>Hevea</a:t>
            </a:r>
            <a:r>
              <a:rPr lang="en-US" sz="2000" dirty="0">
                <a:latin typeface="Century Gothic" pitchFamily="34" charset="0"/>
              </a:rPr>
              <a:t> </a:t>
            </a:r>
            <a:r>
              <a:rPr lang="en-US" sz="2000" dirty="0" err="1">
                <a:latin typeface="Century Gothic" pitchFamily="34" charset="0"/>
              </a:rPr>
              <a:t>brasiliensis</a:t>
            </a:r>
            <a:r>
              <a:rPr lang="en-US" sz="2000" dirty="0">
                <a:latin typeface="Century Gothic" pitchFamily="34" charset="0"/>
              </a:rPr>
              <a:t>).</a:t>
            </a:r>
          </a:p>
          <a:p>
            <a:pPr marL="285750" lvl="0" indent="-285750"/>
            <a:endParaRPr lang="en-GB" sz="2000" dirty="0">
              <a:latin typeface="Century Gothic" pitchFamily="34" charset="0"/>
            </a:endParaRP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>
                <a:latin typeface="Century Gothic" pitchFamily="34" charset="0"/>
              </a:rPr>
              <a:t>To assess potential livelihood from rubber industry for economic growth in terms of:</a:t>
            </a:r>
            <a:endParaRPr lang="en-GB" sz="2000" dirty="0">
              <a:latin typeface="Century Gothic" pitchFamily="34" charset="0"/>
            </a:endParaRPr>
          </a:p>
          <a:p>
            <a:pPr lvl="1"/>
            <a:endParaRPr lang="en-US" sz="2000" dirty="0">
              <a:latin typeface="Century Gothic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entury Gothic" pitchFamily="34" charset="0"/>
              </a:rPr>
              <a:t>National Identity and Festivity </a:t>
            </a:r>
            <a:endParaRPr lang="en-GB" sz="2000" dirty="0">
              <a:latin typeface="Century Gothic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entury Gothic" pitchFamily="34" charset="0"/>
              </a:rPr>
              <a:t>Business and Marketing of Rubber – based products</a:t>
            </a:r>
            <a:endParaRPr lang="en-GB" sz="2000" dirty="0">
              <a:latin typeface="Century Gothic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entury Gothic" pitchFamily="34" charset="0"/>
              </a:rPr>
              <a:t>Tourism </a:t>
            </a:r>
            <a:endParaRPr lang="en-GB" sz="2000" dirty="0">
              <a:latin typeface="Century Gothic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latin typeface="Century Gothic" pitchFamily="34" charset="0"/>
            </a:endParaRPr>
          </a:p>
          <a:p>
            <a:pPr marL="285750" indent="-285750"/>
            <a:endParaRPr lang="en-US" sz="2000" dirty="0">
              <a:latin typeface="Century Gothic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08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7972</TotalTime>
  <Words>478</Words>
  <Application>Microsoft Office PowerPoint</Application>
  <PresentationFormat>On-screen Show (4:3)</PresentationFormat>
  <Paragraphs>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Office Theme</vt:lpstr>
      <vt:lpstr>Rubber from Rubber Tree (Hevea brasiliensis) as a Strengthening Agent for Road Reconstruction in Bangsamoro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clarence</dc:creator>
  <cp:lastModifiedBy>Carlos Caday</cp:lastModifiedBy>
  <cp:revision>784</cp:revision>
  <cp:lastPrinted>2017-03-22T08:28:46Z</cp:lastPrinted>
  <dcterms:created xsi:type="dcterms:W3CDTF">2015-04-07T06:31:08Z</dcterms:created>
  <dcterms:modified xsi:type="dcterms:W3CDTF">2020-01-06T12:56:52Z</dcterms:modified>
</cp:coreProperties>
</file>