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Headland One"/>
      <p:regular r:id="rId15"/>
    </p:embeddedFont>
    <p:embeddedFont>
      <p:font typeface="Roboto Black"/>
      <p:bold r:id="rId16"/>
      <p:boldItalic r:id="rId17"/>
    </p:embeddedFont>
    <p:embeddedFont>
      <p:font typeface="Economica"/>
      <p:regular r:id="rId18"/>
      <p:bold r:id="rId19"/>
      <p:italic r:id="rId20"/>
      <p:boldItalic r:id="rId21"/>
    </p:embeddedFont>
    <p:embeddedFont>
      <p:font typeface="Roboto Medium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Rozha One"/>
      <p:regular r:id="rId30"/>
    </p:embeddedFont>
    <p:embeddedFont>
      <p:font typeface="Roboto Light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9" roundtripDataSignature="AMtx7miiCRRFhksDUwwgt6JgSEKEa2/t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98894EF-CDF8-4BF6-A284-11DD42DCCFF3}">
  <a:tblStyle styleId="{A98894EF-CDF8-4BF6-A284-11DD42DCCFF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RobotoMedium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RobotoMedium-italic.fntdata"/><Relationship Id="rId23" Type="http://schemas.openxmlformats.org/officeDocument/2006/relationships/font" Target="fonts/Roboto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font" Target="fonts/RobotoMedium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Light-regular.fntdata"/><Relationship Id="rId30" Type="http://schemas.openxmlformats.org/officeDocument/2006/relationships/font" Target="fonts/RozhaOne-regular.fntdata"/><Relationship Id="rId11" Type="http://schemas.openxmlformats.org/officeDocument/2006/relationships/slide" Target="slides/slide5.xml"/><Relationship Id="rId33" Type="http://schemas.openxmlformats.org/officeDocument/2006/relationships/font" Target="fonts/RobotoLight-italic.fntdata"/><Relationship Id="rId10" Type="http://schemas.openxmlformats.org/officeDocument/2006/relationships/slide" Target="slides/slide4.xml"/><Relationship Id="rId32" Type="http://schemas.openxmlformats.org/officeDocument/2006/relationships/font" Target="fonts/RobotoLight-bold.fntdata"/><Relationship Id="rId13" Type="http://schemas.openxmlformats.org/officeDocument/2006/relationships/slide" Target="slides/slide7.xml"/><Relationship Id="rId35" Type="http://schemas.openxmlformats.org/officeDocument/2006/relationships/font" Target="fonts/OpenSans-regular.fntdata"/><Relationship Id="rId12" Type="http://schemas.openxmlformats.org/officeDocument/2006/relationships/slide" Target="slides/slide6.xml"/><Relationship Id="rId34" Type="http://schemas.openxmlformats.org/officeDocument/2006/relationships/font" Target="fonts/RobotoLight-boldItalic.fntdata"/><Relationship Id="rId15" Type="http://schemas.openxmlformats.org/officeDocument/2006/relationships/font" Target="fonts/HeadlandOne-regular.fntdata"/><Relationship Id="rId37" Type="http://schemas.openxmlformats.org/officeDocument/2006/relationships/font" Target="fonts/OpenSans-italic.fntdata"/><Relationship Id="rId14" Type="http://schemas.openxmlformats.org/officeDocument/2006/relationships/slide" Target="slides/slide8.xml"/><Relationship Id="rId36" Type="http://schemas.openxmlformats.org/officeDocument/2006/relationships/font" Target="fonts/OpenSans-bold.fntdata"/><Relationship Id="rId17" Type="http://schemas.openxmlformats.org/officeDocument/2006/relationships/font" Target="fonts/RobotoBlack-boldItalic.fntdata"/><Relationship Id="rId39" Type="http://customschemas.google.com/relationships/presentationmetadata" Target="metadata"/><Relationship Id="rId16" Type="http://schemas.openxmlformats.org/officeDocument/2006/relationships/font" Target="fonts/RobotoBlack-bold.fntdata"/><Relationship Id="rId38" Type="http://schemas.openxmlformats.org/officeDocument/2006/relationships/font" Target="fonts/OpenSans-boldItalic.fntdata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6c536c5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6c536c5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e355cd1e1_0_57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g6e355cd1e1_0_57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g6e355cd1e1_0_57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g6e355cd1e1_0_57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g6e355cd1e1_0_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e355cd1e1_0_9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6e355cd1e1_0_99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g6e355cd1e1_0_99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g6e355cd1e1_0_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e355cd1e1_0_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6e355cd1e1_0_6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g6e355cd1e1_0_6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g6e355cd1e1_0_6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g6e355cd1e1_0_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e355cd1e1_0_6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g6e355cd1e1_0_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g6e355cd1e1_0_6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g6e355cd1e1_0_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e355cd1e1_0_7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g6e355cd1e1_0_73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6e355cd1e1_0_73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g6e355cd1e1_0_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6e355cd1e1_0_7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g6e355cd1e1_0_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6e355cd1e1_0_8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g6e355cd1e1_0_81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g6e355cd1e1_0_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6e355cd1e1_0_8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6e355cd1e1_0_85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g6e355cd1e1_0_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6e355cd1e1_0_8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g6e355cd1e1_0_8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g6e355cd1e1_0_8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g6e355cd1e1_0_8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g6e355cd1e1_0_8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6e355cd1e1_0_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e355cd1e1_0_96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g6e355cd1e1_0_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6e355cd1e1_0_5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g6e355cd1e1_0_5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g6e355cd1e1_0_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rssoarmm.psa.gov.ph/statistics/poverty" TargetMode="External"/><Relationship Id="rId4" Type="http://schemas.openxmlformats.org/officeDocument/2006/relationships/image" Target="../media/image3.jpg"/><Relationship Id="rId5" Type="http://schemas.openxmlformats.org/officeDocument/2006/relationships/image" Target="../media/image6.jpg"/><Relationship Id="rId6" Type="http://schemas.openxmlformats.org/officeDocument/2006/relationships/hyperlink" Target="https://sa.kapamilya.com/absnews/abscbnnews/media/2017/news/05/26/trak2-2017.jpg?ext=.jpg" TargetMode="External"/><Relationship Id="rId7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2.jpg"/><Relationship Id="rId5" Type="http://schemas.openxmlformats.org/officeDocument/2006/relationships/image" Target="../media/image17.png"/><Relationship Id="rId6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6.jpg"/><Relationship Id="rId5" Type="http://schemas.openxmlformats.org/officeDocument/2006/relationships/hyperlink" Target="http://www.cdodev.com/2011/07/10/cagayan-de-oro-hosts-bimp-eaga-meeting-in-october-2011/" TargetMode="External"/><Relationship Id="rId6" Type="http://schemas.openxmlformats.org/officeDocument/2006/relationships/hyperlink" Target="http://www.cdodev.com/2011/07/10/cagayan-de-oro-hosts-bimp-eaga-meeting-in-october-2011/" TargetMode="External"/><Relationship Id="rId7" Type="http://schemas.openxmlformats.org/officeDocument/2006/relationships/image" Target="../media/image1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/>
        </p:nvSpPr>
        <p:spPr>
          <a:xfrm>
            <a:off x="1650350" y="1953800"/>
            <a:ext cx="62388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PLEASE REFRAIN FROM TAKING PHOTOS</a:t>
            </a:r>
            <a:endParaRPr sz="18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63" name="Google Shape;6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375" y="2656850"/>
            <a:ext cx="1135324" cy="113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>
            <a:alpha val="0"/>
          </a:srgbClr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Google Shape;68;p2"/>
          <p:cNvGraphicFramePr/>
          <p:nvPr/>
        </p:nvGraphicFramePr>
        <p:xfrm>
          <a:off x="813475" y="3616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{A98894EF-CDF8-4BF6-A284-11DD42DCCFF3}</a:tableStyleId>
              </a:tblPr>
              <a:tblGrid>
                <a:gridCol w="834125"/>
                <a:gridCol w="834125"/>
                <a:gridCol w="834125"/>
                <a:gridCol w="834125"/>
                <a:gridCol w="834125"/>
              </a:tblGrid>
              <a:tr h="53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Roboto Black"/>
                          <a:ea typeface="Roboto Black"/>
                          <a:cs typeface="Roboto Black"/>
                          <a:sym typeface="Roboto Black"/>
                        </a:rPr>
                        <a:t>Area</a:t>
                      </a:r>
                      <a:endParaRPr sz="1200" u="none" cap="none" strike="noStrike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Roboto Black"/>
                          <a:ea typeface="Roboto Black"/>
                          <a:cs typeface="Roboto Black"/>
                          <a:sym typeface="Roboto Black"/>
                        </a:rPr>
                        <a:t>Poverty Threshold (in PhP)</a:t>
                      </a:r>
                      <a:endParaRPr sz="1200" u="none" cap="none" strike="noStrike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Roboto Black"/>
                          <a:ea typeface="Roboto Black"/>
                          <a:cs typeface="Roboto Black"/>
                          <a:sym typeface="Roboto Black"/>
                        </a:rPr>
                        <a:t>Food threshold (in PhP)</a:t>
                      </a:r>
                      <a:endParaRPr sz="1200" u="none" cap="none" strike="noStrike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2015</a:t>
                      </a:r>
                      <a:endParaRPr sz="9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2018</a:t>
                      </a:r>
                      <a:endParaRPr sz="9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2015</a:t>
                      </a:r>
                      <a:endParaRPr sz="9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2018</a:t>
                      </a:r>
                      <a:endParaRPr sz="9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B/ARMM</a:t>
                      </a:r>
                      <a:endParaRPr sz="9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11,183</a:t>
                      </a:r>
                      <a:endParaRPr sz="9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13,578</a:t>
                      </a:r>
                      <a:endParaRPr sz="9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7,947</a:t>
                      </a:r>
                      <a:endParaRPr sz="9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9,6511</a:t>
                      </a:r>
                      <a:endParaRPr sz="9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9" name="Google Shape;69;p2"/>
          <p:cNvSpPr txBox="1"/>
          <p:nvPr/>
        </p:nvSpPr>
        <p:spPr>
          <a:xfrm>
            <a:off x="898975" y="4225663"/>
            <a:ext cx="629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sng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Source: PSA</a:t>
            </a:r>
            <a:endParaRPr b="0" i="0" sz="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0" name="Google Shape;7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25" y="256413"/>
            <a:ext cx="5727550" cy="330474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1" name="Google Shape;71;p2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7550" y="2735896"/>
            <a:ext cx="3416449" cy="227643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"/>
          <p:cNvSpPr txBox="1"/>
          <p:nvPr/>
        </p:nvSpPr>
        <p:spPr>
          <a:xfrm>
            <a:off x="5818350" y="4559850"/>
            <a:ext cx="665700" cy="1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sng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Source: ABS-CBN</a:t>
            </a:r>
            <a:endParaRPr b="0" i="0" sz="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4" name="Google Shape;74;p2"/>
          <p:cNvCxnSpPr/>
          <p:nvPr/>
        </p:nvCxnSpPr>
        <p:spPr>
          <a:xfrm>
            <a:off x="9125" y="200625"/>
            <a:ext cx="9092400" cy="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5" name="Google Shape;75;p2"/>
          <p:cNvCxnSpPr/>
          <p:nvPr/>
        </p:nvCxnSpPr>
        <p:spPr>
          <a:xfrm>
            <a:off x="9125" y="4974025"/>
            <a:ext cx="5636100" cy="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stealth"/>
            <a:tailEnd len="sm" w="sm" type="none"/>
          </a:ln>
        </p:spPr>
      </p:cxnSp>
      <p:pic>
        <p:nvPicPr>
          <p:cNvPr id="76" name="Google Shape;76;p2" title="Points scored"/>
          <p:cNvPicPr preferRelativeResize="0"/>
          <p:nvPr/>
        </p:nvPicPr>
        <p:blipFill rotWithShape="1">
          <a:blip r:embed="rId7">
            <a:alphaModFix amt="82000"/>
          </a:blip>
          <a:srcRect b="0" l="0" r="0" t="0"/>
          <a:stretch/>
        </p:blipFill>
        <p:spPr>
          <a:xfrm>
            <a:off x="5672100" y="256425"/>
            <a:ext cx="3471900" cy="2315326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77" name="Google Shape;77;p2"/>
          <p:cNvSpPr txBox="1"/>
          <p:nvPr/>
        </p:nvSpPr>
        <p:spPr>
          <a:xfrm>
            <a:off x="5818350" y="2178788"/>
            <a:ext cx="9651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Source: Tabular Data</a:t>
            </a:r>
            <a:endParaRPr b="0" i="0" sz="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7688250" y="1865325"/>
            <a:ext cx="2052000" cy="402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DBF2D"/>
                </a:solidFill>
                <a:latin typeface="Open Sans"/>
                <a:ea typeface="Open Sans"/>
                <a:cs typeface="Open Sans"/>
                <a:sym typeface="Open Sans"/>
              </a:rPr>
              <a:t>16.19</a:t>
            </a:r>
            <a:r>
              <a:rPr b="0" i="0" lang="en" sz="1400" u="none" cap="none" strike="noStrike">
                <a:solidFill>
                  <a:srgbClr val="FDBF2D"/>
                </a:solidFill>
                <a:latin typeface="Open Sans"/>
                <a:ea typeface="Open Sans"/>
                <a:cs typeface="Open Sans"/>
                <a:sym typeface="Open Sans"/>
              </a:rPr>
              <a:t>%</a:t>
            </a:r>
            <a:endParaRPr b="0" i="0" sz="1400" u="none" cap="none" strike="noStrike">
              <a:solidFill>
                <a:srgbClr val="FDBF2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DBF2D"/>
                </a:solidFill>
                <a:latin typeface="Open Sans"/>
                <a:ea typeface="Open Sans"/>
                <a:cs typeface="Open Sans"/>
                <a:sym typeface="Open Sans"/>
              </a:rPr>
              <a:t>Growth</a:t>
            </a:r>
            <a:endParaRPr b="0" i="0" sz="1400" u="none" cap="none" strike="noStrike">
              <a:solidFill>
                <a:srgbClr val="FDBF2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-445575" y="3199850"/>
            <a:ext cx="2453100" cy="628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9540000" dist="209550">
              <a:srgbClr val="000000">
                <a:alpha val="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DBF2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Marawi Siege</a:t>
            </a:r>
            <a:endParaRPr b="1" i="0" sz="1400" u="none" cap="none" strike="noStrike">
              <a:solidFill>
                <a:srgbClr val="FDBF2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</p:txBody>
      </p:sp>
      <p:pic>
        <p:nvPicPr>
          <p:cNvPr id="85" name="Google Shape;8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46375"/>
            <a:ext cx="4560100" cy="2850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6" name="Google Shape;86;p3"/>
          <p:cNvSpPr txBox="1"/>
          <p:nvPr/>
        </p:nvSpPr>
        <p:spPr>
          <a:xfrm>
            <a:off x="4386575" y="397425"/>
            <a:ext cx="41763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b="1" i="0" lang="en" sz="2400" u="none" cap="none" strike="noStrike">
                <a:solidFill>
                  <a:srgbClr val="FDBF2D"/>
                </a:solidFill>
                <a:latin typeface="Open Sans"/>
                <a:ea typeface="Open Sans"/>
                <a:cs typeface="Open Sans"/>
                <a:sym typeface="Open Sans"/>
              </a:rPr>
              <a:t>Barter</a:t>
            </a:r>
            <a:r>
              <a:rPr b="0" i="0" lang="en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” system, definition</a:t>
            </a:r>
            <a:endParaRPr b="0" i="0" sz="2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3"/>
          <p:cNvSpPr/>
          <p:nvPr/>
        </p:nvSpPr>
        <p:spPr>
          <a:xfrm>
            <a:off x="5217100" y="2102725"/>
            <a:ext cx="622800" cy="628200"/>
          </a:xfrm>
          <a:prstGeom prst="rect">
            <a:avLst/>
          </a:prstGeom>
          <a:solidFill>
            <a:srgbClr val="FDBF2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5193100" y="3549125"/>
            <a:ext cx="622800" cy="556500"/>
          </a:xfrm>
          <a:prstGeom prst="rect">
            <a:avLst/>
          </a:prstGeom>
          <a:solidFill>
            <a:srgbClr val="FDBF2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ser network" id="89" name="Google Shape;8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1125" y="2140425"/>
            <a:ext cx="550775" cy="55651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descr="Magnifying glass" id="90" name="Google Shape;9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15562" y="3623137"/>
            <a:ext cx="469325" cy="469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1" name="Google Shape;91;p3"/>
          <p:cNvSpPr txBox="1"/>
          <p:nvPr/>
        </p:nvSpPr>
        <p:spPr>
          <a:xfrm>
            <a:off x="6161200" y="1809750"/>
            <a:ext cx="1933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DBF2D"/>
                </a:solidFill>
                <a:latin typeface="Open Sans"/>
                <a:ea typeface="Open Sans"/>
                <a:cs typeface="Open Sans"/>
                <a:sym typeface="Open Sans"/>
              </a:rPr>
              <a:t>Exchanges</a:t>
            </a:r>
            <a:r>
              <a:rPr b="0" i="0" lang="en" sz="1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goods and services in return for other goods and services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6447625" y="3766425"/>
            <a:ext cx="17145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6228625" y="3401825"/>
            <a:ext cx="21888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Doesn’t involve </a:t>
            </a:r>
            <a:r>
              <a:rPr b="0" i="0" lang="en" sz="1400" u="none" cap="none" strike="noStrike">
                <a:solidFill>
                  <a:srgbClr val="FDBF2D"/>
                </a:solidFill>
                <a:latin typeface="Open Sans"/>
                <a:ea typeface="Open Sans"/>
                <a:cs typeface="Open Sans"/>
                <a:sym typeface="Open Sans"/>
              </a:rPr>
              <a:t>money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and organized through groups or individuals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4" name="Google Shape;94;p3"/>
          <p:cNvCxnSpPr/>
          <p:nvPr/>
        </p:nvCxnSpPr>
        <p:spPr>
          <a:xfrm>
            <a:off x="9125" y="200625"/>
            <a:ext cx="9183600" cy="90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3000">
                <a:solidFill>
                  <a:srgbClr val="FDBF2D"/>
                </a:solidFill>
                <a:latin typeface="Roboto"/>
                <a:ea typeface="Roboto"/>
                <a:cs typeface="Roboto"/>
                <a:sym typeface="Roboto"/>
              </a:rPr>
              <a:t>The App </a:t>
            </a:r>
            <a:endParaRPr b="1" sz="3000">
              <a:solidFill>
                <a:srgbClr val="FDBF2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5812975" y="1619800"/>
            <a:ext cx="26388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5727800" y="1147226"/>
            <a:ext cx="2913300" cy="3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Displays trader’s</a:t>
            </a:r>
            <a:r>
              <a:rPr b="0" i="0" lang="en" sz="1400" u="none" cap="none" strike="noStrike">
                <a:solidFill>
                  <a:srgbClr val="FDBF2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n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profile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and details of their goods and services to </a:t>
            </a:r>
            <a:r>
              <a:rPr b="0" i="1" lang="en" sz="1400" u="none" cap="none" strike="noStrike">
                <a:solidFill>
                  <a:srgbClr val="FDBF2D"/>
                </a:solidFill>
                <a:latin typeface="Open Sans"/>
                <a:ea typeface="Open Sans"/>
                <a:cs typeface="Open Sans"/>
                <a:sym typeface="Open Sans"/>
              </a:rPr>
              <a:t>Mu’amalah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(Barter).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Mapping of the agricultural sector’s </a:t>
            </a:r>
            <a:r>
              <a:rPr b="0" i="0" lang="en" sz="1400" u="none" cap="none" strike="noStrike">
                <a:solidFill>
                  <a:srgbClr val="FDBF2D"/>
                </a:solidFill>
                <a:latin typeface="Open Sans"/>
                <a:ea typeface="Open Sans"/>
                <a:cs typeface="Open Sans"/>
                <a:sym typeface="Open Sans"/>
              </a:rPr>
              <a:t>production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and other goods or services in the area.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Provides redeemable </a:t>
            </a:r>
            <a:r>
              <a:rPr b="0" i="1" lang="en" sz="1400" u="none" cap="none" strike="noStrike">
                <a:solidFill>
                  <a:srgbClr val="FDBF2D"/>
                </a:solidFill>
                <a:latin typeface="Open Sans"/>
                <a:ea typeface="Open Sans"/>
                <a:cs typeface="Open Sans"/>
                <a:sym typeface="Open Sans"/>
              </a:rPr>
              <a:t>Amana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(Social points)</a:t>
            </a:r>
            <a:r>
              <a:rPr b="0" i="0" lang="en" sz="1400" u="none" cap="none" strike="noStrike">
                <a:solidFill>
                  <a:srgbClr val="FDBF2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from feedbacks in exchange to social and medical services.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Directly</a:t>
            </a:r>
            <a:r>
              <a:rPr b="0" i="0" lang="en" sz="1400" u="none" cap="none" strike="noStrike">
                <a:solidFill>
                  <a:srgbClr val="FFC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solidFill>
                  <a:srgbClr val="FDBF2D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b="0" i="0" lang="en" sz="1400" u="none" cap="none" strike="noStrike">
                <a:solidFill>
                  <a:srgbClr val="FDBF2D"/>
                </a:solidFill>
                <a:latin typeface="Open Sans"/>
                <a:ea typeface="Open Sans"/>
                <a:cs typeface="Open Sans"/>
                <a:sym typeface="Open Sans"/>
              </a:rPr>
              <a:t>ploads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b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rter transactions to the bank and cloud storage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database.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2" name="Google Shape;102;p4"/>
          <p:cNvCxnSpPr/>
          <p:nvPr/>
        </p:nvCxnSpPr>
        <p:spPr>
          <a:xfrm>
            <a:off x="-19800" y="145650"/>
            <a:ext cx="9183600" cy="90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3" name="Google Shape;103;p4"/>
          <p:cNvSpPr txBox="1"/>
          <p:nvPr/>
        </p:nvSpPr>
        <p:spPr>
          <a:xfrm>
            <a:off x="5727800" y="677675"/>
            <a:ext cx="25992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DBF2D"/>
                </a:solidFill>
                <a:latin typeface="Roboto"/>
                <a:ea typeface="Roboto"/>
                <a:cs typeface="Roboto"/>
                <a:sym typeface="Roboto"/>
              </a:rPr>
              <a:t>Features</a:t>
            </a:r>
            <a:endParaRPr b="1" i="0" sz="2400" u="none" cap="none" strike="noStrike">
              <a:solidFill>
                <a:srgbClr val="FDBF2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4417250" y="2149713"/>
            <a:ext cx="647100" cy="564900"/>
          </a:xfrm>
          <a:prstGeom prst="rect">
            <a:avLst/>
          </a:prstGeom>
          <a:solidFill>
            <a:srgbClr val="FDBF2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4417263" y="2920875"/>
            <a:ext cx="647100" cy="564900"/>
          </a:xfrm>
          <a:prstGeom prst="rect">
            <a:avLst/>
          </a:prstGeom>
          <a:solidFill>
            <a:srgbClr val="FDBF2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4417238" y="3858025"/>
            <a:ext cx="647100" cy="564900"/>
          </a:xfrm>
          <a:prstGeom prst="rect">
            <a:avLst/>
          </a:prstGeom>
          <a:solidFill>
            <a:srgbClr val="FDBF2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ser network" id="107" name="Google Shape;10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5437" y="2925075"/>
            <a:ext cx="550775" cy="55651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descr="User network"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5437" y="1382750"/>
            <a:ext cx="550775" cy="55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200" y="1470625"/>
            <a:ext cx="3609775" cy="2673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0" name="Google Shape;110;p4"/>
          <p:cNvSpPr txBox="1"/>
          <p:nvPr/>
        </p:nvSpPr>
        <p:spPr>
          <a:xfrm>
            <a:off x="243600" y="4467400"/>
            <a:ext cx="44595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" sz="1400" u="none" cap="none" strike="noStrike">
                <a:solidFill>
                  <a:srgbClr val="FDBF2D"/>
                </a:solidFill>
                <a:latin typeface="Open Sans"/>
                <a:ea typeface="Open Sans"/>
                <a:cs typeface="Open Sans"/>
                <a:sym typeface="Open Sans"/>
              </a:rPr>
              <a:t>Tidjara </a:t>
            </a:r>
            <a:r>
              <a:rPr b="0" i="0" lang="en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Arabic is “trade”</a:t>
            </a:r>
            <a:r>
              <a:rPr b="0" i="1" lang="en" sz="1400" u="none" cap="none" strike="noStrike">
                <a:solidFill>
                  <a:srgbClr val="FDBF2D"/>
                </a:solidFill>
                <a:latin typeface="Open Sans"/>
                <a:ea typeface="Open Sans"/>
                <a:cs typeface="Open Sans"/>
                <a:sym typeface="Open Sans"/>
              </a:rPr>
              <a:t> Ta </a:t>
            </a:r>
            <a:r>
              <a:rPr b="0" i="0" lang="en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Visayan is “tayo” </a:t>
            </a:r>
            <a:r>
              <a:rPr b="0" i="1" lang="en" sz="1400" u="none" cap="none" strike="noStrike">
                <a:solidFill>
                  <a:srgbClr val="FDBF2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4417274" y="1382750"/>
            <a:ext cx="647100" cy="55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ocument" id="112" name="Google Shape;11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05433" y="3899075"/>
            <a:ext cx="470725" cy="482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descr="Magnifying glass" id="113" name="Google Shape;113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23070" y="2240325"/>
            <a:ext cx="409800" cy="409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4" name="Google Shape;114;p4"/>
          <p:cNvSpPr/>
          <p:nvPr/>
        </p:nvSpPr>
        <p:spPr>
          <a:xfrm>
            <a:off x="4469154" y="1497141"/>
            <a:ext cx="517644" cy="302670"/>
          </a:xfrm>
          <a:custGeom>
            <a:rect b="b" l="l" r="r" t="t"/>
            <a:pathLst>
              <a:path extrusionOk="0" h="21600" w="21600">
                <a:moveTo>
                  <a:pt x="10826" y="21600"/>
                </a:moveTo>
                <a:cubicBezTo>
                  <a:pt x="6553" y="21600"/>
                  <a:pt x="2543" y="16570"/>
                  <a:pt x="0" y="10194"/>
                </a:cubicBezTo>
                <a:cubicBezTo>
                  <a:pt x="2831" y="3413"/>
                  <a:pt x="6999" y="0"/>
                  <a:pt x="10826" y="0"/>
                </a:cubicBezTo>
                <a:cubicBezTo>
                  <a:pt x="14680" y="0"/>
                  <a:pt x="18874" y="3368"/>
                  <a:pt x="21600" y="10149"/>
                </a:cubicBezTo>
                <a:cubicBezTo>
                  <a:pt x="19267" y="16817"/>
                  <a:pt x="15256" y="21600"/>
                  <a:pt x="10826" y="21600"/>
                </a:cubicBezTo>
                <a:close/>
                <a:moveTo>
                  <a:pt x="2281" y="10239"/>
                </a:moveTo>
                <a:cubicBezTo>
                  <a:pt x="4378" y="14662"/>
                  <a:pt x="7458" y="18457"/>
                  <a:pt x="10826" y="18457"/>
                </a:cubicBezTo>
                <a:cubicBezTo>
                  <a:pt x="15427" y="18457"/>
                  <a:pt x="18402" y="12551"/>
                  <a:pt x="19372" y="10284"/>
                </a:cubicBezTo>
                <a:cubicBezTo>
                  <a:pt x="17301" y="6085"/>
                  <a:pt x="14247" y="3143"/>
                  <a:pt x="10826" y="3143"/>
                </a:cubicBezTo>
                <a:cubicBezTo>
                  <a:pt x="6383" y="3143"/>
                  <a:pt x="3355" y="8173"/>
                  <a:pt x="2281" y="10239"/>
                </a:cubicBezTo>
                <a:close/>
                <a:moveTo>
                  <a:pt x="10918" y="10800"/>
                </a:moveTo>
                <a:cubicBezTo>
                  <a:pt x="7864" y="7410"/>
                  <a:pt x="7864" y="7410"/>
                  <a:pt x="7864" y="7410"/>
                </a:cubicBezTo>
                <a:cubicBezTo>
                  <a:pt x="7497" y="8398"/>
                  <a:pt x="7274" y="9565"/>
                  <a:pt x="7274" y="10800"/>
                </a:cubicBezTo>
                <a:cubicBezTo>
                  <a:pt x="7274" y="14258"/>
                  <a:pt x="8913" y="17042"/>
                  <a:pt x="10918" y="17042"/>
                </a:cubicBezTo>
                <a:cubicBezTo>
                  <a:pt x="12936" y="17042"/>
                  <a:pt x="14562" y="14258"/>
                  <a:pt x="14562" y="10800"/>
                </a:cubicBezTo>
                <a:cubicBezTo>
                  <a:pt x="14562" y="7365"/>
                  <a:pt x="12936" y="4558"/>
                  <a:pt x="10918" y="4558"/>
                </a:cubicBezTo>
                <a:cubicBezTo>
                  <a:pt x="10250" y="4558"/>
                  <a:pt x="9620" y="4872"/>
                  <a:pt x="9070" y="5434"/>
                </a:cubicBezTo>
                <a:lnTo>
                  <a:pt x="10918" y="10800"/>
                </a:lnTo>
                <a:close/>
              </a:path>
            </a:pathLst>
          </a:custGeom>
          <a:solidFill>
            <a:srgbClr val="FBFBFB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78B5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000">
                <a:solidFill>
                  <a:srgbClr val="FDBF2D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 process</a:t>
            </a:r>
            <a:endParaRPr sz="3000">
              <a:solidFill>
                <a:srgbClr val="FDBF2D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0" name="Google Shape;120;p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grpSp>
        <p:nvGrpSpPr>
          <p:cNvPr id="121" name="Google Shape;121;p5"/>
          <p:cNvGrpSpPr/>
          <p:nvPr/>
        </p:nvGrpSpPr>
        <p:grpSpPr>
          <a:xfrm>
            <a:off x="0" y="1189989"/>
            <a:ext cx="2214600" cy="3217636"/>
            <a:chOff x="0" y="1189989"/>
            <a:chExt cx="2214600" cy="3217636"/>
          </a:xfrm>
        </p:grpSpPr>
        <p:sp>
          <p:nvSpPr>
            <p:cNvPr id="122" name="Google Shape;122;p5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DBF2D"/>
                  </a:solidFill>
                  <a:latin typeface="Roboto"/>
                  <a:ea typeface="Roboto"/>
                  <a:cs typeface="Roboto"/>
                  <a:sym typeface="Roboto"/>
                </a:rPr>
                <a:t>Step 1</a:t>
              </a:r>
              <a:endParaRPr b="0" i="0" sz="1400" u="none" cap="none" strike="noStrike">
                <a:solidFill>
                  <a:srgbClr val="FDBF2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5"/>
            <p:cNvSpPr txBox="1"/>
            <p:nvPr/>
          </p:nvSpPr>
          <p:spPr>
            <a:xfrm>
              <a:off x="2950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Usage of the application in locating nearby traders that matches the profile of your need.  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4" name="Google Shape;124;p5"/>
          <p:cNvGrpSpPr/>
          <p:nvPr/>
        </p:nvGrpSpPr>
        <p:grpSpPr>
          <a:xfrm>
            <a:off x="1838325" y="1189775"/>
            <a:ext cx="2064000" cy="3217850"/>
            <a:chOff x="1838325" y="1189775"/>
            <a:chExt cx="2064000" cy="3217850"/>
          </a:xfrm>
        </p:grpSpPr>
        <p:sp>
          <p:nvSpPr>
            <p:cNvPr id="125" name="Google Shape;125;p5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A72A1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DBF2D"/>
                  </a:solidFill>
                  <a:latin typeface="Roboto"/>
                  <a:ea typeface="Roboto"/>
                  <a:cs typeface="Roboto"/>
                  <a:sym typeface="Roboto"/>
                </a:rPr>
                <a:t>Step 2</a:t>
              </a:r>
              <a:endParaRPr b="0" i="0" sz="1400" u="none" cap="none" strike="noStrike">
                <a:solidFill>
                  <a:srgbClr val="FDBF2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" name="Google Shape;126;p5"/>
            <p:cNvSpPr txBox="1"/>
            <p:nvPr/>
          </p:nvSpPr>
          <p:spPr>
            <a:xfrm>
              <a:off x="20098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Proceed to the </a:t>
              </a:r>
              <a:r>
                <a:rPr b="0" i="1" lang="en" sz="1400" u="none" cap="none" strike="noStrike">
                  <a:solidFill>
                    <a:srgbClr val="FDBF2D"/>
                  </a:solidFill>
                  <a:latin typeface="Open Sans"/>
                  <a:ea typeface="Open Sans"/>
                  <a:cs typeface="Open Sans"/>
                  <a:sym typeface="Open Sans"/>
                </a:rPr>
                <a:t>Mu’amalah</a:t>
              </a:r>
              <a:r>
                <a:rPr b="0" i="0" lang="en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(Barter) transaction and proceed on completing it.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7" name="Google Shape;127;p5"/>
          <p:cNvGrpSpPr/>
          <p:nvPr/>
        </p:nvGrpSpPr>
        <p:grpSpPr>
          <a:xfrm>
            <a:off x="5195350" y="1189775"/>
            <a:ext cx="2064000" cy="3217850"/>
            <a:chOff x="5195350" y="1189775"/>
            <a:chExt cx="2064000" cy="3217850"/>
          </a:xfrm>
        </p:grpSpPr>
        <p:sp>
          <p:nvSpPr>
            <p:cNvPr id="128" name="Google Shape;128;p5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BE2F2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DBF2D"/>
                  </a:solidFill>
                  <a:latin typeface="Roboto"/>
                  <a:ea typeface="Roboto"/>
                  <a:cs typeface="Roboto"/>
                  <a:sym typeface="Roboto"/>
                </a:rPr>
                <a:t>Step 4</a:t>
              </a:r>
              <a:endParaRPr b="0" i="0" sz="1400" u="none" cap="none" strike="noStrike">
                <a:solidFill>
                  <a:srgbClr val="FDBF2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5"/>
            <p:cNvSpPr txBox="1"/>
            <p:nvPr/>
          </p:nvSpPr>
          <p:spPr>
            <a:xfrm>
              <a:off x="54616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Usage of</a:t>
              </a: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b="0" i="1" lang="en" sz="1400" u="none" cap="none" strike="noStrike">
                  <a:solidFill>
                    <a:srgbClr val="FDBF2D"/>
                  </a:solidFill>
                  <a:latin typeface="Roboto"/>
                  <a:ea typeface="Roboto"/>
                  <a:cs typeface="Roboto"/>
                  <a:sym typeface="Roboto"/>
                </a:rPr>
                <a:t>Amana </a:t>
              </a:r>
              <a:r>
                <a:rPr b="0" i="0" lang="en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(Social points)</a:t>
              </a:r>
              <a:r>
                <a:rPr b="0" i="0" lang="en" sz="1400" u="none" cap="none" strike="noStrike">
                  <a:solidFill>
                    <a:srgbClr val="FDBF2D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b="0" i="0" lang="en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from the feedback in transactions to access a free social and medical services.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0" name="Google Shape;130;p5"/>
          <p:cNvGrpSpPr/>
          <p:nvPr/>
        </p:nvGrpSpPr>
        <p:grpSpPr>
          <a:xfrm>
            <a:off x="6874025" y="1189775"/>
            <a:ext cx="2064000" cy="3217850"/>
            <a:chOff x="6874025" y="1189775"/>
            <a:chExt cx="2064000" cy="3217850"/>
          </a:xfrm>
        </p:grpSpPr>
        <p:sp>
          <p:nvSpPr>
            <p:cNvPr id="131" name="Google Shape;131;p5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DBF2D"/>
                  </a:solidFill>
                  <a:latin typeface="Roboto"/>
                  <a:ea typeface="Roboto"/>
                  <a:cs typeface="Roboto"/>
                  <a:sym typeface="Roboto"/>
                </a:rPr>
                <a:t>Step 5</a:t>
              </a:r>
              <a:endParaRPr b="0" i="0" sz="1400" u="none" cap="none" strike="noStrike">
                <a:solidFill>
                  <a:srgbClr val="FDBF2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5"/>
            <p:cNvSpPr txBox="1"/>
            <p:nvPr/>
          </p:nvSpPr>
          <p:spPr>
            <a:xfrm>
              <a:off x="7183850" y="2057125"/>
              <a:ext cx="1624500" cy="23505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FDBF2D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FDBF2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FDBF2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FDBF2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FDBF2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FDBF2D"/>
                  </a:solidFill>
                  <a:latin typeface="Roboto"/>
                  <a:ea typeface="Roboto"/>
                  <a:cs typeface="Roboto"/>
                  <a:sym typeface="Roboto"/>
                </a:rPr>
                <a:t>COMPLETE!</a:t>
              </a:r>
              <a:endParaRPr b="1" i="0" sz="1400" u="none" cap="none" strike="noStrike">
                <a:solidFill>
                  <a:srgbClr val="FDBF2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FDBF2D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i="0" sz="1400" u="none" cap="none" strike="noStrike">
                <a:solidFill>
                  <a:srgbClr val="FDBF2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3" name="Google Shape;133;p5"/>
          <p:cNvGrpSpPr/>
          <p:nvPr/>
        </p:nvGrpSpPr>
        <p:grpSpPr>
          <a:xfrm>
            <a:off x="3516750" y="1189775"/>
            <a:ext cx="2064000" cy="3217850"/>
            <a:chOff x="3516750" y="1189775"/>
            <a:chExt cx="2064000" cy="3217850"/>
          </a:xfrm>
        </p:grpSpPr>
        <p:sp>
          <p:nvSpPr>
            <p:cNvPr id="134" name="Google Shape;134;p5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DBF2D"/>
                  </a:solidFill>
                  <a:latin typeface="Roboto"/>
                  <a:ea typeface="Roboto"/>
                  <a:cs typeface="Roboto"/>
                  <a:sym typeface="Roboto"/>
                </a:rPr>
                <a:t>Step 3</a:t>
              </a:r>
              <a:endParaRPr b="0" i="0" sz="1400" u="none" cap="none" strike="noStrike">
                <a:solidFill>
                  <a:srgbClr val="FDBF2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35;p5"/>
            <p:cNvSpPr txBox="1"/>
            <p:nvPr/>
          </p:nvSpPr>
          <p:spPr>
            <a:xfrm>
              <a:off x="37394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Provide rating that is redeemable </a:t>
              </a:r>
              <a:r>
                <a:rPr b="0" i="1" lang="en" sz="1400" u="none" cap="none" strike="noStrike">
                  <a:solidFill>
                    <a:srgbClr val="FDBF2D"/>
                  </a:solidFill>
                  <a:latin typeface="Roboto"/>
                  <a:ea typeface="Roboto"/>
                  <a:cs typeface="Roboto"/>
                  <a:sym typeface="Roboto"/>
                </a:rPr>
                <a:t>Amana </a:t>
              </a:r>
              <a:r>
                <a:rPr b="0" i="0" lang="en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(Social points)</a:t>
              </a:r>
              <a:r>
                <a:rPr b="0" i="0" lang="en" sz="1400" u="none" cap="none" strike="noStrike">
                  <a:solidFill>
                    <a:srgbClr val="FDBF2D"/>
                  </a:solidFill>
                  <a:latin typeface="Roboto"/>
                  <a:ea typeface="Roboto"/>
                  <a:cs typeface="Roboto"/>
                  <a:sym typeface="Roboto"/>
                </a:rPr>
                <a:t>. 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36" name="Google Shape;136;p5"/>
          <p:cNvCxnSpPr/>
          <p:nvPr/>
        </p:nvCxnSpPr>
        <p:spPr>
          <a:xfrm>
            <a:off x="9125" y="200625"/>
            <a:ext cx="9183600" cy="90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9850" y="379225"/>
            <a:ext cx="757049" cy="67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8" name="Google Shape;13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4100" y="418900"/>
            <a:ext cx="676399" cy="67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9" name="Google Shape;139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07775" y="455000"/>
            <a:ext cx="754874" cy="604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5"/>
          <p:cNvCxnSpPr>
            <a:stCxn id="137" idx="3"/>
            <a:endCxn id="138" idx="1"/>
          </p:cNvCxnSpPr>
          <p:nvPr/>
        </p:nvCxnSpPr>
        <p:spPr>
          <a:xfrm>
            <a:off x="5796899" y="717425"/>
            <a:ext cx="697200" cy="3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5"/>
          <p:cNvCxnSpPr>
            <a:stCxn id="138" idx="3"/>
            <a:endCxn id="139" idx="1"/>
          </p:cNvCxnSpPr>
          <p:nvPr/>
        </p:nvCxnSpPr>
        <p:spPr>
          <a:xfrm>
            <a:off x="7170499" y="757100"/>
            <a:ext cx="637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6c536c5d3_0_0"/>
          <p:cNvSpPr txBox="1"/>
          <p:nvPr>
            <p:ph type="title"/>
          </p:nvPr>
        </p:nvSpPr>
        <p:spPr>
          <a:xfrm>
            <a:off x="5002875" y="532850"/>
            <a:ext cx="3829500" cy="6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DBF2D"/>
                </a:solidFill>
                <a:latin typeface="Roboto Medium"/>
                <a:ea typeface="Roboto Medium"/>
                <a:cs typeface="Roboto Medium"/>
                <a:sym typeface="Roboto Medium"/>
              </a:rPr>
              <a:t>Geolocation</a:t>
            </a:r>
            <a:endParaRPr sz="3000">
              <a:solidFill>
                <a:srgbClr val="FDBF2D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7" name="Google Shape;147;g76c536c5d3_0_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g76c536c5d3_0_0"/>
          <p:cNvPicPr preferRelativeResize="0"/>
          <p:nvPr/>
        </p:nvPicPr>
        <p:blipFill rotWithShape="1">
          <a:blip r:embed="rId3">
            <a:alphaModFix/>
          </a:blip>
          <a:srcRect b="431" l="10340" r="-4431" t="1558"/>
          <a:stretch/>
        </p:blipFill>
        <p:spPr>
          <a:xfrm>
            <a:off x="0" y="150425"/>
            <a:ext cx="4964950" cy="4899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g76c536c5d3_0_0"/>
          <p:cNvCxnSpPr/>
          <p:nvPr/>
        </p:nvCxnSpPr>
        <p:spPr>
          <a:xfrm>
            <a:off x="-19800" y="141425"/>
            <a:ext cx="9183600" cy="90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150" name="Google Shape;150;g76c536c5d3_0_0"/>
          <p:cNvPicPr preferRelativeResize="0"/>
          <p:nvPr/>
        </p:nvPicPr>
        <p:blipFill rotWithShape="1">
          <a:blip r:embed="rId4">
            <a:alphaModFix/>
          </a:blip>
          <a:srcRect b="10429" l="21397" r="13285" t="6534"/>
          <a:stretch/>
        </p:blipFill>
        <p:spPr>
          <a:xfrm>
            <a:off x="5927975" y="1529675"/>
            <a:ext cx="2190625" cy="27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76c536c5d3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5450" y="2347038"/>
            <a:ext cx="1019375" cy="11103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2" name="Google Shape;152;g76c536c5d3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0075" y="2595049"/>
            <a:ext cx="334750" cy="3347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58" name="Google Shape;158;p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APP FEATURES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9" name="Google Shape;1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0275" y="362125"/>
            <a:ext cx="1054474" cy="10544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0" name="Google Shape;16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26" y="277125"/>
            <a:ext cx="6210500" cy="4665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1" name="Google Shape;161;p6">
            <a:hlinkClick r:id="rId5"/>
          </p:cNvPr>
          <p:cNvSpPr txBox="1"/>
          <p:nvPr/>
        </p:nvSpPr>
        <p:spPr>
          <a:xfrm>
            <a:off x="90500" y="4835550"/>
            <a:ext cx="1240200" cy="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sng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Source: CDODEV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2" name="Google Shape;162;p6"/>
          <p:cNvCxnSpPr/>
          <p:nvPr/>
        </p:nvCxnSpPr>
        <p:spPr>
          <a:xfrm>
            <a:off x="9125" y="200625"/>
            <a:ext cx="9183600" cy="90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163" name="Google Shape;163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78550" y="1569100"/>
            <a:ext cx="2556199" cy="34098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 txBox="1"/>
          <p:nvPr>
            <p:ph type="ctrTitle"/>
          </p:nvPr>
        </p:nvSpPr>
        <p:spPr>
          <a:xfrm>
            <a:off x="2811900" y="1212950"/>
            <a:ext cx="3520200" cy="209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4800">
                <a:solidFill>
                  <a:schemeClr val="lt1"/>
                </a:solidFill>
                <a:latin typeface="Rozha One"/>
                <a:ea typeface="Rozha One"/>
                <a:cs typeface="Rozha One"/>
                <a:sym typeface="Rozha One"/>
              </a:rPr>
              <a:t>Tidjara Ta</a:t>
            </a:r>
            <a:endParaRPr sz="4800">
              <a:solidFill>
                <a:schemeClr val="l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69" name="Google Shape;169;p7"/>
          <p:cNvSpPr txBox="1"/>
          <p:nvPr/>
        </p:nvSpPr>
        <p:spPr>
          <a:xfrm>
            <a:off x="53625" y="4455700"/>
            <a:ext cx="26154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Reynier C. Tasico, Raquel Garcia, and Lennard Garcia </a:t>
            </a:r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7"/>
          <p:cNvSpPr txBox="1"/>
          <p:nvPr/>
        </p:nvSpPr>
        <p:spPr>
          <a:xfrm>
            <a:off x="3649575" y="4705600"/>
            <a:ext cx="17784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DBF2D"/>
                </a:solidFill>
                <a:latin typeface="Headland One"/>
                <a:ea typeface="Headland One"/>
                <a:cs typeface="Headland One"/>
                <a:sym typeface="Headland One"/>
              </a:rPr>
              <a:t>February</a:t>
            </a:r>
            <a:r>
              <a:rPr b="0" i="0" lang="en" sz="1400" u="none" cap="none" strike="noStrike">
                <a:solidFill>
                  <a:srgbClr val="FDBF2D"/>
                </a:solidFill>
                <a:latin typeface="Headland One"/>
                <a:ea typeface="Headland One"/>
                <a:cs typeface="Headland One"/>
                <a:sym typeface="Headland One"/>
              </a:rPr>
              <a:t> 2020</a:t>
            </a:r>
            <a:endParaRPr b="0" i="0" sz="1400" u="none" cap="none" strike="noStrike">
              <a:solidFill>
                <a:srgbClr val="FDBF2D"/>
              </a:solidFill>
              <a:latin typeface="Headland One"/>
              <a:ea typeface="Headland One"/>
              <a:cs typeface="Headland One"/>
              <a:sym typeface="Headland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