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14F9B27-5E93-4901-AD23-5DA40F2E412E}">
  <a:tblStyle styleId="{314F9B27-5E93-4901-AD23-5DA40F2E41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c14435517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c14435517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c14435517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c14435517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c14435517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c14435517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c14435517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c14435517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1443551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1443551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c14435517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c14435517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c14435517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c14435517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c14435517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c14435517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c14435517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c14435517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c14435517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c14435517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c1443551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c1443551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c12aef23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c12aef23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c12aef23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c12aef23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c1443551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c1443551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c1443551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c144355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c14435517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c14435517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c1443551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c144355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144355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c144355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c12aef2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c12aef2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c12aef2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c12aef2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c12aef2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c12aef2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c1443551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c1443551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c12aef23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c12aef23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absoft.co/2FnC5W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hyperlink" Target="https://pro.arcgis.com/en/pro-app/tool-reference/spatial-statistics/h-how-spatial-autocorrelation-moran-s-i-spatial-st.ht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.arcgis.com/en/pro-app/tool-reference/spatial-statistics/h-how-cluster-and-outlier-analysis-anselin-local-m.htm" TargetMode="External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folders/1W8JV4hth_gs1V6efb92HMz0eU2LRYbO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penbangsamoro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Spatial Analysis &amp; Interactive Visualization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for BARMM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Aldrin Lambon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Lanao Del Sur</a:t>
            </a:r>
            <a:r>
              <a:rPr lang="en"/>
              <a:t>: Spatial Clusters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2835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2" name="Google Shape;162;p22"/>
          <p:cNvGraphicFramePr/>
          <p:nvPr/>
        </p:nvGraphicFramePr>
        <p:xfrm>
          <a:off x="547950" y="187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{314F9B27-5E93-4901-AD23-5DA40F2E412E}</a:tableStyleId>
              </a:tblPr>
              <a:tblGrid>
                <a:gridCol w="1434400"/>
                <a:gridCol w="1181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Brgys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Hotspot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Coldspot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Outlier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Outlier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374" y="1086075"/>
            <a:ext cx="4991775" cy="37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Maguindanao</a:t>
            </a:r>
            <a:r>
              <a:rPr lang="en"/>
              <a:t>: Spatial Clusters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2835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0" name="Google Shape;170;p23"/>
          <p:cNvGraphicFramePr/>
          <p:nvPr/>
        </p:nvGraphicFramePr>
        <p:xfrm>
          <a:off x="547950" y="187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{314F9B27-5E93-4901-AD23-5DA40F2E412E}</a:tableStyleId>
              </a:tblPr>
              <a:tblGrid>
                <a:gridCol w="1434400"/>
                <a:gridCol w="1181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Brgys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Hotspot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Coldspot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Outlier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Outlier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325" y="1152475"/>
            <a:ext cx="3929275" cy="364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Sulu</a:t>
            </a:r>
            <a:r>
              <a:rPr lang="en"/>
              <a:t>: Spatial Clusters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2835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" name="Google Shape;178;p24"/>
          <p:cNvGraphicFramePr/>
          <p:nvPr/>
        </p:nvGraphicFramePr>
        <p:xfrm>
          <a:off x="547950" y="187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{314F9B27-5E93-4901-AD23-5DA40F2E412E}</a:tableStyleId>
              </a:tblPr>
              <a:tblGrid>
                <a:gridCol w="1434400"/>
                <a:gridCol w="1181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Brgys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Hotspot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Coldspot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Outlier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Outlier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838" y="1546225"/>
            <a:ext cx="534352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Basilan: Spatial Clusters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2835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6" name="Google Shape;186;p25"/>
          <p:cNvGraphicFramePr/>
          <p:nvPr/>
        </p:nvGraphicFramePr>
        <p:xfrm>
          <a:off x="547950" y="187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{314F9B27-5E93-4901-AD23-5DA40F2E412E}</a:tableStyleId>
              </a:tblPr>
              <a:tblGrid>
                <a:gridCol w="1434400"/>
                <a:gridCol w="1181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Brgys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Hotspot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Coldspot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Outlier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Outlier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8" y="1152474"/>
            <a:ext cx="367264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Visualization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7200"/>
          </a:p>
        </p:txBody>
      </p:sp>
      <p:sp>
        <p:nvSpPr>
          <p:cNvPr id="194" name="Google Shape;194;p26"/>
          <p:cNvSpPr txBox="1"/>
          <p:nvPr/>
        </p:nvSpPr>
        <p:spPr>
          <a:xfrm>
            <a:off x="3379350" y="2519425"/>
            <a:ext cx="23853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https://tabsoft.co/2FnC5Wn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311700" y="191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Contains Population Structure along with the Population Cluster Map</a:t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438" y="1062475"/>
            <a:ext cx="5955199" cy="37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311700" y="191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filter to a specific province</a:t>
            </a:r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501" y="1139237"/>
            <a:ext cx="5797000" cy="369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311700" y="191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filter also filter to a specific barangay</a:t>
            </a:r>
            <a:endParaRPr/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987" y="1193162"/>
            <a:ext cx="5594024" cy="35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91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Along with the provincial and barangay filter, you can also see below the dashboard </a:t>
            </a:r>
            <a:r>
              <a:rPr lang="en"/>
              <a:t>SDGs related</a:t>
            </a:r>
            <a:r>
              <a:rPr lang="en"/>
              <a:t> variables the a selected location</a:t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325" y="1237450"/>
            <a:ext cx="6323025" cy="34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Doing spatial analysis on the population data will aid policy makers identify areas that should be priority zones for new policies or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Integrating the results of spatial analysis to an </a:t>
            </a:r>
            <a:r>
              <a:rPr lang="en"/>
              <a:t>interactive</a:t>
            </a:r>
            <a:r>
              <a:rPr lang="en"/>
              <a:t> tableau dashboard, the policy maker can explore multiple data sources in a </a:t>
            </a:r>
            <a:r>
              <a:rPr lang="en"/>
              <a:t>digestible</a:t>
            </a:r>
            <a:r>
              <a:rPr lang="en"/>
              <a:t> and flexible manner. From viewing at the regional to filtering down to the barangay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the nature of the visualization software used, the policy maker can even add new data sources and add new charts to further improve the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6433275" y="750475"/>
            <a:ext cx="1871700" cy="301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Thought Experiment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83550" y="3673075"/>
            <a:ext cx="85206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assume that all the reports can be available in 1 year, then let’s say a policy maker needs another 6 months to consolidate everything before making a decision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a long and slow process...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68925" y="1781750"/>
            <a:ext cx="9429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One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Policy Maker</a:t>
            </a:r>
            <a:endParaRPr b="1" sz="1800"/>
          </a:p>
        </p:txBody>
      </p:sp>
      <p:sp>
        <p:nvSpPr>
          <p:cNvPr id="69" name="Google Shape;69;p14"/>
          <p:cNvSpPr txBox="1"/>
          <p:nvPr/>
        </p:nvSpPr>
        <p:spPr>
          <a:xfrm>
            <a:off x="3057125" y="3015275"/>
            <a:ext cx="2030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Provincial Report </a:t>
            </a:r>
            <a:r>
              <a:rPr b="1" lang="en">
                <a:solidFill>
                  <a:schemeClr val="dk1"/>
                </a:solidFill>
              </a:rPr>
              <a:t>#5</a:t>
            </a:r>
            <a:endParaRPr b="1"/>
          </a:p>
        </p:txBody>
      </p:sp>
      <p:sp>
        <p:nvSpPr>
          <p:cNvPr id="70" name="Google Shape;70;p14"/>
          <p:cNvSpPr txBox="1"/>
          <p:nvPr/>
        </p:nvSpPr>
        <p:spPr>
          <a:xfrm>
            <a:off x="3057125" y="2620075"/>
            <a:ext cx="18036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Provincial Report </a:t>
            </a:r>
            <a:r>
              <a:rPr lang="en">
                <a:solidFill>
                  <a:schemeClr val="dk1"/>
                </a:solidFill>
              </a:rPr>
              <a:t>#4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057125" y="2147400"/>
            <a:ext cx="18036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Provincial Report </a:t>
            </a:r>
            <a:r>
              <a:rPr lang="en">
                <a:solidFill>
                  <a:schemeClr val="dk1"/>
                </a:solidFill>
              </a:rPr>
              <a:t>#3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057125" y="1676000"/>
            <a:ext cx="18036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Provincial Report </a:t>
            </a:r>
            <a:r>
              <a:rPr lang="en">
                <a:solidFill>
                  <a:schemeClr val="dk1"/>
                </a:solidFill>
              </a:rPr>
              <a:t>#2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057125" y="1204600"/>
            <a:ext cx="18036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Provincial Report </a:t>
            </a:r>
            <a:r>
              <a:rPr lang="en">
                <a:solidFill>
                  <a:schemeClr val="dk1"/>
                </a:solidFill>
              </a:rPr>
              <a:t>#1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6467325" y="3233388"/>
            <a:ext cx="18036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Brgy Report </a:t>
            </a:r>
            <a:r>
              <a:rPr b="1" lang="en">
                <a:solidFill>
                  <a:schemeClr val="dk1"/>
                </a:solidFill>
              </a:rPr>
              <a:t>#2722</a:t>
            </a:r>
            <a:endParaRPr b="1"/>
          </a:p>
        </p:txBody>
      </p:sp>
      <p:sp>
        <p:nvSpPr>
          <p:cNvPr id="75" name="Google Shape;75;p14"/>
          <p:cNvSpPr txBox="1"/>
          <p:nvPr/>
        </p:nvSpPr>
        <p:spPr>
          <a:xfrm>
            <a:off x="6467325" y="2152050"/>
            <a:ext cx="18036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...</a:t>
            </a:r>
            <a:endParaRPr sz="3000"/>
          </a:p>
        </p:txBody>
      </p:sp>
      <p:sp>
        <p:nvSpPr>
          <p:cNvPr id="76" name="Google Shape;76;p14"/>
          <p:cNvSpPr txBox="1"/>
          <p:nvPr/>
        </p:nvSpPr>
        <p:spPr>
          <a:xfrm>
            <a:off x="6467325" y="1322288"/>
            <a:ext cx="18036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Brgy </a:t>
            </a:r>
            <a:r>
              <a:rPr lang="en"/>
              <a:t>Report </a:t>
            </a:r>
            <a:r>
              <a:rPr lang="en">
                <a:solidFill>
                  <a:schemeClr val="dk1"/>
                </a:solidFill>
              </a:rPr>
              <a:t>#2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6467325" y="986463"/>
            <a:ext cx="18036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Brgy </a:t>
            </a:r>
            <a:r>
              <a:rPr lang="en"/>
              <a:t>Report </a:t>
            </a:r>
            <a:r>
              <a:rPr lang="en">
                <a:solidFill>
                  <a:schemeClr val="dk1"/>
                </a:solidFill>
              </a:rPr>
              <a:t>#1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6467325" y="2846263"/>
            <a:ext cx="18036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Brgy Report </a:t>
            </a:r>
            <a:r>
              <a:rPr lang="en">
                <a:solidFill>
                  <a:schemeClr val="dk1"/>
                </a:solidFill>
              </a:rPr>
              <a:t>#2721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5087225" y="1897550"/>
            <a:ext cx="12243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1685075" y="1897538"/>
            <a:ext cx="12243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053725" y="1175050"/>
            <a:ext cx="1871700" cy="2364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6473325" y="1675988"/>
            <a:ext cx="18036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Brgy Report </a:t>
            </a:r>
            <a:r>
              <a:rPr lang="en">
                <a:solidFill>
                  <a:schemeClr val="dk1"/>
                </a:solidFill>
              </a:rPr>
              <a:t>#3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 Architecture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essential to have the right database architecture in place for faster access of data and the ability to expand to other data related projects.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application can also be develop to upload data directly to the database,  this means that policy makers can easily get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Needed Collaboration: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Engineers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Software Engineers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Recommender System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Policy makers can speed up their decision making process by utilizing a recommender system that can analyze previously implemented policies and correlate it to the characteristics of a specific location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Needed Collaboration: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Scientist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Policy Makers (Domain Experts)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Analysis &amp; Interactive Visualization Project</a:t>
            </a:r>
            <a:endParaRPr/>
          </a:p>
        </p:txBody>
      </p:sp>
      <p:sp>
        <p:nvSpPr>
          <p:cNvPr id="242" name="Google Shape;242;p3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Aldrin Lambon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</a:t>
            </a:r>
            <a:r>
              <a:rPr lang="en"/>
              <a:t>Global Moran's I</a:t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088" y="1152475"/>
            <a:ext cx="3875813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 txBox="1"/>
          <p:nvPr/>
        </p:nvSpPr>
        <p:spPr>
          <a:xfrm>
            <a:off x="311700" y="4615775"/>
            <a:ext cx="85206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https://pro.arcgis.com/en/pro-app/tool-reference/spatial-statistics/h-how-spatial-autocorrelation-moran-s-i-spatial-st.htm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Local Moran's I</a:t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6"/>
          <p:cNvSpPr txBox="1"/>
          <p:nvPr/>
        </p:nvSpPr>
        <p:spPr>
          <a:xfrm>
            <a:off x="311700" y="4615775"/>
            <a:ext cx="85206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https://pro.arcgis.com/en/pro-app/tool-reference/spatial-statistics/h-how-cluster-and-outlier-analysis-anselin-local-m.htm</a:t>
            </a:r>
            <a:endParaRPr/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6925" y="1152475"/>
            <a:ext cx="363016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“Managing these political, spatial, and fiscal changes as the Bangsamoro Transition Authority (BTA) prepares the building-blocks for the Bangsamoro Parliament in 2022 will be challenging, to say the least, given competing </a:t>
            </a:r>
            <a:r>
              <a:rPr b="1" lang="en">
                <a:solidFill>
                  <a:srgbClr val="000000"/>
                </a:solidFill>
              </a:rPr>
              <a:t>parallel priorities affecting the roughly 4.64 million residents</a:t>
            </a:r>
            <a:r>
              <a:rPr lang="en"/>
              <a:t> of the area. All of these will require </a:t>
            </a:r>
            <a:r>
              <a:rPr b="1" lang="en">
                <a:solidFill>
                  <a:srgbClr val="000000"/>
                </a:solidFill>
              </a:rPr>
              <a:t>thousands of simultaneous micro-decisions</a:t>
            </a:r>
            <a:r>
              <a:rPr lang="en"/>
              <a:t> to be made at the same time, as well as the </a:t>
            </a:r>
            <a:r>
              <a:rPr b="1" lang="en">
                <a:solidFill>
                  <a:srgbClr val="000000"/>
                </a:solidFill>
              </a:rPr>
              <a:t>evidence required to make these decisions</a:t>
            </a:r>
            <a:r>
              <a:rPr lang="en">
                <a:solidFill>
                  <a:srgbClr val="000000"/>
                </a:solidFill>
              </a:rPr>
              <a:t>.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Excerpt from</a:t>
            </a:r>
            <a:r>
              <a:rPr lang="en"/>
              <a:t> </a:t>
            </a:r>
            <a:r>
              <a:rPr lang="en" sz="1000" u="sng">
                <a:solidFill>
                  <a:schemeClr val="accent5"/>
                </a:solidFill>
                <a:hlinkClick r:id="rId3"/>
              </a:rPr>
              <a:t>Open Data for the Bangsamoro Transition Practical notes on using geospatial and statistical data for decision-making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381900" y="4629850"/>
            <a:ext cx="84504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Overview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755025" y="1243550"/>
            <a:ext cx="16443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Database Architecture</a:t>
            </a:r>
            <a:endParaRPr b="1" sz="1800"/>
          </a:p>
        </p:txBody>
      </p:sp>
      <p:sp>
        <p:nvSpPr>
          <p:cNvPr id="96" name="Google Shape;96;p16"/>
          <p:cNvSpPr txBox="1"/>
          <p:nvPr/>
        </p:nvSpPr>
        <p:spPr>
          <a:xfrm>
            <a:off x="3749863" y="1243550"/>
            <a:ext cx="16443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Interactive Dashboard</a:t>
            </a:r>
            <a:endParaRPr b="1" sz="1800"/>
          </a:p>
        </p:txBody>
      </p:sp>
      <p:sp>
        <p:nvSpPr>
          <p:cNvPr id="97" name="Google Shape;97;p16"/>
          <p:cNvSpPr txBox="1"/>
          <p:nvPr/>
        </p:nvSpPr>
        <p:spPr>
          <a:xfrm>
            <a:off x="6521925" y="1243550"/>
            <a:ext cx="17919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Recommender System</a:t>
            </a:r>
            <a:endParaRPr b="1" sz="1800"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25" y="2273674"/>
            <a:ext cx="1410223" cy="1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262" y="2153650"/>
            <a:ext cx="2070288" cy="162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297199" y="2368175"/>
            <a:ext cx="2308951" cy="1423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6"/>
          <p:cNvCxnSpPr/>
          <p:nvPr/>
        </p:nvCxnSpPr>
        <p:spPr>
          <a:xfrm>
            <a:off x="2821525" y="1002750"/>
            <a:ext cx="0" cy="28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5992475" y="1002750"/>
            <a:ext cx="0" cy="29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76525" y="3966225"/>
            <a:ext cx="85206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Doing all of this needs a complete data science team from data engineers to domain experts. As a Proof of Concept (POC), I will be presenting to you a part of this solution, an Interactive Dashboard that utilizes both spatial and tabular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identify population hot spots and cold spots in the Bangsamoro Autonomous Region Provinces and Barangays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utilized both tabular and spatial data into an interactive dashboard to maximize insight and functionality for policy makers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provide an overview of the features that can be related to sustainable development goals (SDGs)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Coverage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Spatial Data: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Administrative Boundaries ARMM Barangays (PSA, 2016), Administrative Boundaries ARMM Provinces (PSA, 2016)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Tabular Data: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Population, Number of Schools, Water Supply, Fuel for Lighting, Worker Occupation and Construction Material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accent5"/>
                </a:solidFill>
                <a:hlinkClick r:id="rId3"/>
              </a:rPr>
              <a:t>https://www.openbangsamoro.com/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641925" y="2288350"/>
            <a:ext cx="1527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Spatial Data</a:t>
            </a:r>
            <a:endParaRPr b="1"/>
          </a:p>
        </p:txBody>
      </p:sp>
      <p:sp>
        <p:nvSpPr>
          <p:cNvPr id="122" name="Google Shape;122;p19"/>
          <p:cNvSpPr txBox="1"/>
          <p:nvPr/>
        </p:nvSpPr>
        <p:spPr>
          <a:xfrm>
            <a:off x="565950" y="4049350"/>
            <a:ext cx="1527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Tabular Data</a:t>
            </a:r>
            <a:endParaRPr b="1"/>
          </a:p>
        </p:txBody>
      </p:sp>
      <p:sp>
        <p:nvSpPr>
          <p:cNvPr id="123" name="Google Shape;123;p19"/>
          <p:cNvSpPr/>
          <p:nvPr/>
        </p:nvSpPr>
        <p:spPr>
          <a:xfrm>
            <a:off x="3223500" y="1583025"/>
            <a:ext cx="2392200" cy="243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68250" y="1632163"/>
            <a:ext cx="949800" cy="53426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4079375" y="1620313"/>
            <a:ext cx="1437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Python</a:t>
            </a:r>
            <a:endParaRPr b="1" sz="2400"/>
          </a:p>
        </p:txBody>
      </p:sp>
      <p:sp>
        <p:nvSpPr>
          <p:cNvPr id="126" name="Google Shape;126;p19"/>
          <p:cNvSpPr/>
          <p:nvPr/>
        </p:nvSpPr>
        <p:spPr>
          <a:xfrm>
            <a:off x="3434579" y="2324711"/>
            <a:ext cx="2005200" cy="4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3434579" y="2864111"/>
            <a:ext cx="2005200" cy="4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Analysis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3434579" y="3403511"/>
            <a:ext cx="2005200" cy="4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750" y="1468052"/>
            <a:ext cx="1951201" cy="10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2106225" y="2577675"/>
            <a:ext cx="949800" cy="6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375" y="3007450"/>
            <a:ext cx="1041900" cy="10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373" y="1261850"/>
            <a:ext cx="1123425" cy="11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/>
          <p:nvPr/>
        </p:nvSpPr>
        <p:spPr>
          <a:xfrm>
            <a:off x="5719825" y="2577675"/>
            <a:ext cx="949800" cy="6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3762" y="2465025"/>
            <a:ext cx="2070288" cy="1624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Analysis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083575"/>
            <a:ext cx="85206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Univariate Spatial Clustering of Population Totals at the Brgy Level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852190" y="1847425"/>
            <a:ext cx="2202600" cy="4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Weights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462936" y="1847425"/>
            <a:ext cx="2202600" cy="4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Statistics</a:t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6102449" y="1847425"/>
            <a:ext cx="2202600" cy="4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Clusters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851225" y="2256742"/>
            <a:ext cx="2202600" cy="18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Queen-based Contiguity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barangays that share the same borders are considered neighbors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3462931" y="2256742"/>
            <a:ext cx="2202600" cy="18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Moran’s 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measures spatial autocorrelation based on both feature locations and feature values simultaneously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6102445" y="2256742"/>
            <a:ext cx="2202600" cy="18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Indicators of Spatial Association (LISA)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identify spatial dependency ( hot spots, cold spots, and spatial outliers) in a given locality</a:t>
            </a:r>
            <a:endParaRPr/>
          </a:p>
        </p:txBody>
      </p:sp>
      <p:sp>
        <p:nvSpPr>
          <p:cNvPr id="147" name="Google Shape;147;p20">
            <a:hlinkClick action="ppaction://hlinksldjump" r:id="rId3"/>
          </p:cNvPr>
          <p:cNvSpPr txBox="1"/>
          <p:nvPr/>
        </p:nvSpPr>
        <p:spPr>
          <a:xfrm>
            <a:off x="147775" y="4579950"/>
            <a:ext cx="12807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</a:rPr>
              <a:t>Appendix</a:t>
            </a:r>
            <a:endParaRPr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Basilan: Spatial Clusters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2835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613" y="1174750"/>
            <a:ext cx="5343525" cy="3371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21"/>
          <p:cNvGraphicFramePr/>
          <p:nvPr/>
        </p:nvGraphicFramePr>
        <p:xfrm>
          <a:off x="547950" y="187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{314F9B27-5E93-4901-AD23-5DA40F2E412E}</a:tableStyleId>
              </a:tblPr>
              <a:tblGrid>
                <a:gridCol w="1434400"/>
                <a:gridCol w="1181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Brgys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Hotspot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Coldspot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Outlier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Outlier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