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320" r:id="rId3"/>
    <p:sldId id="321" r:id="rId4"/>
    <p:sldId id="345" r:id="rId5"/>
    <p:sldId id="322" r:id="rId6"/>
    <p:sldId id="355" r:id="rId7"/>
    <p:sldId id="358" r:id="rId8"/>
    <p:sldId id="336" r:id="rId9"/>
    <p:sldId id="368" r:id="rId10"/>
    <p:sldId id="356" r:id="rId11"/>
    <p:sldId id="325" r:id="rId12"/>
    <p:sldId id="279" r:id="rId13"/>
    <p:sldId id="367" r:id="rId14"/>
    <p:sldId id="362" r:id="rId15"/>
    <p:sldId id="364" r:id="rId16"/>
    <p:sldId id="365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3"/>
    <p:restoredTop sz="93541"/>
  </p:normalViewPr>
  <p:slideViewPr>
    <p:cSldViewPr snapToGrid="0" snapToObjects="1">
      <p:cViewPr varScale="1">
        <p:scale>
          <a:sx n="79" d="100"/>
          <a:sy n="79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1A29-2E90-214A-BDF2-B41BB3EDCCB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5D3-D2DA-B146-A72E-AD18DD4C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</a:p>
          <a:p>
            <a:r>
              <a:rPr lang="en-US" dirty="0" smtClean="0"/>
              <a:t>I’d talk to you about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Assignment: </a:t>
            </a:r>
          </a:p>
          <a:p>
            <a:r>
              <a:rPr lang="en-US" dirty="0" smtClean="0"/>
              <a:t>(insert pagoda pictures</a:t>
            </a:r>
            <a:r>
              <a:rPr lang="en-US" baseline="0" dirty="0" smtClean="0"/>
              <a:t> in the airport)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Predict Aircraft, Cargo Freight and Passenger Movement </a:t>
            </a:r>
          </a:p>
          <a:p>
            <a:pPr lvl="1"/>
            <a:r>
              <a:rPr lang="en-US" sz="3200" dirty="0" smtClean="0"/>
              <a:t>Apply forecasting techniques for Best Business Decision</a:t>
            </a:r>
          </a:p>
          <a:p>
            <a:pPr lvl="1"/>
            <a:r>
              <a:rPr lang="en-US" sz="3200" dirty="0" smtClean="0"/>
              <a:t>Save Billion of Pesos with Effective Cost-Cutting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F6B1-24DC-3449-BFE9-FCC87BF4AA9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zRkZTA2ZmQtMWQ4NS00YmE5LTllZGUtZGI1MzU0Mzc1YTk2IiwidCI6ImE2NTFlM2M3LTU1M2ItNGNmNy05Y2I3LTFlMDZjYjQ0MWIwYSIsImMiOjEwfQ%3D%3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5412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5300" b="1" dirty="0" smtClean="0">
                <a:latin typeface="Arial" charset="0"/>
                <a:ea typeface="Arial" charset="0"/>
                <a:cs typeface="Arial" charset="0"/>
              </a:rPr>
              <a:t>Overcome </a:t>
            </a:r>
            <a:r>
              <a:rPr lang="en-US" sz="53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Development Challenges </a:t>
            </a:r>
            <a:r>
              <a:rPr lang="en-US" sz="5300" b="1" dirty="0" smtClean="0">
                <a:latin typeface="Arial" charset="0"/>
                <a:ea typeface="Arial" charset="0"/>
                <a:cs typeface="Arial" charset="0"/>
              </a:rPr>
              <a:t>through </a:t>
            </a:r>
            <a:r>
              <a:rPr lang="en-US" sz="53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Visualization Dashboards</a:t>
            </a:r>
            <a:endParaRPr lang="en-US" sz="53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99220"/>
            <a:ext cx="9144000" cy="1473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An Entry for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Bangsamoro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Data Challenge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y Amistad, Adam and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dela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Cruz, Karlo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74" y="213304"/>
            <a:ext cx="2895600" cy="1581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6" y="183660"/>
            <a:ext cx="1869135" cy="1872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25"/>
            <a:ext cx="4118832" cy="1039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8127" y="41910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DATA ETHICS PH</a:t>
            </a:r>
          </a:p>
        </p:txBody>
      </p:sp>
    </p:spTree>
    <p:extLst>
      <p:ext uri="{BB962C8B-B14F-4D97-AF65-F5344CB8AC3E}">
        <p14:creationId xmlns:p14="http://schemas.microsoft.com/office/powerpoint/2010/main" val="8877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9982"/>
            <a:ext cx="10515600" cy="4351338"/>
          </a:xfrm>
        </p:spPr>
        <p:txBody>
          <a:bodyPr/>
          <a:lstStyle/>
          <a:p>
            <a:r>
              <a:rPr lang="en-US" dirty="0" smtClean="0"/>
              <a:t>Develop Generation Visualization Dashboard that address current development challenges for </a:t>
            </a:r>
            <a:r>
              <a:rPr lang="en-US" dirty="0" err="1" smtClean="0"/>
              <a:t>Bangsamoro</a:t>
            </a:r>
            <a:r>
              <a:rPr lang="en-US" dirty="0" smtClean="0"/>
              <a:t> Region.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50" y="4438265"/>
            <a:ext cx="1766280" cy="1365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72" y="2852367"/>
            <a:ext cx="1938358" cy="1289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54" y="2556358"/>
            <a:ext cx="1084176" cy="592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07" y="3285292"/>
            <a:ext cx="2475770" cy="208485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7873398">
            <a:off x="3629439" y="3434698"/>
            <a:ext cx="583659" cy="47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4824950">
            <a:off x="3615346" y="4478423"/>
            <a:ext cx="583659" cy="47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7480277" y="4001054"/>
            <a:ext cx="583659" cy="47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33" y="3078779"/>
            <a:ext cx="2918493" cy="1920061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576299" y="5948884"/>
            <a:ext cx="5791165" cy="5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“Proper Governance Guided by Data”</a:t>
            </a:r>
          </a:p>
        </p:txBody>
      </p:sp>
    </p:spTree>
    <p:extLst>
      <p:ext uri="{BB962C8B-B14F-4D97-AF65-F5344CB8AC3E}">
        <p14:creationId xmlns:p14="http://schemas.microsoft.com/office/powerpoint/2010/main" val="15207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09016"/>
            <a:ext cx="12192000" cy="591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231" y="336284"/>
            <a:ext cx="8081368" cy="7482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1258895"/>
            <a:ext cx="107945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latin typeface="Raleway"/>
                <a:sym typeface="Raleway"/>
              </a:rPr>
              <a:t>Introduction</a:t>
            </a:r>
            <a:endParaRPr lang="en-US" sz="2400" kern="0" dirty="0">
              <a:latin typeface="Raleway"/>
              <a:sym typeface="Raleway"/>
            </a:endParaRPr>
          </a:p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latin typeface="Raleway"/>
                <a:sym typeface="Raleway"/>
              </a:rPr>
              <a:t>Motivation</a:t>
            </a:r>
            <a:endParaRPr lang="en-US" sz="2400" kern="0" dirty="0">
              <a:latin typeface="Raleway"/>
              <a:sym typeface="Raleway"/>
            </a:endParaRPr>
          </a:p>
          <a:p>
            <a:pPr marL="457200" lvl="0" indent="-457200" defTabSz="822960" fontAlgn="auto">
              <a:spcBef>
                <a:spcPts val="1800"/>
              </a:spcBef>
              <a:buClr>
                <a:schemeClr val="bg1"/>
              </a:buClr>
              <a:buSzPct val="150000"/>
              <a:buFont typeface="Webdings" panose="05030102010509060703" pitchFamily="18" charset="2"/>
              <a:buChar char="4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Raleway"/>
                <a:sym typeface="Raleway"/>
              </a:rPr>
              <a:t>Dashboard</a:t>
            </a:r>
            <a:endParaRPr lang="en-US" sz="2400" kern="0" dirty="0">
              <a:solidFill>
                <a:schemeClr val="bg1"/>
              </a:solidFill>
              <a:latin typeface="Raleway"/>
              <a:sym typeface="Raleway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88563"/>
            <a:ext cx="1823936" cy="9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830061" cy="1500187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 Dashboard - Education			</a:t>
            </a:r>
          </a:p>
          <a:p>
            <a:r>
              <a:rPr lang="en-US" dirty="0" smtClean="0"/>
              <a:t>Sources</a:t>
            </a:r>
          </a:p>
          <a:p>
            <a:r>
              <a:rPr lang="en-US" dirty="0" smtClean="0"/>
              <a:t>Note</a:t>
            </a:r>
            <a:r>
              <a:rPr lang="en-US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88563"/>
            <a:ext cx="1823936" cy="9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Visualization Dashboard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Education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Dashboard address social concerns on low education outcomes in </a:t>
            </a:r>
            <a:r>
              <a:rPr lang="en-US" dirty="0" err="1" smtClean="0">
                <a:solidFill>
                  <a:srgbClr val="0070C0"/>
                </a:solidFill>
              </a:rPr>
              <a:t>Bangsamoro</a:t>
            </a:r>
            <a:r>
              <a:rPr lang="en-US" dirty="0" smtClean="0">
                <a:solidFill>
                  <a:srgbClr val="0070C0"/>
                </a:solidFill>
              </a:rPr>
              <a:t> region. Using the spatial and school data, the dashboard presents the current progress of education in the region.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Dashboard guides LGUs on how to mitigate problem in Public Education, such as building schools at the right location, hire right number of teachers, etc.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79" y="1439694"/>
            <a:ext cx="938382" cy="9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8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Sources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3"/>
              </a:rPr>
              <a:t>https://app.powerbi.com/view?r=eyJrIjoiNzRkZTA2ZmQtMWQ4NS00YmE5LTllZGUtZGI1MzU0Mzc1YTk2IiwidCI6ImE2NTFlM2M3LTU1M2ItNGNmNy05Y2I3LTFlMDZjYjQ0MWIwYSIsImMiOjEwfQ%3D%3D</a:t>
            </a:r>
            <a:endParaRPr lang="en-US" sz="8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Note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Given a Chance to be Selected, we can expand our topic on </a:t>
            </a:r>
            <a:r>
              <a:rPr lang="en-US" b="1" dirty="0" smtClean="0">
                <a:solidFill>
                  <a:srgbClr val="0070C0"/>
                </a:solidFill>
              </a:rPr>
              <a:t>other development challenges, such as </a:t>
            </a:r>
            <a:r>
              <a:rPr lang="en-US" b="1" dirty="0" smtClean="0"/>
              <a:t>Infrastructure</a:t>
            </a:r>
            <a:r>
              <a:rPr lang="en-US" b="1" dirty="0" smtClean="0"/>
              <a:t>, Peace &amp; Order, Economic and </a:t>
            </a:r>
            <a:r>
              <a:rPr lang="en-US" b="1" dirty="0" smtClean="0"/>
              <a:t>Environmental.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18" y="3460328"/>
            <a:ext cx="938382" cy="938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74" y="3502418"/>
            <a:ext cx="854202" cy="854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4596" y="3450904"/>
            <a:ext cx="1068298" cy="106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36" y="3571396"/>
            <a:ext cx="827314" cy="827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44" y="3226538"/>
            <a:ext cx="1352486" cy="1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32" y="2480703"/>
            <a:ext cx="10668000" cy="2387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Entry for </a:t>
            </a:r>
            <a:r>
              <a:rPr lang="en-US" sz="3600" b="1" dirty="0" err="1" smtClean="0"/>
              <a:t>Bangsamoro</a:t>
            </a:r>
            <a:r>
              <a:rPr lang="en-US" sz="3600" b="1" dirty="0" smtClean="0"/>
              <a:t> </a:t>
            </a:r>
            <a:r>
              <a:rPr lang="en-US" sz="3600" b="1" dirty="0"/>
              <a:t>Data Challenge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201671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74" y="213304"/>
            <a:ext cx="2895600" cy="1581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6" y="183660"/>
            <a:ext cx="1869135" cy="18725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25"/>
            <a:ext cx="4118832" cy="10394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78127" y="41910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DATA ETHICS PH</a:t>
            </a:r>
          </a:p>
        </p:txBody>
      </p:sp>
    </p:spTree>
    <p:extLst>
      <p:ext uri="{BB962C8B-B14F-4D97-AF65-F5344CB8AC3E}">
        <p14:creationId xmlns:p14="http://schemas.microsoft.com/office/powerpoint/2010/main" val="39908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56682"/>
            <a:ext cx="12192000" cy="591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231" y="336284"/>
            <a:ext cx="8081368" cy="7482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1258895"/>
            <a:ext cx="107945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22960">
              <a:spcBef>
                <a:spcPts val="1800"/>
              </a:spcBef>
              <a:buClr>
                <a:schemeClr val="bg1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Raleway"/>
                <a:sym typeface="Raleway"/>
              </a:rPr>
              <a:t>Introduction</a:t>
            </a:r>
            <a:endParaRPr lang="en-US" sz="2400" kern="0" dirty="0">
              <a:solidFill>
                <a:schemeClr val="bg1"/>
              </a:solidFill>
              <a:latin typeface="Raleway"/>
              <a:sym typeface="Raleway"/>
            </a:endParaRPr>
          </a:p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Raleway"/>
                <a:sym typeface="Raleway"/>
              </a:rPr>
              <a:t>Motivation</a:t>
            </a:r>
            <a:endParaRPr lang="en-US" sz="2400" kern="0" dirty="0">
              <a:solidFill>
                <a:prstClr val="black"/>
              </a:solidFill>
              <a:latin typeface="Raleway"/>
              <a:sym typeface="Raleway"/>
            </a:endParaRPr>
          </a:p>
          <a:p>
            <a:pPr marL="457200" lvl="0" indent="-457200" defTabSz="822960" fontAlgn="auto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tabLst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Raleway"/>
                <a:sym typeface="Raleway"/>
              </a:rPr>
              <a:t>Dashboard</a:t>
            </a:r>
            <a:endParaRPr lang="en-US" sz="2400" kern="0" dirty="0">
              <a:solidFill>
                <a:prstClr val="black"/>
              </a:solidFill>
              <a:latin typeface="Raleway"/>
              <a:sym typeface="Raleway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88563"/>
            <a:ext cx="1823936" cy="9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Team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88563"/>
            <a:ext cx="1823936" cy="9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Our Team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" t="19939" r="2782" b="16201"/>
          <a:stretch/>
        </p:blipFill>
        <p:spPr>
          <a:xfrm>
            <a:off x="7052885" y="2075561"/>
            <a:ext cx="2636467" cy="277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321" y="5224011"/>
            <a:ext cx="39795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b="1" dirty="0" smtClean="0">
                <a:solidFill>
                  <a:srgbClr val="1210C4"/>
                </a:solidFill>
              </a:rPr>
              <a:t>Adam</a:t>
            </a:r>
          </a:p>
          <a:p>
            <a:pPr algn="ctr"/>
            <a:r>
              <a:rPr lang="is-IS" sz="2400" dirty="0" smtClean="0"/>
              <a:t>Senior Data Analyst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7106" y="5252041"/>
            <a:ext cx="39795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b="1" dirty="0" smtClean="0">
                <a:solidFill>
                  <a:srgbClr val="1210C4"/>
                </a:solidFill>
              </a:rPr>
              <a:t>Karlo</a:t>
            </a:r>
            <a:endParaRPr lang="is-IS" sz="2800" dirty="0" smtClean="0"/>
          </a:p>
          <a:p>
            <a:pPr algn="ctr"/>
            <a:r>
              <a:rPr lang="is-IS" sz="2400" dirty="0"/>
              <a:t>Data </a:t>
            </a:r>
            <a:r>
              <a:rPr lang="is-IS" sz="2400" dirty="0" smtClean="0"/>
              <a:t>Scientist</a:t>
            </a:r>
            <a:endParaRPr lang="is-I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18" y="2201054"/>
            <a:ext cx="2590454" cy="25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2667"/>
            <a:ext cx="12192000" cy="591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231" y="336284"/>
            <a:ext cx="8081368" cy="7482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1258895"/>
            <a:ext cx="107945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latin typeface="Raleway"/>
                <a:sym typeface="Raleway"/>
              </a:rPr>
              <a:t>Introduction</a:t>
            </a:r>
            <a:endParaRPr lang="en-US" sz="2400" kern="0" dirty="0">
              <a:latin typeface="Raleway"/>
              <a:sym typeface="Raleway"/>
            </a:endParaRPr>
          </a:p>
          <a:p>
            <a:pPr marL="457200" indent="-457200" defTabSz="822960">
              <a:spcBef>
                <a:spcPts val="1800"/>
              </a:spcBef>
              <a:buClr>
                <a:schemeClr val="bg1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Raleway"/>
                <a:sym typeface="Raleway"/>
              </a:rPr>
              <a:t>Motivation</a:t>
            </a:r>
            <a:endParaRPr lang="en-US" sz="2400" kern="0" dirty="0">
              <a:solidFill>
                <a:schemeClr val="bg1"/>
              </a:solidFill>
              <a:latin typeface="Raleway"/>
              <a:sym typeface="Raleway"/>
            </a:endParaRPr>
          </a:p>
          <a:p>
            <a:pPr marL="457200" lvl="0" indent="-457200" defTabSz="822960" fontAlgn="auto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tabLst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Raleway"/>
                <a:sym typeface="Raleway"/>
              </a:rPr>
              <a:t>Dashboard</a:t>
            </a:r>
            <a:endParaRPr lang="en-US" sz="2400" kern="0" dirty="0">
              <a:solidFill>
                <a:prstClr val="black"/>
              </a:solidFill>
              <a:latin typeface="Raleway"/>
              <a:sym typeface="Raleway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88563"/>
            <a:ext cx="1823936" cy="9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Challenges</a:t>
            </a:r>
          </a:p>
          <a:p>
            <a:r>
              <a:rPr lang="en-US" dirty="0" smtClean="0"/>
              <a:t>Solution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88563"/>
            <a:ext cx="1823936" cy="9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Bangsamoro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62" y="613857"/>
            <a:ext cx="1823936" cy="99596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Bangsamoro</a:t>
            </a:r>
            <a:r>
              <a:rPr lang="en-US" dirty="0"/>
              <a:t> Organic Law or BOL (Republic Act No. 11054) </a:t>
            </a:r>
            <a:r>
              <a:rPr lang="en-US" dirty="0" smtClean="0"/>
              <a:t>provides </a:t>
            </a:r>
            <a:r>
              <a:rPr lang="en-US" dirty="0"/>
              <a:t>for the creation of the </a:t>
            </a:r>
            <a:r>
              <a:rPr lang="en-US" dirty="0" err="1"/>
              <a:t>Bangsamoro</a:t>
            </a:r>
            <a:r>
              <a:rPr lang="en-US" dirty="0"/>
              <a:t> Autonomous Region in Muslim Mindanao (BARMM</a:t>
            </a:r>
            <a:r>
              <a:rPr lang="en-US" dirty="0" smtClean="0"/>
              <a:t>), and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covers the provinces of Basilan, Lanao del Sur, </a:t>
            </a:r>
            <a:r>
              <a:rPr lang="en-US" dirty="0" err="1"/>
              <a:t>Maguindanao</a:t>
            </a:r>
            <a:r>
              <a:rPr lang="en-US" dirty="0"/>
              <a:t>, Sulu, and </a:t>
            </a:r>
            <a:r>
              <a:rPr lang="en-US" dirty="0" err="1"/>
              <a:t>Tawi-Tawi</a:t>
            </a:r>
            <a:r>
              <a:rPr lang="en-US" dirty="0"/>
              <a:t>, the same provinces as ARMM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000" b="1" dirty="0" smtClean="0"/>
          </a:p>
          <a:p>
            <a:pPr marL="0" indent="0">
              <a:buNone/>
            </a:pPr>
            <a:r>
              <a:rPr lang="en-US" sz="3000" b="1" dirty="0" smtClean="0"/>
              <a:t>Will </a:t>
            </a:r>
            <a:r>
              <a:rPr lang="en-US" sz="3000" b="1" dirty="0"/>
              <a:t>the BOL usher the start of </a:t>
            </a:r>
            <a:r>
              <a:rPr lang="en-US" sz="3000" b="1" dirty="0" smtClean="0"/>
              <a:t>poverty </a:t>
            </a:r>
            <a:r>
              <a:rPr lang="en-US" sz="3000" b="1" dirty="0"/>
              <a:t>reduction in the region?</a:t>
            </a:r>
            <a:endParaRPr lang="en-US" sz="3000" b="1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Bangsamoro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Challenges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299" r="2903" b="8069"/>
          <a:stretch/>
        </p:blipFill>
        <p:spPr>
          <a:xfrm>
            <a:off x="1287433" y="1361420"/>
            <a:ext cx="9558907" cy="4902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1932" y="6361889"/>
            <a:ext cx="31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-based from </a:t>
            </a:r>
            <a:r>
              <a:rPr lang="en-US" dirty="0" err="1" smtClean="0"/>
              <a:t>Datathon</a:t>
            </a:r>
            <a:r>
              <a:rPr lang="en-US" dirty="0" smtClean="0"/>
              <a:t> 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Bangsamoro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Challenges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15" y="1804208"/>
            <a:ext cx="8368515" cy="466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22" y="3968885"/>
            <a:ext cx="938382" cy="938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21" y="1450790"/>
            <a:ext cx="854202" cy="85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4123" y="4005871"/>
            <a:ext cx="1068298" cy="1068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96" y="2416129"/>
            <a:ext cx="827314" cy="827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86" y="1254596"/>
            <a:ext cx="1352486" cy="135248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99253" y="6363661"/>
            <a:ext cx="7678603" cy="339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Current Development Challenges are Grouped into these Categories</a:t>
            </a:r>
          </a:p>
        </p:txBody>
      </p:sp>
    </p:spTree>
    <p:extLst>
      <p:ext uri="{BB962C8B-B14F-4D97-AF65-F5344CB8AC3E}">
        <p14:creationId xmlns:p14="http://schemas.microsoft.com/office/powerpoint/2010/main" val="38662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320</Words>
  <Application>Microsoft Office PowerPoint</Application>
  <PresentationFormat>Widescreen</PresentationFormat>
  <Paragraphs>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Gothic</vt:lpstr>
      <vt:lpstr>Arial</vt:lpstr>
      <vt:lpstr>Calibri</vt:lpstr>
      <vt:lpstr>Calibri Light</vt:lpstr>
      <vt:lpstr>Mangal</vt:lpstr>
      <vt:lpstr>Raleway</vt:lpstr>
      <vt:lpstr>Times New Roman</vt:lpstr>
      <vt:lpstr>Webdings</vt:lpstr>
      <vt:lpstr>Office Theme</vt:lpstr>
      <vt:lpstr>Overcome Development Challenges through Visualization Dashboards</vt:lpstr>
      <vt:lpstr>Outline</vt:lpstr>
      <vt:lpstr>Introduction</vt:lpstr>
      <vt:lpstr>Our Team</vt:lpstr>
      <vt:lpstr>Outline</vt:lpstr>
      <vt:lpstr>Motivation</vt:lpstr>
      <vt:lpstr>Bangsamoro</vt:lpstr>
      <vt:lpstr>Bangsamoro Challenges</vt:lpstr>
      <vt:lpstr>Bangsamoro Challenges</vt:lpstr>
      <vt:lpstr>Solution</vt:lpstr>
      <vt:lpstr>Outline</vt:lpstr>
      <vt:lpstr>Dashboard</vt:lpstr>
      <vt:lpstr>Visualization Dashboard</vt:lpstr>
      <vt:lpstr>PowerPoint Presentation</vt:lpstr>
      <vt:lpstr>Sources</vt:lpstr>
      <vt:lpstr>Note</vt:lpstr>
      <vt:lpstr>An Entry for Bangsamoro Data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Dell Karlo</cp:lastModifiedBy>
  <cp:revision>366</cp:revision>
  <dcterms:created xsi:type="dcterms:W3CDTF">2018-01-17T11:40:38Z</dcterms:created>
  <dcterms:modified xsi:type="dcterms:W3CDTF">2020-01-06T16:53:39Z</dcterms:modified>
</cp:coreProperties>
</file>