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8" r:id="rId4"/>
    <p:sldId id="259" r:id="rId5"/>
    <p:sldId id="257" r:id="rId7"/>
    <p:sldId id="260" r:id="rId8"/>
    <p:sldId id="264" r:id="rId9"/>
    <p:sldId id="263" r:id="rId10"/>
    <p:sldId id="265" r:id="rId11"/>
    <p:sldId id="261" r:id="rId12"/>
    <p:sldId id="262"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PH" altLang="en-US"/>
              <a:t>add barangay Info</a:t>
            </a:r>
            <a:endParaRPr lang="en-PH"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PH" altLang="en-US"/>
              <a:t>add Barangay Info</a:t>
            </a:r>
            <a:endParaRPr lang="en-PH"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PH" altLang="en-US"/>
              <a:t>add barangay info</a:t>
            </a:r>
            <a:endParaRPr lang="en-PH"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4.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altLang="en-US" dirty="0"/>
              <a:t>Barangay </a:t>
            </a:r>
            <a:br>
              <a:rPr lang="en-PH" altLang="en-US" dirty="0"/>
            </a:br>
            <a:r>
              <a:rPr lang="en-PH" altLang="en-US" dirty="0"/>
              <a:t>Human Development </a:t>
            </a:r>
            <a:endParaRPr lang="en-PH" altLang="en-US" dirty="0"/>
          </a:p>
        </p:txBody>
      </p:sp>
      <p:sp>
        <p:nvSpPr>
          <p:cNvPr id="3" name="Subtitle 2"/>
          <p:cNvSpPr>
            <a:spLocks noGrp="1"/>
          </p:cNvSpPr>
          <p:nvPr>
            <p:ph type="subTitle" idx="1"/>
          </p:nvPr>
        </p:nvSpPr>
        <p:spPr/>
        <p:txBody>
          <a:bodyPr>
            <a:normAutofit fontScale="60000"/>
          </a:bodyPr>
          <a:lstStyle/>
          <a:p>
            <a:r>
              <a:rPr lang="en-PH" altLang="en-US"/>
              <a:t>OpenBangsamoro</a:t>
            </a:r>
            <a:endParaRPr lang="en-PH" altLang="en-US"/>
          </a:p>
          <a:p>
            <a:endParaRPr lang="en-PH" altLang="en-US"/>
          </a:p>
          <a:p>
            <a:r>
              <a:rPr lang="en-PH" altLang="en-US"/>
              <a:t>George Bernardo</a:t>
            </a:r>
            <a:endParaRPr lang="en-PH" altLang="en-US"/>
          </a:p>
          <a:p>
            <a:r>
              <a:rPr lang="en-PH" altLang="en-US"/>
              <a:t>Alejandro Ibanez</a:t>
            </a:r>
            <a:endParaRPr lang="en-PH" altLang="en-US"/>
          </a:p>
          <a:p>
            <a:r>
              <a:rPr lang="en-PH" altLang="en-US"/>
              <a:t>Karissa O'Harra</a:t>
            </a:r>
            <a:endParaRPr lang="en-PH"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Recommendation</a:t>
            </a:r>
            <a:endParaRPr lang="en-PH" altLang="en-US"/>
          </a:p>
        </p:txBody>
      </p:sp>
      <p:sp>
        <p:nvSpPr>
          <p:cNvPr id="3" name="Content Placeholder 2"/>
          <p:cNvSpPr>
            <a:spLocks noGrp="1"/>
          </p:cNvSpPr>
          <p:nvPr>
            <p:ph idx="1"/>
          </p:nvPr>
        </p:nvSpPr>
        <p:spPr/>
        <p:txBody>
          <a:bodyPr/>
          <a:p>
            <a:r>
              <a:rPr lang="en-PH" altLang="en-US"/>
              <a:t>Capacity building at the barangay level in data gathering, data cleansing, storage, and transmission to contribute accurate data at the national level.</a:t>
            </a:r>
            <a:endParaRPr lang="en-PH" altLang="en-US"/>
          </a:p>
          <a:p>
            <a:endParaRPr lang="en-PH"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THANK YOU!</a:t>
            </a:r>
            <a:endParaRPr lang="en-PH" alt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Human Development</a:t>
            </a:r>
            <a:endParaRPr lang="en-PH" altLang="en-US"/>
          </a:p>
        </p:txBody>
      </p:sp>
      <p:sp>
        <p:nvSpPr>
          <p:cNvPr id="3" name="Content Placeholder 2"/>
          <p:cNvSpPr>
            <a:spLocks noGrp="1"/>
          </p:cNvSpPr>
          <p:nvPr>
            <p:ph idx="1"/>
          </p:nvPr>
        </p:nvSpPr>
        <p:spPr/>
        <p:txBody>
          <a:bodyPr/>
          <a:p>
            <a:r>
              <a:rPr lang="en-US"/>
              <a:t>Human development – or the human development approach - is about expanding the richness of human life, rather than simply the richness of the economy in which human beings live. It is an approach that is focused on people and their opportunities and choices.</a:t>
            </a:r>
            <a:endParaRPr lang="en-US"/>
          </a:p>
          <a:p>
            <a:endParaRPr lang="en-US"/>
          </a:p>
          <a:p>
            <a:r>
              <a:rPr lang="en-PH" altLang="en-US"/>
              <a:t>Source: </a:t>
            </a:r>
            <a:r>
              <a:rPr lang="en-US"/>
              <a:t>http://hdr.undp.org/en/humandev</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Human Development Index and SGD</a:t>
            </a:r>
            <a:endParaRPr lang="en-PH" altLang="en-US"/>
          </a:p>
        </p:txBody>
      </p:sp>
      <p:pic>
        <p:nvPicPr>
          <p:cNvPr id="4" name="Content Placeholder 3"/>
          <p:cNvPicPr>
            <a:picLocks noChangeAspect="1"/>
          </p:cNvPicPr>
          <p:nvPr>
            <p:ph sz="half" idx="1"/>
          </p:nvPr>
        </p:nvPicPr>
        <p:blipFill>
          <a:blip r:embed="rId1"/>
          <a:srcRect l="5051"/>
          <a:stretch>
            <a:fillRect/>
          </a:stretch>
        </p:blipFill>
        <p:spPr>
          <a:xfrm>
            <a:off x="5170805" y="1818005"/>
            <a:ext cx="4551045" cy="4351655"/>
          </a:xfrm>
          <a:prstGeom prst="rect">
            <a:avLst/>
          </a:prstGeom>
        </p:spPr>
      </p:pic>
      <p:pic>
        <p:nvPicPr>
          <p:cNvPr id="5" name="Picture 4"/>
          <p:cNvPicPr>
            <a:picLocks noChangeAspect="1"/>
          </p:cNvPicPr>
          <p:nvPr/>
        </p:nvPicPr>
        <p:blipFill>
          <a:blip r:embed="rId2"/>
          <a:srcRect l="33960" t="49296" r="50771" b="51"/>
          <a:stretch>
            <a:fillRect/>
          </a:stretch>
        </p:blipFill>
        <p:spPr>
          <a:xfrm>
            <a:off x="3368675" y="2503805"/>
            <a:ext cx="1238250" cy="1257300"/>
          </a:xfrm>
          <a:prstGeom prst="rect">
            <a:avLst/>
          </a:prstGeom>
        </p:spPr>
      </p:pic>
      <p:pic>
        <p:nvPicPr>
          <p:cNvPr id="6" name="Picture 5"/>
          <p:cNvPicPr>
            <a:picLocks noChangeAspect="1"/>
          </p:cNvPicPr>
          <p:nvPr/>
        </p:nvPicPr>
        <p:blipFill>
          <a:blip r:embed="rId3"/>
          <a:srcRect l="79775"/>
          <a:stretch>
            <a:fillRect/>
          </a:stretch>
        </p:blipFill>
        <p:spPr>
          <a:xfrm>
            <a:off x="10753725" y="2494915"/>
            <a:ext cx="1347470" cy="1224280"/>
          </a:xfrm>
          <a:prstGeom prst="rect">
            <a:avLst/>
          </a:prstGeom>
        </p:spPr>
      </p:pic>
      <p:pic>
        <p:nvPicPr>
          <p:cNvPr id="8" name="Picture 7"/>
          <p:cNvPicPr>
            <a:picLocks noChangeAspect="1"/>
          </p:cNvPicPr>
          <p:nvPr/>
        </p:nvPicPr>
        <p:blipFill>
          <a:blip r:embed="rId2"/>
          <a:srcRect l="17360" t="47250" r="66902" b="-205"/>
          <a:stretch>
            <a:fillRect/>
          </a:stretch>
        </p:blipFill>
        <p:spPr>
          <a:xfrm>
            <a:off x="4624705" y="2446655"/>
            <a:ext cx="1276350" cy="1314450"/>
          </a:xfrm>
          <a:prstGeom prst="rect">
            <a:avLst/>
          </a:prstGeom>
        </p:spPr>
      </p:pic>
      <p:pic>
        <p:nvPicPr>
          <p:cNvPr id="9" name="Picture 8"/>
          <p:cNvPicPr>
            <a:picLocks noChangeAspect="1"/>
          </p:cNvPicPr>
          <p:nvPr/>
        </p:nvPicPr>
        <p:blipFill>
          <a:blip r:embed="rId2"/>
          <a:srcRect l="1394" t="50064" r="82867" b="819"/>
          <a:stretch>
            <a:fillRect/>
          </a:stretch>
        </p:blipFill>
        <p:spPr>
          <a:xfrm>
            <a:off x="2101850" y="1398905"/>
            <a:ext cx="1276350" cy="1219200"/>
          </a:xfrm>
          <a:prstGeom prst="rect">
            <a:avLst/>
          </a:prstGeom>
        </p:spPr>
      </p:pic>
      <p:pic>
        <p:nvPicPr>
          <p:cNvPr id="10" name="Picture 9"/>
          <p:cNvPicPr>
            <a:picLocks noChangeAspect="1"/>
          </p:cNvPicPr>
          <p:nvPr/>
        </p:nvPicPr>
        <p:blipFill>
          <a:blip r:embed="rId2"/>
          <a:srcRect l="82452" r="1175" b="48350"/>
          <a:stretch>
            <a:fillRect/>
          </a:stretch>
        </p:blipFill>
        <p:spPr>
          <a:xfrm>
            <a:off x="2546985" y="4392295"/>
            <a:ext cx="1327785" cy="1282065"/>
          </a:xfrm>
          <a:prstGeom prst="rect">
            <a:avLst/>
          </a:prstGeom>
        </p:spPr>
      </p:pic>
      <p:pic>
        <p:nvPicPr>
          <p:cNvPr id="11" name="Picture 10"/>
          <p:cNvPicPr>
            <a:picLocks noChangeAspect="1"/>
          </p:cNvPicPr>
          <p:nvPr/>
        </p:nvPicPr>
        <p:blipFill>
          <a:blip r:embed="rId2"/>
          <a:srcRect l="66714" r="17203" b="49271"/>
          <a:stretch>
            <a:fillRect/>
          </a:stretch>
        </p:blipFill>
        <p:spPr>
          <a:xfrm>
            <a:off x="9594850" y="3672205"/>
            <a:ext cx="1304290" cy="1259205"/>
          </a:xfrm>
          <a:prstGeom prst="rect">
            <a:avLst/>
          </a:prstGeom>
        </p:spPr>
      </p:pic>
      <p:pic>
        <p:nvPicPr>
          <p:cNvPr id="12" name="Picture 11"/>
          <p:cNvPicPr>
            <a:picLocks noChangeAspect="1"/>
          </p:cNvPicPr>
          <p:nvPr/>
        </p:nvPicPr>
        <p:blipFill>
          <a:blip r:embed="rId2"/>
          <a:srcRect l="49753" r="34296" b="49015"/>
          <a:stretch>
            <a:fillRect/>
          </a:stretch>
        </p:blipFill>
        <p:spPr>
          <a:xfrm>
            <a:off x="9577705" y="4820920"/>
            <a:ext cx="1293495" cy="1265555"/>
          </a:xfrm>
          <a:prstGeom prst="rect">
            <a:avLst/>
          </a:prstGeom>
        </p:spPr>
      </p:pic>
      <p:pic>
        <p:nvPicPr>
          <p:cNvPr id="13" name="Picture 12"/>
          <p:cNvPicPr>
            <a:picLocks noChangeAspect="1"/>
          </p:cNvPicPr>
          <p:nvPr/>
        </p:nvPicPr>
        <p:blipFill>
          <a:blip r:embed="rId2"/>
          <a:srcRect l="32887" r="50270" b="48350"/>
          <a:stretch>
            <a:fillRect/>
          </a:stretch>
        </p:blipFill>
        <p:spPr>
          <a:xfrm>
            <a:off x="3698240" y="4392295"/>
            <a:ext cx="1365885" cy="1282065"/>
          </a:xfrm>
          <a:prstGeom prst="rect">
            <a:avLst/>
          </a:prstGeom>
        </p:spPr>
      </p:pic>
      <p:pic>
        <p:nvPicPr>
          <p:cNvPr id="14" name="Picture 13"/>
          <p:cNvPicPr>
            <a:picLocks noChangeAspect="1"/>
          </p:cNvPicPr>
          <p:nvPr/>
        </p:nvPicPr>
        <p:blipFill>
          <a:blip r:embed="rId2"/>
          <a:srcRect l="17681" r="66815" b="49271"/>
          <a:stretch>
            <a:fillRect/>
          </a:stretch>
        </p:blipFill>
        <p:spPr>
          <a:xfrm>
            <a:off x="3378200" y="1341755"/>
            <a:ext cx="1257300" cy="1259205"/>
          </a:xfrm>
          <a:prstGeom prst="rect">
            <a:avLst/>
          </a:prstGeom>
        </p:spPr>
      </p:pic>
      <p:pic>
        <p:nvPicPr>
          <p:cNvPr id="15" name="Picture 14"/>
          <p:cNvPicPr>
            <a:picLocks noChangeAspect="1"/>
          </p:cNvPicPr>
          <p:nvPr/>
        </p:nvPicPr>
        <p:blipFill>
          <a:blip r:embed="rId2"/>
          <a:srcRect r="83220" b="50550"/>
          <a:stretch>
            <a:fillRect/>
          </a:stretch>
        </p:blipFill>
        <p:spPr>
          <a:xfrm>
            <a:off x="4540250" y="1341755"/>
            <a:ext cx="1360805" cy="1227455"/>
          </a:xfrm>
          <a:prstGeom prst="rect">
            <a:avLst/>
          </a:prstGeom>
        </p:spPr>
      </p:pic>
      <p:pic>
        <p:nvPicPr>
          <p:cNvPr id="16" name="Picture 15"/>
          <p:cNvPicPr>
            <a:picLocks noChangeAspect="1"/>
          </p:cNvPicPr>
          <p:nvPr/>
        </p:nvPicPr>
        <p:blipFill>
          <a:blip r:embed="rId2"/>
          <a:srcRect l="82233" t="48503" r="1793" b="844"/>
          <a:stretch>
            <a:fillRect/>
          </a:stretch>
        </p:blipFill>
        <p:spPr>
          <a:xfrm>
            <a:off x="1367155" y="4376420"/>
            <a:ext cx="1295400" cy="1257300"/>
          </a:xfrm>
          <a:prstGeom prst="rect">
            <a:avLst/>
          </a:prstGeom>
        </p:spPr>
      </p:pic>
      <p:pic>
        <p:nvPicPr>
          <p:cNvPr id="19" name="Picture 18"/>
          <p:cNvPicPr>
            <a:picLocks noChangeAspect="1"/>
          </p:cNvPicPr>
          <p:nvPr/>
        </p:nvPicPr>
        <p:blipFill>
          <a:blip r:embed="rId3"/>
          <a:srcRect l="59760" r="20587"/>
          <a:stretch>
            <a:fillRect/>
          </a:stretch>
        </p:blipFill>
        <p:spPr>
          <a:xfrm>
            <a:off x="10772775" y="3719195"/>
            <a:ext cx="1309370" cy="1224280"/>
          </a:xfrm>
          <a:prstGeom prst="rect">
            <a:avLst/>
          </a:prstGeom>
        </p:spPr>
      </p:pic>
      <p:pic>
        <p:nvPicPr>
          <p:cNvPr id="20" name="Picture 19"/>
          <p:cNvPicPr>
            <a:picLocks noChangeAspect="1"/>
          </p:cNvPicPr>
          <p:nvPr/>
        </p:nvPicPr>
        <p:blipFill>
          <a:blip r:embed="rId3"/>
          <a:srcRect l="40030" r="40602"/>
          <a:stretch>
            <a:fillRect/>
          </a:stretch>
        </p:blipFill>
        <p:spPr>
          <a:xfrm>
            <a:off x="1367155" y="5576570"/>
            <a:ext cx="1290320" cy="1224280"/>
          </a:xfrm>
          <a:prstGeom prst="rect">
            <a:avLst/>
          </a:prstGeom>
        </p:spPr>
      </p:pic>
      <p:pic>
        <p:nvPicPr>
          <p:cNvPr id="21" name="Picture 20"/>
          <p:cNvPicPr>
            <a:picLocks noChangeAspect="1"/>
          </p:cNvPicPr>
          <p:nvPr/>
        </p:nvPicPr>
        <p:blipFill>
          <a:blip r:embed="rId3"/>
          <a:srcRect l="20015" r="60904"/>
          <a:stretch>
            <a:fillRect/>
          </a:stretch>
        </p:blipFill>
        <p:spPr>
          <a:xfrm>
            <a:off x="2533015" y="5576570"/>
            <a:ext cx="1271270" cy="1224280"/>
          </a:xfrm>
          <a:prstGeom prst="rect">
            <a:avLst/>
          </a:prstGeom>
        </p:spPr>
      </p:pic>
      <p:pic>
        <p:nvPicPr>
          <p:cNvPr id="22" name="Picture 21"/>
          <p:cNvPicPr>
            <a:picLocks noChangeAspect="1"/>
          </p:cNvPicPr>
          <p:nvPr/>
        </p:nvPicPr>
        <p:blipFill>
          <a:blip r:embed="rId3"/>
          <a:srcRect r="79775"/>
          <a:stretch>
            <a:fillRect/>
          </a:stretch>
        </p:blipFill>
        <p:spPr>
          <a:xfrm>
            <a:off x="3731895" y="5576570"/>
            <a:ext cx="1347470" cy="1224280"/>
          </a:xfrm>
          <a:prstGeom prst="rect">
            <a:avLst/>
          </a:prstGeom>
        </p:spPr>
      </p:pic>
      <p:pic>
        <p:nvPicPr>
          <p:cNvPr id="24" name="Picture 23"/>
          <p:cNvPicPr>
            <a:picLocks noChangeAspect="1"/>
          </p:cNvPicPr>
          <p:nvPr/>
        </p:nvPicPr>
        <p:blipFill>
          <a:blip r:embed="rId2"/>
          <a:srcRect l="66338" t="47992" r="17454" b="588"/>
          <a:stretch>
            <a:fillRect/>
          </a:stretch>
        </p:blipFill>
        <p:spPr>
          <a:xfrm>
            <a:off x="2035175" y="2513330"/>
            <a:ext cx="1314450" cy="1276350"/>
          </a:xfrm>
          <a:prstGeom prst="rect">
            <a:avLst/>
          </a:prstGeom>
        </p:spPr>
      </p:pic>
      <p:pic>
        <p:nvPicPr>
          <p:cNvPr id="25" name="Picture 24"/>
          <p:cNvPicPr>
            <a:picLocks noChangeAspect="1"/>
          </p:cNvPicPr>
          <p:nvPr/>
        </p:nvPicPr>
        <p:blipFill>
          <a:blip r:embed="rId2"/>
          <a:srcRect l="49973" t="47480" r="34289" b="-767"/>
          <a:stretch>
            <a:fillRect/>
          </a:stretch>
        </p:blipFill>
        <p:spPr>
          <a:xfrm>
            <a:off x="9537700" y="2453640"/>
            <a:ext cx="1276350" cy="13227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Human Development Index</a:t>
            </a:r>
            <a:endParaRPr lang="en-PH" altLang="en-US"/>
          </a:p>
        </p:txBody>
      </p:sp>
      <p:sp>
        <p:nvSpPr>
          <p:cNvPr id="3" name="Content Placeholder 2"/>
          <p:cNvSpPr>
            <a:spLocks noGrp="1"/>
          </p:cNvSpPr>
          <p:nvPr>
            <p:ph idx="1"/>
          </p:nvPr>
        </p:nvSpPr>
        <p:spPr/>
        <p:txBody>
          <a:bodyPr/>
          <a:p>
            <a:r>
              <a:rPr lang="en-US"/>
              <a:t>The Human Development Index (HDI) is a tool to measure the overall achievements in three basic dimensions of human development, namely, longevity, knowledge, and a decent standard of living</a:t>
            </a:r>
            <a:r>
              <a:rPr lang="en-PH" altLang="en-US"/>
              <a:t>.</a:t>
            </a:r>
            <a:endParaRPr lang="en-PH" altLang="en-US"/>
          </a:p>
          <a:p>
            <a:r>
              <a:rPr lang="en-PH" altLang="en-US"/>
              <a:t>It is premised on the principle that human development cannot be measured by the yardstick of income alone since income is a means, not an end, and there is no automatic link between income growth and human progress.</a:t>
            </a:r>
            <a:endParaRPr lang="en-PH" altLang="en-US"/>
          </a:p>
          <a:p>
            <a:endParaRPr lang="en-PH" altLang="en-US"/>
          </a:p>
          <a:p>
            <a:r>
              <a:rPr lang="en-PH" altLang="en-US"/>
              <a:t>Source: http://www.hdn.org.ph/human-development-index-hdi/</a:t>
            </a:r>
            <a:endParaRPr lang="en-PH"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value of HDI ranges from 0 to 1. </a:t>
            </a:r>
            <a:endParaRPr lang="en-US"/>
          </a:p>
          <a:p>
            <a:r>
              <a:rPr lang="en-US"/>
              <a:t>An HDI very close to 1 means that the </a:t>
            </a:r>
            <a:r>
              <a:rPr lang="en-PH" altLang="en-US" b="1"/>
              <a:t>barangay </a:t>
            </a:r>
            <a:r>
              <a:rPr lang="en-US"/>
              <a:t>had very high values of each of three components above. </a:t>
            </a:r>
            <a:endParaRPr lang="en-US"/>
          </a:p>
          <a:p>
            <a:r>
              <a:rPr lang="en-US"/>
              <a:t>Since these components are attempts to measure the development of the human being, a high HDI means that a high level of human development has been achieved. </a:t>
            </a:r>
            <a:endParaRPr lang="en-US"/>
          </a:p>
          <a:p>
            <a:r>
              <a:rPr lang="en-US"/>
              <a:t>Internationally, a country with an HDI of.80 or higher is said to have a high level of human development. On the other end of the pole are countries with an HDI lower than .50.</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838200" y="1995170"/>
            <a:ext cx="5684520" cy="4347845"/>
          </a:xfrm>
          <a:prstGeom prst="rect">
            <a:avLst/>
          </a:prstGeom>
        </p:spPr>
      </p:pic>
      <p:sp>
        <p:nvSpPr>
          <p:cNvPr id="6" name="Text Box 5"/>
          <p:cNvSpPr txBox="1"/>
          <p:nvPr/>
        </p:nvSpPr>
        <p:spPr>
          <a:xfrm>
            <a:off x="1288415" y="1611630"/>
            <a:ext cx="5358130" cy="368300"/>
          </a:xfrm>
          <a:prstGeom prst="rect">
            <a:avLst/>
          </a:prstGeom>
          <a:noFill/>
        </p:spPr>
        <p:txBody>
          <a:bodyPr wrap="square" rtlCol="0">
            <a:spAutoFit/>
          </a:bodyPr>
          <a:p>
            <a:r>
              <a:rPr lang="en-PH" altLang="en-US"/>
              <a:t>Human Development Index, Bangsamoro 2000-2009</a:t>
            </a:r>
            <a:endParaRPr lang="en-PH"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1056640" y="1548765"/>
            <a:ext cx="4861560" cy="368300"/>
          </a:xfrm>
          <a:prstGeom prst="rect">
            <a:avLst/>
          </a:prstGeom>
          <a:noFill/>
        </p:spPr>
        <p:txBody>
          <a:bodyPr wrap="square" rtlCol="0">
            <a:spAutoFit/>
          </a:bodyPr>
          <a:p>
            <a:r>
              <a:rPr lang="en-PH" altLang="en-US"/>
              <a:t>Educational Attainment, All Ages (2010)</a:t>
            </a:r>
            <a:endParaRPr lang="en-PH" altLang="en-US"/>
          </a:p>
        </p:txBody>
      </p:sp>
      <p:pic>
        <p:nvPicPr>
          <p:cNvPr id="9" name="Content Placeholder 8"/>
          <p:cNvPicPr>
            <a:picLocks noChangeAspect="1"/>
          </p:cNvPicPr>
          <p:nvPr>
            <p:ph idx="1"/>
          </p:nvPr>
        </p:nvPicPr>
        <p:blipFill>
          <a:blip r:embed="rId1"/>
          <a:stretch>
            <a:fillRect/>
          </a:stretch>
        </p:blipFill>
        <p:spPr>
          <a:xfrm>
            <a:off x="1056640" y="1917065"/>
            <a:ext cx="3980180" cy="3549015"/>
          </a:xfrm>
          <a:prstGeom prst="rect">
            <a:avLst/>
          </a:prstGeom>
        </p:spPr>
      </p:pic>
      <p:sp>
        <p:nvSpPr>
          <p:cNvPr id="10" name="Title 9"/>
          <p:cNvSpPr/>
          <p:nvPr>
            <p:ph type="title"/>
          </p:nvPr>
        </p:nvSpPr>
        <p:spPr/>
        <p:txBody>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11" name="Picture 10"/>
          <p:cNvPicPr>
            <a:picLocks noChangeAspect="1"/>
          </p:cNvPicPr>
          <p:nvPr/>
        </p:nvPicPr>
        <p:blipFill>
          <a:blip r:embed="rId1"/>
          <a:stretch>
            <a:fillRect/>
          </a:stretch>
        </p:blipFill>
        <p:spPr>
          <a:xfrm>
            <a:off x="643890" y="2706370"/>
            <a:ext cx="4290695" cy="2877185"/>
          </a:xfrm>
          <a:prstGeom prst="rect">
            <a:avLst/>
          </a:prstGeom>
        </p:spPr>
      </p:pic>
      <p:sp>
        <p:nvSpPr>
          <p:cNvPr id="13" name="Text Box 12"/>
          <p:cNvSpPr txBox="1"/>
          <p:nvPr/>
        </p:nvSpPr>
        <p:spPr>
          <a:xfrm>
            <a:off x="704850" y="2127885"/>
            <a:ext cx="4861560" cy="645160"/>
          </a:xfrm>
          <a:prstGeom prst="rect">
            <a:avLst/>
          </a:prstGeom>
          <a:noFill/>
        </p:spPr>
        <p:txBody>
          <a:bodyPr wrap="square" rtlCol="0">
            <a:spAutoFit/>
          </a:bodyPr>
          <a:p>
            <a:r>
              <a:rPr lang="en-PH" altLang="en-US"/>
              <a:t>Percent of Children (12-23 months Old) who received basic vaccination (1998 - 2013)</a:t>
            </a:r>
            <a:endParaRPr lang="en-PH" altLang="en-US"/>
          </a:p>
        </p:txBody>
      </p:sp>
      <p:pic>
        <p:nvPicPr>
          <p:cNvPr id="14" name="Picture 13"/>
          <p:cNvPicPr>
            <a:picLocks noChangeAspect="1"/>
          </p:cNvPicPr>
          <p:nvPr/>
        </p:nvPicPr>
        <p:blipFill>
          <a:blip r:embed="rId2"/>
          <a:stretch>
            <a:fillRect/>
          </a:stretch>
        </p:blipFill>
        <p:spPr>
          <a:xfrm>
            <a:off x="974090" y="5461000"/>
            <a:ext cx="4838700" cy="657225"/>
          </a:xfrm>
          <a:prstGeom prst="rect">
            <a:avLst/>
          </a:prstGeom>
        </p:spPr>
      </p:pic>
      <p:pic>
        <p:nvPicPr>
          <p:cNvPr id="7" name="Content Placeholder 6"/>
          <p:cNvPicPr>
            <a:picLocks noChangeAspect="1"/>
          </p:cNvPicPr>
          <p:nvPr>
            <p:ph idx="1"/>
          </p:nvPr>
        </p:nvPicPr>
        <p:blipFill>
          <a:blip r:embed="rId3"/>
          <a:stretch>
            <a:fillRect/>
          </a:stretch>
        </p:blipFill>
        <p:spPr>
          <a:xfrm>
            <a:off x="6586855" y="2706370"/>
            <a:ext cx="3939540" cy="2583180"/>
          </a:xfrm>
          <a:prstGeom prst="rect">
            <a:avLst/>
          </a:prstGeom>
        </p:spPr>
      </p:pic>
      <p:pic>
        <p:nvPicPr>
          <p:cNvPr id="8" name="Picture 7"/>
          <p:cNvPicPr>
            <a:picLocks noChangeAspect="1"/>
          </p:cNvPicPr>
          <p:nvPr/>
        </p:nvPicPr>
        <p:blipFill>
          <a:blip r:embed="rId4"/>
          <a:stretch>
            <a:fillRect/>
          </a:stretch>
        </p:blipFill>
        <p:spPr>
          <a:xfrm>
            <a:off x="7608570" y="5461000"/>
            <a:ext cx="1895475" cy="371475"/>
          </a:xfrm>
          <a:prstGeom prst="rect">
            <a:avLst/>
          </a:prstGeom>
        </p:spPr>
      </p:pic>
      <p:sp>
        <p:nvSpPr>
          <p:cNvPr id="10" name="Text Box 9"/>
          <p:cNvSpPr txBox="1"/>
          <p:nvPr/>
        </p:nvSpPr>
        <p:spPr>
          <a:xfrm>
            <a:off x="6492240" y="2061210"/>
            <a:ext cx="5374005" cy="368300"/>
          </a:xfrm>
          <a:prstGeom prst="rect">
            <a:avLst/>
          </a:prstGeom>
          <a:noFill/>
        </p:spPr>
        <p:txBody>
          <a:bodyPr wrap="square" rtlCol="0">
            <a:spAutoFit/>
          </a:bodyPr>
          <a:p>
            <a:r>
              <a:rPr lang="en-PH" altLang="en-US"/>
              <a:t>Government Health Workers per 100k Population 2011</a:t>
            </a:r>
            <a:endParaRPr lang="en-PH"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Benefits</a:t>
            </a:r>
            <a:endParaRPr lang="en-PH" altLang="en-US"/>
          </a:p>
        </p:txBody>
      </p:sp>
      <p:sp>
        <p:nvSpPr>
          <p:cNvPr id="3" name="Content Placeholder 2"/>
          <p:cNvSpPr>
            <a:spLocks noGrp="1"/>
          </p:cNvSpPr>
          <p:nvPr>
            <p:ph idx="1"/>
          </p:nvPr>
        </p:nvSpPr>
        <p:spPr/>
        <p:txBody>
          <a:bodyPr/>
          <a:p>
            <a:r>
              <a:rPr lang="en-PH" altLang="en-US"/>
              <a:t>M</a:t>
            </a:r>
            <a:r>
              <a:rPr lang="en-US"/>
              <a:t>uch of the responsibility to help improve Filipinos’ quality of life has </a:t>
            </a:r>
            <a:r>
              <a:rPr lang="en-PH" altLang="en-US"/>
              <a:t>to be </a:t>
            </a:r>
            <a:r>
              <a:rPr lang="en-PH" altLang="en-US"/>
              <a:t>monitored and implemented at the </a:t>
            </a:r>
            <a:r>
              <a:rPr lang="en-US"/>
              <a:t>local </a:t>
            </a:r>
            <a:r>
              <a:rPr lang="en-PH" altLang="en-US"/>
              <a:t>unit</a:t>
            </a:r>
            <a:r>
              <a:rPr lang="en-US"/>
              <a:t>, relevant information, particularly on issues affecting human development, will greatly help local </a:t>
            </a:r>
            <a:r>
              <a:rPr lang="en-PH" altLang="en-US"/>
              <a:t>leaders</a:t>
            </a:r>
            <a:r>
              <a:rPr lang="en-US"/>
              <a:t> in planning and implementing effective programs or projects that will improve the lives of their constituencies. </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2138</Words>
  <Application>WPS Presentation</Application>
  <PresentationFormat>Widescreen</PresentationFormat>
  <Paragraphs>47</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Barangay  Human Development </dc:title>
  <dc:creator/>
  <cp:lastModifiedBy>Virgie</cp:lastModifiedBy>
  <cp:revision>3</cp:revision>
  <dcterms:created xsi:type="dcterms:W3CDTF">2020-01-06T15:48:34Z</dcterms:created>
  <dcterms:modified xsi:type="dcterms:W3CDTF">2020-01-06T15:56:14Z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1033-11.2.0.8342</vt:lpwstr>
  </property>
</Properties>
</file>