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441" r:id="rId3"/>
    <p:sldId id="433" r:id="rId4"/>
    <p:sldId id="444" r:id="rId5"/>
    <p:sldId id="446" r:id="rId6"/>
    <p:sldId id="445" r:id="rId7"/>
    <p:sldId id="447" r:id="rId8"/>
    <p:sldId id="448" r:id="rId9"/>
    <p:sldId id="449" r:id="rId10"/>
    <p:sldId id="435" r:id="rId11"/>
    <p:sldId id="436" r:id="rId12"/>
    <p:sldId id="443" r:id="rId13"/>
    <p:sldId id="450" r:id="rId14"/>
    <p:sldId id="442" r:id="rId15"/>
    <p:sldId id="451" r:id="rId16"/>
    <p:sldId id="379" r:id="rId17"/>
  </p:sldIdLst>
  <p:sldSz cx="9144000" cy="6858000" type="screen4x3"/>
  <p:notesSz cx="7102475" cy="9388475"/>
  <p:photoAlbum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C60F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428" autoAdjust="0"/>
    <p:restoredTop sz="85563" autoAdjust="0"/>
  </p:normalViewPr>
  <p:slideViewPr>
    <p:cSldViewPr>
      <p:cViewPr varScale="1">
        <p:scale>
          <a:sx n="88" d="100"/>
          <a:sy n="88" d="100"/>
        </p:scale>
        <p:origin x="-39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7148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7148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>
              <a:defRPr/>
            </a:pPr>
            <a:fld id="{A6418DBF-2771-48B8-A48A-BAC02AD32533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7148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71487"/>
          </a:xfrm>
          <a:prstGeom prst="rect">
            <a:avLst/>
          </a:prstGeom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826564-DBEB-41A0-B090-7843BA0DB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66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>
              <a:defRPr/>
            </a:pPr>
            <a:fld id="{E0DC22F4-AE47-4A51-803D-8F289C634156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86EFBA-A0AE-4302-A8C2-4295EC2A17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01072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5E73A4-E331-47D7-B4E7-7A4A98BCBE2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3325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24A20-E6FB-422F-B748-3F09FA01C75F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8B6A8-271D-4254-8AD2-34F9469C8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E3D7-8888-4177-898A-01B72D74BE92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4318A-4C82-4521-9362-309ECA6079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5C798-CBE4-403A-8E10-5951B71A6BAB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81022-7B09-4187-9696-436A743A95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71381-20AB-4008-A97F-9EEC7A5E9ADB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AEF92-0625-42C8-8F1E-B17AA6DF6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17B8B-3B7A-4CBA-A7FF-A8958202BF3B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C7F4C-4FE0-4225-8BCF-DF38D6039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3642-E815-44C5-A8F4-FD4AEB4C14FE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10029-BB19-4159-A9AF-8D5F47692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838A-4003-4D38-88A7-56E43CB12719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51E6A-86A3-4229-81D3-518B031A70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69F70-BEB4-485C-9225-F89EC2F30EBD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82D51-44A2-4508-A5AE-B188F8C81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CD4B2-4422-4548-84F0-CB5E92DBAC1C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92A9B-6C06-4769-99CB-3EEB169E3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BC216-4D52-4956-8C2C-0FF7A4CAA8D9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6E3B7-F686-4492-B0FD-B5BE8EB94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D34F-E8FA-4C9D-BBAE-CAA21217553D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AFA25-D025-4656-BE0F-7659C49AE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1D3B0-F4F2-4AF0-B9C1-8C4F42E9CB99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14C9D7-D2BA-4E70-96AB-5C19D4AD6D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new LPU-L PP template cover 1.jpg"/>
          <p:cNvPicPr>
            <a:picLocks noGrp="1" noChangeAspect="1"/>
          </p:cNvPicPr>
          <p:nvPr isPhoto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700" y="838200"/>
            <a:ext cx="9131300" cy="601662"/>
          </a:xfrm>
        </p:spPr>
        <p:txBody>
          <a:bodyPr rtlCol="0"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Exploring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Kappaphycus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alvarezii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Tambalang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Eucheuma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denticulatum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Guso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 Properties as Sources for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Bioplastic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Production:  Economical and Environmental Benefits for the People of BARMM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1524000" y="4800600"/>
            <a:ext cx="60722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00" b="1" dirty="0" smtClean="0">
                <a:latin typeface="Times New Roman" pitchFamily="18" charset="0"/>
                <a:cs typeface="Times New Roman" pitchFamily="18" charset="0"/>
              </a:rPr>
              <a:t>Arcemo, Micaella M.</a:t>
            </a:r>
          </a:p>
          <a:p>
            <a:pPr algn="ctr"/>
            <a:r>
              <a:rPr lang="it-IT" sz="1600" b="1" dirty="0" smtClean="0">
                <a:latin typeface="Times New Roman" pitchFamily="18" charset="0"/>
                <a:cs typeface="Times New Roman" pitchFamily="18" charset="0"/>
              </a:rPr>
              <a:t>Quimio, Ma</a:t>
            </a:r>
            <a:r>
              <a:rPr lang="it-IT" sz="1600" b="1" dirty="0" smtClean="0">
                <a:latin typeface="Times New Roman" pitchFamily="18" charset="0"/>
                <a:cs typeface="Times New Roman" pitchFamily="18" charset="0"/>
              </a:rPr>
              <a:t>. Christine Angela </a:t>
            </a:r>
            <a:r>
              <a:rPr lang="it-IT" sz="1600" b="1" dirty="0" smtClean="0">
                <a:latin typeface="Times New Roman" pitchFamily="18" charset="0"/>
                <a:cs typeface="Times New Roman" pitchFamily="18" charset="0"/>
              </a:rPr>
              <a:t>S.</a:t>
            </a:r>
            <a:endParaRPr lang="it-IT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1600" b="1" dirty="0" smtClean="0">
                <a:latin typeface="Times New Roman" pitchFamily="18" charset="0"/>
                <a:cs typeface="Times New Roman" pitchFamily="18" charset="0"/>
              </a:rPr>
              <a:t>Robles, </a:t>
            </a:r>
            <a:r>
              <a:rPr lang="it-IT" sz="1600" b="1" dirty="0" smtClean="0">
                <a:latin typeface="Times New Roman" pitchFamily="18" charset="0"/>
                <a:cs typeface="Times New Roman" pitchFamily="18" charset="0"/>
              </a:rPr>
              <a:t>Ronnel Matthew N. </a:t>
            </a:r>
            <a:endParaRPr lang="it-IT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1600" b="1" dirty="0" smtClean="0">
                <a:latin typeface="Times New Roman" pitchFamily="18" charset="0"/>
                <a:cs typeface="Times New Roman" pitchFamily="18" charset="0"/>
              </a:rPr>
              <a:t>Tolentino, Nicole Dane R.</a:t>
            </a:r>
            <a:endParaRPr lang="it-IT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PH" sz="16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PH" sz="1600" b="1" dirty="0">
                <a:latin typeface="Times New Roman" pitchFamily="18" charset="0"/>
                <a:ea typeface="+mj-ea"/>
                <a:cs typeface="Times New Roman" pitchFamily="18" charset="0"/>
              </a:rPr>
              <a:t>Lyceum of the Philippines University- Laguna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9089" y="609600"/>
            <a:ext cx="1917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propose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a sustainable source of livelihood for the people in BARMM by means of converting locally-produced seaweed (</a:t>
            </a:r>
            <a:r>
              <a:rPr lang="en-PH" sz="2000" i="1" dirty="0" err="1" smtClean="0">
                <a:latin typeface="Times New Roman" pitchFamily="18" charset="0"/>
                <a:cs typeface="Times New Roman" pitchFamily="18" charset="0"/>
              </a:rPr>
              <a:t>Kappaphycus</a:t>
            </a:r>
            <a:r>
              <a:rPr lang="en-PH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2000" i="1" dirty="0" err="1" smtClean="0">
                <a:latin typeface="Times New Roman" pitchFamily="18" charset="0"/>
                <a:cs typeface="Times New Roman" pitchFamily="18" charset="0"/>
              </a:rPr>
              <a:t>alvarezii</a:t>
            </a:r>
            <a:r>
              <a:rPr lang="en-PH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PH" sz="2000" i="1" dirty="0" err="1" smtClean="0">
                <a:latin typeface="Times New Roman" pitchFamily="18" charset="0"/>
                <a:cs typeface="Times New Roman" pitchFamily="18" charset="0"/>
              </a:rPr>
              <a:t>Eucheuma</a:t>
            </a:r>
            <a:r>
              <a:rPr lang="en-PH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2000" i="1" dirty="0" err="1" smtClean="0">
                <a:latin typeface="Times New Roman" pitchFamily="18" charset="0"/>
                <a:cs typeface="Times New Roman" pitchFamily="18" charset="0"/>
              </a:rPr>
              <a:t>denticulatum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) to </a:t>
            </a:r>
            <a:r>
              <a:rPr lang="en-PH" sz="2000" dirty="0" err="1" smtClean="0">
                <a:latin typeface="Times New Roman" pitchFamily="18" charset="0"/>
                <a:cs typeface="Times New Roman" pitchFamily="18" charset="0"/>
              </a:rPr>
              <a:t>bioplastics</a:t>
            </a:r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/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To initiate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PH" sz="2000" dirty="0" err="1" smtClean="0">
                <a:latin typeface="Times New Roman" pitchFamily="18" charset="0"/>
                <a:cs typeface="Times New Roman" pitchFamily="18" charset="0"/>
              </a:rPr>
              <a:t>bioplastic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 industry that would bring local jobs for the people to increase economic growth and engage BARMM towards becoming the country's leading </a:t>
            </a:r>
            <a:r>
              <a:rPr lang="en-PH" sz="2000" dirty="0" err="1" smtClean="0">
                <a:latin typeface="Times New Roman" pitchFamily="18" charset="0"/>
                <a:cs typeface="Times New Roman" pitchFamily="18" charset="0"/>
              </a:rPr>
              <a:t>bioplastic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provider</a:t>
            </a:r>
          </a:p>
          <a:p>
            <a:pPr marL="285750" lvl="0" indent="-285750"/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To promote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environmental sustainability and protection through enriching their aquaculture and maximizing the use of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seaweeds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10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5960" y="609600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57158" y="1500174"/>
            <a:ext cx="850112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This study used a descriptive method of research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 order to understand the people, the researchers immersed themselves into an observational approach by joining a group on social media where people from BARMM are members.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indent="228600" algn="just" eaLnBrk="1" hangingPunct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researchers used a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secondary data analysis or archival study approach in order to explore the properties of </a:t>
            </a:r>
            <a:r>
              <a:rPr lang="en-PH" sz="2000" i="1" dirty="0" err="1" smtClean="0">
                <a:latin typeface="Times New Roman" pitchFamily="18" charset="0"/>
                <a:cs typeface="Times New Roman" pitchFamily="18" charset="0"/>
              </a:rPr>
              <a:t>Kappaphycus</a:t>
            </a:r>
            <a:r>
              <a:rPr lang="en-PH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2000" i="1" dirty="0" err="1" smtClean="0">
                <a:latin typeface="Times New Roman" pitchFamily="18" charset="0"/>
                <a:cs typeface="Times New Roman" pitchFamily="18" charset="0"/>
              </a:rPr>
              <a:t>alvarezii</a:t>
            </a:r>
            <a:r>
              <a:rPr lang="en-PH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PH" sz="2000" i="1" dirty="0" err="1" smtClean="0">
                <a:latin typeface="Times New Roman" pitchFamily="18" charset="0"/>
                <a:cs typeface="Times New Roman" pitchFamily="18" charset="0"/>
              </a:rPr>
              <a:t>Eucheuma</a:t>
            </a:r>
            <a:r>
              <a:rPr lang="en-PH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2000" i="1" dirty="0" err="1" smtClean="0">
                <a:latin typeface="Times New Roman" pitchFamily="18" charset="0"/>
                <a:cs typeface="Times New Roman" pitchFamily="18" charset="0"/>
              </a:rPr>
              <a:t>denticulatum</a:t>
            </a:r>
            <a:r>
              <a:rPr lang="en-PH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as potential </a:t>
            </a:r>
            <a:r>
              <a:rPr lang="en-PH" sz="2000" dirty="0" err="1" smtClean="0">
                <a:latin typeface="Times New Roman" pitchFamily="18" charset="0"/>
                <a:cs typeface="Times New Roman" pitchFamily="18" charset="0"/>
              </a:rPr>
              <a:t>bioplastic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 materials.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indent="228600" algn="just" eaLnBrk="1" hangingPunct="1"/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about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Bangsamoro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were gathered through the Open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Bangsamoro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files as well as data from the Philippine Statistics Authority. The researchers also made use of videos, articles, and the latest news on BARMM.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72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919" y="620688"/>
            <a:ext cx="872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 smtClean="0">
                <a:latin typeface="Times New Roman" pitchFamily="18" charset="0"/>
                <a:cs typeface="Times New Roman" pitchFamily="18" charset="0"/>
              </a:rPr>
              <a:t>DISCUSSION:</a:t>
            </a:r>
          </a:p>
          <a:p>
            <a:pPr algn="ctr"/>
            <a:r>
              <a:rPr lang="en-PH" sz="2800" b="1" dirty="0"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81000" y="1752600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28600" algn="just" eaLnBrk="1" hangingPunct="1"/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ess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dependent on fossil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fuels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less energy for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production 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Recyclable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issolves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water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alance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PH" sz="2000" dirty="0" err="1" smtClean="0">
                <a:latin typeface="Times New Roman" pitchFamily="18" charset="0"/>
                <a:cs typeface="Times New Roman" pitchFamily="18" charset="0"/>
              </a:rPr>
              <a:t>mariculture</a:t>
            </a:r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28600" algn="just" eaLnBrk="1" hangingPunct="1"/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28600" algn="just" eaLnBrk="1" hangingPunct="1"/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Still in the research phase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Durability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May cause pollution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seaweed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nurseries or the production areas of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seaweeds if not well-maintained</a:t>
            </a:r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28600" algn="just" eaLnBrk="1" hangingPunct="1">
              <a:buFont typeface="Arial" pitchFamily="34" charset="0"/>
              <a:buChar char="•"/>
            </a:pPr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28600" algn="just" eaLnBrk="1" hangingPunct="1">
              <a:buFont typeface="Arial" pitchFamily="34" charset="0"/>
              <a:buChar char="•"/>
            </a:pPr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72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919" y="620688"/>
            <a:ext cx="872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 smtClean="0">
                <a:latin typeface="Times New Roman" pitchFamily="18" charset="0"/>
                <a:cs typeface="Times New Roman" pitchFamily="18" charset="0"/>
              </a:rPr>
              <a:t>DISCUSSION:</a:t>
            </a:r>
          </a:p>
          <a:p>
            <a:pPr algn="ctr"/>
            <a:r>
              <a:rPr lang="en-PH" sz="2800" b="1" dirty="0" smtClean="0">
                <a:latin typeface="Times New Roman" pitchFamily="18" charset="0"/>
                <a:cs typeface="Times New Roman" pitchFamily="18" charset="0"/>
              </a:rPr>
              <a:t>OPPORTUNITIES AND THREATS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81000" y="1752600"/>
            <a:ext cx="850112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28600" algn="just" eaLnBrk="1" hangingPunct="1"/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OPPORTUNITIES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Local jobs for the people of BARMM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A potential emergence of </a:t>
            </a:r>
            <a:r>
              <a:rPr lang="en-PH" sz="2000" dirty="0" err="1" smtClean="0">
                <a:latin typeface="Times New Roman" pitchFamily="18" charset="0"/>
                <a:cs typeface="Times New Roman" pitchFamily="18" charset="0"/>
              </a:rPr>
              <a:t>bioplastic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 industry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May expand economic growth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Environmentally sustainable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May be further developed/enhanced</a:t>
            </a:r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28600" algn="just" eaLnBrk="1" hangingPunct="1"/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28600" algn="just" eaLnBrk="1" hangingPunct="1"/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THREATS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err="1" smtClean="0">
                <a:latin typeface="Times New Roman" pitchFamily="18" charset="0"/>
                <a:cs typeface="Times New Roman" pitchFamily="18" charset="0"/>
              </a:rPr>
              <a:t>Bioplastics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 made of other material (i.e., mango)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Technological concerns</a:t>
            </a:r>
          </a:p>
          <a:p>
            <a:pPr lvl="0" indent="228600" algn="just" eaLnBrk="1" hangingPunct="1">
              <a:buFont typeface="Arial" pitchFamily="34" charset="0"/>
              <a:buChar char="•"/>
            </a:pPr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72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579358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PH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457200" indent="-457200"/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R. (2019). The Poverty Challenge of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Bangsamoro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PH" i="1" dirty="0" smtClean="0">
                <a:latin typeface="Times New Roman" pitchFamily="18" charset="0"/>
                <a:cs typeface="Times New Roman" pitchFamily="18" charset="0"/>
              </a:rPr>
              <a:t>Inquirer.net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. Retrieved on December 2019 from https://business.inquirer.net/264224/the-poverty-challenge-of-bangsamoro</a:t>
            </a:r>
          </a:p>
          <a:p>
            <a:pPr marL="457200" indent="-457200"/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Jambeck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J. Geyer, R. Wilcox, C. (2015). Plastic Waste Inputs from Land into the Ocean. </a:t>
            </a:r>
            <a:r>
              <a:rPr lang="en-PH" i="1" dirty="0" smtClean="0">
                <a:latin typeface="Times New Roman" pitchFamily="18" charset="0"/>
                <a:cs typeface="Times New Roman" pitchFamily="18" charset="0"/>
              </a:rPr>
              <a:t>Science, 347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(6223), 768-771. DOI: 10.1126/science.1260352</a:t>
            </a:r>
          </a:p>
          <a:p>
            <a:pPr marL="457200" indent="-457200"/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Gironi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F. &amp;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Piemonte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V. (2011).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Bioplastics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 and Petroleum-based Plastics: Strengths and Weaknesses.  </a:t>
            </a:r>
            <a:r>
              <a:rPr lang="en-PH" i="1" dirty="0" smtClean="0">
                <a:latin typeface="Times New Roman" pitchFamily="18" charset="0"/>
                <a:cs typeface="Times New Roman" pitchFamily="18" charset="0"/>
              </a:rPr>
              <a:t>Energy Sources Part A: Rec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overy (21):1949-1959. DOI:10.1080/15567030903436830</a:t>
            </a:r>
          </a:p>
          <a:p>
            <a:pPr marL="457200" indent="-457200"/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Global Biodegradable Plastics Market Report 2018-2025 - Market Size is Projected to Reach USD 6.73 Billion. (2018). </a:t>
            </a:r>
            <a:r>
              <a:rPr lang="en-PH" i="1" dirty="0" smtClean="0">
                <a:latin typeface="Times New Roman" pitchFamily="18" charset="0"/>
                <a:cs typeface="Times New Roman" pitchFamily="18" charset="0"/>
              </a:rPr>
              <a:t>GLOBE NEWSWIRE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Retireved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 on December 2019 from https://www.globenewswire.com/news-release/2018/11/05/1645081/0/en/Global-Biodegradable-Plastics-Market-Report-2018-2025-Market-Size-is-Projected-to-Reach-USD-6-73-Billion.html</a:t>
            </a:r>
          </a:p>
          <a:p>
            <a:pPr marL="457200" indent="-457200"/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Khalil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Tye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Y., Yap, S., et al. (2018). Effects of corn starch and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Kappaphycus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alvarezii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 seaweed blend concentration on the optical, mechanical, and water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vapor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 barrier properties of composite films. </a:t>
            </a:r>
            <a:r>
              <a:rPr lang="en-PH" i="1" dirty="0" err="1" smtClean="0">
                <a:latin typeface="Times New Roman" pitchFamily="18" charset="0"/>
                <a:cs typeface="Times New Roman" pitchFamily="18" charset="0"/>
              </a:rPr>
              <a:t>Bioresources</a:t>
            </a:r>
            <a:r>
              <a:rPr lang="en-PH" i="1" dirty="0" smtClean="0">
                <a:latin typeface="Times New Roman" pitchFamily="18" charset="0"/>
                <a:cs typeface="Times New Roman" pitchFamily="18" charset="0"/>
              </a:rPr>
              <a:t>, 13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(1):1157-1173. DOI: 10.15376/biores.13.1.1157-1173</a:t>
            </a:r>
          </a:p>
          <a:p>
            <a:pPr marL="457200" indent="-457200"/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Lagdameo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K.,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Espaltero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C.,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Ricarte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M., et al. (2015). The Effect of Glycerol to the Biodegradability and Flammability on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Kappaphycus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Alvarezii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Tambalang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) Seaweed Bio-Plastic. Retrieved on December 2019 from http://www.spaconline.org/home/2015/08/04/the-effect-of-glycerol-to-the-biodegradability-and-flammability-onkappaphycus-alvarezii-tambalang-seaweed-bio-plastic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PH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579358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PH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457200" indent="-457200"/>
            <a:endParaRPr lang="en-PH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M.D.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Guiry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 (2000 – 2020). The Seaweed Site: information on marine algae. Retrieved on December 2019 from http://www.seaweed.ie/algae/seaweeds.php</a:t>
            </a:r>
          </a:p>
          <a:p>
            <a:pPr marL="457200" indent="-457200"/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Plastics Exposed: How Waste Assessments and Brand Audits are Helping Philippine Cities Fight Plastic Pollution. (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.) </a:t>
            </a:r>
            <a:r>
              <a:rPr lang="en-PH" i="1" dirty="0" smtClean="0">
                <a:latin typeface="Times New Roman" pitchFamily="18" charset="0"/>
                <a:cs typeface="Times New Roman" pitchFamily="18" charset="0"/>
              </a:rPr>
              <a:t>Gaia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. Retrieved on December 2019 from https://www.no-burn.org/waba2019/</a:t>
            </a:r>
          </a:p>
          <a:p>
            <a:pPr marL="457200" indent="-457200"/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Plastic Pollution – Facts and Figures. (2020). </a:t>
            </a:r>
            <a:r>
              <a:rPr lang="en-PH" i="1" dirty="0" smtClean="0">
                <a:latin typeface="Times New Roman" pitchFamily="18" charset="0"/>
                <a:cs typeface="Times New Roman" pitchFamily="18" charset="0"/>
              </a:rPr>
              <a:t>Surfers against Sewage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. Retrieved on December 2019 from https://www.sas.org.uk/our-work/plastic-pollution/plastic-pollution-facts-figures/</a:t>
            </a:r>
          </a:p>
          <a:p>
            <a:pPr marL="457200" indent="-457200"/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Rajendran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N.,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Puppala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S., Raj S., et al. (2012). Seaweeds can be a New Source for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Bioplastics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PH" i="1" dirty="0" smtClean="0">
                <a:latin typeface="Times New Roman" pitchFamily="18" charset="0"/>
                <a:cs typeface="Times New Roman" pitchFamily="18" charset="0"/>
              </a:rPr>
              <a:t>Journal of Pharmacy Research, 5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(3),1476-1479. </a:t>
            </a:r>
          </a:p>
          <a:p>
            <a:pPr marL="457200" indent="-457200"/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Singh, S.,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Thakur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, R., Singh, M., et al. (2015).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ffect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 of fertilizer level and seaweed sap on productivity and profitability of rice (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Oryza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sativa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PH" i="1" dirty="0" err="1" smtClean="0">
                <a:latin typeface="Times New Roman" pitchFamily="18" charset="0"/>
                <a:cs typeface="Times New Roman" pitchFamily="18" charset="0"/>
              </a:rPr>
              <a:t>ResearchGate.Net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. Retrieved on December 2019 from https://www.researchgate.net/publication/291284986_Effect_of_fertilizer_level_and_seaweed_sap_on_productivity_and_profitability_of_rice_Oryza_sativa </a:t>
            </a:r>
          </a:p>
          <a:p>
            <a:pPr marL="457200" indent="-457200"/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Seaweeds Used as a Source of 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Carrageenan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PH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PH" dirty="0" smtClean="0">
                <a:latin typeface="Times New Roman" pitchFamily="18" charset="0"/>
                <a:cs typeface="Times New Roman" pitchFamily="18" charset="0"/>
              </a:rPr>
              <a:t>.) Retrieved on December 2019 from http://www.fao.org/3/y4765e/y4765e09.htm</a:t>
            </a:r>
          </a:p>
          <a:p>
            <a:pPr marL="457200" indent="-457200"/>
            <a:endParaRPr lang="en-PH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s://scontent-hkg3-1.xx.fbcdn.net/v/t1.0-9/11412170_876672552412265_153377102043254595_n.jpg?oh=abbeb9828fdff53921189e3db429f253&amp;oe=583757B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26961" t="2525" r="28253" b="-2525"/>
          <a:stretch/>
        </p:blipFill>
        <p:spPr>
          <a:xfrm>
            <a:off x="2781300" y="1295400"/>
            <a:ext cx="3276600" cy="3017520"/>
          </a:xfrm>
          <a:prstGeom prst="roundRect">
            <a:avLst>
              <a:gd name="adj" fmla="val 16667"/>
            </a:avLst>
          </a:prstGeom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099" name="Title 3"/>
          <p:cNvSpPr txBox="1">
            <a:spLocks/>
          </p:cNvSpPr>
          <p:nvPr/>
        </p:nvSpPr>
        <p:spPr bwMode="auto">
          <a:xfrm>
            <a:off x="533400" y="41148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6600" b="1"/>
              <a:t>Thank you!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26875" t="17188" r="28125" b="11719"/>
          <a:stretch>
            <a:fillRect/>
          </a:stretch>
        </p:blipFill>
        <p:spPr bwMode="auto">
          <a:xfrm>
            <a:off x="2133600" y="116417"/>
            <a:ext cx="5334000" cy="674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954" y="609600"/>
            <a:ext cx="22712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066800"/>
            <a:ext cx="84296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Plastic as a “staple” in everyday lives</a:t>
            </a:r>
            <a:endParaRPr lang="en-PH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Plastics and their negative impact on the environment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million pieces of plastic pollution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in the oceans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Philippines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as the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third biggest ocean polluter of plastic in the entire 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world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Sustainable alternatives for synthetic materials used in plastic production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Seaweed as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bioplastic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material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Abundance of seaweeds in BARMM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PH" sz="2000" dirty="0" err="1" smtClean="0">
                <a:latin typeface="Times New Roman" pitchFamily="18" charset="0"/>
                <a:cs typeface="Times New Roman" pitchFamily="18" charset="0"/>
              </a:rPr>
              <a:t>Bangsamoro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 Organic Law or BOL (Republic Act No. 11054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Basilan,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Lanao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del Sur,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Maguindanao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Sulu,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Tawi-Tawi</a:t>
            </a: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 algn="just">
              <a:buFont typeface="Wingdings" panose="05000000000000000000" pitchFamily="2" charset="2"/>
              <a:buChar char="v"/>
            </a:pPr>
            <a:r>
              <a:rPr lang="en-PH" sz="2000" dirty="0" smtClean="0">
                <a:latin typeface="Times New Roman" pitchFamily="18" charset="0"/>
                <a:cs typeface="Times New Roman" pitchFamily="18" charset="0"/>
              </a:rPr>
              <a:t>Issues on poverty and stunted economic growth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PH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094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8728" y="609600"/>
            <a:ext cx="12160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pic>
        <p:nvPicPr>
          <p:cNvPr id="7" name="Picture 6" descr="0127mapping-620x3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52600"/>
            <a:ext cx="6186716" cy="335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6600" y="5334000"/>
            <a:ext cx="3330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Table 1. Poverty Incidence in ARMM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5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6250" t="20313" r="26875" b="42968"/>
          <a:stretch>
            <a:fillRect/>
          </a:stretch>
        </p:blipFill>
        <p:spPr bwMode="auto">
          <a:xfrm>
            <a:off x="1295400" y="1295400"/>
            <a:ext cx="68093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5681246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Figure 1. Geographical Map of BARMM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1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5000" t="21875" r="24375" b="42187"/>
          <a:stretch>
            <a:fillRect/>
          </a:stretch>
        </p:blipFill>
        <p:spPr bwMode="auto">
          <a:xfrm>
            <a:off x="1524000" y="685800"/>
            <a:ext cx="6172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25000" t="78125" r="24375" b="9375"/>
          <a:stretch>
            <a:fillRect/>
          </a:stretch>
        </p:blipFill>
        <p:spPr bwMode="auto">
          <a:xfrm>
            <a:off x="1524000" y="4114800"/>
            <a:ext cx="617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71600" y="54102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Table 2. 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Volume of Aquaculture Production in ARMM, by 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Aquafarm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 and by Species: Q2 2017 – Q2 2018 (in MT)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49375" t="42188" r="14375" b="29687"/>
          <a:stretch>
            <a:fillRect/>
          </a:stretch>
        </p:blipFill>
        <p:spPr bwMode="auto">
          <a:xfrm>
            <a:off x="2057400" y="1676400"/>
            <a:ext cx="5181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24000" y="49530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Fig. 2. Proportion of 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Bioplastics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 in Different Sectors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2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mical-Composition-of-Kappaphycus-alvarezii-Seawe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14400"/>
            <a:ext cx="5715000" cy="1942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2971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Table 4. Chemical Composition 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Kappaphycus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alvarezii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Tambalang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)  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y4765e0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05200"/>
            <a:ext cx="3733800" cy="2408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6400" y="6019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Figure 3. Dried 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Kappaphycus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alvarezii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Tambalang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)  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0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2600" y="29718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Table 4. Chemical Composition 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Eucheuma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denticulatum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Guso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57912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Figure 4. Harvesting 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Eucheuma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denticulatum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PH" sz="1600" b="1" i="1" dirty="0" err="1" smtClean="0">
                <a:latin typeface="Times New Roman" pitchFamily="18" charset="0"/>
                <a:cs typeface="Times New Roman" pitchFamily="18" charset="0"/>
              </a:rPr>
              <a:t>Guso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en-PH" sz="1600" b="1" i="1" dirty="0" smtClean="0">
                <a:latin typeface="Times New Roman" pitchFamily="18" charset="0"/>
                <a:cs typeface="Times New Roman" pitchFamily="18" charset="0"/>
              </a:rPr>
              <a:t>in Mindanao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4-Table2-1.png"/>
          <p:cNvPicPr>
            <a:picLocks noChangeAspect="1"/>
          </p:cNvPicPr>
          <p:nvPr/>
        </p:nvPicPr>
        <p:blipFill>
          <a:blip r:embed="rId2"/>
          <a:srcRect t="2976" r="17500"/>
          <a:stretch>
            <a:fillRect/>
          </a:stretch>
        </p:blipFill>
        <p:spPr>
          <a:xfrm>
            <a:off x="1905000" y="457200"/>
            <a:ext cx="6096000" cy="2484261"/>
          </a:xfrm>
          <a:prstGeom prst="rect">
            <a:avLst/>
          </a:prstGeom>
        </p:spPr>
      </p:pic>
      <p:pic>
        <p:nvPicPr>
          <p:cNvPr id="12" name="Picture 11" descr="maxresdefault.jpg"/>
          <p:cNvPicPr>
            <a:picLocks noChangeAspect="1"/>
          </p:cNvPicPr>
          <p:nvPr/>
        </p:nvPicPr>
        <p:blipFill>
          <a:blip r:embed="rId3"/>
          <a:srcRect t="10000" b="10000"/>
          <a:stretch>
            <a:fillRect/>
          </a:stretch>
        </p:blipFill>
        <p:spPr>
          <a:xfrm>
            <a:off x="2590800" y="3657600"/>
            <a:ext cx="4495800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0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8057</TotalTime>
  <Words>739</Words>
  <Application>Microsoft Office PowerPoint</Application>
  <PresentationFormat>On-screen Show (4:3)</PresentationFormat>
  <Paragraphs>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Exploring Kappaphycus alvarezii (Tambalang) and Eucheuma denticulatum (Guso) Properties as Sources for Bioplastic Production:  Economical and Environmental Benefits for the People of BARMM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clarence</dc:creator>
  <cp:lastModifiedBy>Client</cp:lastModifiedBy>
  <cp:revision>879</cp:revision>
  <cp:lastPrinted>2017-03-22T08:28:46Z</cp:lastPrinted>
  <dcterms:created xsi:type="dcterms:W3CDTF">2015-04-07T06:31:08Z</dcterms:created>
  <dcterms:modified xsi:type="dcterms:W3CDTF">2020-01-06T15:20:07Z</dcterms:modified>
</cp:coreProperties>
</file>