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adland One"/>
      <p:regular r:id="rId14"/>
    </p:embeddedFont>
    <p:embeddedFont>
      <p:font typeface="Roboto Black"/>
      <p:bold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zha One"/>
      <p:regular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82D0D8-3420-4058-98D0-5141714F0D8A}">
  <a:tblStyle styleId="{C782D0D8-3420-4058-98D0-5141714F0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zha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font" Target="fonts/RobotoBlack-bold.fntdata"/><Relationship Id="rId37" Type="http://schemas.openxmlformats.org/officeDocument/2006/relationships/font" Target="fonts/OpenSans-boldItalic.fntdata"/><Relationship Id="rId14" Type="http://schemas.openxmlformats.org/officeDocument/2006/relationships/font" Target="fonts/HeadlandOne-regular.fntdata"/><Relationship Id="rId36" Type="http://schemas.openxmlformats.org/officeDocument/2006/relationships/font" Target="fonts/OpenSans-italic.fntdata"/><Relationship Id="rId17" Type="http://schemas.openxmlformats.org/officeDocument/2006/relationships/font" Target="fonts/Economica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635235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635235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4fd0f2e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4fd0f2e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f05d3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f05d3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4fd0f2e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4fd0f2e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0b72e55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0b72e55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4fd0f2e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4fd0f2e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4fd0f2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4fd0f2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ssoarmm.psa.gov.ph/statistics/poverty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hyperlink" Target="https://sa.kapamilya.com/absnews/abscbnnews/media/2017/news/05/26/trak2-2017.jpg?ext=.jpg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hyperlink" Target="http://www.cdodev.com/2011/07/10/cagayan-de-oro-hosts-bimp-eaga-meeting-in-october-2011/" TargetMode="External"/><Relationship Id="rId6" Type="http://schemas.openxmlformats.org/officeDocument/2006/relationships/hyperlink" Target="http://www.cdodev.com/2011/07/10/cagayan-de-oro-hosts-bimp-eaga-meeting-in-october-2011/" TargetMode="External"/><Relationship Id="rId7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428650" y="3515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{C782D0D8-3420-4058-98D0-5141714F0D8A}</a:tableStyleId>
              </a:tblPr>
              <a:tblGrid>
                <a:gridCol w="774175"/>
                <a:gridCol w="774175"/>
                <a:gridCol w="774175"/>
                <a:gridCol w="774175"/>
                <a:gridCol w="774175"/>
              </a:tblGrid>
              <a:tr h="72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Black"/>
                          <a:ea typeface="Roboto Black"/>
                          <a:cs typeface="Roboto Black"/>
                          <a:sym typeface="Roboto Black"/>
                        </a:rPr>
                        <a:t>Area</a:t>
                      </a:r>
                      <a:endParaRPr sz="13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Black"/>
                          <a:ea typeface="Roboto Black"/>
                          <a:cs typeface="Roboto Black"/>
                          <a:sym typeface="Roboto Black"/>
                        </a:rPr>
                        <a:t>Poverty Threshold (in PhP)</a:t>
                      </a:r>
                      <a:endParaRPr sz="13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 Black"/>
                          <a:ea typeface="Roboto Black"/>
                          <a:cs typeface="Roboto Black"/>
                          <a:sym typeface="Roboto Black"/>
                        </a:rPr>
                        <a:t>Food threshold (in PhP)</a:t>
                      </a:r>
                      <a:endParaRPr sz="1300">
                        <a:latin typeface="Roboto Black"/>
                        <a:ea typeface="Roboto Black"/>
                        <a:cs typeface="Roboto Black"/>
                        <a:sym typeface="Roboto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6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2015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2018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2015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2018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B/ARMM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11,183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13,578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7,947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9,6511</a:t>
                      </a:r>
                      <a:endParaRPr sz="9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DBF2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469750" y="4344063"/>
            <a:ext cx="629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Source: PSA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5" y="256413"/>
            <a:ext cx="5727550" cy="330474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550" y="2735900"/>
            <a:ext cx="3416449" cy="22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818350" y="4559850"/>
            <a:ext cx="6657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Source: ABS-CBN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9125" y="200625"/>
            <a:ext cx="90924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4"/>
          <p:cNvCxnSpPr/>
          <p:nvPr/>
        </p:nvCxnSpPr>
        <p:spPr>
          <a:xfrm>
            <a:off x="0" y="4833425"/>
            <a:ext cx="56361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75" name="Google Shape;75;p14" title="Points scored"/>
          <p:cNvPicPr preferRelativeResize="0"/>
          <p:nvPr/>
        </p:nvPicPr>
        <p:blipFill>
          <a:blip r:embed="rId7">
            <a:alphaModFix amt="82000"/>
          </a:blip>
          <a:stretch>
            <a:fillRect/>
          </a:stretch>
        </p:blipFill>
        <p:spPr>
          <a:xfrm>
            <a:off x="5727550" y="256437"/>
            <a:ext cx="3416451" cy="22012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818350" y="2114925"/>
            <a:ext cx="965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Source: Tabular Data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688250" y="1865325"/>
            <a:ext cx="2052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16.19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Growth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26400" y="3110825"/>
            <a:ext cx="2453100" cy="6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540000" dist="2095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adland One"/>
                <a:ea typeface="Headland One"/>
                <a:cs typeface="Headland One"/>
                <a:sym typeface="Headland One"/>
              </a:rPr>
              <a:t>Marawi Siege</a:t>
            </a:r>
            <a:endParaRPr b="1">
              <a:solidFill>
                <a:srgbClr val="FFFFFF"/>
              </a:solidFill>
              <a:latin typeface="Headland One"/>
              <a:ea typeface="Headland One"/>
              <a:cs typeface="Headland One"/>
              <a:sym typeface="Headland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375"/>
            <a:ext cx="4560100" cy="2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386575" y="397425"/>
            <a:ext cx="41763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1" lang="en" sz="2400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Barter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” system, definition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192938" y="2102725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217100" y="3610025"/>
            <a:ext cx="598800" cy="4956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70000" y="164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er network"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125" y="2140425"/>
            <a:ext cx="550775" cy="5565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gnifying glass"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1837" y="3623162"/>
            <a:ext cx="469325" cy="4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161200" y="1809750"/>
            <a:ext cx="193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Exchanges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goods and services in return for other goods and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447625" y="3766425"/>
            <a:ext cx="1714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228625" y="3401825"/>
            <a:ext cx="21888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Doesn’t involve </a:t>
            </a:r>
            <a:r>
              <a:rPr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money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organized through groups or individuals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DBF2D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App </a:t>
            </a:r>
            <a:endParaRPr sz="3000">
              <a:solidFill>
                <a:srgbClr val="FDBF2D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812975" y="1619800"/>
            <a:ext cx="2638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727800" y="1308500"/>
            <a:ext cx="29133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Displays trader’s</a:t>
            </a:r>
            <a:r>
              <a:rPr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profile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details of their goods and services to </a:t>
            </a:r>
            <a:r>
              <a:rPr i="1"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Mu’amalah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(Barter).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Mapping of the agricultural sector’s </a:t>
            </a:r>
            <a:r>
              <a:rPr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other goods or services in the area.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Provides redeemable </a:t>
            </a:r>
            <a:r>
              <a:rPr i="1"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Amana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(Social points)</a:t>
            </a:r>
            <a:r>
              <a:rPr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from feedbacks in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exchange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social and medical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6"/>
          <p:cNvSpPr txBox="1"/>
          <p:nvPr/>
        </p:nvSpPr>
        <p:spPr>
          <a:xfrm>
            <a:off x="5772750" y="1308500"/>
            <a:ext cx="2599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2400">
              <a:solidFill>
                <a:srgbClr val="FDBF2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417263" y="2057125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417263" y="2920875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417263" y="3720775"/>
            <a:ext cx="647100" cy="564900"/>
          </a:xfrm>
          <a:prstGeom prst="rect">
            <a:avLst/>
          </a:prstGeom>
          <a:solidFill>
            <a:srgbClr val="FDBF2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er network"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37" y="2061325"/>
            <a:ext cx="550775" cy="556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network"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37" y="2925075"/>
            <a:ext cx="550775" cy="556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network"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37" y="3724975"/>
            <a:ext cx="550775" cy="55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00" y="1485825"/>
            <a:ext cx="3609775" cy="26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43600" y="4467400"/>
            <a:ext cx="4459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Tidjara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Arabic is “trade”</a:t>
            </a:r>
            <a:r>
              <a:rPr i="1"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Ta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Visayan is “tayo” </a:t>
            </a:r>
            <a:r>
              <a:rPr i="1" lang="en">
                <a:solidFill>
                  <a:srgbClr val="FDBF2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BF2D"/>
                </a:solidFill>
              </a:rPr>
              <a:t>The process</a:t>
            </a:r>
            <a:endParaRPr>
              <a:solidFill>
                <a:srgbClr val="FDBF2D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21" name="Google Shape;121;p17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Usage of the app in locating nearby traders that matches the profile of your need. 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24" name="Google Shape;124;p17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Proceed to the </a:t>
              </a:r>
              <a:r>
                <a:rPr i="1" lang="en">
                  <a:solidFill>
                    <a:srgbClr val="FDBF2D"/>
                  </a:solidFill>
                  <a:latin typeface="Open Sans"/>
                  <a:ea typeface="Open Sans"/>
                  <a:cs typeface="Open Sans"/>
                  <a:sym typeface="Open Sans"/>
                </a:rPr>
                <a:t>Mu’amalah</a:t>
              </a: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(Barter) transaction and proceed on completing it.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27" name="Google Shape;127;p1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Usage of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i="1"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Amana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(Social points)</a:t>
              </a: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feedbacks in transactions to access a free social and medical services.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30" name="Google Shape;130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COMPLETE! </a:t>
              </a:r>
              <a:endParaRPr b="1"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33" name="Google Shape;133;p17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solidFill>
                  <a:srgbClr val="FDBF2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Provide rating that is redeemable </a:t>
              </a:r>
              <a:r>
                <a:rPr i="1"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Amana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(Social points)</a:t>
              </a:r>
              <a:r>
                <a:rPr lang="en">
                  <a:solidFill>
                    <a:srgbClr val="FDBF2D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5" name="Google Shape;135;p17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275" y="362125"/>
            <a:ext cx="1054474" cy="10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6" y="277125"/>
            <a:ext cx="6210500" cy="46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>
            <a:hlinkClick r:id="rId5"/>
          </p:cNvPr>
          <p:cNvSpPr txBox="1"/>
          <p:nvPr/>
        </p:nvSpPr>
        <p:spPr>
          <a:xfrm>
            <a:off x="90500" y="4835550"/>
            <a:ext cx="12402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latin typeface="Roboto"/>
                <a:ea typeface="Roboto"/>
                <a:cs typeface="Roboto"/>
                <a:sym typeface="Roboto"/>
                <a:hlinkClick r:id="rId6"/>
              </a:rPr>
              <a:t>Source: CDODEV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>
            <a:off x="9125" y="200625"/>
            <a:ext cx="9183600" cy="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8550" y="1569100"/>
            <a:ext cx="2556199" cy="34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811900" y="1212950"/>
            <a:ext cx="3520200" cy="20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zha One"/>
                <a:ea typeface="Rozha One"/>
                <a:cs typeface="Rozha One"/>
                <a:sym typeface="Rozha One"/>
              </a:rPr>
              <a:t>Tidjara Ta</a:t>
            </a:r>
            <a:endParaRPr sz="4800">
              <a:solidFill>
                <a:schemeClr val="l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3625" y="4455700"/>
            <a:ext cx="2615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Reynier C. Tasico, Raquel Garcia, and Lennard Garcia 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649575" y="4705600"/>
            <a:ext cx="1778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BF2D"/>
                </a:solidFill>
                <a:latin typeface="Headland One"/>
                <a:ea typeface="Headland One"/>
                <a:cs typeface="Headland One"/>
                <a:sym typeface="Headland One"/>
              </a:rPr>
              <a:t>January 2020</a:t>
            </a:r>
            <a:endParaRPr>
              <a:solidFill>
                <a:srgbClr val="FDBF2D"/>
              </a:solidFill>
              <a:latin typeface="Headland One"/>
              <a:ea typeface="Headland One"/>
              <a:cs typeface="Headland One"/>
              <a:sym typeface="Headland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