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339" r:id="rId5"/>
    <p:sldId id="314" r:id="rId6"/>
    <p:sldId id="298" r:id="rId7"/>
    <p:sldId id="296" r:id="rId8"/>
    <p:sldId id="340" r:id="rId9"/>
    <p:sldId id="341" r:id="rId10"/>
    <p:sldId id="342" r:id="rId11"/>
    <p:sldId id="343" r:id="rId12"/>
    <p:sldId id="299" r:id="rId13"/>
    <p:sldId id="344" r:id="rId14"/>
    <p:sldId id="300" r:id="rId15"/>
    <p:sldId id="346" r:id="rId16"/>
    <p:sldId id="345" r:id="rId17"/>
    <p:sldId id="306" r:id="rId18"/>
    <p:sldId id="351" r:id="rId19"/>
    <p:sldId id="347" r:id="rId20"/>
    <p:sldId id="348" r:id="rId21"/>
    <p:sldId id="349" r:id="rId22"/>
    <p:sldId id="350" r:id="rId23"/>
    <p:sldId id="308" r:id="rId24"/>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Leys" initials="PL" lastIdx="1" clrIdx="0">
    <p:extLst>
      <p:ext uri="{19B8F6BF-5375-455C-9EA6-DF929625EA0E}">
        <p15:presenceInfo xmlns:p15="http://schemas.microsoft.com/office/powerpoint/2012/main" userId="S-1-5-21-4030456262-320625612-449655040-54288" providerId="AD"/>
      </p:ext>
    </p:extLst>
  </p:cmAuthor>
  <p:cmAuthor id="2" name="Maya Caen" initials="MC" lastIdx="1" clrIdx="1">
    <p:extLst>
      <p:ext uri="{19B8F6BF-5375-455C-9EA6-DF929625EA0E}">
        <p15:presenceInfo xmlns:p15="http://schemas.microsoft.com/office/powerpoint/2012/main" userId="S-1-5-21-4030456262-320625612-449655040-26288" providerId="AD"/>
      </p:ext>
    </p:extLst>
  </p:cmAuthor>
  <p:cmAuthor id="3" name="Elise Thienpont" initials="ET" lastIdx="1" clrIdx="2">
    <p:extLst>
      <p:ext uri="{19B8F6BF-5375-455C-9EA6-DF929625EA0E}">
        <p15:presenceInfo xmlns:p15="http://schemas.microsoft.com/office/powerpoint/2012/main" userId="22cd2a338b9d0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70625" autoAdjust="0"/>
  </p:normalViewPr>
  <p:slideViewPr>
    <p:cSldViewPr snapToGrid="0" showGuides="1">
      <p:cViewPr varScale="1">
        <p:scale>
          <a:sx n="43" d="100"/>
          <a:sy n="43" d="100"/>
        </p:scale>
        <p:origin x="1330" y="53"/>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uiteindelijke doel van mijn thesis is om een gezondheidsapplicatie te ontwikkelen die de gebruikers een op maat gemaakte gezonde levensstijl aanleert. </a:t>
            </a:r>
          </a:p>
          <a:p>
            <a:r>
              <a:rPr lang="nl-BE" dirty="0"/>
              <a:t>Vele bestaande gezondheidsapplicatie doen dit door middel van het tellen van het aantal stappen of door sporten zoals lopen, fietsen.. aan te bevelen.</a:t>
            </a:r>
          </a:p>
          <a:p>
            <a:r>
              <a:rPr lang="nl-BE" dirty="0"/>
              <a:t>Deze thesis kiest ervoor om </a:t>
            </a:r>
            <a:r>
              <a:rPr lang="nl-BE" dirty="0" err="1"/>
              <a:t>rope</a:t>
            </a:r>
            <a:r>
              <a:rPr lang="nl-BE" dirty="0"/>
              <a:t> skipping te gebruiken als aanbevelingsmiddel aangezien dit de ideale sport is om conditie te kweken.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66408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Door gebruik te maken van verschillende machine </a:t>
            </a:r>
            <a:r>
              <a:rPr lang="nl-BE" dirty="0" err="1"/>
              <a:t>learning</a:t>
            </a:r>
            <a:r>
              <a:rPr lang="nl-BE" dirty="0"/>
              <a:t> algoritmes kunnen bewegingen herkend worden uit de bekomen data. Deze moet echter wel eerst nog </a:t>
            </a:r>
            <a:r>
              <a:rPr lang="nl-BE" dirty="0" err="1"/>
              <a:t>gepreprocessed</a:t>
            </a:r>
            <a:r>
              <a:rPr lang="nl-BE" dirty="0"/>
              <a:t> worden. </a:t>
            </a:r>
            <a:r>
              <a:rPr lang="nl-BE" dirty="0" err="1"/>
              <a:t>Duplicate</a:t>
            </a:r>
            <a:r>
              <a:rPr lang="nl-BE" dirty="0"/>
              <a:t> samples moeten eruit gefilterd worden, alle data moet van het juiste type zijn..</a:t>
            </a:r>
          </a:p>
          <a:p>
            <a:r>
              <a:rPr lang="nl-BE" dirty="0"/>
              <a:t>Ook zal aan elk sample een klasse moeten toegekend worden zodat de gebruikte algoritmes hieruit kunnen leren.</a:t>
            </a:r>
          </a:p>
          <a:p>
            <a:r>
              <a:rPr lang="nl-BE" dirty="0"/>
              <a:t>De samples zullen ook moeten opgedeeld worden in segmenten. 1 enkel </a:t>
            </a:r>
            <a:r>
              <a:rPr lang="nl-BE" dirty="0" err="1"/>
              <a:t>accelerometer</a:t>
            </a:r>
            <a:r>
              <a:rPr lang="nl-BE" dirty="0"/>
              <a:t> data punt is namelijk te weinig om een verloop in te herkennen.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648805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gebruikte algoritmes zijn de volgende. Deze zullen elk op een verschillende manier samples toekennen aan een bepaalde klasse op basis van de data waarop getraind werd. Sommige van deze algoritmes vereisen meer input dan enkel de versnellingsvector op zich. Zaken zoals de energie inhoud van het signaal kunnen helpen om de segmenten van elkaar te onderscheiden.  </a:t>
            </a:r>
          </a:p>
          <a:p>
            <a:r>
              <a:rPr lang="nl-BE" dirty="0"/>
              <a:t>Een neuraal netwerk is zo gebouwd zodat deze bijkomende data zelf kan geleerd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72360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essentieel dat er genoeg variatie aanwezig is in de dataset. Er is namelijk een verschil in positionering van de assen bij dragen van de smartwatch op de rechter of </a:t>
            </a:r>
            <a:r>
              <a:rPr lang="nl-BE" dirty="0" err="1"/>
              <a:t>linkerpols</a:t>
            </a:r>
            <a:r>
              <a:rPr lang="nl-BE" dirty="0"/>
              <a:t>. Om ervoor te zorgen dat het model beide herkend moeten beide aanwezig zijn. Ook is er een verschil in data bij veranderen van draairichting. De sprong is echter nog steeds hetzelfde, dus ook deze data moet aanwezig zijn. </a:t>
            </a:r>
          </a:p>
          <a:p>
            <a:r>
              <a:rPr lang="nl-BE" dirty="0"/>
              <a:t>De forward en backward 180 sprongen hebben een andere onderscheid. Indien de forward 180 uitgevoerd wordt in de andere draairichting bekomen we de backward 180 en omgekeerd. Er is echter een ander verschil: het draaien kan in 2 richtingen gebeuren.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103306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de bedoeling dat gebruik makend van </a:t>
            </a:r>
            <a:r>
              <a:rPr lang="nl-BE" dirty="0" err="1"/>
              <a:t>rope</a:t>
            </a:r>
            <a:r>
              <a:rPr lang="nl-BE" dirty="0"/>
              <a:t> skipping de gezondheid kan geoptimaliseerd worden. Dit door persoonlijke aanbevelingen te geven.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255690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gebruiker kan vanop de smartwatch of smartphone een sessie starten waarin hij/zij verschillende </a:t>
            </a:r>
            <a:r>
              <a:rPr lang="nl-BE" dirty="0" err="1"/>
              <a:t>rope</a:t>
            </a:r>
            <a:r>
              <a:rPr lang="nl-BE" dirty="0"/>
              <a:t> skipping bewegingen </a:t>
            </a:r>
            <a:r>
              <a:rPr lang="nl-BE" dirty="0" err="1"/>
              <a:t>uitvoerd</a:t>
            </a:r>
            <a:r>
              <a:rPr lang="nl-BE" dirty="0"/>
              <a:t>. Er wordt ook weer gebruik gemaakt van bluetooth. Op de smartphone zal dan via het getrainde machine </a:t>
            </a:r>
            <a:r>
              <a:rPr lang="nl-BE" dirty="0" err="1"/>
              <a:t>learning</a:t>
            </a:r>
            <a:r>
              <a:rPr lang="nl-BE" dirty="0"/>
              <a:t> model nagegaan worden welke sprongen gedaan werden en wanneer. Ook zal het inspanningsniveau berekend worden. Hierover later meer.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1669104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Uit de binnengekomen data worden het aantal draaiingen berekend door telkens te kijken naar het aantal periodes. Ook zal gemeld worden wanneer een fout zich plaatsvindt. Het machine </a:t>
            </a:r>
            <a:r>
              <a:rPr lang="nl-BE" dirty="0" err="1"/>
              <a:t>learning</a:t>
            </a:r>
            <a:r>
              <a:rPr lang="nl-BE" dirty="0"/>
              <a:t> model wordt ook hierop getraind. Hierdoor weet men waar nog verbetering mogelijk is.</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17975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Vanuit de bekomen statistieken zullen persoonlijke aanbevelingen gegeven worden. Hierbij wordt data van 10 weken terug bekeken alsook de gemiddelde duur en het aantal sessies waarin deze werd beoefent van een sprong. Door de gemiddelde duur kan gezien worden hoe graag de persoon deze </a:t>
            </a:r>
            <a:r>
              <a:rPr lang="nl-BE" dirty="0" err="1"/>
              <a:t>uitoefend</a:t>
            </a:r>
            <a:r>
              <a:rPr lang="nl-BE" dirty="0"/>
              <a:t>. Indien veel fouten gemaakt werden zal ook hier rekening </a:t>
            </a:r>
            <a:r>
              <a:rPr lang="nl-BE" dirty="0" err="1"/>
              <a:t>meegehouden</a:t>
            </a:r>
            <a:r>
              <a:rPr lang="nl-BE" dirty="0"/>
              <a:t> worden.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425609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inspanningsniveau tijdens een activiteit wordt berekend aan de hand van </a:t>
            </a:r>
            <a:r>
              <a:rPr lang="nl-BE" dirty="0" err="1"/>
              <a:t>METs</a:t>
            </a:r>
            <a:r>
              <a:rPr lang="nl-BE" dirty="0"/>
              <a:t>. Hierbij zal gebaseerd op de hartslag bepaald worden hoe intens de activiteit ervaren wordt.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26297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applicatie is context </a:t>
            </a:r>
            <a:r>
              <a:rPr lang="nl-BE" dirty="0" err="1"/>
              <a:t>aware</a:t>
            </a:r>
            <a:r>
              <a:rPr lang="nl-BE" dirty="0"/>
              <a:t> doordat aanbevelingen gegeven worden wanneer de gebruiker te lang stilzit. Ook is er een </a:t>
            </a:r>
            <a:r>
              <a:rPr lang="nl-BE" dirty="0" err="1"/>
              <a:t>snooze</a:t>
            </a:r>
            <a:r>
              <a:rPr lang="nl-BE" dirty="0"/>
              <a:t> functionaliteit. Door te leren uit de tijdstippen waarop </a:t>
            </a:r>
            <a:r>
              <a:rPr lang="nl-BE" dirty="0" err="1"/>
              <a:t>gesnoozed</a:t>
            </a:r>
            <a:r>
              <a:rPr lang="nl-BE" dirty="0"/>
              <a:t> wordt zal het systeem uiteindelijk correct getimede aanbevelingen geven. Ook zal er bij een te hoge hartslag een melding gegeven worden. Dit zorgt ervoor dat de </a:t>
            </a:r>
            <a:r>
              <a:rPr lang="nl-BE" dirty="0" err="1"/>
              <a:t>gruiker</a:t>
            </a:r>
            <a:r>
              <a:rPr lang="nl-BE" dirty="0"/>
              <a:t> niet over zijn limiet gaat.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164246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Zoals gezegd wordt </a:t>
            </a:r>
            <a:r>
              <a:rPr lang="nl-BE" dirty="0" err="1"/>
              <a:t>rope</a:t>
            </a:r>
            <a:r>
              <a:rPr lang="nl-BE" dirty="0"/>
              <a:t> skipping gebruikt om de conditie te trainen. Hiervoor is het noodzakelijk dat bepaalde bewegingen herkend worden.  De bewegingen worden gemeten via een smartwatch gedragen op de pols. Deze smartwatch heeft een </a:t>
            </a:r>
            <a:r>
              <a:rPr lang="nl-BE" dirty="0" err="1"/>
              <a:t>accelerometer</a:t>
            </a:r>
            <a:r>
              <a:rPr lang="nl-BE" dirty="0"/>
              <a:t> waardoor aan een frequentie van 52 Hz versnellingsvectoren binnenkomen.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Op die manier kunnen persoonlijke aanbevelingen gegeven worden. Dit wordt later toegelicht.</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89224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2 eerste bewegingen zijn: springen met en zonder tussensprong. Zoals te zien is op de grafieken, is er een duidelijk verschil in verloop.</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9020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te zien op de figuur is een cross over en beweging gedaan door te springen met de armen </a:t>
            </a:r>
            <a:r>
              <a:rPr lang="nl-BE" dirty="0" err="1"/>
              <a:t>gekruisd</a:t>
            </a:r>
            <a:r>
              <a:rPr lang="nl-BE" dirty="0"/>
              <a:t>. Het verloop in </a:t>
            </a:r>
            <a:r>
              <a:rPr lang="nl-BE" dirty="0" err="1"/>
              <a:t>accelerometer</a:t>
            </a:r>
            <a:r>
              <a:rPr lang="nl-BE" dirty="0"/>
              <a:t> data is te zien op de grafiek.</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07820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side swing beweging wordt gedaan door het touw langs beide kanten van het lichaam te bewegen in een draaiende beweging. Deze beweging wordt vaak gedaan als overgang tussen 2 andere.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09384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Forward 180 is een andere overgangsbeweging. Hierbij zal de springer via een halve side swing zichzelf en het touw 180 graden draaien. Bij de forward 180 wordt begonnen met een voorwaartse sprong en eindigt men met een achterwaartse sprong.</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67930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backward 180 is hetzelfde principe als de forward variant. Alleen zal nu begonnen worden met achterwaarts springen. De verplaatsing van het touw gebeurd ook op een andere manier. De overgang is niet meer een halve side swing, maar de springer zal wanneer het touw voor hem in de lucht komt zichzelf en het touw 180 graden draaien waarna de richting van springen wordt omgekeerd.</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17840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bestaande applicatie voor de gebruikte smartwatch laten jammer genoeg niet toe om onbewerkte </a:t>
            </a:r>
            <a:r>
              <a:rPr lang="nl-BE" dirty="0" err="1"/>
              <a:t>accelerometer</a:t>
            </a:r>
            <a:r>
              <a:rPr lang="nl-BE" dirty="0"/>
              <a:t> data te downloaden. Daarom werd een eigen applicatie ontworpen.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30344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Via een bluetooth verbinding zullen de binnenkomende sensorsamples telkens verstuurd worden naar de gekoppelde smartphone. Hierop wordt een </a:t>
            </a:r>
            <a:r>
              <a:rPr lang="nl-BE" dirty="0" err="1"/>
              <a:t>csv</a:t>
            </a:r>
            <a:r>
              <a:rPr lang="nl-BE" dirty="0"/>
              <a:t> file aangemaakt waarin de x, y en </a:t>
            </a:r>
            <a:r>
              <a:rPr lang="nl-BE" dirty="0" err="1"/>
              <a:t>z</a:t>
            </a:r>
            <a:r>
              <a:rPr lang="nl-BE" dirty="0"/>
              <a:t> </a:t>
            </a:r>
            <a:r>
              <a:rPr lang="nl-BE" dirty="0" err="1"/>
              <a:t>coordinaat</a:t>
            </a:r>
            <a:r>
              <a:rPr lang="nl-BE" dirty="0"/>
              <a:t> van de versnellingsvector samen met het tijdstip van de meting in opgeslagen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924407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13-4-2020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13/04/2020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13/04/2020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13/04/2020</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13-4-2020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0619" y="4117291"/>
            <a:ext cx="280417" cy="280417"/>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13-4-2020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39802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13/04/2020</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 id="2147483677" r:id="rId9"/>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EFE4415C-6F10-418D-B792-BDA5E47AE016}"/>
              </a:ext>
            </a:extLst>
          </p:cNvPr>
          <p:cNvPicPr>
            <a:picLocks noChangeAspect="1"/>
          </p:cNvPicPr>
          <p:nvPr/>
        </p:nvPicPr>
        <p:blipFill>
          <a:blip r:embed="rId3"/>
          <a:stretch>
            <a:fillRect/>
          </a:stretch>
        </p:blipFill>
        <p:spPr>
          <a:xfrm>
            <a:off x="390338" y="-14972"/>
            <a:ext cx="8278999" cy="8278999"/>
          </a:xfrm>
          <a:prstGeom prst="rect">
            <a:avLst/>
          </a:prstGeom>
        </p:spPr>
      </p:pic>
      <p:sp>
        <p:nvSpPr>
          <p:cNvPr id="5" name="Tijdelijke aanduiding voor tekst 4"/>
          <p:cNvSpPr>
            <a:spLocks noGrp="1"/>
          </p:cNvSpPr>
          <p:nvPr>
            <p:ph type="body" sz="quarter" idx="13"/>
          </p:nvPr>
        </p:nvSpPr>
        <p:spPr>
          <a:xfrm>
            <a:off x="914401" y="4124528"/>
            <a:ext cx="14025716" cy="3798249"/>
          </a:xfrm>
        </p:spPr>
        <p:txBody>
          <a:bodyPr/>
          <a:lstStyle/>
          <a:p>
            <a:pPr marL="358775">
              <a:lnSpc>
                <a:spcPct val="100000"/>
              </a:lnSpc>
            </a:pPr>
            <a:r>
              <a:rPr lang="nl-BE" sz="6000" dirty="0"/>
              <a:t>Ontwerp en ontwikkeling van een </a:t>
            </a:r>
            <a:r>
              <a:rPr lang="nl-BE" sz="6000" dirty="0" err="1"/>
              <a:t>gezondheidsaanbevelingssysteem</a:t>
            </a:r>
            <a:r>
              <a:rPr lang="nl-BE" sz="6000" dirty="0"/>
              <a:t> gericht op </a:t>
            </a:r>
            <a:r>
              <a:rPr lang="nl-BE" sz="6000" dirty="0" err="1"/>
              <a:t>rope</a:t>
            </a:r>
            <a:r>
              <a:rPr lang="nl-BE" sz="6000" dirty="0"/>
              <a:t> skipping</a:t>
            </a:r>
            <a:endParaRPr lang="nl-BE" sz="1050" dirty="0"/>
          </a:p>
        </p:txBody>
      </p:sp>
    </p:spTree>
    <p:extLst>
      <p:ext uri="{BB962C8B-B14F-4D97-AF65-F5344CB8AC3E}">
        <p14:creationId xmlns:p14="http://schemas.microsoft.com/office/powerpoint/2010/main" val="10544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and, type, excel Gratis Pictogram van vscode">
            <a:extLst>
              <a:ext uri="{FF2B5EF4-FFF2-40B4-BE49-F238E27FC236}">
                <a16:creationId xmlns:a16="http://schemas.microsoft.com/office/drawing/2014/main" id="{3AEFABF6-56BF-4A0D-A3B2-F3766DD2C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9403" y="7422775"/>
            <a:ext cx="1085923" cy="108592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Rechte verbindingslijn met pijl 21">
            <a:extLst>
              <a:ext uri="{FF2B5EF4-FFF2-40B4-BE49-F238E27FC236}">
                <a16:creationId xmlns:a16="http://schemas.microsoft.com/office/drawing/2014/main" id="{BF1923AB-A68F-49BB-8485-E8FEB86AE0CA}"/>
              </a:ext>
            </a:extLst>
          </p:cNvPr>
          <p:cNvCxnSpPr>
            <a:stCxn id="2052" idx="2"/>
            <a:endCxn id="2056" idx="0"/>
          </p:cNvCxnSpPr>
          <p:nvPr/>
        </p:nvCxnSpPr>
        <p:spPr>
          <a:xfrm flipH="1">
            <a:off x="13152365" y="4876800"/>
            <a:ext cx="6559" cy="2545975"/>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Machine </a:t>
            </a:r>
            <a:r>
              <a:rPr lang="nl-BE" dirty="0" err="1"/>
              <a:t>learning</a:t>
            </a:r>
            <a:endParaRPr lang="nl-B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11</a:t>
            </a:fld>
            <a:endParaRPr lang="nl-BE" noProof="0" dirty="0"/>
          </a:p>
        </p:txBody>
      </p:sp>
    </p:spTree>
    <p:extLst>
      <p:ext uri="{BB962C8B-B14F-4D97-AF65-F5344CB8AC3E}">
        <p14:creationId xmlns:p14="http://schemas.microsoft.com/office/powerpoint/2010/main" val="13606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algoritmes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5356403"/>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Support Vector </a:t>
            </a:r>
            <a:r>
              <a:rPr lang="nl-BE" sz="3200" dirty="0" err="1"/>
              <a:t>Classification</a:t>
            </a:r>
            <a:r>
              <a:rPr lang="nl-BE" sz="3200" dirty="0"/>
              <a:t> (SVC)</a:t>
            </a:r>
          </a:p>
          <a:p>
            <a:pPr marL="342900" indent="-342900">
              <a:lnSpc>
                <a:spcPct val="120000"/>
              </a:lnSpc>
              <a:buFont typeface="Arial" panose="020B0604020202020204" pitchFamily="34" charset="0"/>
              <a:buChar char="•"/>
            </a:pPr>
            <a:r>
              <a:rPr lang="nl-BE" sz="3200" dirty="0" err="1"/>
              <a:t>Linear</a:t>
            </a:r>
            <a:r>
              <a:rPr lang="nl-BE" sz="3200" dirty="0"/>
              <a:t> Support Vector </a:t>
            </a:r>
            <a:r>
              <a:rPr lang="nl-BE" sz="3200" dirty="0" err="1"/>
              <a:t>Classification</a:t>
            </a:r>
            <a:r>
              <a:rPr lang="nl-BE" sz="3200" dirty="0"/>
              <a:t> (</a:t>
            </a:r>
            <a:r>
              <a:rPr lang="nl-BE" sz="3200" dirty="0" err="1"/>
              <a:t>LinearSVC</a:t>
            </a:r>
            <a:r>
              <a:rPr lang="nl-BE" sz="3200" dirty="0"/>
              <a:t>)</a:t>
            </a:r>
          </a:p>
          <a:p>
            <a:pPr marL="342900" indent="-342900">
              <a:lnSpc>
                <a:spcPct val="120000"/>
              </a:lnSpc>
              <a:buFont typeface="Arial" panose="020B0604020202020204" pitchFamily="34" charset="0"/>
              <a:buChar char="•"/>
            </a:pPr>
            <a:r>
              <a:rPr lang="nl-BE" sz="3200" dirty="0"/>
              <a:t>Random </a:t>
            </a:r>
            <a:r>
              <a:rPr lang="nl-BE" sz="3200" dirty="0" err="1"/>
              <a:t>Forest</a:t>
            </a:r>
            <a:r>
              <a:rPr lang="nl-BE" sz="3200" dirty="0"/>
              <a:t> </a:t>
            </a:r>
            <a:r>
              <a:rPr lang="nl-BE" sz="3200" dirty="0" err="1"/>
              <a:t>Classifier</a:t>
            </a:r>
            <a:endParaRPr lang="nl-BE" sz="3200" dirty="0"/>
          </a:p>
          <a:p>
            <a:pPr marL="342900" indent="-342900">
              <a:lnSpc>
                <a:spcPct val="120000"/>
              </a:lnSpc>
              <a:buFont typeface="Arial" panose="020B0604020202020204" pitchFamily="34" charset="0"/>
              <a:buChar char="•"/>
            </a:pPr>
            <a:r>
              <a:rPr lang="nl-BE" sz="3200" dirty="0" err="1"/>
              <a:t>AdaBoost</a:t>
            </a:r>
            <a:endParaRPr lang="nl-BE" sz="3200" dirty="0"/>
          </a:p>
          <a:p>
            <a:pPr marL="342900" indent="-342900">
              <a:lnSpc>
                <a:spcPct val="120000"/>
              </a:lnSpc>
              <a:buFont typeface="Arial" panose="020B0604020202020204" pitchFamily="34" charset="0"/>
              <a:buChar char="•"/>
            </a:pPr>
            <a:r>
              <a:rPr lang="nl-BE" sz="3200" dirty="0" err="1"/>
              <a:t>Naive</a:t>
            </a:r>
            <a:r>
              <a:rPr lang="nl-BE" sz="3200" dirty="0"/>
              <a:t> Bayes</a:t>
            </a:r>
          </a:p>
          <a:p>
            <a:pPr marL="342900" indent="-342900">
              <a:lnSpc>
                <a:spcPct val="120000"/>
              </a:lnSpc>
              <a:buFont typeface="Arial" panose="020B0604020202020204" pitchFamily="34" charset="0"/>
              <a:buChar char="•"/>
            </a:pPr>
            <a:r>
              <a:rPr lang="nl-BE" sz="3200" dirty="0"/>
              <a:t>K-</a:t>
            </a:r>
            <a:r>
              <a:rPr lang="nl-BE" sz="3200" dirty="0" err="1"/>
              <a:t>nearest</a:t>
            </a:r>
            <a:r>
              <a:rPr lang="nl-BE" sz="3200" dirty="0"/>
              <a:t> </a:t>
            </a:r>
            <a:r>
              <a:rPr lang="nl-BE" sz="3200" dirty="0" err="1"/>
              <a:t>neighbors</a:t>
            </a:r>
            <a:endParaRPr lang="nl-BE" sz="3200" dirty="0"/>
          </a:p>
          <a:p>
            <a:pPr marL="342900" indent="-342900">
              <a:lnSpc>
                <a:spcPct val="120000"/>
              </a:lnSpc>
              <a:buFont typeface="Arial" panose="020B0604020202020204" pitchFamily="34" charset="0"/>
              <a:buChar char="•"/>
            </a:pPr>
            <a:r>
              <a:rPr lang="nl-BE" sz="3200" dirty="0" err="1"/>
              <a:t>Stochastic</a:t>
            </a:r>
            <a:r>
              <a:rPr lang="nl-BE" sz="3200" dirty="0"/>
              <a:t> </a:t>
            </a:r>
            <a:r>
              <a:rPr lang="nl-BE" sz="3200" dirty="0" err="1"/>
              <a:t>Gradient</a:t>
            </a:r>
            <a:r>
              <a:rPr lang="nl-BE" sz="3200" dirty="0"/>
              <a:t> </a:t>
            </a:r>
            <a:r>
              <a:rPr lang="nl-BE" sz="3200" dirty="0" err="1"/>
              <a:t>Descent</a:t>
            </a:r>
            <a:r>
              <a:rPr lang="nl-BE" sz="3200" dirty="0"/>
              <a:t> </a:t>
            </a:r>
            <a:r>
              <a:rPr lang="nl-BE" sz="3200" dirty="0" err="1"/>
              <a:t>classifier</a:t>
            </a:r>
            <a:r>
              <a:rPr lang="nl-BE" sz="3200" dirty="0"/>
              <a:t> (SGD)</a:t>
            </a:r>
          </a:p>
          <a:p>
            <a:pPr marL="342900" indent="-342900">
              <a:lnSpc>
                <a:spcPct val="120000"/>
              </a:lnSpc>
              <a:buFont typeface="Arial" panose="020B0604020202020204" pitchFamily="34" charset="0"/>
              <a:buChar char="•"/>
            </a:pPr>
            <a:r>
              <a:rPr lang="nl-BE" sz="3200" dirty="0" err="1"/>
              <a:t>Multilayer</a:t>
            </a:r>
            <a:r>
              <a:rPr lang="nl-BE" sz="3200" dirty="0"/>
              <a:t> </a:t>
            </a:r>
            <a:r>
              <a:rPr lang="nl-BE" sz="3200" dirty="0" err="1"/>
              <a:t>Percepton</a:t>
            </a:r>
            <a:r>
              <a:rPr lang="nl-BE" sz="3200" dirty="0"/>
              <a:t> </a:t>
            </a:r>
            <a:r>
              <a:rPr lang="nl-BE" sz="3200" dirty="0" err="1"/>
              <a:t>Classifier</a:t>
            </a:r>
            <a:r>
              <a:rPr lang="nl-BE" sz="3200" dirty="0"/>
              <a:t> (MLP)</a:t>
            </a:r>
          </a:p>
          <a:p>
            <a:pPr marL="342900" indent="-342900">
              <a:lnSpc>
                <a:spcPct val="120000"/>
              </a:lnSpc>
              <a:buFont typeface="Arial" panose="020B0604020202020204" pitchFamily="34" charset="0"/>
              <a:buChar char="•"/>
            </a:pPr>
            <a:r>
              <a:rPr lang="nl-BE" sz="3200" dirty="0" err="1"/>
              <a:t>Convolutional</a:t>
            </a:r>
            <a:r>
              <a:rPr lang="nl-BE" sz="3200" dirty="0"/>
              <a:t> </a:t>
            </a:r>
            <a:r>
              <a:rPr lang="nl-BE" sz="3200" dirty="0" err="1"/>
              <a:t>Neural</a:t>
            </a:r>
            <a:r>
              <a:rPr lang="nl-BE" sz="3200" dirty="0"/>
              <a:t> Network (CNN)</a:t>
            </a:r>
            <a:endParaRPr lang="nl-BE" sz="4800" dirty="0"/>
          </a:p>
        </p:txBody>
      </p:sp>
    </p:spTree>
    <p:extLst>
      <p:ext uri="{BB962C8B-B14F-4D97-AF65-F5344CB8AC3E}">
        <p14:creationId xmlns:p14="http://schemas.microsoft.com/office/powerpoint/2010/main" val="136480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variaties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6938682"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Draairichting</a:t>
            </a:r>
          </a:p>
          <a:p>
            <a:pPr marL="342900" indent="-342900">
              <a:lnSpc>
                <a:spcPct val="120000"/>
              </a:lnSpc>
              <a:buFont typeface="Arial" panose="020B0604020202020204" pitchFamily="34" charset="0"/>
              <a:buChar char="•"/>
            </a:pPr>
            <a:r>
              <a:rPr lang="nl-BE" sz="3200" dirty="0"/>
              <a:t>Forward/backward 180: draaikant</a:t>
            </a:r>
          </a:p>
        </p:txBody>
      </p:sp>
      <p:pic>
        <p:nvPicPr>
          <p:cNvPr id="7" name="Afbeelding 6">
            <a:extLst>
              <a:ext uri="{FF2B5EF4-FFF2-40B4-BE49-F238E27FC236}">
                <a16:creationId xmlns:a16="http://schemas.microsoft.com/office/drawing/2014/main" id="{780BA68B-CC75-4D0D-BCF0-1D7A53127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7413" y="1745235"/>
            <a:ext cx="6477000" cy="6457950"/>
          </a:xfrm>
          <a:prstGeom prst="rect">
            <a:avLst/>
          </a:prstGeom>
        </p:spPr>
      </p:pic>
    </p:spTree>
    <p:extLst>
      <p:ext uri="{BB962C8B-B14F-4D97-AF65-F5344CB8AC3E}">
        <p14:creationId xmlns:p14="http://schemas.microsoft.com/office/powerpoint/2010/main" val="196121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gezondheidsapplicatie</a:t>
            </a:r>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14</a:t>
            </a:fld>
            <a:endParaRPr lang="nl-BE" noProof="0" dirty="0"/>
          </a:p>
        </p:txBody>
      </p:sp>
    </p:spTree>
    <p:extLst>
      <p:ext uri="{BB962C8B-B14F-4D97-AF65-F5344CB8AC3E}">
        <p14:creationId xmlns:p14="http://schemas.microsoft.com/office/powerpoint/2010/main" val="383577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15</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4ECFDE07-9167-49CE-A268-3FF4C057302B}"/>
              </a:ext>
            </a:extLst>
          </p:cNvPr>
          <p:cNvSpPr txBox="1"/>
          <p:nvPr/>
        </p:nvSpPr>
        <p:spPr>
          <a:xfrm>
            <a:off x="726141" y="5338482"/>
            <a:ext cx="4894730" cy="143494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2500" dirty="0"/>
              <a:t>Sessie starten vanop smartwatch of smartphone</a:t>
            </a:r>
          </a:p>
          <a:p>
            <a:pPr marL="342900" indent="-342900">
              <a:lnSpc>
                <a:spcPct val="120000"/>
              </a:lnSpc>
              <a:buFont typeface="Arial" panose="020B0604020202020204" pitchFamily="34" charset="0"/>
              <a:buChar char="•"/>
            </a:pPr>
            <a:r>
              <a:rPr lang="nl-BE" sz="2500" dirty="0"/>
              <a:t>Statistieken op smartphone</a:t>
            </a:r>
          </a:p>
        </p:txBody>
      </p:sp>
    </p:spTree>
    <p:extLst>
      <p:ext uri="{BB962C8B-B14F-4D97-AF65-F5344CB8AC3E}">
        <p14:creationId xmlns:p14="http://schemas.microsoft.com/office/powerpoint/2010/main" val="258171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Berekeningen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1219886"/>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Aantal draaiingen</a:t>
            </a:r>
          </a:p>
          <a:p>
            <a:pPr marL="342900" indent="-342900">
              <a:lnSpc>
                <a:spcPct val="120000"/>
              </a:lnSpc>
              <a:buFont typeface="Arial" panose="020B0604020202020204" pitchFamily="34" charset="0"/>
              <a:buChar char="•"/>
            </a:pPr>
            <a:r>
              <a:rPr lang="nl-BE" sz="3200" dirty="0"/>
              <a:t>Fouten </a:t>
            </a:r>
            <a:endParaRPr lang="nl-BE" sz="4800" dirty="0"/>
          </a:p>
        </p:txBody>
      </p:sp>
    </p:spTree>
    <p:extLst>
      <p:ext uri="{BB962C8B-B14F-4D97-AF65-F5344CB8AC3E}">
        <p14:creationId xmlns:p14="http://schemas.microsoft.com/office/powerpoint/2010/main" val="22740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aanbevelingssysteem</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2401748"/>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10 weken </a:t>
            </a:r>
          </a:p>
          <a:p>
            <a:pPr marL="342900" indent="-342900">
              <a:lnSpc>
                <a:spcPct val="120000"/>
              </a:lnSpc>
              <a:buFont typeface="Arial" panose="020B0604020202020204" pitchFamily="34" charset="0"/>
              <a:buChar char="•"/>
            </a:pPr>
            <a:r>
              <a:rPr lang="nl-BE" sz="3200" dirty="0"/>
              <a:t>Gemiddelde duur</a:t>
            </a:r>
          </a:p>
          <a:p>
            <a:pPr marL="342900" indent="-342900">
              <a:lnSpc>
                <a:spcPct val="120000"/>
              </a:lnSpc>
              <a:buFont typeface="Arial" panose="020B0604020202020204" pitchFamily="34" charset="0"/>
              <a:buChar char="•"/>
            </a:pPr>
            <a:r>
              <a:rPr lang="nl-BE" sz="3200" dirty="0"/>
              <a:t>Aantal keer beoefend</a:t>
            </a:r>
          </a:p>
          <a:p>
            <a:pPr marL="342900" indent="-342900">
              <a:lnSpc>
                <a:spcPct val="120000"/>
              </a:lnSpc>
              <a:buFont typeface="Arial" panose="020B0604020202020204" pitchFamily="34" charset="0"/>
              <a:buChar char="•"/>
            </a:pPr>
            <a:r>
              <a:rPr lang="nl-BE" sz="3200" dirty="0"/>
              <a:t>Fouten </a:t>
            </a:r>
          </a:p>
        </p:txBody>
      </p:sp>
    </p:spTree>
    <p:extLst>
      <p:ext uri="{BB962C8B-B14F-4D97-AF65-F5344CB8AC3E}">
        <p14:creationId xmlns:p14="http://schemas.microsoft.com/office/powerpoint/2010/main" val="189834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inspanningsniveau</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62895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err="1"/>
              <a:t>Metabolic</a:t>
            </a:r>
            <a:r>
              <a:rPr lang="nl-BE" sz="3200" dirty="0"/>
              <a:t> Equivalent </a:t>
            </a:r>
            <a:r>
              <a:rPr lang="nl-BE" sz="3200" dirty="0" err="1"/>
              <a:t>Task</a:t>
            </a:r>
            <a:r>
              <a:rPr lang="nl-BE" sz="3200" dirty="0"/>
              <a:t> (MET)</a:t>
            </a:r>
          </a:p>
        </p:txBody>
      </p:sp>
    </p:spTree>
    <p:extLst>
      <p:ext uri="{BB962C8B-B14F-4D97-AF65-F5344CB8AC3E}">
        <p14:creationId xmlns:p14="http://schemas.microsoft.com/office/powerpoint/2010/main" val="1224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Context </a:t>
            </a:r>
            <a:r>
              <a:rPr lang="nl-BE" dirty="0" err="1"/>
              <a:t>aware</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Te lang stilzitten</a:t>
            </a:r>
          </a:p>
          <a:p>
            <a:pPr marL="342900" indent="-342900">
              <a:lnSpc>
                <a:spcPct val="120000"/>
              </a:lnSpc>
              <a:buFont typeface="Arial" panose="020B0604020202020204" pitchFamily="34" charset="0"/>
              <a:buChar char="•"/>
            </a:pPr>
            <a:r>
              <a:rPr lang="nl-BE" sz="3200" dirty="0" err="1"/>
              <a:t>Snooze</a:t>
            </a:r>
            <a:r>
              <a:rPr lang="nl-BE" sz="3200" dirty="0"/>
              <a:t> functionaliteit</a:t>
            </a:r>
          </a:p>
          <a:p>
            <a:pPr marL="342900" indent="-342900">
              <a:lnSpc>
                <a:spcPct val="120000"/>
              </a:lnSpc>
              <a:buFont typeface="Arial" panose="020B0604020202020204" pitchFamily="34" charset="0"/>
              <a:buChar char="•"/>
            </a:pPr>
            <a:r>
              <a:rPr lang="nl-BE" sz="3200" dirty="0"/>
              <a:t>Melding bij te hoge hartslag</a:t>
            </a:r>
          </a:p>
        </p:txBody>
      </p:sp>
    </p:spTree>
    <p:extLst>
      <p:ext uri="{BB962C8B-B14F-4D97-AF65-F5344CB8AC3E}">
        <p14:creationId xmlns:p14="http://schemas.microsoft.com/office/powerpoint/2010/main" val="215422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052FCDE-42BD-4D2F-B38F-AE7D2A9AEB28}"/>
              </a:ext>
            </a:extLst>
          </p:cNvPr>
          <p:cNvPicPr>
            <a:picLocks noChangeAspect="1"/>
          </p:cNvPicPr>
          <p:nvPr/>
        </p:nvPicPr>
        <p:blipFill>
          <a:blip r:embed="rId2"/>
          <a:stretch>
            <a:fillRect/>
          </a:stretch>
        </p:blipFill>
        <p:spPr>
          <a:xfrm>
            <a:off x="-1" y="297"/>
            <a:ext cx="17338675" cy="9753005"/>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
        <p:nvSpPr>
          <p:cNvPr id="5" name="Tekstvak 4"/>
          <p:cNvSpPr txBox="1"/>
          <p:nvPr/>
        </p:nvSpPr>
        <p:spPr>
          <a:xfrm>
            <a:off x="685798" y="3238499"/>
            <a:ext cx="10806955" cy="6074714"/>
          </a:xfrm>
          <a:prstGeom prst="rect">
            <a:avLst/>
          </a:prstGeom>
          <a:solidFill>
            <a:srgbClr val="1E64C8"/>
          </a:solidFill>
          <a:ln>
            <a:noFill/>
          </a:ln>
        </p:spPr>
        <p:txBody>
          <a:bodyPr wrap="square" lIns="360000" tIns="360000" rIns="360000" bIns="360000" numCol="1" spcCol="360000" rtlCol="0" anchor="t">
            <a:spAutoFit/>
          </a:bodyPr>
          <a:lstStyle/>
          <a:p>
            <a:pPr>
              <a:lnSpc>
                <a:spcPct val="120000"/>
              </a:lnSpc>
            </a:pPr>
            <a:r>
              <a:rPr lang="en-US" sz="5400" u="sng" dirty="0">
                <a:solidFill>
                  <a:srgbClr val="FFD200"/>
                </a:solidFill>
              </a:rPr>
              <a:t>INHOUD</a:t>
            </a:r>
          </a:p>
          <a:p>
            <a:pPr marL="536400" indent="-450000">
              <a:lnSpc>
                <a:spcPct val="120000"/>
              </a:lnSpc>
              <a:buFont typeface="Arial" panose="020B0604020202020204" pitchFamily="34" charset="0"/>
              <a:buChar char="‒"/>
            </a:pPr>
            <a:r>
              <a:rPr lang="en-US" sz="4800" dirty="0">
                <a:solidFill>
                  <a:schemeClr val="bg1"/>
                </a:solidFill>
              </a:rPr>
              <a:t>Rope skipping</a:t>
            </a:r>
          </a:p>
          <a:p>
            <a:pPr marL="536400" indent="-450000">
              <a:lnSpc>
                <a:spcPct val="120000"/>
              </a:lnSpc>
              <a:buFont typeface="Arial" panose="020B0604020202020204" pitchFamily="34" charset="0"/>
              <a:buChar char="‒"/>
            </a:pPr>
            <a:r>
              <a:rPr lang="en-US" sz="4800" dirty="0" err="1">
                <a:solidFill>
                  <a:schemeClr val="bg1"/>
                </a:solidFill>
              </a:rPr>
              <a:t>Meetopstelling</a:t>
            </a:r>
            <a:endParaRPr lang="en-US" sz="4800" dirty="0">
              <a:solidFill>
                <a:schemeClr val="bg1"/>
              </a:solidFill>
            </a:endParaRPr>
          </a:p>
          <a:p>
            <a:pPr marL="536400" indent="-450000">
              <a:lnSpc>
                <a:spcPct val="120000"/>
              </a:lnSpc>
              <a:buFont typeface="Arial" panose="020B0604020202020204" pitchFamily="34" charset="0"/>
              <a:buChar char="‒"/>
            </a:pPr>
            <a:r>
              <a:rPr lang="en-US" sz="4800" dirty="0">
                <a:solidFill>
                  <a:schemeClr val="bg1"/>
                </a:solidFill>
              </a:rPr>
              <a:t>Machine learning</a:t>
            </a:r>
          </a:p>
          <a:p>
            <a:pPr marL="536400" indent="-450000">
              <a:lnSpc>
                <a:spcPct val="120000"/>
              </a:lnSpc>
              <a:buFont typeface="Arial" panose="020B0604020202020204" pitchFamily="34" charset="0"/>
              <a:buChar char="‒"/>
            </a:pPr>
            <a:r>
              <a:rPr lang="en-US" sz="4800" dirty="0" err="1">
                <a:solidFill>
                  <a:schemeClr val="bg1"/>
                </a:solidFill>
              </a:rPr>
              <a:t>gezondheidsapplicatie</a:t>
            </a:r>
            <a:endParaRPr lang="en-US" sz="4800" dirty="0">
              <a:solidFill>
                <a:schemeClr val="bg1"/>
              </a:solidFill>
            </a:endParaRPr>
          </a:p>
          <a:p>
            <a:pPr marL="86400">
              <a:lnSpc>
                <a:spcPct val="120000"/>
              </a:lnSpc>
            </a:pPr>
            <a:endParaRPr lang="en-US" sz="4800" dirty="0">
              <a:solidFill>
                <a:schemeClr val="bg1"/>
              </a:solidFill>
            </a:endParaRPr>
          </a:p>
        </p:txBody>
      </p:sp>
    </p:spTree>
    <p:extLst>
      <p:ext uri="{BB962C8B-B14F-4D97-AF65-F5344CB8AC3E}">
        <p14:creationId xmlns:p14="http://schemas.microsoft.com/office/powerpoint/2010/main" val="391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20</a:t>
            </a:fld>
            <a:endParaRPr lang="nl-BE" noProof="0" dirty="0"/>
          </a:p>
        </p:txBody>
      </p:sp>
      <p:sp>
        <p:nvSpPr>
          <p:cNvPr id="4" name="Tijdelijke aanduiding voor tekst 3"/>
          <p:cNvSpPr txBox="1">
            <a:spLocks/>
          </p:cNvSpPr>
          <p:nvPr/>
        </p:nvSpPr>
        <p:spPr>
          <a:xfrm>
            <a:off x="2489986" y="845053"/>
            <a:ext cx="11070558" cy="6069314"/>
          </a:xfrm>
          <a:prstGeom prst="rect">
            <a:avLst/>
          </a:prstGeom>
        </p:spPr>
        <p:txBody>
          <a:bodyPr>
            <a:normAutofit/>
          </a:bodyPr>
          <a:lst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NL" sz="3600" dirty="0">
                <a:solidFill>
                  <a:schemeClr val="bg1"/>
                </a:solidFill>
              </a:rPr>
              <a:t>www.ugent.be</a:t>
            </a:r>
          </a:p>
          <a:p>
            <a:pPr marL="85725" indent="0">
              <a:buFont typeface="Arial" panose="020B0604020202020204" pitchFamily="34" charset="0"/>
              <a:buNone/>
            </a:pPr>
            <a:r>
              <a:rPr lang="nl-NL" sz="3600" dirty="0">
                <a:solidFill>
                  <a:schemeClr val="bg1"/>
                </a:solidFill>
              </a:rPr>
              <a:t>Universiteit Gent</a:t>
            </a:r>
            <a:br>
              <a:rPr lang="nl-NL" sz="3600" dirty="0">
                <a:solidFill>
                  <a:schemeClr val="bg1"/>
                </a:solidFill>
              </a:rPr>
            </a:br>
            <a:r>
              <a:rPr lang="nl-NL" sz="3600" dirty="0">
                <a:solidFill>
                  <a:schemeClr val="bg1"/>
                </a:solidFill>
              </a:rPr>
              <a:t>@</a:t>
            </a:r>
            <a:r>
              <a:rPr lang="nl-NL" sz="3600" dirty="0" err="1">
                <a:solidFill>
                  <a:schemeClr val="bg1"/>
                </a:solidFill>
              </a:rPr>
              <a:t>ugent</a:t>
            </a:r>
            <a:endParaRPr lang="nl-NL" sz="3600" dirty="0">
              <a:solidFill>
                <a:schemeClr val="bg1"/>
              </a:solidFill>
            </a:endParaRPr>
          </a:p>
          <a:p>
            <a:pPr marL="85725" indent="0">
              <a:buFont typeface="Arial" panose="020B0604020202020204" pitchFamily="34" charset="0"/>
              <a:buNone/>
            </a:pPr>
            <a:r>
              <a:rPr lang="nl-NL" sz="3600" dirty="0">
                <a:solidFill>
                  <a:schemeClr val="bg1"/>
                </a:solidFill>
              </a:rPr>
              <a:t>@</a:t>
            </a:r>
            <a:r>
              <a:rPr lang="nl-NL" sz="3600" dirty="0" err="1">
                <a:solidFill>
                  <a:schemeClr val="bg1"/>
                </a:solidFill>
              </a:rPr>
              <a:t>ugent</a:t>
            </a:r>
            <a:br>
              <a:rPr lang="nl-NL" sz="3600" dirty="0">
                <a:solidFill>
                  <a:schemeClr val="bg1"/>
                </a:solidFill>
              </a:rPr>
            </a:br>
            <a:r>
              <a:rPr lang="nl-NL" sz="3600" dirty="0" err="1">
                <a:solidFill>
                  <a:schemeClr val="bg1"/>
                </a:solidFill>
              </a:rPr>
              <a:t>Ghent</a:t>
            </a:r>
            <a:r>
              <a:rPr lang="nl-NL" sz="3600" dirty="0">
                <a:solidFill>
                  <a:schemeClr val="bg1"/>
                </a:solidFill>
              </a:rPr>
              <a:t> University</a:t>
            </a:r>
          </a:p>
          <a:p>
            <a:endParaRPr lang="nl-NL" sz="36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8" y="3627577"/>
            <a:ext cx="506012" cy="506012"/>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68" y="2268702"/>
            <a:ext cx="506012" cy="506012"/>
          </a:xfrm>
          <a:prstGeom prst="rect">
            <a:avLst/>
          </a:prstGeom>
        </p:spPr>
      </p:pic>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868" y="2933875"/>
            <a:ext cx="506012" cy="506012"/>
          </a:xfrm>
          <a:prstGeom prst="rect">
            <a:avLst/>
          </a:prstGeom>
        </p:spPr>
      </p:pic>
      <p:pic>
        <p:nvPicPr>
          <p:cNvPr id="8" name="Afbeelding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868" y="1603529"/>
            <a:ext cx="506012" cy="506012"/>
          </a:xfrm>
          <a:prstGeom prst="rect">
            <a:avLst/>
          </a:prstGeom>
        </p:spPr>
      </p:pic>
    </p:spTree>
    <p:extLst>
      <p:ext uri="{BB962C8B-B14F-4D97-AF65-F5344CB8AC3E}">
        <p14:creationId xmlns:p14="http://schemas.microsoft.com/office/powerpoint/2010/main" val="16974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3</a:t>
            </a:fld>
            <a:endParaRPr lang="nl-BE" noProof="0" dirty="0"/>
          </a:p>
        </p:txBody>
      </p:sp>
      <p:sp>
        <p:nvSpPr>
          <p:cNvPr id="6" name="Rechthoek 5"/>
          <p:cNvSpPr/>
          <p:nvPr/>
        </p:nvSpPr>
        <p:spPr>
          <a:xfrm>
            <a:off x="9942494" y="791028"/>
            <a:ext cx="4419600" cy="6350000"/>
          </a:xfrm>
          <a:prstGeom prst="rect">
            <a:avLst/>
          </a:prstGeom>
          <a:noFill/>
          <a:ln w="203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kstvak 6"/>
          <p:cNvSpPr txBox="1"/>
          <p:nvPr/>
        </p:nvSpPr>
        <p:spPr>
          <a:xfrm>
            <a:off x="933450" y="3246120"/>
            <a:ext cx="8651421" cy="4653281"/>
          </a:xfrm>
          <a:prstGeom prst="rect">
            <a:avLst/>
          </a:prstGeom>
          <a:solidFill>
            <a:srgbClr val="1E64C8"/>
          </a:solidFill>
          <a:ln>
            <a:noFill/>
          </a:ln>
        </p:spPr>
        <p:txBody>
          <a:bodyPr wrap="square" lIns="360000" tIns="360000" rIns="360000" bIns="360000" rtlCol="0" anchor="b">
            <a:noAutofit/>
          </a:bodyPr>
          <a:lstStyle/>
          <a:p>
            <a:pPr>
              <a:lnSpc>
                <a:spcPts val="11000"/>
              </a:lnSpc>
            </a:pPr>
            <a:endParaRPr lang="nl-NL" sz="8000" u="sng" dirty="0">
              <a:solidFill>
                <a:schemeClr val="bg1"/>
              </a:solidFill>
            </a:endParaRPr>
          </a:p>
          <a:p>
            <a:pPr>
              <a:lnSpc>
                <a:spcPts val="11000"/>
              </a:lnSpc>
            </a:pPr>
            <a:endParaRPr lang="nl-NL" sz="8000" u="sng" dirty="0">
              <a:solidFill>
                <a:schemeClr val="bg1"/>
              </a:solidFill>
            </a:endParaRPr>
          </a:p>
          <a:p>
            <a:pPr>
              <a:lnSpc>
                <a:spcPts val="11000"/>
              </a:lnSpc>
            </a:pPr>
            <a:r>
              <a:rPr lang="nl-NL" sz="8000" u="sng" dirty="0" err="1">
                <a:solidFill>
                  <a:schemeClr val="bg1"/>
                </a:solidFill>
              </a:rPr>
              <a:t>Rope</a:t>
            </a:r>
            <a:r>
              <a:rPr lang="nl-NL" sz="8000" u="sng" dirty="0">
                <a:solidFill>
                  <a:schemeClr val="bg1"/>
                </a:solidFill>
              </a:rPr>
              <a:t> skipping</a:t>
            </a:r>
          </a:p>
        </p:txBody>
      </p:sp>
      <p:pic>
        <p:nvPicPr>
          <p:cNvPr id="2" name="Afbeelding 1">
            <a:extLst>
              <a:ext uri="{FF2B5EF4-FFF2-40B4-BE49-F238E27FC236}">
                <a16:creationId xmlns:a16="http://schemas.microsoft.com/office/drawing/2014/main" id="{9950B2F3-7746-4A47-86C1-ABBA87501669}"/>
              </a:ext>
            </a:extLst>
          </p:cNvPr>
          <p:cNvPicPr>
            <a:picLocks noChangeAspect="1"/>
          </p:cNvPicPr>
          <p:nvPr/>
        </p:nvPicPr>
        <p:blipFill>
          <a:blip r:embed="rId3"/>
          <a:stretch>
            <a:fillRect/>
          </a:stretch>
        </p:blipFill>
        <p:spPr>
          <a:xfrm>
            <a:off x="9584871" y="682053"/>
            <a:ext cx="5400600" cy="6567950"/>
          </a:xfrm>
          <a:prstGeom prst="rect">
            <a:avLst/>
          </a:prstGeom>
        </p:spPr>
      </p:pic>
    </p:spTree>
    <p:extLst>
      <p:ext uri="{BB962C8B-B14F-4D97-AF65-F5344CB8AC3E}">
        <p14:creationId xmlns:p14="http://schemas.microsoft.com/office/powerpoint/2010/main" val="4089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Springen met of zonder tussensprong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17" name="Afbeelding 16">
            <a:extLst>
              <a:ext uri="{FF2B5EF4-FFF2-40B4-BE49-F238E27FC236}">
                <a16:creationId xmlns:a16="http://schemas.microsoft.com/office/drawing/2014/main" id="{0970D5F4-C32D-4CAA-922C-BF03E17B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054"/>
            <a:ext cx="9335309" cy="4138019"/>
          </a:xfrm>
          <a:prstGeom prst="rect">
            <a:avLst/>
          </a:prstGeom>
        </p:spPr>
      </p:pic>
      <p:pic>
        <p:nvPicPr>
          <p:cNvPr id="19" name="Afbeelding 18">
            <a:extLst>
              <a:ext uri="{FF2B5EF4-FFF2-40B4-BE49-F238E27FC236}">
                <a16:creationId xmlns:a16="http://schemas.microsoft.com/office/drawing/2014/main" id="{BCB3F308-B2AC-412B-B31B-CC3C51DE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28" y="5235073"/>
            <a:ext cx="9312447" cy="4160881"/>
          </a:xfrm>
          <a:prstGeom prst="rect">
            <a:avLst/>
          </a:prstGeom>
        </p:spPr>
      </p:pic>
      <p:sp>
        <p:nvSpPr>
          <p:cNvPr id="20" name="Tekstvak 19">
            <a:extLst>
              <a:ext uri="{FF2B5EF4-FFF2-40B4-BE49-F238E27FC236}">
                <a16:creationId xmlns:a16="http://schemas.microsoft.com/office/drawing/2014/main" id="{85E9F6CB-0740-4C49-8BD4-8A10B28F1673}"/>
              </a:ext>
            </a:extLst>
          </p:cNvPr>
          <p:cNvSpPr txBox="1"/>
          <p:nvPr/>
        </p:nvSpPr>
        <p:spPr>
          <a:xfrm>
            <a:off x="10367682" y="2605780"/>
            <a:ext cx="5424544" cy="511615"/>
          </a:xfrm>
          <a:prstGeom prst="rect">
            <a:avLst/>
          </a:prstGeom>
          <a:noFill/>
        </p:spPr>
        <p:txBody>
          <a:bodyPr wrap="square" rtlCol="0">
            <a:spAutoFit/>
          </a:bodyPr>
          <a:lstStyle/>
          <a:p>
            <a:pPr>
              <a:lnSpc>
                <a:spcPct val="120000"/>
              </a:lnSpc>
            </a:pPr>
            <a:r>
              <a:rPr lang="nl-BE" sz="2500" dirty="0"/>
              <a:t>Zonder tussensprong</a:t>
            </a:r>
          </a:p>
        </p:txBody>
      </p:sp>
      <p:sp>
        <p:nvSpPr>
          <p:cNvPr id="21" name="Tekstvak 20">
            <a:extLst>
              <a:ext uri="{FF2B5EF4-FFF2-40B4-BE49-F238E27FC236}">
                <a16:creationId xmlns:a16="http://schemas.microsoft.com/office/drawing/2014/main" id="{2CBD3450-C132-478C-B828-71CEFA6FC9A7}"/>
              </a:ext>
            </a:extLst>
          </p:cNvPr>
          <p:cNvSpPr txBox="1"/>
          <p:nvPr/>
        </p:nvSpPr>
        <p:spPr>
          <a:xfrm>
            <a:off x="2776496" y="6841136"/>
            <a:ext cx="5424544" cy="511615"/>
          </a:xfrm>
          <a:prstGeom prst="rect">
            <a:avLst/>
          </a:prstGeom>
          <a:noFill/>
        </p:spPr>
        <p:txBody>
          <a:bodyPr wrap="square" rtlCol="0">
            <a:spAutoFit/>
          </a:bodyPr>
          <a:lstStyle/>
          <a:p>
            <a:pPr>
              <a:lnSpc>
                <a:spcPct val="120000"/>
              </a:lnSpc>
            </a:pPr>
            <a:r>
              <a:rPr lang="nl-BE" sz="2500" dirty="0"/>
              <a:t>Met tussensprong</a:t>
            </a:r>
          </a:p>
        </p:txBody>
      </p:sp>
    </p:spTree>
    <p:extLst>
      <p:ext uri="{BB962C8B-B14F-4D97-AF65-F5344CB8AC3E}">
        <p14:creationId xmlns:p14="http://schemas.microsoft.com/office/powerpoint/2010/main" val="20966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Cross over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B23B8BE7-2A96-46D6-9C05-0FBCB677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21" y="1603382"/>
            <a:ext cx="9335309" cy="4153260"/>
          </a:xfrm>
          <a:prstGeom prst="rect">
            <a:avLst/>
          </a:prstGeom>
        </p:spPr>
      </p:pic>
      <p:pic>
        <p:nvPicPr>
          <p:cNvPr id="7" name="Afbeelding 6">
            <a:extLst>
              <a:ext uri="{FF2B5EF4-FFF2-40B4-BE49-F238E27FC236}">
                <a16:creationId xmlns:a16="http://schemas.microsoft.com/office/drawing/2014/main" id="{38E9BDEC-5344-4271-9CB4-D88598E2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782" y="5532108"/>
            <a:ext cx="2124075" cy="4219575"/>
          </a:xfrm>
          <a:prstGeom prst="rect">
            <a:avLst/>
          </a:prstGeom>
        </p:spPr>
      </p:pic>
    </p:spTree>
    <p:extLst>
      <p:ext uri="{BB962C8B-B14F-4D97-AF65-F5344CB8AC3E}">
        <p14:creationId xmlns:p14="http://schemas.microsoft.com/office/powerpoint/2010/main" val="3403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Side swing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6" name="Afbeelding 5">
            <a:extLst>
              <a:ext uri="{FF2B5EF4-FFF2-40B4-BE49-F238E27FC236}">
                <a16:creationId xmlns:a16="http://schemas.microsoft.com/office/drawing/2014/main" id="{7FBDEB9F-2F90-4366-ACF2-A6C88B80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27" y="1242327"/>
            <a:ext cx="9396274" cy="4176122"/>
          </a:xfrm>
          <a:prstGeom prst="rect">
            <a:avLst/>
          </a:prstGeom>
        </p:spPr>
      </p:pic>
      <p:pic>
        <p:nvPicPr>
          <p:cNvPr id="9" name="Afbeelding 8">
            <a:extLst>
              <a:ext uri="{FF2B5EF4-FFF2-40B4-BE49-F238E27FC236}">
                <a16:creationId xmlns:a16="http://schemas.microsoft.com/office/drawing/2014/main" id="{0886C3F3-FE54-4321-80A5-101BAF60C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1537" y="5175579"/>
            <a:ext cx="4876800" cy="4314825"/>
          </a:xfrm>
          <a:prstGeom prst="rect">
            <a:avLst/>
          </a:prstGeom>
        </p:spPr>
      </p:pic>
    </p:spTree>
    <p:extLst>
      <p:ext uri="{BB962C8B-B14F-4D97-AF65-F5344CB8AC3E}">
        <p14:creationId xmlns:p14="http://schemas.microsoft.com/office/powerpoint/2010/main" val="2559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Forward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FB825574-EC5C-46DC-A55C-B1EB5B54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7" y="1135879"/>
            <a:ext cx="9472481" cy="3985605"/>
          </a:xfrm>
          <a:prstGeom prst="rect">
            <a:avLst/>
          </a:prstGeom>
        </p:spPr>
      </p:pic>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96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backward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491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9</a:t>
            </a:fld>
            <a:endParaRPr lang="nl-BE" noProof="0" dirty="0"/>
          </a:p>
        </p:txBody>
      </p:sp>
      <p:sp>
        <p:nvSpPr>
          <p:cNvPr id="4" name="Titel 3"/>
          <p:cNvSpPr>
            <a:spLocks noGrp="1"/>
          </p:cNvSpPr>
          <p:nvPr>
            <p:ph type="ctrTitle"/>
          </p:nvPr>
        </p:nvSpPr>
        <p:spPr/>
        <p:txBody>
          <a:bodyPr/>
          <a:lstStyle/>
          <a:p>
            <a:r>
              <a:rPr lang="nl-NL" dirty="0"/>
              <a:t>meetopstelling</a:t>
            </a:r>
            <a:endParaRPr lang="nl-BE" dirty="0"/>
          </a:p>
        </p:txBody>
      </p:sp>
    </p:spTree>
    <p:extLst>
      <p:ext uri="{BB962C8B-B14F-4D97-AF65-F5344CB8AC3E}">
        <p14:creationId xmlns:p14="http://schemas.microsoft.com/office/powerpoint/2010/main" val="2307800961"/>
      </p:ext>
    </p:extLst>
  </p:cSld>
  <p:clrMapOvr>
    <a:masterClrMapping/>
  </p:clrMapOvr>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Corporate_1_0_12.potx" id="{7B7AD283-F127-47E9-B631-C6240DD2F4D8}" vid="{D6A74DA3-514C-45CC-8A87-78B48D3D9F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AF6CB7-2A18-4264-AB21-4901BBA09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1D78EDA-9406-49B8-AD09-1141E1AE700B}">
  <ds:schemaRefs>
    <ds:schemaRef ds:uri="http://schemas.microsoft.com/sharepoint/v3/contenttype/forms"/>
  </ds:schemaRefs>
</ds:datastoreItem>
</file>

<file path=customXml/itemProps3.xml><?xml version="1.0" encoding="utf-8"?>
<ds:datastoreItem xmlns:ds="http://schemas.openxmlformats.org/officeDocument/2006/customXml" ds:itemID="{61CD111F-BAB6-4F2E-9651-10398B145E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4871</TotalTime>
  <Words>1178</Words>
  <Application>Microsoft Office PowerPoint</Application>
  <PresentationFormat>Aangepast</PresentationFormat>
  <Paragraphs>123</Paragraphs>
  <Slides>20</Slides>
  <Notes>18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20</vt:i4>
      </vt:variant>
    </vt:vector>
  </HeadingPairs>
  <TitlesOfParts>
    <vt:vector size="23" baseType="lpstr">
      <vt:lpstr>Arial</vt:lpstr>
      <vt:lpstr>Calibri</vt:lpstr>
      <vt:lpstr>Kantoorthema</vt:lpstr>
      <vt:lpstr>PowerPoint-presentatie</vt:lpstr>
      <vt:lpstr>PowerPoint-presentatie</vt:lpstr>
      <vt:lpstr>PowerPoint-presentatie</vt:lpstr>
      <vt:lpstr>Springen met of zonder tussensprong</vt:lpstr>
      <vt:lpstr>Cross over</vt:lpstr>
      <vt:lpstr>Side swing</vt:lpstr>
      <vt:lpstr>Forward 180</vt:lpstr>
      <vt:lpstr>backward 180</vt:lpstr>
      <vt:lpstr>meetopstelling</vt:lpstr>
      <vt:lpstr>PowerPoint-presentatie</vt:lpstr>
      <vt:lpstr>Machine learning</vt:lpstr>
      <vt:lpstr>algoritmes</vt:lpstr>
      <vt:lpstr>variaties</vt:lpstr>
      <vt:lpstr>gezondheidsapplicatie</vt:lpstr>
      <vt:lpstr>PowerPoint-presentatie</vt:lpstr>
      <vt:lpstr>Berekeningen</vt:lpstr>
      <vt:lpstr>aanbevelingssysteem</vt:lpstr>
      <vt:lpstr>inspanningsniveau</vt:lpstr>
      <vt:lpstr>Context aware</vt:lpstr>
      <vt:lpstr>PowerPoint-presentatie</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Universiteit Gent</dc:creator>
  <cp:lastModifiedBy>Elise Thienpont</cp:lastModifiedBy>
  <cp:revision>265</cp:revision>
  <dcterms:created xsi:type="dcterms:W3CDTF">2016-09-22T14:19:49Z</dcterms:created>
  <dcterms:modified xsi:type="dcterms:W3CDTF">2020-04-13T22:56:14Z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ontentTypeId">
    <vt:lpwstr>0x0101006485FDDAC6B575409C31AC848C388A85</vt:lpwstr>
  </property>
</Properties>
</file>