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5"/>
  </p:notesMasterIdLst>
  <p:sldIdLst>
    <p:sldId id="339" r:id="rId5"/>
    <p:sldId id="314" r:id="rId6"/>
    <p:sldId id="298" r:id="rId7"/>
    <p:sldId id="296" r:id="rId8"/>
    <p:sldId id="340" r:id="rId9"/>
    <p:sldId id="341" r:id="rId10"/>
    <p:sldId id="342" r:id="rId11"/>
    <p:sldId id="343" r:id="rId12"/>
    <p:sldId id="299" r:id="rId13"/>
    <p:sldId id="344" r:id="rId14"/>
    <p:sldId id="345" r:id="rId15"/>
    <p:sldId id="300" r:id="rId16"/>
    <p:sldId id="346" r:id="rId17"/>
    <p:sldId id="347" r:id="rId18"/>
    <p:sldId id="306" r:id="rId19"/>
    <p:sldId id="351" r:id="rId20"/>
    <p:sldId id="348" r:id="rId21"/>
    <p:sldId id="349" r:id="rId22"/>
    <p:sldId id="350" r:id="rId23"/>
    <p:sldId id="308" r:id="rId24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Leys" initials="PL" lastIdx="1" clrIdx="0">
    <p:extLst>
      <p:ext uri="{19B8F6BF-5375-455C-9EA6-DF929625EA0E}">
        <p15:presenceInfo xmlns:p15="http://schemas.microsoft.com/office/powerpoint/2012/main" userId="S-1-5-21-4030456262-320625612-449655040-54288" providerId="AD"/>
      </p:ext>
    </p:extLst>
  </p:cmAuthor>
  <p:cmAuthor id="2" name="Maya Caen" initials="MC" lastIdx="1" clrIdx="1">
    <p:extLst>
      <p:ext uri="{19B8F6BF-5375-455C-9EA6-DF929625EA0E}">
        <p15:presenceInfo xmlns:p15="http://schemas.microsoft.com/office/powerpoint/2012/main" userId="S-1-5-21-4030456262-320625612-449655040-26288" providerId="AD"/>
      </p:ext>
    </p:extLst>
  </p:cmAuthor>
  <p:cmAuthor id="3" name="Elise Thienpont" initials="ET" lastIdx="1" clrIdx="2">
    <p:extLst>
      <p:ext uri="{19B8F6BF-5375-455C-9EA6-DF929625EA0E}">
        <p15:presenceInfo xmlns:p15="http://schemas.microsoft.com/office/powerpoint/2012/main" userId="22cd2a338b9d00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8" autoAdjust="0"/>
    <p:restoredTop sz="93000" autoAdjust="0"/>
  </p:normalViewPr>
  <p:slideViewPr>
    <p:cSldViewPr snapToGrid="0" showGuides="1">
      <p:cViewPr varScale="1">
        <p:scale>
          <a:sx n="57" d="100"/>
          <a:sy n="57" d="100"/>
        </p:scale>
        <p:origin x="557" y="48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08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Gent heeft</a:t>
            </a:r>
            <a:r>
              <a:rPr lang="nl-NL" baseline="0" dirty="0"/>
              <a:t> een rijke en belangrijke achtergrond in de economische geschiedenis van Europa.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4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10-4-2020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de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291074" y="270000"/>
            <a:ext cx="15183366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dirty="0"/>
              <a:t>tweede niveau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10/04/2020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10/04/2020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10/04/2020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10-4-2020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9" y="3175459"/>
            <a:ext cx="280417" cy="335281"/>
          </a:xfrm>
          <a:prstGeom prst="rect">
            <a:avLst/>
          </a:prstGeom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8" y="3592583"/>
            <a:ext cx="280417" cy="356617"/>
          </a:xfrm>
          <a:prstGeom prst="rect">
            <a:avLst/>
          </a:prstGeom>
        </p:spPr>
      </p:pic>
      <p:pic>
        <p:nvPicPr>
          <p:cNvPr id="10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9" y="4117291"/>
            <a:ext cx="280417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10-4-2020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98022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10/04/2020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  <p:sldLayoutId id="2147483677" r:id="rId9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EFE4415C-6F10-418D-B792-BDA5E47AE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8" y="-14972"/>
            <a:ext cx="8278999" cy="8278999"/>
          </a:xfrm>
          <a:prstGeom prst="rect">
            <a:avLst/>
          </a:prstGeom>
        </p:spPr>
      </p:pic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914401" y="4124528"/>
            <a:ext cx="14025716" cy="3798249"/>
          </a:xfrm>
        </p:spPr>
        <p:txBody>
          <a:bodyPr/>
          <a:lstStyle/>
          <a:p>
            <a:pPr marL="358775">
              <a:lnSpc>
                <a:spcPct val="100000"/>
              </a:lnSpc>
            </a:pPr>
            <a:r>
              <a:rPr lang="nl-BE" sz="6000" dirty="0"/>
              <a:t>Ontwerp en ontwikkeling van een </a:t>
            </a:r>
            <a:r>
              <a:rPr lang="nl-BE" sz="6000" dirty="0" err="1"/>
              <a:t>gezondheidsaanbevelingssysteem</a:t>
            </a:r>
            <a:r>
              <a:rPr lang="nl-BE" sz="6000" dirty="0"/>
              <a:t> gericht op </a:t>
            </a:r>
            <a:r>
              <a:rPr lang="nl-BE" sz="6000" dirty="0" err="1"/>
              <a:t>rope</a:t>
            </a:r>
            <a:r>
              <a:rPr lang="nl-BE" sz="6000" dirty="0"/>
              <a:t> skipping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05443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10</a:t>
            </a:fld>
            <a:endParaRPr lang="nl-BE" noProof="0" dirty="0"/>
          </a:p>
        </p:txBody>
      </p:sp>
      <p:sp>
        <p:nvSpPr>
          <p:cNvPr id="10" name="Tijdelijke aanduiding voor inhoud 4"/>
          <p:cNvSpPr txBox="1">
            <a:spLocks/>
          </p:cNvSpPr>
          <p:nvPr/>
        </p:nvSpPr>
        <p:spPr>
          <a:xfrm>
            <a:off x="6819758" y="2208980"/>
            <a:ext cx="3176058" cy="816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536575" indent="-4508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9988" indent="-4508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5775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8863" indent="-550863" algn="l" defTabSz="191293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275" indent="-442913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Arial" panose="020B0604020202020204" pitchFamily="34" charset="0"/>
              <a:buNone/>
            </a:pPr>
            <a:r>
              <a:rPr lang="nl-BE" sz="3200" dirty="0">
                <a:solidFill>
                  <a:schemeClr val="bg1"/>
                </a:solidFill>
              </a:rPr>
              <a:t>Shanghai Ranking</a:t>
            </a:r>
          </a:p>
          <a:p>
            <a:pPr marL="85725" indent="0">
              <a:buFont typeface="Arial" panose="020B0604020202020204" pitchFamily="34" charset="0"/>
              <a:buNone/>
            </a:pPr>
            <a:r>
              <a:rPr lang="nl-BE" sz="2300" dirty="0"/>
              <a:t>Bluetooth verbinding</a:t>
            </a:r>
          </a:p>
        </p:txBody>
      </p:sp>
      <p:pic>
        <p:nvPicPr>
          <p:cNvPr id="2050" name="Picture 2" descr="Polar M600 Review april 2020 - Waarom NIET/wel kopen?">
            <a:extLst>
              <a:ext uri="{FF2B5EF4-FFF2-40B4-BE49-F238E27FC236}">
                <a16:creationId xmlns:a16="http://schemas.microsoft.com/office/drawing/2014/main" id="{F67368F3-B7F7-4996-8290-07026721E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770" y="1985641"/>
            <a:ext cx="2615242" cy="25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droid smartphone icon png 8 » PNG Image">
            <a:extLst>
              <a:ext uri="{FF2B5EF4-FFF2-40B4-BE49-F238E27FC236}">
                <a16:creationId xmlns:a16="http://schemas.microsoft.com/office/drawing/2014/main" id="{D5F3FB1D-6BEE-4B92-8594-15B728426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563" y="1625440"/>
            <a:ext cx="1830721" cy="325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ABF8660E-F0C9-4CBE-963F-70C91CC51C3C}"/>
              </a:ext>
            </a:extLst>
          </p:cNvPr>
          <p:cNvCxnSpPr>
            <a:stCxn id="2050" idx="3"/>
            <a:endCxn id="2052" idx="1"/>
          </p:cNvCxnSpPr>
          <p:nvPr/>
        </p:nvCxnSpPr>
        <p:spPr>
          <a:xfrm>
            <a:off x="4572012" y="3248684"/>
            <a:ext cx="7671551" cy="2436"/>
          </a:xfrm>
          <a:prstGeom prst="straightConnector1">
            <a:avLst/>
          </a:prstGeom>
          <a:ln w="31750">
            <a:headEnd type="triangl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Geogebra 3D">
            <a:extLst>
              <a:ext uri="{FF2B5EF4-FFF2-40B4-BE49-F238E27FC236}">
                <a16:creationId xmlns:a16="http://schemas.microsoft.com/office/drawing/2014/main" id="{34B3516E-D117-4375-8E8D-654FDE70B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19" y="2528622"/>
            <a:ext cx="1788664" cy="144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estand, type, excel Gratis Pictogram van vscode">
            <a:extLst>
              <a:ext uri="{FF2B5EF4-FFF2-40B4-BE49-F238E27FC236}">
                <a16:creationId xmlns:a16="http://schemas.microsoft.com/office/drawing/2014/main" id="{3AEFABF6-56BF-4A0D-A3B2-F3766DD2C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403" y="7422775"/>
            <a:ext cx="1085923" cy="108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BF1923AB-A68F-49BB-8485-E8FEB86AE0CA}"/>
              </a:ext>
            </a:extLst>
          </p:cNvPr>
          <p:cNvCxnSpPr>
            <a:stCxn id="2052" idx="2"/>
            <a:endCxn id="2056" idx="0"/>
          </p:cNvCxnSpPr>
          <p:nvPr/>
        </p:nvCxnSpPr>
        <p:spPr>
          <a:xfrm flipH="1">
            <a:off x="13152365" y="4876800"/>
            <a:ext cx="6559" cy="2545975"/>
          </a:xfrm>
          <a:prstGeom prst="straightConnector1">
            <a:avLst/>
          </a:prstGeom>
          <a:ln w="31750">
            <a:headEnd type="triangl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4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variaties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11</a:t>
            </a:fld>
            <a:endParaRPr lang="nl-BE" noProof="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156230E-C2B7-4A07-8237-75D67BBD7165}"/>
              </a:ext>
            </a:extLst>
          </p:cNvPr>
          <p:cNvSpPr txBox="1"/>
          <p:nvPr/>
        </p:nvSpPr>
        <p:spPr>
          <a:xfrm>
            <a:off x="672353" y="1600200"/>
            <a:ext cx="3550023" cy="12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200" dirty="0"/>
              <a:t>Pols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200" dirty="0"/>
              <a:t>draairichting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80BA68B-CC75-4D0D-BCF0-1D7A53127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19" y="1767647"/>
            <a:ext cx="6477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1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Machine </a:t>
            </a:r>
            <a:r>
              <a:rPr lang="nl-BE" dirty="0" err="1"/>
              <a:t>learning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12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360698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algoritmes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13</a:t>
            </a:fld>
            <a:endParaRPr lang="nl-BE" noProof="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156230E-C2B7-4A07-8237-75D67BBD7165}"/>
              </a:ext>
            </a:extLst>
          </p:cNvPr>
          <p:cNvSpPr txBox="1"/>
          <p:nvPr/>
        </p:nvSpPr>
        <p:spPr>
          <a:xfrm>
            <a:off x="672353" y="1600200"/>
            <a:ext cx="9628094" cy="535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200" dirty="0"/>
              <a:t>Support Vector </a:t>
            </a:r>
            <a:r>
              <a:rPr lang="nl-BE" sz="3200" dirty="0" err="1"/>
              <a:t>Classification</a:t>
            </a:r>
            <a:r>
              <a:rPr lang="nl-BE" sz="3200" dirty="0"/>
              <a:t> (SVC)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200" dirty="0" err="1"/>
              <a:t>Linear</a:t>
            </a:r>
            <a:r>
              <a:rPr lang="nl-BE" sz="3200" dirty="0"/>
              <a:t> Support Vector </a:t>
            </a:r>
            <a:r>
              <a:rPr lang="nl-BE" sz="3200" dirty="0" err="1"/>
              <a:t>Classification</a:t>
            </a:r>
            <a:r>
              <a:rPr lang="nl-BE" sz="3200" dirty="0"/>
              <a:t> (</a:t>
            </a:r>
            <a:r>
              <a:rPr lang="nl-BE" sz="3200" dirty="0" err="1"/>
              <a:t>LinearSVC</a:t>
            </a:r>
            <a:r>
              <a:rPr lang="nl-BE" sz="3200" dirty="0"/>
              <a:t>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200" dirty="0"/>
              <a:t>Random </a:t>
            </a:r>
            <a:r>
              <a:rPr lang="nl-BE" sz="3200" dirty="0" err="1"/>
              <a:t>Forest</a:t>
            </a:r>
            <a:r>
              <a:rPr lang="nl-BE" sz="3200" dirty="0"/>
              <a:t> </a:t>
            </a:r>
            <a:r>
              <a:rPr lang="nl-BE" sz="3200" dirty="0" err="1"/>
              <a:t>Classifier</a:t>
            </a:r>
            <a:endParaRPr lang="nl-BE" sz="3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200" dirty="0" err="1"/>
              <a:t>AdaBoost</a:t>
            </a:r>
            <a:endParaRPr lang="nl-BE" sz="3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200" dirty="0" err="1"/>
              <a:t>Naive</a:t>
            </a:r>
            <a:r>
              <a:rPr lang="nl-BE" sz="3200" dirty="0"/>
              <a:t> Bayes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200" dirty="0"/>
              <a:t>K-</a:t>
            </a:r>
            <a:r>
              <a:rPr lang="nl-BE" sz="3200" dirty="0" err="1"/>
              <a:t>nearest</a:t>
            </a:r>
            <a:r>
              <a:rPr lang="nl-BE" sz="3200" dirty="0"/>
              <a:t> </a:t>
            </a:r>
            <a:r>
              <a:rPr lang="nl-BE" sz="3200" dirty="0" err="1"/>
              <a:t>neighbors</a:t>
            </a:r>
            <a:endParaRPr lang="nl-BE" sz="3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200" dirty="0" err="1"/>
              <a:t>Stochastic</a:t>
            </a:r>
            <a:r>
              <a:rPr lang="nl-BE" sz="3200" dirty="0"/>
              <a:t> </a:t>
            </a:r>
            <a:r>
              <a:rPr lang="nl-BE" sz="3200" dirty="0" err="1"/>
              <a:t>Gradient</a:t>
            </a:r>
            <a:r>
              <a:rPr lang="nl-BE" sz="3200" dirty="0"/>
              <a:t> </a:t>
            </a:r>
            <a:r>
              <a:rPr lang="nl-BE" sz="3200" dirty="0" err="1"/>
              <a:t>Descent</a:t>
            </a:r>
            <a:r>
              <a:rPr lang="nl-BE" sz="3200" dirty="0"/>
              <a:t> </a:t>
            </a:r>
            <a:r>
              <a:rPr lang="nl-BE" sz="3200" dirty="0" err="1"/>
              <a:t>classifier</a:t>
            </a:r>
            <a:r>
              <a:rPr lang="nl-BE" sz="3200" dirty="0"/>
              <a:t> (SGD)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200" dirty="0" err="1"/>
              <a:t>Multilayer</a:t>
            </a:r>
            <a:r>
              <a:rPr lang="nl-BE" sz="3200" dirty="0"/>
              <a:t> </a:t>
            </a:r>
            <a:r>
              <a:rPr lang="nl-BE" sz="3200" dirty="0" err="1"/>
              <a:t>Percepton</a:t>
            </a:r>
            <a:r>
              <a:rPr lang="nl-BE" sz="3200" dirty="0"/>
              <a:t> </a:t>
            </a:r>
            <a:r>
              <a:rPr lang="nl-BE" sz="3200" dirty="0" err="1"/>
              <a:t>Classifier</a:t>
            </a:r>
            <a:r>
              <a:rPr lang="nl-BE" sz="3200" dirty="0"/>
              <a:t> (MLP)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200" dirty="0" err="1"/>
              <a:t>Convolutional</a:t>
            </a:r>
            <a:r>
              <a:rPr lang="nl-BE" sz="3200" dirty="0"/>
              <a:t> </a:t>
            </a:r>
            <a:r>
              <a:rPr lang="nl-BE" sz="3200" dirty="0" err="1"/>
              <a:t>Neural</a:t>
            </a:r>
            <a:r>
              <a:rPr lang="nl-BE" sz="3200" dirty="0"/>
              <a:t> Network (CNN)</a:t>
            </a:r>
            <a:endParaRPr lang="nl-BE" sz="4800" dirty="0"/>
          </a:p>
        </p:txBody>
      </p:sp>
    </p:spTree>
    <p:extLst>
      <p:ext uri="{BB962C8B-B14F-4D97-AF65-F5344CB8AC3E}">
        <p14:creationId xmlns:p14="http://schemas.microsoft.com/office/powerpoint/2010/main" val="136480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Berekeningen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14</a:t>
            </a:fld>
            <a:endParaRPr lang="nl-BE" noProof="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156230E-C2B7-4A07-8237-75D67BBD7165}"/>
              </a:ext>
            </a:extLst>
          </p:cNvPr>
          <p:cNvSpPr txBox="1"/>
          <p:nvPr/>
        </p:nvSpPr>
        <p:spPr>
          <a:xfrm>
            <a:off x="672353" y="1600200"/>
            <a:ext cx="9628094" cy="12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200" dirty="0"/>
              <a:t>Aantal draaiingen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200" dirty="0"/>
              <a:t>Fouten </a:t>
            </a:r>
            <a:endParaRPr lang="nl-BE" sz="4800" dirty="0"/>
          </a:p>
        </p:txBody>
      </p:sp>
    </p:spTree>
    <p:extLst>
      <p:ext uri="{BB962C8B-B14F-4D97-AF65-F5344CB8AC3E}">
        <p14:creationId xmlns:p14="http://schemas.microsoft.com/office/powerpoint/2010/main" val="227404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gezondheidsapplicatie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15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835773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16</a:t>
            </a:fld>
            <a:endParaRPr lang="nl-BE" noProof="0" dirty="0"/>
          </a:p>
        </p:txBody>
      </p:sp>
      <p:sp>
        <p:nvSpPr>
          <p:cNvPr id="10" name="Tijdelijke aanduiding voor inhoud 4"/>
          <p:cNvSpPr txBox="1">
            <a:spLocks/>
          </p:cNvSpPr>
          <p:nvPr/>
        </p:nvSpPr>
        <p:spPr>
          <a:xfrm>
            <a:off x="6819758" y="2208980"/>
            <a:ext cx="3176058" cy="816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536575" indent="-4508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9988" indent="-4508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5775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8863" indent="-550863" algn="l" defTabSz="191293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275" indent="-442913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Arial" panose="020B0604020202020204" pitchFamily="34" charset="0"/>
              <a:buNone/>
            </a:pPr>
            <a:r>
              <a:rPr lang="nl-BE" sz="3200" dirty="0">
                <a:solidFill>
                  <a:schemeClr val="bg1"/>
                </a:solidFill>
              </a:rPr>
              <a:t>Shanghai Ranking</a:t>
            </a:r>
          </a:p>
          <a:p>
            <a:pPr marL="85725" indent="0">
              <a:buFont typeface="Arial" panose="020B0604020202020204" pitchFamily="34" charset="0"/>
              <a:buNone/>
            </a:pPr>
            <a:r>
              <a:rPr lang="nl-BE" sz="2300" dirty="0"/>
              <a:t>Bluetooth verbinding</a:t>
            </a:r>
          </a:p>
        </p:txBody>
      </p:sp>
      <p:pic>
        <p:nvPicPr>
          <p:cNvPr id="2050" name="Picture 2" descr="Polar M600 Review april 2020 - Waarom NIET/wel kopen?">
            <a:extLst>
              <a:ext uri="{FF2B5EF4-FFF2-40B4-BE49-F238E27FC236}">
                <a16:creationId xmlns:a16="http://schemas.microsoft.com/office/drawing/2014/main" id="{F67368F3-B7F7-4996-8290-07026721E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770" y="1985641"/>
            <a:ext cx="2615242" cy="25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droid smartphone icon png 8 » PNG Image">
            <a:extLst>
              <a:ext uri="{FF2B5EF4-FFF2-40B4-BE49-F238E27FC236}">
                <a16:creationId xmlns:a16="http://schemas.microsoft.com/office/drawing/2014/main" id="{D5F3FB1D-6BEE-4B92-8594-15B728426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563" y="1625440"/>
            <a:ext cx="1830721" cy="325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ABF8660E-F0C9-4CBE-963F-70C91CC51C3C}"/>
              </a:ext>
            </a:extLst>
          </p:cNvPr>
          <p:cNvCxnSpPr>
            <a:stCxn id="2050" idx="3"/>
            <a:endCxn id="2052" idx="1"/>
          </p:cNvCxnSpPr>
          <p:nvPr/>
        </p:nvCxnSpPr>
        <p:spPr>
          <a:xfrm>
            <a:off x="4572012" y="3248684"/>
            <a:ext cx="7671551" cy="2436"/>
          </a:xfrm>
          <a:prstGeom prst="straightConnector1">
            <a:avLst/>
          </a:prstGeom>
          <a:ln w="31750">
            <a:headEnd type="triangl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Geogebra 3D">
            <a:extLst>
              <a:ext uri="{FF2B5EF4-FFF2-40B4-BE49-F238E27FC236}">
                <a16:creationId xmlns:a16="http://schemas.microsoft.com/office/drawing/2014/main" id="{34B3516E-D117-4375-8E8D-654FDE70B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19" y="2528622"/>
            <a:ext cx="1788664" cy="144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4ECFDE07-9167-49CE-A268-3FF4C057302B}"/>
              </a:ext>
            </a:extLst>
          </p:cNvPr>
          <p:cNvSpPr txBox="1"/>
          <p:nvPr/>
        </p:nvSpPr>
        <p:spPr>
          <a:xfrm>
            <a:off x="726141" y="5338482"/>
            <a:ext cx="4894730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dirty="0"/>
              <a:t>Sessie starten vanop smartwatch of smartphone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dirty="0"/>
              <a:t>Statistieken op smartphone</a:t>
            </a:r>
          </a:p>
        </p:txBody>
      </p:sp>
    </p:spTree>
    <p:extLst>
      <p:ext uri="{BB962C8B-B14F-4D97-AF65-F5344CB8AC3E}">
        <p14:creationId xmlns:p14="http://schemas.microsoft.com/office/powerpoint/2010/main" val="2581715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aanbevelingssysteem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17</a:t>
            </a:fld>
            <a:endParaRPr lang="nl-BE" noProof="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156230E-C2B7-4A07-8237-75D67BBD7165}"/>
              </a:ext>
            </a:extLst>
          </p:cNvPr>
          <p:cNvSpPr txBox="1"/>
          <p:nvPr/>
        </p:nvSpPr>
        <p:spPr>
          <a:xfrm>
            <a:off x="672353" y="1600200"/>
            <a:ext cx="9628094" cy="89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nl-BE" sz="4800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4231FFC8-FEB8-44BA-9F5F-F274CC03E3A8}"/>
              </a:ext>
            </a:extLst>
          </p:cNvPr>
          <p:cNvSpPr txBox="1"/>
          <p:nvPr/>
        </p:nvSpPr>
        <p:spPr>
          <a:xfrm>
            <a:off x="1008529" y="1600200"/>
            <a:ext cx="6790765" cy="240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200" dirty="0"/>
              <a:t>Activiteiten van 10 weken terug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200" dirty="0"/>
              <a:t>Gemiddelde duur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200" dirty="0"/>
              <a:t>Aantal keer beoefend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200" dirty="0"/>
              <a:t>Fouten tijdens </a:t>
            </a:r>
          </a:p>
        </p:txBody>
      </p:sp>
    </p:spTree>
    <p:extLst>
      <p:ext uri="{BB962C8B-B14F-4D97-AF65-F5344CB8AC3E}">
        <p14:creationId xmlns:p14="http://schemas.microsoft.com/office/powerpoint/2010/main" val="189834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inspanningsniveau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18</a:t>
            </a:fld>
            <a:endParaRPr lang="nl-BE" noProof="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156230E-C2B7-4A07-8237-75D67BBD7165}"/>
              </a:ext>
            </a:extLst>
          </p:cNvPr>
          <p:cNvSpPr txBox="1"/>
          <p:nvPr/>
        </p:nvSpPr>
        <p:spPr>
          <a:xfrm>
            <a:off x="672353" y="1600200"/>
            <a:ext cx="9628094" cy="89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nl-BE" sz="4800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4231FFC8-FEB8-44BA-9F5F-F274CC03E3A8}"/>
              </a:ext>
            </a:extLst>
          </p:cNvPr>
          <p:cNvSpPr txBox="1"/>
          <p:nvPr/>
        </p:nvSpPr>
        <p:spPr>
          <a:xfrm>
            <a:off x="1008529" y="1600200"/>
            <a:ext cx="6790765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200" dirty="0" err="1"/>
              <a:t>Metabolic</a:t>
            </a:r>
            <a:r>
              <a:rPr lang="nl-BE" sz="3200" dirty="0"/>
              <a:t> Equivalent </a:t>
            </a:r>
            <a:r>
              <a:rPr lang="nl-BE" sz="3200" dirty="0" err="1"/>
              <a:t>Task</a:t>
            </a:r>
            <a:r>
              <a:rPr lang="nl-BE" sz="3200" dirty="0"/>
              <a:t> (MET)</a:t>
            </a:r>
          </a:p>
        </p:txBody>
      </p:sp>
    </p:spTree>
    <p:extLst>
      <p:ext uri="{BB962C8B-B14F-4D97-AF65-F5344CB8AC3E}">
        <p14:creationId xmlns:p14="http://schemas.microsoft.com/office/powerpoint/2010/main" val="122459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 </a:t>
            </a:r>
            <a:r>
              <a:rPr lang="nl-BE" dirty="0" err="1"/>
              <a:t>aware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19</a:t>
            </a:fld>
            <a:endParaRPr lang="nl-BE" noProof="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156230E-C2B7-4A07-8237-75D67BBD7165}"/>
              </a:ext>
            </a:extLst>
          </p:cNvPr>
          <p:cNvSpPr txBox="1"/>
          <p:nvPr/>
        </p:nvSpPr>
        <p:spPr>
          <a:xfrm>
            <a:off x="672353" y="1600200"/>
            <a:ext cx="9628094" cy="89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nl-BE" sz="4800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4231FFC8-FEB8-44BA-9F5F-F274CC03E3A8}"/>
              </a:ext>
            </a:extLst>
          </p:cNvPr>
          <p:cNvSpPr txBox="1"/>
          <p:nvPr/>
        </p:nvSpPr>
        <p:spPr>
          <a:xfrm>
            <a:off x="1008529" y="1600200"/>
            <a:ext cx="6790765" cy="181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200" dirty="0"/>
              <a:t>Te lang stilzitten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200" dirty="0" err="1"/>
              <a:t>Snooze</a:t>
            </a:r>
            <a:r>
              <a:rPr lang="nl-BE" sz="3200" dirty="0"/>
              <a:t> functionaliteit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200" dirty="0"/>
              <a:t>Melding bij te hoge hartslag</a:t>
            </a:r>
          </a:p>
        </p:txBody>
      </p:sp>
    </p:spTree>
    <p:extLst>
      <p:ext uri="{BB962C8B-B14F-4D97-AF65-F5344CB8AC3E}">
        <p14:creationId xmlns:p14="http://schemas.microsoft.com/office/powerpoint/2010/main" val="215422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E052FCDE-42BD-4D2F-B38F-AE7D2A9A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97"/>
            <a:ext cx="17338675" cy="9753005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</a:t>
            </a:fld>
            <a:endParaRPr lang="nl-BE" noProof="0" dirty="0"/>
          </a:p>
        </p:txBody>
      </p:sp>
      <p:sp>
        <p:nvSpPr>
          <p:cNvPr id="5" name="Tekstvak 4"/>
          <p:cNvSpPr txBox="1"/>
          <p:nvPr/>
        </p:nvSpPr>
        <p:spPr>
          <a:xfrm>
            <a:off x="685798" y="3238499"/>
            <a:ext cx="12694026" cy="651509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wrap="square" lIns="360000" tIns="360000" rIns="360000" bIns="360000" numCol="2" spcCol="360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5400" u="sng" dirty="0">
                <a:solidFill>
                  <a:srgbClr val="FFD200"/>
                </a:solidFill>
              </a:rPr>
              <a:t>INHOUD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Rope skipping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Activity recognition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Android </a:t>
            </a:r>
            <a:r>
              <a:rPr lang="en-US" sz="4800" dirty="0" err="1">
                <a:solidFill>
                  <a:schemeClr val="bg1"/>
                </a:solidFill>
              </a:rPr>
              <a:t>applicaties</a:t>
            </a:r>
            <a:endParaRPr lang="en-US" sz="4800" dirty="0">
              <a:solidFill>
                <a:schemeClr val="bg1"/>
              </a:solidFill>
            </a:endParaRPr>
          </a:p>
          <a:p>
            <a:pPr marL="86400">
              <a:lnSpc>
                <a:spcPct val="120000"/>
              </a:lnSpc>
            </a:pP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20</a:t>
            </a:fld>
            <a:endParaRPr lang="nl-BE" noProof="0" dirty="0"/>
          </a:p>
        </p:txBody>
      </p:sp>
      <p:sp>
        <p:nvSpPr>
          <p:cNvPr id="4" name="Tijdelijke aanduiding voor tekst 3"/>
          <p:cNvSpPr txBox="1">
            <a:spLocks/>
          </p:cNvSpPr>
          <p:nvPr/>
        </p:nvSpPr>
        <p:spPr>
          <a:xfrm>
            <a:off x="2489986" y="845053"/>
            <a:ext cx="11070558" cy="6069314"/>
          </a:xfrm>
          <a:prstGeom prst="rect">
            <a:avLst/>
          </a:prstGeom>
        </p:spPr>
        <p:txBody>
          <a:bodyPr>
            <a:normAutofit/>
          </a:bodyPr>
          <a:lstStyle>
            <a:lvl1pPr marL="536575" indent="-450850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9988" indent="-4508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5775" indent="-450000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50" indent="-550863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325" indent="-1158875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Arial" panose="020B0604020202020204" pitchFamily="34" charset="0"/>
              <a:buNone/>
            </a:pPr>
            <a:r>
              <a:rPr lang="nl-NL" sz="3600" dirty="0">
                <a:solidFill>
                  <a:schemeClr val="bg1"/>
                </a:solidFill>
              </a:rPr>
              <a:t>www.ugent.be</a:t>
            </a:r>
          </a:p>
          <a:p>
            <a:pPr marL="85725" indent="0">
              <a:buFont typeface="Arial" panose="020B0604020202020204" pitchFamily="34" charset="0"/>
              <a:buNone/>
            </a:pPr>
            <a:r>
              <a:rPr lang="nl-NL" sz="3600" dirty="0">
                <a:solidFill>
                  <a:schemeClr val="bg1"/>
                </a:solidFill>
              </a:rPr>
              <a:t>Universiteit Gent</a:t>
            </a:r>
            <a:br>
              <a:rPr lang="nl-NL" sz="3600" dirty="0">
                <a:solidFill>
                  <a:schemeClr val="bg1"/>
                </a:solidFill>
              </a:rPr>
            </a:br>
            <a:r>
              <a:rPr lang="nl-NL" sz="3600" dirty="0">
                <a:solidFill>
                  <a:schemeClr val="bg1"/>
                </a:solidFill>
              </a:rPr>
              <a:t>@</a:t>
            </a:r>
            <a:r>
              <a:rPr lang="nl-NL" sz="3600" dirty="0" err="1">
                <a:solidFill>
                  <a:schemeClr val="bg1"/>
                </a:solidFill>
              </a:rPr>
              <a:t>ugent</a:t>
            </a:r>
            <a:endParaRPr lang="nl-NL" sz="3600" dirty="0">
              <a:solidFill>
                <a:schemeClr val="bg1"/>
              </a:solidFill>
            </a:endParaRPr>
          </a:p>
          <a:p>
            <a:pPr marL="85725" indent="0">
              <a:buFont typeface="Arial" panose="020B0604020202020204" pitchFamily="34" charset="0"/>
              <a:buNone/>
            </a:pPr>
            <a:r>
              <a:rPr lang="nl-NL" sz="3600" dirty="0">
                <a:solidFill>
                  <a:schemeClr val="bg1"/>
                </a:solidFill>
              </a:rPr>
              <a:t>@</a:t>
            </a:r>
            <a:r>
              <a:rPr lang="nl-NL" sz="3600" dirty="0" err="1">
                <a:solidFill>
                  <a:schemeClr val="bg1"/>
                </a:solidFill>
              </a:rPr>
              <a:t>ugent</a:t>
            </a:r>
            <a:br>
              <a:rPr lang="nl-NL" sz="3600" dirty="0">
                <a:solidFill>
                  <a:schemeClr val="bg1"/>
                </a:solidFill>
              </a:rPr>
            </a:br>
            <a:r>
              <a:rPr lang="nl-NL" sz="3600" dirty="0" err="1">
                <a:solidFill>
                  <a:schemeClr val="bg1"/>
                </a:solidFill>
              </a:rPr>
              <a:t>Ghent</a:t>
            </a:r>
            <a:r>
              <a:rPr lang="nl-NL" sz="3600" dirty="0">
                <a:solidFill>
                  <a:schemeClr val="bg1"/>
                </a:solidFill>
              </a:rPr>
              <a:t> University</a:t>
            </a:r>
          </a:p>
          <a:p>
            <a:endParaRPr lang="nl-NL" sz="36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3627577"/>
            <a:ext cx="506012" cy="50601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2268702"/>
            <a:ext cx="506012" cy="50601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2933875"/>
            <a:ext cx="506012" cy="506012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1603529"/>
            <a:ext cx="506012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3</a:t>
            </a:fld>
            <a:endParaRPr lang="nl-BE" noProof="0" dirty="0"/>
          </a:p>
        </p:txBody>
      </p:sp>
      <p:sp>
        <p:nvSpPr>
          <p:cNvPr id="6" name="Rechthoek 5"/>
          <p:cNvSpPr/>
          <p:nvPr/>
        </p:nvSpPr>
        <p:spPr>
          <a:xfrm>
            <a:off x="9942494" y="791028"/>
            <a:ext cx="4419600" cy="6350000"/>
          </a:xfrm>
          <a:prstGeom prst="rect">
            <a:avLst/>
          </a:prstGeom>
          <a:noFill/>
          <a:ln w="203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933450" y="3246120"/>
            <a:ext cx="8651421" cy="4653281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wrap="square" lIns="360000" tIns="360000" rIns="360000" bIns="360000" rtlCol="0" anchor="b">
            <a:noAutofit/>
          </a:bodyPr>
          <a:lstStyle/>
          <a:p>
            <a:pPr>
              <a:lnSpc>
                <a:spcPts val="11000"/>
              </a:lnSpc>
            </a:pPr>
            <a:endParaRPr lang="nl-NL" sz="8000" u="sng" dirty="0">
              <a:solidFill>
                <a:schemeClr val="bg1"/>
              </a:solidFill>
            </a:endParaRPr>
          </a:p>
          <a:p>
            <a:pPr>
              <a:lnSpc>
                <a:spcPts val="11000"/>
              </a:lnSpc>
            </a:pPr>
            <a:endParaRPr lang="nl-NL" sz="8000" u="sng" dirty="0">
              <a:solidFill>
                <a:schemeClr val="bg1"/>
              </a:solidFill>
            </a:endParaRPr>
          </a:p>
          <a:p>
            <a:pPr>
              <a:lnSpc>
                <a:spcPts val="11000"/>
              </a:lnSpc>
            </a:pPr>
            <a:r>
              <a:rPr lang="nl-NL" sz="8000" u="sng" dirty="0" err="1">
                <a:solidFill>
                  <a:schemeClr val="bg1"/>
                </a:solidFill>
              </a:rPr>
              <a:t>Rope</a:t>
            </a:r>
            <a:r>
              <a:rPr lang="nl-NL" sz="8000" u="sng" dirty="0">
                <a:solidFill>
                  <a:schemeClr val="bg1"/>
                </a:solidFill>
              </a:rPr>
              <a:t> skipping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9950B2F3-7746-4A47-86C1-ABBA87501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871" y="682053"/>
            <a:ext cx="5400600" cy="656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Springen met of zonder tussensprong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  <p:sp>
        <p:nvSpPr>
          <p:cNvPr id="10" name="Tijdelijke aanduiding voor inhoud 4"/>
          <p:cNvSpPr txBox="1">
            <a:spLocks/>
          </p:cNvSpPr>
          <p:nvPr/>
        </p:nvSpPr>
        <p:spPr>
          <a:xfrm>
            <a:off x="905749" y="1506035"/>
            <a:ext cx="8349031" cy="816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4508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9988" indent="-4508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5775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8863" indent="-550863" algn="l" defTabSz="191293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275" indent="-442913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Arial" panose="020B0604020202020204" pitchFamily="34" charset="0"/>
              <a:buNone/>
            </a:pPr>
            <a:r>
              <a:rPr lang="nl-BE" sz="3200" dirty="0">
                <a:solidFill>
                  <a:schemeClr val="bg1"/>
                </a:solidFill>
              </a:rPr>
              <a:t>Shanghai Ranking</a:t>
            </a:r>
          </a:p>
          <a:p>
            <a:pPr marL="85725" indent="0">
              <a:buFont typeface="Arial" panose="020B0604020202020204" pitchFamily="34" charset="0"/>
              <a:buNone/>
            </a:pPr>
            <a:endParaRPr lang="nl-BE" sz="2300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0970D5F4-C32D-4CAA-922C-BF03E17BE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054"/>
            <a:ext cx="9335309" cy="4138019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BCB3F308-B2AC-412B-B31B-CC3C51DE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28" y="5235073"/>
            <a:ext cx="9312447" cy="4160881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id="{85E9F6CB-0740-4C49-8BD4-8A10B28F1673}"/>
              </a:ext>
            </a:extLst>
          </p:cNvPr>
          <p:cNvSpPr txBox="1"/>
          <p:nvPr/>
        </p:nvSpPr>
        <p:spPr>
          <a:xfrm>
            <a:off x="10367682" y="2605780"/>
            <a:ext cx="5424544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/>
              <a:t>Zonder tussensprong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2CBD3450-C132-478C-B828-71CEFA6FC9A7}"/>
              </a:ext>
            </a:extLst>
          </p:cNvPr>
          <p:cNvSpPr txBox="1"/>
          <p:nvPr/>
        </p:nvSpPr>
        <p:spPr>
          <a:xfrm>
            <a:off x="2776496" y="6841136"/>
            <a:ext cx="5424544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/>
              <a:t>Met tussensprong</a:t>
            </a:r>
          </a:p>
        </p:txBody>
      </p:sp>
    </p:spTree>
    <p:extLst>
      <p:ext uri="{BB962C8B-B14F-4D97-AF65-F5344CB8AC3E}">
        <p14:creationId xmlns:p14="http://schemas.microsoft.com/office/powerpoint/2010/main" val="209668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Cross over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5</a:t>
            </a:fld>
            <a:endParaRPr lang="nl-BE" noProof="0" dirty="0"/>
          </a:p>
        </p:txBody>
      </p:sp>
      <p:sp>
        <p:nvSpPr>
          <p:cNvPr id="10" name="Tijdelijke aanduiding voor inhoud 4"/>
          <p:cNvSpPr txBox="1">
            <a:spLocks/>
          </p:cNvSpPr>
          <p:nvPr/>
        </p:nvSpPr>
        <p:spPr>
          <a:xfrm>
            <a:off x="905749" y="1506035"/>
            <a:ext cx="8349031" cy="816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4508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9988" indent="-4508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5775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8863" indent="-550863" algn="l" defTabSz="191293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275" indent="-442913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Arial" panose="020B0604020202020204" pitchFamily="34" charset="0"/>
              <a:buNone/>
            </a:pPr>
            <a:r>
              <a:rPr lang="nl-BE" sz="3200" dirty="0">
                <a:solidFill>
                  <a:schemeClr val="bg1"/>
                </a:solidFill>
              </a:rPr>
              <a:t>Shanghai Ranking</a:t>
            </a:r>
          </a:p>
          <a:p>
            <a:pPr marL="85725" indent="0">
              <a:buFont typeface="Arial" panose="020B0604020202020204" pitchFamily="34" charset="0"/>
              <a:buNone/>
            </a:pPr>
            <a:endParaRPr lang="nl-BE" sz="23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23B8BE7-2A96-46D6-9C05-0FBCB677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1" y="1603382"/>
            <a:ext cx="9335309" cy="415326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8E9BDEC-5344-4271-9CB4-D88598E2D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782" y="5532108"/>
            <a:ext cx="2124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8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Side swing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6</a:t>
            </a:fld>
            <a:endParaRPr lang="nl-BE" noProof="0" dirty="0"/>
          </a:p>
        </p:txBody>
      </p:sp>
      <p:sp>
        <p:nvSpPr>
          <p:cNvPr id="10" name="Tijdelijke aanduiding voor inhoud 4"/>
          <p:cNvSpPr txBox="1">
            <a:spLocks/>
          </p:cNvSpPr>
          <p:nvPr/>
        </p:nvSpPr>
        <p:spPr>
          <a:xfrm>
            <a:off x="905749" y="1506035"/>
            <a:ext cx="8349031" cy="816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4508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9988" indent="-4508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5775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8863" indent="-550863" algn="l" defTabSz="191293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275" indent="-442913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Arial" panose="020B0604020202020204" pitchFamily="34" charset="0"/>
              <a:buNone/>
            </a:pPr>
            <a:r>
              <a:rPr lang="nl-BE" sz="3200" dirty="0">
                <a:solidFill>
                  <a:schemeClr val="bg1"/>
                </a:solidFill>
              </a:rPr>
              <a:t>Shanghai Ranking</a:t>
            </a:r>
          </a:p>
          <a:p>
            <a:pPr marL="85725" indent="0">
              <a:buFont typeface="Arial" panose="020B0604020202020204" pitchFamily="34" charset="0"/>
              <a:buNone/>
            </a:pPr>
            <a:endParaRPr lang="nl-BE" sz="23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FBDEB9F-2F90-4366-ACF2-A6C88B808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27" y="1242327"/>
            <a:ext cx="9396274" cy="417612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0886C3F3-FE54-4321-80A5-101BAF60C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537" y="5175579"/>
            <a:ext cx="48768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6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Forward 180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  <p:sp>
        <p:nvSpPr>
          <p:cNvPr id="10" name="Tijdelijke aanduiding voor inhoud 4"/>
          <p:cNvSpPr txBox="1">
            <a:spLocks/>
          </p:cNvSpPr>
          <p:nvPr/>
        </p:nvSpPr>
        <p:spPr>
          <a:xfrm>
            <a:off x="905749" y="1506035"/>
            <a:ext cx="8349031" cy="816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4508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9988" indent="-4508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5775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8863" indent="-550863" algn="l" defTabSz="191293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275" indent="-442913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Arial" panose="020B0604020202020204" pitchFamily="34" charset="0"/>
              <a:buNone/>
            </a:pPr>
            <a:r>
              <a:rPr lang="nl-BE" sz="3200" dirty="0">
                <a:solidFill>
                  <a:schemeClr val="bg1"/>
                </a:solidFill>
              </a:rPr>
              <a:t>Shanghai Ranking</a:t>
            </a:r>
          </a:p>
          <a:p>
            <a:pPr marL="85725" indent="0">
              <a:buFont typeface="Arial" panose="020B0604020202020204" pitchFamily="34" charset="0"/>
              <a:buNone/>
            </a:pPr>
            <a:endParaRPr lang="nl-BE" sz="23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B825574-EC5C-46DC-A55C-B1EB5B547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7" y="1135879"/>
            <a:ext cx="9472481" cy="398560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B29C6E7-AC73-4119-81FF-57C15377F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460" y="5162692"/>
            <a:ext cx="5715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4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backward 180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8</a:t>
            </a:fld>
            <a:endParaRPr lang="nl-BE" noProof="0" dirty="0"/>
          </a:p>
        </p:txBody>
      </p:sp>
      <p:sp>
        <p:nvSpPr>
          <p:cNvPr id="10" name="Tijdelijke aanduiding voor inhoud 4"/>
          <p:cNvSpPr txBox="1">
            <a:spLocks/>
          </p:cNvSpPr>
          <p:nvPr/>
        </p:nvSpPr>
        <p:spPr>
          <a:xfrm>
            <a:off x="905749" y="1506035"/>
            <a:ext cx="8349031" cy="816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4508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9988" indent="-4508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5775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8863" indent="-550863" algn="l" defTabSz="191293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275" indent="-442913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Arial" panose="020B0604020202020204" pitchFamily="34" charset="0"/>
              <a:buNone/>
            </a:pPr>
            <a:r>
              <a:rPr lang="nl-BE" sz="3200" dirty="0">
                <a:solidFill>
                  <a:schemeClr val="bg1"/>
                </a:solidFill>
              </a:rPr>
              <a:t>Shanghai Ranking</a:t>
            </a:r>
          </a:p>
          <a:p>
            <a:pPr marL="85725" indent="0">
              <a:buFont typeface="Arial" panose="020B0604020202020204" pitchFamily="34" charset="0"/>
              <a:buNone/>
            </a:pPr>
            <a:endParaRPr lang="nl-BE" sz="230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B29C6E7-AC73-4119-81FF-57C15377F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460" y="5162692"/>
            <a:ext cx="5715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6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9</a:t>
            </a:fld>
            <a:endParaRPr lang="nl-BE" noProof="0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meetopstelling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780096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Corporate_1_0_12.potx" id="{7B7AD283-F127-47E9-B631-C6240DD2F4D8}" vid="{D6A74DA3-514C-45CC-8A87-78B48D3D9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85FDDAC6B575409C31AC848C388A85" ma:contentTypeVersion="" ma:contentTypeDescription="Een nieuw document maken." ma:contentTypeScope="" ma:versionID="af1196157f6ce1f05c24b0f61ce6f7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ed2a6fdfcb71de048e140027f1bc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AF6CB7-2A18-4264-AB21-4901BBA09C4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D78EDA-9406-49B8-AD09-1141E1AE70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CD111F-BAB6-4F2E-9651-10398B145E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3390</TotalTime>
  <Words>198</Words>
  <Application>Microsoft Office PowerPoint</Application>
  <PresentationFormat>Aangepast</PresentationFormat>
  <Paragraphs>82</Paragraphs>
  <Slides>20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3" baseType="lpstr">
      <vt:lpstr>Arial</vt:lpstr>
      <vt:lpstr>Calibri</vt:lpstr>
      <vt:lpstr>Kantoorthema</vt:lpstr>
      <vt:lpstr>PowerPoint-presentatie</vt:lpstr>
      <vt:lpstr>PowerPoint-presentatie</vt:lpstr>
      <vt:lpstr>PowerPoint-presentatie</vt:lpstr>
      <vt:lpstr>Springen met of zonder tussensprong</vt:lpstr>
      <vt:lpstr>Cross over</vt:lpstr>
      <vt:lpstr>Side swing</vt:lpstr>
      <vt:lpstr>Forward 180</vt:lpstr>
      <vt:lpstr>backward 180</vt:lpstr>
      <vt:lpstr>meetopstelling</vt:lpstr>
      <vt:lpstr>METEN</vt:lpstr>
      <vt:lpstr>variaties</vt:lpstr>
      <vt:lpstr>Machine learning</vt:lpstr>
      <vt:lpstr>algoritmes</vt:lpstr>
      <vt:lpstr>Berekeningen</vt:lpstr>
      <vt:lpstr>gezondheidsapplicatie</vt:lpstr>
      <vt:lpstr>PowerPoint-presentatie</vt:lpstr>
      <vt:lpstr>aanbevelingssysteem</vt:lpstr>
      <vt:lpstr>inspanningsniveau</vt:lpstr>
      <vt:lpstr>Context aware</vt:lpstr>
      <vt:lpstr>PowerPoint-presentatie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Universiteit Gent</dc:creator>
  <cp:lastModifiedBy>Elise Thienpont</cp:lastModifiedBy>
  <cp:revision>254</cp:revision>
  <dcterms:created xsi:type="dcterms:W3CDTF">2016-09-22T14:19:49Z</dcterms:created>
  <dcterms:modified xsi:type="dcterms:W3CDTF">2020-04-10T09:44:55Z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2016-09-19T22:00:00Z</vt:filetime>
  </property>
  <property fmtid="{D5CDD505-2E9C-101B-9397-08002B2CF9AE}" pid="5" name="Build">
    <vt:lpwstr>12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ontentTypeId">
    <vt:lpwstr>0x0101006485FDDAC6B575409C31AC848C388A85</vt:lpwstr>
  </property>
</Properties>
</file>