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339" r:id="rId5"/>
    <p:sldId id="314" r:id="rId6"/>
    <p:sldId id="298" r:id="rId7"/>
    <p:sldId id="296" r:id="rId8"/>
    <p:sldId id="340" r:id="rId9"/>
    <p:sldId id="341" r:id="rId10"/>
    <p:sldId id="342" r:id="rId11"/>
    <p:sldId id="343" r:id="rId12"/>
    <p:sldId id="299" r:id="rId13"/>
    <p:sldId id="344" r:id="rId14"/>
    <p:sldId id="300" r:id="rId15"/>
    <p:sldId id="346" r:id="rId16"/>
    <p:sldId id="345" r:id="rId17"/>
    <p:sldId id="306" r:id="rId18"/>
    <p:sldId id="351" r:id="rId19"/>
    <p:sldId id="347" r:id="rId20"/>
    <p:sldId id="348" r:id="rId21"/>
    <p:sldId id="349" r:id="rId22"/>
    <p:sldId id="350" r:id="rId23"/>
    <p:sldId id="308" r:id="rId24"/>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Leys" initials="PL" lastIdx="1" clrIdx="0">
    <p:extLst>
      <p:ext uri="{19B8F6BF-5375-455C-9EA6-DF929625EA0E}">
        <p15:presenceInfo xmlns:p15="http://schemas.microsoft.com/office/powerpoint/2012/main" userId="S-1-5-21-4030456262-320625612-449655040-54288" providerId="AD"/>
      </p:ext>
    </p:extLst>
  </p:cmAuthor>
  <p:cmAuthor id="2" name="Maya Caen" initials="MC" lastIdx="1" clrIdx="1">
    <p:extLst>
      <p:ext uri="{19B8F6BF-5375-455C-9EA6-DF929625EA0E}">
        <p15:presenceInfo xmlns:p15="http://schemas.microsoft.com/office/powerpoint/2012/main" userId="S-1-5-21-4030456262-320625612-449655040-26288" providerId="AD"/>
      </p:ext>
    </p:extLst>
  </p:cmAuthor>
  <p:cmAuthor id="3" name="Elise Thienpont" initials="ET" lastIdx="1" clrIdx="2">
    <p:extLst>
      <p:ext uri="{19B8F6BF-5375-455C-9EA6-DF929625EA0E}">
        <p15:presenceInfo xmlns:p15="http://schemas.microsoft.com/office/powerpoint/2012/main" userId="22cd2a338b9d0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70625" autoAdjust="0"/>
  </p:normalViewPr>
  <p:slideViewPr>
    <p:cSldViewPr snapToGrid="0" showGuides="1">
      <p:cViewPr varScale="1">
        <p:scale>
          <a:sx n="43" d="100"/>
          <a:sy n="43" d="100"/>
        </p:scale>
        <p:origin x="643" y="53"/>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11/04/2020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uiteindelijke doel van mijn thesis is om een gezondheidsapplicatie te ontwikkelen die de gebruikers een op maat gemaakte gezonde levensstijl aanleert. </a:t>
            </a:r>
          </a:p>
          <a:p>
            <a:r>
              <a:rPr lang="nl-BE" dirty="0"/>
              <a:t>Vele bestaande gezondheidsapplicatie doen dit door middel van het tellen van het aantal stappen of door sporten zoals lopen, fietsen.. aan te bevelen.</a:t>
            </a:r>
          </a:p>
          <a:p>
            <a:r>
              <a:rPr lang="nl-BE" dirty="0"/>
              <a:t>Deze thesis kiest ervoor om </a:t>
            </a:r>
            <a:r>
              <a:rPr lang="nl-BE" dirty="0" err="1"/>
              <a:t>rope</a:t>
            </a:r>
            <a:r>
              <a:rPr lang="nl-BE" dirty="0"/>
              <a:t> skipping te gebruiken als aanbevelingsmiddel aangezien dit de ideale sport is om conditie te kweken.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66408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Zoals gezegd wordt </a:t>
            </a:r>
            <a:r>
              <a:rPr lang="nl-BE" dirty="0" err="1"/>
              <a:t>rope</a:t>
            </a:r>
            <a:r>
              <a:rPr lang="nl-BE" dirty="0"/>
              <a:t> skipping gebruikt om de conditie te trainen. Hiervoor is het noodzakelijk dat bepaalde bewegingen herkend worden.  De bewegingen worden gemeten via een smartwatch gedragen op de pols. Deze smartwatch heeft een </a:t>
            </a:r>
            <a:r>
              <a:rPr lang="nl-BE" dirty="0" err="1"/>
              <a:t>accelerometer</a:t>
            </a:r>
            <a:r>
              <a:rPr lang="nl-BE" dirty="0"/>
              <a:t> waardoor aan een frequentie van 52 Hz versnellingsvectoren binnenkomen.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Op die manier kunnen persoonlijke aanbevelingen gegeven worden. Dit wordt later toegelicht.</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89224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2 eerste bewegingen zijn: springen met en zonder tussensprong. Zoals te zien is op de grafieken, is er een duidelijk verschil in verloop.</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9020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te zien op de figuur is een cross over en beweging gedaan door te springen met de armen </a:t>
            </a:r>
            <a:r>
              <a:rPr lang="nl-BE" dirty="0" err="1"/>
              <a:t>gekruisd</a:t>
            </a:r>
            <a:r>
              <a:rPr lang="nl-BE" dirty="0"/>
              <a:t>. Het verloop in </a:t>
            </a:r>
            <a:r>
              <a:rPr lang="nl-BE" dirty="0" err="1"/>
              <a:t>accelerometer</a:t>
            </a:r>
            <a:r>
              <a:rPr lang="nl-BE" dirty="0"/>
              <a:t> data is te zien op de grafiek.</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07820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093842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11-4-2020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11/04/2020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11/04/2020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11/04/2020</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11-4-2020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0619" y="4117291"/>
            <a:ext cx="280417" cy="280417"/>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11-4-2020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39802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11/04/2020</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 id="2147483677" r:id="rId9"/>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EFE4415C-6F10-418D-B792-BDA5E47AE016}"/>
              </a:ext>
            </a:extLst>
          </p:cNvPr>
          <p:cNvPicPr>
            <a:picLocks noChangeAspect="1"/>
          </p:cNvPicPr>
          <p:nvPr/>
        </p:nvPicPr>
        <p:blipFill>
          <a:blip r:embed="rId3"/>
          <a:stretch>
            <a:fillRect/>
          </a:stretch>
        </p:blipFill>
        <p:spPr>
          <a:xfrm>
            <a:off x="390338" y="-14972"/>
            <a:ext cx="8278999" cy="8278999"/>
          </a:xfrm>
          <a:prstGeom prst="rect">
            <a:avLst/>
          </a:prstGeom>
        </p:spPr>
      </p:pic>
      <p:sp>
        <p:nvSpPr>
          <p:cNvPr id="5" name="Tijdelijke aanduiding voor tekst 4"/>
          <p:cNvSpPr>
            <a:spLocks noGrp="1"/>
          </p:cNvSpPr>
          <p:nvPr>
            <p:ph type="body" sz="quarter" idx="13"/>
          </p:nvPr>
        </p:nvSpPr>
        <p:spPr>
          <a:xfrm>
            <a:off x="914401" y="4124528"/>
            <a:ext cx="14025716" cy="3798249"/>
          </a:xfrm>
        </p:spPr>
        <p:txBody>
          <a:bodyPr/>
          <a:lstStyle/>
          <a:p>
            <a:pPr marL="358775">
              <a:lnSpc>
                <a:spcPct val="100000"/>
              </a:lnSpc>
            </a:pPr>
            <a:r>
              <a:rPr lang="nl-BE" sz="6000" dirty="0"/>
              <a:t>Ontwerp en ontwikkeling van een </a:t>
            </a:r>
            <a:r>
              <a:rPr lang="nl-BE" sz="6000" dirty="0" err="1"/>
              <a:t>gezondheidsaanbevelingssysteem</a:t>
            </a:r>
            <a:r>
              <a:rPr lang="nl-BE" sz="6000" dirty="0"/>
              <a:t> gericht op </a:t>
            </a:r>
            <a:r>
              <a:rPr lang="nl-BE" sz="6000" dirty="0" err="1"/>
              <a:t>rope</a:t>
            </a:r>
            <a:r>
              <a:rPr lang="nl-BE" sz="6000" dirty="0"/>
              <a:t> skipping</a:t>
            </a:r>
            <a:endParaRPr lang="nl-BE" sz="1050" dirty="0"/>
          </a:p>
        </p:txBody>
      </p:sp>
    </p:spTree>
    <p:extLst>
      <p:ext uri="{BB962C8B-B14F-4D97-AF65-F5344CB8AC3E}">
        <p14:creationId xmlns:p14="http://schemas.microsoft.com/office/powerpoint/2010/main" val="10544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and, type, excel Gratis Pictogram van vscode">
            <a:extLst>
              <a:ext uri="{FF2B5EF4-FFF2-40B4-BE49-F238E27FC236}">
                <a16:creationId xmlns:a16="http://schemas.microsoft.com/office/drawing/2014/main" id="{3AEFABF6-56BF-4A0D-A3B2-F3766DD2CD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9403" y="7422775"/>
            <a:ext cx="1085923" cy="108592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Rechte verbindingslijn met pijl 21">
            <a:extLst>
              <a:ext uri="{FF2B5EF4-FFF2-40B4-BE49-F238E27FC236}">
                <a16:creationId xmlns:a16="http://schemas.microsoft.com/office/drawing/2014/main" id="{BF1923AB-A68F-49BB-8485-E8FEB86AE0CA}"/>
              </a:ext>
            </a:extLst>
          </p:cNvPr>
          <p:cNvCxnSpPr>
            <a:stCxn id="2052" idx="2"/>
            <a:endCxn id="2056" idx="0"/>
          </p:cNvCxnSpPr>
          <p:nvPr/>
        </p:nvCxnSpPr>
        <p:spPr>
          <a:xfrm flipH="1">
            <a:off x="13152365" y="4876800"/>
            <a:ext cx="6559" cy="2545975"/>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Machine </a:t>
            </a:r>
            <a:r>
              <a:rPr lang="nl-BE" dirty="0" err="1"/>
              <a:t>learning</a:t>
            </a:r>
            <a:endParaRPr lang="nl-B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11</a:t>
            </a:fld>
            <a:endParaRPr lang="nl-BE" noProof="0" dirty="0"/>
          </a:p>
        </p:txBody>
      </p:sp>
    </p:spTree>
    <p:extLst>
      <p:ext uri="{BB962C8B-B14F-4D97-AF65-F5344CB8AC3E}">
        <p14:creationId xmlns:p14="http://schemas.microsoft.com/office/powerpoint/2010/main" val="13606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algoritmes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5356403"/>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Support Vector </a:t>
            </a:r>
            <a:r>
              <a:rPr lang="nl-BE" sz="3200" dirty="0" err="1"/>
              <a:t>Classification</a:t>
            </a:r>
            <a:r>
              <a:rPr lang="nl-BE" sz="3200" dirty="0"/>
              <a:t> (SVC)</a:t>
            </a:r>
          </a:p>
          <a:p>
            <a:pPr marL="342900" indent="-342900">
              <a:lnSpc>
                <a:spcPct val="120000"/>
              </a:lnSpc>
              <a:buFont typeface="Arial" panose="020B0604020202020204" pitchFamily="34" charset="0"/>
              <a:buChar char="•"/>
            </a:pPr>
            <a:r>
              <a:rPr lang="nl-BE" sz="3200" dirty="0" err="1"/>
              <a:t>Linear</a:t>
            </a:r>
            <a:r>
              <a:rPr lang="nl-BE" sz="3200" dirty="0"/>
              <a:t> Support Vector </a:t>
            </a:r>
            <a:r>
              <a:rPr lang="nl-BE" sz="3200" dirty="0" err="1"/>
              <a:t>Classification</a:t>
            </a:r>
            <a:r>
              <a:rPr lang="nl-BE" sz="3200" dirty="0"/>
              <a:t> (</a:t>
            </a:r>
            <a:r>
              <a:rPr lang="nl-BE" sz="3200" dirty="0" err="1"/>
              <a:t>LinearSVC</a:t>
            </a:r>
            <a:r>
              <a:rPr lang="nl-BE" sz="3200" dirty="0"/>
              <a:t>)</a:t>
            </a:r>
          </a:p>
          <a:p>
            <a:pPr marL="342900" indent="-342900">
              <a:lnSpc>
                <a:spcPct val="120000"/>
              </a:lnSpc>
              <a:buFont typeface="Arial" panose="020B0604020202020204" pitchFamily="34" charset="0"/>
              <a:buChar char="•"/>
            </a:pPr>
            <a:r>
              <a:rPr lang="nl-BE" sz="3200" dirty="0"/>
              <a:t>Random </a:t>
            </a:r>
            <a:r>
              <a:rPr lang="nl-BE" sz="3200" dirty="0" err="1"/>
              <a:t>Forest</a:t>
            </a:r>
            <a:r>
              <a:rPr lang="nl-BE" sz="3200" dirty="0"/>
              <a:t> </a:t>
            </a:r>
            <a:r>
              <a:rPr lang="nl-BE" sz="3200" dirty="0" err="1"/>
              <a:t>Classifier</a:t>
            </a:r>
            <a:endParaRPr lang="nl-BE" sz="3200" dirty="0"/>
          </a:p>
          <a:p>
            <a:pPr marL="342900" indent="-342900">
              <a:lnSpc>
                <a:spcPct val="120000"/>
              </a:lnSpc>
              <a:buFont typeface="Arial" panose="020B0604020202020204" pitchFamily="34" charset="0"/>
              <a:buChar char="•"/>
            </a:pPr>
            <a:r>
              <a:rPr lang="nl-BE" sz="3200" dirty="0" err="1"/>
              <a:t>AdaBoost</a:t>
            </a:r>
            <a:endParaRPr lang="nl-BE" sz="3200" dirty="0"/>
          </a:p>
          <a:p>
            <a:pPr marL="342900" indent="-342900">
              <a:lnSpc>
                <a:spcPct val="120000"/>
              </a:lnSpc>
              <a:buFont typeface="Arial" panose="020B0604020202020204" pitchFamily="34" charset="0"/>
              <a:buChar char="•"/>
            </a:pPr>
            <a:r>
              <a:rPr lang="nl-BE" sz="3200" dirty="0" err="1"/>
              <a:t>Naive</a:t>
            </a:r>
            <a:r>
              <a:rPr lang="nl-BE" sz="3200" dirty="0"/>
              <a:t> Bayes</a:t>
            </a:r>
          </a:p>
          <a:p>
            <a:pPr marL="342900" indent="-342900">
              <a:lnSpc>
                <a:spcPct val="120000"/>
              </a:lnSpc>
              <a:buFont typeface="Arial" panose="020B0604020202020204" pitchFamily="34" charset="0"/>
              <a:buChar char="•"/>
            </a:pPr>
            <a:r>
              <a:rPr lang="nl-BE" sz="3200" dirty="0"/>
              <a:t>K-</a:t>
            </a:r>
            <a:r>
              <a:rPr lang="nl-BE" sz="3200" dirty="0" err="1"/>
              <a:t>nearest</a:t>
            </a:r>
            <a:r>
              <a:rPr lang="nl-BE" sz="3200" dirty="0"/>
              <a:t> </a:t>
            </a:r>
            <a:r>
              <a:rPr lang="nl-BE" sz="3200" dirty="0" err="1"/>
              <a:t>neighbors</a:t>
            </a:r>
            <a:endParaRPr lang="nl-BE" sz="3200" dirty="0"/>
          </a:p>
          <a:p>
            <a:pPr marL="342900" indent="-342900">
              <a:lnSpc>
                <a:spcPct val="120000"/>
              </a:lnSpc>
              <a:buFont typeface="Arial" panose="020B0604020202020204" pitchFamily="34" charset="0"/>
              <a:buChar char="•"/>
            </a:pPr>
            <a:r>
              <a:rPr lang="nl-BE" sz="3200" dirty="0" err="1"/>
              <a:t>Stochastic</a:t>
            </a:r>
            <a:r>
              <a:rPr lang="nl-BE" sz="3200" dirty="0"/>
              <a:t> </a:t>
            </a:r>
            <a:r>
              <a:rPr lang="nl-BE" sz="3200" dirty="0" err="1"/>
              <a:t>Gradient</a:t>
            </a:r>
            <a:r>
              <a:rPr lang="nl-BE" sz="3200" dirty="0"/>
              <a:t> </a:t>
            </a:r>
            <a:r>
              <a:rPr lang="nl-BE" sz="3200" dirty="0" err="1"/>
              <a:t>Descent</a:t>
            </a:r>
            <a:r>
              <a:rPr lang="nl-BE" sz="3200" dirty="0"/>
              <a:t> </a:t>
            </a:r>
            <a:r>
              <a:rPr lang="nl-BE" sz="3200" dirty="0" err="1"/>
              <a:t>classifier</a:t>
            </a:r>
            <a:r>
              <a:rPr lang="nl-BE" sz="3200" dirty="0"/>
              <a:t> (SGD)</a:t>
            </a:r>
          </a:p>
          <a:p>
            <a:pPr marL="342900" indent="-342900">
              <a:lnSpc>
                <a:spcPct val="120000"/>
              </a:lnSpc>
              <a:buFont typeface="Arial" panose="020B0604020202020204" pitchFamily="34" charset="0"/>
              <a:buChar char="•"/>
            </a:pPr>
            <a:r>
              <a:rPr lang="nl-BE" sz="3200" dirty="0" err="1"/>
              <a:t>Multilayer</a:t>
            </a:r>
            <a:r>
              <a:rPr lang="nl-BE" sz="3200" dirty="0"/>
              <a:t> </a:t>
            </a:r>
            <a:r>
              <a:rPr lang="nl-BE" sz="3200" dirty="0" err="1"/>
              <a:t>Percepton</a:t>
            </a:r>
            <a:r>
              <a:rPr lang="nl-BE" sz="3200" dirty="0"/>
              <a:t> </a:t>
            </a:r>
            <a:r>
              <a:rPr lang="nl-BE" sz="3200" dirty="0" err="1"/>
              <a:t>Classifier</a:t>
            </a:r>
            <a:r>
              <a:rPr lang="nl-BE" sz="3200" dirty="0"/>
              <a:t> (MLP)</a:t>
            </a:r>
          </a:p>
          <a:p>
            <a:pPr marL="342900" indent="-342900">
              <a:lnSpc>
                <a:spcPct val="120000"/>
              </a:lnSpc>
              <a:buFont typeface="Arial" panose="020B0604020202020204" pitchFamily="34" charset="0"/>
              <a:buChar char="•"/>
            </a:pPr>
            <a:r>
              <a:rPr lang="nl-BE" sz="3200" dirty="0" err="1"/>
              <a:t>Convolutional</a:t>
            </a:r>
            <a:r>
              <a:rPr lang="nl-BE" sz="3200" dirty="0"/>
              <a:t> </a:t>
            </a:r>
            <a:r>
              <a:rPr lang="nl-BE" sz="3200" dirty="0" err="1"/>
              <a:t>Neural</a:t>
            </a:r>
            <a:r>
              <a:rPr lang="nl-BE" sz="3200" dirty="0"/>
              <a:t> Network (CNN)</a:t>
            </a:r>
            <a:endParaRPr lang="nl-BE" sz="4800" dirty="0"/>
          </a:p>
        </p:txBody>
      </p:sp>
    </p:spTree>
    <p:extLst>
      <p:ext uri="{BB962C8B-B14F-4D97-AF65-F5344CB8AC3E}">
        <p14:creationId xmlns:p14="http://schemas.microsoft.com/office/powerpoint/2010/main" val="136480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variaties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6938682"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Draairichting</a:t>
            </a:r>
          </a:p>
          <a:p>
            <a:pPr marL="342900" indent="-342900">
              <a:lnSpc>
                <a:spcPct val="120000"/>
              </a:lnSpc>
              <a:buFont typeface="Arial" panose="020B0604020202020204" pitchFamily="34" charset="0"/>
              <a:buChar char="•"/>
            </a:pPr>
            <a:r>
              <a:rPr lang="nl-BE" sz="3200" dirty="0"/>
              <a:t>Forward/backward 180: draaikant</a:t>
            </a:r>
          </a:p>
        </p:txBody>
      </p:sp>
      <p:pic>
        <p:nvPicPr>
          <p:cNvPr id="7" name="Afbeelding 6">
            <a:extLst>
              <a:ext uri="{FF2B5EF4-FFF2-40B4-BE49-F238E27FC236}">
                <a16:creationId xmlns:a16="http://schemas.microsoft.com/office/drawing/2014/main" id="{780BA68B-CC75-4D0D-BCF0-1D7A5312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413" y="1745235"/>
            <a:ext cx="6477000" cy="6457950"/>
          </a:xfrm>
          <a:prstGeom prst="rect">
            <a:avLst/>
          </a:prstGeom>
        </p:spPr>
      </p:pic>
    </p:spTree>
    <p:extLst>
      <p:ext uri="{BB962C8B-B14F-4D97-AF65-F5344CB8AC3E}">
        <p14:creationId xmlns:p14="http://schemas.microsoft.com/office/powerpoint/2010/main" val="196121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gezondheidsapplicatie</a:t>
            </a:r>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14</a:t>
            </a:fld>
            <a:endParaRPr lang="nl-BE" noProof="0" dirty="0"/>
          </a:p>
        </p:txBody>
      </p:sp>
    </p:spTree>
    <p:extLst>
      <p:ext uri="{BB962C8B-B14F-4D97-AF65-F5344CB8AC3E}">
        <p14:creationId xmlns:p14="http://schemas.microsoft.com/office/powerpoint/2010/main" val="383577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15</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4ECFDE07-9167-49CE-A268-3FF4C057302B}"/>
              </a:ext>
            </a:extLst>
          </p:cNvPr>
          <p:cNvSpPr txBox="1"/>
          <p:nvPr/>
        </p:nvSpPr>
        <p:spPr>
          <a:xfrm>
            <a:off x="726141" y="5338482"/>
            <a:ext cx="4894730" cy="143494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2500" dirty="0"/>
              <a:t>Sessie starten vanop smartwatch of smartphone</a:t>
            </a:r>
          </a:p>
          <a:p>
            <a:pPr marL="342900" indent="-342900">
              <a:lnSpc>
                <a:spcPct val="120000"/>
              </a:lnSpc>
              <a:buFont typeface="Arial" panose="020B0604020202020204" pitchFamily="34" charset="0"/>
              <a:buChar char="•"/>
            </a:pPr>
            <a:r>
              <a:rPr lang="nl-BE" sz="2500" dirty="0"/>
              <a:t>Statistieken op smartphone</a:t>
            </a:r>
          </a:p>
        </p:txBody>
      </p:sp>
    </p:spTree>
    <p:extLst>
      <p:ext uri="{BB962C8B-B14F-4D97-AF65-F5344CB8AC3E}">
        <p14:creationId xmlns:p14="http://schemas.microsoft.com/office/powerpoint/2010/main" val="258171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Berekeningen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1219886"/>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Aantal draaiingen</a:t>
            </a:r>
          </a:p>
          <a:p>
            <a:pPr marL="342900" indent="-342900">
              <a:lnSpc>
                <a:spcPct val="120000"/>
              </a:lnSpc>
              <a:buFont typeface="Arial" panose="020B0604020202020204" pitchFamily="34" charset="0"/>
              <a:buChar char="•"/>
            </a:pPr>
            <a:r>
              <a:rPr lang="nl-BE" sz="3200" dirty="0"/>
              <a:t>Fouten </a:t>
            </a:r>
            <a:endParaRPr lang="nl-BE" sz="4800" dirty="0"/>
          </a:p>
        </p:txBody>
      </p:sp>
    </p:spTree>
    <p:extLst>
      <p:ext uri="{BB962C8B-B14F-4D97-AF65-F5344CB8AC3E}">
        <p14:creationId xmlns:p14="http://schemas.microsoft.com/office/powerpoint/2010/main" val="22740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aanbevelingssysteem</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2401748"/>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Activiteiten van 10 weken terug</a:t>
            </a:r>
          </a:p>
          <a:p>
            <a:pPr marL="342900" indent="-342900">
              <a:lnSpc>
                <a:spcPct val="120000"/>
              </a:lnSpc>
              <a:buFont typeface="Arial" panose="020B0604020202020204" pitchFamily="34" charset="0"/>
              <a:buChar char="•"/>
            </a:pPr>
            <a:r>
              <a:rPr lang="nl-BE" sz="3200" dirty="0"/>
              <a:t>Gemiddelde duur</a:t>
            </a:r>
          </a:p>
          <a:p>
            <a:pPr marL="342900" indent="-342900">
              <a:lnSpc>
                <a:spcPct val="120000"/>
              </a:lnSpc>
              <a:buFont typeface="Arial" panose="020B0604020202020204" pitchFamily="34" charset="0"/>
              <a:buChar char="•"/>
            </a:pPr>
            <a:r>
              <a:rPr lang="nl-BE" sz="3200" dirty="0"/>
              <a:t>Aantal keer beoefend</a:t>
            </a:r>
          </a:p>
          <a:p>
            <a:pPr marL="342900" indent="-342900">
              <a:lnSpc>
                <a:spcPct val="120000"/>
              </a:lnSpc>
              <a:buFont typeface="Arial" panose="020B0604020202020204" pitchFamily="34" charset="0"/>
              <a:buChar char="•"/>
            </a:pPr>
            <a:r>
              <a:rPr lang="nl-BE" sz="3200" dirty="0"/>
              <a:t>Fouten tijdens </a:t>
            </a:r>
          </a:p>
        </p:txBody>
      </p:sp>
    </p:spTree>
    <p:extLst>
      <p:ext uri="{BB962C8B-B14F-4D97-AF65-F5344CB8AC3E}">
        <p14:creationId xmlns:p14="http://schemas.microsoft.com/office/powerpoint/2010/main" val="189834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inspanningsniveau</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62895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err="1"/>
              <a:t>Metabolic</a:t>
            </a:r>
            <a:r>
              <a:rPr lang="nl-BE" sz="3200" dirty="0"/>
              <a:t> Equivalent </a:t>
            </a:r>
            <a:r>
              <a:rPr lang="nl-BE" sz="3200" dirty="0" err="1"/>
              <a:t>Task</a:t>
            </a:r>
            <a:r>
              <a:rPr lang="nl-BE" sz="3200" dirty="0"/>
              <a:t> (MET)</a:t>
            </a:r>
          </a:p>
        </p:txBody>
      </p:sp>
    </p:spTree>
    <p:extLst>
      <p:ext uri="{BB962C8B-B14F-4D97-AF65-F5344CB8AC3E}">
        <p14:creationId xmlns:p14="http://schemas.microsoft.com/office/powerpoint/2010/main" val="1224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Context </a:t>
            </a:r>
            <a:r>
              <a:rPr lang="nl-BE" dirty="0" err="1"/>
              <a:t>aware</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Te lang stilzitten</a:t>
            </a:r>
          </a:p>
          <a:p>
            <a:pPr marL="342900" indent="-342900">
              <a:lnSpc>
                <a:spcPct val="120000"/>
              </a:lnSpc>
              <a:buFont typeface="Arial" panose="020B0604020202020204" pitchFamily="34" charset="0"/>
              <a:buChar char="•"/>
            </a:pPr>
            <a:r>
              <a:rPr lang="nl-BE" sz="3200" dirty="0" err="1"/>
              <a:t>Snooze</a:t>
            </a:r>
            <a:r>
              <a:rPr lang="nl-BE" sz="3200" dirty="0"/>
              <a:t> functionaliteit</a:t>
            </a:r>
          </a:p>
          <a:p>
            <a:pPr marL="342900" indent="-342900">
              <a:lnSpc>
                <a:spcPct val="120000"/>
              </a:lnSpc>
              <a:buFont typeface="Arial" panose="020B0604020202020204" pitchFamily="34" charset="0"/>
              <a:buChar char="•"/>
            </a:pPr>
            <a:r>
              <a:rPr lang="nl-BE" sz="3200" dirty="0"/>
              <a:t>Melding bij te hoge hartslag</a:t>
            </a:r>
          </a:p>
        </p:txBody>
      </p:sp>
    </p:spTree>
    <p:extLst>
      <p:ext uri="{BB962C8B-B14F-4D97-AF65-F5344CB8AC3E}">
        <p14:creationId xmlns:p14="http://schemas.microsoft.com/office/powerpoint/2010/main" val="215422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052FCDE-42BD-4D2F-B38F-AE7D2A9AEB28}"/>
              </a:ext>
            </a:extLst>
          </p:cNvPr>
          <p:cNvPicPr>
            <a:picLocks noChangeAspect="1"/>
          </p:cNvPicPr>
          <p:nvPr/>
        </p:nvPicPr>
        <p:blipFill>
          <a:blip r:embed="rId2"/>
          <a:stretch>
            <a:fillRect/>
          </a:stretch>
        </p:blipFill>
        <p:spPr>
          <a:xfrm>
            <a:off x="-1" y="297"/>
            <a:ext cx="17338675" cy="9753005"/>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
        <p:nvSpPr>
          <p:cNvPr id="5" name="Tekstvak 4"/>
          <p:cNvSpPr txBox="1"/>
          <p:nvPr/>
        </p:nvSpPr>
        <p:spPr>
          <a:xfrm>
            <a:off x="685798" y="3238499"/>
            <a:ext cx="10806955" cy="6074714"/>
          </a:xfrm>
          <a:prstGeom prst="rect">
            <a:avLst/>
          </a:prstGeom>
          <a:solidFill>
            <a:srgbClr val="1E64C8"/>
          </a:solidFill>
          <a:ln>
            <a:noFill/>
          </a:ln>
        </p:spPr>
        <p:txBody>
          <a:bodyPr wrap="square" lIns="360000" tIns="360000" rIns="360000" bIns="360000" numCol="1" spcCol="360000" rtlCol="0" anchor="t">
            <a:spAutoFit/>
          </a:bodyPr>
          <a:lstStyle/>
          <a:p>
            <a:pPr>
              <a:lnSpc>
                <a:spcPct val="120000"/>
              </a:lnSpc>
            </a:pPr>
            <a:r>
              <a:rPr lang="en-US" sz="5400" u="sng" dirty="0">
                <a:solidFill>
                  <a:srgbClr val="FFD200"/>
                </a:solidFill>
              </a:rPr>
              <a:t>INHOUD</a:t>
            </a:r>
          </a:p>
          <a:p>
            <a:pPr marL="536400" indent="-450000">
              <a:lnSpc>
                <a:spcPct val="120000"/>
              </a:lnSpc>
              <a:buFont typeface="Arial" panose="020B0604020202020204" pitchFamily="34" charset="0"/>
              <a:buChar char="‒"/>
            </a:pPr>
            <a:r>
              <a:rPr lang="en-US" sz="4800" dirty="0">
                <a:solidFill>
                  <a:schemeClr val="bg1"/>
                </a:solidFill>
              </a:rPr>
              <a:t>Rope skipping</a:t>
            </a:r>
          </a:p>
          <a:p>
            <a:pPr marL="536400" indent="-450000">
              <a:lnSpc>
                <a:spcPct val="120000"/>
              </a:lnSpc>
              <a:buFont typeface="Arial" panose="020B0604020202020204" pitchFamily="34" charset="0"/>
              <a:buChar char="‒"/>
            </a:pPr>
            <a:r>
              <a:rPr lang="en-US" sz="4800" dirty="0" err="1">
                <a:solidFill>
                  <a:schemeClr val="bg1"/>
                </a:solidFill>
              </a:rPr>
              <a:t>Meetopstelling</a:t>
            </a:r>
            <a:endParaRPr lang="en-US" sz="4800" dirty="0">
              <a:solidFill>
                <a:schemeClr val="bg1"/>
              </a:solidFill>
            </a:endParaRPr>
          </a:p>
          <a:p>
            <a:pPr marL="536400" indent="-450000">
              <a:lnSpc>
                <a:spcPct val="120000"/>
              </a:lnSpc>
              <a:buFont typeface="Arial" panose="020B0604020202020204" pitchFamily="34" charset="0"/>
              <a:buChar char="‒"/>
            </a:pPr>
            <a:r>
              <a:rPr lang="en-US" sz="4800" dirty="0">
                <a:solidFill>
                  <a:schemeClr val="bg1"/>
                </a:solidFill>
              </a:rPr>
              <a:t>Machine learning</a:t>
            </a:r>
          </a:p>
          <a:p>
            <a:pPr marL="536400" indent="-450000">
              <a:lnSpc>
                <a:spcPct val="120000"/>
              </a:lnSpc>
              <a:buFont typeface="Arial" panose="020B0604020202020204" pitchFamily="34" charset="0"/>
              <a:buChar char="‒"/>
            </a:pPr>
            <a:r>
              <a:rPr lang="en-US" sz="4800" dirty="0" err="1">
                <a:solidFill>
                  <a:schemeClr val="bg1"/>
                </a:solidFill>
              </a:rPr>
              <a:t>gezondheidsapplicatie</a:t>
            </a:r>
            <a:endParaRPr lang="en-US" sz="4800" dirty="0">
              <a:solidFill>
                <a:schemeClr val="bg1"/>
              </a:solidFill>
            </a:endParaRPr>
          </a:p>
          <a:p>
            <a:pPr marL="86400">
              <a:lnSpc>
                <a:spcPct val="120000"/>
              </a:lnSpc>
            </a:pPr>
            <a:endParaRPr lang="en-US" sz="4800" dirty="0">
              <a:solidFill>
                <a:schemeClr val="bg1"/>
              </a:solidFill>
            </a:endParaRPr>
          </a:p>
        </p:txBody>
      </p:sp>
    </p:spTree>
    <p:extLst>
      <p:ext uri="{BB962C8B-B14F-4D97-AF65-F5344CB8AC3E}">
        <p14:creationId xmlns:p14="http://schemas.microsoft.com/office/powerpoint/2010/main" val="391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20</a:t>
            </a:fld>
            <a:endParaRPr lang="nl-BE" noProof="0" dirty="0"/>
          </a:p>
        </p:txBody>
      </p:sp>
      <p:sp>
        <p:nvSpPr>
          <p:cNvPr id="4" name="Tijdelijke aanduiding voor tekst 3"/>
          <p:cNvSpPr txBox="1">
            <a:spLocks/>
          </p:cNvSpPr>
          <p:nvPr/>
        </p:nvSpPr>
        <p:spPr>
          <a:xfrm>
            <a:off x="2489986" y="845053"/>
            <a:ext cx="11070558" cy="6069314"/>
          </a:xfrm>
          <a:prstGeom prst="rect">
            <a:avLst/>
          </a:prstGeom>
        </p:spPr>
        <p:txBody>
          <a:bodyPr>
            <a:normAutofit/>
          </a:bodyPr>
          <a:lst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NL" sz="3600" dirty="0">
                <a:solidFill>
                  <a:schemeClr val="bg1"/>
                </a:solidFill>
              </a:rPr>
              <a:t>www.ugent.be</a:t>
            </a:r>
          </a:p>
          <a:p>
            <a:pPr marL="85725" indent="0">
              <a:buFont typeface="Arial" panose="020B0604020202020204" pitchFamily="34" charset="0"/>
              <a:buNone/>
            </a:pPr>
            <a:r>
              <a:rPr lang="nl-NL" sz="3600" dirty="0">
                <a:solidFill>
                  <a:schemeClr val="bg1"/>
                </a:solidFill>
              </a:rPr>
              <a:t>Universiteit Gent</a:t>
            </a:r>
            <a:br>
              <a:rPr lang="nl-NL" sz="3600" dirty="0">
                <a:solidFill>
                  <a:schemeClr val="bg1"/>
                </a:solidFill>
              </a:rPr>
            </a:br>
            <a:r>
              <a:rPr lang="nl-NL" sz="3600" dirty="0">
                <a:solidFill>
                  <a:schemeClr val="bg1"/>
                </a:solidFill>
              </a:rPr>
              <a:t>@</a:t>
            </a:r>
            <a:r>
              <a:rPr lang="nl-NL" sz="3600" dirty="0" err="1">
                <a:solidFill>
                  <a:schemeClr val="bg1"/>
                </a:solidFill>
              </a:rPr>
              <a:t>ugent</a:t>
            </a:r>
            <a:endParaRPr lang="nl-NL" sz="3600" dirty="0">
              <a:solidFill>
                <a:schemeClr val="bg1"/>
              </a:solidFill>
            </a:endParaRPr>
          </a:p>
          <a:p>
            <a:pPr marL="85725" indent="0">
              <a:buFont typeface="Arial" panose="020B0604020202020204" pitchFamily="34" charset="0"/>
              <a:buNone/>
            </a:pPr>
            <a:r>
              <a:rPr lang="nl-NL" sz="3600" dirty="0">
                <a:solidFill>
                  <a:schemeClr val="bg1"/>
                </a:solidFill>
              </a:rPr>
              <a:t>@</a:t>
            </a:r>
            <a:r>
              <a:rPr lang="nl-NL" sz="3600" dirty="0" err="1">
                <a:solidFill>
                  <a:schemeClr val="bg1"/>
                </a:solidFill>
              </a:rPr>
              <a:t>ugent</a:t>
            </a:r>
            <a:br>
              <a:rPr lang="nl-NL" sz="3600" dirty="0">
                <a:solidFill>
                  <a:schemeClr val="bg1"/>
                </a:solidFill>
              </a:rPr>
            </a:br>
            <a:r>
              <a:rPr lang="nl-NL" sz="3600" dirty="0" err="1">
                <a:solidFill>
                  <a:schemeClr val="bg1"/>
                </a:solidFill>
              </a:rPr>
              <a:t>Ghent</a:t>
            </a:r>
            <a:r>
              <a:rPr lang="nl-NL" sz="3600" dirty="0">
                <a:solidFill>
                  <a:schemeClr val="bg1"/>
                </a:solidFill>
              </a:rPr>
              <a:t> University</a:t>
            </a:r>
          </a:p>
          <a:p>
            <a:endParaRPr lang="nl-NL" sz="36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8" y="3627577"/>
            <a:ext cx="506012" cy="506012"/>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68" y="2268702"/>
            <a:ext cx="506012" cy="506012"/>
          </a:xfrm>
          <a:prstGeom prst="rect">
            <a:avLst/>
          </a:prstGeom>
        </p:spPr>
      </p:pic>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868" y="2933875"/>
            <a:ext cx="506012" cy="506012"/>
          </a:xfrm>
          <a:prstGeom prst="rect">
            <a:avLst/>
          </a:prstGeom>
        </p:spPr>
      </p:pic>
      <p:pic>
        <p:nvPicPr>
          <p:cNvPr id="8" name="Afbeelding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868" y="1603529"/>
            <a:ext cx="506012" cy="506012"/>
          </a:xfrm>
          <a:prstGeom prst="rect">
            <a:avLst/>
          </a:prstGeom>
        </p:spPr>
      </p:pic>
    </p:spTree>
    <p:extLst>
      <p:ext uri="{BB962C8B-B14F-4D97-AF65-F5344CB8AC3E}">
        <p14:creationId xmlns:p14="http://schemas.microsoft.com/office/powerpoint/2010/main" val="16974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3</a:t>
            </a:fld>
            <a:endParaRPr lang="nl-BE" noProof="0" dirty="0"/>
          </a:p>
        </p:txBody>
      </p:sp>
      <p:sp>
        <p:nvSpPr>
          <p:cNvPr id="6" name="Rechthoek 5"/>
          <p:cNvSpPr/>
          <p:nvPr/>
        </p:nvSpPr>
        <p:spPr>
          <a:xfrm>
            <a:off x="9942494" y="791028"/>
            <a:ext cx="4419600" cy="6350000"/>
          </a:xfrm>
          <a:prstGeom prst="rect">
            <a:avLst/>
          </a:prstGeom>
          <a:noFill/>
          <a:ln w="203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kstvak 6"/>
          <p:cNvSpPr txBox="1"/>
          <p:nvPr/>
        </p:nvSpPr>
        <p:spPr>
          <a:xfrm>
            <a:off x="933450" y="3246120"/>
            <a:ext cx="8651421" cy="4653281"/>
          </a:xfrm>
          <a:prstGeom prst="rect">
            <a:avLst/>
          </a:prstGeom>
          <a:solidFill>
            <a:srgbClr val="1E64C8"/>
          </a:solidFill>
          <a:ln>
            <a:noFill/>
          </a:ln>
        </p:spPr>
        <p:txBody>
          <a:bodyPr wrap="square" lIns="360000" tIns="360000" rIns="360000" bIns="360000" rtlCol="0" anchor="b">
            <a:noAutofit/>
          </a:bodyPr>
          <a:lstStyle/>
          <a:p>
            <a:pPr>
              <a:lnSpc>
                <a:spcPts val="11000"/>
              </a:lnSpc>
            </a:pPr>
            <a:endParaRPr lang="nl-NL" sz="8000" u="sng" dirty="0">
              <a:solidFill>
                <a:schemeClr val="bg1"/>
              </a:solidFill>
            </a:endParaRPr>
          </a:p>
          <a:p>
            <a:pPr>
              <a:lnSpc>
                <a:spcPts val="11000"/>
              </a:lnSpc>
            </a:pPr>
            <a:endParaRPr lang="nl-NL" sz="8000" u="sng" dirty="0">
              <a:solidFill>
                <a:schemeClr val="bg1"/>
              </a:solidFill>
            </a:endParaRPr>
          </a:p>
          <a:p>
            <a:pPr>
              <a:lnSpc>
                <a:spcPts val="11000"/>
              </a:lnSpc>
            </a:pPr>
            <a:r>
              <a:rPr lang="nl-NL" sz="8000" u="sng" dirty="0" err="1">
                <a:solidFill>
                  <a:schemeClr val="bg1"/>
                </a:solidFill>
              </a:rPr>
              <a:t>Rope</a:t>
            </a:r>
            <a:r>
              <a:rPr lang="nl-NL" sz="8000" u="sng" dirty="0">
                <a:solidFill>
                  <a:schemeClr val="bg1"/>
                </a:solidFill>
              </a:rPr>
              <a:t> skipping</a:t>
            </a:r>
          </a:p>
        </p:txBody>
      </p:sp>
      <p:pic>
        <p:nvPicPr>
          <p:cNvPr id="2" name="Afbeelding 1">
            <a:extLst>
              <a:ext uri="{FF2B5EF4-FFF2-40B4-BE49-F238E27FC236}">
                <a16:creationId xmlns:a16="http://schemas.microsoft.com/office/drawing/2014/main" id="{9950B2F3-7746-4A47-86C1-ABBA87501669}"/>
              </a:ext>
            </a:extLst>
          </p:cNvPr>
          <p:cNvPicPr>
            <a:picLocks noChangeAspect="1"/>
          </p:cNvPicPr>
          <p:nvPr/>
        </p:nvPicPr>
        <p:blipFill>
          <a:blip r:embed="rId3"/>
          <a:stretch>
            <a:fillRect/>
          </a:stretch>
        </p:blipFill>
        <p:spPr>
          <a:xfrm>
            <a:off x="9584871" y="682053"/>
            <a:ext cx="5400600" cy="6567950"/>
          </a:xfrm>
          <a:prstGeom prst="rect">
            <a:avLst/>
          </a:prstGeom>
        </p:spPr>
      </p:pic>
    </p:spTree>
    <p:extLst>
      <p:ext uri="{BB962C8B-B14F-4D97-AF65-F5344CB8AC3E}">
        <p14:creationId xmlns:p14="http://schemas.microsoft.com/office/powerpoint/2010/main" val="4089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Springen met of zonder tussensprong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17" name="Afbeelding 16">
            <a:extLst>
              <a:ext uri="{FF2B5EF4-FFF2-40B4-BE49-F238E27FC236}">
                <a16:creationId xmlns:a16="http://schemas.microsoft.com/office/drawing/2014/main" id="{0970D5F4-C32D-4CAA-922C-BF03E17B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054"/>
            <a:ext cx="9335309" cy="4138019"/>
          </a:xfrm>
          <a:prstGeom prst="rect">
            <a:avLst/>
          </a:prstGeom>
        </p:spPr>
      </p:pic>
      <p:pic>
        <p:nvPicPr>
          <p:cNvPr id="19" name="Afbeelding 18">
            <a:extLst>
              <a:ext uri="{FF2B5EF4-FFF2-40B4-BE49-F238E27FC236}">
                <a16:creationId xmlns:a16="http://schemas.microsoft.com/office/drawing/2014/main" id="{BCB3F308-B2AC-412B-B31B-CC3C51DE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28" y="5235073"/>
            <a:ext cx="9312447" cy="4160881"/>
          </a:xfrm>
          <a:prstGeom prst="rect">
            <a:avLst/>
          </a:prstGeom>
        </p:spPr>
      </p:pic>
      <p:sp>
        <p:nvSpPr>
          <p:cNvPr id="20" name="Tekstvak 19">
            <a:extLst>
              <a:ext uri="{FF2B5EF4-FFF2-40B4-BE49-F238E27FC236}">
                <a16:creationId xmlns:a16="http://schemas.microsoft.com/office/drawing/2014/main" id="{85E9F6CB-0740-4C49-8BD4-8A10B28F1673}"/>
              </a:ext>
            </a:extLst>
          </p:cNvPr>
          <p:cNvSpPr txBox="1"/>
          <p:nvPr/>
        </p:nvSpPr>
        <p:spPr>
          <a:xfrm>
            <a:off x="10367682" y="2605780"/>
            <a:ext cx="5424544" cy="511615"/>
          </a:xfrm>
          <a:prstGeom prst="rect">
            <a:avLst/>
          </a:prstGeom>
          <a:noFill/>
        </p:spPr>
        <p:txBody>
          <a:bodyPr wrap="square" rtlCol="0">
            <a:spAutoFit/>
          </a:bodyPr>
          <a:lstStyle/>
          <a:p>
            <a:pPr>
              <a:lnSpc>
                <a:spcPct val="120000"/>
              </a:lnSpc>
            </a:pPr>
            <a:r>
              <a:rPr lang="nl-BE" sz="2500" dirty="0"/>
              <a:t>Zonder tussensprong</a:t>
            </a:r>
          </a:p>
        </p:txBody>
      </p:sp>
      <p:sp>
        <p:nvSpPr>
          <p:cNvPr id="21" name="Tekstvak 20">
            <a:extLst>
              <a:ext uri="{FF2B5EF4-FFF2-40B4-BE49-F238E27FC236}">
                <a16:creationId xmlns:a16="http://schemas.microsoft.com/office/drawing/2014/main" id="{2CBD3450-C132-478C-B828-71CEFA6FC9A7}"/>
              </a:ext>
            </a:extLst>
          </p:cNvPr>
          <p:cNvSpPr txBox="1"/>
          <p:nvPr/>
        </p:nvSpPr>
        <p:spPr>
          <a:xfrm>
            <a:off x="2776496" y="6841136"/>
            <a:ext cx="5424544" cy="511615"/>
          </a:xfrm>
          <a:prstGeom prst="rect">
            <a:avLst/>
          </a:prstGeom>
          <a:noFill/>
        </p:spPr>
        <p:txBody>
          <a:bodyPr wrap="square" rtlCol="0">
            <a:spAutoFit/>
          </a:bodyPr>
          <a:lstStyle/>
          <a:p>
            <a:pPr>
              <a:lnSpc>
                <a:spcPct val="120000"/>
              </a:lnSpc>
            </a:pPr>
            <a:r>
              <a:rPr lang="nl-BE" sz="2500" dirty="0"/>
              <a:t>Met tussensprong</a:t>
            </a:r>
          </a:p>
        </p:txBody>
      </p:sp>
    </p:spTree>
    <p:extLst>
      <p:ext uri="{BB962C8B-B14F-4D97-AF65-F5344CB8AC3E}">
        <p14:creationId xmlns:p14="http://schemas.microsoft.com/office/powerpoint/2010/main" val="20966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Cross over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B23B8BE7-2A96-46D6-9C05-0FBCB677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21" y="1603382"/>
            <a:ext cx="9335309" cy="4153260"/>
          </a:xfrm>
          <a:prstGeom prst="rect">
            <a:avLst/>
          </a:prstGeom>
        </p:spPr>
      </p:pic>
      <p:pic>
        <p:nvPicPr>
          <p:cNvPr id="7" name="Afbeelding 6">
            <a:extLst>
              <a:ext uri="{FF2B5EF4-FFF2-40B4-BE49-F238E27FC236}">
                <a16:creationId xmlns:a16="http://schemas.microsoft.com/office/drawing/2014/main" id="{38E9BDEC-5344-4271-9CB4-D88598E2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782" y="5532108"/>
            <a:ext cx="2124075" cy="4219575"/>
          </a:xfrm>
          <a:prstGeom prst="rect">
            <a:avLst/>
          </a:prstGeom>
        </p:spPr>
      </p:pic>
    </p:spTree>
    <p:extLst>
      <p:ext uri="{BB962C8B-B14F-4D97-AF65-F5344CB8AC3E}">
        <p14:creationId xmlns:p14="http://schemas.microsoft.com/office/powerpoint/2010/main" val="3403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Side swing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6" name="Afbeelding 5">
            <a:extLst>
              <a:ext uri="{FF2B5EF4-FFF2-40B4-BE49-F238E27FC236}">
                <a16:creationId xmlns:a16="http://schemas.microsoft.com/office/drawing/2014/main" id="{7FBDEB9F-2F90-4366-ACF2-A6C88B80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27" y="1242327"/>
            <a:ext cx="9396274" cy="4176122"/>
          </a:xfrm>
          <a:prstGeom prst="rect">
            <a:avLst/>
          </a:prstGeom>
        </p:spPr>
      </p:pic>
      <p:pic>
        <p:nvPicPr>
          <p:cNvPr id="9" name="Afbeelding 8">
            <a:extLst>
              <a:ext uri="{FF2B5EF4-FFF2-40B4-BE49-F238E27FC236}">
                <a16:creationId xmlns:a16="http://schemas.microsoft.com/office/drawing/2014/main" id="{0886C3F3-FE54-4321-80A5-101BAF60C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1537" y="5175579"/>
            <a:ext cx="4876800" cy="4314825"/>
          </a:xfrm>
          <a:prstGeom prst="rect">
            <a:avLst/>
          </a:prstGeom>
        </p:spPr>
      </p:pic>
    </p:spTree>
    <p:extLst>
      <p:ext uri="{BB962C8B-B14F-4D97-AF65-F5344CB8AC3E}">
        <p14:creationId xmlns:p14="http://schemas.microsoft.com/office/powerpoint/2010/main" val="2559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Forward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FB825574-EC5C-46DC-A55C-B1EB5B547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97" y="1135879"/>
            <a:ext cx="9472481" cy="3985605"/>
          </a:xfrm>
          <a:prstGeom prst="rect">
            <a:avLst/>
          </a:prstGeom>
        </p:spPr>
      </p:pic>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96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backward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491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9</a:t>
            </a:fld>
            <a:endParaRPr lang="nl-BE" noProof="0" dirty="0"/>
          </a:p>
        </p:txBody>
      </p:sp>
      <p:sp>
        <p:nvSpPr>
          <p:cNvPr id="4" name="Titel 3"/>
          <p:cNvSpPr>
            <a:spLocks noGrp="1"/>
          </p:cNvSpPr>
          <p:nvPr>
            <p:ph type="ctrTitle"/>
          </p:nvPr>
        </p:nvSpPr>
        <p:spPr/>
        <p:txBody>
          <a:bodyPr/>
          <a:lstStyle/>
          <a:p>
            <a:r>
              <a:rPr lang="nl-NL" dirty="0"/>
              <a:t>meetopstelling</a:t>
            </a:r>
            <a:endParaRPr lang="nl-BE" dirty="0"/>
          </a:p>
        </p:txBody>
      </p:sp>
    </p:spTree>
    <p:extLst>
      <p:ext uri="{BB962C8B-B14F-4D97-AF65-F5344CB8AC3E}">
        <p14:creationId xmlns:p14="http://schemas.microsoft.com/office/powerpoint/2010/main" val="2307800961"/>
      </p:ext>
    </p:extLst>
  </p:cSld>
  <p:clrMapOvr>
    <a:masterClrMapping/>
  </p:clrMapOvr>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Corporate_1_0_12.potx" id="{7B7AD283-F127-47E9-B631-C6240DD2F4D8}" vid="{D6A74DA3-514C-45CC-8A87-78B48D3D9F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CD111F-BAB6-4F2E-9651-10398B145E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1D78EDA-9406-49B8-AD09-1141E1AE700B}">
  <ds:schemaRefs>
    <ds:schemaRef ds:uri="http://schemas.microsoft.com/sharepoint/v3/contenttype/forms"/>
  </ds:schemaRefs>
</ds:datastoreItem>
</file>

<file path=customXml/itemProps3.xml><?xml version="1.0" encoding="utf-8"?>
<ds:datastoreItem xmlns:ds="http://schemas.openxmlformats.org/officeDocument/2006/customXml" ds:itemID="{04AF6CB7-2A18-4264-AB21-4901BBA09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4129</TotalTime>
  <Words>387</Words>
  <Application>Microsoft Office PowerPoint</Application>
  <PresentationFormat>Aangepast</PresentationFormat>
  <Paragraphs>92</Paragraphs>
  <Slides>20</Slides>
  <Notes>5</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20</vt:i4>
      </vt:variant>
    </vt:vector>
  </HeadingPairs>
  <TitlesOfParts>
    <vt:vector size="23" baseType="lpstr">
      <vt:lpstr>Arial</vt:lpstr>
      <vt:lpstr>Calibri</vt:lpstr>
      <vt:lpstr>Kantoorthema</vt:lpstr>
      <vt:lpstr>PowerPoint-presentatie</vt:lpstr>
      <vt:lpstr>PowerPoint-presentatie</vt:lpstr>
      <vt:lpstr>PowerPoint-presentatie</vt:lpstr>
      <vt:lpstr>Springen met of zonder tussensprong</vt:lpstr>
      <vt:lpstr>Cross over</vt:lpstr>
      <vt:lpstr>Side swing</vt:lpstr>
      <vt:lpstr>Forward 180</vt:lpstr>
      <vt:lpstr>backward 180</vt:lpstr>
      <vt:lpstr>meetopstelling</vt:lpstr>
      <vt:lpstr>PowerPoint-presentatie</vt:lpstr>
      <vt:lpstr>Machine learning</vt:lpstr>
      <vt:lpstr>algoritmes</vt:lpstr>
      <vt:lpstr>variaties</vt:lpstr>
      <vt:lpstr>gezondheidsapplicatie</vt:lpstr>
      <vt:lpstr>PowerPoint-presentatie</vt:lpstr>
      <vt:lpstr>Berekeningen</vt:lpstr>
      <vt:lpstr>aanbevelingssysteem</vt:lpstr>
      <vt:lpstr>inspanningsniveau</vt:lpstr>
      <vt:lpstr>Context aware</vt:lpstr>
      <vt:lpstr>PowerPoint-presentatie</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Universiteit Gent</dc:creator>
  <cp:lastModifiedBy>Elise Thienpont</cp:lastModifiedBy>
  <cp:revision>259</cp:revision>
  <dcterms:created xsi:type="dcterms:W3CDTF">2016-09-22T14:19:49Z</dcterms:created>
  <dcterms:modified xsi:type="dcterms:W3CDTF">2020-04-11T23:11:03Z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ontentTypeId">
    <vt:lpwstr>0x0101006485FDDAC6B575409C31AC848C388A85</vt:lpwstr>
  </property>
</Properties>
</file>