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9" r:id="rId2"/>
    <p:sldId id="256" r:id="rId3"/>
    <p:sldId id="260" r:id="rId4"/>
    <p:sldId id="269" r:id="rId5"/>
    <p:sldId id="270" r:id="rId6"/>
    <p:sldId id="271" r:id="rId7"/>
    <p:sldId id="272" r:id="rId8"/>
    <p:sldId id="267" r:id="rId9"/>
    <p:sldId id="273" r:id="rId10"/>
    <p:sldId id="274" r:id="rId11"/>
    <p:sldId id="275" r:id="rId12"/>
    <p:sldId id="276" r:id="rId13"/>
    <p:sldId id="268" r:id="rId14"/>
    <p:sldId id="265" r:id="rId15"/>
    <p:sldId id="277" r:id="rId16"/>
    <p:sldId id="278" r:id="rId17"/>
    <p:sldId id="264" r:id="rId1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e Thienpont" initials="ET" lastIdx="1" clrIdx="0">
    <p:extLst>
      <p:ext uri="{19B8F6BF-5375-455C-9EA6-DF929625EA0E}">
        <p15:presenceInfo xmlns:p15="http://schemas.microsoft.com/office/powerpoint/2012/main" userId="22cd2a338b9d0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238" autoAdjust="0"/>
  </p:normalViewPr>
  <p:slideViewPr>
    <p:cSldViewPr snapToGrid="0" showGuides="1">
      <p:cViewPr varScale="1">
        <p:scale>
          <a:sx n="61" d="100"/>
          <a:sy n="61" d="100"/>
        </p:scale>
        <p:origin x="442" y="4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connectivity/bluetooth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jetpack/docs/guide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mobile/mobile-app-backend-servic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mobile/mobile-app-backend-servic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PROBLEEMSTELLING</a:t>
            </a:r>
          </a:p>
          <a:p>
            <a:pPr marL="685800" lvl="1" indent="-228600">
              <a:buAutoNum type="arabicParenR"/>
            </a:pPr>
            <a:r>
              <a:rPr lang="en-GB" dirty="0" err="1"/>
              <a:t>Slimme</a:t>
            </a:r>
            <a:r>
              <a:rPr lang="en-GB" dirty="0"/>
              <a:t> </a:t>
            </a:r>
            <a:r>
              <a:rPr lang="en-GB" dirty="0" err="1"/>
              <a:t>aanbevelingen</a:t>
            </a:r>
            <a:r>
              <a:rPr lang="en-GB" dirty="0"/>
              <a:t> </a:t>
            </a:r>
            <a:r>
              <a:rPr lang="en-GB" dirty="0" err="1"/>
              <a:t>geven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stress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meten</a:t>
            </a:r>
            <a:r>
              <a:rPr lang="en-GB" dirty="0"/>
              <a:t> -&gt; alarm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stress, </a:t>
            </a:r>
            <a:r>
              <a:rPr lang="en-GB" dirty="0" err="1"/>
              <a:t>oplossingen</a:t>
            </a:r>
            <a:r>
              <a:rPr lang="en-GB" dirty="0"/>
              <a:t> </a:t>
            </a:r>
            <a:r>
              <a:rPr lang="en-GB" dirty="0" err="1"/>
              <a:t>aanbieden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STATISCH EETPATROON</a:t>
            </a:r>
          </a:p>
          <a:p>
            <a:pPr marL="0" indent="0">
              <a:buNone/>
            </a:pPr>
            <a:r>
              <a:rPr lang="en-GB" dirty="0"/>
              <a:t>	door </a:t>
            </a:r>
            <a:r>
              <a:rPr lang="en-GB" dirty="0" err="1"/>
              <a:t>middel</a:t>
            </a:r>
            <a:r>
              <a:rPr lang="en-GB" dirty="0"/>
              <a:t> van </a:t>
            </a:r>
            <a:r>
              <a:rPr lang="en-GB" dirty="0" err="1"/>
              <a:t>hartslagmetingen</a:t>
            </a:r>
            <a:r>
              <a:rPr lang="en-GB" dirty="0"/>
              <a:t>, accelerometer (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sporten</a:t>
            </a:r>
            <a:r>
              <a:rPr lang="en-GB" dirty="0"/>
              <a:t>), </a:t>
            </a:r>
            <a:r>
              <a:rPr lang="en-GB" dirty="0" err="1"/>
              <a:t>gps</a:t>
            </a:r>
            <a:r>
              <a:rPr lang="en-GB" dirty="0"/>
              <a:t> (</a:t>
            </a:r>
            <a:r>
              <a:rPr lang="en-GB" dirty="0" err="1"/>
              <a:t>hoogte</a:t>
            </a:r>
            <a:r>
              <a:rPr lang="en-GB" dirty="0"/>
              <a:t>)  -&gt; </a:t>
            </a:r>
            <a:r>
              <a:rPr lang="en-GB" dirty="0" err="1"/>
              <a:t>verbrande</a:t>
            </a:r>
            <a:r>
              <a:rPr lang="en-GB" dirty="0"/>
              <a:t> </a:t>
            </a:r>
            <a:r>
              <a:rPr lang="en-GB" dirty="0" err="1"/>
              <a:t>calorieen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=&gt; </a:t>
            </a:r>
            <a:r>
              <a:rPr lang="en-GB" dirty="0" err="1"/>
              <a:t>gepast</a:t>
            </a:r>
            <a:r>
              <a:rPr lang="en-GB" dirty="0"/>
              <a:t> </a:t>
            </a:r>
            <a:r>
              <a:rPr lang="en-GB" dirty="0" err="1"/>
              <a:t>eetpatroon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inspanningen</a:t>
            </a:r>
            <a:endParaRPr lang="en-GB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3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ARCHITECTUUR</a:t>
            </a:r>
          </a:p>
          <a:p>
            <a:pPr marL="228600" indent="-228600">
              <a:buAutoNum type="arabicParenR"/>
            </a:pPr>
            <a:r>
              <a:rPr lang="en-GB" dirty="0"/>
              <a:t>Smart watch</a:t>
            </a:r>
          </a:p>
          <a:p>
            <a:pPr marL="457200" lvl="1" indent="0">
              <a:buNone/>
            </a:pPr>
            <a:r>
              <a:rPr lang="en-GB" dirty="0"/>
              <a:t>POLAR M430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hartslag</a:t>
            </a:r>
            <a:r>
              <a:rPr lang="en-GB" dirty="0"/>
              <a:t> van pols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buiten</a:t>
            </a:r>
            <a:r>
              <a:rPr lang="en-GB" dirty="0"/>
              <a:t>: </a:t>
            </a:r>
            <a:r>
              <a:rPr lang="en-GB" dirty="0" err="1"/>
              <a:t>gps</a:t>
            </a:r>
            <a:r>
              <a:rPr lang="en-GB" dirty="0"/>
              <a:t> (pace, distance, altitude)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binnen</a:t>
            </a:r>
            <a:r>
              <a:rPr lang="en-GB" dirty="0"/>
              <a:t>: pols </a:t>
            </a:r>
            <a:r>
              <a:rPr lang="en-GB" dirty="0" err="1"/>
              <a:t>bewegingen</a:t>
            </a:r>
            <a:r>
              <a:rPr lang="en-GB" dirty="0"/>
              <a:t> (pace, distance)</a:t>
            </a:r>
          </a:p>
          <a:p>
            <a:pPr marL="457200" lvl="1" indent="0">
              <a:buNone/>
            </a:pPr>
            <a:r>
              <a:rPr lang="en-GB" dirty="0"/>
              <a:t>	polar flow -&gt; see data</a:t>
            </a:r>
          </a:p>
          <a:p>
            <a:pPr marL="457200" lvl="1" indent="0">
              <a:buNone/>
            </a:pPr>
            <a:r>
              <a:rPr lang="en-GB" dirty="0"/>
              <a:t>APIs</a:t>
            </a:r>
          </a:p>
          <a:p>
            <a:pPr marL="457200" lvl="1" indent="0">
              <a:buNone/>
            </a:pPr>
            <a:r>
              <a:rPr lang="en-GB" dirty="0"/>
              <a:t>	POLAR OPEN ACCESSLINK</a:t>
            </a:r>
          </a:p>
          <a:p>
            <a:pPr marL="457200" lvl="1" indent="0">
              <a:buNone/>
            </a:pPr>
            <a:r>
              <a:rPr lang="en-GB" dirty="0"/>
              <a:t>	POLAR API</a:t>
            </a:r>
          </a:p>
          <a:p>
            <a:pPr marL="457200" lvl="1" indent="0">
              <a:buNone/>
            </a:pPr>
            <a:r>
              <a:rPr lang="en-GB" dirty="0"/>
              <a:t>	POLAR SDK</a:t>
            </a:r>
          </a:p>
          <a:p>
            <a:pPr marL="457200" lvl="1" indent="0">
              <a:buNone/>
            </a:pPr>
            <a:r>
              <a:rPr lang="en-GB" dirty="0"/>
              <a:t>	BLEUTOOTH</a:t>
            </a:r>
          </a:p>
          <a:p>
            <a:pPr marL="228600" indent="-228600">
              <a:buAutoNum type="arabicParenR"/>
            </a:pPr>
            <a:r>
              <a:rPr lang="en-GB" dirty="0"/>
              <a:t>Backend</a:t>
            </a:r>
          </a:p>
          <a:p>
            <a:pPr marL="457200" lvl="1" indent="0">
              <a:buNone/>
            </a:pPr>
            <a:r>
              <a:rPr lang="en-GB" dirty="0" err="1"/>
              <a:t>Berekeningen</a:t>
            </a:r>
            <a:r>
              <a:rPr lang="en-GB" dirty="0"/>
              <a:t> </a:t>
            </a:r>
            <a:r>
              <a:rPr lang="en-GB" dirty="0" err="1"/>
              <a:t>doen</a:t>
            </a:r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database	</a:t>
            </a:r>
          </a:p>
          <a:p>
            <a:pPr marL="457200" lvl="1" indent="0">
              <a:buNone/>
            </a:pPr>
            <a:r>
              <a:rPr lang="en-GB" dirty="0"/>
              <a:t>FIREBASE</a:t>
            </a:r>
          </a:p>
          <a:p>
            <a:pPr marL="457200" lvl="1" indent="0">
              <a:buNone/>
            </a:pPr>
            <a:r>
              <a:rPr lang="en-GB" dirty="0"/>
              <a:t>	log in users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realtime</a:t>
            </a:r>
            <a:r>
              <a:rPr lang="en-GB" dirty="0"/>
              <a:t> database</a:t>
            </a:r>
          </a:p>
          <a:p>
            <a:pPr marL="457200" lvl="1" indent="0">
              <a:buNone/>
            </a:pPr>
            <a:r>
              <a:rPr lang="en-GB" dirty="0"/>
              <a:t>SQLITE</a:t>
            </a:r>
          </a:p>
          <a:p>
            <a:pPr marL="457200" lvl="1" indent="0">
              <a:buNone/>
            </a:pPr>
            <a:r>
              <a:rPr lang="en-GB" dirty="0"/>
              <a:t>	small amount of data saving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87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/>
              <a:t>Post data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, </a:t>
            </a:r>
            <a:r>
              <a:rPr lang="en-GB" dirty="0" err="1"/>
              <a:t>binnengekregen</a:t>
            </a:r>
            <a:r>
              <a:rPr lang="en-GB" dirty="0"/>
              <a:t> via </a:t>
            </a:r>
            <a:r>
              <a:rPr lang="en-GB" dirty="0" err="1"/>
              <a:t>bleutooth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Get data van backend (</a:t>
            </a:r>
            <a:r>
              <a:rPr lang="en-GB" dirty="0" err="1"/>
              <a:t>berekening</a:t>
            </a:r>
            <a:r>
              <a:rPr lang="en-GB" dirty="0"/>
              <a:t> </a:t>
            </a:r>
            <a:r>
              <a:rPr lang="en-GB" dirty="0" err="1"/>
              <a:t>gezondheid</a:t>
            </a:r>
            <a:r>
              <a:rPr lang="en-GB" dirty="0"/>
              <a:t>, recommendation, </a:t>
            </a:r>
            <a:r>
              <a:rPr lang="en-GB" dirty="0" err="1"/>
              <a:t>slaappatroon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/>
              <a:t>Bluetooth: </a:t>
            </a:r>
            <a:r>
              <a:rPr lang="nl-BE" dirty="0">
                <a:hlinkClick r:id="rId3"/>
              </a:rPr>
              <a:t>https://developer.android.com/guide/topics/connectivity/bluetooth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VIEW</a:t>
            </a:r>
          </a:p>
          <a:p>
            <a:pPr marL="457200" lvl="1" indent="0">
              <a:buNone/>
            </a:pPr>
            <a:r>
              <a:rPr lang="en-GB" dirty="0"/>
              <a:t>Display data to user (</a:t>
            </a:r>
            <a:r>
              <a:rPr lang="en-GB" dirty="0" err="1"/>
              <a:t>slaappatroon</a:t>
            </a:r>
            <a:r>
              <a:rPr lang="en-GB" dirty="0"/>
              <a:t>, </a:t>
            </a:r>
            <a:r>
              <a:rPr lang="en-GB" dirty="0" err="1"/>
              <a:t>stressniveaus</a:t>
            </a:r>
            <a:r>
              <a:rPr lang="en-GB" dirty="0"/>
              <a:t>, </a:t>
            </a:r>
            <a:r>
              <a:rPr lang="en-GB" dirty="0" err="1"/>
              <a:t>gezondheidsschaal</a:t>
            </a:r>
            <a:r>
              <a:rPr lang="en-GB" dirty="0"/>
              <a:t>,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VIEWMODEL</a:t>
            </a:r>
          </a:p>
          <a:p>
            <a:pPr marL="685800" lvl="1" indent="-228600">
              <a:buAutoNum type="arabicParenR"/>
            </a:pPr>
            <a:r>
              <a:rPr lang="en-GB" dirty="0" err="1"/>
              <a:t>Berekeningen</a:t>
            </a:r>
            <a:r>
              <a:rPr lang="en-GB" dirty="0"/>
              <a:t> op basis van data </a:t>
            </a:r>
            <a:r>
              <a:rPr lang="en-GB" dirty="0" err="1"/>
              <a:t>hier</a:t>
            </a:r>
            <a:endParaRPr lang="en-GB" dirty="0"/>
          </a:p>
          <a:p>
            <a:pPr marL="685800" lvl="1" indent="-228600">
              <a:buAutoNum type="arabicParenR"/>
            </a:pPr>
            <a:r>
              <a:rPr lang="en-GB" dirty="0" err="1"/>
              <a:t>Berekeningen</a:t>
            </a:r>
            <a:r>
              <a:rPr lang="en-GB" dirty="0"/>
              <a:t> in backend server (App Engine)</a:t>
            </a:r>
          </a:p>
          <a:p>
            <a:pPr marL="685800" lvl="1" indent="-228600">
              <a:buAutoNum type="arabicParenR"/>
            </a:pPr>
            <a:r>
              <a:rPr lang="en-GB" dirty="0"/>
              <a:t>Data </a:t>
            </a:r>
            <a:r>
              <a:rPr lang="en-GB" dirty="0" err="1"/>
              <a:t>geven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juiste</a:t>
            </a:r>
            <a:r>
              <a:rPr lang="en-GB" dirty="0"/>
              <a:t> activity/fragment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GB" dirty="0" err="1"/>
              <a:t>Laag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view </a:t>
            </a:r>
            <a:r>
              <a:rPr lang="en-GB" dirty="0" err="1"/>
              <a:t>en</a:t>
            </a:r>
            <a:r>
              <a:rPr lang="en-GB" dirty="0"/>
              <a:t> repository want view </a:t>
            </a:r>
            <a:r>
              <a:rPr lang="en-GB" dirty="0" err="1"/>
              <a:t>hangt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van </a:t>
            </a:r>
            <a:r>
              <a:rPr lang="en-GB" dirty="0" err="1"/>
              <a:t>toestand</a:t>
            </a:r>
            <a:r>
              <a:rPr lang="en-GB" dirty="0"/>
              <a:t> app </a:t>
            </a:r>
            <a:r>
              <a:rPr lang="en-GB" dirty="0" err="1"/>
              <a:t>dus</a:t>
            </a:r>
            <a:r>
              <a:rPr lang="en-GB" dirty="0"/>
              <a:t> repository </a:t>
            </a:r>
            <a:r>
              <a:rPr lang="en-GB" dirty="0" err="1"/>
              <a:t>verloren</a:t>
            </a:r>
            <a:r>
              <a:rPr lang="en-GB" dirty="0"/>
              <a:t>?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nl-BE" dirty="0">
                <a:hlinkClick r:id="rId4"/>
              </a:rPr>
              <a:t>https://developer.android.com/jetpack/docs/guide</a:t>
            </a:r>
            <a:endParaRPr lang="en-GB" dirty="0"/>
          </a:p>
          <a:p>
            <a:pPr marL="457200" lvl="1" indent="0">
              <a:buFont typeface="Symbol" panose="05050102010706020507" pitchFamily="18" charset="2"/>
              <a:buNone/>
            </a:pPr>
            <a:endParaRPr lang="en-GB" dirty="0"/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/>
              <a:t>REPOSITORY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 err="1"/>
              <a:t>Interageer</a:t>
            </a:r>
            <a:r>
              <a:rPr lang="en-GB" dirty="0"/>
              <a:t> met </a:t>
            </a:r>
            <a:r>
              <a:rPr lang="en-GB" dirty="0" err="1"/>
              <a:t>dbs</a:t>
            </a:r>
            <a:endParaRPr lang="en-GB" dirty="0"/>
          </a:p>
          <a:p>
            <a:pPr marL="457200" lvl="1" indent="0">
              <a:buFont typeface="Symbol" panose="05050102010706020507" pitchFamily="18" charset="2"/>
              <a:buNone/>
            </a:pPr>
            <a:endParaRPr lang="en-GB" dirty="0"/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/>
              <a:t>SQLite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 met </a:t>
            </a:r>
            <a:r>
              <a:rPr lang="en-GB" dirty="0" err="1"/>
              <a:t>recente</a:t>
            </a:r>
            <a:r>
              <a:rPr lang="en-GB" dirty="0"/>
              <a:t> info (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berekeningen</a:t>
            </a:r>
            <a:r>
              <a:rPr lang="en-GB" dirty="0"/>
              <a:t>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nog</a:t>
            </a:r>
            <a:r>
              <a:rPr lang="en-GB" dirty="0">
                <a:sym typeface="Wingdings" panose="05000000000000000000" pitchFamily="2" charset="2"/>
              </a:rPr>
              <a:t> info </a:t>
            </a:r>
            <a:r>
              <a:rPr lang="en-GB" dirty="0" err="1">
                <a:sym typeface="Wingdings" panose="05000000000000000000" pitchFamily="2" charset="2"/>
              </a:rPr>
              <a:t>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zijn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zonder</a:t>
            </a:r>
            <a:r>
              <a:rPr lang="en-GB" dirty="0">
                <a:sym typeface="Wingdings" panose="05000000000000000000" pitchFamily="2" charset="2"/>
              </a:rPr>
              <a:t> internet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 err="1">
                <a:sym typeface="Wingdings" panose="05000000000000000000" pitchFamily="2" charset="2"/>
              </a:rPr>
              <a:t>Alle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binnenkomende</a:t>
            </a:r>
            <a:r>
              <a:rPr lang="en-GB" dirty="0">
                <a:sym typeface="Wingdings" panose="05000000000000000000" pitchFamily="2" charset="2"/>
              </a:rPr>
              <a:t> data </a:t>
            </a:r>
            <a:r>
              <a:rPr lang="en-GB" dirty="0" err="1">
                <a:sym typeface="Wingdings" panose="05000000000000000000" pitchFamily="2" charset="2"/>
              </a:rPr>
              <a:t>ook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hier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gepost</a:t>
            </a: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 err="1">
                <a:sym typeface="Wingdings" panose="05000000000000000000" pitchFamily="2" charset="2"/>
              </a:rPr>
              <a:t>Droppen</a:t>
            </a:r>
            <a:r>
              <a:rPr lang="en-GB" dirty="0">
                <a:sym typeface="Wingdings" panose="05000000000000000000" pitchFamily="2" charset="2"/>
              </a:rPr>
              <a:t> van </a:t>
            </a:r>
            <a:r>
              <a:rPr lang="en-GB" dirty="0" err="1">
                <a:sym typeface="Wingdings" panose="05000000000000000000" pitchFamily="2" charset="2"/>
              </a:rPr>
              <a:t>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oude</a:t>
            </a:r>
            <a:r>
              <a:rPr lang="en-GB" dirty="0">
                <a:sym typeface="Wingdings" panose="05000000000000000000" pitchFamily="2" charset="2"/>
              </a:rPr>
              <a:t> data</a:t>
            </a:r>
          </a:p>
          <a:p>
            <a:pPr marL="457200" lvl="1" indent="0">
              <a:buFont typeface="Symbol" panose="05050102010706020507" pitchFamily="18" charset="2"/>
              <a:buNone/>
            </a:pPr>
            <a:endParaRPr lang="en-GB" dirty="0"/>
          </a:p>
          <a:p>
            <a:pPr marL="457200" lvl="1" indent="0">
              <a:buFont typeface="Symbol" panose="05050102010706020507" pitchFamily="18" charset="2"/>
              <a:buNone/>
            </a:pPr>
            <a:endParaRPr lang="en-GB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0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>
                <a:sym typeface="Wingdings" panose="05000000000000000000" pitchFamily="2" charset="2"/>
              </a:rPr>
              <a:t>FIREBASE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err="1">
                <a:sym typeface="Wingdings" panose="05000000000000000000" pitchFamily="2" charset="2"/>
              </a:rPr>
              <a:t>meldingen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gebruikers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sturen</a:t>
            </a: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err="1">
                <a:sym typeface="Wingdings" panose="05000000000000000000" pitchFamily="2" charset="2"/>
              </a:rPr>
              <a:t>synchronisatie</a:t>
            </a:r>
            <a:r>
              <a:rPr lang="en-GB" dirty="0">
                <a:sym typeface="Wingdings" panose="05000000000000000000" pitchFamily="2" charset="2"/>
              </a:rPr>
              <a:t> van data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>
                <a:sym typeface="Wingdings" panose="05000000000000000000" pitchFamily="2" charset="2"/>
              </a:rPr>
              <a:t>	offline </a:t>
            </a:r>
            <a:r>
              <a:rPr lang="en-GB" dirty="0" err="1">
                <a:sym typeface="Wingdings" panose="05000000000000000000" pitchFamily="2" charset="2"/>
              </a:rPr>
              <a:t>kan</a:t>
            </a:r>
            <a:r>
              <a:rPr lang="en-GB" dirty="0">
                <a:sym typeface="Wingdings" panose="05000000000000000000" pitchFamily="2" charset="2"/>
              </a:rPr>
              <a:t> data </a:t>
            </a:r>
            <a:r>
              <a:rPr lang="en-GB" dirty="0" err="1">
                <a:sym typeface="Wingdings" panose="05000000000000000000" pitchFamily="2" charset="2"/>
              </a:rPr>
              <a:t>nog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geaccesed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worden</a:t>
            </a:r>
            <a:r>
              <a:rPr lang="en-GB" dirty="0">
                <a:sym typeface="Wingdings" panose="05000000000000000000" pitchFamily="2" charset="2"/>
              </a:rPr>
              <a:t> door caching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err="1">
                <a:sym typeface="Wingdings" panose="05000000000000000000" pitchFamily="2" charset="2"/>
              </a:rPr>
              <a:t>authenticatie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gebruikers</a:t>
            </a: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nl-BE" dirty="0">
                <a:hlinkClick r:id="rId3"/>
              </a:rPr>
              <a:t>https://cloud.google.com/solutions/mobile/mobile-app-backend-services</a:t>
            </a:r>
            <a:endParaRPr lang="en-GB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53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/>
              <a:t>SQLite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 met </a:t>
            </a:r>
            <a:r>
              <a:rPr lang="en-GB" dirty="0" err="1"/>
              <a:t>recente</a:t>
            </a:r>
            <a:r>
              <a:rPr lang="en-GB" dirty="0"/>
              <a:t> info (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berekeningen</a:t>
            </a:r>
            <a:r>
              <a:rPr lang="en-GB" dirty="0"/>
              <a:t>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nog</a:t>
            </a:r>
            <a:r>
              <a:rPr lang="en-GB" dirty="0">
                <a:sym typeface="Wingdings" panose="05000000000000000000" pitchFamily="2" charset="2"/>
              </a:rPr>
              <a:t> info </a:t>
            </a:r>
            <a:r>
              <a:rPr lang="en-GB" dirty="0" err="1">
                <a:sym typeface="Wingdings" panose="05000000000000000000" pitchFamily="2" charset="2"/>
              </a:rPr>
              <a:t>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zijn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zonder</a:t>
            </a:r>
            <a:r>
              <a:rPr lang="en-GB" dirty="0">
                <a:sym typeface="Wingdings" panose="05000000000000000000" pitchFamily="2" charset="2"/>
              </a:rPr>
              <a:t> internet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 err="1">
                <a:sym typeface="Wingdings" panose="05000000000000000000" pitchFamily="2" charset="2"/>
              </a:rPr>
              <a:t>Alle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binnenkomende</a:t>
            </a:r>
            <a:r>
              <a:rPr lang="en-GB" dirty="0">
                <a:sym typeface="Wingdings" panose="05000000000000000000" pitchFamily="2" charset="2"/>
              </a:rPr>
              <a:t> data </a:t>
            </a:r>
            <a:r>
              <a:rPr lang="en-GB" dirty="0" err="1">
                <a:sym typeface="Wingdings" panose="05000000000000000000" pitchFamily="2" charset="2"/>
              </a:rPr>
              <a:t>ook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hier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gepost</a:t>
            </a: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 err="1">
                <a:sym typeface="Wingdings" panose="05000000000000000000" pitchFamily="2" charset="2"/>
              </a:rPr>
              <a:t>Droppen</a:t>
            </a:r>
            <a:r>
              <a:rPr lang="en-GB" dirty="0">
                <a:sym typeface="Wingdings" panose="05000000000000000000" pitchFamily="2" charset="2"/>
              </a:rPr>
              <a:t> van </a:t>
            </a:r>
            <a:r>
              <a:rPr lang="en-GB" dirty="0" err="1">
                <a:sym typeface="Wingdings" panose="05000000000000000000" pitchFamily="2" charset="2"/>
              </a:rPr>
              <a:t>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oude</a:t>
            </a:r>
            <a:r>
              <a:rPr lang="en-GB" dirty="0">
                <a:sym typeface="Wingdings" panose="05000000000000000000" pitchFamily="2" charset="2"/>
              </a:rPr>
              <a:t> data</a:t>
            </a:r>
          </a:p>
          <a:p>
            <a:pPr marL="457200" lvl="1" indent="0">
              <a:buFont typeface="Symbol" panose="05050102010706020507" pitchFamily="18" charset="2"/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>
                <a:sym typeface="Wingdings" panose="05000000000000000000" pitchFamily="2" charset="2"/>
              </a:rPr>
              <a:t>FIREBASE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en-GB" dirty="0">
                <a:sym typeface="Wingdings" panose="05000000000000000000" pitchFamily="2" charset="2"/>
              </a:rPr>
              <a:t>Cloud </a:t>
            </a:r>
            <a:r>
              <a:rPr lang="en-GB" dirty="0" err="1">
                <a:sym typeface="Wingdings" panose="05000000000000000000" pitchFamily="2" charset="2"/>
              </a:rPr>
              <a:t>db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alles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hier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bijhouden</a:t>
            </a: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nl-BE" dirty="0">
                <a:hlinkClick r:id="rId3"/>
              </a:rPr>
              <a:t>https://cloud.google.com/solutions/mobile/mobile-app-backend-services</a:t>
            </a:r>
            <a:endParaRPr lang="nl-BE" dirty="0"/>
          </a:p>
          <a:p>
            <a:pPr marL="457200" lvl="1" indent="0">
              <a:buFont typeface="Symbol" panose="05050102010706020507" pitchFamily="18" charset="2"/>
              <a:buNone/>
            </a:pPr>
            <a:endParaRPr lang="nl-BE" dirty="0"/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nl-BE" dirty="0"/>
              <a:t>APP ENGINE STANDARD ENVIRONEMENT</a:t>
            </a:r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nl-BE" dirty="0"/>
              <a:t>	data wijzigen en terug posten naar </a:t>
            </a:r>
            <a:r>
              <a:rPr lang="nl-BE" dirty="0" err="1"/>
              <a:t>firebase</a:t>
            </a:r>
            <a:r>
              <a:rPr lang="nl-BE" dirty="0"/>
              <a:t> </a:t>
            </a:r>
            <a:r>
              <a:rPr lang="nl-BE" dirty="0" err="1"/>
              <a:t>db</a:t>
            </a:r>
            <a:endParaRPr lang="nl-BE" dirty="0"/>
          </a:p>
          <a:p>
            <a:pPr marL="457200" lvl="1" indent="0">
              <a:buFont typeface="Symbol" panose="05050102010706020507" pitchFamily="18" charset="2"/>
              <a:buNone/>
            </a:pPr>
            <a:r>
              <a:rPr lang="nl-BE" dirty="0"/>
              <a:t>	periodieke operaties</a:t>
            </a:r>
            <a:endParaRPr lang="en-GB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Huidige</a:t>
            </a:r>
            <a:r>
              <a:rPr lang="en-GB" dirty="0"/>
              <a:t> </a:t>
            </a:r>
            <a:r>
              <a:rPr lang="en-GB" dirty="0" err="1"/>
              <a:t>bestaande</a:t>
            </a:r>
            <a:r>
              <a:rPr lang="en-GB" dirty="0"/>
              <a:t> health Apps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statisch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Ze </a:t>
            </a:r>
            <a:r>
              <a:rPr lang="en-GB" dirty="0" err="1"/>
              <a:t>nemen</a:t>
            </a:r>
            <a:r>
              <a:rPr lang="en-GB" dirty="0"/>
              <a:t> </a:t>
            </a:r>
            <a:r>
              <a:rPr lang="en-GB" dirty="0" err="1"/>
              <a:t>beslissingen</a:t>
            </a:r>
            <a:r>
              <a:rPr lang="en-GB" dirty="0"/>
              <a:t> </a:t>
            </a:r>
            <a:r>
              <a:rPr lang="en-GB" dirty="0" err="1"/>
              <a:t>gebasseerd</a:t>
            </a:r>
            <a:r>
              <a:rPr lang="en-GB" dirty="0"/>
              <a:t> op </a:t>
            </a:r>
            <a:r>
              <a:rPr lang="en-GB" dirty="0" err="1"/>
              <a:t>algemene</a:t>
            </a:r>
            <a:r>
              <a:rPr lang="en-GB" dirty="0"/>
              <a:t> </a:t>
            </a:r>
            <a:r>
              <a:rPr lang="en-GB" dirty="0" err="1"/>
              <a:t>veronderstellingen</a:t>
            </a:r>
            <a:r>
              <a:rPr lang="en-GB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toepasbaar</a:t>
            </a:r>
            <a:r>
              <a:rPr lang="en-GB" dirty="0"/>
              <a:t> op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persoon</a:t>
            </a:r>
            <a:r>
              <a:rPr lang="en-GB" dirty="0"/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2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Statisch</a:t>
            </a:r>
            <a:r>
              <a:rPr lang="en-GB" dirty="0"/>
              <a:t> </a:t>
            </a:r>
            <a:r>
              <a:rPr lang="en-GB" dirty="0" err="1"/>
              <a:t>geprogrammeerde</a:t>
            </a:r>
            <a:r>
              <a:rPr lang="en-GB" dirty="0"/>
              <a:t> </a:t>
            </a:r>
            <a:r>
              <a:rPr lang="en-GB" dirty="0" err="1"/>
              <a:t>alarmen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op </a:t>
            </a:r>
            <a:r>
              <a:rPr lang="en-GB" dirty="0" err="1"/>
              <a:t>ongepaste</a:t>
            </a:r>
            <a:r>
              <a:rPr lang="en-GB" dirty="0"/>
              <a:t> </a:t>
            </a:r>
            <a:r>
              <a:rPr lang="en-GB" dirty="0" err="1"/>
              <a:t>momenten</a:t>
            </a:r>
            <a:r>
              <a:rPr lang="en-GB" dirty="0"/>
              <a:t>. </a:t>
            </a:r>
            <a:r>
              <a:rPr lang="en-GB" dirty="0" err="1"/>
              <a:t>Bv</a:t>
            </a:r>
            <a:r>
              <a:rPr lang="en-GB" dirty="0"/>
              <a:t> regen </a:t>
            </a:r>
            <a:r>
              <a:rPr lang="en-GB" dirty="0" err="1"/>
              <a:t>wanneer</a:t>
            </a:r>
            <a:r>
              <a:rPr lang="en-GB" dirty="0"/>
              <a:t> alarm </a:t>
            </a:r>
            <a:r>
              <a:rPr lang="en-GB" dirty="0" err="1"/>
              <a:t>zegt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lopen</a:t>
            </a:r>
            <a:r>
              <a:rPr lang="en-GB" dirty="0"/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0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Wanneer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grens</a:t>
            </a:r>
            <a:r>
              <a:rPr lang="en-GB" dirty="0"/>
              <a:t> </a:t>
            </a:r>
            <a:r>
              <a:rPr lang="en-GB" dirty="0" err="1"/>
              <a:t>overschrijdt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ongezonde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, </a:t>
            </a:r>
            <a:r>
              <a:rPr lang="en-GB" dirty="0" err="1"/>
              <a:t>lieten</a:t>
            </a:r>
            <a:r>
              <a:rPr lang="en-GB" dirty="0"/>
              <a:t> </a:t>
            </a:r>
            <a:r>
              <a:rPr lang="en-GB" dirty="0" err="1"/>
              <a:t>huidige</a:t>
            </a:r>
            <a:r>
              <a:rPr lang="en-GB" dirty="0"/>
              <a:t> </a:t>
            </a:r>
            <a:r>
              <a:rPr lang="en-GB" dirty="0" err="1"/>
              <a:t>systemen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toe. </a:t>
            </a:r>
            <a:r>
              <a:rPr lang="en-GB" dirty="0" err="1"/>
              <a:t>Dit</a:t>
            </a:r>
            <a:r>
              <a:rPr lang="en-GB" dirty="0"/>
              <a:t> is in het </a:t>
            </a:r>
            <a:r>
              <a:rPr lang="en-GB" dirty="0" err="1"/>
              <a:t>nadeel</a:t>
            </a:r>
            <a:r>
              <a:rPr lang="en-GB" dirty="0"/>
              <a:t> van de </a:t>
            </a:r>
            <a:r>
              <a:rPr lang="en-GB" dirty="0" err="1"/>
              <a:t>gezondheid</a:t>
            </a:r>
            <a:r>
              <a:rPr lang="en-GB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94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 </a:t>
            </a:r>
            <a:r>
              <a:rPr lang="en-GB" dirty="0" err="1"/>
              <a:t>meeste</a:t>
            </a:r>
            <a:r>
              <a:rPr lang="en-GB" dirty="0"/>
              <a:t> apps </a:t>
            </a:r>
            <a:r>
              <a:rPr lang="en-GB" dirty="0" err="1"/>
              <a:t>bieden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eetpatroon</a:t>
            </a:r>
            <a:r>
              <a:rPr lang="en-GB" dirty="0"/>
              <a:t> op basis van </a:t>
            </a:r>
            <a:r>
              <a:rPr lang="en-GB" dirty="0" err="1"/>
              <a:t>gebruikersinput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fitnessdoel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eetpatroon</a:t>
            </a:r>
            <a:r>
              <a:rPr lang="en-GB" dirty="0"/>
              <a:t> op basis van de </a:t>
            </a:r>
            <a:r>
              <a:rPr lang="en-GB" dirty="0" err="1"/>
              <a:t>effectief</a:t>
            </a:r>
            <a:r>
              <a:rPr lang="en-GB" dirty="0"/>
              <a:t> </a:t>
            </a:r>
            <a:r>
              <a:rPr lang="en-GB" dirty="0" err="1"/>
              <a:t>uitgevoerde</a:t>
            </a:r>
            <a:r>
              <a:rPr lang="en-GB" dirty="0"/>
              <a:t> </a:t>
            </a:r>
            <a:r>
              <a:rPr lang="en-GB" dirty="0" err="1"/>
              <a:t>inspanning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aangeboden</a:t>
            </a:r>
            <a:r>
              <a:rPr lang="en-GB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64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DOELSTELLING	</a:t>
            </a:r>
          </a:p>
          <a:p>
            <a:pPr marL="0" indent="0">
              <a:buNone/>
            </a:pPr>
            <a:r>
              <a:rPr lang="en-GB" dirty="0"/>
              <a:t>input -&gt; wat doe je -&gt; output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Het </a:t>
            </a:r>
            <a:r>
              <a:rPr lang="en-GB" dirty="0" err="1"/>
              <a:t>doel</a:t>
            </a:r>
            <a:r>
              <a:rPr lang="en-GB" dirty="0"/>
              <a:t> van </a:t>
            </a:r>
            <a:r>
              <a:rPr lang="en-GB" dirty="0" err="1"/>
              <a:t>deze</a:t>
            </a:r>
            <a:r>
              <a:rPr lang="en-GB" dirty="0"/>
              <a:t> thesis is om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slimme</a:t>
            </a:r>
            <a:r>
              <a:rPr lang="en-GB" dirty="0"/>
              <a:t> health app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 De app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individueel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recommendations </a:t>
            </a:r>
            <a:r>
              <a:rPr lang="en-GB" dirty="0" err="1"/>
              <a:t>genereren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via </a:t>
            </a:r>
            <a:r>
              <a:rPr lang="en-GB" dirty="0" err="1"/>
              <a:t>slimme</a:t>
            </a:r>
            <a:r>
              <a:rPr lang="en-GB" dirty="0"/>
              <a:t> </a:t>
            </a:r>
            <a:r>
              <a:rPr lang="en-GB" dirty="0" err="1"/>
              <a:t>alarmen</a:t>
            </a:r>
            <a:r>
              <a:rPr lang="en-GB" dirty="0"/>
              <a:t> </a:t>
            </a:r>
            <a:r>
              <a:rPr lang="en-GB" dirty="0" err="1"/>
              <a:t>genereren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STATISCHE BEWEGINGSAANBEVELINGEN</a:t>
            </a:r>
          </a:p>
          <a:p>
            <a:pPr marL="0" indent="0">
              <a:buNone/>
            </a:pPr>
            <a:r>
              <a:rPr lang="en-GB" dirty="0"/>
              <a:t>	op basis van </a:t>
            </a:r>
            <a:r>
              <a:rPr lang="en-GB" dirty="0" err="1"/>
              <a:t>hartslag</a:t>
            </a:r>
            <a:r>
              <a:rPr lang="en-GB" dirty="0"/>
              <a:t>, </a:t>
            </a:r>
            <a:r>
              <a:rPr lang="en-GB" dirty="0" err="1"/>
              <a:t>slaappatroon</a:t>
            </a:r>
            <a:r>
              <a:rPr lang="en-GB" dirty="0"/>
              <a:t>, </a:t>
            </a:r>
            <a:r>
              <a:rPr lang="en-GB" dirty="0" err="1"/>
              <a:t>stressniveau</a:t>
            </a:r>
            <a:r>
              <a:rPr lang="en-GB" dirty="0"/>
              <a:t> -&gt; </a:t>
            </a:r>
            <a:r>
              <a:rPr lang="en-GB" dirty="0" err="1"/>
              <a:t>gezond</a:t>
            </a:r>
            <a:r>
              <a:rPr lang="en-GB" dirty="0"/>
              <a:t> </a:t>
            </a:r>
            <a:r>
              <a:rPr lang="en-GB" dirty="0" err="1"/>
              <a:t>bewegingspatroon</a:t>
            </a:r>
            <a:r>
              <a:rPr lang="en-GB" dirty="0"/>
              <a:t> </a:t>
            </a:r>
            <a:r>
              <a:rPr lang="en-GB" dirty="0" err="1"/>
              <a:t>ontwikkelen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ONGEPASTE ALARMEN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factoren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meespelen</a:t>
            </a:r>
            <a:r>
              <a:rPr lang="en-GB" dirty="0"/>
              <a:t> in </a:t>
            </a:r>
            <a:r>
              <a:rPr lang="en-GB" dirty="0" err="1"/>
              <a:t>genereren</a:t>
            </a:r>
            <a:r>
              <a:rPr lang="en-GB" dirty="0"/>
              <a:t> van </a:t>
            </a:r>
            <a:r>
              <a:rPr lang="en-GB" dirty="0" err="1"/>
              <a:t>alarmen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GRENSOVERSCHRIJDING</a:t>
            </a:r>
          </a:p>
          <a:p>
            <a:pPr marL="0" indent="0">
              <a:buNone/>
            </a:pPr>
            <a:r>
              <a:rPr lang="en-GB" dirty="0"/>
              <a:t>	door </a:t>
            </a:r>
            <a:r>
              <a:rPr lang="en-GB" dirty="0" err="1"/>
              <a:t>monitoren</a:t>
            </a:r>
            <a:r>
              <a:rPr lang="en-GB" dirty="0"/>
              <a:t> van </a:t>
            </a:r>
            <a:r>
              <a:rPr lang="en-GB" dirty="0" err="1"/>
              <a:t>hartslag</a:t>
            </a:r>
            <a:r>
              <a:rPr lang="en-GB" dirty="0"/>
              <a:t> alarm </a:t>
            </a:r>
            <a:r>
              <a:rPr lang="en-GB" dirty="0" err="1"/>
              <a:t>genereren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overtraining</a:t>
            </a:r>
          </a:p>
          <a:p>
            <a:pPr marL="0" indent="0">
              <a:buNone/>
            </a:pPr>
            <a:r>
              <a:rPr lang="en-GB" dirty="0"/>
              <a:t>STATISCH EETPATROON</a:t>
            </a:r>
          </a:p>
          <a:p>
            <a:pPr marL="0" indent="0">
              <a:buNone/>
            </a:pPr>
            <a:r>
              <a:rPr lang="en-GB" dirty="0"/>
              <a:t>	door </a:t>
            </a:r>
            <a:r>
              <a:rPr lang="en-GB" dirty="0" err="1"/>
              <a:t>middel</a:t>
            </a:r>
            <a:r>
              <a:rPr lang="en-GB" dirty="0"/>
              <a:t> van </a:t>
            </a:r>
            <a:r>
              <a:rPr lang="en-GB" dirty="0" err="1"/>
              <a:t>hartslagmetingen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sporten</a:t>
            </a:r>
            <a:r>
              <a:rPr lang="en-GB" dirty="0"/>
              <a:t> (</a:t>
            </a:r>
            <a:r>
              <a:rPr lang="en-GB" dirty="0" err="1"/>
              <a:t>detecteren</a:t>
            </a:r>
            <a:r>
              <a:rPr lang="en-GB" dirty="0"/>
              <a:t>) -&gt;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gepast</a:t>
            </a:r>
            <a:r>
              <a:rPr lang="en-GB" dirty="0"/>
              <a:t> </a:t>
            </a:r>
            <a:r>
              <a:rPr lang="en-GB" dirty="0" err="1"/>
              <a:t>eetpatroon</a:t>
            </a:r>
            <a:r>
              <a:rPr lang="en-GB" dirty="0"/>
              <a:t> </a:t>
            </a:r>
            <a:r>
              <a:rPr lang="en-GB" dirty="0" err="1"/>
              <a:t>aanbieden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SLIMME BEWEGINGSAANBEVELINGEN</a:t>
            </a:r>
          </a:p>
          <a:p>
            <a:pPr marL="0" indent="0">
              <a:buNone/>
            </a:pPr>
            <a:r>
              <a:rPr lang="en-GB" dirty="0"/>
              <a:t>	op basis van </a:t>
            </a:r>
            <a:r>
              <a:rPr lang="en-GB" dirty="0" err="1"/>
              <a:t>hartslag</a:t>
            </a:r>
            <a:r>
              <a:rPr lang="en-GB" dirty="0"/>
              <a:t>, </a:t>
            </a:r>
            <a:r>
              <a:rPr lang="en-GB" dirty="0" err="1"/>
              <a:t>slaappatroon</a:t>
            </a:r>
            <a:r>
              <a:rPr lang="en-GB" dirty="0"/>
              <a:t>, </a:t>
            </a:r>
            <a:r>
              <a:rPr lang="en-GB" dirty="0" err="1"/>
              <a:t>stressniveau</a:t>
            </a:r>
            <a:r>
              <a:rPr lang="en-GB" dirty="0"/>
              <a:t> -&gt; </a:t>
            </a:r>
            <a:r>
              <a:rPr lang="en-GB" dirty="0" err="1"/>
              <a:t>gezond</a:t>
            </a:r>
            <a:r>
              <a:rPr lang="en-GB" dirty="0"/>
              <a:t> </a:t>
            </a:r>
            <a:r>
              <a:rPr lang="en-GB" dirty="0" err="1"/>
              <a:t>bewegingspatroon</a:t>
            </a:r>
            <a:r>
              <a:rPr lang="en-GB" dirty="0"/>
              <a:t> </a:t>
            </a:r>
            <a:r>
              <a:rPr lang="en-GB" dirty="0" err="1"/>
              <a:t>ontwikkelen</a:t>
            </a:r>
            <a:endParaRPr lang="en-GB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4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ONGEPASTE ALARMEN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factoren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meespelen</a:t>
            </a:r>
            <a:r>
              <a:rPr lang="en-GB" dirty="0"/>
              <a:t> in </a:t>
            </a:r>
            <a:r>
              <a:rPr lang="en-GB" dirty="0" err="1"/>
              <a:t>genereren</a:t>
            </a:r>
            <a:r>
              <a:rPr lang="en-GB" dirty="0"/>
              <a:t> van </a:t>
            </a:r>
            <a:r>
              <a:rPr lang="en-GB" dirty="0" err="1"/>
              <a:t>alarmen</a:t>
            </a:r>
            <a:endParaRPr lang="en-GB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4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GRENSOVERSCHRIJDING</a:t>
            </a:r>
          </a:p>
          <a:p>
            <a:pPr marL="0" indent="0">
              <a:buNone/>
            </a:pPr>
            <a:r>
              <a:rPr lang="en-GB" dirty="0"/>
              <a:t>	door </a:t>
            </a:r>
            <a:r>
              <a:rPr lang="en-GB" dirty="0" err="1"/>
              <a:t>monitoren</a:t>
            </a:r>
            <a:r>
              <a:rPr lang="en-GB" dirty="0"/>
              <a:t> van </a:t>
            </a:r>
            <a:r>
              <a:rPr lang="en-GB" dirty="0" err="1"/>
              <a:t>hartslag</a:t>
            </a:r>
            <a:r>
              <a:rPr lang="en-GB" dirty="0"/>
              <a:t> alarm </a:t>
            </a:r>
            <a:r>
              <a:rPr lang="en-GB" dirty="0" err="1"/>
              <a:t>genereren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overtraining</a:t>
            </a:r>
          </a:p>
          <a:p>
            <a:pPr marL="0" indent="0">
              <a:buNone/>
            </a:pPr>
            <a:r>
              <a:rPr lang="en-GB" dirty="0"/>
              <a:t>	smog, </a:t>
            </a:r>
            <a:r>
              <a:rPr lang="en-GB" dirty="0" err="1"/>
              <a:t>warmte</a:t>
            </a:r>
            <a:r>
              <a:rPr lang="en-GB" dirty="0"/>
              <a:t>, </a:t>
            </a:r>
            <a:r>
              <a:rPr lang="en-GB" dirty="0" err="1"/>
              <a:t>weinig</a:t>
            </a:r>
            <a:r>
              <a:rPr lang="en-GB" dirty="0"/>
              <a:t> </a:t>
            </a:r>
            <a:r>
              <a:rPr lang="en-GB" dirty="0" err="1"/>
              <a:t>zuurstof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27-11-2019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5111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 defTabSz="542925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chemeClr val="accent6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27/11/2019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27/11/2019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27/11/2019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27-11-2019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27-11-2019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304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27-11-2019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50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27/11/2019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9" r:id="rId8"/>
    <p:sldLayoutId id="2147483680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slimme alarmen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36CE148-EE62-4AA3-8F7C-7E71D9BC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6" y="1194364"/>
            <a:ext cx="8349854" cy="714496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l-BE" b="1" dirty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weerbericht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lokale nieuwsberichten / openingstijden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werkschema</a:t>
            </a:r>
          </a:p>
          <a:p>
            <a:pPr>
              <a:buFontTx/>
              <a:buChar char="-"/>
            </a:pPr>
            <a:r>
              <a:rPr lang="nl-BE" b="1" dirty="0"/>
              <a:t>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meldingen rekening houdend met externe factoren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pic>
        <p:nvPicPr>
          <p:cNvPr id="2050" name="Picture 2" descr="Afbeeldingsresultaat voor health alarm">
            <a:extLst>
              <a:ext uri="{FF2B5EF4-FFF2-40B4-BE49-F238E27FC236}">
                <a16:creationId xmlns:a16="http://schemas.microsoft.com/office/drawing/2014/main" id="{B7BB643F-C7EC-472A-BB76-A40DBF91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19" y="4145072"/>
            <a:ext cx="6404841" cy="480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Ongezonde omstandigheden melden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36CE148-EE62-4AA3-8F7C-7E71D9BC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8326463" cy="6696000"/>
          </a:xfrm>
        </p:spPr>
        <p:txBody>
          <a:bodyPr/>
          <a:lstStyle/>
          <a:p>
            <a:pPr>
              <a:buFontTx/>
              <a:buChar char="-"/>
            </a:pPr>
            <a:r>
              <a:rPr lang="nl-BE" b="1" dirty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hartslagmetingen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weerbericht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gps</a:t>
            </a:r>
          </a:p>
          <a:p>
            <a:pPr>
              <a:buFontTx/>
              <a:buChar char="-"/>
            </a:pPr>
            <a:r>
              <a:rPr lang="nl-BE" b="1" dirty="0"/>
              <a:t>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melding bij ongezonde omstandigheden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pic>
        <p:nvPicPr>
          <p:cNvPr id="3076" name="Picture 4" descr="Afbeeldingsresultaat voor overtraining">
            <a:extLst>
              <a:ext uri="{FF2B5EF4-FFF2-40B4-BE49-F238E27FC236}">
                <a16:creationId xmlns:a16="http://schemas.microsoft.com/office/drawing/2014/main" id="{49D22186-EC1E-4F42-B90A-8B3F4288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160" y="4084854"/>
            <a:ext cx="6335300" cy="43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26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8926" y="271775"/>
            <a:ext cx="15705282" cy="863693"/>
          </a:xfrm>
        </p:spPr>
        <p:txBody>
          <a:bodyPr/>
          <a:lstStyle/>
          <a:p>
            <a:r>
              <a:rPr lang="nl-NL" dirty="0"/>
              <a:t>gepast eetpatroon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36CE148-EE62-4AA3-8F7C-7E71D9BC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8066839" cy="710838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b="1" dirty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hartslagmetingen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/>
              <a:t>accelerometer</a:t>
            </a: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gps</a:t>
            </a:r>
          </a:p>
          <a:p>
            <a:pPr>
              <a:buFontTx/>
              <a:buChar char="-"/>
            </a:pPr>
            <a:r>
              <a:rPr lang="nl-BE" b="1" dirty="0"/>
              <a:t>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meldingen met gepaste voeding voor de gemaakte inspanningen</a:t>
            </a:r>
          </a:p>
        </p:txBody>
      </p:sp>
      <p:pic>
        <p:nvPicPr>
          <p:cNvPr id="4098" name="Picture 2" descr="Afbeeldingsresultaat voor health food design">
            <a:extLst>
              <a:ext uri="{FF2B5EF4-FFF2-40B4-BE49-F238E27FC236}">
                <a16:creationId xmlns:a16="http://schemas.microsoft.com/office/drawing/2014/main" id="{787FB7C1-210B-42EE-B485-AFA468512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6" b="33410"/>
          <a:stretch/>
        </p:blipFill>
        <p:spPr bwMode="auto">
          <a:xfrm>
            <a:off x="9321917" y="4748558"/>
            <a:ext cx="7180933" cy="36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7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337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64077"/>
            <a:ext cx="15705282" cy="863693"/>
          </a:xfrm>
        </p:spPr>
        <p:txBody>
          <a:bodyPr/>
          <a:lstStyle/>
          <a:p>
            <a:r>
              <a:rPr lang="nl-NL" dirty="0"/>
              <a:t>ANDROID APP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6BF1033-9282-49D6-97AC-E8EE1DB08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043" t="15742" r="30469" b="11237"/>
          <a:stretch/>
        </p:blipFill>
        <p:spPr>
          <a:xfrm>
            <a:off x="8879700" y="1353310"/>
            <a:ext cx="7632700" cy="7046979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B0C3E78-88C2-4113-8DC4-E5AF85F5B30B}"/>
              </a:ext>
            </a:extLst>
          </p:cNvPr>
          <p:cNvSpPr txBox="1"/>
          <p:nvPr/>
        </p:nvSpPr>
        <p:spPr>
          <a:xfrm>
            <a:off x="1146308" y="718308"/>
            <a:ext cx="9988062" cy="823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4800" b="1" dirty="0"/>
              <a:t>- </a:t>
            </a:r>
            <a:r>
              <a:rPr lang="nl-BE" sz="3600" b="1" dirty="0"/>
              <a:t>View</a:t>
            </a:r>
          </a:p>
          <a:p>
            <a:pPr marL="1335984" lvl="1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600" dirty="0"/>
              <a:t>display data (slaappatroon, stressniveau, gezondheid…)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nl-BE" sz="3600" b="1" dirty="0" err="1"/>
              <a:t>ViewModel</a:t>
            </a:r>
            <a:endParaRPr lang="nl-BE" sz="3600" b="1" dirty="0"/>
          </a:p>
          <a:p>
            <a:pPr marL="1221684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600" dirty="0"/>
              <a:t>business logic</a:t>
            </a:r>
          </a:p>
          <a:p>
            <a:pPr marL="1221684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600" dirty="0"/>
              <a:t>distribueren data</a:t>
            </a:r>
          </a:p>
          <a:p>
            <a:pPr marL="1221684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600" dirty="0"/>
              <a:t>bluetooth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nl-BE" sz="3600" b="1" dirty="0" err="1"/>
              <a:t>Repository</a:t>
            </a:r>
            <a:endParaRPr lang="nl-BE" sz="3600" b="1" dirty="0"/>
          </a:p>
          <a:p>
            <a:pPr marL="1221684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600" dirty="0" err="1"/>
              <a:t>intrageer</a:t>
            </a:r>
            <a:r>
              <a:rPr lang="nl-BE" sz="3600" dirty="0"/>
              <a:t> met databanken(en)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nl-BE" sz="3600" b="1" dirty="0"/>
              <a:t>Databank</a:t>
            </a:r>
          </a:p>
          <a:p>
            <a:pPr marL="1221684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600" dirty="0" err="1"/>
              <a:t>SQLite</a:t>
            </a:r>
            <a:endParaRPr lang="nl-BE" sz="3600" dirty="0"/>
          </a:p>
          <a:p>
            <a:pPr marL="1221684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3600" dirty="0" err="1"/>
              <a:t>Firebase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FIREBASE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1CE8E83F-21CA-49E8-B38F-9DDD087B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2" y="1320377"/>
            <a:ext cx="8642028" cy="6850839"/>
          </a:xfr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EF7B43E-FE50-4B57-9824-63F2B3CB3C48}"/>
              </a:ext>
            </a:extLst>
          </p:cNvPr>
          <p:cNvSpPr txBox="1"/>
          <p:nvPr/>
        </p:nvSpPr>
        <p:spPr>
          <a:xfrm>
            <a:off x="1287215" y="1320377"/>
            <a:ext cx="7086703" cy="334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800" dirty="0"/>
              <a:t> </a:t>
            </a:r>
            <a:r>
              <a:rPr lang="nl-BE" sz="4400" dirty="0" err="1"/>
              <a:t>notifications</a:t>
            </a:r>
            <a:endParaRPr lang="nl-BE" sz="4400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400" dirty="0"/>
              <a:t> data synchronisatie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400" dirty="0"/>
              <a:t> </a:t>
            </a:r>
            <a:r>
              <a:rPr lang="nl-BE" sz="4400" dirty="0" err="1"/>
              <a:t>caching</a:t>
            </a:r>
            <a:r>
              <a:rPr lang="nl-BE" sz="4400" dirty="0"/>
              <a:t> data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400" dirty="0"/>
              <a:t> authenticatie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374959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 engine standard </a:t>
            </a:r>
            <a:r>
              <a:rPr lang="nl-NL" dirty="0" err="1"/>
              <a:t>environement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F7B43E-FE50-4B57-9824-63F2B3CB3C48}"/>
              </a:ext>
            </a:extLst>
          </p:cNvPr>
          <p:cNvSpPr txBox="1"/>
          <p:nvPr/>
        </p:nvSpPr>
        <p:spPr>
          <a:xfrm>
            <a:off x="1325051" y="1351887"/>
            <a:ext cx="8663009" cy="259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800" dirty="0"/>
              <a:t> </a:t>
            </a:r>
            <a:r>
              <a:rPr lang="nl-BE" sz="4400" dirty="0"/>
              <a:t>wijzig gesynchroniseerde data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400" dirty="0"/>
              <a:t> periodiek</a:t>
            </a:r>
          </a:p>
          <a:p>
            <a:pPr algn="l">
              <a:lnSpc>
                <a:spcPct val="120000"/>
              </a:lnSpc>
            </a:pPr>
            <a:endParaRPr lang="nl-BE" sz="48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D49785B-B83F-462F-B0E1-A0A8DBE92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18" y="2105982"/>
            <a:ext cx="9502402" cy="73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/>
              <a:t>Universiteit Gent</a:t>
            </a:r>
            <a:br>
              <a:rPr lang="nl-NL" sz="2400"/>
            </a:br>
            <a:r>
              <a:rPr lang="nl-NL" sz="2400"/>
              <a:t>@ugent</a:t>
            </a:r>
          </a:p>
          <a:p>
            <a:pPr marL="85725" indent="0">
              <a:buNone/>
            </a:pPr>
            <a:r>
              <a:rPr lang="nl-NL"/>
              <a:t>@ugent</a:t>
            </a:r>
            <a:br>
              <a:rPr lang="nl-NL" sz="2400"/>
            </a:br>
            <a:r>
              <a:rPr lang="nl-NL" sz="2400"/>
              <a:t>Ghent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3500" dirty="0"/>
              <a:t>Elise Thienpont</a:t>
            </a:r>
            <a:br>
              <a:rPr lang="nl-BE" dirty="0"/>
            </a:br>
            <a:r>
              <a:rPr lang="nl-BE" dirty="0"/>
              <a:t>student master industriële wetenschappen: informatica</a:t>
            </a:r>
            <a:br>
              <a:rPr lang="nl-BE" dirty="0"/>
            </a:br>
            <a:br>
              <a:rPr lang="nl-BE" dirty="0"/>
            </a:br>
            <a:r>
              <a:rPr lang="nl-BE" cap="all" dirty="0"/>
              <a:t>ingenieurswetenschappen en architectuur</a:t>
            </a:r>
            <a:br>
              <a:rPr lang="nl-BE" cap="all" dirty="0"/>
            </a:br>
            <a:br>
              <a:rPr lang="nl-BE" dirty="0"/>
            </a:br>
            <a:r>
              <a:rPr lang="nl-BE" dirty="0"/>
              <a:t>E	Elise.Thienpont@ugent.be</a:t>
            </a:r>
            <a:br>
              <a:rPr lang="nl-BE" dirty="0"/>
            </a:br>
            <a:r>
              <a:rPr lang="nl-BE" dirty="0"/>
              <a:t>M	+32 470 201 205</a:t>
            </a: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A61C70A3-8E95-44E7-90BA-C59B5C847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6718E5D-DFC3-4CEF-BC5C-F0B3C03340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Design and development of a Health Recommender Systems</a:t>
            </a:r>
            <a:endParaRPr lang="nl-NL" sz="80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Elise Thienpont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vakgroep ingenieurswetenschappen en architectuur</a:t>
            </a:r>
          </a:p>
          <a:p>
            <a:pPr lvl="1"/>
            <a:r>
              <a:rPr lang="nl-BE" dirty="0"/>
              <a:t>onderzoeksgroep &lt; ... &gt;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probleemstelling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statische </a:t>
            </a:r>
            <a:r>
              <a:rPr lang="nl-NL" dirty="0" err="1"/>
              <a:t>bewegingsAANBEVELINGEN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pic>
        <p:nvPicPr>
          <p:cNvPr id="1026" name="Picture 2" descr="Afbeeldingsresultaat voor PERSONAL health">
            <a:extLst>
              <a:ext uri="{FF2B5EF4-FFF2-40B4-BE49-F238E27FC236}">
                <a16:creationId xmlns:a16="http://schemas.microsoft.com/office/drawing/2014/main" id="{4E338A28-0C8D-4312-9AE8-F548C79BFB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06" y="3606196"/>
            <a:ext cx="6737066" cy="50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31AD58B-0A17-4086-B1B1-0D9181DDCABA}"/>
              </a:ext>
            </a:extLst>
          </p:cNvPr>
          <p:cNvSpPr txBox="1"/>
          <p:nvPr/>
        </p:nvSpPr>
        <p:spPr>
          <a:xfrm>
            <a:off x="1262623" y="1358573"/>
            <a:ext cx="8668512" cy="17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800" dirty="0"/>
              <a:t> onpersoonlijk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nl-BE" sz="4800" dirty="0"/>
              <a:t> algemene veronderstellingen</a:t>
            </a:r>
          </a:p>
        </p:txBody>
      </p:sp>
    </p:spTree>
    <p:extLst>
      <p:ext uri="{BB962C8B-B14F-4D97-AF65-F5344CB8AC3E}">
        <p14:creationId xmlns:p14="http://schemas.microsoft.com/office/powerpoint/2010/main" val="4027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Ongepaste alarmen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36CE148-EE62-4AA3-8F7C-7E71D9BC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 rekening houden met externe factoren: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weer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tijdstip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looproute versperd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pic>
        <p:nvPicPr>
          <p:cNvPr id="2050" name="Picture 2" descr="Afbeeldingsresultaat voor health alarm">
            <a:extLst>
              <a:ext uri="{FF2B5EF4-FFF2-40B4-BE49-F238E27FC236}">
                <a16:creationId xmlns:a16="http://schemas.microsoft.com/office/drawing/2014/main" id="{B7BB643F-C7EC-472A-BB76-A40DBF91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19" y="4145072"/>
            <a:ext cx="6404841" cy="480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6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Fysieke grensoverschrijding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36CE148-EE62-4AA3-8F7C-7E71D9BC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geen melding bij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fysieke forcering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ongezonde omstandigheden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pic>
        <p:nvPicPr>
          <p:cNvPr id="3076" name="Picture 4" descr="Afbeeldingsresultaat voor overtraining">
            <a:extLst>
              <a:ext uri="{FF2B5EF4-FFF2-40B4-BE49-F238E27FC236}">
                <a16:creationId xmlns:a16="http://schemas.microsoft.com/office/drawing/2014/main" id="{49D22186-EC1E-4F42-B90A-8B3F4288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160" y="4084854"/>
            <a:ext cx="6335300" cy="43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8926" y="271775"/>
            <a:ext cx="15705282" cy="863693"/>
          </a:xfrm>
        </p:spPr>
        <p:txBody>
          <a:bodyPr/>
          <a:lstStyle/>
          <a:p>
            <a:r>
              <a:rPr lang="nl-NL" dirty="0"/>
              <a:t>Statisch eetpatroon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36CE148-EE62-4AA3-8F7C-7E71D9BC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op basis van gebruikersinput</a:t>
            </a:r>
          </a:p>
          <a:p>
            <a:pPr>
              <a:buFontTx/>
              <a:buChar char="-"/>
            </a:pPr>
            <a:r>
              <a:rPr lang="nl-BE" dirty="0"/>
              <a:t>geen rekening houden met effectieve fysieke inspanning</a:t>
            </a:r>
          </a:p>
          <a:p>
            <a:endParaRPr lang="nl-BE" dirty="0"/>
          </a:p>
        </p:txBody>
      </p:sp>
      <p:pic>
        <p:nvPicPr>
          <p:cNvPr id="4098" name="Picture 2" descr="Afbeeldingsresultaat voor health food design">
            <a:extLst>
              <a:ext uri="{FF2B5EF4-FFF2-40B4-BE49-F238E27FC236}">
                <a16:creationId xmlns:a16="http://schemas.microsoft.com/office/drawing/2014/main" id="{787FB7C1-210B-42EE-B485-AFA468512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6" b="33410"/>
          <a:stretch/>
        </p:blipFill>
        <p:spPr bwMode="auto">
          <a:xfrm>
            <a:off x="8868426" y="4876800"/>
            <a:ext cx="7215171" cy="3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9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DOELSTELLING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129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8926" y="271775"/>
            <a:ext cx="15705282" cy="863693"/>
          </a:xfrm>
        </p:spPr>
        <p:txBody>
          <a:bodyPr/>
          <a:lstStyle/>
          <a:p>
            <a:r>
              <a:rPr lang="nl-NL" dirty="0"/>
              <a:t>Persoonlijke bewegingsaanbevelingen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36CE148-EE62-4AA3-8F7C-7E71D9BC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b="1" dirty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hartslagmetingen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slaappatroon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stressniveau</a:t>
            </a:r>
          </a:p>
          <a:p>
            <a:pPr>
              <a:buFontTx/>
              <a:buChar char="-"/>
            </a:pPr>
            <a:r>
              <a:rPr lang="nl-BE" b="1" dirty="0"/>
              <a:t>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	gezond bewegingspatroon</a:t>
            </a:r>
          </a:p>
        </p:txBody>
      </p:sp>
      <p:pic>
        <p:nvPicPr>
          <p:cNvPr id="6" name="Picture 2" descr="Afbeeldingsresultaat voor PERSONAL health">
            <a:extLst>
              <a:ext uri="{FF2B5EF4-FFF2-40B4-BE49-F238E27FC236}">
                <a16:creationId xmlns:a16="http://schemas.microsoft.com/office/drawing/2014/main" id="{52F99ABC-9CC2-40BF-9918-B1FEEA4CA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784" y="3618722"/>
            <a:ext cx="6737066" cy="50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609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Gent EA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6F71B9"/>
      </a:accent1>
      <a:accent2>
        <a:srgbClr val="7D7FC0"/>
      </a:accent2>
      <a:accent3>
        <a:srgbClr val="8C8DC7"/>
      </a:accent3>
      <a:accent4>
        <a:srgbClr val="9A9CCE"/>
      </a:accent4>
      <a:accent5>
        <a:srgbClr val="A9AAD5"/>
      </a:accent5>
      <a:accent6>
        <a:srgbClr val="B7B8DC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_EA.potx" id="{1594190A-D407-4F64-BB4E-9BFF7C60865D}" vid="{FCDC8FD0-0000-4FA8-A2B0-33FA800665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PowerPoint_UGent_NL_EA</Template>
  <TotalTime>616</TotalTime>
  <Words>834</Words>
  <Application>Microsoft Office PowerPoint</Application>
  <PresentationFormat>Aangepast</PresentationFormat>
  <Paragraphs>201</Paragraphs>
  <Slides>17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Kantoorthema</vt:lpstr>
      <vt:lpstr>PowerPoint-presentatie</vt:lpstr>
      <vt:lpstr>Design and development of a Health Recommender Systems</vt:lpstr>
      <vt:lpstr>probleemstelling</vt:lpstr>
      <vt:lpstr>statische bewegingsAANBEVELINGEN</vt:lpstr>
      <vt:lpstr>Ongepaste alarmen</vt:lpstr>
      <vt:lpstr>Fysieke grensoverschrijding</vt:lpstr>
      <vt:lpstr>Statisch eetpatroon</vt:lpstr>
      <vt:lpstr>DOELSTELLING</vt:lpstr>
      <vt:lpstr>Persoonlijke bewegingsaanbevelingen</vt:lpstr>
      <vt:lpstr>slimme alarmen</vt:lpstr>
      <vt:lpstr>Ongezonde omstandigheden melden</vt:lpstr>
      <vt:lpstr>gepast eetpatroon</vt:lpstr>
      <vt:lpstr>architectuur</vt:lpstr>
      <vt:lpstr>ANDROID APP</vt:lpstr>
      <vt:lpstr>FIREBASE</vt:lpstr>
      <vt:lpstr>App engine standard environement</vt:lpstr>
      <vt:lpstr>Elise Thienpont student master industriële wetenschappen: informatica  ingenieurswetenschappen en architectuur  E Elise.Thienpont@ugent.be M +32 470 201 205  www.ugent.be  </vt:lpstr>
    </vt:vector>
  </TitlesOfParts>
  <Manager/>
  <Company>Universiteit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Elise Thienpont</dc:creator>
  <cp:keywords/>
  <dc:description/>
  <cp:lastModifiedBy>Elise Thienpont</cp:lastModifiedBy>
  <cp:revision>34</cp:revision>
  <dcterms:created xsi:type="dcterms:W3CDTF">2019-11-24T12:42:42Z</dcterms:created>
  <dcterms:modified xsi:type="dcterms:W3CDTF">2019-11-27T22:38:42Z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</Properties>
</file>