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339" r:id="rId5"/>
    <p:sldId id="314" r:id="rId6"/>
    <p:sldId id="298" r:id="rId7"/>
    <p:sldId id="296" r:id="rId8"/>
    <p:sldId id="340" r:id="rId9"/>
    <p:sldId id="341" r:id="rId10"/>
    <p:sldId id="342" r:id="rId11"/>
    <p:sldId id="343" r:id="rId12"/>
    <p:sldId id="299" r:id="rId13"/>
    <p:sldId id="344" r:id="rId14"/>
    <p:sldId id="300" r:id="rId15"/>
    <p:sldId id="346" r:id="rId16"/>
    <p:sldId id="352" r:id="rId17"/>
    <p:sldId id="345" r:id="rId18"/>
    <p:sldId id="306" r:id="rId19"/>
    <p:sldId id="351" r:id="rId20"/>
    <p:sldId id="347" r:id="rId21"/>
    <p:sldId id="349" r:id="rId22"/>
    <p:sldId id="348" r:id="rId23"/>
    <p:sldId id="350" r:id="rId24"/>
    <p:sldId id="308" r:id="rId2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Leys" initials="PL" lastIdx="1" clrIdx="0">
    <p:extLst>
      <p:ext uri="{19B8F6BF-5375-455C-9EA6-DF929625EA0E}">
        <p15:presenceInfo xmlns:p15="http://schemas.microsoft.com/office/powerpoint/2012/main" userId="S-1-5-21-4030456262-320625612-449655040-54288" providerId="AD"/>
      </p:ext>
    </p:extLst>
  </p:cmAuthor>
  <p:cmAuthor id="2" name="Maya Caen" initials="MC" lastIdx="1" clrIdx="1">
    <p:extLst>
      <p:ext uri="{19B8F6BF-5375-455C-9EA6-DF929625EA0E}">
        <p15:presenceInfo xmlns:p15="http://schemas.microsoft.com/office/powerpoint/2012/main" userId="S-1-5-21-4030456262-320625612-449655040-26288" providerId="AD"/>
      </p:ext>
    </p:extLst>
  </p:cmAuthor>
  <p:cmAuthor id="3" name="Elise Thienpont" initials="ET" lastIdx="1" clrIdx="2">
    <p:extLst>
      <p:ext uri="{19B8F6BF-5375-455C-9EA6-DF929625EA0E}">
        <p15:presenceInfo xmlns:p15="http://schemas.microsoft.com/office/powerpoint/2012/main" userId="22cd2a338b9d0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70625" autoAdjust="0"/>
  </p:normalViewPr>
  <p:slideViewPr>
    <p:cSldViewPr snapToGrid="0" showGuides="1">
      <p:cViewPr varScale="1">
        <p:scale>
          <a:sx n="37" d="100"/>
          <a:sy n="37" d="100"/>
        </p:scale>
        <p:origin x="96" y="230"/>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uiteindelijke doel van mijn thesis is om een gezondheidsapplicatie te ontwikkelen die de gebruikers een op maat gemaakte gezonde levensstijl aanleert. </a:t>
            </a:r>
          </a:p>
          <a:p>
            <a:r>
              <a:rPr lang="nl-BE" dirty="0"/>
              <a:t>Vele bestaande gezondheidsapplicatie doen dit bijvoorbeeld door middel van het tellen van het aantal stappen of door sporten zoals lopen, fietsen.. aan te bevelen. </a:t>
            </a:r>
          </a:p>
          <a:p>
            <a:r>
              <a:rPr lang="nl-BE" dirty="0"/>
              <a:t>Vaak zijn deze aanbevelingen statisch en houden ze geen rekening met persoonlijke conditie van de gebruiker.</a:t>
            </a:r>
          </a:p>
          <a:p>
            <a:r>
              <a:rPr lang="nl-BE" dirty="0"/>
              <a:t>Iemand die geen sport gewend is moet je niet laten trainen op topniveau.</a:t>
            </a:r>
          </a:p>
          <a:p>
            <a:r>
              <a:rPr lang="nl-BE" dirty="0"/>
              <a:t>Deze thesis kiest ervoor om </a:t>
            </a:r>
            <a:r>
              <a:rPr lang="nl-BE" dirty="0" err="1"/>
              <a:t>rope</a:t>
            </a:r>
            <a:r>
              <a:rPr lang="nl-BE" dirty="0"/>
              <a:t> skipping te gebruiken als aanbevelingsmiddel aangezien dit de ideale sport is om conditie te kweken.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66408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Via een bluetooth verbinding zullen de binnenkomende sensorsamples telkens verstuurd worden naar de gekoppelde smartphone. Hierop wordt een </a:t>
            </a:r>
            <a:r>
              <a:rPr lang="nl-BE" dirty="0" err="1"/>
              <a:t>csv</a:t>
            </a:r>
            <a:r>
              <a:rPr lang="nl-BE" dirty="0"/>
              <a:t> file aangemaakt waarin de x, y en </a:t>
            </a:r>
            <a:r>
              <a:rPr lang="nl-BE" dirty="0" err="1"/>
              <a:t>z</a:t>
            </a:r>
            <a:r>
              <a:rPr lang="nl-BE" dirty="0"/>
              <a:t> </a:t>
            </a:r>
            <a:r>
              <a:rPr lang="nl-BE" dirty="0" err="1"/>
              <a:t>coordinaat</a:t>
            </a:r>
            <a:r>
              <a:rPr lang="nl-BE" dirty="0"/>
              <a:t> van de versnellingsvector samen met het tijdstip van de meting in opgeslagen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92440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Door gebruik te maken van verschillende machine </a:t>
            </a:r>
            <a:r>
              <a:rPr lang="nl-BE" dirty="0" err="1"/>
              <a:t>learning</a:t>
            </a:r>
            <a:r>
              <a:rPr lang="nl-BE" dirty="0"/>
              <a:t> algoritmes kunnen bewegingen herkend worden uit de bekomen data.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64880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Deze moet echter wel eerst nog </a:t>
            </a:r>
            <a:r>
              <a:rPr lang="nl-BE" dirty="0" err="1"/>
              <a:t>gepreprocessed</a:t>
            </a:r>
            <a:r>
              <a:rPr lang="nl-BE" dirty="0"/>
              <a:t> worden: </a:t>
            </a:r>
            <a:r>
              <a:rPr lang="nl-BE" dirty="0" err="1"/>
              <a:t>duplicate</a:t>
            </a:r>
            <a:r>
              <a:rPr lang="nl-BE" dirty="0"/>
              <a:t> samples moeten eruit gefilterd worden, alle data moet van het juiste type zijn en er moet voor gezorgd worden dat er geen </a:t>
            </a:r>
            <a:r>
              <a:rPr lang="nl-BE" dirty="0" err="1"/>
              <a:t>NaN</a:t>
            </a:r>
            <a:r>
              <a:rPr lang="nl-BE" dirty="0"/>
              <a:t> waardes zijn.</a:t>
            </a:r>
          </a:p>
          <a:p>
            <a:endParaRPr lang="nl-BE" dirty="0"/>
          </a:p>
          <a:p>
            <a:r>
              <a:rPr lang="nl-BE" dirty="0"/>
              <a:t>Ook zal aan elk sample een label moeten toegekend worden zodat de gebruikte algoritmes hieruit kunnen leren. In voorgaande slides werden de gebruikte klassen toegelicht.</a:t>
            </a:r>
          </a:p>
          <a:p>
            <a:endParaRPr lang="nl-BE" dirty="0"/>
          </a:p>
          <a:p>
            <a:r>
              <a:rPr lang="nl-BE" dirty="0"/>
              <a:t>De samples zullen ook moeten opgedeeld worden in segmenten. 1 enkel </a:t>
            </a:r>
            <a:r>
              <a:rPr lang="nl-BE" dirty="0" err="1"/>
              <a:t>accelerometer</a:t>
            </a:r>
            <a:r>
              <a:rPr lang="nl-BE" dirty="0"/>
              <a:t> data punt is namelijk te weinig om een verloop in te herkennen.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72360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gebruikte algoritmes zijn de volgende. Deze zullen elk op een verschillende manier samples toekennen aan een bepaalde klasse op basis van de data waarop getraind werd. Sommige van deze algoritmes vereisen meer input dan enkel de versnellingsvector op zich. Zaken zoals de energie inhoud van het signaal kunnen helpen om de segmenten van elkaar te onderscheiden.  </a:t>
            </a:r>
          </a:p>
          <a:p>
            <a:r>
              <a:rPr lang="nl-BE" dirty="0"/>
              <a:t>Een neuraal netwerk is zo gebouwd zodat deze bijkomende data zelf kan geleerd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855438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essentieel dat er genoeg variatie aanwezig is in de dataset. Er is namelijk een verschil in positionering van de assen bij dragen van de smartwatch op de rechter of </a:t>
            </a:r>
            <a:r>
              <a:rPr lang="nl-BE" dirty="0" err="1"/>
              <a:t>linkerpols</a:t>
            </a:r>
            <a:r>
              <a:rPr lang="nl-BE" dirty="0"/>
              <a:t>. Om ervoor te zorgen dat het model beide herkend moeten beide aanwezig zijn. Ook is er een verschil in data bij veranderen van draairichting. De sprong is echter nog steeds hetzelfde, dus ook deze data moet aanwezig zijn. </a:t>
            </a:r>
          </a:p>
          <a:p>
            <a:r>
              <a:rPr lang="nl-BE" dirty="0"/>
              <a:t>De forward en backward 180 sprongen hebben een andere onderscheid. Indien de forward 180 uitgevoerd wordt in de andere draairichting bekomen we de backward 180 en omgekeerd. Er is echter een ander verschil. De 180 graden draai kan gebeuren in 2 richtingen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03306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de bedoeling dat gebruik makend van </a:t>
            </a:r>
            <a:r>
              <a:rPr lang="nl-BE" dirty="0" err="1"/>
              <a:t>rope</a:t>
            </a:r>
            <a:r>
              <a:rPr lang="nl-BE" dirty="0"/>
              <a:t> skipping de gezondheid kan geoptimaliseerd worden. Dit door persoonlijke aanbevelingen te geven.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2556906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gebruiker kan vanop de smartwatch of smartphone een sessie starten waarin hij/zij verschillende </a:t>
            </a:r>
            <a:r>
              <a:rPr lang="nl-BE" dirty="0" err="1"/>
              <a:t>rope</a:t>
            </a:r>
            <a:r>
              <a:rPr lang="nl-BE" dirty="0"/>
              <a:t> skipping bewegingen uitvoert. Er wordt ook weer gebruik gemaakt van bluetooth. Op de smartphone zal dan via het getrainde machine </a:t>
            </a:r>
            <a:r>
              <a:rPr lang="nl-BE" dirty="0" err="1"/>
              <a:t>learning</a:t>
            </a:r>
            <a:r>
              <a:rPr lang="nl-BE" dirty="0"/>
              <a:t> model nagegaan worden welke sprongen gedaan werden en wanneer. Ook zal het inspanningsniveau berekend worden. Hierover later meer.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1669104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Uit de binnengekomen data worden het aantal draaiingen berekend door telkens te kijken naar het aantal periodes. Ook zal gemeld worden wanneer een fout zich plaatsvindt. Het machine </a:t>
            </a:r>
            <a:r>
              <a:rPr lang="nl-BE" dirty="0" err="1"/>
              <a:t>learning</a:t>
            </a:r>
            <a:r>
              <a:rPr lang="nl-BE" dirty="0"/>
              <a:t> model wordt er ook op getraind om dit te herkennen. Hierdoor is er naast data afkomstig van sprongen ook data van foute bewegingen nodig. </a:t>
            </a:r>
          </a:p>
          <a:p>
            <a:r>
              <a:rPr lang="nl-BE" dirty="0"/>
              <a:t>Door fouten te melden aan de gebruiker weet men waar verbetering mogelijk is. Dit is een extra stimulans om meer te sporten.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1797594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inspanningsniveau tijdens een activiteit wordt berekend aan de hand van </a:t>
            </a:r>
            <a:r>
              <a:rPr lang="nl-BE" dirty="0" err="1"/>
              <a:t>METs</a:t>
            </a:r>
            <a:r>
              <a:rPr lang="nl-BE" dirty="0"/>
              <a:t>. Hierbij zal gebaseerd op de hartslag bepaald worden hoe intens de activiteit ervaren wordt.</a:t>
            </a:r>
          </a:p>
          <a:p>
            <a:endParaRPr lang="nl-BE" dirty="0"/>
          </a:p>
          <a:p>
            <a:r>
              <a:rPr lang="nl-BE" dirty="0"/>
              <a:t>De hartslag wordt hierbij opgedeeld in intervallen die de intensiteit aanduiden. Ook wordt gebruik gemaakt van een bovengrens. Dit is de hoogste hartslag die de gezondheid niet schaadt.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26297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Vanuit de bekomen statistieken zullen persoonlijke aanbevelingen gegeven worden. Hierbij wordt data van 10 weken terug bekeken alsook de gemiddelde duur van een activiteit en het aantal sessies waarin deze werd beoefent. Met activiteit wordt 1 specifieke </a:t>
            </a:r>
            <a:r>
              <a:rPr lang="nl-BE" dirty="0" err="1"/>
              <a:t>rope</a:t>
            </a:r>
            <a:r>
              <a:rPr lang="nl-BE" dirty="0"/>
              <a:t> skipping beweging bedoelt </a:t>
            </a:r>
          </a:p>
          <a:p>
            <a:endParaRPr lang="nl-BE" dirty="0"/>
          </a:p>
          <a:p>
            <a:r>
              <a:rPr lang="nl-BE" dirty="0"/>
              <a:t>Verschillende aspecten maken dit systeem persoonlijk. Een eerste uit zich in het rekening houden met de persoonlijke voorkeur van een gebruiker. Door rekening te houden met het aantal sessies waarin de activiteit wordt beoefend, en dus meer gewicht te geven aan frequent beoefende bewegingen, wordt een persoonlijk aspect verwezenlijkt. Ook zal het aantal gemaakte fouten meespelen in de hoeveelheid gewicht gegeven wordt aan de activiteit.</a:t>
            </a:r>
          </a:p>
          <a:p>
            <a:endParaRPr lang="nl-BE" dirty="0"/>
          </a:p>
          <a:p>
            <a:r>
              <a:rPr lang="nl-BE" dirty="0"/>
              <a:t>Een tweede persoonlijk aspect bestaat uit het rekening houden met het inspanningsniveau tijdens de activiteiten. Hierdoor wordt een bovengrens gesteld aan het aantal aanbevelingen rekening houdend met de capaciteiten van de gebruiker.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42560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3693134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applicatie is context </a:t>
            </a:r>
            <a:r>
              <a:rPr lang="nl-BE" dirty="0" err="1"/>
              <a:t>aware</a:t>
            </a:r>
            <a:r>
              <a:rPr lang="nl-BE" dirty="0"/>
              <a:t> doordat aanbevelingen gegeven worden wanneer de gebruiker te lang stilzit. Ook is er een </a:t>
            </a:r>
            <a:r>
              <a:rPr lang="nl-BE" dirty="0" err="1"/>
              <a:t>snooze</a:t>
            </a:r>
            <a:r>
              <a:rPr lang="nl-BE" dirty="0"/>
              <a:t> functionaliteit. Door te leren uit de tijdstippen waarop </a:t>
            </a:r>
            <a:r>
              <a:rPr lang="nl-BE" dirty="0" err="1"/>
              <a:t>gesnoozed</a:t>
            </a:r>
            <a:r>
              <a:rPr lang="nl-BE" dirty="0"/>
              <a:t> wordt zal het systeem uiteindelijk correct getimede aanbevelingen geven. </a:t>
            </a:r>
          </a:p>
          <a:p>
            <a:r>
              <a:rPr lang="nl-BE" dirty="0"/>
              <a:t>Ook zal er bij een te hoge hartslag een melding gegeven worden. Dit zorgt ervoor dat de gebruiker niet over zijn limiet gaat.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20</a:t>
            </a:fld>
            <a:endParaRPr lang="en-GB"/>
          </a:p>
        </p:txBody>
      </p:sp>
    </p:spTree>
    <p:extLst>
      <p:ext uri="{BB962C8B-B14F-4D97-AF65-F5344CB8AC3E}">
        <p14:creationId xmlns:p14="http://schemas.microsoft.com/office/powerpoint/2010/main" val="164246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Zoals gezegd wordt </a:t>
            </a:r>
            <a:r>
              <a:rPr lang="nl-BE" dirty="0" err="1"/>
              <a:t>rope</a:t>
            </a:r>
            <a:r>
              <a:rPr lang="nl-BE" dirty="0"/>
              <a:t> skipping gebruikt om de conditie te trainen. </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Hiervoor is het noodzakelijk dat bepaalde bewegingen herkend worden.  Op die manier kan userfeedback gegeven worden per beweging. Er zal bijvoorbeeld gemeld worden hoeveel draaiingen verricht zijn tijdens een sessie en per beweging. Ook zullen fouten herkend worden.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aanbevelingen zullen dan ook per beweging gemaakt worden.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Deze factoren zorgen voor extra aanmoediging, de gebruiker heeft namelijk een duidelijk beeld van zijn/haar capaciteiten per beweging.</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Indien er meer fouten gemaakt worden in een bepaalde beweging, zal deze meer gewicht krijgen bij het genereren van aanbevelingen.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bewegingen worden gemeten via een smartwatch gedragen op de pols. Deze smartwatch heeft een </a:t>
            </a:r>
            <a:r>
              <a:rPr lang="nl-BE" dirty="0" err="1"/>
              <a:t>accelerometer</a:t>
            </a:r>
            <a:r>
              <a:rPr lang="nl-BE" dirty="0"/>
              <a:t> waardoor aan een frequentie van 52 Hz versnellingsvectoren binnenkomen.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Op die manier kunnen persoonlijke aanbevelingen gegeven worden. </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indent="0" algn="l" defTabSz="914400" rtl="0" eaLnBrk="1" fontAlgn="auto" latinLnBrk="0" hangingPunct="1">
              <a:lnSpc>
                <a:spcPct val="100000"/>
              </a:lnSpc>
              <a:spcBef>
                <a:spcPts val="0"/>
              </a:spcBef>
              <a:spcAft>
                <a:spcPts val="0"/>
              </a:spcAft>
              <a:buClrTx/>
              <a:buSzTx/>
              <a:buFontTx/>
              <a:buNone/>
              <a:tabLst/>
              <a:defRPr/>
            </a:pPr>
            <a:r>
              <a:rPr lang="nl-BE" dirty="0"/>
              <a:t>Volgende slides introduceren de diverse bewegingen die zullen herkend worden.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8922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Op deze grafieken is te zien hoe de versnellingsvector verandert volgens de x, y en </a:t>
            </a:r>
            <a:r>
              <a:rPr lang="nl-BE" dirty="0" err="1"/>
              <a:t>z</a:t>
            </a:r>
            <a:r>
              <a:rPr lang="nl-BE" dirty="0"/>
              <a:t> as.</a:t>
            </a:r>
          </a:p>
          <a:p>
            <a:r>
              <a:rPr lang="nl-BE" dirty="0"/>
              <a:t>Aangezien deze data later zal gebruikt worden als input voor het machine </a:t>
            </a:r>
            <a:r>
              <a:rPr lang="nl-BE" dirty="0" err="1"/>
              <a:t>learning</a:t>
            </a:r>
            <a:r>
              <a:rPr lang="nl-BE" dirty="0"/>
              <a:t> model, is het nodig om te weten of er een duidelijk verschil tussen de verschillende bewegingen.</a:t>
            </a:r>
          </a:p>
          <a:p>
            <a:r>
              <a:rPr lang="nl-BE" dirty="0"/>
              <a:t>Deze grafieken geven springen met en zonder tussensprong weer. Zoals te zien is er wel degelijk een onderscheid.</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9020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te zien op de figuur is een cross over en beweging gedaan door te springen met de armen </a:t>
            </a:r>
            <a:r>
              <a:rPr lang="nl-BE" dirty="0" err="1"/>
              <a:t>gekruisd</a:t>
            </a:r>
            <a:r>
              <a:rPr lang="nl-BE" dirty="0"/>
              <a:t>. Het verloop in </a:t>
            </a:r>
            <a:r>
              <a:rPr lang="nl-BE" dirty="0" err="1"/>
              <a:t>accelerometer</a:t>
            </a:r>
            <a:r>
              <a:rPr lang="nl-BE" dirty="0"/>
              <a:t> data is te zien op de grafiek, ook hier is een verschil merkbaar met voorgaande grafieken.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07820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side swing beweging wordt gedaan door het touw langs beide kanten van het lichaam te bewegen in een draaiende beweging. Deze beweging wordt vaak gebruikt als overgang tussen 2 andere. Ook hier is een onderscheid merkbaar.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09384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Forward 180 is een andere overgangsbeweging. Hierbij zal de springer via een halve side swing zichzelf en het touw 180 graden draaien. Bij de forward 180 wordt begonnen met een voorwaartse sprong en eindigt men met een achterwaartse sprong. De grafiek geeft het verloop weer en toont dat dit verschillend is.</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6793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backward 180 is hetzelfde principe als de voorwaartse variant. Alleen zal nu begonnen worden met achterwaarts springen. De verplaatsing van het touw gebeurd ook op een andere manier. De overgang gebeurt niet meer via een halve side swing. De springer zal, wanneer het touw voor hem in de lucht komt, zichzelf en het touw 180 graden draaien waarna de richting van springen wordt omgekeerd.</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17840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Om deze bewegingen te kunnen detecteren is dus </a:t>
            </a:r>
            <a:r>
              <a:rPr lang="nl-BE" dirty="0" err="1"/>
              <a:t>accelerometerdata</a:t>
            </a:r>
            <a:r>
              <a:rPr lang="nl-BE" dirty="0"/>
              <a:t> noodzakelijk.  Bewegingen tijdens het </a:t>
            </a:r>
            <a:r>
              <a:rPr lang="nl-BE" dirty="0" err="1"/>
              <a:t>rope</a:t>
            </a:r>
            <a:r>
              <a:rPr lang="nl-BE" dirty="0"/>
              <a:t> skippen worden vooral veroorzaakt door korte en lange polsbewegingen. Dit wordt best gemeten via een smartwatch bevestigd aan de linker of rechterpols.</a:t>
            </a:r>
          </a:p>
          <a:p>
            <a:r>
              <a:rPr lang="nl-BE" dirty="0"/>
              <a:t>De bestaande applicaties voor de gebruikte smartwatch (</a:t>
            </a:r>
            <a:r>
              <a:rPr lang="nl-BE" dirty="0" err="1"/>
              <a:t>polar</a:t>
            </a:r>
            <a:r>
              <a:rPr lang="nl-BE" dirty="0"/>
              <a:t> M600) laten jammer genoeg niet toe om onbewerkte </a:t>
            </a:r>
            <a:r>
              <a:rPr lang="nl-BE" dirty="0" err="1"/>
              <a:t>accelerometer</a:t>
            </a:r>
            <a:r>
              <a:rPr lang="nl-BE" dirty="0"/>
              <a:t> data te downloaden. Daarom werd een eigen applicatie ontworpen.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303449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16-4-2020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16/04/2020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16/04/2020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16/04/2020</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16-4-2020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0619" y="4117291"/>
            <a:ext cx="280417" cy="280417"/>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16-4-2020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39802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16/04/2020</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 id="2147483677" r:id="rId9"/>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EFE4415C-6F10-418D-B792-BDA5E47AE016}"/>
              </a:ext>
            </a:extLst>
          </p:cNvPr>
          <p:cNvPicPr>
            <a:picLocks noChangeAspect="1"/>
          </p:cNvPicPr>
          <p:nvPr/>
        </p:nvPicPr>
        <p:blipFill>
          <a:blip r:embed="rId3"/>
          <a:stretch>
            <a:fillRect/>
          </a:stretch>
        </p:blipFill>
        <p:spPr>
          <a:xfrm>
            <a:off x="390338" y="-14972"/>
            <a:ext cx="8278999" cy="8278999"/>
          </a:xfrm>
          <a:prstGeom prst="rect">
            <a:avLst/>
          </a:prstGeom>
        </p:spPr>
      </p:pic>
      <p:sp>
        <p:nvSpPr>
          <p:cNvPr id="5" name="Tijdelijke aanduiding voor tekst 4"/>
          <p:cNvSpPr>
            <a:spLocks noGrp="1"/>
          </p:cNvSpPr>
          <p:nvPr>
            <p:ph type="body" sz="quarter" idx="13"/>
          </p:nvPr>
        </p:nvSpPr>
        <p:spPr>
          <a:xfrm>
            <a:off x="914401" y="4124528"/>
            <a:ext cx="14025716" cy="3798249"/>
          </a:xfrm>
        </p:spPr>
        <p:txBody>
          <a:bodyPr/>
          <a:lstStyle/>
          <a:p>
            <a:pPr marL="358775">
              <a:lnSpc>
                <a:spcPct val="100000"/>
              </a:lnSpc>
            </a:pPr>
            <a:r>
              <a:rPr lang="nl-BE" sz="6000" dirty="0"/>
              <a:t>Ontwerp en ontwikkeling van een </a:t>
            </a:r>
            <a:r>
              <a:rPr lang="nl-BE" sz="6000" dirty="0" err="1"/>
              <a:t>gezondheidsaanbevelingssysteem</a:t>
            </a:r>
            <a:r>
              <a:rPr lang="nl-BE" sz="6000" dirty="0"/>
              <a:t> gericht op </a:t>
            </a:r>
            <a:r>
              <a:rPr lang="nl-BE" sz="6000" dirty="0" err="1"/>
              <a:t>rope</a:t>
            </a:r>
            <a:r>
              <a:rPr lang="nl-BE" sz="6000" dirty="0"/>
              <a:t> skipping</a:t>
            </a:r>
            <a:endParaRPr lang="nl-BE" sz="1050" dirty="0"/>
          </a:p>
        </p:txBody>
      </p:sp>
    </p:spTree>
    <p:extLst>
      <p:ext uri="{BB962C8B-B14F-4D97-AF65-F5344CB8AC3E}">
        <p14:creationId xmlns:p14="http://schemas.microsoft.com/office/powerpoint/2010/main" val="10544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and, type, excel Gratis Pictogram van vscode">
            <a:extLst>
              <a:ext uri="{FF2B5EF4-FFF2-40B4-BE49-F238E27FC236}">
                <a16:creationId xmlns:a16="http://schemas.microsoft.com/office/drawing/2014/main" id="{3AEFABF6-56BF-4A0D-A3B2-F3766DD2C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9403" y="7422775"/>
            <a:ext cx="1085923" cy="108592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Rechte verbindingslijn met pijl 21">
            <a:extLst>
              <a:ext uri="{FF2B5EF4-FFF2-40B4-BE49-F238E27FC236}">
                <a16:creationId xmlns:a16="http://schemas.microsoft.com/office/drawing/2014/main" id="{BF1923AB-A68F-49BB-8485-E8FEB86AE0CA}"/>
              </a:ext>
            </a:extLst>
          </p:cNvPr>
          <p:cNvCxnSpPr>
            <a:stCxn id="2052" idx="2"/>
            <a:endCxn id="2056" idx="0"/>
          </p:cNvCxnSpPr>
          <p:nvPr/>
        </p:nvCxnSpPr>
        <p:spPr>
          <a:xfrm flipH="1">
            <a:off x="13152365" y="4876800"/>
            <a:ext cx="6559" cy="2545975"/>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Machine </a:t>
            </a:r>
            <a:r>
              <a:rPr lang="nl-BE" dirty="0" err="1"/>
              <a:t>learning</a:t>
            </a:r>
            <a:endParaRPr lang="nl-B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11</a:t>
            </a:fld>
            <a:endParaRPr lang="nl-BE" noProof="0" dirty="0"/>
          </a:p>
        </p:txBody>
      </p:sp>
    </p:spTree>
    <p:extLst>
      <p:ext uri="{BB962C8B-B14F-4D97-AF65-F5344CB8AC3E}">
        <p14:creationId xmlns:p14="http://schemas.microsoft.com/office/powerpoint/2010/main" val="13606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PREPROCESSING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3805209"/>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Duplicaten verwijderen</a:t>
            </a:r>
            <a:endParaRPr lang="nl-BE" sz="4400" dirty="0"/>
          </a:p>
          <a:p>
            <a:pPr marL="342900" indent="-342900">
              <a:lnSpc>
                <a:spcPct val="120000"/>
              </a:lnSpc>
              <a:buFont typeface="Arial" panose="020B0604020202020204" pitchFamily="34" charset="0"/>
              <a:buChar char="•"/>
            </a:pPr>
            <a:r>
              <a:rPr lang="nl-BE" sz="3200" dirty="0"/>
              <a:t>Inconsistente</a:t>
            </a:r>
            <a:r>
              <a:rPr lang="nl-BE" sz="4400" dirty="0"/>
              <a:t> </a:t>
            </a:r>
            <a:r>
              <a:rPr lang="nl-BE" sz="3200" dirty="0"/>
              <a:t>waarden</a:t>
            </a:r>
          </a:p>
          <a:p>
            <a:pPr marL="342900" indent="-342900">
              <a:lnSpc>
                <a:spcPct val="120000"/>
              </a:lnSpc>
              <a:buFont typeface="Arial" panose="020B0604020202020204" pitchFamily="34" charset="0"/>
              <a:buChar char="•"/>
            </a:pPr>
            <a:r>
              <a:rPr lang="nl-BE" sz="3200" dirty="0"/>
              <a:t>Ontbrekende waarden</a:t>
            </a:r>
          </a:p>
          <a:p>
            <a:pPr marL="342900" indent="-342900">
              <a:lnSpc>
                <a:spcPct val="120000"/>
              </a:lnSpc>
              <a:buFont typeface="Arial" panose="020B0604020202020204" pitchFamily="34" charset="0"/>
              <a:buChar char="•"/>
            </a:pPr>
            <a:r>
              <a:rPr lang="nl-BE" sz="3200" dirty="0" err="1"/>
              <a:t>Labeling</a:t>
            </a:r>
            <a:endParaRPr lang="nl-BE" sz="3200" dirty="0"/>
          </a:p>
          <a:p>
            <a:pPr marL="342900" indent="-342900">
              <a:lnSpc>
                <a:spcPct val="120000"/>
              </a:lnSpc>
              <a:buFont typeface="Arial" panose="020B0604020202020204" pitchFamily="34" charset="0"/>
              <a:buChar char="•"/>
            </a:pPr>
            <a:r>
              <a:rPr lang="nl-BE" sz="3200" dirty="0"/>
              <a:t>Segmentering </a:t>
            </a:r>
          </a:p>
          <a:p>
            <a:pPr marL="342900" indent="-342900">
              <a:lnSpc>
                <a:spcPct val="120000"/>
              </a:lnSpc>
              <a:buFont typeface="Arial" panose="020B0604020202020204" pitchFamily="34" charset="0"/>
              <a:buChar char="•"/>
            </a:pPr>
            <a:endParaRPr lang="nl-BE" sz="3200" dirty="0"/>
          </a:p>
        </p:txBody>
      </p:sp>
    </p:spTree>
    <p:extLst>
      <p:ext uri="{BB962C8B-B14F-4D97-AF65-F5344CB8AC3E}">
        <p14:creationId xmlns:p14="http://schemas.microsoft.com/office/powerpoint/2010/main" val="136480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algoritmes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5356403"/>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Support Vector </a:t>
            </a:r>
            <a:r>
              <a:rPr lang="nl-BE" sz="3200" dirty="0" err="1"/>
              <a:t>Classification</a:t>
            </a:r>
            <a:r>
              <a:rPr lang="nl-BE" sz="3200" dirty="0"/>
              <a:t> (SVC)</a:t>
            </a:r>
          </a:p>
          <a:p>
            <a:pPr marL="342900" indent="-342900">
              <a:lnSpc>
                <a:spcPct val="120000"/>
              </a:lnSpc>
              <a:buFont typeface="Arial" panose="020B0604020202020204" pitchFamily="34" charset="0"/>
              <a:buChar char="•"/>
            </a:pPr>
            <a:r>
              <a:rPr lang="nl-BE" sz="3200" dirty="0" err="1"/>
              <a:t>Linear</a:t>
            </a:r>
            <a:r>
              <a:rPr lang="nl-BE" sz="3200" dirty="0"/>
              <a:t> Support Vector </a:t>
            </a:r>
            <a:r>
              <a:rPr lang="nl-BE" sz="3200" dirty="0" err="1"/>
              <a:t>Classification</a:t>
            </a:r>
            <a:r>
              <a:rPr lang="nl-BE" sz="3200" dirty="0"/>
              <a:t> (</a:t>
            </a:r>
            <a:r>
              <a:rPr lang="nl-BE" sz="3200" dirty="0" err="1"/>
              <a:t>LinearSVC</a:t>
            </a:r>
            <a:r>
              <a:rPr lang="nl-BE" sz="3200" dirty="0"/>
              <a:t>)</a:t>
            </a:r>
          </a:p>
          <a:p>
            <a:pPr marL="342900" indent="-342900">
              <a:lnSpc>
                <a:spcPct val="120000"/>
              </a:lnSpc>
              <a:buFont typeface="Arial" panose="020B0604020202020204" pitchFamily="34" charset="0"/>
              <a:buChar char="•"/>
            </a:pPr>
            <a:r>
              <a:rPr lang="nl-BE" sz="3200" dirty="0"/>
              <a:t>Random </a:t>
            </a:r>
            <a:r>
              <a:rPr lang="nl-BE" sz="3200" dirty="0" err="1"/>
              <a:t>Forest</a:t>
            </a:r>
            <a:r>
              <a:rPr lang="nl-BE" sz="3200" dirty="0"/>
              <a:t> </a:t>
            </a:r>
            <a:r>
              <a:rPr lang="nl-BE" sz="3200" dirty="0" err="1"/>
              <a:t>Classifier</a:t>
            </a:r>
            <a:endParaRPr lang="nl-BE" sz="3200" dirty="0"/>
          </a:p>
          <a:p>
            <a:pPr marL="342900" indent="-342900">
              <a:lnSpc>
                <a:spcPct val="120000"/>
              </a:lnSpc>
              <a:buFont typeface="Arial" panose="020B0604020202020204" pitchFamily="34" charset="0"/>
              <a:buChar char="•"/>
            </a:pPr>
            <a:r>
              <a:rPr lang="nl-BE" sz="3200" dirty="0" err="1"/>
              <a:t>AdaBoost</a:t>
            </a:r>
            <a:endParaRPr lang="nl-BE" sz="3200" dirty="0"/>
          </a:p>
          <a:p>
            <a:pPr marL="342900" indent="-342900">
              <a:lnSpc>
                <a:spcPct val="120000"/>
              </a:lnSpc>
              <a:buFont typeface="Arial" panose="020B0604020202020204" pitchFamily="34" charset="0"/>
              <a:buChar char="•"/>
            </a:pPr>
            <a:r>
              <a:rPr lang="nl-BE" sz="3200" dirty="0" err="1"/>
              <a:t>Naive</a:t>
            </a:r>
            <a:r>
              <a:rPr lang="nl-BE" sz="3200" dirty="0"/>
              <a:t> Bayes</a:t>
            </a:r>
          </a:p>
          <a:p>
            <a:pPr marL="342900" indent="-342900">
              <a:lnSpc>
                <a:spcPct val="120000"/>
              </a:lnSpc>
              <a:buFont typeface="Arial" panose="020B0604020202020204" pitchFamily="34" charset="0"/>
              <a:buChar char="•"/>
            </a:pPr>
            <a:r>
              <a:rPr lang="nl-BE" sz="3200" dirty="0"/>
              <a:t>K-</a:t>
            </a:r>
            <a:r>
              <a:rPr lang="nl-BE" sz="3200" dirty="0" err="1"/>
              <a:t>nearest</a:t>
            </a:r>
            <a:r>
              <a:rPr lang="nl-BE" sz="3200" dirty="0"/>
              <a:t> </a:t>
            </a:r>
            <a:r>
              <a:rPr lang="nl-BE" sz="3200" dirty="0" err="1"/>
              <a:t>neighbors</a:t>
            </a:r>
            <a:endParaRPr lang="nl-BE" sz="3200" dirty="0"/>
          </a:p>
          <a:p>
            <a:pPr marL="342900" indent="-342900">
              <a:lnSpc>
                <a:spcPct val="120000"/>
              </a:lnSpc>
              <a:buFont typeface="Arial" panose="020B0604020202020204" pitchFamily="34" charset="0"/>
              <a:buChar char="•"/>
            </a:pPr>
            <a:r>
              <a:rPr lang="nl-BE" sz="3200" dirty="0" err="1"/>
              <a:t>Stochastic</a:t>
            </a:r>
            <a:r>
              <a:rPr lang="nl-BE" sz="3200" dirty="0"/>
              <a:t> </a:t>
            </a:r>
            <a:r>
              <a:rPr lang="nl-BE" sz="3200" dirty="0" err="1"/>
              <a:t>Gradient</a:t>
            </a:r>
            <a:r>
              <a:rPr lang="nl-BE" sz="3200" dirty="0"/>
              <a:t> </a:t>
            </a:r>
            <a:r>
              <a:rPr lang="nl-BE" sz="3200" dirty="0" err="1"/>
              <a:t>Descent</a:t>
            </a:r>
            <a:r>
              <a:rPr lang="nl-BE" sz="3200" dirty="0"/>
              <a:t> </a:t>
            </a:r>
            <a:r>
              <a:rPr lang="nl-BE" sz="3200" dirty="0" err="1"/>
              <a:t>classifier</a:t>
            </a:r>
            <a:r>
              <a:rPr lang="nl-BE" sz="3200" dirty="0"/>
              <a:t> (SGD)</a:t>
            </a:r>
          </a:p>
          <a:p>
            <a:pPr marL="342900" indent="-342900">
              <a:lnSpc>
                <a:spcPct val="120000"/>
              </a:lnSpc>
              <a:buFont typeface="Arial" panose="020B0604020202020204" pitchFamily="34" charset="0"/>
              <a:buChar char="•"/>
            </a:pPr>
            <a:r>
              <a:rPr lang="nl-BE" sz="3200" dirty="0" err="1"/>
              <a:t>Multilayer</a:t>
            </a:r>
            <a:r>
              <a:rPr lang="nl-BE" sz="3200" dirty="0"/>
              <a:t> </a:t>
            </a:r>
            <a:r>
              <a:rPr lang="nl-BE" sz="3200" dirty="0" err="1"/>
              <a:t>Percepton</a:t>
            </a:r>
            <a:r>
              <a:rPr lang="nl-BE" sz="3200" dirty="0"/>
              <a:t> </a:t>
            </a:r>
            <a:r>
              <a:rPr lang="nl-BE" sz="3200" dirty="0" err="1"/>
              <a:t>Classifier</a:t>
            </a:r>
            <a:r>
              <a:rPr lang="nl-BE" sz="3200" dirty="0"/>
              <a:t> (MLP)</a:t>
            </a:r>
          </a:p>
          <a:p>
            <a:pPr marL="342900" indent="-342900">
              <a:lnSpc>
                <a:spcPct val="120000"/>
              </a:lnSpc>
              <a:buFont typeface="Arial" panose="020B0604020202020204" pitchFamily="34" charset="0"/>
              <a:buChar char="•"/>
            </a:pPr>
            <a:r>
              <a:rPr lang="nl-BE" sz="3200" dirty="0" err="1"/>
              <a:t>Convolutional</a:t>
            </a:r>
            <a:r>
              <a:rPr lang="nl-BE" sz="3200" dirty="0"/>
              <a:t> </a:t>
            </a:r>
            <a:r>
              <a:rPr lang="nl-BE" sz="3200" dirty="0" err="1"/>
              <a:t>Neural</a:t>
            </a:r>
            <a:r>
              <a:rPr lang="nl-BE" sz="3200" dirty="0"/>
              <a:t> Network (CNN)</a:t>
            </a:r>
            <a:endParaRPr lang="nl-BE" sz="4800" dirty="0"/>
          </a:p>
        </p:txBody>
      </p:sp>
    </p:spTree>
    <p:extLst>
      <p:ext uri="{BB962C8B-B14F-4D97-AF65-F5344CB8AC3E}">
        <p14:creationId xmlns:p14="http://schemas.microsoft.com/office/powerpoint/2010/main" val="300014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variaties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14</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2" y="1600200"/>
            <a:ext cx="9406830" cy="4174541"/>
          </a:xfrm>
          <a:prstGeom prst="rect">
            <a:avLst/>
          </a:prstGeom>
          <a:noFill/>
        </p:spPr>
        <p:txBody>
          <a:bodyPr wrap="square" rtlCol="0">
            <a:spAutoFit/>
          </a:bodyPr>
          <a:lstStyle/>
          <a:p>
            <a:pPr>
              <a:lnSpc>
                <a:spcPct val="120000"/>
              </a:lnSpc>
            </a:pPr>
            <a:r>
              <a:rPr lang="nl-BE" sz="3200" b="1" dirty="0"/>
              <a:t>Side swing, cross over, </a:t>
            </a:r>
            <a:r>
              <a:rPr lang="nl-BE" sz="3200" b="1" dirty="0" err="1"/>
              <a:t>jump</a:t>
            </a:r>
            <a:r>
              <a:rPr lang="nl-BE" sz="3200" b="1" dirty="0"/>
              <a:t> slow, </a:t>
            </a:r>
            <a:r>
              <a:rPr lang="nl-BE" sz="3200" b="1" dirty="0" err="1"/>
              <a:t>jump</a:t>
            </a:r>
            <a:r>
              <a:rPr lang="nl-BE" sz="3200" b="1" dirty="0"/>
              <a:t> </a:t>
            </a:r>
            <a:r>
              <a:rPr lang="nl-BE" sz="3200" b="1" dirty="0" err="1"/>
              <a:t>fast</a:t>
            </a:r>
            <a:endParaRPr lang="nl-BE" sz="3200" b="1" dirty="0"/>
          </a:p>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Draairichting</a:t>
            </a:r>
          </a:p>
          <a:p>
            <a:pPr>
              <a:lnSpc>
                <a:spcPct val="120000"/>
              </a:lnSpc>
            </a:pPr>
            <a:endParaRPr lang="nl-BE" sz="3200" dirty="0"/>
          </a:p>
          <a:p>
            <a:pPr>
              <a:lnSpc>
                <a:spcPct val="120000"/>
              </a:lnSpc>
            </a:pPr>
            <a:r>
              <a:rPr lang="nl-BE" sz="3200" b="1" dirty="0"/>
              <a:t>Forward 180, backward 180</a:t>
            </a:r>
          </a:p>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draaikant</a:t>
            </a:r>
          </a:p>
        </p:txBody>
      </p:sp>
      <p:pic>
        <p:nvPicPr>
          <p:cNvPr id="7" name="Afbeelding 6">
            <a:extLst>
              <a:ext uri="{FF2B5EF4-FFF2-40B4-BE49-F238E27FC236}">
                <a16:creationId xmlns:a16="http://schemas.microsoft.com/office/drawing/2014/main" id="{780BA68B-CC75-4D0D-BCF0-1D7A53127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0250" y="1745235"/>
            <a:ext cx="6477000" cy="6457950"/>
          </a:xfrm>
          <a:prstGeom prst="rect">
            <a:avLst/>
          </a:prstGeom>
        </p:spPr>
      </p:pic>
    </p:spTree>
    <p:extLst>
      <p:ext uri="{BB962C8B-B14F-4D97-AF65-F5344CB8AC3E}">
        <p14:creationId xmlns:p14="http://schemas.microsoft.com/office/powerpoint/2010/main" val="196121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gezondheidsapplicatie</a:t>
            </a:r>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15</a:t>
            </a:fld>
            <a:endParaRPr lang="nl-BE" noProof="0" dirty="0"/>
          </a:p>
        </p:txBody>
      </p:sp>
    </p:spTree>
    <p:extLst>
      <p:ext uri="{BB962C8B-B14F-4D97-AF65-F5344CB8AC3E}">
        <p14:creationId xmlns:p14="http://schemas.microsoft.com/office/powerpoint/2010/main" val="383577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10" name="Tijdelijke aanduiding voor inhoud 4"/>
          <p:cNvSpPr txBox="1">
            <a:spLocks/>
          </p:cNvSpPr>
          <p:nvPr/>
        </p:nvSpPr>
        <p:spPr>
          <a:xfrm>
            <a:off x="8025104" y="574189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116" y="551855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9854" y="515835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p:cNvCxnSpPr>
          <p:nvPr/>
        </p:nvCxnSpPr>
        <p:spPr>
          <a:xfrm>
            <a:off x="5777358" y="678159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1965" y="6061532"/>
            <a:ext cx="1788664" cy="144012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4ECFDE07-9167-49CE-A268-3FF4C057302B}"/>
              </a:ext>
            </a:extLst>
          </p:cNvPr>
          <p:cNvSpPr txBox="1"/>
          <p:nvPr/>
        </p:nvSpPr>
        <p:spPr>
          <a:xfrm>
            <a:off x="1120995" y="674334"/>
            <a:ext cx="6093617" cy="3583610"/>
          </a:xfrm>
          <a:prstGeom prst="rect">
            <a:avLst/>
          </a:prstGeom>
          <a:noFill/>
        </p:spPr>
        <p:txBody>
          <a:bodyPr wrap="square" rtlCol="0">
            <a:spAutoFit/>
          </a:bodyPr>
          <a:lstStyle/>
          <a:p>
            <a:pPr>
              <a:lnSpc>
                <a:spcPct val="120000"/>
              </a:lnSpc>
            </a:pPr>
            <a:r>
              <a:rPr lang="nl-BE" sz="3200" b="1" dirty="0"/>
              <a:t>smartphone</a:t>
            </a:r>
          </a:p>
          <a:p>
            <a:pPr marL="342900" indent="-342900">
              <a:lnSpc>
                <a:spcPct val="120000"/>
              </a:lnSpc>
              <a:buFont typeface="Arial" panose="020B0604020202020204" pitchFamily="34" charset="0"/>
              <a:buChar char="•"/>
            </a:pPr>
            <a:r>
              <a:rPr lang="nl-BE" sz="3200" dirty="0"/>
              <a:t>Sessie starten </a:t>
            </a:r>
          </a:p>
          <a:p>
            <a:pPr marL="342900" indent="-342900">
              <a:lnSpc>
                <a:spcPct val="120000"/>
              </a:lnSpc>
              <a:buFont typeface="Arial" panose="020B0604020202020204" pitchFamily="34" charset="0"/>
              <a:buChar char="•"/>
            </a:pPr>
            <a:r>
              <a:rPr lang="nl-BE" sz="3200" dirty="0"/>
              <a:t>Statistieken bekijken</a:t>
            </a:r>
          </a:p>
          <a:p>
            <a:pPr>
              <a:lnSpc>
                <a:spcPct val="120000"/>
              </a:lnSpc>
            </a:pPr>
            <a:endParaRPr lang="nl-BE" sz="3200" dirty="0"/>
          </a:p>
          <a:p>
            <a:pPr>
              <a:lnSpc>
                <a:spcPct val="120000"/>
              </a:lnSpc>
            </a:pPr>
            <a:r>
              <a:rPr lang="nl-BE" sz="3200" b="1" dirty="0"/>
              <a:t>Smartwatch</a:t>
            </a:r>
          </a:p>
          <a:p>
            <a:pPr marL="457200" indent="-457200">
              <a:lnSpc>
                <a:spcPct val="120000"/>
              </a:lnSpc>
              <a:buFont typeface="Arial" panose="020B0604020202020204" pitchFamily="34" charset="0"/>
              <a:buChar char="•"/>
            </a:pPr>
            <a:r>
              <a:rPr lang="nl-BE" sz="3200" dirty="0"/>
              <a:t>Sessie starten</a:t>
            </a:r>
          </a:p>
        </p:txBody>
      </p:sp>
    </p:spTree>
    <p:extLst>
      <p:ext uri="{BB962C8B-B14F-4D97-AF65-F5344CB8AC3E}">
        <p14:creationId xmlns:p14="http://schemas.microsoft.com/office/powerpoint/2010/main" val="258171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Berekeningen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1219886"/>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Aantal draaiingen</a:t>
            </a:r>
          </a:p>
          <a:p>
            <a:pPr marL="342900" indent="-342900">
              <a:lnSpc>
                <a:spcPct val="120000"/>
              </a:lnSpc>
              <a:buFont typeface="Arial" panose="020B0604020202020204" pitchFamily="34" charset="0"/>
              <a:buChar char="•"/>
            </a:pPr>
            <a:r>
              <a:rPr lang="nl-BE" sz="3200" dirty="0"/>
              <a:t>Fouten </a:t>
            </a:r>
            <a:endParaRPr lang="nl-BE" sz="4800" dirty="0"/>
          </a:p>
        </p:txBody>
      </p:sp>
      <p:pic>
        <p:nvPicPr>
          <p:cNvPr id="1028" name="Picture 4" descr="Jump Rope Icon #170173 - Free Icons Library">
            <a:extLst>
              <a:ext uri="{FF2B5EF4-FFF2-40B4-BE49-F238E27FC236}">
                <a16:creationId xmlns:a16="http://schemas.microsoft.com/office/drawing/2014/main" id="{862C5662-6B38-42DC-9CCC-0132D12E4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629" y="4452495"/>
            <a:ext cx="4496208" cy="449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04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inspanningsniveau</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62895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err="1"/>
              <a:t>Metabolic</a:t>
            </a:r>
            <a:r>
              <a:rPr lang="nl-BE" sz="3200" dirty="0"/>
              <a:t> Equivalent </a:t>
            </a:r>
            <a:r>
              <a:rPr lang="nl-BE" sz="3200" dirty="0" err="1"/>
              <a:t>Task</a:t>
            </a:r>
            <a:r>
              <a:rPr lang="nl-BE" sz="3200" dirty="0"/>
              <a:t> (MET)</a:t>
            </a:r>
          </a:p>
        </p:txBody>
      </p:sp>
      <p:pic>
        <p:nvPicPr>
          <p:cNvPr id="4100" name="Picture 4" descr="Athlete silhouette heart jump rope Royalty Free Vector Image">
            <a:extLst>
              <a:ext uri="{FF2B5EF4-FFF2-40B4-BE49-F238E27FC236}">
                <a16:creationId xmlns:a16="http://schemas.microsoft.com/office/drawing/2014/main" id="{A6725F57-B000-49EE-8106-27CB3D721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895" y="2902389"/>
            <a:ext cx="5757142" cy="604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aanbevelingssysteem</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2401748"/>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10 weken </a:t>
            </a:r>
          </a:p>
          <a:p>
            <a:pPr marL="342900" indent="-342900">
              <a:lnSpc>
                <a:spcPct val="120000"/>
              </a:lnSpc>
              <a:buFont typeface="Arial" panose="020B0604020202020204" pitchFamily="34" charset="0"/>
              <a:buChar char="•"/>
            </a:pPr>
            <a:r>
              <a:rPr lang="nl-BE" sz="3200" dirty="0"/>
              <a:t>Aantal keer beoefend</a:t>
            </a:r>
          </a:p>
          <a:p>
            <a:pPr marL="342900" indent="-342900">
              <a:lnSpc>
                <a:spcPct val="120000"/>
              </a:lnSpc>
              <a:buFont typeface="Arial" panose="020B0604020202020204" pitchFamily="34" charset="0"/>
              <a:buChar char="•"/>
            </a:pPr>
            <a:r>
              <a:rPr lang="nl-BE" sz="3200" dirty="0"/>
              <a:t>Gemiddelde duur</a:t>
            </a:r>
          </a:p>
          <a:p>
            <a:pPr marL="342900" indent="-342900">
              <a:lnSpc>
                <a:spcPct val="120000"/>
              </a:lnSpc>
              <a:buFont typeface="Arial" panose="020B0604020202020204" pitchFamily="34" charset="0"/>
              <a:buChar char="•"/>
            </a:pPr>
            <a:r>
              <a:rPr lang="nl-BE" sz="3200" dirty="0"/>
              <a:t>Fouten </a:t>
            </a:r>
          </a:p>
        </p:txBody>
      </p:sp>
    </p:spTree>
    <p:extLst>
      <p:ext uri="{BB962C8B-B14F-4D97-AF65-F5344CB8AC3E}">
        <p14:creationId xmlns:p14="http://schemas.microsoft.com/office/powerpoint/2010/main" val="189834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052FCDE-42BD-4D2F-B38F-AE7D2A9AEB28}"/>
              </a:ext>
            </a:extLst>
          </p:cNvPr>
          <p:cNvPicPr>
            <a:picLocks noChangeAspect="1"/>
          </p:cNvPicPr>
          <p:nvPr/>
        </p:nvPicPr>
        <p:blipFill>
          <a:blip r:embed="rId3"/>
          <a:stretch>
            <a:fillRect/>
          </a:stretch>
        </p:blipFill>
        <p:spPr>
          <a:xfrm>
            <a:off x="-1" y="297"/>
            <a:ext cx="17338675" cy="9753005"/>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
        <p:nvSpPr>
          <p:cNvPr id="5" name="Tekstvak 4"/>
          <p:cNvSpPr txBox="1"/>
          <p:nvPr/>
        </p:nvSpPr>
        <p:spPr>
          <a:xfrm>
            <a:off x="685798" y="3238499"/>
            <a:ext cx="10806955" cy="6074714"/>
          </a:xfrm>
          <a:prstGeom prst="rect">
            <a:avLst/>
          </a:prstGeom>
          <a:solidFill>
            <a:srgbClr val="1E64C8"/>
          </a:solidFill>
          <a:ln>
            <a:noFill/>
          </a:ln>
        </p:spPr>
        <p:txBody>
          <a:bodyPr wrap="square" lIns="360000" tIns="360000" rIns="360000" bIns="360000" numCol="1" spcCol="360000" rtlCol="0" anchor="t">
            <a:spAutoFit/>
          </a:bodyPr>
          <a:lstStyle/>
          <a:p>
            <a:pPr>
              <a:lnSpc>
                <a:spcPct val="120000"/>
              </a:lnSpc>
            </a:pPr>
            <a:r>
              <a:rPr lang="en-US" sz="5400" u="sng" dirty="0">
                <a:solidFill>
                  <a:srgbClr val="FFD200"/>
                </a:solidFill>
              </a:rPr>
              <a:t>INHOUD</a:t>
            </a:r>
          </a:p>
          <a:p>
            <a:pPr marL="536400" indent="-450000">
              <a:lnSpc>
                <a:spcPct val="120000"/>
              </a:lnSpc>
              <a:buFont typeface="Arial" panose="020B0604020202020204" pitchFamily="34" charset="0"/>
              <a:buChar char="‒"/>
            </a:pPr>
            <a:r>
              <a:rPr lang="en-US" sz="4800" dirty="0">
                <a:solidFill>
                  <a:schemeClr val="bg1"/>
                </a:solidFill>
              </a:rPr>
              <a:t>Rope skipping</a:t>
            </a:r>
          </a:p>
          <a:p>
            <a:pPr marL="536400" indent="-450000">
              <a:lnSpc>
                <a:spcPct val="120000"/>
              </a:lnSpc>
              <a:buFont typeface="Arial" panose="020B0604020202020204" pitchFamily="34" charset="0"/>
              <a:buChar char="‒"/>
            </a:pPr>
            <a:r>
              <a:rPr lang="en-US" sz="4800" dirty="0" err="1">
                <a:solidFill>
                  <a:schemeClr val="bg1"/>
                </a:solidFill>
              </a:rPr>
              <a:t>Meetopstelling</a:t>
            </a:r>
            <a:endParaRPr lang="en-US" sz="4800" dirty="0">
              <a:solidFill>
                <a:schemeClr val="bg1"/>
              </a:solidFill>
            </a:endParaRPr>
          </a:p>
          <a:p>
            <a:pPr marL="536400" indent="-450000">
              <a:lnSpc>
                <a:spcPct val="120000"/>
              </a:lnSpc>
              <a:buFont typeface="Arial" panose="020B0604020202020204" pitchFamily="34" charset="0"/>
              <a:buChar char="‒"/>
            </a:pPr>
            <a:r>
              <a:rPr lang="en-US" sz="4800" dirty="0">
                <a:solidFill>
                  <a:schemeClr val="bg1"/>
                </a:solidFill>
              </a:rPr>
              <a:t>Machine learning</a:t>
            </a:r>
          </a:p>
          <a:p>
            <a:pPr marL="536400" indent="-450000">
              <a:lnSpc>
                <a:spcPct val="120000"/>
              </a:lnSpc>
              <a:buFont typeface="Arial" panose="020B0604020202020204" pitchFamily="34" charset="0"/>
              <a:buChar char="‒"/>
            </a:pPr>
            <a:r>
              <a:rPr lang="en-US" sz="4800" dirty="0" err="1">
                <a:solidFill>
                  <a:schemeClr val="bg1"/>
                </a:solidFill>
              </a:rPr>
              <a:t>gezondheidsapplicatie</a:t>
            </a:r>
            <a:endParaRPr lang="en-US" sz="4800" dirty="0">
              <a:solidFill>
                <a:schemeClr val="bg1"/>
              </a:solidFill>
            </a:endParaRPr>
          </a:p>
          <a:p>
            <a:pPr marL="86400">
              <a:lnSpc>
                <a:spcPct val="120000"/>
              </a:lnSpc>
            </a:pPr>
            <a:endParaRPr lang="en-US" sz="4800" dirty="0">
              <a:solidFill>
                <a:schemeClr val="bg1"/>
              </a:solidFill>
            </a:endParaRPr>
          </a:p>
        </p:txBody>
      </p:sp>
    </p:spTree>
    <p:extLst>
      <p:ext uri="{BB962C8B-B14F-4D97-AF65-F5344CB8AC3E}">
        <p14:creationId xmlns:p14="http://schemas.microsoft.com/office/powerpoint/2010/main" val="391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Context afhankelijk</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20</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Te lang stilzitten</a:t>
            </a:r>
          </a:p>
          <a:p>
            <a:pPr marL="342900" indent="-342900">
              <a:lnSpc>
                <a:spcPct val="120000"/>
              </a:lnSpc>
              <a:buFont typeface="Arial" panose="020B0604020202020204" pitchFamily="34" charset="0"/>
              <a:buChar char="•"/>
            </a:pPr>
            <a:r>
              <a:rPr lang="nl-BE" sz="3200" dirty="0" err="1"/>
              <a:t>Snooze</a:t>
            </a:r>
            <a:r>
              <a:rPr lang="nl-BE" sz="3200" dirty="0"/>
              <a:t> functionaliteit</a:t>
            </a:r>
          </a:p>
          <a:p>
            <a:pPr marL="342900" indent="-342900">
              <a:lnSpc>
                <a:spcPct val="120000"/>
              </a:lnSpc>
              <a:buFont typeface="Arial" panose="020B0604020202020204" pitchFamily="34" charset="0"/>
              <a:buChar char="•"/>
            </a:pPr>
            <a:r>
              <a:rPr lang="nl-BE" sz="3200" dirty="0"/>
              <a:t>Melding bij te hoge hartslag</a:t>
            </a:r>
          </a:p>
        </p:txBody>
      </p:sp>
      <p:pic>
        <p:nvPicPr>
          <p:cNvPr id="2050" name="Picture 2" descr="what-is-a-push-notification-and-why-it-matters | Melange Design">
            <a:extLst>
              <a:ext uri="{FF2B5EF4-FFF2-40B4-BE49-F238E27FC236}">
                <a16:creationId xmlns:a16="http://schemas.microsoft.com/office/drawing/2014/main" id="{192C8EC4-4073-4A0B-801D-92325AA16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54" y="3411017"/>
            <a:ext cx="8650646" cy="432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2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21</a:t>
            </a:fld>
            <a:endParaRPr lang="nl-BE" noProof="0" dirty="0"/>
          </a:p>
        </p:txBody>
      </p:sp>
      <p:sp>
        <p:nvSpPr>
          <p:cNvPr id="4" name="Tijdelijke aanduiding voor tekst 3"/>
          <p:cNvSpPr txBox="1">
            <a:spLocks/>
          </p:cNvSpPr>
          <p:nvPr/>
        </p:nvSpPr>
        <p:spPr>
          <a:xfrm>
            <a:off x="2489986" y="845053"/>
            <a:ext cx="11070558" cy="6069314"/>
          </a:xfrm>
          <a:prstGeom prst="rect">
            <a:avLst/>
          </a:prstGeom>
        </p:spPr>
        <p:txBody>
          <a:bodyPr>
            <a:normAutofit/>
          </a:bodyPr>
          <a:lst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NL" sz="3600" dirty="0">
                <a:solidFill>
                  <a:schemeClr val="bg1"/>
                </a:solidFill>
              </a:rPr>
              <a:t>www.ugent.be</a:t>
            </a:r>
          </a:p>
          <a:p>
            <a:pPr marL="85725" indent="0">
              <a:buFont typeface="Arial" panose="020B0604020202020204" pitchFamily="34" charset="0"/>
              <a:buNone/>
            </a:pPr>
            <a:r>
              <a:rPr lang="nl-NL" sz="3600" dirty="0">
                <a:solidFill>
                  <a:schemeClr val="bg1"/>
                </a:solidFill>
              </a:rPr>
              <a:t>Universiteit Gent</a:t>
            </a:r>
            <a:br>
              <a:rPr lang="nl-NL" sz="3600" dirty="0">
                <a:solidFill>
                  <a:schemeClr val="bg1"/>
                </a:solidFill>
              </a:rPr>
            </a:br>
            <a:r>
              <a:rPr lang="nl-NL" sz="3600" dirty="0">
                <a:solidFill>
                  <a:schemeClr val="bg1"/>
                </a:solidFill>
              </a:rPr>
              <a:t>@</a:t>
            </a:r>
            <a:r>
              <a:rPr lang="nl-NL" sz="3600" dirty="0" err="1">
                <a:solidFill>
                  <a:schemeClr val="bg1"/>
                </a:solidFill>
              </a:rPr>
              <a:t>ugent</a:t>
            </a:r>
            <a:endParaRPr lang="nl-NL" sz="3600" dirty="0">
              <a:solidFill>
                <a:schemeClr val="bg1"/>
              </a:solidFill>
            </a:endParaRPr>
          </a:p>
          <a:p>
            <a:pPr marL="85725" indent="0">
              <a:buFont typeface="Arial" panose="020B0604020202020204" pitchFamily="34" charset="0"/>
              <a:buNone/>
            </a:pPr>
            <a:r>
              <a:rPr lang="nl-NL" sz="3600" dirty="0">
                <a:solidFill>
                  <a:schemeClr val="bg1"/>
                </a:solidFill>
              </a:rPr>
              <a:t>@</a:t>
            </a:r>
            <a:r>
              <a:rPr lang="nl-NL" sz="3600" dirty="0" err="1">
                <a:solidFill>
                  <a:schemeClr val="bg1"/>
                </a:solidFill>
              </a:rPr>
              <a:t>ugent</a:t>
            </a:r>
            <a:br>
              <a:rPr lang="nl-NL" sz="3600" dirty="0">
                <a:solidFill>
                  <a:schemeClr val="bg1"/>
                </a:solidFill>
              </a:rPr>
            </a:br>
            <a:r>
              <a:rPr lang="nl-NL" sz="3600" dirty="0" err="1">
                <a:solidFill>
                  <a:schemeClr val="bg1"/>
                </a:solidFill>
              </a:rPr>
              <a:t>Ghent</a:t>
            </a:r>
            <a:r>
              <a:rPr lang="nl-NL" sz="3600" dirty="0">
                <a:solidFill>
                  <a:schemeClr val="bg1"/>
                </a:solidFill>
              </a:rPr>
              <a:t> University</a:t>
            </a:r>
          </a:p>
          <a:p>
            <a:endParaRPr lang="nl-NL" sz="36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8" y="3627577"/>
            <a:ext cx="506012" cy="506012"/>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68" y="2268702"/>
            <a:ext cx="506012" cy="506012"/>
          </a:xfrm>
          <a:prstGeom prst="rect">
            <a:avLst/>
          </a:prstGeom>
        </p:spPr>
      </p:pic>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868" y="2933875"/>
            <a:ext cx="506012" cy="506012"/>
          </a:xfrm>
          <a:prstGeom prst="rect">
            <a:avLst/>
          </a:prstGeom>
        </p:spPr>
      </p:pic>
      <p:pic>
        <p:nvPicPr>
          <p:cNvPr id="8" name="Afbeelding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868" y="1603529"/>
            <a:ext cx="506012" cy="506012"/>
          </a:xfrm>
          <a:prstGeom prst="rect">
            <a:avLst/>
          </a:prstGeom>
        </p:spPr>
      </p:pic>
    </p:spTree>
    <p:extLst>
      <p:ext uri="{BB962C8B-B14F-4D97-AF65-F5344CB8AC3E}">
        <p14:creationId xmlns:p14="http://schemas.microsoft.com/office/powerpoint/2010/main" val="16974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3</a:t>
            </a:fld>
            <a:endParaRPr lang="nl-BE" noProof="0" dirty="0"/>
          </a:p>
        </p:txBody>
      </p:sp>
      <p:sp>
        <p:nvSpPr>
          <p:cNvPr id="6" name="Rechthoek 5"/>
          <p:cNvSpPr/>
          <p:nvPr/>
        </p:nvSpPr>
        <p:spPr>
          <a:xfrm>
            <a:off x="9942494" y="791028"/>
            <a:ext cx="4419600" cy="6350000"/>
          </a:xfrm>
          <a:prstGeom prst="rect">
            <a:avLst/>
          </a:prstGeom>
          <a:noFill/>
          <a:ln w="203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kstvak 6"/>
          <p:cNvSpPr txBox="1"/>
          <p:nvPr/>
        </p:nvSpPr>
        <p:spPr>
          <a:xfrm>
            <a:off x="933450" y="3246120"/>
            <a:ext cx="8651421" cy="4653281"/>
          </a:xfrm>
          <a:prstGeom prst="rect">
            <a:avLst/>
          </a:prstGeom>
          <a:solidFill>
            <a:srgbClr val="1E64C8"/>
          </a:solidFill>
          <a:ln>
            <a:noFill/>
          </a:ln>
        </p:spPr>
        <p:txBody>
          <a:bodyPr wrap="square" lIns="360000" tIns="360000" rIns="360000" bIns="360000" rtlCol="0" anchor="b">
            <a:noAutofit/>
          </a:bodyPr>
          <a:lstStyle/>
          <a:p>
            <a:pPr>
              <a:lnSpc>
                <a:spcPts val="11000"/>
              </a:lnSpc>
            </a:pPr>
            <a:endParaRPr lang="nl-NL" sz="8000" u="sng" dirty="0">
              <a:solidFill>
                <a:schemeClr val="bg1"/>
              </a:solidFill>
            </a:endParaRPr>
          </a:p>
          <a:p>
            <a:pPr>
              <a:lnSpc>
                <a:spcPts val="11000"/>
              </a:lnSpc>
            </a:pPr>
            <a:endParaRPr lang="nl-NL" sz="8000" u="sng" dirty="0">
              <a:solidFill>
                <a:schemeClr val="bg1"/>
              </a:solidFill>
            </a:endParaRPr>
          </a:p>
          <a:p>
            <a:pPr>
              <a:lnSpc>
                <a:spcPts val="11000"/>
              </a:lnSpc>
            </a:pPr>
            <a:r>
              <a:rPr lang="nl-NL" sz="8000" u="sng" dirty="0" err="1">
                <a:solidFill>
                  <a:schemeClr val="bg1"/>
                </a:solidFill>
              </a:rPr>
              <a:t>Rope</a:t>
            </a:r>
            <a:r>
              <a:rPr lang="nl-NL" sz="8000" u="sng" dirty="0">
                <a:solidFill>
                  <a:schemeClr val="bg1"/>
                </a:solidFill>
              </a:rPr>
              <a:t> skipping</a:t>
            </a:r>
          </a:p>
        </p:txBody>
      </p:sp>
      <p:pic>
        <p:nvPicPr>
          <p:cNvPr id="2" name="Afbeelding 1">
            <a:extLst>
              <a:ext uri="{FF2B5EF4-FFF2-40B4-BE49-F238E27FC236}">
                <a16:creationId xmlns:a16="http://schemas.microsoft.com/office/drawing/2014/main" id="{9950B2F3-7746-4A47-86C1-ABBA87501669}"/>
              </a:ext>
            </a:extLst>
          </p:cNvPr>
          <p:cNvPicPr>
            <a:picLocks noChangeAspect="1"/>
          </p:cNvPicPr>
          <p:nvPr/>
        </p:nvPicPr>
        <p:blipFill>
          <a:blip r:embed="rId3"/>
          <a:stretch>
            <a:fillRect/>
          </a:stretch>
        </p:blipFill>
        <p:spPr>
          <a:xfrm>
            <a:off x="9584871" y="682053"/>
            <a:ext cx="5400600" cy="6567950"/>
          </a:xfrm>
          <a:prstGeom prst="rect">
            <a:avLst/>
          </a:prstGeom>
        </p:spPr>
      </p:pic>
    </p:spTree>
    <p:extLst>
      <p:ext uri="{BB962C8B-B14F-4D97-AF65-F5344CB8AC3E}">
        <p14:creationId xmlns:p14="http://schemas.microsoft.com/office/powerpoint/2010/main" val="4089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Springen met of zonder tussensprong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17" name="Afbeelding 16">
            <a:extLst>
              <a:ext uri="{FF2B5EF4-FFF2-40B4-BE49-F238E27FC236}">
                <a16:creationId xmlns:a16="http://schemas.microsoft.com/office/drawing/2014/main" id="{0970D5F4-C32D-4CAA-922C-BF03E17B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054"/>
            <a:ext cx="9335309" cy="4138019"/>
          </a:xfrm>
          <a:prstGeom prst="rect">
            <a:avLst/>
          </a:prstGeom>
        </p:spPr>
      </p:pic>
      <p:pic>
        <p:nvPicPr>
          <p:cNvPr id="19" name="Afbeelding 18">
            <a:extLst>
              <a:ext uri="{FF2B5EF4-FFF2-40B4-BE49-F238E27FC236}">
                <a16:creationId xmlns:a16="http://schemas.microsoft.com/office/drawing/2014/main" id="{BCB3F308-B2AC-412B-B31B-CC3C51DE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28" y="5235073"/>
            <a:ext cx="9312447" cy="4160881"/>
          </a:xfrm>
          <a:prstGeom prst="rect">
            <a:avLst/>
          </a:prstGeom>
        </p:spPr>
      </p:pic>
      <p:sp>
        <p:nvSpPr>
          <p:cNvPr id="20" name="Tekstvak 19">
            <a:extLst>
              <a:ext uri="{FF2B5EF4-FFF2-40B4-BE49-F238E27FC236}">
                <a16:creationId xmlns:a16="http://schemas.microsoft.com/office/drawing/2014/main" id="{85E9F6CB-0740-4C49-8BD4-8A10B28F1673}"/>
              </a:ext>
            </a:extLst>
          </p:cNvPr>
          <p:cNvSpPr txBox="1"/>
          <p:nvPr/>
        </p:nvSpPr>
        <p:spPr>
          <a:xfrm>
            <a:off x="10367682" y="2605780"/>
            <a:ext cx="5424544" cy="511615"/>
          </a:xfrm>
          <a:prstGeom prst="rect">
            <a:avLst/>
          </a:prstGeom>
          <a:noFill/>
        </p:spPr>
        <p:txBody>
          <a:bodyPr wrap="square" rtlCol="0">
            <a:spAutoFit/>
          </a:bodyPr>
          <a:lstStyle/>
          <a:p>
            <a:pPr>
              <a:lnSpc>
                <a:spcPct val="120000"/>
              </a:lnSpc>
            </a:pPr>
            <a:r>
              <a:rPr lang="nl-BE" sz="2500" dirty="0"/>
              <a:t>Zonder tussensprong (</a:t>
            </a:r>
            <a:r>
              <a:rPr lang="nl-BE" sz="2500" dirty="0" err="1"/>
              <a:t>jump</a:t>
            </a:r>
            <a:r>
              <a:rPr lang="nl-BE" sz="2500" dirty="0"/>
              <a:t> </a:t>
            </a:r>
            <a:r>
              <a:rPr lang="nl-BE" sz="2500" dirty="0" err="1"/>
              <a:t>fast</a:t>
            </a:r>
            <a:r>
              <a:rPr lang="nl-BE" sz="2500" dirty="0"/>
              <a:t>)</a:t>
            </a:r>
          </a:p>
        </p:txBody>
      </p:sp>
      <p:sp>
        <p:nvSpPr>
          <p:cNvPr id="21" name="Tekstvak 20">
            <a:extLst>
              <a:ext uri="{FF2B5EF4-FFF2-40B4-BE49-F238E27FC236}">
                <a16:creationId xmlns:a16="http://schemas.microsoft.com/office/drawing/2014/main" id="{2CBD3450-C132-478C-B828-71CEFA6FC9A7}"/>
              </a:ext>
            </a:extLst>
          </p:cNvPr>
          <p:cNvSpPr txBox="1"/>
          <p:nvPr/>
        </p:nvSpPr>
        <p:spPr>
          <a:xfrm>
            <a:off x="2776496" y="6841136"/>
            <a:ext cx="5424544" cy="511615"/>
          </a:xfrm>
          <a:prstGeom prst="rect">
            <a:avLst/>
          </a:prstGeom>
          <a:noFill/>
        </p:spPr>
        <p:txBody>
          <a:bodyPr wrap="square" rtlCol="0">
            <a:spAutoFit/>
          </a:bodyPr>
          <a:lstStyle/>
          <a:p>
            <a:pPr>
              <a:lnSpc>
                <a:spcPct val="120000"/>
              </a:lnSpc>
            </a:pPr>
            <a:r>
              <a:rPr lang="nl-BE" sz="2500" dirty="0"/>
              <a:t>Met tussensprong (</a:t>
            </a:r>
            <a:r>
              <a:rPr lang="nl-BE" sz="2500" dirty="0" err="1"/>
              <a:t>jump</a:t>
            </a:r>
            <a:r>
              <a:rPr lang="nl-BE" sz="2500" dirty="0"/>
              <a:t> slow)</a:t>
            </a:r>
          </a:p>
        </p:txBody>
      </p:sp>
    </p:spTree>
    <p:extLst>
      <p:ext uri="{BB962C8B-B14F-4D97-AF65-F5344CB8AC3E}">
        <p14:creationId xmlns:p14="http://schemas.microsoft.com/office/powerpoint/2010/main" val="20966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Cross over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B23B8BE7-2A96-46D6-9C05-0FBCB677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21" y="1603382"/>
            <a:ext cx="9335309" cy="4153260"/>
          </a:xfrm>
          <a:prstGeom prst="rect">
            <a:avLst/>
          </a:prstGeom>
        </p:spPr>
      </p:pic>
      <p:pic>
        <p:nvPicPr>
          <p:cNvPr id="7" name="Afbeelding 6">
            <a:extLst>
              <a:ext uri="{FF2B5EF4-FFF2-40B4-BE49-F238E27FC236}">
                <a16:creationId xmlns:a16="http://schemas.microsoft.com/office/drawing/2014/main" id="{38E9BDEC-5344-4271-9CB4-D88598E2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782" y="5532108"/>
            <a:ext cx="2124075" cy="4219575"/>
          </a:xfrm>
          <a:prstGeom prst="rect">
            <a:avLst/>
          </a:prstGeom>
        </p:spPr>
      </p:pic>
    </p:spTree>
    <p:extLst>
      <p:ext uri="{BB962C8B-B14F-4D97-AF65-F5344CB8AC3E}">
        <p14:creationId xmlns:p14="http://schemas.microsoft.com/office/powerpoint/2010/main" val="3403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Side swing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6" name="Afbeelding 5">
            <a:extLst>
              <a:ext uri="{FF2B5EF4-FFF2-40B4-BE49-F238E27FC236}">
                <a16:creationId xmlns:a16="http://schemas.microsoft.com/office/drawing/2014/main" id="{7FBDEB9F-2F90-4366-ACF2-A6C88B80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27" y="1242327"/>
            <a:ext cx="9396274" cy="4176122"/>
          </a:xfrm>
          <a:prstGeom prst="rect">
            <a:avLst/>
          </a:prstGeom>
        </p:spPr>
      </p:pic>
      <p:pic>
        <p:nvPicPr>
          <p:cNvPr id="9" name="Afbeelding 8">
            <a:extLst>
              <a:ext uri="{FF2B5EF4-FFF2-40B4-BE49-F238E27FC236}">
                <a16:creationId xmlns:a16="http://schemas.microsoft.com/office/drawing/2014/main" id="{0886C3F3-FE54-4321-80A5-101BAF60C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1537" y="5175579"/>
            <a:ext cx="4876800" cy="4314825"/>
          </a:xfrm>
          <a:prstGeom prst="rect">
            <a:avLst/>
          </a:prstGeom>
        </p:spPr>
      </p:pic>
    </p:spTree>
    <p:extLst>
      <p:ext uri="{BB962C8B-B14F-4D97-AF65-F5344CB8AC3E}">
        <p14:creationId xmlns:p14="http://schemas.microsoft.com/office/powerpoint/2010/main" val="2559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Forward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FB825574-EC5C-46DC-A55C-B1EB5B54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7" y="1135879"/>
            <a:ext cx="9472481" cy="3985605"/>
          </a:xfrm>
          <a:prstGeom prst="rect">
            <a:avLst/>
          </a:prstGeom>
        </p:spPr>
      </p:pic>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96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backward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491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9</a:t>
            </a:fld>
            <a:endParaRPr lang="nl-BE" noProof="0" dirty="0"/>
          </a:p>
        </p:txBody>
      </p:sp>
      <p:sp>
        <p:nvSpPr>
          <p:cNvPr id="4" name="Titel 3"/>
          <p:cNvSpPr>
            <a:spLocks noGrp="1"/>
          </p:cNvSpPr>
          <p:nvPr>
            <p:ph type="ctrTitle"/>
          </p:nvPr>
        </p:nvSpPr>
        <p:spPr/>
        <p:txBody>
          <a:bodyPr/>
          <a:lstStyle/>
          <a:p>
            <a:r>
              <a:rPr lang="nl-NL" dirty="0"/>
              <a:t>meetopstelling</a:t>
            </a:r>
            <a:endParaRPr lang="nl-BE" dirty="0"/>
          </a:p>
        </p:txBody>
      </p:sp>
    </p:spTree>
    <p:extLst>
      <p:ext uri="{BB962C8B-B14F-4D97-AF65-F5344CB8AC3E}">
        <p14:creationId xmlns:p14="http://schemas.microsoft.com/office/powerpoint/2010/main" val="2307800961"/>
      </p:ext>
    </p:extLst>
  </p:cSld>
  <p:clrMapOvr>
    <a:masterClrMapping/>
  </p:clrMapOvr>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Corporate_1_0_12.potx" id="{7B7AD283-F127-47E9-B631-C6240DD2F4D8}" vid="{D6A74DA3-514C-45CC-8A87-78B48D3D9F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AF6CB7-2A18-4264-AB21-4901BBA09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1D78EDA-9406-49B8-AD09-1141E1AE700B}">
  <ds:schemaRefs>
    <ds:schemaRef ds:uri="http://schemas.microsoft.com/sharepoint/v3/contenttype/forms"/>
  </ds:schemaRefs>
</ds:datastoreItem>
</file>

<file path=customXml/itemProps3.xml><?xml version="1.0" encoding="utf-8"?>
<ds:datastoreItem xmlns:ds="http://schemas.openxmlformats.org/officeDocument/2006/customXml" ds:itemID="{61CD111F-BAB6-4F2E-9651-10398B145E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5054</TotalTime>
  <Words>1626</Words>
  <Application>Microsoft Office PowerPoint</Application>
  <PresentationFormat>Aangepast</PresentationFormat>
  <Paragraphs>163</Paragraphs>
  <Slides>21</Slides>
  <Notes>20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21</vt:i4>
      </vt:variant>
    </vt:vector>
  </HeadingPairs>
  <TitlesOfParts>
    <vt:vector size="24" baseType="lpstr">
      <vt:lpstr>Arial</vt:lpstr>
      <vt:lpstr>Calibri</vt:lpstr>
      <vt:lpstr>Kantoorthema</vt:lpstr>
      <vt:lpstr>PowerPoint-presentatie</vt:lpstr>
      <vt:lpstr>PowerPoint-presentatie</vt:lpstr>
      <vt:lpstr>PowerPoint-presentatie</vt:lpstr>
      <vt:lpstr>Springen met of zonder tussensprong</vt:lpstr>
      <vt:lpstr>Cross over</vt:lpstr>
      <vt:lpstr>Side swing</vt:lpstr>
      <vt:lpstr>Forward 180</vt:lpstr>
      <vt:lpstr>backward 180</vt:lpstr>
      <vt:lpstr>meetopstelling</vt:lpstr>
      <vt:lpstr>PowerPoint-presentatie</vt:lpstr>
      <vt:lpstr>Machine learning</vt:lpstr>
      <vt:lpstr>PREPROCESSING</vt:lpstr>
      <vt:lpstr>algoritmes</vt:lpstr>
      <vt:lpstr>variaties</vt:lpstr>
      <vt:lpstr>gezondheidsapplicatie</vt:lpstr>
      <vt:lpstr>PowerPoint-presentatie</vt:lpstr>
      <vt:lpstr>Berekeningen</vt:lpstr>
      <vt:lpstr>inspanningsniveau</vt:lpstr>
      <vt:lpstr>aanbevelingssysteem</vt:lpstr>
      <vt:lpstr>Context afhankelijk</vt:lpstr>
      <vt:lpstr>PowerPoint-presentatie</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Universiteit Gent</dc:creator>
  <cp:lastModifiedBy>Elise Thienpont</cp:lastModifiedBy>
  <cp:revision>275</cp:revision>
  <dcterms:created xsi:type="dcterms:W3CDTF">2016-09-22T14:19:49Z</dcterms:created>
  <dcterms:modified xsi:type="dcterms:W3CDTF">2020-04-16T18:31:43Z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ontentTypeId">
    <vt:lpwstr>0x0101006485FDDAC6B575409C31AC848C388A85</vt:lpwstr>
  </property>
</Properties>
</file>