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7" r:id="rId18"/>
    <p:sldId id="278" r:id="rId19"/>
    <p:sldId id="279" r:id="rId20"/>
    <p:sldId id="272" r:id="rId21"/>
    <p:sldId id="273" r:id="rId22"/>
    <p:sldId id="274" r:id="rId23"/>
    <p:sldId id="275" r:id="rId24"/>
    <p:sldId id="280" r:id="rId25"/>
    <p:sldId id="276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2274" autoAdjust="0"/>
  </p:normalViewPr>
  <p:slideViewPr>
    <p:cSldViewPr snapToGrid="0" snapToObjects="1">
      <p:cViewPr varScale="1">
        <p:scale>
          <a:sx n="92" d="100"/>
          <a:sy n="9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clear, must know both post ID and quantity originally requested.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WordPress.com</a:t>
            </a:r>
            <a:r>
              <a:rPr lang="en-US" dirty="0" smtClean="0"/>
              <a:t> permits caches no larger than 1MB.</a:t>
            </a:r>
          </a:p>
          <a:p>
            <a:r>
              <a:rPr lang="en-US" dirty="0" smtClean="0"/>
              <a:t>Array of related posts for site with</a:t>
            </a:r>
            <a:r>
              <a:rPr lang="en-US" baseline="0" dirty="0" smtClean="0"/>
              <a:t> lots of content can exceed that easily.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</a:t>
            </a:r>
            <a:r>
              <a:rPr lang="en-US" baseline="0" dirty="0" err="1" smtClean="0"/>
              <a:t>VentureBeat</a:t>
            </a:r>
            <a:r>
              <a:rPr lang="en-US" baseline="0" dirty="0" smtClean="0"/>
              <a:t>, certain ad options are cached into an array so that a default can be provided.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Overcomes the limitations of array cache object</a:t>
            </a:r>
          </a:p>
          <a:p>
            <a:r>
              <a:rPr lang="en-US" dirty="0" smtClean="0"/>
              <a:t>Deleting </a:t>
            </a:r>
            <a:r>
              <a:rPr lang="en-US" dirty="0" err="1" smtClean="0"/>
              <a:t>incrementor</a:t>
            </a:r>
            <a:r>
              <a:rPr lang="en-US" dirty="0" smtClean="0"/>
              <a:t> invalidates any existing caches, which will be pushed</a:t>
            </a:r>
            <a:r>
              <a:rPr lang="en-US" baseline="0" dirty="0" smtClean="0"/>
              <a:t> out of the object cache over time.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loops – </a:t>
            </a:r>
            <a:r>
              <a:rPr lang="en-US" dirty="0" err="1" smtClean="0"/>
              <a:t>InvestorPlace</a:t>
            </a:r>
            <a:r>
              <a:rPr lang="en-US" baseline="0" dirty="0" smtClean="0"/>
              <a:t> Press Center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retrieval – CACHE WRAPPERS FOR WORDPRESS FUNCTIONS</a:t>
            </a:r>
          </a:p>
          <a:p>
            <a:r>
              <a:rPr lang="en-US" dirty="0" smtClean="0"/>
              <a:t> - term data, including term objects and, especially, term relationships</a:t>
            </a:r>
          </a:p>
          <a:p>
            <a:r>
              <a:rPr lang="en-US" dirty="0" smtClean="0"/>
              <a:t> - large blocks of post meta</a:t>
            </a:r>
          </a:p>
          <a:p>
            <a:r>
              <a:rPr lang="en-US" dirty="0" smtClean="0"/>
              <a:t> - certain uses of user meta</a:t>
            </a:r>
          </a:p>
          <a:p>
            <a:r>
              <a:rPr lang="en-US" dirty="0" smtClean="0"/>
              <a:t> - show </a:t>
            </a:r>
            <a:r>
              <a:rPr lang="en-US" dirty="0" err="1" smtClean="0"/>
              <a:t>VentureBeat/functions/misc.php</a:t>
            </a:r>
            <a:r>
              <a:rPr lang="en-US" baseline="0" dirty="0" smtClean="0"/>
              <a:t> lines 1432 - 1488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Subqueries</a:t>
            </a:r>
            <a:r>
              <a:rPr lang="en-US" baseline="0" dirty="0" smtClean="0"/>
              <a:t> – excluding taxonomy terms. Will cache data that </a:t>
            </a:r>
            <a:r>
              <a:rPr lang="en-US" baseline="0" dirty="0" err="1" smtClean="0"/>
              <a:t>subquery</a:t>
            </a:r>
            <a:r>
              <a:rPr lang="en-US" baseline="0" dirty="0" smtClean="0"/>
              <a:t> produces and pass through </a:t>
            </a:r>
            <a:r>
              <a:rPr lang="en-US" baseline="0" dirty="0" err="1" smtClean="0"/>
              <a:t>post__not_in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post__in</a:t>
            </a:r>
            <a:r>
              <a:rPr lang="en-US" baseline="0" dirty="0" smtClean="0"/>
              <a:t> when possible.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Reusable – widgets, menus, common header or footer elements (</a:t>
            </a:r>
            <a:r>
              <a:rPr lang="en-US" baseline="0" dirty="0" err="1" smtClean="0"/>
              <a:t>VentureBeat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Eliminates </a:t>
            </a:r>
            <a:r>
              <a:rPr lang="en-US" dirty="0" err="1" smtClean="0"/>
              <a:t>subquery</a:t>
            </a:r>
            <a:r>
              <a:rPr lang="en-US" dirty="0" smtClean="0"/>
              <a:t> and its two joins</a:t>
            </a:r>
          </a:p>
          <a:p>
            <a:endParaRPr lang="en-US" dirty="0" smtClean="0"/>
          </a:p>
          <a:p>
            <a:r>
              <a:rPr lang="en-US" dirty="0" smtClean="0"/>
              <a:t>Dropped execution time from roughly 45ms to 30ms.</a:t>
            </a:r>
          </a:p>
          <a:p>
            <a:endParaRPr lang="en-US" dirty="0" smtClean="0"/>
          </a:p>
          <a:p>
            <a:r>
              <a:rPr lang="en-US" dirty="0" smtClean="0"/>
              <a:t>Caching imparts additional</a:t>
            </a:r>
            <a:r>
              <a:rPr lang="en-US" baseline="0" dirty="0" smtClean="0"/>
              <a:t> performance increase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Menu items exist as objects in </a:t>
            </a:r>
            <a:r>
              <a:rPr lang="en-US" sz="1200" dirty="0" err="1" smtClean="0"/>
              <a:t>wp_posts</a:t>
            </a:r>
            <a:r>
              <a:rPr lang="en-US" sz="1200" dirty="0" smtClean="0"/>
              <a:t> table, organized by the </a:t>
            </a:r>
            <a:r>
              <a:rPr lang="en-US" sz="1200" i="1" dirty="0" err="1" smtClean="0"/>
              <a:t>nav_menu</a:t>
            </a:r>
            <a:r>
              <a:rPr lang="en-US" sz="1200" dirty="0" smtClean="0"/>
              <a:t> taxonomy.</a:t>
            </a:r>
          </a:p>
          <a:p>
            <a:endParaRPr lang="en-US" dirty="0" smtClean="0"/>
          </a:p>
          <a:p>
            <a:r>
              <a:rPr lang="en-US" dirty="0" smtClean="0"/>
              <a:t>Since menu items are in a taxonomy, all taxonomy tables must be joined to posts</a:t>
            </a:r>
            <a:r>
              <a:rPr lang="en-US" baseline="0" dirty="0" smtClean="0"/>
              <a:t> table to retrieve menu items.</a:t>
            </a:r>
          </a:p>
          <a:p>
            <a:endParaRPr lang="en-US" sz="1200" dirty="0" smtClean="0"/>
          </a:p>
          <a:p>
            <a:r>
              <a:rPr lang="en-US" sz="1200" dirty="0" smtClean="0"/>
              <a:t>If active menu states are unnecessary, the output or </a:t>
            </a:r>
            <a:r>
              <a:rPr lang="en-US" sz="1200" dirty="0" err="1" smtClean="0"/>
              <a:t>wp_nav_menu</a:t>
            </a:r>
            <a:r>
              <a:rPr lang="en-US" sz="1200" dirty="0" smtClean="0"/>
              <a:t>() can be cached directly.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using custom post types, must create own unique identifier</a:t>
            </a:r>
          </a:p>
          <a:p>
            <a:endParaRPr lang="en-US" dirty="0" smtClean="0"/>
          </a:p>
          <a:p>
            <a:r>
              <a:rPr lang="en-US" dirty="0" smtClean="0"/>
              <a:t>Can add previously-discussed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incrementor</a:t>
            </a:r>
            <a:r>
              <a:rPr lang="en-US" baseline="0" dirty="0" smtClean="0"/>
              <a:t> if invalidation is necessary.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query_posts</a:t>
            </a:r>
            <a:r>
              <a:rPr lang="en-US" dirty="0" smtClean="0"/>
              <a:t>() discards a query without using it, then runs a new query. Unnecessarily inefficient.</a:t>
            </a:r>
          </a:p>
          <a:p>
            <a:r>
              <a:rPr lang="en-US" dirty="0" smtClean="0"/>
              <a:t>Not intended for creating new loops.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three in context of fragment caching for complex items such</a:t>
            </a:r>
            <a:r>
              <a:rPr lang="en-US" baseline="0" dirty="0" smtClean="0"/>
              <a:t> as VB menus and footer elements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Web servers in context of reducing </a:t>
            </a:r>
            <a:r>
              <a:rPr lang="en-US" baseline="0" dirty="0" err="1" smtClean="0"/>
              <a:t>subqueries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WordPress.com</a:t>
            </a:r>
            <a:r>
              <a:rPr lang="en-US" baseline="0" dirty="0" smtClean="0"/>
              <a:t> infrastructure</a:t>
            </a:r>
          </a:p>
          <a:p>
            <a:pPr>
              <a:buFontTx/>
              <a:buChar char="-"/>
            </a:pPr>
            <a:r>
              <a:rPr lang="en-US" baseline="0" dirty="0" smtClean="0"/>
              <a:t> 1,500+ servers in 3 data centers</a:t>
            </a:r>
          </a:p>
          <a:p>
            <a:pPr>
              <a:buFontTx/>
              <a:buChar char="-"/>
            </a:pPr>
            <a:r>
              <a:rPr lang="en-US" dirty="0" smtClean="0"/>
              <a:t> 25 million sites</a:t>
            </a:r>
          </a:p>
          <a:p>
            <a:pPr>
              <a:buFontTx/>
              <a:buChar char="-"/>
            </a:pPr>
            <a:r>
              <a:rPr lang="en-US" baseline="0" dirty="0" smtClean="0"/>
              <a:t> 2 </a:t>
            </a:r>
            <a:r>
              <a:rPr lang="en-US" baseline="0" dirty="0" err="1" smtClean="0"/>
              <a:t>petabytes</a:t>
            </a:r>
            <a:r>
              <a:rPr lang="en-US" baseline="0" dirty="0" smtClean="0"/>
              <a:t> of storage</a:t>
            </a:r>
          </a:p>
          <a:p>
            <a:pPr>
              <a:buFontTx/>
              <a:buChar char="-"/>
            </a:pPr>
            <a:r>
              <a:rPr lang="en-US" baseline="0" dirty="0" smtClean="0"/>
              <a:t> 100% using </a:t>
            </a:r>
            <a:r>
              <a:rPr lang="en-US" baseline="0" dirty="0" err="1" smtClean="0"/>
              <a:t>nginx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Batcache</a:t>
            </a:r>
            <a:r>
              <a:rPr lang="en-US" baseline="0" dirty="0" smtClean="0"/>
              <a:t> for page caching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for object caching</a:t>
            </a:r>
          </a:p>
          <a:p>
            <a:pPr>
              <a:buFontTx/>
              <a:buChar char="-"/>
            </a:pPr>
            <a:r>
              <a:rPr lang="en-US" baseline="0" dirty="0" smtClean="0"/>
              <a:t> Almost all database and caching servers use </a:t>
            </a:r>
            <a:r>
              <a:rPr lang="en-US" baseline="0" dirty="0" err="1" smtClean="0"/>
              <a:t>SSDs</a:t>
            </a:r>
            <a:r>
              <a:rPr lang="en-US" baseline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Page caching - WordPress.com defaults to five minute cache. WILL NOT be focus of discussion. Not generally used if users must log in.</a:t>
            </a:r>
          </a:p>
          <a:p>
            <a:r>
              <a:rPr/>
              <a:t>Fragment caching - Not only does entire page not need to be cached, but pieces can be reused across many pages.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Semi-static menu, dynamic popular content area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About boxes used throughout a category, but are category-specific. </a:t>
            </a:r>
          </a:p>
          <a:p>
            <a:r>
              <a:rPr/>
              <a:t>Writers list is static across site.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Reduce calls to APIs - potentially save money, reduce risk of slow-to-respond APIs delaying page load, increase page load speed for complex API calls.</a:t>
            </a:r>
          </a:p>
          <a:p>
            <a:r>
              <a:rPr/>
              <a:t>49 API calls to render this page (1 for current prices, 48 for historical data [3 states's selections aren't publicly traded])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Both are fragment caching systems</a:t>
            </a:r>
          </a:p>
          <a:p>
            <a:pPr lvl="0" rtl="0"/>
            <a:r>
              <a:rPr/>
              <a:t>Internal transient usage includes update checks and feed caching (RSS widgets, fetch_feed())</a:t>
            </a:r>
          </a:p>
          <a:p>
            <a:r>
              <a:rPr/>
              <a:t>Examples will focus on object cache because it's preferred over transients on WordPress.com (doesn't write to DB)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dirty="0" err="1" smtClean="0"/>
              <a:t>WordPress.com</a:t>
            </a:r>
            <a:r>
              <a:rPr lang="en-US" baseline="0" dirty="0" smtClean="0"/>
              <a:t> doesn’t cache pages for logged-in users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WordPress functions such as </a:t>
            </a:r>
            <a:r>
              <a:rPr lang="en-US" baseline="0" dirty="0" err="1" smtClean="0"/>
              <a:t>the_content</a:t>
            </a:r>
            <a:r>
              <a:rPr lang="en-US" baseline="0" dirty="0" smtClean="0"/>
              <a:t>() have an underlying version </a:t>
            </a:r>
            <a:r>
              <a:rPr lang="en-US" baseline="0" dirty="0" err="1" smtClean="0"/>
              <a:t>get_the_content</a:t>
            </a:r>
            <a:r>
              <a:rPr lang="en-US" baseline="0" dirty="0" smtClean="0"/>
              <a:t>() that returns rather than echoes.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4572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l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Only" type="titleOnly">
  <p:cSld name="title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CAPTION_ONLY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800000"/>
                </a:solidFill>
              </a:defRPr>
            </a:lvl1pPr>
            <a:lvl2pPr rtl="0">
              <a:defRPr>
                <a:solidFill>
                  <a:srgbClr val="800000"/>
                </a:solidFill>
              </a:defRPr>
            </a:lvl2pPr>
            <a:lvl3pPr rtl="0">
              <a:defRPr>
                <a:solidFill>
                  <a:srgbClr val="800000"/>
                </a:solidFill>
              </a:defRPr>
            </a:lvl3pPr>
            <a:lvl4pPr rtl="0">
              <a:defRPr>
                <a:solidFill>
                  <a:srgbClr val="800000"/>
                </a:solidFill>
              </a:defRPr>
            </a:lvl4pPr>
            <a:lvl5pPr rtl="0">
              <a:defRPr>
                <a:solidFill>
                  <a:srgbClr val="800000"/>
                </a:solidFill>
              </a:defRPr>
            </a:lvl5pPr>
            <a:lvl6pPr rtl="0">
              <a:defRPr>
                <a:solidFill>
                  <a:srgbClr val="800000"/>
                </a:solidFill>
              </a:defRPr>
            </a:lvl6pPr>
            <a:lvl7pPr rtl="0">
              <a:defRPr>
                <a:solidFill>
                  <a:srgbClr val="800000"/>
                </a:solidFill>
              </a:defRPr>
            </a:lvl7pPr>
            <a:lvl8pPr rtl="0">
              <a:defRPr>
                <a:solidFill>
                  <a:srgbClr val="800000"/>
                </a:solidFill>
              </a:defRPr>
            </a:lvl8pPr>
            <a:lvl9pPr rtl="0">
              <a:defRPr>
                <a:solidFill>
                  <a:srgbClr val="800000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800000"/>
                </a:solidFill>
              </a:defRPr>
            </a:lvl1pPr>
            <a:lvl2pPr rtl="0">
              <a:defRPr>
                <a:solidFill>
                  <a:srgbClr val="800000"/>
                </a:solidFill>
              </a:defRPr>
            </a:lvl2pPr>
            <a:lvl3pPr rtl="0">
              <a:defRPr>
                <a:solidFill>
                  <a:srgbClr val="800000"/>
                </a:solidFill>
              </a:defRPr>
            </a:lvl3pPr>
            <a:lvl4pPr rtl="0">
              <a:defRPr>
                <a:solidFill>
                  <a:srgbClr val="800000"/>
                </a:solidFill>
              </a:defRPr>
            </a:lvl4pPr>
            <a:lvl5pPr rtl="0">
              <a:defRPr>
                <a:solidFill>
                  <a:srgbClr val="800000"/>
                </a:solidFill>
              </a:defRPr>
            </a:lvl5pPr>
            <a:lvl6pPr rtl="0">
              <a:defRPr>
                <a:solidFill>
                  <a:srgbClr val="800000"/>
                </a:solidFill>
              </a:defRPr>
            </a:lvl6pPr>
            <a:lvl7pPr rtl="0">
              <a:defRPr>
                <a:solidFill>
                  <a:srgbClr val="800000"/>
                </a:solidFill>
              </a:defRPr>
            </a:lvl7pPr>
            <a:lvl8pPr rtl="0">
              <a:defRPr>
                <a:solidFill>
                  <a:srgbClr val="800000"/>
                </a:solidFill>
              </a:defRPr>
            </a:lvl8pPr>
            <a:lvl9pPr rtl="0">
              <a:defRPr>
                <a:solidFill>
                  <a:srgbClr val="800000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2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Only" type="titleOnly">
  <p:cSld name="title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800000"/>
                </a:solidFill>
              </a:defRPr>
            </a:lvl1pPr>
            <a:lvl2pPr rtl="0">
              <a:defRPr>
                <a:solidFill>
                  <a:srgbClr val="800000"/>
                </a:solidFill>
              </a:defRPr>
            </a:lvl2pPr>
            <a:lvl3pPr rtl="0">
              <a:defRPr>
                <a:solidFill>
                  <a:srgbClr val="800000"/>
                </a:solidFill>
              </a:defRPr>
            </a:lvl3pPr>
            <a:lvl4pPr rtl="0">
              <a:defRPr>
                <a:solidFill>
                  <a:srgbClr val="800000"/>
                </a:solidFill>
              </a:defRPr>
            </a:lvl4pPr>
            <a:lvl5pPr rtl="0">
              <a:defRPr>
                <a:solidFill>
                  <a:srgbClr val="800000"/>
                </a:solidFill>
              </a:defRPr>
            </a:lvl5pPr>
            <a:lvl6pPr rtl="0">
              <a:defRPr>
                <a:solidFill>
                  <a:srgbClr val="800000"/>
                </a:solidFill>
              </a:defRPr>
            </a:lvl6pPr>
            <a:lvl7pPr rtl="0">
              <a:defRPr>
                <a:solidFill>
                  <a:srgbClr val="800000"/>
                </a:solidFill>
              </a:defRPr>
            </a:lvl7pPr>
            <a:lvl8pPr rtl="0">
              <a:defRPr>
                <a:solidFill>
                  <a:srgbClr val="800000"/>
                </a:solidFill>
              </a:defRPr>
            </a:lvl8pPr>
            <a:lvl9pPr rtl="0">
              <a:defRPr>
                <a:solidFill>
                  <a:srgbClr val="8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CAPTION_ONLY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1pPr>
            <a:lvl2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2pPr>
            <a:lvl3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3pPr>
            <a:lvl4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4pPr>
            <a:lvl5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5pPr>
            <a:lvl6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6pPr>
            <a:lvl7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7pPr>
            <a:lvl8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8pPr>
            <a:lvl9pPr marL="0" indent="152400" algn="l" rtl="0">
              <a:spcBef>
                <a:spcPts val="0"/>
              </a:spcBef>
              <a:buSzPct val="100000"/>
              <a:buFont typeface="Arial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x" type="tx">
  <p:cSld name="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woColTx" type="twoColTx">
  <p:cSld name="twoColTx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800000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8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8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333333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333333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333333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333333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333333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333333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333333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333333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333333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333333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ctrTitle"/>
          </p:nvPr>
        </p:nvSpPr>
        <p:spPr>
          <a:xfrm>
            <a:off x="685800" y="337901"/>
            <a:ext cx="7772400" cy="4616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indent="0"/>
            <a:r>
              <a:rPr dirty="0" smtClean="0"/>
              <a:t>Caching, Scaling, </a:t>
            </a:r>
            <a:r>
              <a:rPr dirty="0"/>
              <a:t>and WordPress.com VIP</a:t>
            </a:r>
          </a:p>
        </p:txBody>
      </p:sp>
      <p:sp>
        <p:nvSpPr>
          <p:cNvPr id="53" name="Shape 53"/>
          <p:cNvSpPr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Erick Hitter</a:t>
            </a:r>
          </a:p>
          <a:p>
            <a:r>
              <a:rPr/>
              <a:t>Boston WordPress Meetup, November 28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Unpredictable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 caching doesn’t provide a way to clear all caches in a given group.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Therefore, if the cache key is unpredictable, how can we clear it?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example, a list of recent posts to be displayed on an individual post, but that excludes the current post.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Unpredictable Keys: Recent Posts</a:t>
            </a:r>
            <a:endParaRPr lang="en-US" dirty="0"/>
          </a:p>
        </p:txBody>
      </p:sp>
      <p:pic>
        <p:nvPicPr>
          <p:cNvPr id="8" name="Picture 7" descr="Screen Shot 2011-11-26 at 3.10.5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7" y="1697671"/>
            <a:ext cx="8380095" cy="432181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Unpredictable Keys: Cached Array</a:t>
            </a:r>
            <a:endParaRPr lang="en-US" dirty="0"/>
          </a:p>
        </p:txBody>
      </p:sp>
      <p:pic>
        <p:nvPicPr>
          <p:cNvPr id="4" name="Picture 3" descr="Screen Shot 2011-11-26 at 3.15.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98" y="1634105"/>
            <a:ext cx="7395210" cy="498348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Unpredictable Keys: Cached Array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sz="2200" dirty="0" smtClean="0"/>
              <a:t>Cache can easily be cleared because a single object with a predictable key is set.</a:t>
            </a:r>
          </a:p>
          <a:p>
            <a:r>
              <a:rPr lang="en-US" sz="2200" dirty="0" smtClean="0"/>
              <a:t>Cache is only rebuilt if specific post ID/quantity key is absent from array.</a:t>
            </a:r>
          </a:p>
          <a:p>
            <a:r>
              <a:rPr lang="en-US" sz="2200" dirty="0" smtClean="0"/>
              <a:t>Better for cache elements that are reliably small.</a:t>
            </a:r>
          </a:p>
          <a:p>
            <a:r>
              <a:rPr lang="en-US" sz="2200" dirty="0" smtClean="0"/>
              <a:t>Allows for checking existence of various keys, such as in a loop.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</a:t>
            </a:r>
          </a:p>
          <a:p>
            <a:r>
              <a:rPr lang="en-US" sz="2200" dirty="0" smtClean="0"/>
              <a:t>Object caching configuration may limit size of individual cache objects.</a:t>
            </a:r>
          </a:p>
          <a:p>
            <a:r>
              <a:rPr lang="en-US" sz="2200" dirty="0" smtClean="0"/>
              <a:t>Array corruption could invalidate an entire cache object.</a:t>
            </a:r>
          </a:p>
          <a:p>
            <a:r>
              <a:rPr lang="en-US" sz="2200" dirty="0" smtClean="0"/>
              <a:t>Array can become bloated if different quantities are used simultaneously.</a:t>
            </a:r>
            <a:endParaRPr lang="en-US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Unpredictable Keys: </a:t>
            </a:r>
            <a:r>
              <a:rPr lang="en-US" dirty="0" err="1" smtClean="0"/>
              <a:t>Incrementor</a:t>
            </a:r>
            <a:endParaRPr lang="en-US" dirty="0"/>
          </a:p>
        </p:txBody>
      </p:sp>
      <p:pic>
        <p:nvPicPr>
          <p:cNvPr id="10" name="Picture 9" descr="Screen Shot 2011-11-26 at 3.30.4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72" y="1553834"/>
            <a:ext cx="7314819" cy="512686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Where We Use Fragment Caching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Custom loops</a:t>
            </a:r>
          </a:p>
          <a:p>
            <a:r>
              <a:rPr lang="en-US" sz="2400" dirty="0" smtClean="0"/>
              <a:t>Anytime a lot of data must be retrieved from WordPress and parsed.</a:t>
            </a:r>
          </a:p>
          <a:p>
            <a:r>
              <a:rPr lang="en-US" sz="2400" dirty="0" smtClean="0"/>
              <a:t>Most situations where </a:t>
            </a:r>
            <a:r>
              <a:rPr lang="en-US" sz="2400" dirty="0" err="1" smtClean="0"/>
              <a:t>WP_Query</a:t>
            </a:r>
            <a:r>
              <a:rPr lang="en-US" sz="2400" dirty="0" smtClean="0"/>
              <a:t> generates a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outside of the main query.</a:t>
            </a:r>
          </a:p>
          <a:p>
            <a:r>
              <a:rPr lang="en-US" sz="2400" dirty="0" smtClean="0"/>
              <a:t>Almost anything that is reused across multiple pages.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err="1" smtClean="0"/>
              <a:t>category__not_in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post__not_in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656342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SELECT … WHERE 1=1  AND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</a:rPr>
              <a:t>wp_posts.ID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 NOT IN ( 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SELECT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tr.object_id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FROM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wp_term_relationships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AS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tr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INNER JOIN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wp_term_taxonomy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AS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ON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tr.term_taxonomy_id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=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tt.term_taxonomy_id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WHERE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tt.taxonomy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= 'category' AND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tt.term_id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IN ('167</a:t>
            </a:r>
            <a:r>
              <a:rPr lang="en-US" sz="2400" dirty="0" smtClean="0">
                <a:solidFill>
                  <a:schemeClr val="accent1"/>
                </a:solidFill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) </a:t>
            </a:r>
            <a:r>
              <a:rPr lang="en-US" sz="2400" dirty="0" smtClean="0">
                <a:solidFill>
                  <a:srgbClr val="CCCCCC"/>
                </a:solidFill>
                <a:latin typeface="Consolas"/>
                <a:cs typeface="Consolas"/>
              </a:rPr>
              <a:t>…</a:t>
            </a:r>
            <a:endParaRPr lang="en-US" sz="2400" dirty="0">
              <a:solidFill>
                <a:srgbClr val="CCCCCC"/>
              </a:solidFill>
              <a:latin typeface="Consolas"/>
              <a:cs typeface="Consolas"/>
            </a:endParaRPr>
          </a:p>
        </p:txBody>
      </p:sp>
      <p:pic>
        <p:nvPicPr>
          <p:cNvPr id="6" name="Picture 5" descr="Screen Shot 2011-11-27 at 3.11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20954"/>
            <a:ext cx="3810000" cy="914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err="1" smtClean="0"/>
              <a:t>category__not_in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post__not_in</a:t>
            </a:r>
            <a:endParaRPr lang="en-US" dirty="0"/>
          </a:p>
        </p:txBody>
      </p:sp>
      <p:pic>
        <p:nvPicPr>
          <p:cNvPr id="4" name="Picture 3" descr="Screen Shot 2011-11-27 at 4.12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8" y="1744014"/>
            <a:ext cx="8223504" cy="303072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err="1" smtClean="0"/>
              <a:t>category__not_in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post__not_in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742252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SELECT … WHERE 1=1  AND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</a:rPr>
              <a:t>wp_posts.ID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 NOT IN ( 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SELECT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tr.object_id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FROM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wp_term_relationships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AS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tr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INNER JOIN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wp_term_taxonomy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AS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ON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tr.term_taxonomy_id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=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tt.term_taxonomy_id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WHERE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tt.taxonomy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= 'category' AND </a:t>
            </a: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tt.term_id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IN ('167</a:t>
            </a:r>
            <a:r>
              <a:rPr lang="en-US" sz="2400" dirty="0" smtClean="0">
                <a:solidFill>
                  <a:schemeClr val="accent1"/>
                </a:solidFill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) </a:t>
            </a:r>
            <a:r>
              <a:rPr lang="en-US" sz="2400" dirty="0" smtClean="0">
                <a:solidFill>
                  <a:srgbClr val="CCCCCC"/>
                </a:solidFill>
                <a:latin typeface="Consolas"/>
                <a:cs typeface="Consolas"/>
              </a:rPr>
              <a:t>…</a:t>
            </a:r>
            <a:endParaRPr lang="en-US" sz="2400" dirty="0">
              <a:solidFill>
                <a:srgbClr val="CCCCCC"/>
              </a:solidFill>
              <a:latin typeface="Consolas"/>
              <a:cs typeface="Consolas"/>
            </a:endParaRPr>
          </a:p>
        </p:txBody>
      </p:sp>
      <p:pic>
        <p:nvPicPr>
          <p:cNvPr id="5" name="Picture 4" descr="Screen Shot 2011-11-27 at 4.14.5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9" y="1628381"/>
            <a:ext cx="8376158" cy="9832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5664" y="5050576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SELECT … WHERE 1=1  AND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</a:rPr>
              <a:t>wp_posts.ID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 NOT IN ( 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'1','2','3','4','5' 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) </a:t>
            </a:r>
            <a:r>
              <a:rPr lang="en-US" sz="2400" dirty="0" smtClean="0">
                <a:solidFill>
                  <a:srgbClr val="CCCCCC"/>
                </a:solidFill>
                <a:latin typeface="Consolas"/>
                <a:cs typeface="Consolas"/>
              </a:rPr>
              <a:t>…</a:t>
            </a:r>
            <a:endParaRPr lang="en-US" sz="2400" dirty="0">
              <a:solidFill>
                <a:srgbClr val="CCCCCC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Menu Caching: No Active States</a:t>
            </a:r>
            <a:endParaRPr lang="en-US" dirty="0"/>
          </a:p>
        </p:txBody>
      </p:sp>
      <p:pic>
        <p:nvPicPr>
          <p:cNvPr id="6" name="Picture 5" descr="Screen Shot 2011-11-26 at 5.31.0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5" y="1677369"/>
            <a:ext cx="8307324" cy="401345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57200" y="111220"/>
            <a:ext cx="8229600" cy="1292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indent="0"/>
            <a:r>
              <a:rPr dirty="0"/>
              <a:t>Why Should You Care About Anything I Have to Say?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475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dirty="0"/>
              <a:t>Erick Hitter</a:t>
            </a:r>
          </a:p>
          <a:p>
            <a:pPr lvl="0" rtl="0">
              <a:buNone/>
            </a:pPr>
            <a:r>
              <a:rPr dirty="0"/>
              <a:t>Lead WordPress developer with Oomph!</a:t>
            </a:r>
          </a:p>
          <a:p>
            <a:pPr>
              <a:buNone/>
            </a:pPr>
            <a:endParaRPr dirty="0"/>
          </a:p>
          <a:p>
            <a:pPr lvl="0" rtl="0">
              <a:buNone/>
            </a:pPr>
            <a:r>
              <a:rPr dirty="0"/>
              <a:t>@ethitter</a:t>
            </a:r>
          </a:p>
          <a:p>
            <a:pPr lvl="0" rtl="0">
              <a:buNone/>
            </a:pPr>
            <a:r>
              <a:rPr dirty="0"/>
              <a:t>http://www.ethitter.com</a:t>
            </a:r>
          </a:p>
          <a:p>
            <a:pPr>
              <a:buNone/>
            </a:pPr>
            <a:r>
              <a:rPr dirty="0"/>
              <a:t>http://</a:t>
            </a:r>
            <a:r>
              <a:rPr dirty="0" smtClean="0"/>
              <a:t>www.thinkoomph.com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Disclaimer: I started this in Google Docs, then had to switch to PowerPoint, which explains some of the wonky formatting.</a:t>
            </a: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Menu Caching: Active States</a:t>
            </a:r>
            <a:endParaRPr lang="en-US" dirty="0"/>
          </a:p>
        </p:txBody>
      </p:sp>
      <p:pic>
        <p:nvPicPr>
          <p:cNvPr id="7" name="Picture 6" descr="Screen Shot 2011-11-26 at 5.48.4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6" y="1608670"/>
            <a:ext cx="8264144" cy="47792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Menu Caching: Keys &amp; Clearing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get_queried_object_id</a:t>
            </a:r>
            <a:r>
              <a:rPr lang="en-US" sz="2400" dirty="0" smtClean="0">
                <a:solidFill>
                  <a:schemeClr val="tx1"/>
                </a:solidFill>
              </a:rPr>
              <a:t>() returns an integer representing the post ID or term ID.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Front page and custom post type archives return </a:t>
            </a:r>
            <a:r>
              <a:rPr lang="en-US" sz="2400" i="1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Menu caches must be cleared when four different actions fire to ensure consistency: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wp_update_nav_menu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wp_update_nav_menu_item</a:t>
            </a:r>
            <a:endParaRPr lang="en-US" sz="1800" dirty="0" smtClean="0"/>
          </a:p>
          <a:p>
            <a:pPr lvl="1"/>
            <a:r>
              <a:rPr lang="en-US" sz="1800" dirty="0" err="1" smtClean="0"/>
              <a:t>wp_delete_nav_menu</a:t>
            </a:r>
            <a:endParaRPr lang="en-US" sz="1800" dirty="0" smtClean="0"/>
          </a:p>
          <a:p>
            <a:pPr lvl="1"/>
            <a:r>
              <a:rPr lang="en-US" sz="1800" dirty="0" err="1" smtClean="0"/>
              <a:t>wp_setup_nav_menu_item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query_posts</a:t>
            </a:r>
            <a:r>
              <a:rPr lang="en-US" dirty="0" smtClean="0"/>
              <a:t>()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pre_get_posts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query_posts</a:t>
            </a:r>
            <a:r>
              <a:rPr lang="en-US" dirty="0" smtClean="0"/>
              <a:t>()</a:t>
            </a:r>
          </a:p>
          <a:p>
            <a:r>
              <a:rPr lang="en-US" sz="2400" dirty="0" smtClean="0"/>
              <a:t>Function provided to modify main query.</a:t>
            </a:r>
          </a:p>
          <a:p>
            <a:r>
              <a:rPr lang="en-US" sz="2400" dirty="0" smtClean="0"/>
              <a:t>Runs after main query has already executed.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i="1" dirty="0" err="1" smtClean="0"/>
              <a:t>pre_get_posts</a:t>
            </a:r>
            <a:endParaRPr lang="en-US" dirty="0" smtClean="0"/>
          </a:p>
          <a:p>
            <a:r>
              <a:rPr lang="en-US" sz="2400" dirty="0" smtClean="0"/>
              <a:t>Action used to modify </a:t>
            </a:r>
            <a:r>
              <a:rPr lang="en-US" sz="2400" b="1" i="1" dirty="0" smtClean="0"/>
              <a:t>any</a:t>
            </a:r>
            <a:r>
              <a:rPr lang="en-US" sz="2400" dirty="0" smtClean="0"/>
              <a:t> query.</a:t>
            </a:r>
          </a:p>
          <a:p>
            <a:r>
              <a:rPr lang="en-US" sz="2400" dirty="0" smtClean="0"/>
              <a:t>Runs before every query executes.</a:t>
            </a:r>
            <a:endParaRPr lang="en-US" sz="2400" dirty="0"/>
          </a:p>
        </p:txBody>
      </p:sp>
      <p:pic>
        <p:nvPicPr>
          <p:cNvPr id="7" name="Picture 6" descr="Screen Shot 2011-11-26 at 6.19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17" y="4404790"/>
            <a:ext cx="3885701" cy="903817"/>
          </a:xfrm>
          <a:prstGeom prst="rect">
            <a:avLst/>
          </a:prstGeom>
        </p:spPr>
      </p:pic>
      <p:pic>
        <p:nvPicPr>
          <p:cNvPr id="8" name="Picture 7" descr="Screen Shot 2011-11-26 at 6.18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404790"/>
            <a:ext cx="3327400" cy="1231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dirty="0" smtClean="0"/>
              <a:t>How Does This Factor Into Our Work On </a:t>
            </a:r>
            <a:r>
              <a:rPr lang="en-US" dirty="0" err="1" smtClean="0"/>
              <a:t>WordPress.com</a:t>
            </a:r>
            <a:r>
              <a:rPr lang="en-US" dirty="0" smtClean="0"/>
              <a:t> VIP?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Page caches only last for five minutes.</a:t>
            </a:r>
          </a:p>
          <a:p>
            <a:r>
              <a:rPr lang="en-US" sz="2400" dirty="0" smtClean="0"/>
              <a:t>No page caching for logged-in users.</a:t>
            </a:r>
          </a:p>
          <a:p>
            <a:r>
              <a:rPr lang="en-US" sz="2400" dirty="0" smtClean="0"/>
              <a:t>Sites that publish with great frequency trigger regular invalidations of homepage and category pages.</a:t>
            </a:r>
          </a:p>
          <a:p>
            <a:r>
              <a:rPr lang="en-US" sz="2400" dirty="0" smtClean="0"/>
              <a:t>Web servers outnumber database servers.</a:t>
            </a:r>
          </a:p>
          <a:p>
            <a:endParaRPr lang="en-US" sz="2400" dirty="0" smtClean="0"/>
          </a:p>
          <a:p>
            <a:r>
              <a:rPr lang="en-US" sz="2400" dirty="0" smtClean="0"/>
              <a:t>Want to know more about </a:t>
            </a:r>
            <a:r>
              <a:rPr lang="en-US" sz="2400" dirty="0" err="1" smtClean="0"/>
              <a:t>WordPress.com</a:t>
            </a:r>
            <a:r>
              <a:rPr lang="en-US" sz="2400" dirty="0" smtClean="0"/>
              <a:t> infrastructure? Check out </a:t>
            </a:r>
            <a:r>
              <a:rPr lang="en-US" sz="2400" b="1" dirty="0" smtClean="0">
                <a:solidFill>
                  <a:schemeClr val="accent1"/>
                </a:solidFill>
              </a:rPr>
              <a:t>http://</a:t>
            </a:r>
            <a:r>
              <a:rPr lang="en-US" sz="2400" b="1" dirty="0" err="1" smtClean="0">
                <a:solidFill>
                  <a:schemeClr val="accent1"/>
                </a:solidFill>
              </a:rPr>
              <a:t>goo.gl/lYpJH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erick@thinkoomph.com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ethitter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www.slideshare.net/ethitter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388218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indent="0"/>
            <a:r>
              <a:rPr dirty="0"/>
              <a:t>Caching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19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333333"/>
              </a:buClr>
              <a:buSzPct val="166666"/>
              <a:buFont typeface="Arial"/>
              <a:buChar char="•"/>
            </a:pPr>
            <a:r>
              <a:rPr dirty="0"/>
              <a:t>Serving static content to a visitor rather than something generated upon request.</a:t>
            </a:r>
          </a:p>
          <a:p>
            <a:pPr marL="457200" lvl="0" indent="-419100" rtl="0">
              <a:buClr>
                <a:srgbClr val="333333"/>
              </a:buClr>
              <a:buSzPct val="166666"/>
              <a:buFont typeface="Arial"/>
              <a:buChar char="•"/>
            </a:pPr>
            <a:r>
              <a:rPr dirty="0"/>
              <a:t>Two major types in WordPress context:</a:t>
            </a:r>
          </a:p>
          <a:p>
            <a:pPr marL="914400" lvl="1" indent="-381000" rtl="0">
              <a:buClr>
                <a:srgbClr val="333333"/>
              </a:buClr>
              <a:buSzPct val="80000"/>
              <a:buFont typeface="Courier New"/>
              <a:buChar char="o"/>
            </a:pPr>
            <a:r>
              <a:rPr dirty="0"/>
              <a:t>Page</a:t>
            </a:r>
          </a:p>
          <a:p>
            <a:pPr marL="1371600" lvl="2" indent="-381000" rtl="0">
              <a:buClr>
                <a:srgbClr val="333333"/>
              </a:buClr>
              <a:buSzPct val="80000"/>
              <a:buFont typeface="Wingdings"/>
              <a:buChar char="§"/>
            </a:pPr>
            <a:r>
              <a:rPr dirty="0"/>
              <a:t>Whole page is static and, therefore, could be outdated.</a:t>
            </a:r>
          </a:p>
          <a:p>
            <a:pPr marL="914400" lvl="1" indent="-381000" rtl="0">
              <a:buClr>
                <a:srgbClr val="333333"/>
              </a:buClr>
              <a:buSzPct val="80000"/>
              <a:buFont typeface="Courier New"/>
              <a:buChar char="o"/>
            </a:pPr>
            <a:r>
              <a:rPr dirty="0"/>
              <a:t>Fragment</a:t>
            </a:r>
          </a:p>
          <a:p>
            <a:pPr marL="1371600" lvl="2" indent="-381000" rtl="0">
              <a:buClr>
                <a:srgbClr val="333333"/>
              </a:buClr>
              <a:buSzPct val="80000"/>
              <a:buFont typeface="Wingdings"/>
              <a:buChar char="§"/>
            </a:pPr>
            <a:r>
              <a:rPr dirty="0"/>
              <a:t>Cache pieces of a page rather than the entire page.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388218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indent="0"/>
            <a:r>
              <a:rPr dirty="0"/>
              <a:t>Fragment Caching Benefits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57200" y="1625600"/>
            <a:ext cx="8229600" cy="2785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2400" dirty="0"/>
              <a:t>Allow dynamic and static content to </a:t>
            </a:r>
            <a:r>
              <a:rPr sz="2400" dirty="0" smtClean="0"/>
              <a:t>coexist</a:t>
            </a:r>
          </a:p>
          <a:p>
            <a:endParaRPr sz="2400" dirty="0"/>
          </a:p>
          <a:p>
            <a:endParaRPr sz="2400" dirty="0"/>
          </a:p>
          <a:p>
            <a:endParaRPr sz="2400" dirty="0"/>
          </a:p>
          <a:p>
            <a:endParaRPr sz="2400" dirty="0"/>
          </a:p>
          <a:p>
            <a:endParaRPr sz="2400" dirty="0"/>
          </a:p>
        </p:txBody>
      </p:sp>
      <p:sp>
        <p:nvSpPr>
          <p:cNvPr id="72" name="Shape 72"/>
          <p:cNvSpPr/>
          <p:nvPr/>
        </p:nvSpPr>
        <p:spPr>
          <a:xfrm>
            <a:off x="553125" y="2862981"/>
            <a:ext cx="7987124" cy="24438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388218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indent="0" rtl="0"/>
            <a:r>
              <a:rPr dirty="0"/>
              <a:t>Fragment Caching Benefits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92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2400" dirty="0"/>
              <a:t>Common elements can be reused throughout a site</a:t>
            </a:r>
          </a:p>
          <a:p>
            <a:endParaRPr dirty="0"/>
          </a:p>
        </p:txBody>
      </p:sp>
      <p:sp>
        <p:nvSpPr>
          <p:cNvPr id="79" name="Shape 79"/>
          <p:cNvSpPr/>
          <p:nvPr/>
        </p:nvSpPr>
        <p:spPr>
          <a:xfrm>
            <a:off x="667994" y="2826575"/>
            <a:ext cx="2627534" cy="17786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642225" y="4744075"/>
            <a:ext cx="2679073" cy="18831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4002832" y="2337575"/>
            <a:ext cx="2209967" cy="41541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6449362" y="2341666"/>
            <a:ext cx="2146445" cy="414595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388218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indent="0" rtl="0"/>
            <a:r>
              <a:rPr dirty="0"/>
              <a:t>Fragment Caching Benefits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457200" y="1701800"/>
            <a:ext cx="8229600" cy="10002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dirty="0"/>
              <a:t>Reduce calls to APIs</a:t>
            </a:r>
          </a:p>
          <a:p>
            <a:pPr>
              <a:buNone/>
            </a:pPr>
            <a:endParaRPr sz="2400" dirty="0"/>
          </a:p>
        </p:txBody>
      </p:sp>
      <p:sp>
        <p:nvSpPr>
          <p:cNvPr id="89" name="Shape 89"/>
          <p:cNvSpPr/>
          <p:nvPr/>
        </p:nvSpPr>
        <p:spPr>
          <a:xfrm>
            <a:off x="444854" y="2236427"/>
            <a:ext cx="6375923" cy="39862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0" name="Shape 90"/>
          <p:cNvSpPr/>
          <p:nvPr/>
        </p:nvSpPr>
        <p:spPr>
          <a:xfrm>
            <a:off x="5275363" y="4507885"/>
            <a:ext cx="3411436" cy="21290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1" name="Shape 91"/>
          <p:cNvSpPr/>
          <p:nvPr/>
        </p:nvSpPr>
        <p:spPr>
          <a:xfrm>
            <a:off x="5275363" y="4507885"/>
            <a:ext cx="3463199" cy="21447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388218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indent="0"/>
            <a:r>
              <a:rPr dirty="0"/>
              <a:t>WordPress' Native Caching APIs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25500" cy="3893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dirty="0"/>
              <a:t>Transients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08333"/>
              <a:buFont typeface="Arial"/>
              <a:buChar char="•"/>
            </a:pPr>
            <a:r>
              <a:rPr sz="2200" dirty="0"/>
              <a:t>Persistent out of the box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08333"/>
              <a:buFont typeface="Arial"/>
              <a:buChar char="•"/>
            </a:pPr>
            <a:r>
              <a:rPr sz="2200" dirty="0"/>
              <a:t>Stored in wp_options: _transient_</a:t>
            </a:r>
            <a:r>
              <a:rPr sz="2200" i="1" dirty="0"/>
              <a:t>{key}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08333"/>
              <a:buFont typeface="Arial"/>
              <a:buChar char="•"/>
            </a:pPr>
            <a:r>
              <a:rPr sz="2200" dirty="0"/>
              <a:t>WordPress uses for certain internal functions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08333"/>
              <a:buFont typeface="Arial"/>
              <a:buChar char="•"/>
            </a:pPr>
            <a:r>
              <a:rPr sz="2200" i="1" dirty="0"/>
              <a:t>set_, get_, and delete_transient(</a:t>
            </a:r>
            <a:r>
              <a:rPr sz="2400" i="1" dirty="0"/>
              <a:t>)</a:t>
            </a:r>
          </a:p>
          <a:p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2"/>
          </p:nvPr>
        </p:nvSpPr>
        <p:spPr>
          <a:xfrm>
            <a:off x="4761300" y="1600200"/>
            <a:ext cx="3925500" cy="5093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dirty="0" smtClean="0"/>
              <a:t>Object Cache</a:t>
            </a:r>
          </a:p>
          <a:p>
            <a:pPr marL="457200" lvl="0" indent="-381000" rtl="0">
              <a:buClr>
                <a:srgbClr val="333333"/>
              </a:buClr>
              <a:buSzPct val="166666"/>
              <a:buFont typeface="Arial"/>
              <a:buChar char="•"/>
            </a:pPr>
            <a:r>
              <a:rPr sz="2200" dirty="0" smtClean="0"/>
              <a:t>Not persistent without a plugin, such as W3 Total Cache</a:t>
            </a:r>
          </a:p>
          <a:p>
            <a:pPr marL="457200" lvl="0" indent="-381000" rtl="0">
              <a:buClr>
                <a:srgbClr val="333333"/>
              </a:buClr>
              <a:buSzPct val="166666"/>
              <a:buFont typeface="Arial"/>
              <a:buChar char="•"/>
            </a:pPr>
            <a:r>
              <a:rPr sz="2200" dirty="0" smtClean="0"/>
              <a:t>Storage depends on server's and plugin's capabilities</a:t>
            </a:r>
          </a:p>
          <a:p>
            <a:pPr marL="457200" lvl="0" indent="-381000" rtl="0">
              <a:buClr>
                <a:srgbClr val="333333"/>
              </a:buClr>
              <a:buSzPct val="166666"/>
              <a:buFont typeface="Arial"/>
              <a:buChar char="•"/>
            </a:pPr>
            <a:r>
              <a:rPr sz="2200" dirty="0" smtClean="0"/>
              <a:t>Used extensively within WordPress</a:t>
            </a:r>
          </a:p>
          <a:p>
            <a:pPr marL="457200" lvl="0" indent="-381000" rtl="0">
              <a:buClr>
                <a:srgbClr val="333333"/>
              </a:buClr>
              <a:buSzPct val="166666"/>
              <a:buFont typeface="Arial"/>
              <a:buChar char="•"/>
            </a:pPr>
            <a:r>
              <a:rPr sz="2200" dirty="0" smtClean="0"/>
              <a:t>Cache objects can be grouped</a:t>
            </a:r>
          </a:p>
          <a:p>
            <a:pPr marL="457200" lvl="0" indent="-381000">
              <a:buClr>
                <a:srgbClr val="333333"/>
              </a:buClr>
              <a:buSzPct val="166666"/>
              <a:buFont typeface="Arial"/>
              <a:buChar char="•"/>
            </a:pPr>
            <a:r>
              <a:rPr sz="2200" i="1" dirty="0" smtClean="0"/>
              <a:t>wp_cache_add(), _set, _get, _delete</a:t>
            </a:r>
            <a:endParaRPr sz="2200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388218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indent="0"/>
            <a:r>
              <a:rPr dirty="0"/>
              <a:t>Fragment Caching Basics: Creating</a:t>
            </a:r>
          </a:p>
        </p:txBody>
      </p:sp>
      <p:sp>
        <p:nvSpPr>
          <p:cNvPr id="104" name="Shape 104"/>
          <p:cNvSpPr/>
          <p:nvPr/>
        </p:nvSpPr>
        <p:spPr>
          <a:xfrm>
            <a:off x="925550" y="1703712"/>
            <a:ext cx="7334250" cy="2143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5" name="Shape 105"/>
          <p:cNvSpPr/>
          <p:nvPr/>
        </p:nvSpPr>
        <p:spPr>
          <a:xfrm>
            <a:off x="795925" y="3924151"/>
            <a:ext cx="7700099" cy="25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>
                <a:solidFill>
                  <a:schemeClr val="dk1"/>
                </a:solidFill>
              </a:rPr>
              <a:t>wp_cache_get() returns a boolean false if the requested cache isn't set or has expired.</a:t>
            </a:r>
          </a:p>
          <a:p>
            <a:endParaRPr/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>
                <a:solidFill>
                  <a:schemeClr val="dk1"/>
                </a:solidFill>
              </a:rPr>
              <a:t>Everything that is to be cached must be accessible via a function that returns its results rather than echoing them, otherwise output buffering is needed.</a:t>
            </a:r>
          </a:p>
          <a:p>
            <a:endParaRPr/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>
                <a:solidFill>
                  <a:schemeClr val="dk1"/>
                </a:solidFill>
              </a:rPr>
              <a:t>wp_cache_add() will not overwrite an existing, unexpired cache, whereas wp_cache_set() does.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388218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indent="0" rtl="0"/>
            <a:r>
              <a:rPr dirty="0"/>
              <a:t>Fragment Caching Basics: Clearing</a:t>
            </a:r>
          </a:p>
        </p:txBody>
      </p:sp>
      <p:sp>
        <p:nvSpPr>
          <p:cNvPr id="111" name="Shape 111"/>
          <p:cNvSpPr/>
          <p:nvPr/>
        </p:nvSpPr>
        <p:spPr>
          <a:xfrm>
            <a:off x="1228725" y="1709737"/>
            <a:ext cx="6686550" cy="1152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/>
          <p:nvPr/>
        </p:nvSpPr>
        <p:spPr>
          <a:xfrm>
            <a:off x="536800" y="3063425"/>
            <a:ext cx="8116800" cy="351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09025" y="3109700"/>
            <a:ext cx="8135099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/>
            <a:r>
              <a:rPr sz="1800" dirty="0">
                <a:solidFill>
                  <a:schemeClr val="dk1"/>
                </a:solidFill>
              </a:rPr>
              <a:t>This</a:t>
            </a:r>
            <a:r>
              <a:rPr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above </a:t>
            </a:r>
            <a:r>
              <a:rPr sz="1800" dirty="0" smtClean="0">
                <a:solidFill>
                  <a:schemeClr val="dk1"/>
                </a:solidFill>
              </a:rPr>
              <a:t>example </a:t>
            </a:r>
            <a:r>
              <a:rPr sz="1800" dirty="0">
                <a:solidFill>
                  <a:schemeClr val="dk1"/>
                </a:solidFill>
              </a:rPr>
              <a:t>clears a cache when anything is published or something that is published is modified. The "something" could be a post, page, or custom post type object</a:t>
            </a:r>
            <a:r>
              <a:rPr sz="1800" dirty="0" smtClean="0">
                <a:solidFill>
                  <a:schemeClr val="dk1"/>
                </a:solidFill>
              </a:rPr>
              <a:t>.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0" rtl="0"/>
            <a:endParaRPr lang="en-US" sz="1800" dirty="0" smtClean="0">
              <a:solidFill>
                <a:schemeClr val="dk1"/>
              </a:solidFill>
            </a:endParaRPr>
          </a:p>
          <a:p>
            <a:pPr lvl="0" rtl="0"/>
            <a:r>
              <a:rPr lang="en-US" sz="1800" dirty="0" smtClean="0">
                <a:solidFill>
                  <a:schemeClr val="dk1"/>
                </a:solidFill>
              </a:rPr>
              <a:t>If, instead, the cache should be rebuilt when the same event occurs, </a:t>
            </a:r>
            <a:r>
              <a:rPr lang="en-US" sz="1800" i="1" dirty="0" err="1" smtClean="0">
                <a:solidFill>
                  <a:schemeClr val="dk1"/>
                </a:solidFill>
              </a:rPr>
              <a:t>wp_cache_delete</a:t>
            </a:r>
            <a:r>
              <a:rPr lang="en-US" sz="1800" i="1" dirty="0" smtClean="0">
                <a:solidFill>
                  <a:schemeClr val="dk1"/>
                </a:solidFill>
              </a:rPr>
              <a:t>()</a:t>
            </a:r>
            <a:r>
              <a:rPr lang="en-US" sz="1800" dirty="0" smtClean="0">
                <a:solidFill>
                  <a:schemeClr val="dk1"/>
                </a:solidFill>
              </a:rPr>
              <a:t> could be replaced with </a:t>
            </a:r>
            <a:r>
              <a:rPr lang="en-US" sz="1800" i="1" dirty="0" err="1" smtClean="0">
                <a:solidFill>
                  <a:schemeClr val="dk1"/>
                </a:solidFill>
              </a:rPr>
              <a:t>generate_cached_output</a:t>
            </a:r>
            <a:r>
              <a:rPr lang="en-US" sz="1800" i="1" dirty="0" smtClean="0">
                <a:solidFill>
                  <a:schemeClr val="dk1"/>
                </a:solidFill>
              </a:rPr>
              <a:t>()</a:t>
            </a:r>
            <a:r>
              <a:rPr lang="en-US" sz="1800" dirty="0" smtClean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6" name="Picture 5" descr="Screen Shot 2011-11-26 at 2.40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0" y="5313421"/>
            <a:ext cx="8029940" cy="100271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1422</Words>
  <Application>Microsoft Macintosh PowerPoint</Application>
  <PresentationFormat>On-screen Show (4:3)</PresentationFormat>
  <Paragraphs>173</Paragraphs>
  <Slides>24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/>
      <vt:lpstr/>
      <vt:lpstr>Caching, Scaling, and WordPress.com VIP</vt:lpstr>
      <vt:lpstr>Why Should You Care About Anything I Have to Say?</vt:lpstr>
      <vt:lpstr>Caching</vt:lpstr>
      <vt:lpstr>Fragment Caching Benefits</vt:lpstr>
      <vt:lpstr>Fragment Caching Benefits</vt:lpstr>
      <vt:lpstr>Fragment Caching Benefits</vt:lpstr>
      <vt:lpstr>WordPress' Native Caching APIs</vt:lpstr>
      <vt:lpstr>Fragment Caching Basics: Creating</vt:lpstr>
      <vt:lpstr>Fragment Caching Basics: Clearing</vt:lpstr>
      <vt:lpstr>Unpredictable Keys</vt:lpstr>
      <vt:lpstr>Unpredictable Keys: Recent Posts</vt:lpstr>
      <vt:lpstr>Unpredictable Keys: Cached Array</vt:lpstr>
      <vt:lpstr>Unpredictable Keys: Cached Array</vt:lpstr>
      <vt:lpstr>Unpredictable Keys: Incrementor</vt:lpstr>
      <vt:lpstr>Where We Use Fragment Caching</vt:lpstr>
      <vt:lpstr>category__not_in vs post__not_in</vt:lpstr>
      <vt:lpstr>category__not_in vs post__not_in</vt:lpstr>
      <vt:lpstr>category__not_in vs post__not_in</vt:lpstr>
      <vt:lpstr>Menu Caching: No Active States</vt:lpstr>
      <vt:lpstr>Menu Caching: Active States</vt:lpstr>
      <vt:lpstr>Menu Caching: Keys &amp; Clearing</vt:lpstr>
      <vt:lpstr>query_posts() vs pre_get_posts</vt:lpstr>
      <vt:lpstr>How Does This Factor Into Our Work On WordPress.com VIP?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Caching, Scaling, and WordPress.com VIP</dc:title>
  <cp:lastModifiedBy>Erick Hitter</cp:lastModifiedBy>
  <cp:revision>49</cp:revision>
  <dcterms:created xsi:type="dcterms:W3CDTF">2011-11-29T00:02:41Z</dcterms:created>
  <dcterms:modified xsi:type="dcterms:W3CDTF">2011-11-29T01:46:36Z</dcterms:modified>
</cp:coreProperties>
</file>