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62" r:id="rId2"/>
    <p:sldMasterId id="2147483674" r:id="rId3"/>
    <p:sldMasterId id="2147483692" r:id="rId4"/>
  </p:sldMasterIdLst>
  <p:notesMasterIdLst>
    <p:notesMasterId r:id="rId49"/>
  </p:notesMasterIdLst>
  <p:sldIdLst>
    <p:sldId id="907" r:id="rId5"/>
    <p:sldId id="926" r:id="rId6"/>
    <p:sldId id="927" r:id="rId7"/>
    <p:sldId id="928" r:id="rId8"/>
    <p:sldId id="929" r:id="rId9"/>
    <p:sldId id="908" r:id="rId10"/>
    <p:sldId id="909" r:id="rId11"/>
    <p:sldId id="910" r:id="rId12"/>
    <p:sldId id="931" r:id="rId13"/>
    <p:sldId id="932" r:id="rId14"/>
    <p:sldId id="930" r:id="rId15"/>
    <p:sldId id="933" r:id="rId16"/>
    <p:sldId id="911" r:id="rId17"/>
    <p:sldId id="934" r:id="rId18"/>
    <p:sldId id="935" r:id="rId19"/>
    <p:sldId id="936" r:id="rId20"/>
    <p:sldId id="912" r:id="rId21"/>
    <p:sldId id="937" r:id="rId22"/>
    <p:sldId id="938" r:id="rId23"/>
    <p:sldId id="939" r:id="rId24"/>
    <p:sldId id="913" r:id="rId25"/>
    <p:sldId id="940" r:id="rId26"/>
    <p:sldId id="941" r:id="rId27"/>
    <p:sldId id="914" r:id="rId28"/>
    <p:sldId id="942" r:id="rId29"/>
    <p:sldId id="943" r:id="rId30"/>
    <p:sldId id="915" r:id="rId31"/>
    <p:sldId id="916" r:id="rId32"/>
    <p:sldId id="917" r:id="rId33"/>
    <p:sldId id="918" r:id="rId34"/>
    <p:sldId id="919" r:id="rId35"/>
    <p:sldId id="920" r:id="rId36"/>
    <p:sldId id="921" r:id="rId37"/>
    <p:sldId id="922" r:id="rId38"/>
    <p:sldId id="923" r:id="rId39"/>
    <p:sldId id="944" r:id="rId40"/>
    <p:sldId id="924" r:id="rId41"/>
    <p:sldId id="925" r:id="rId42"/>
    <p:sldId id="945" r:id="rId43"/>
    <p:sldId id="946" r:id="rId44"/>
    <p:sldId id="947" r:id="rId45"/>
    <p:sldId id="948" r:id="rId46"/>
    <p:sldId id="1030" r:id="rId47"/>
    <p:sldId id="1032"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extLst>
    <p:ext uri="{EFAFB233-063F-42B5-8137-9DF3F51BA10A}">
      <p15:sldGuideLst xmlns:p15="http://schemas.microsoft.com/office/powerpoint/2012/main">
        <p15:guide id="1" orient="horz" pos="8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31" d="100"/>
          <a:sy n="131" d="100"/>
        </p:scale>
        <p:origin x="1044" y="120"/>
      </p:cViewPr>
      <p:guideLst>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2E219A45-78EA-F94A-9EB2-71D35622FBD3}" type="slidenum">
              <a:rPr lang="en-US"/>
              <a:pPr/>
              <a:t>‹#›</a:t>
            </a:fld>
            <a:endParaRPr lang="en-US"/>
          </a:p>
        </p:txBody>
      </p:sp>
    </p:spTree>
    <p:extLst>
      <p:ext uri="{BB962C8B-B14F-4D97-AF65-F5344CB8AC3E}">
        <p14:creationId xmlns:p14="http://schemas.microsoft.com/office/powerpoint/2010/main" val="35080334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ＭＳ Ｐゴシック" charset="0"/>
        <a:cs typeface="+mn-cs"/>
      </a:defRPr>
    </a:lvl1pPr>
    <a:lvl2pPr marL="457200" algn="l" rtl="0" fontAlgn="base">
      <a:spcBef>
        <a:spcPct val="30000"/>
      </a:spcBef>
      <a:spcAft>
        <a:spcPct val="0"/>
      </a:spcAft>
      <a:defRPr sz="1200" kern="1200">
        <a:solidFill>
          <a:schemeClr val="tx1"/>
        </a:solidFill>
        <a:latin typeface="Times" charset="0"/>
        <a:ea typeface="ＭＳ Ｐゴシック" charset="0"/>
        <a:cs typeface="+mn-cs"/>
      </a:defRPr>
    </a:lvl2pPr>
    <a:lvl3pPr marL="914400" algn="l" rtl="0" fontAlgn="base">
      <a:spcBef>
        <a:spcPct val="30000"/>
      </a:spcBef>
      <a:spcAft>
        <a:spcPct val="0"/>
      </a:spcAft>
      <a:defRPr sz="1200" kern="1200">
        <a:solidFill>
          <a:schemeClr val="tx1"/>
        </a:solidFill>
        <a:latin typeface="Times"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26754"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charset="0"/>
              </a:defRPr>
            </a:lvl1pPr>
          </a:lstStyle>
          <a:p>
            <a:pPr lvl="0"/>
            <a:r>
              <a:rPr lang="en-US" noProof="0"/>
              <a:t>Click to edit Master title style</a:t>
            </a:r>
          </a:p>
        </p:txBody>
      </p:sp>
      <p:sp>
        <p:nvSpPr>
          <p:cNvPr id="1226755"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charset="0"/>
              </a:defRPr>
            </a:lvl1pPr>
          </a:lstStyle>
          <a:p>
            <a:pPr lvl="0"/>
            <a:r>
              <a:rPr lang="en-US" noProof="0"/>
              <a:t>Click to edit Master subtitle style</a:t>
            </a:r>
          </a:p>
        </p:txBody>
      </p:sp>
      <p:pic>
        <p:nvPicPr>
          <p:cNvPr id="1226756" name="Picture 4" descr="AW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 xmlns:a14="http://schemas.microsoft.com/office/drawing/2010/main">
                <a:solidFill>
                  <a:srgbClr val="FFFFFF"/>
                </a:solidFill>
              </a14:hiddenFill>
            </a:ext>
          </a:extLst>
        </p:spPr>
      </p:pic>
      <p:sp>
        <p:nvSpPr>
          <p:cNvPr id="1226757"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pic>
        <p:nvPicPr>
          <p:cNvPr id="1226758"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6CB0171-48B7-1949-A54C-BE9A5BD86627}" type="slidenum">
              <a:rPr lang="en-US"/>
              <a:pPr/>
              <a:t>‹#›</a:t>
            </a:fld>
            <a:endParaRPr lang="en-US"/>
          </a:p>
        </p:txBody>
      </p:sp>
    </p:spTree>
    <p:extLst>
      <p:ext uri="{BB962C8B-B14F-4D97-AF65-F5344CB8AC3E}">
        <p14:creationId xmlns:p14="http://schemas.microsoft.com/office/powerpoint/2010/main" val="171569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6B61251-3D6B-A148-9A2A-2514F748047F}" type="slidenum">
              <a:rPr lang="en-US"/>
              <a:pPr/>
              <a:t>‹#›</a:t>
            </a:fld>
            <a:endParaRPr lang="en-US"/>
          </a:p>
        </p:txBody>
      </p:sp>
    </p:spTree>
    <p:extLst>
      <p:ext uri="{BB962C8B-B14F-4D97-AF65-F5344CB8AC3E}">
        <p14:creationId xmlns:p14="http://schemas.microsoft.com/office/powerpoint/2010/main" val="203467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77250"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panose="020B0604020202020204" pitchFamily="34" charset="0"/>
              </a:defRPr>
            </a:lvl1pPr>
          </a:lstStyle>
          <a:p>
            <a:pPr lvl="0"/>
            <a:r>
              <a:rPr lang="en-US" altLang="en-US" noProof="0"/>
              <a:t>Click to edit Master title style</a:t>
            </a:r>
          </a:p>
        </p:txBody>
      </p:sp>
      <p:sp>
        <p:nvSpPr>
          <p:cNvPr id="1077251"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panose="020B0604020202020204" pitchFamily="34" charset="0"/>
              </a:defRPr>
            </a:lvl1pPr>
          </a:lstStyle>
          <a:p>
            <a:pPr lvl="0"/>
            <a:r>
              <a:rPr lang="en-US" altLang="en-US" noProof="0"/>
              <a:t>Click to edit Master subtitle style</a:t>
            </a:r>
          </a:p>
        </p:txBody>
      </p:sp>
      <p:pic>
        <p:nvPicPr>
          <p:cNvPr id="1077252" name="Picture 4" descr="AW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 xmlns:a14="http://schemas.microsoft.com/office/drawing/2010/main">
                <a:solidFill>
                  <a:srgbClr val="FFFFFF"/>
                </a:solidFill>
              </a14:hiddenFill>
            </a:ext>
          </a:extLst>
        </p:spPr>
      </p:pic>
      <p:sp>
        <p:nvSpPr>
          <p:cNvPr id="1077253" name="Rectangle 5"/>
          <p:cNvSpPr>
            <a:spLocks noChangeArrowheads="1"/>
          </p:cNvSpPr>
          <p:nvPr/>
        </p:nvSpPr>
        <p:spPr bwMode="auto">
          <a:xfrm>
            <a:off x="1295400" y="6400800"/>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pic>
        <p:nvPicPr>
          <p:cNvPr id="1077254" name="Picture 6" descr="0321541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pic>
        <p:nvPicPr>
          <p:cNvPr id="7" name="Picture 4" descr="AW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pic>
        <p:nvPicPr>
          <p:cNvPr id="9"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266CD21-5D35-9F46-BAA5-284BA32ECB98}" type="slidenum">
              <a:rPr lang="en-US" smtClean="0"/>
              <a:pPr/>
              <a:t>‹#›</a:t>
            </a:fld>
            <a:endParaRPr lang="en-US"/>
          </a:p>
        </p:txBody>
      </p:sp>
    </p:spTree>
    <p:extLst>
      <p:ext uri="{BB962C8B-B14F-4D97-AF65-F5344CB8AC3E}">
        <p14:creationId xmlns:p14="http://schemas.microsoft.com/office/powerpoint/2010/main" val="2899436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1-</a:t>
            </a:r>
            <a:fld id="{CF643245-BCE7-0741-BCDD-1B372C71D02D}" type="slidenum">
              <a:rPr lang="en-US" smtClean="0"/>
              <a:pPr/>
              <a:t>‹#›</a:t>
            </a:fld>
            <a:endParaRPr lang="en-US"/>
          </a:p>
        </p:txBody>
      </p:sp>
    </p:spTree>
    <p:extLst>
      <p:ext uri="{BB962C8B-B14F-4D97-AF65-F5344CB8AC3E}">
        <p14:creationId xmlns:p14="http://schemas.microsoft.com/office/powerpoint/2010/main" val="294281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t>1-</a:t>
            </a:r>
            <a:fld id="{EE990E2F-E0FE-FB4C-B0A3-5949458854CC}" type="slidenum">
              <a:rPr lang="en-US" smtClean="0"/>
              <a:pPr/>
              <a:t>‹#›</a:t>
            </a:fld>
            <a:endParaRPr lang="en-US"/>
          </a:p>
        </p:txBody>
      </p:sp>
    </p:spTree>
    <p:extLst>
      <p:ext uri="{BB962C8B-B14F-4D97-AF65-F5344CB8AC3E}">
        <p14:creationId xmlns:p14="http://schemas.microsoft.com/office/powerpoint/2010/main" val="301057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t>1-</a:t>
            </a:r>
            <a:fld id="{52BFF850-B16B-2945-8B5A-88BDFD308B12}" type="slidenum">
              <a:rPr lang="en-US" smtClean="0"/>
              <a:pPr/>
              <a:t>‹#›</a:t>
            </a:fld>
            <a:endParaRPr lang="en-US"/>
          </a:p>
        </p:txBody>
      </p:sp>
    </p:spTree>
    <p:extLst>
      <p:ext uri="{BB962C8B-B14F-4D97-AF65-F5344CB8AC3E}">
        <p14:creationId xmlns:p14="http://schemas.microsoft.com/office/powerpoint/2010/main" val="73706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t>1-</a:t>
            </a:r>
            <a:fld id="{CC7C19C0-9189-3648-80FC-F89568C134BF}" type="slidenum">
              <a:rPr lang="en-US" smtClean="0"/>
              <a:pPr/>
              <a:t>‹#›</a:t>
            </a:fld>
            <a:endParaRPr lang="en-US"/>
          </a:p>
        </p:txBody>
      </p:sp>
    </p:spTree>
    <p:extLst>
      <p:ext uri="{BB962C8B-B14F-4D97-AF65-F5344CB8AC3E}">
        <p14:creationId xmlns:p14="http://schemas.microsoft.com/office/powerpoint/2010/main" val="2802905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1-</a:t>
            </a:r>
            <a:fld id="{3AC26689-C3CD-AC4E-B81A-ED82CDC17B5E}" type="slidenum">
              <a:rPr lang="en-US" smtClean="0"/>
              <a:pPr/>
              <a:t>‹#›</a:t>
            </a:fld>
            <a:endParaRPr lang="en-US"/>
          </a:p>
        </p:txBody>
      </p:sp>
    </p:spTree>
    <p:extLst>
      <p:ext uri="{BB962C8B-B14F-4D97-AF65-F5344CB8AC3E}">
        <p14:creationId xmlns:p14="http://schemas.microsoft.com/office/powerpoint/2010/main" val="1319372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B7655B8D-56A5-D140-850D-01962776C85A}" type="slidenum">
              <a:rPr lang="en-US" smtClean="0"/>
              <a:pPr/>
              <a:t>‹#›</a:t>
            </a:fld>
            <a:endParaRPr lang="en-US"/>
          </a:p>
        </p:txBody>
      </p:sp>
    </p:spTree>
    <p:extLst>
      <p:ext uri="{BB962C8B-B14F-4D97-AF65-F5344CB8AC3E}">
        <p14:creationId xmlns:p14="http://schemas.microsoft.com/office/powerpoint/2010/main" val="291726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266CD21-5D35-9F46-BAA5-284BA32ECB98}" type="slidenum">
              <a:rPr lang="en-US"/>
              <a:pPr/>
              <a:t>‹#›</a:t>
            </a:fld>
            <a:endParaRPr lang="en-US"/>
          </a:p>
        </p:txBody>
      </p:sp>
    </p:spTree>
    <p:extLst>
      <p:ext uri="{BB962C8B-B14F-4D97-AF65-F5344CB8AC3E}">
        <p14:creationId xmlns:p14="http://schemas.microsoft.com/office/powerpoint/2010/main" val="1243747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0C545DF3-4D13-6B4B-9B01-22D09F510AA6}" type="slidenum">
              <a:rPr lang="en-US" smtClean="0"/>
              <a:pPr/>
              <a:t>‹#›</a:t>
            </a:fld>
            <a:endParaRPr lang="en-US"/>
          </a:p>
        </p:txBody>
      </p:sp>
    </p:spTree>
    <p:extLst>
      <p:ext uri="{BB962C8B-B14F-4D97-AF65-F5344CB8AC3E}">
        <p14:creationId xmlns:p14="http://schemas.microsoft.com/office/powerpoint/2010/main" val="278474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6CB0171-48B7-1949-A54C-BE9A5BD86627}" type="slidenum">
              <a:rPr lang="en-US" smtClean="0"/>
              <a:pPr/>
              <a:t>‹#›</a:t>
            </a:fld>
            <a:endParaRPr lang="en-US"/>
          </a:p>
        </p:txBody>
      </p:sp>
    </p:spTree>
    <p:extLst>
      <p:ext uri="{BB962C8B-B14F-4D97-AF65-F5344CB8AC3E}">
        <p14:creationId xmlns:p14="http://schemas.microsoft.com/office/powerpoint/2010/main" val="1157900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6B61251-3D6B-A148-9A2A-2514F748047F}" type="slidenum">
              <a:rPr lang="en-US" smtClean="0"/>
              <a:pPr/>
              <a:t>‹#›</a:t>
            </a:fld>
            <a:endParaRPr lang="en-US"/>
          </a:p>
        </p:txBody>
      </p:sp>
    </p:spTree>
    <p:extLst>
      <p:ext uri="{BB962C8B-B14F-4D97-AF65-F5344CB8AC3E}">
        <p14:creationId xmlns:p14="http://schemas.microsoft.com/office/powerpoint/2010/main" val="1061392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pic>
        <p:nvPicPr>
          <p:cNvPr id="9" name="Picture 6" descr="03215414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95120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EC9E3481-7F73-44A9-AC84-E3122D8070AB}" type="slidenum">
              <a:rPr lang="en-US" altLang="en-US" smtClean="0"/>
              <a:pPr/>
              <a:t>‹#›</a:t>
            </a:fld>
            <a:endParaRPr lang="en-US" altLang="en-US"/>
          </a:p>
        </p:txBody>
      </p:sp>
    </p:spTree>
    <p:extLst>
      <p:ext uri="{BB962C8B-B14F-4D97-AF65-F5344CB8AC3E}">
        <p14:creationId xmlns:p14="http://schemas.microsoft.com/office/powerpoint/2010/main" val="29853851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022577AC-3BF8-453A-9D4B-904420F46663}" type="slidenum">
              <a:rPr lang="en-US" altLang="en-US" smtClean="0"/>
              <a:pPr/>
              <a:t>‹#›</a:t>
            </a:fld>
            <a:endParaRPr lang="en-US" altLang="en-US"/>
          </a:p>
        </p:txBody>
      </p:sp>
    </p:spTree>
    <p:extLst>
      <p:ext uri="{BB962C8B-B14F-4D97-AF65-F5344CB8AC3E}">
        <p14:creationId xmlns:p14="http://schemas.microsoft.com/office/powerpoint/2010/main" val="2082773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0807ADAF-A95F-444B-BD8A-E80336452A4E}" type="slidenum">
              <a:rPr lang="en-US" altLang="en-US" smtClean="0"/>
              <a:pPr/>
              <a:t>‹#›</a:t>
            </a:fld>
            <a:endParaRPr lang="en-US" altLang="en-US"/>
          </a:p>
        </p:txBody>
      </p:sp>
    </p:spTree>
    <p:extLst>
      <p:ext uri="{BB962C8B-B14F-4D97-AF65-F5344CB8AC3E}">
        <p14:creationId xmlns:p14="http://schemas.microsoft.com/office/powerpoint/2010/main" val="1870124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B0FDC00A-B3B4-4791-B7A6-F9F9F7F495F3}" type="slidenum">
              <a:rPr lang="en-US" altLang="en-US" smtClean="0"/>
              <a:pPr/>
              <a:t>‹#›</a:t>
            </a:fld>
            <a:endParaRPr lang="en-US" altLang="en-US"/>
          </a:p>
        </p:txBody>
      </p:sp>
    </p:spTree>
    <p:extLst>
      <p:ext uri="{BB962C8B-B14F-4D97-AF65-F5344CB8AC3E}">
        <p14:creationId xmlns:p14="http://schemas.microsoft.com/office/powerpoint/2010/main" val="4251120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634F9A24-38DB-4147-83D6-3F1B0FA5CF09}" type="slidenum">
              <a:rPr lang="en-US" altLang="en-US" smtClean="0"/>
              <a:pPr/>
              <a:t>‹#›</a:t>
            </a:fld>
            <a:endParaRPr lang="en-US" altLang="en-US"/>
          </a:p>
        </p:txBody>
      </p:sp>
    </p:spTree>
    <p:extLst>
      <p:ext uri="{BB962C8B-B14F-4D97-AF65-F5344CB8AC3E}">
        <p14:creationId xmlns:p14="http://schemas.microsoft.com/office/powerpoint/2010/main" val="3282135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42EF9707-6F95-4C38-93EE-A98AD75DB9CA}" type="slidenum">
              <a:rPr lang="en-US" altLang="en-US" smtClean="0"/>
              <a:pPr/>
              <a:t>‹#›</a:t>
            </a:fld>
            <a:endParaRPr lang="en-US" altLang="en-US"/>
          </a:p>
        </p:txBody>
      </p:sp>
    </p:spTree>
    <p:extLst>
      <p:ext uri="{BB962C8B-B14F-4D97-AF65-F5344CB8AC3E}">
        <p14:creationId xmlns:p14="http://schemas.microsoft.com/office/powerpoint/2010/main" val="291752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1-</a:t>
            </a:r>
            <a:fld id="{CF643245-BCE7-0741-BCDD-1B372C71D02D}" type="slidenum">
              <a:rPr lang="en-US"/>
              <a:pPr/>
              <a:t>‹#›</a:t>
            </a:fld>
            <a:endParaRPr lang="en-US"/>
          </a:p>
        </p:txBody>
      </p:sp>
    </p:spTree>
    <p:extLst>
      <p:ext uri="{BB962C8B-B14F-4D97-AF65-F5344CB8AC3E}">
        <p14:creationId xmlns:p14="http://schemas.microsoft.com/office/powerpoint/2010/main" val="2561763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6A161050-1F09-4969-A5BC-65971756D457}" type="slidenum">
              <a:rPr lang="en-US" altLang="en-US" smtClean="0"/>
              <a:pPr/>
              <a:t>‹#›</a:t>
            </a:fld>
            <a:endParaRPr lang="en-US" altLang="en-US"/>
          </a:p>
        </p:txBody>
      </p:sp>
    </p:spTree>
    <p:extLst>
      <p:ext uri="{BB962C8B-B14F-4D97-AF65-F5344CB8AC3E}">
        <p14:creationId xmlns:p14="http://schemas.microsoft.com/office/powerpoint/2010/main" val="2297436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1AFC45F3-A58D-4A6E-8DCD-AE8ED5E0D188}" type="slidenum">
              <a:rPr lang="en-US" altLang="en-US" smtClean="0"/>
              <a:pPr/>
              <a:t>‹#›</a:t>
            </a:fld>
            <a:endParaRPr lang="en-US" altLang="en-US"/>
          </a:p>
        </p:txBody>
      </p:sp>
    </p:spTree>
    <p:extLst>
      <p:ext uri="{BB962C8B-B14F-4D97-AF65-F5344CB8AC3E}">
        <p14:creationId xmlns:p14="http://schemas.microsoft.com/office/powerpoint/2010/main" val="3050427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5810500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397871135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4683410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95919417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94283588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3602746651"/>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828B527-0350-4D3B-B259-6F5AFB0DBB8D}" type="slidenum">
              <a:rPr lang="en-US" altLang="en-US" smtClean="0"/>
              <a:pPr/>
              <a:t>‹#›</a:t>
            </a:fld>
            <a:endParaRPr lang="en-US" altLang="en-US"/>
          </a:p>
        </p:txBody>
      </p:sp>
    </p:spTree>
    <p:extLst>
      <p:ext uri="{BB962C8B-B14F-4D97-AF65-F5344CB8AC3E}">
        <p14:creationId xmlns:p14="http://schemas.microsoft.com/office/powerpoint/2010/main" val="29368773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17CF7E5-4D0F-4C68-B23A-DD8FDE872AAD}" type="slidenum">
              <a:rPr lang="en-US" altLang="en-US" smtClean="0"/>
              <a:pPr/>
              <a:t>‹#›</a:t>
            </a:fld>
            <a:endParaRPr lang="en-US" altLang="en-US"/>
          </a:p>
        </p:txBody>
      </p:sp>
    </p:spTree>
    <p:extLst>
      <p:ext uri="{BB962C8B-B14F-4D97-AF65-F5344CB8AC3E}">
        <p14:creationId xmlns:p14="http://schemas.microsoft.com/office/powerpoint/2010/main" val="7042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t>1-</a:t>
            </a:r>
            <a:fld id="{EE990E2F-E0FE-FB4C-B0A3-5949458854CC}" type="slidenum">
              <a:rPr lang="en-US"/>
              <a:pPr/>
              <a:t>‹#›</a:t>
            </a:fld>
            <a:endParaRPr lang="en-US"/>
          </a:p>
        </p:txBody>
      </p:sp>
    </p:spTree>
    <p:extLst>
      <p:ext uri="{BB962C8B-B14F-4D97-AF65-F5344CB8AC3E}">
        <p14:creationId xmlns:p14="http://schemas.microsoft.com/office/powerpoint/2010/main" val="4003688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8AA39DB2-8062-419C-BB5A-E4DF23B34F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9489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BF4EB9-447F-4A80-AEBD-15B89CBD427C}" type="slidenum">
              <a:rPr lang="en-US" altLang="en-US" smtClean="0"/>
              <a:pPr/>
              <a:t>‹#›</a:t>
            </a:fld>
            <a:endParaRPr lang="en-US" altLang="en-US"/>
          </a:p>
        </p:txBody>
      </p:sp>
    </p:spTree>
    <p:extLst>
      <p:ext uri="{BB962C8B-B14F-4D97-AF65-F5344CB8AC3E}">
        <p14:creationId xmlns:p14="http://schemas.microsoft.com/office/powerpoint/2010/main" val="2377756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E26E560-6D0D-499F-B9E9-E14723B41124}" type="slidenum">
              <a:rPr lang="en-US" altLang="en-US" smtClean="0"/>
              <a:pPr/>
              <a:t>‹#›</a:t>
            </a:fld>
            <a:endParaRPr lang="en-US" altLang="en-US"/>
          </a:p>
        </p:txBody>
      </p:sp>
    </p:spTree>
    <p:extLst>
      <p:ext uri="{BB962C8B-B14F-4D97-AF65-F5344CB8AC3E}">
        <p14:creationId xmlns:p14="http://schemas.microsoft.com/office/powerpoint/2010/main" val="22393862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F4C1E85-62EA-4A39-BFDC-BD2BF3274FF6}" type="slidenum">
              <a:rPr lang="en-US" altLang="en-US" smtClean="0"/>
              <a:pPr/>
              <a:t>‹#›</a:t>
            </a:fld>
            <a:endParaRPr lang="en-US" altLang="en-US"/>
          </a:p>
        </p:txBody>
      </p:sp>
    </p:spTree>
    <p:extLst>
      <p:ext uri="{BB962C8B-B14F-4D97-AF65-F5344CB8AC3E}">
        <p14:creationId xmlns:p14="http://schemas.microsoft.com/office/powerpoint/2010/main" val="30552163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EC4D5CE5-3DC4-4963-B0F6-54DB02F95A4A}" type="slidenum">
              <a:rPr lang="en-US" altLang="en-US" smtClean="0"/>
              <a:pPr/>
              <a:t>‹#›</a:t>
            </a:fld>
            <a:endParaRPr lang="en-US" altLang="en-US"/>
          </a:p>
        </p:txBody>
      </p:sp>
    </p:spTree>
    <p:extLst>
      <p:ext uri="{BB962C8B-B14F-4D97-AF65-F5344CB8AC3E}">
        <p14:creationId xmlns:p14="http://schemas.microsoft.com/office/powerpoint/2010/main" val="21648276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F4D6DA98-A829-46AC-BF6D-024C7A23C7ED}" type="slidenum">
              <a:rPr lang="en-US" altLang="en-US" smtClean="0"/>
              <a:pPr/>
              <a:t>‹#›</a:t>
            </a:fld>
            <a:endParaRPr lang="en-US" altLang="en-US"/>
          </a:p>
        </p:txBody>
      </p:sp>
    </p:spTree>
    <p:extLst>
      <p:ext uri="{BB962C8B-B14F-4D97-AF65-F5344CB8AC3E}">
        <p14:creationId xmlns:p14="http://schemas.microsoft.com/office/powerpoint/2010/main" val="1179766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0AFFFE80-8423-4CA2-AD49-5954713B22C3}" type="slidenum">
              <a:rPr lang="en-US" altLang="en-US" smtClean="0"/>
              <a:pPr/>
              <a:t>‹#›</a:t>
            </a:fld>
            <a:endParaRPr lang="en-US" altLang="en-US"/>
          </a:p>
        </p:txBody>
      </p:sp>
    </p:spTree>
    <p:extLst>
      <p:ext uri="{BB962C8B-B14F-4D97-AF65-F5344CB8AC3E}">
        <p14:creationId xmlns:p14="http://schemas.microsoft.com/office/powerpoint/2010/main" val="22610359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865DA108-79D8-4FE7-835B-8E94F5FD5460}" type="slidenum">
              <a:rPr lang="en-US" altLang="en-US" smtClean="0"/>
              <a:pPr/>
              <a:t>‹#›</a:t>
            </a:fld>
            <a:endParaRPr lang="en-US" altLang="en-US"/>
          </a:p>
        </p:txBody>
      </p:sp>
    </p:spTree>
    <p:extLst>
      <p:ext uri="{BB962C8B-B14F-4D97-AF65-F5344CB8AC3E}">
        <p14:creationId xmlns:p14="http://schemas.microsoft.com/office/powerpoint/2010/main" val="31251209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E62E75F8-1D0E-44FA-BA2F-0C150BB71D3B}" type="slidenum">
              <a:rPr lang="en-US" altLang="en-US" smtClean="0"/>
              <a:pPr/>
              <a:t>‹#›</a:t>
            </a:fld>
            <a:endParaRPr lang="en-US" altLang="en-US"/>
          </a:p>
        </p:txBody>
      </p:sp>
    </p:spTree>
    <p:extLst>
      <p:ext uri="{BB962C8B-B14F-4D97-AF65-F5344CB8AC3E}">
        <p14:creationId xmlns:p14="http://schemas.microsoft.com/office/powerpoint/2010/main" val="4008941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19833176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t>1-</a:t>
            </a:r>
            <a:fld id="{52BFF850-B16B-2945-8B5A-88BDFD308B12}" type="slidenum">
              <a:rPr lang="en-US"/>
              <a:pPr/>
              <a:t>‹#›</a:t>
            </a:fld>
            <a:endParaRPr lang="en-US"/>
          </a:p>
        </p:txBody>
      </p:sp>
    </p:spTree>
    <p:extLst>
      <p:ext uri="{BB962C8B-B14F-4D97-AF65-F5344CB8AC3E}">
        <p14:creationId xmlns:p14="http://schemas.microsoft.com/office/powerpoint/2010/main" val="6922851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991744479"/>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51328"/>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3741468082"/>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36986990"/>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1585842108"/>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9012F6D-D72F-4251-9F16-A0006C09662C}" type="slidenum">
              <a:rPr lang="en-US" altLang="en-US" smtClean="0"/>
              <a:pPr/>
              <a:t>‹#›</a:t>
            </a:fld>
            <a:endParaRPr lang="en-US" altLang="en-US"/>
          </a:p>
        </p:txBody>
      </p:sp>
    </p:spTree>
    <p:extLst>
      <p:ext uri="{BB962C8B-B14F-4D97-AF65-F5344CB8AC3E}">
        <p14:creationId xmlns:p14="http://schemas.microsoft.com/office/powerpoint/2010/main" val="4656845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525E6678-35B0-418B-8CB2-EC436172CE7F}" type="slidenum">
              <a:rPr lang="en-US" altLang="en-US" smtClean="0"/>
              <a:pPr/>
              <a:t>‹#›</a:t>
            </a:fld>
            <a:endParaRPr lang="en-US" altLang="en-US"/>
          </a:p>
        </p:txBody>
      </p:sp>
    </p:spTree>
    <p:extLst>
      <p:ext uri="{BB962C8B-B14F-4D97-AF65-F5344CB8AC3E}">
        <p14:creationId xmlns:p14="http://schemas.microsoft.com/office/powerpoint/2010/main" val="84771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t>1-</a:t>
            </a:r>
            <a:fld id="{CC7C19C0-9189-3648-80FC-F89568C134BF}" type="slidenum">
              <a:rPr lang="en-US"/>
              <a:pPr/>
              <a:t>‹#›</a:t>
            </a:fld>
            <a:endParaRPr lang="en-US"/>
          </a:p>
        </p:txBody>
      </p:sp>
    </p:spTree>
    <p:extLst>
      <p:ext uri="{BB962C8B-B14F-4D97-AF65-F5344CB8AC3E}">
        <p14:creationId xmlns:p14="http://schemas.microsoft.com/office/powerpoint/2010/main" val="295547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1-</a:t>
            </a:r>
            <a:fld id="{3AC26689-C3CD-AC4E-B81A-ED82CDC17B5E}" type="slidenum">
              <a:rPr lang="en-US"/>
              <a:pPr/>
              <a:t>‹#›</a:t>
            </a:fld>
            <a:endParaRPr lang="en-US"/>
          </a:p>
        </p:txBody>
      </p:sp>
    </p:spTree>
    <p:extLst>
      <p:ext uri="{BB962C8B-B14F-4D97-AF65-F5344CB8AC3E}">
        <p14:creationId xmlns:p14="http://schemas.microsoft.com/office/powerpoint/2010/main" val="172890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B7655B8D-56A5-D140-850D-01962776C85A}" type="slidenum">
              <a:rPr lang="en-US"/>
              <a:pPr/>
              <a:t>‹#›</a:t>
            </a:fld>
            <a:endParaRPr lang="en-US"/>
          </a:p>
        </p:txBody>
      </p:sp>
    </p:spTree>
    <p:extLst>
      <p:ext uri="{BB962C8B-B14F-4D97-AF65-F5344CB8AC3E}">
        <p14:creationId xmlns:p14="http://schemas.microsoft.com/office/powerpoint/2010/main" val="145588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0C545DF3-4D13-6B4B-9B01-22D09F510AA6}" type="slidenum">
              <a:rPr lang="en-US"/>
              <a:pPr/>
              <a:t>‹#›</a:t>
            </a:fld>
            <a:endParaRPr lang="en-US"/>
          </a:p>
        </p:txBody>
      </p:sp>
    </p:spTree>
    <p:extLst>
      <p:ext uri="{BB962C8B-B14F-4D97-AF65-F5344CB8AC3E}">
        <p14:creationId xmlns:p14="http://schemas.microsoft.com/office/powerpoint/2010/main" val="153188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573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2573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5732"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000" b="1">
                <a:latin typeface="Arial" charset="0"/>
              </a:defRPr>
            </a:lvl1pPr>
          </a:lstStyle>
          <a:p>
            <a:r>
              <a:rPr lang="en-US"/>
              <a:t>1-</a:t>
            </a:r>
            <a:fld id="{E50FA931-9749-2941-B62D-149803AA6AA3}" type="slidenum">
              <a:rPr lang="en-US"/>
              <a:pPr/>
              <a:t>‹#›</a:t>
            </a:fld>
            <a:endParaRPr lang="en-US"/>
          </a:p>
        </p:txBody>
      </p:sp>
      <p:sp>
        <p:nvSpPr>
          <p:cNvPr id="1225733"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charset="0"/>
          <a:ea typeface="ＭＳ Ｐゴシック" charset="0"/>
          <a:cs typeface="Arial" charset="0"/>
        </a:defRPr>
      </a:lvl2pPr>
      <a:lvl3pPr algn="ctr" rtl="0" fontAlgn="base">
        <a:spcBef>
          <a:spcPct val="0"/>
        </a:spcBef>
        <a:spcAft>
          <a:spcPct val="0"/>
        </a:spcAft>
        <a:defRPr sz="4400">
          <a:solidFill>
            <a:schemeClr val="tx2"/>
          </a:solidFill>
          <a:latin typeface="Times" charset="0"/>
          <a:ea typeface="ＭＳ Ｐゴシック" charset="0"/>
          <a:cs typeface="Arial" charset="0"/>
        </a:defRPr>
      </a:lvl3pPr>
      <a:lvl4pPr algn="ctr" rtl="0" fontAlgn="base">
        <a:spcBef>
          <a:spcPct val="0"/>
        </a:spcBef>
        <a:spcAft>
          <a:spcPct val="0"/>
        </a:spcAft>
        <a:defRPr sz="4400">
          <a:solidFill>
            <a:schemeClr val="tx2"/>
          </a:solidFill>
          <a:latin typeface="Times" charset="0"/>
          <a:ea typeface="ＭＳ Ｐゴシック" charset="0"/>
          <a:cs typeface="Arial" charset="0"/>
        </a:defRPr>
      </a:lvl4pPr>
      <a:lvl5pPr algn="ctr" rtl="0" fontAlgn="base">
        <a:spcBef>
          <a:spcPct val="0"/>
        </a:spcBef>
        <a:spcAft>
          <a:spcPct val="0"/>
        </a:spcAft>
        <a:defRPr sz="4400">
          <a:solidFill>
            <a:schemeClr val="tx2"/>
          </a:solidFill>
          <a:latin typeface="Times" charset="0"/>
          <a:ea typeface="ＭＳ Ｐゴシック" charset="0"/>
          <a:cs typeface="Arial" charset="0"/>
        </a:defRPr>
      </a:lvl5pPr>
      <a:lvl6pPr marL="457200" algn="ctr" rtl="0" fontAlgn="base">
        <a:spcBef>
          <a:spcPct val="0"/>
        </a:spcBef>
        <a:spcAft>
          <a:spcPct val="0"/>
        </a:spcAft>
        <a:defRPr sz="4400">
          <a:solidFill>
            <a:schemeClr val="tx2"/>
          </a:solidFill>
          <a:latin typeface="Times" charset="0"/>
          <a:ea typeface="ＭＳ Ｐゴシック" charset="0"/>
          <a:cs typeface="Arial" charset="0"/>
        </a:defRPr>
      </a:lvl6pPr>
      <a:lvl7pPr marL="914400" algn="ctr" rtl="0" fontAlgn="base">
        <a:spcBef>
          <a:spcPct val="0"/>
        </a:spcBef>
        <a:spcAft>
          <a:spcPct val="0"/>
        </a:spcAft>
        <a:defRPr sz="4400">
          <a:solidFill>
            <a:schemeClr val="tx2"/>
          </a:solidFill>
          <a:latin typeface="Times" charset="0"/>
          <a:ea typeface="ＭＳ Ｐゴシック" charset="0"/>
          <a:cs typeface="Arial" charset="0"/>
        </a:defRPr>
      </a:lvl7pPr>
      <a:lvl8pPr marL="1371600" algn="ctr" rtl="0" fontAlgn="base">
        <a:spcBef>
          <a:spcPct val="0"/>
        </a:spcBef>
        <a:spcAft>
          <a:spcPct val="0"/>
        </a:spcAft>
        <a:defRPr sz="4400">
          <a:solidFill>
            <a:schemeClr val="tx2"/>
          </a:solidFill>
          <a:latin typeface="Times" charset="0"/>
          <a:ea typeface="ＭＳ Ｐゴシック" charset="0"/>
          <a:cs typeface="Arial" charset="0"/>
        </a:defRPr>
      </a:lvl8pPr>
      <a:lvl9pPr marL="1828800" algn="ctr" rtl="0" fontAlgn="base">
        <a:spcBef>
          <a:spcPct val="0"/>
        </a:spcBef>
        <a:spcAft>
          <a:spcPct val="0"/>
        </a:spcAft>
        <a:defRPr sz="4400">
          <a:solidFill>
            <a:schemeClr val="tx2"/>
          </a:solidFill>
          <a:latin typeface="Times"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762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6228"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b="1">
                <a:latin typeface="Arial" panose="020B0604020202020204" pitchFamily="34" charset="0"/>
              </a:defRPr>
            </a:lvl1pPr>
          </a:lstStyle>
          <a:p>
            <a:r>
              <a:rPr lang="en-US"/>
              <a:t>1-</a:t>
            </a:r>
            <a:fld id="{E50FA931-9749-2941-B62D-149803AA6AA3}" type="slidenum">
              <a:rPr lang="en-US" smtClean="0"/>
              <a:pPr/>
              <a:t>‹#›</a:t>
            </a:fld>
            <a:endParaRPr lang="en-US"/>
          </a:p>
        </p:txBody>
      </p:sp>
      <p:sp>
        <p:nvSpPr>
          <p:cNvPr id="1076229" name="Rectangle 5"/>
          <p:cNvSpPr>
            <a:spLocks noChangeArrowheads="1"/>
          </p:cNvSpPr>
          <p:nvPr/>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
        <p:nvSpPr>
          <p:cNvPr id="6"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F62F0C89-787E-4886-9B36-6B47ACB38AD5}" type="slidenum">
              <a:rPr lang="en-US" altLang="en-US" smtClean="0"/>
              <a:pPr/>
              <a:t>‹#›</a:t>
            </a:fld>
            <a:endParaRPr lang="en-US" altLang="en-US"/>
          </a:p>
        </p:txBody>
      </p:sp>
      <p:sp>
        <p:nvSpPr>
          <p:cNvPr id="13" name="Rectangle 5"/>
          <p:cNvSpPr>
            <a:spLocks noChangeArrowheads="1"/>
          </p:cNvSpPr>
          <p:nvPr/>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116010353"/>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11/5/2019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8D9EC062-5B04-402D-9E76-DD23690024E5}" type="slidenum">
              <a:rPr lang="en-US" altLang="en-US" smtClean="0"/>
              <a:pPr/>
              <a:t>‹#›</a:t>
            </a:fld>
            <a:endParaRPr lang="en-US" altLang="en-US"/>
          </a:p>
        </p:txBody>
      </p:sp>
      <p:sp>
        <p:nvSpPr>
          <p:cNvPr id="13" name="Rectangle 7">
            <a:extLst>
              <a:ext uri="{FF2B5EF4-FFF2-40B4-BE49-F238E27FC236}">
                <a16:creationId xmlns:a16="http://schemas.microsoft.com/office/drawing/2014/main" id="{D9A8F624-151F-45D0-B13F-29829FBA0BEC}"/>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Copyright © 2010 Pearson Education, publishing as Addison-Wesley. All rights reserved</a:t>
            </a:r>
          </a:p>
        </p:txBody>
      </p:sp>
    </p:spTree>
    <p:extLst>
      <p:ext uri="{BB962C8B-B14F-4D97-AF65-F5344CB8AC3E}">
        <p14:creationId xmlns:p14="http://schemas.microsoft.com/office/powerpoint/2010/main" val="3282114038"/>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ctrTitle"/>
          </p:nvPr>
        </p:nvSpPr>
        <p:spPr/>
        <p:txBody>
          <a:bodyPr/>
          <a:lstStyle/>
          <a:p>
            <a:r>
              <a:rPr lang="en-US" sz="4400" dirty="0"/>
              <a:t>Chapter 20</a:t>
            </a:r>
          </a:p>
        </p:txBody>
      </p:sp>
      <p:sp>
        <p:nvSpPr>
          <p:cNvPr id="672771" name="Rectangle 3"/>
          <p:cNvSpPr>
            <a:spLocks noGrp="1" noChangeArrowheads="1"/>
          </p:cNvSpPr>
          <p:nvPr>
            <p:ph type="subTitle" idx="1"/>
          </p:nvPr>
        </p:nvSpPr>
        <p:spPr/>
        <p:txBody>
          <a:bodyPr/>
          <a:lstStyle/>
          <a:p>
            <a:r>
              <a:rPr lang="en-US"/>
              <a:t>Hash Tables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A Map is used to store a collection of entries that consists of keys and their values.  So a Map, maps keys to values.</a:t>
            </a:r>
          </a:p>
          <a:p>
            <a:r>
              <a:rPr lang="en-US" dirty="0" err="1"/>
              <a:t>HashMap</a:t>
            </a:r>
            <a:r>
              <a:rPr lang="en-US" dirty="0"/>
              <a:t> does not keep keys in sorted order, but </a:t>
            </a:r>
            <a:r>
              <a:rPr lang="en-US" dirty="0" err="1"/>
              <a:t>TreeMap</a:t>
            </a:r>
            <a:r>
              <a:rPr lang="en-US" dirty="0"/>
              <a:t> does.</a:t>
            </a:r>
          </a:p>
          <a:p>
            <a:r>
              <a:rPr lang="en-US" dirty="0"/>
              <a:t>See chapter 6 for code</a:t>
            </a:r>
          </a:p>
          <a:p>
            <a:endParaRPr lang="en-US" dirty="0"/>
          </a:p>
          <a:p>
            <a:r>
              <a:rPr lang="en-US" dirty="0"/>
              <a:t>What is one advantage </a:t>
            </a:r>
            <a:r>
              <a:rPr lang="en-US" dirty="0" err="1"/>
              <a:t>HashMap</a:t>
            </a:r>
            <a:r>
              <a:rPr lang="en-US" dirty="0"/>
              <a:t> has over </a:t>
            </a:r>
            <a:r>
              <a:rPr lang="en-US" dirty="0" err="1"/>
              <a:t>TreeMap</a:t>
            </a:r>
            <a:r>
              <a:rPr lang="en-US" dirty="0"/>
              <a:t>?</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10</a:t>
            </a:fld>
            <a:endParaRPr lang="en-US" altLang="en-US"/>
          </a:p>
        </p:txBody>
      </p:sp>
    </p:spTree>
    <p:extLst>
      <p:ext uri="{BB962C8B-B14F-4D97-AF65-F5344CB8AC3E}">
        <p14:creationId xmlns:p14="http://schemas.microsoft.com/office/powerpoint/2010/main" val="282906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hashCode</a:t>
            </a:r>
            <a:endParaRPr lang="en-US" dirty="0"/>
          </a:p>
        </p:txBody>
      </p:sp>
      <p:sp>
        <p:nvSpPr>
          <p:cNvPr id="3" name="Content Placeholder 2"/>
          <p:cNvSpPr>
            <a:spLocks noGrp="1"/>
          </p:cNvSpPr>
          <p:nvPr>
            <p:ph idx="1"/>
          </p:nvPr>
        </p:nvSpPr>
        <p:spPr/>
        <p:txBody>
          <a:bodyPr/>
          <a:lstStyle/>
          <a:p>
            <a:r>
              <a:rPr lang="en-US" dirty="0" err="1"/>
              <a:t>Java.lang.String</a:t>
            </a:r>
            <a:r>
              <a:rPr lang="en-US" dirty="0"/>
              <a:t> has:</a:t>
            </a:r>
          </a:p>
          <a:p>
            <a:pPr lvl="1"/>
            <a:r>
              <a:rPr lang="en-US" dirty="0" err="1"/>
              <a:t>hashCode</a:t>
            </a:r>
            <a:r>
              <a:rPr lang="en-US" dirty="0"/>
              <a:t>()</a:t>
            </a:r>
          </a:p>
          <a:p>
            <a:pPr lvl="1"/>
            <a:r>
              <a:rPr lang="en-US" dirty="0"/>
              <a:t>equals()</a:t>
            </a:r>
          </a:p>
          <a:p>
            <a:r>
              <a:rPr lang="en-US" dirty="0"/>
              <a:t>This makes it great to use as a key for a hash.</a:t>
            </a:r>
          </a:p>
          <a:p>
            <a:r>
              <a:rPr lang="en-US" dirty="0"/>
              <a:t>Other objects that would do well as “keys” in a </a:t>
            </a:r>
            <a:r>
              <a:rPr lang="en-US" dirty="0" err="1"/>
              <a:t>HashSet</a:t>
            </a:r>
            <a:r>
              <a:rPr lang="en-US" dirty="0"/>
              <a:t>, or </a:t>
            </a:r>
            <a:r>
              <a:rPr lang="en-US" dirty="0" err="1"/>
              <a:t>HashMap</a:t>
            </a:r>
            <a:r>
              <a:rPr lang="en-US" dirty="0"/>
              <a:t> also have these methods</a:t>
            </a:r>
          </a:p>
          <a:p>
            <a:pPr lvl="1"/>
            <a:r>
              <a:rPr lang="en-US" dirty="0"/>
              <a:t>Can you think of some?</a:t>
            </a:r>
          </a:p>
          <a:p>
            <a:r>
              <a:rPr lang="en-US" dirty="0"/>
              <a:t>For a historical view of the </a:t>
            </a:r>
            <a:r>
              <a:rPr lang="en-US" dirty="0" err="1"/>
              <a:t>hashCode</a:t>
            </a:r>
            <a:r>
              <a:rPr lang="en-US" dirty="0"/>
              <a:t> method of java, see the book, but basically the java people changed it quite a bit, and even back and forth.</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11</a:t>
            </a:fld>
            <a:endParaRPr lang="en-US" altLang="en-US"/>
          </a:p>
        </p:txBody>
      </p:sp>
    </p:spTree>
    <p:extLst>
      <p:ext uri="{BB962C8B-B14F-4D97-AF65-F5344CB8AC3E}">
        <p14:creationId xmlns:p14="http://schemas.microsoft.com/office/powerpoint/2010/main" val="418371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Cashing the Hash Code</a:t>
            </a:r>
          </a:p>
        </p:txBody>
      </p:sp>
      <p:sp>
        <p:nvSpPr>
          <p:cNvPr id="3" name="Content Placeholder 2"/>
          <p:cNvSpPr>
            <a:spLocks noGrp="1"/>
          </p:cNvSpPr>
          <p:nvPr>
            <p:ph idx="1"/>
          </p:nvPr>
        </p:nvSpPr>
        <p:spPr/>
        <p:txBody>
          <a:bodyPr/>
          <a:lstStyle/>
          <a:p>
            <a:r>
              <a:rPr lang="en-US" dirty="0"/>
              <a:t>Each string remembers it’s hash once it has been computed</a:t>
            </a:r>
          </a:p>
          <a:p>
            <a:r>
              <a:rPr lang="en-US" dirty="0"/>
              <a:t>Classic time vs space tradeoff</a:t>
            </a:r>
          </a:p>
          <a:p>
            <a:r>
              <a:rPr lang="en-US" dirty="0"/>
              <a:t>Cashing works</a:t>
            </a:r>
            <a:br>
              <a:rPr lang="en-US" dirty="0"/>
            </a:br>
            <a:r>
              <a:rPr lang="en-US" dirty="0"/>
              <a:t>here because</a:t>
            </a:r>
            <a:br>
              <a:rPr lang="en-US" dirty="0"/>
            </a:br>
            <a:r>
              <a:rPr lang="en-US" dirty="0"/>
              <a:t>Strings are</a:t>
            </a:r>
            <a:br>
              <a:rPr lang="en-US" dirty="0"/>
            </a:br>
            <a:r>
              <a:rPr lang="en-US" dirty="0"/>
              <a:t>immutable</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12</a:t>
            </a:fld>
            <a:endParaRPr lang="en-US" altLang="en-US"/>
          </a:p>
        </p:txBody>
      </p:sp>
      <p:pic>
        <p:nvPicPr>
          <p:cNvPr id="5" name="Picture 4"/>
          <p:cNvPicPr>
            <a:picLocks noChangeAspect="1"/>
          </p:cNvPicPr>
          <p:nvPr/>
        </p:nvPicPr>
        <p:blipFill rotWithShape="1">
          <a:blip r:embed="rId2"/>
          <a:srcRect l="34000" t="37907" r="28000" b="20233"/>
          <a:stretch/>
        </p:blipFill>
        <p:spPr>
          <a:xfrm>
            <a:off x="3200400" y="3276600"/>
            <a:ext cx="5791200" cy="3429000"/>
          </a:xfrm>
          <a:prstGeom prst="rect">
            <a:avLst/>
          </a:prstGeom>
        </p:spPr>
      </p:pic>
    </p:spTree>
    <p:extLst>
      <p:ext uri="{BB962C8B-B14F-4D97-AF65-F5344CB8AC3E}">
        <p14:creationId xmlns:p14="http://schemas.microsoft.com/office/powerpoint/2010/main" val="159749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on Collision</a:t>
            </a:r>
            <a:br>
              <a:rPr lang="en-US" dirty="0"/>
            </a:br>
            <a:endParaRPr lang="en-US" dirty="0"/>
          </a:p>
        </p:txBody>
      </p:sp>
      <p:sp>
        <p:nvSpPr>
          <p:cNvPr id="5" name="Content Placeholder 4"/>
          <p:cNvSpPr>
            <a:spLocks noGrp="1"/>
          </p:cNvSpPr>
          <p:nvPr>
            <p:ph idx="1"/>
          </p:nvPr>
        </p:nvSpPr>
        <p:spPr>
          <a:xfrm>
            <a:off x="258369" y="1143000"/>
            <a:ext cx="6711654" cy="5257800"/>
          </a:xfrm>
        </p:spPr>
        <p:txBody>
          <a:bodyPr>
            <a:normAutofit/>
          </a:bodyPr>
          <a:lstStyle/>
          <a:p>
            <a:pPr marL="0" indent="0">
              <a:buNone/>
            </a:pPr>
            <a:r>
              <a:rPr lang="en-US" dirty="0"/>
              <a:t>Option 1: Linear Probing</a:t>
            </a:r>
            <a:br>
              <a:rPr lang="en-US" dirty="0"/>
            </a:br>
            <a:r>
              <a:rPr lang="en-US" dirty="0"/>
              <a:t>Just find the next free spot</a:t>
            </a:r>
          </a:p>
          <a:p>
            <a:pPr marL="0" indent="0">
              <a:buNone/>
            </a:pPr>
            <a:r>
              <a:rPr lang="en-US" dirty="0"/>
              <a:t>Problem:</a:t>
            </a:r>
            <a:br>
              <a:rPr lang="en-US" dirty="0"/>
            </a:br>
            <a:r>
              <a:rPr lang="en-US" dirty="0"/>
              <a:t>How long</a:t>
            </a:r>
            <a:br>
              <a:rPr lang="en-US" dirty="0"/>
            </a:br>
            <a:r>
              <a:rPr lang="en-US" dirty="0"/>
              <a:t>if there</a:t>
            </a:r>
            <a:br>
              <a:rPr lang="en-US" dirty="0"/>
            </a:br>
            <a:r>
              <a:rPr lang="en-US" dirty="0"/>
              <a:t>is only 1</a:t>
            </a:r>
            <a:br>
              <a:rPr lang="en-US" dirty="0"/>
            </a:br>
            <a:r>
              <a:rPr lang="en-US" dirty="0"/>
              <a:t>free spot?</a:t>
            </a:r>
          </a:p>
          <a:p>
            <a:pPr marL="0" indent="0">
              <a:buNone/>
            </a:pPr>
            <a:endParaRPr lang="en-US" dirty="0"/>
          </a:p>
          <a:p>
            <a:pPr marL="0" indent="0">
              <a:buNone/>
            </a:pPr>
            <a:r>
              <a:rPr lang="en-US" dirty="0"/>
              <a:t>Problem:</a:t>
            </a:r>
            <a:br>
              <a:rPr lang="en-US" dirty="0"/>
            </a:br>
            <a:r>
              <a:rPr lang="en-US" dirty="0"/>
              <a:t>What if </a:t>
            </a:r>
            <a:br>
              <a:rPr lang="en-US" dirty="0"/>
            </a:br>
            <a:r>
              <a:rPr lang="en-US" dirty="0"/>
              <a:t>there are</a:t>
            </a:r>
            <a:br>
              <a:rPr lang="en-US" dirty="0"/>
            </a:br>
            <a:r>
              <a:rPr lang="en-US" dirty="0"/>
              <a:t>no free</a:t>
            </a:r>
            <a:br>
              <a:rPr lang="en-US" dirty="0"/>
            </a:br>
            <a:r>
              <a:rPr lang="en-US" dirty="0"/>
              <a:t>spots?</a:t>
            </a:r>
          </a:p>
        </p:txBody>
      </p:sp>
      <p:sp>
        <p:nvSpPr>
          <p:cNvPr id="3" name="Slide Number Placeholder 1"/>
          <p:cNvSpPr>
            <a:spLocks noGrp="1"/>
          </p:cNvSpPr>
          <p:nvPr>
            <p:ph type="sldNum" sz="quarter" idx="12"/>
          </p:nvPr>
        </p:nvSpPr>
        <p:spPr/>
        <p:txBody>
          <a:bodyPr/>
          <a:lstStyle/>
          <a:p>
            <a:r>
              <a:rPr lang="en-US"/>
              <a:t>1-</a:t>
            </a:r>
            <a:fld id="{0BCD3F25-B628-EB44-9C62-B67D6DA233E5}" type="slidenum">
              <a:rPr lang="en-US"/>
              <a:pPr/>
              <a:t>13</a:t>
            </a:fld>
            <a:endParaRPr lang="en-US"/>
          </a:p>
        </p:txBody>
      </p:sp>
      <p:pic>
        <p:nvPicPr>
          <p:cNvPr id="1210370" name="Picture 2" descr="weiss20-04"/>
          <p:cNvPicPr preferRelativeResize="0">
            <a:picLocks noChangeAspect="1" noChangeArrowheads="1"/>
          </p:cNvPicPr>
          <p:nvPr/>
        </p:nvPicPr>
        <p:blipFill rotWithShape="1">
          <a:blip r:embed="rId2">
            <a:extLst>
              <a:ext uri="{28A0092B-C50C-407E-A947-70E740481C1C}">
                <a14:useLocalDpi xmlns:a14="http://schemas.microsoft.com/office/drawing/2010/main" val="0"/>
              </a:ext>
            </a:extLst>
          </a:blip>
          <a:srcRect r="10664" b="6930"/>
          <a:stretch/>
        </p:blipFill>
        <p:spPr bwMode="auto">
          <a:xfrm>
            <a:off x="1757855" y="1879524"/>
            <a:ext cx="7351986"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Find method</a:t>
            </a:r>
          </a:p>
        </p:txBody>
      </p:sp>
      <p:sp>
        <p:nvSpPr>
          <p:cNvPr id="3" name="Content Placeholder 2"/>
          <p:cNvSpPr>
            <a:spLocks noGrp="1"/>
          </p:cNvSpPr>
          <p:nvPr>
            <p:ph idx="1"/>
          </p:nvPr>
        </p:nvSpPr>
        <p:spPr/>
        <p:txBody>
          <a:bodyPr/>
          <a:lstStyle/>
          <a:p>
            <a:r>
              <a:rPr lang="en-US" dirty="0"/>
              <a:t>Does the previous slide’s hash contain 9</a:t>
            </a:r>
          </a:p>
          <a:p>
            <a:pPr lvl="1"/>
            <a:r>
              <a:rPr lang="en-US" dirty="0"/>
              <a:t>How do you know?</a:t>
            </a:r>
          </a:p>
          <a:p>
            <a:r>
              <a:rPr lang="en-US" dirty="0"/>
              <a:t>Does the previous slide’s hash contain 129?</a:t>
            </a:r>
          </a:p>
          <a:p>
            <a:pPr lvl="1"/>
            <a:r>
              <a:rPr lang="en-US" dirty="0"/>
              <a:t>How do you know?</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14</a:t>
            </a:fld>
            <a:endParaRPr lang="en-US" altLang="en-US"/>
          </a:p>
        </p:txBody>
      </p:sp>
    </p:spTree>
    <p:extLst>
      <p:ext uri="{BB962C8B-B14F-4D97-AF65-F5344CB8AC3E}">
        <p14:creationId xmlns:p14="http://schemas.microsoft.com/office/powerpoint/2010/main" val="350766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 naïve analysis</a:t>
            </a:r>
          </a:p>
        </p:txBody>
      </p:sp>
      <p:sp>
        <p:nvSpPr>
          <p:cNvPr id="3" name="Content Placeholder 2"/>
          <p:cNvSpPr>
            <a:spLocks noGrp="1"/>
          </p:cNvSpPr>
          <p:nvPr>
            <p:ph idx="1"/>
          </p:nvPr>
        </p:nvSpPr>
        <p:spPr/>
        <p:txBody>
          <a:bodyPr>
            <a:normAutofit/>
          </a:bodyPr>
          <a:lstStyle/>
          <a:p>
            <a:r>
              <a:rPr lang="en-US" dirty="0"/>
              <a:t>Assume:</a:t>
            </a:r>
          </a:p>
          <a:p>
            <a:pPr lvl="1"/>
            <a:r>
              <a:rPr lang="en-US" dirty="0"/>
              <a:t>The hash table is large</a:t>
            </a:r>
          </a:p>
          <a:p>
            <a:pPr lvl="1"/>
            <a:r>
              <a:rPr lang="en-US" dirty="0"/>
              <a:t>Each probe in the hash is independent of the previous probe</a:t>
            </a:r>
          </a:p>
          <a:p>
            <a:r>
              <a:rPr lang="en-US" dirty="0"/>
              <a:t>Probes being independent of each other is great, but generally you are searching a hash for something related to what you just looked for</a:t>
            </a:r>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15</a:t>
            </a:fld>
            <a:endParaRPr lang="en-US" altLang="en-US"/>
          </a:p>
        </p:txBody>
      </p:sp>
    </p:spTree>
    <p:extLst>
      <p:ext uri="{BB962C8B-B14F-4D97-AF65-F5344CB8AC3E}">
        <p14:creationId xmlns:p14="http://schemas.microsoft.com/office/powerpoint/2010/main" val="107189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20.1</a:t>
            </a:r>
          </a:p>
        </p:txBody>
      </p:sp>
      <p:sp>
        <p:nvSpPr>
          <p:cNvPr id="3" name="Content Placeholder 2"/>
          <p:cNvSpPr>
            <a:spLocks noGrp="1"/>
          </p:cNvSpPr>
          <p:nvPr>
            <p:ph idx="1"/>
          </p:nvPr>
        </p:nvSpPr>
        <p:spPr/>
        <p:txBody>
          <a:bodyPr>
            <a:normAutofit lnSpcReduction="10000"/>
          </a:bodyPr>
          <a:lstStyle/>
          <a:p>
            <a:r>
              <a:rPr lang="en-US" b="1" dirty="0"/>
              <a:t>definition: </a:t>
            </a:r>
            <a:r>
              <a:rPr lang="en-US" dirty="0"/>
              <a:t>The </a:t>
            </a:r>
            <a:r>
              <a:rPr lang="en-US" i="1" dirty="0"/>
              <a:t>load factor, </a:t>
            </a:r>
            <a:r>
              <a:rPr lang="en-US" dirty="0"/>
              <a:t>λ</a:t>
            </a:r>
            <a:r>
              <a:rPr lang="en-US" i="1" dirty="0"/>
              <a:t>, </a:t>
            </a:r>
            <a:r>
              <a:rPr lang="en-US" dirty="0"/>
              <a:t>of a probing hash table is the fraction of the table that is full. The load factor ranges from 0 (empty) to 1 (completely full).</a:t>
            </a:r>
          </a:p>
          <a:p>
            <a:pPr marL="0" indent="0">
              <a:buNone/>
            </a:pPr>
            <a:r>
              <a:rPr lang="en-US" dirty="0"/>
              <a:t>Theorem</a:t>
            </a:r>
          </a:p>
          <a:p>
            <a:r>
              <a:rPr lang="en-US" dirty="0"/>
              <a:t>If independence of probes is assumed, the average number of cells examined in an insertion using linear probing is 1/(1 – λ).</a:t>
            </a:r>
          </a:p>
          <a:p>
            <a:pPr marL="0" indent="0">
              <a:buNone/>
            </a:pPr>
            <a:r>
              <a:rPr lang="en-US" dirty="0"/>
              <a:t>Proof</a:t>
            </a:r>
          </a:p>
          <a:p>
            <a:r>
              <a:rPr lang="en-US" dirty="0"/>
              <a:t>For a table with a load factor of λ</a:t>
            </a:r>
            <a:r>
              <a:rPr lang="en-US" i="1" dirty="0"/>
              <a:t>, </a:t>
            </a:r>
            <a:r>
              <a:rPr lang="en-US" dirty="0"/>
              <a:t>the probability of any cell’s being empty is 1 – λ. Consequently, the expected number of independent trials required to find an empty cell is 1/(1 – λ).</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16</a:t>
            </a:fld>
            <a:endParaRPr lang="en-US" altLang="en-US"/>
          </a:p>
        </p:txBody>
      </p:sp>
    </p:spTree>
    <p:extLst>
      <p:ext uri="{BB962C8B-B14F-4D97-AF65-F5344CB8AC3E}">
        <p14:creationId xmlns:p14="http://schemas.microsoft.com/office/powerpoint/2010/main" val="1796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Primary Clustering</a:t>
            </a:r>
            <a:br>
              <a:rPr lang="en-US" sz="3600" dirty="0"/>
            </a:br>
            <a:r>
              <a:rPr lang="en-US" sz="3600" dirty="0"/>
              <a:t>What really happens in hashes</a:t>
            </a:r>
          </a:p>
        </p:txBody>
      </p:sp>
      <p:sp>
        <p:nvSpPr>
          <p:cNvPr id="4" name="Content Placeholder 3"/>
          <p:cNvSpPr>
            <a:spLocks noGrp="1"/>
          </p:cNvSpPr>
          <p:nvPr>
            <p:ph idx="1"/>
          </p:nvPr>
        </p:nvSpPr>
        <p:spPr/>
        <p:txBody>
          <a:bodyPr/>
          <a:lstStyle/>
          <a:p>
            <a:endParaRPr lang="en-US"/>
          </a:p>
        </p:txBody>
      </p:sp>
      <p:sp>
        <p:nvSpPr>
          <p:cNvPr id="3" name="Slide Number Placeholder 1"/>
          <p:cNvSpPr>
            <a:spLocks noGrp="1"/>
          </p:cNvSpPr>
          <p:nvPr>
            <p:ph type="sldNum" sz="quarter" idx="12"/>
          </p:nvPr>
        </p:nvSpPr>
        <p:spPr/>
        <p:txBody>
          <a:bodyPr/>
          <a:lstStyle/>
          <a:p>
            <a:r>
              <a:rPr lang="en-US"/>
              <a:t>1-</a:t>
            </a:r>
            <a:fld id="{75118C54-F76B-274B-AC1E-059A1E586387}" type="slidenum">
              <a:rPr lang="en-US"/>
              <a:pPr/>
              <a:t>17</a:t>
            </a:fld>
            <a:endParaRPr lang="en-US"/>
          </a:p>
        </p:txBody>
      </p:sp>
      <p:pic>
        <p:nvPicPr>
          <p:cNvPr id="1211394" name="Picture 2" descr="weiss20-0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 20.2</a:t>
            </a:r>
          </a:p>
        </p:txBody>
      </p:sp>
      <p:sp>
        <p:nvSpPr>
          <p:cNvPr id="3" name="Content Placeholder 2"/>
          <p:cNvSpPr>
            <a:spLocks noGrp="1"/>
          </p:cNvSpPr>
          <p:nvPr>
            <p:ph idx="1"/>
          </p:nvPr>
        </p:nvSpPr>
        <p:spPr>
          <a:xfrm>
            <a:off x="827700" y="1295401"/>
            <a:ext cx="6711654" cy="4953006"/>
          </a:xfrm>
        </p:spPr>
        <p:txBody>
          <a:bodyPr>
            <a:normAutofit lnSpcReduction="10000"/>
          </a:bodyPr>
          <a:lstStyle/>
          <a:p>
            <a:pPr marL="0" indent="0">
              <a:buNone/>
            </a:pPr>
            <a:r>
              <a:rPr lang="en-US" b="1" dirty="0"/>
              <a:t>Theorem 20.2</a:t>
            </a:r>
          </a:p>
          <a:p>
            <a:r>
              <a:rPr lang="en-US" dirty="0"/>
              <a:t>The average number of cells examined in an insertion using linear probing is roughly</a:t>
            </a:r>
            <a:br>
              <a:rPr lang="en-US" dirty="0"/>
            </a:br>
            <a:r>
              <a:rPr lang="el-GR" dirty="0"/>
              <a:t>(1 + 1 ⁄ (1 – λ)</a:t>
            </a:r>
            <a:endParaRPr lang="en-US" dirty="0"/>
          </a:p>
          <a:p>
            <a:pPr marL="0" indent="0">
              <a:buNone/>
            </a:pPr>
            <a:r>
              <a:rPr lang="en-US" dirty="0"/>
              <a:t>(Even the book doesn’t care about the math!)</a:t>
            </a:r>
          </a:p>
          <a:p>
            <a:r>
              <a:rPr lang="en-US" dirty="0"/>
              <a:t>The proof is beyond the scope of this text. See reference [6]. </a:t>
            </a:r>
            <a:endParaRPr lang="en-US" b="1" dirty="0"/>
          </a:p>
          <a:p>
            <a:pPr marL="0" indent="0">
              <a:buNone/>
            </a:pPr>
            <a:r>
              <a:rPr lang="en-US" dirty="0"/>
              <a:t>Without clustering if </a:t>
            </a:r>
            <a:r>
              <a:rPr lang="el-GR" dirty="0"/>
              <a:t>λ</a:t>
            </a:r>
            <a:r>
              <a:rPr lang="en-US" dirty="0"/>
              <a:t> is close to 1, then 10 cells would need to be examined, but with clustering 50 cells need to be examined.  The goal would be 1 cell</a:t>
            </a:r>
          </a:p>
          <a:p>
            <a:pPr marL="0" indent="0">
              <a:buNone/>
            </a:pPr>
            <a:r>
              <a:rPr lang="en-US" b="1" dirty="0"/>
              <a:t>Takeaway</a:t>
            </a:r>
          </a:p>
          <a:p>
            <a:pPr marL="0" indent="0">
              <a:buNone/>
            </a:pPr>
            <a:r>
              <a:rPr lang="en-US" dirty="0"/>
              <a:t>Items that collide cause degenerate performance – so use a hash function that doesn’t collide!  (yeah right)</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18</a:t>
            </a:fld>
            <a:endParaRPr lang="en-US" altLang="en-US"/>
          </a:p>
        </p:txBody>
      </p:sp>
    </p:spTree>
    <p:extLst>
      <p:ext uri="{BB962C8B-B14F-4D97-AF65-F5344CB8AC3E}">
        <p14:creationId xmlns:p14="http://schemas.microsoft.com/office/powerpoint/2010/main" val="110832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Find</a:t>
            </a:r>
          </a:p>
        </p:txBody>
      </p:sp>
      <p:sp>
        <p:nvSpPr>
          <p:cNvPr id="3" name="Content Placeholder 2"/>
          <p:cNvSpPr>
            <a:spLocks noGrp="1"/>
          </p:cNvSpPr>
          <p:nvPr>
            <p:ph idx="1"/>
          </p:nvPr>
        </p:nvSpPr>
        <p:spPr>
          <a:xfrm>
            <a:off x="827700" y="1447801"/>
            <a:ext cx="6711654" cy="4800606"/>
          </a:xfrm>
        </p:spPr>
        <p:txBody>
          <a:bodyPr>
            <a:normAutofit/>
          </a:bodyPr>
          <a:lstStyle/>
          <a:p>
            <a:r>
              <a:rPr lang="en-US" dirty="0"/>
              <a:t>Two types of find</a:t>
            </a:r>
          </a:p>
          <a:p>
            <a:pPr lvl="1"/>
            <a:r>
              <a:rPr lang="en-US" dirty="0"/>
              <a:t>Successful</a:t>
            </a:r>
          </a:p>
          <a:p>
            <a:pPr lvl="1"/>
            <a:r>
              <a:rPr lang="en-US" dirty="0"/>
              <a:t>Unsuccessful</a:t>
            </a:r>
          </a:p>
          <a:p>
            <a:r>
              <a:rPr lang="en-US" dirty="0"/>
              <a:t>We can likely agree that find is easier than insert, so for an unsuccessful find we can just assume it takes the same time as insert</a:t>
            </a:r>
          </a:p>
          <a:p>
            <a:r>
              <a:rPr lang="en-US" dirty="0"/>
              <a:t>Successful finds should be a bit faster, because you don’t have to go down the entire list</a:t>
            </a:r>
          </a:p>
          <a:p>
            <a:pPr lvl="1"/>
            <a:r>
              <a:rPr lang="en-US" dirty="0"/>
              <a:t>The cost of finding X is the same cost of when it was initially inserted.  In other words, if X was the fist thing in, then you always find it the fastest – See Theorem 20.3</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19</a:t>
            </a:fld>
            <a:endParaRPr lang="en-US" altLang="en-US"/>
          </a:p>
        </p:txBody>
      </p:sp>
    </p:spTree>
    <p:extLst>
      <p:ext uri="{BB962C8B-B14F-4D97-AF65-F5344CB8AC3E}">
        <p14:creationId xmlns:p14="http://schemas.microsoft.com/office/powerpoint/2010/main" val="286770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half" idx="1"/>
          </p:nvPr>
        </p:nvSpPr>
        <p:spPr>
          <a:xfrm>
            <a:off x="304800" y="1600200"/>
            <a:ext cx="5410200" cy="4195763"/>
          </a:xfrm>
        </p:spPr>
        <p:txBody>
          <a:bodyPr>
            <a:normAutofit/>
          </a:bodyPr>
          <a:lstStyle/>
          <a:p>
            <a:r>
              <a:rPr lang="en-US" dirty="0"/>
              <a:t>In this chapter we discuss the hash table, which supports only a subset of the operations allowed by binary search trees. The implementation of hash tables is frequently called </a:t>
            </a:r>
            <a:r>
              <a:rPr lang="en-US" i="1" dirty="0"/>
              <a:t>hashing, </a:t>
            </a:r>
            <a:r>
              <a:rPr lang="en-US" dirty="0"/>
              <a:t>and it per- forms insertions, deletions, and finds in </a:t>
            </a:r>
            <a:r>
              <a:rPr lang="en-US" sz="4000" b="1" dirty="0"/>
              <a:t>constant</a:t>
            </a:r>
            <a:r>
              <a:rPr lang="en-US" sz="4000" dirty="0"/>
              <a:t> </a:t>
            </a:r>
            <a:r>
              <a:rPr lang="en-US" dirty="0"/>
              <a:t>average time. </a:t>
            </a:r>
          </a:p>
          <a:p>
            <a:r>
              <a:rPr lang="en-US" dirty="0"/>
              <a:t>This improvement is obtained at the expense of a loss of ordering information among the elements: Operations such as </a:t>
            </a:r>
            <a:r>
              <a:rPr lang="en-US" dirty="0" err="1"/>
              <a:t>findMin</a:t>
            </a:r>
            <a:r>
              <a:rPr lang="en-US" dirty="0"/>
              <a:t> and </a:t>
            </a:r>
            <a:r>
              <a:rPr lang="en-US" dirty="0" err="1"/>
              <a:t>findMax</a:t>
            </a:r>
            <a:r>
              <a:rPr lang="en-US" dirty="0"/>
              <a:t> and the printing of an entire table in sorted order in linear time are not supported </a:t>
            </a:r>
          </a:p>
          <a:p>
            <a:endParaRPr lang="en-US" dirty="0"/>
          </a:p>
          <a:p>
            <a:endParaRPr lang="en-US" dirty="0"/>
          </a:p>
        </p:txBody>
      </p:sp>
      <p:sp>
        <p:nvSpPr>
          <p:cNvPr id="5" name="Content Placeholder 4"/>
          <p:cNvSpPr>
            <a:spLocks noGrp="1"/>
          </p:cNvSpPr>
          <p:nvPr>
            <p:ph sz="half" idx="2"/>
          </p:nvPr>
        </p:nvSpPr>
        <p:spPr>
          <a:xfrm>
            <a:off x="5943600" y="1676400"/>
            <a:ext cx="2895600" cy="4200245"/>
          </a:xfrm>
        </p:spPr>
        <p:txBody>
          <a:bodyPr>
            <a:normAutofit/>
          </a:bodyPr>
          <a:lstStyle/>
          <a:p>
            <a:pPr marL="0" indent="0">
              <a:buNone/>
            </a:pPr>
            <a:r>
              <a:rPr lang="en-US" dirty="0"/>
              <a:t>Chapter includes:</a:t>
            </a:r>
          </a:p>
          <a:p>
            <a:r>
              <a:rPr lang="en-US" dirty="0"/>
              <a:t>Several methods of implementing the hash table</a:t>
            </a:r>
          </a:p>
          <a:p>
            <a:r>
              <a:rPr lang="en-US" dirty="0"/>
              <a:t>Analytical comparisons of these methods</a:t>
            </a:r>
            <a:endParaRPr lang="en-US" dirty="0">
              <a:latin typeface="Wingdings"/>
            </a:endParaRPr>
          </a:p>
          <a:p>
            <a:r>
              <a:rPr lang="en-US" dirty="0"/>
              <a:t>Some applications of hashing</a:t>
            </a:r>
          </a:p>
          <a:p>
            <a:r>
              <a:rPr lang="en-US" dirty="0"/>
              <a:t>Comparisons of hash tables and binary search trees </a:t>
            </a:r>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a:t>
            </a:fld>
            <a:endParaRPr lang="en-US" altLang="en-US"/>
          </a:p>
        </p:txBody>
      </p:sp>
    </p:spTree>
    <p:extLst>
      <p:ext uri="{BB962C8B-B14F-4D97-AF65-F5344CB8AC3E}">
        <p14:creationId xmlns:p14="http://schemas.microsoft.com/office/powerpoint/2010/main" val="78864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normAutofit/>
          </a:bodyPr>
          <a:lstStyle/>
          <a:p>
            <a:r>
              <a:rPr lang="en-US" dirty="0"/>
              <a:t>Linear probing is fine if the table is sparse, so don’t think it shouldn’t be used.</a:t>
            </a:r>
          </a:p>
          <a:p>
            <a:r>
              <a:rPr lang="en-US" dirty="0"/>
              <a:t>Quadratic probing</a:t>
            </a:r>
          </a:p>
          <a:p>
            <a:pPr lvl="1"/>
            <a:r>
              <a:rPr lang="en-US" dirty="0"/>
              <a:t>F(</a:t>
            </a:r>
            <a:r>
              <a:rPr lang="en-US" dirty="0" err="1"/>
              <a:t>i</a:t>
            </a:r>
            <a:r>
              <a:rPr lang="en-US" dirty="0"/>
              <a:t>) = i</a:t>
            </a:r>
            <a:r>
              <a:rPr lang="en-US" baseline="30000" dirty="0"/>
              <a:t>2</a:t>
            </a:r>
            <a:r>
              <a:rPr lang="en-US" dirty="0"/>
              <a:t> (on collisions)</a:t>
            </a:r>
            <a:endParaRPr lang="en-US" baseline="30000" dirty="0"/>
          </a:p>
          <a:p>
            <a:r>
              <a:rPr lang="en-US" dirty="0"/>
              <a:t>Specifically, if the hash function evaluates to </a:t>
            </a:r>
            <a:r>
              <a:rPr lang="en-US" i="1" dirty="0"/>
              <a:t>H </a:t>
            </a:r>
            <a:r>
              <a:rPr lang="en-US" dirty="0"/>
              <a:t>and a search in cell </a:t>
            </a:r>
            <a:r>
              <a:rPr lang="en-US" i="1" dirty="0"/>
              <a:t>H </a:t>
            </a:r>
            <a:r>
              <a:rPr lang="en-US" dirty="0"/>
              <a:t>is inconclusive, we try cells H+1</a:t>
            </a:r>
            <a:r>
              <a:rPr lang="en-US" baseline="30000" dirty="0"/>
              <a:t>2</a:t>
            </a:r>
            <a:r>
              <a:rPr lang="en-US" dirty="0"/>
              <a:t>, H+2</a:t>
            </a:r>
            <a:r>
              <a:rPr lang="en-US" baseline="30000" dirty="0"/>
              <a:t>2</a:t>
            </a:r>
            <a:r>
              <a:rPr lang="en-US" dirty="0"/>
              <a:t>, H+3</a:t>
            </a:r>
            <a:r>
              <a:rPr lang="en-US" baseline="30000" dirty="0"/>
              <a:t>2</a:t>
            </a:r>
            <a:r>
              <a:rPr lang="en-US" dirty="0"/>
              <a:t>, … , H+i</a:t>
            </a:r>
            <a:r>
              <a:rPr lang="en-US" baseline="30000" dirty="0"/>
              <a:t>2</a:t>
            </a:r>
            <a:r>
              <a:rPr lang="en-US" dirty="0"/>
              <a:t> (employing wraparound) in sequence. This strategy differs from the linear probing strategy of searching H+1, H+2, H+3, … , </a:t>
            </a:r>
            <a:r>
              <a:rPr lang="en-US" dirty="0" err="1"/>
              <a:t>H+i</a:t>
            </a:r>
            <a:endParaRPr lang="en-US" baseline="30000"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20</a:t>
            </a:fld>
            <a:endParaRPr lang="en-US" altLang="en-US"/>
          </a:p>
        </p:txBody>
      </p:sp>
    </p:spTree>
    <p:extLst>
      <p:ext uri="{BB962C8B-B14F-4D97-AF65-F5344CB8AC3E}">
        <p14:creationId xmlns:p14="http://schemas.microsoft.com/office/powerpoint/2010/main" val="174027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4" name="Content Placeholder 3"/>
          <p:cNvSpPr>
            <a:spLocks noGrp="1"/>
          </p:cNvSpPr>
          <p:nvPr>
            <p:ph idx="1"/>
          </p:nvPr>
        </p:nvSpPr>
        <p:spPr>
          <a:xfrm>
            <a:off x="228600" y="1143000"/>
            <a:ext cx="1676400" cy="5334000"/>
          </a:xfrm>
        </p:spPr>
        <p:txBody>
          <a:bodyPr>
            <a:normAutofit lnSpcReduction="10000"/>
          </a:bodyPr>
          <a:lstStyle/>
          <a:p>
            <a:pPr marL="0" indent="0">
              <a:buNone/>
            </a:pPr>
            <a:r>
              <a:rPr lang="en-US" dirty="0"/>
              <a:t>When 49 collides with 89, try the next cell (H+1</a:t>
            </a:r>
            <a:r>
              <a:rPr lang="en-US" baseline="30000" dirty="0"/>
              <a:t>2</a:t>
            </a:r>
            <a:r>
              <a:rPr lang="en-US" dirty="0"/>
              <a:t>)</a:t>
            </a:r>
          </a:p>
          <a:p>
            <a:pPr marL="0" indent="0">
              <a:buNone/>
            </a:pPr>
            <a:r>
              <a:rPr lang="en-US" dirty="0"/>
              <a:t>When 58 collides, try the next, cell, then try the cell 4 away</a:t>
            </a:r>
          </a:p>
          <a:p>
            <a:pPr marL="0" indent="0">
              <a:buNone/>
            </a:pPr>
            <a:r>
              <a:rPr lang="en-US" dirty="0"/>
              <a:t>Note: the alternative locations for 8 and 9 are no longer the same!</a:t>
            </a:r>
          </a:p>
        </p:txBody>
      </p:sp>
      <p:sp>
        <p:nvSpPr>
          <p:cNvPr id="3" name="Slide Number Placeholder 1"/>
          <p:cNvSpPr>
            <a:spLocks noGrp="1"/>
          </p:cNvSpPr>
          <p:nvPr>
            <p:ph type="sldNum" sz="quarter" idx="12"/>
          </p:nvPr>
        </p:nvSpPr>
        <p:spPr/>
        <p:txBody>
          <a:bodyPr/>
          <a:lstStyle/>
          <a:p>
            <a:r>
              <a:rPr lang="en-US"/>
              <a:t>1-</a:t>
            </a:r>
            <a:fld id="{25CF95A4-A315-044D-9F6B-87A2B79778AA}" type="slidenum">
              <a:rPr lang="en-US"/>
              <a:pPr/>
              <a:t>21</a:t>
            </a:fld>
            <a:endParaRPr lang="en-US"/>
          </a:p>
        </p:txBody>
      </p:sp>
      <p:pic>
        <p:nvPicPr>
          <p:cNvPr id="1212418" name="Picture 2" descr="weiss20-06"/>
          <p:cNvPicPr preferRelativeResize="0">
            <a:picLocks noChangeAspect="1" noChangeArrowheads="1"/>
          </p:cNvPicPr>
          <p:nvPr/>
        </p:nvPicPr>
        <p:blipFill rotWithShape="1">
          <a:blip r:embed="rId2">
            <a:extLst>
              <a:ext uri="{28A0092B-C50C-407E-A947-70E740481C1C}">
                <a14:useLocalDpi xmlns:a14="http://schemas.microsoft.com/office/drawing/2010/main" val="0"/>
              </a:ext>
            </a:extLst>
          </a:blip>
          <a:srcRect l="12037" r="926"/>
          <a:stretch/>
        </p:blipFill>
        <p:spPr bwMode="auto">
          <a:xfrm>
            <a:off x="1905000" y="1330325"/>
            <a:ext cx="7162800" cy="4994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 Worries</a:t>
            </a:r>
          </a:p>
        </p:txBody>
      </p:sp>
      <p:sp>
        <p:nvSpPr>
          <p:cNvPr id="3" name="Content Placeholder 2"/>
          <p:cNvSpPr>
            <a:spLocks noGrp="1"/>
          </p:cNvSpPr>
          <p:nvPr>
            <p:ph idx="1"/>
          </p:nvPr>
        </p:nvSpPr>
        <p:spPr/>
        <p:txBody>
          <a:bodyPr/>
          <a:lstStyle/>
          <a:p>
            <a:r>
              <a:rPr lang="en-US" dirty="0"/>
              <a:t>When a cell is tried after a collision, can we guarantee that we haven’t already tried it?</a:t>
            </a:r>
          </a:p>
          <a:p>
            <a:r>
              <a:rPr lang="en-US" dirty="0"/>
              <a:t>If there is a single spot in the array, can we get our last item into it?</a:t>
            </a:r>
          </a:p>
          <a:p>
            <a:r>
              <a:rPr lang="en-US" dirty="0"/>
              <a:t>It seems to require multiplication and mod, does that make it slow?</a:t>
            </a:r>
          </a:p>
          <a:p>
            <a:endParaRPr lang="en-US" dirty="0"/>
          </a:p>
          <a:p>
            <a:r>
              <a:rPr lang="en-US" dirty="0"/>
              <a:t>If the load gets too high, can we dynamically expand the table for either linear or quadratic?</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22</a:t>
            </a:fld>
            <a:endParaRPr lang="en-US" altLang="en-US"/>
          </a:p>
        </p:txBody>
      </p:sp>
    </p:spTree>
    <p:extLst>
      <p:ext uri="{BB962C8B-B14F-4D97-AF65-F5344CB8AC3E}">
        <p14:creationId xmlns:p14="http://schemas.microsoft.com/office/powerpoint/2010/main" val="1970261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D86B-5E88-478E-BCD0-EDD954779652}"/>
              </a:ext>
            </a:extLst>
          </p:cNvPr>
          <p:cNvSpPr>
            <a:spLocks noGrp="1"/>
          </p:cNvSpPr>
          <p:nvPr>
            <p:ph type="title"/>
          </p:nvPr>
        </p:nvSpPr>
        <p:spPr/>
        <p:txBody>
          <a:bodyPr/>
          <a:lstStyle/>
          <a:p>
            <a:r>
              <a:rPr lang="en-US" dirty="0" err="1"/>
              <a:t>Tablesize</a:t>
            </a:r>
            <a:r>
              <a:rPr lang="en-US" dirty="0"/>
              <a:t> Must Be Prime!</a:t>
            </a:r>
          </a:p>
        </p:txBody>
      </p:sp>
      <p:pic>
        <p:nvPicPr>
          <p:cNvPr id="5" name="Content Placeholder 4">
            <a:extLst>
              <a:ext uri="{FF2B5EF4-FFF2-40B4-BE49-F238E27FC236}">
                <a16:creationId xmlns:a16="http://schemas.microsoft.com/office/drawing/2014/main" id="{523603B5-2FF7-4501-BB29-084DC823FBA3}"/>
              </a:ext>
            </a:extLst>
          </p:cNvPr>
          <p:cNvPicPr>
            <a:picLocks noGrp="1" noChangeAspect="1"/>
          </p:cNvPicPr>
          <p:nvPr>
            <p:ph idx="1"/>
          </p:nvPr>
        </p:nvPicPr>
        <p:blipFill rotWithShape="1">
          <a:blip r:embed="rId2"/>
          <a:srcRect l="39901" t="19054" r="24905" b="45243"/>
          <a:stretch/>
        </p:blipFill>
        <p:spPr>
          <a:xfrm>
            <a:off x="1066800" y="2362200"/>
            <a:ext cx="6436279" cy="3944824"/>
          </a:xfrm>
          <a:prstGeom prst="rect">
            <a:avLst/>
          </a:prstGeom>
        </p:spPr>
      </p:pic>
      <p:sp>
        <p:nvSpPr>
          <p:cNvPr id="4" name="Slide Number Placeholder 3">
            <a:extLst>
              <a:ext uri="{FF2B5EF4-FFF2-40B4-BE49-F238E27FC236}">
                <a16:creationId xmlns:a16="http://schemas.microsoft.com/office/drawing/2014/main" id="{6A70FF82-40F6-48CD-B462-C2C1F6EC2956}"/>
              </a:ext>
            </a:extLst>
          </p:cNvPr>
          <p:cNvSpPr>
            <a:spLocks noGrp="1"/>
          </p:cNvSpPr>
          <p:nvPr>
            <p:ph type="sldNum" sz="quarter" idx="12"/>
          </p:nvPr>
        </p:nvSpPr>
        <p:spPr/>
        <p:txBody>
          <a:bodyPr/>
          <a:lstStyle/>
          <a:p>
            <a:r>
              <a:rPr lang="en-US" altLang="en-US"/>
              <a:t>1-</a:t>
            </a:r>
            <a:fld id="{EC9E3481-7F73-44A9-AC84-E3122D8070AB}" type="slidenum">
              <a:rPr lang="en-US" altLang="en-US" smtClean="0"/>
              <a:pPr/>
              <a:t>23</a:t>
            </a:fld>
            <a:endParaRPr lang="en-US" altLang="en-US"/>
          </a:p>
        </p:txBody>
      </p:sp>
    </p:spTree>
    <p:extLst>
      <p:ext uri="{BB962C8B-B14F-4D97-AF65-F5344CB8AC3E}">
        <p14:creationId xmlns:p14="http://schemas.microsoft.com/office/powerpoint/2010/main" val="3022689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1D0D-1019-4DF8-B460-72AAB588C221}"/>
              </a:ext>
            </a:extLst>
          </p:cNvPr>
          <p:cNvSpPr>
            <a:spLocks noGrp="1"/>
          </p:cNvSpPr>
          <p:nvPr>
            <p:ph type="title"/>
          </p:nvPr>
        </p:nvSpPr>
        <p:spPr/>
        <p:txBody>
          <a:bodyPr/>
          <a:lstStyle/>
          <a:p>
            <a:r>
              <a:rPr lang="en-US" dirty="0"/>
              <a:t>Find a prime, because it is so important</a:t>
            </a:r>
          </a:p>
        </p:txBody>
      </p:sp>
      <p:sp>
        <p:nvSpPr>
          <p:cNvPr id="3" name="Slide Number Placeholder 1"/>
          <p:cNvSpPr>
            <a:spLocks noGrp="1"/>
          </p:cNvSpPr>
          <p:nvPr>
            <p:ph type="sldNum" sz="quarter" idx="12"/>
          </p:nvPr>
        </p:nvSpPr>
        <p:spPr/>
        <p:txBody>
          <a:bodyPr/>
          <a:lstStyle/>
          <a:p>
            <a:r>
              <a:rPr lang="en-US"/>
              <a:t>1-</a:t>
            </a:r>
            <a:fld id="{92FC8309-1048-984D-BA7B-BB912AB21915}" type="slidenum">
              <a:rPr lang="en-US"/>
              <a:pPr/>
              <a:t>24</a:t>
            </a:fld>
            <a:endParaRPr lang="en-US"/>
          </a:p>
        </p:txBody>
      </p:sp>
      <p:pic>
        <p:nvPicPr>
          <p:cNvPr id="1213442" name="Picture 2" descr="weiss20-0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9400"/>
            <a:ext cx="8229600" cy="3408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224C-C81D-4A01-A37B-AFD0F837A44E}"/>
              </a:ext>
            </a:extLst>
          </p:cNvPr>
          <p:cNvSpPr>
            <a:spLocks noGrp="1"/>
          </p:cNvSpPr>
          <p:nvPr>
            <p:ph type="title"/>
          </p:nvPr>
        </p:nvSpPr>
        <p:spPr/>
        <p:txBody>
          <a:bodyPr/>
          <a:lstStyle/>
          <a:p>
            <a:r>
              <a:rPr lang="en-US" dirty="0"/>
              <a:t>Theorem 20.5</a:t>
            </a:r>
          </a:p>
        </p:txBody>
      </p:sp>
      <p:sp>
        <p:nvSpPr>
          <p:cNvPr id="4" name="Slide Number Placeholder 3">
            <a:extLst>
              <a:ext uri="{FF2B5EF4-FFF2-40B4-BE49-F238E27FC236}">
                <a16:creationId xmlns:a16="http://schemas.microsoft.com/office/drawing/2014/main" id="{6466C7B0-0985-4000-B89B-8D00308DA0BA}"/>
              </a:ext>
            </a:extLst>
          </p:cNvPr>
          <p:cNvSpPr>
            <a:spLocks noGrp="1"/>
          </p:cNvSpPr>
          <p:nvPr>
            <p:ph type="sldNum" sz="quarter" idx="12"/>
          </p:nvPr>
        </p:nvSpPr>
        <p:spPr/>
        <p:txBody>
          <a:bodyPr/>
          <a:lstStyle/>
          <a:p>
            <a:r>
              <a:rPr lang="en-US" altLang="en-US"/>
              <a:t>1-</a:t>
            </a:r>
            <a:fld id="{EC9E3481-7F73-44A9-AC84-E3122D8070AB}" type="slidenum">
              <a:rPr lang="en-US" altLang="en-US" smtClean="0"/>
              <a:pPr/>
              <a:t>25</a:t>
            </a:fld>
            <a:endParaRPr lang="en-US" altLang="en-US"/>
          </a:p>
        </p:txBody>
      </p:sp>
      <p:sp>
        <p:nvSpPr>
          <p:cNvPr id="6" name="Content Placeholder 5">
            <a:extLst>
              <a:ext uri="{FF2B5EF4-FFF2-40B4-BE49-F238E27FC236}">
                <a16:creationId xmlns:a16="http://schemas.microsoft.com/office/drawing/2014/main" id="{AFE2D692-DD0A-4324-A2CB-91144C946A90}"/>
              </a:ext>
            </a:extLst>
          </p:cNvPr>
          <p:cNvSpPr>
            <a:spLocks noGrp="1"/>
          </p:cNvSpPr>
          <p:nvPr>
            <p:ph idx="1"/>
          </p:nvPr>
        </p:nvSpPr>
        <p:spPr>
          <a:xfrm>
            <a:off x="500949" y="1331259"/>
            <a:ext cx="6711654" cy="4195481"/>
          </a:xfrm>
        </p:spPr>
        <p:txBody>
          <a:bodyPr/>
          <a:lstStyle/>
          <a:p>
            <a:r>
              <a:rPr lang="en-US" dirty="0"/>
              <a:t>In binary, 1 and 10 and 100 multiply by 2</a:t>
            </a:r>
          </a:p>
        </p:txBody>
      </p:sp>
      <p:pic>
        <p:nvPicPr>
          <p:cNvPr id="7" name="Content Placeholder 4">
            <a:extLst>
              <a:ext uri="{FF2B5EF4-FFF2-40B4-BE49-F238E27FC236}">
                <a16:creationId xmlns:a16="http://schemas.microsoft.com/office/drawing/2014/main" id="{07157280-E867-4851-BEE0-638E44FB53E9}"/>
              </a:ext>
            </a:extLst>
          </p:cNvPr>
          <p:cNvPicPr>
            <a:picLocks noChangeAspect="1"/>
          </p:cNvPicPr>
          <p:nvPr/>
        </p:nvPicPr>
        <p:blipFill rotWithShape="1">
          <a:blip r:embed="rId2"/>
          <a:srcRect l="39901" t="54756" r="26041" b="9541"/>
          <a:stretch/>
        </p:blipFill>
        <p:spPr>
          <a:xfrm>
            <a:off x="2286000" y="2057400"/>
            <a:ext cx="6228527" cy="3944824"/>
          </a:xfrm>
          <a:prstGeom prst="rect">
            <a:avLst/>
          </a:prstGeom>
        </p:spPr>
      </p:pic>
    </p:spTree>
    <p:extLst>
      <p:ext uri="{BB962C8B-B14F-4D97-AF65-F5344CB8AC3E}">
        <p14:creationId xmlns:p14="http://schemas.microsoft.com/office/powerpoint/2010/main" val="2958687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3E18-FCEE-46B8-8648-3F1B85725361}"/>
              </a:ext>
            </a:extLst>
          </p:cNvPr>
          <p:cNvSpPr>
            <a:spLocks noGrp="1"/>
          </p:cNvSpPr>
          <p:nvPr>
            <p:ph type="title"/>
          </p:nvPr>
        </p:nvSpPr>
        <p:spPr/>
        <p:txBody>
          <a:bodyPr/>
          <a:lstStyle/>
          <a:p>
            <a:r>
              <a:rPr lang="en-US" dirty="0"/>
              <a:t>Final 2 woes</a:t>
            </a:r>
          </a:p>
        </p:txBody>
      </p:sp>
      <p:sp>
        <p:nvSpPr>
          <p:cNvPr id="3" name="Content Placeholder 2">
            <a:extLst>
              <a:ext uri="{FF2B5EF4-FFF2-40B4-BE49-F238E27FC236}">
                <a16:creationId xmlns:a16="http://schemas.microsoft.com/office/drawing/2014/main" id="{930EE3C6-B2F6-4FE5-A2F7-E9C47F52C2F0}"/>
              </a:ext>
            </a:extLst>
          </p:cNvPr>
          <p:cNvSpPr>
            <a:spLocks noGrp="1"/>
          </p:cNvSpPr>
          <p:nvPr>
            <p:ph idx="1"/>
          </p:nvPr>
        </p:nvSpPr>
        <p:spPr/>
        <p:txBody>
          <a:bodyPr/>
          <a:lstStyle/>
          <a:p>
            <a:r>
              <a:rPr lang="en-US" dirty="0"/>
              <a:t>Finding a prime is faster than copying everything over into the new array, so no problem there.</a:t>
            </a:r>
          </a:p>
          <a:p>
            <a:r>
              <a:rPr lang="en-US" dirty="0"/>
              <a:t>We have to re-hash all the items into the new array.  Bummer, but there is no other way.</a:t>
            </a:r>
          </a:p>
          <a:p>
            <a:endParaRPr lang="en-US" dirty="0"/>
          </a:p>
          <a:p>
            <a:r>
              <a:rPr lang="en-US" dirty="0"/>
              <a:t>Java code for HashSet follows.</a:t>
            </a:r>
          </a:p>
          <a:p>
            <a:pPr lvl="1"/>
            <a:r>
              <a:rPr lang="en-US" dirty="0"/>
              <a:t>The one weird thing I found was that they don’t just set spots to null when they go away, but keep track of ‘is active.’</a:t>
            </a:r>
          </a:p>
        </p:txBody>
      </p:sp>
      <p:sp>
        <p:nvSpPr>
          <p:cNvPr id="4" name="Slide Number Placeholder 3">
            <a:extLst>
              <a:ext uri="{FF2B5EF4-FFF2-40B4-BE49-F238E27FC236}">
                <a16:creationId xmlns:a16="http://schemas.microsoft.com/office/drawing/2014/main" id="{95547FA4-63B5-42F8-8552-48E9CFCFF2C7}"/>
              </a:ext>
            </a:extLst>
          </p:cNvPr>
          <p:cNvSpPr>
            <a:spLocks noGrp="1"/>
          </p:cNvSpPr>
          <p:nvPr>
            <p:ph type="sldNum" sz="quarter" idx="12"/>
          </p:nvPr>
        </p:nvSpPr>
        <p:spPr/>
        <p:txBody>
          <a:bodyPr/>
          <a:lstStyle/>
          <a:p>
            <a:r>
              <a:rPr lang="en-US" altLang="en-US"/>
              <a:t>1-</a:t>
            </a:r>
            <a:fld id="{EC9E3481-7F73-44A9-AC84-E3122D8070AB}" type="slidenum">
              <a:rPr lang="en-US" altLang="en-US" smtClean="0"/>
              <a:pPr/>
              <a:t>26</a:t>
            </a:fld>
            <a:endParaRPr lang="en-US" altLang="en-US"/>
          </a:p>
        </p:txBody>
      </p:sp>
    </p:spTree>
    <p:extLst>
      <p:ext uri="{BB962C8B-B14F-4D97-AF65-F5344CB8AC3E}">
        <p14:creationId xmlns:p14="http://schemas.microsoft.com/office/powerpoint/2010/main" val="2812532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053372BA-5C15-784A-92BD-A86B429B81DD}" type="slidenum">
              <a:rPr lang="en-US"/>
              <a:pPr/>
              <a:t>27</a:t>
            </a:fld>
            <a:endParaRPr lang="en-US"/>
          </a:p>
        </p:txBody>
      </p:sp>
      <p:pic>
        <p:nvPicPr>
          <p:cNvPr id="1214466" name="Picture 2" descr="weiss20-0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r="5081"/>
          <a:stretch>
            <a:fillRect/>
          </a:stretch>
        </p:blipFill>
        <p:spPr bwMode="auto">
          <a:xfrm>
            <a:off x="1905000" y="152400"/>
            <a:ext cx="5105400" cy="6362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E27404FA-85EB-3746-B9CA-425BDBA1D8D1}" type="slidenum">
              <a:rPr lang="en-US"/>
              <a:pPr/>
              <a:t>28</a:t>
            </a:fld>
            <a:endParaRPr lang="en-US"/>
          </a:p>
        </p:txBody>
      </p:sp>
      <p:pic>
        <p:nvPicPr>
          <p:cNvPr id="1215490" name="Picture 2" descr="weiss20-0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51000"/>
            <a:ext cx="8229600" cy="3563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CCD82614-26D5-DD44-A86A-6B46CBF3C3B9}" type="slidenum">
              <a:rPr lang="en-US"/>
              <a:pPr/>
              <a:t>29</a:t>
            </a:fld>
            <a:endParaRPr lang="en-US"/>
          </a:p>
        </p:txBody>
      </p:sp>
      <p:pic>
        <p:nvPicPr>
          <p:cNvPr id="1216514" name="Picture 2" descr="weiss20-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Idea</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t>hash table </a:t>
            </a:r>
            <a:r>
              <a:rPr lang="en-US" dirty="0"/>
              <a:t>supports the retrieval or deletion of any named item. We want to be able to support the basic operations in constant time, as for the stack and queue. Because the accesses are much less restricted, this support seems like an impossible goal. That is, surely when the size of the set increases, searches in the set should take longer. However, that is not necessarily the case. </a:t>
            </a:r>
          </a:p>
          <a:p>
            <a:r>
              <a:rPr lang="en-US" dirty="0"/>
              <a:t>Suppose that all the items we are dealing with are small nonnegative integers, ranging from 0 to 65,535. We can use a simple array to implement each operation as follows. First, we initialize an array a that is indexed from 0 to 65,535 with all 0s. To perform insert(</a:t>
            </a:r>
            <a:r>
              <a:rPr lang="en-US" dirty="0" err="1"/>
              <a:t>i</a:t>
            </a:r>
            <a:r>
              <a:rPr lang="en-US" dirty="0"/>
              <a:t>), we execute a[</a:t>
            </a:r>
            <a:r>
              <a:rPr lang="en-US" dirty="0" err="1"/>
              <a:t>i</a:t>
            </a:r>
            <a:r>
              <a:rPr lang="en-US" dirty="0"/>
              <a:t>]++. Note that a[</a:t>
            </a:r>
            <a:r>
              <a:rPr lang="en-US" dirty="0" err="1"/>
              <a:t>i</a:t>
            </a:r>
            <a:r>
              <a:rPr lang="en-US" dirty="0"/>
              <a:t>] represents the number of times that </a:t>
            </a:r>
            <a:r>
              <a:rPr lang="en-US" dirty="0" err="1"/>
              <a:t>i</a:t>
            </a:r>
            <a:r>
              <a:rPr lang="en-US" dirty="0"/>
              <a:t> has been inserted. To perform find(</a:t>
            </a:r>
            <a:r>
              <a:rPr lang="en-US" dirty="0" err="1"/>
              <a:t>i</a:t>
            </a:r>
            <a:r>
              <a:rPr lang="en-US" dirty="0"/>
              <a:t>), we verify that a[</a:t>
            </a:r>
            <a:r>
              <a:rPr lang="en-US" dirty="0" err="1"/>
              <a:t>i</a:t>
            </a:r>
            <a:r>
              <a:rPr lang="en-US" dirty="0"/>
              <a:t>] is not 0. To perform remove(</a:t>
            </a:r>
            <a:r>
              <a:rPr lang="en-US" dirty="0" err="1"/>
              <a:t>i</a:t>
            </a:r>
            <a:r>
              <a:rPr lang="en-US" dirty="0"/>
              <a:t>), we make sure that a[</a:t>
            </a:r>
            <a:r>
              <a:rPr lang="en-US" dirty="0" err="1"/>
              <a:t>i</a:t>
            </a:r>
            <a:r>
              <a:rPr lang="en-US" dirty="0"/>
              <a:t>] is positive and then execute a[</a:t>
            </a:r>
            <a:r>
              <a:rPr lang="en-US" dirty="0" err="1"/>
              <a:t>i</a:t>
            </a:r>
            <a:r>
              <a:rPr lang="en-US" dirty="0"/>
              <a:t>]--. The time for each operation is clearly constant; even the overhead of the array initialization is a constant amount of work (65,536 assignments). </a:t>
            </a:r>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3</a:t>
            </a:fld>
            <a:endParaRPr lang="en-US" altLang="en-US"/>
          </a:p>
        </p:txBody>
      </p:sp>
    </p:spTree>
    <p:extLst>
      <p:ext uri="{BB962C8B-B14F-4D97-AF65-F5344CB8AC3E}">
        <p14:creationId xmlns:p14="http://schemas.microsoft.com/office/powerpoint/2010/main" val="811456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27C96664-C158-5A49-BFBA-129F7B178F1F}" type="slidenum">
              <a:rPr lang="en-US"/>
              <a:pPr/>
              <a:t>30</a:t>
            </a:fld>
            <a:endParaRPr lang="en-US"/>
          </a:p>
        </p:txBody>
      </p:sp>
      <p:pic>
        <p:nvPicPr>
          <p:cNvPr id="1217538" name="Picture 2" descr="weiss20-1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57300"/>
            <a:ext cx="7620000" cy="5219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6783B478-5357-4E42-A1C8-10456CAF8AB2}" type="slidenum">
              <a:rPr lang="en-US"/>
              <a:pPr/>
              <a:t>31</a:t>
            </a:fld>
            <a:endParaRPr lang="en-US"/>
          </a:p>
        </p:txBody>
      </p:sp>
      <p:pic>
        <p:nvPicPr>
          <p:cNvPr id="1218562" name="Picture 2" descr="weiss20-1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2740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36569300-F946-0F42-82E7-87F2CAFC9E98}" type="slidenum">
              <a:rPr lang="en-US"/>
              <a:pPr/>
              <a:t>32</a:t>
            </a:fld>
            <a:endParaRPr lang="en-US"/>
          </a:p>
        </p:txBody>
      </p:sp>
      <p:pic>
        <p:nvPicPr>
          <p:cNvPr id="1219586" name="Picture 2" descr="weiss20-1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7086600" cy="5441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DECE7DC0-71CD-7646-8B0A-A6BB1EE5066E}" type="slidenum">
              <a:rPr lang="en-US"/>
              <a:pPr/>
              <a:t>33</a:t>
            </a:fld>
            <a:endParaRPr lang="en-US"/>
          </a:p>
        </p:txBody>
      </p:sp>
      <p:pic>
        <p:nvPicPr>
          <p:cNvPr id="1220610" name="Picture 2" descr="weiss20-1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4535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F460A9A1-BC7C-9D41-B1BB-81AD9FF6CE15}" type="slidenum">
              <a:rPr lang="en-US"/>
              <a:pPr/>
              <a:t>34</a:t>
            </a:fld>
            <a:endParaRPr lang="en-US"/>
          </a:p>
        </p:txBody>
      </p:sp>
      <p:pic>
        <p:nvPicPr>
          <p:cNvPr id="1221634" name="Picture 2" descr="weiss20-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60500"/>
            <a:ext cx="8229600" cy="3933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TextBox 1">
            <a:extLst>
              <a:ext uri="{FF2B5EF4-FFF2-40B4-BE49-F238E27FC236}">
                <a16:creationId xmlns:a16="http://schemas.microsoft.com/office/drawing/2014/main" id="{883604EC-C59E-489A-BE8A-DAC7B0E7FB41}"/>
              </a:ext>
            </a:extLst>
          </p:cNvPr>
          <p:cNvSpPr txBox="1"/>
          <p:nvPr/>
        </p:nvSpPr>
        <p:spPr>
          <a:xfrm>
            <a:off x="6781800" y="1905000"/>
            <a:ext cx="213360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Remember: it is important to use prime numbers for the size!</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D927-799D-4A5F-9177-8BC824CC6193}"/>
              </a:ext>
            </a:extLst>
          </p:cNvPr>
          <p:cNvSpPr>
            <a:spLocks noGrp="1"/>
          </p:cNvSpPr>
          <p:nvPr>
            <p:ph type="title"/>
          </p:nvPr>
        </p:nvSpPr>
        <p:spPr/>
        <p:txBody>
          <a:bodyPr/>
          <a:lstStyle/>
          <a:p>
            <a:r>
              <a:rPr lang="en-US" sz="2400" dirty="0"/>
              <a:t>Here is the Quadratic Probing code</a:t>
            </a:r>
          </a:p>
        </p:txBody>
      </p:sp>
      <p:sp>
        <p:nvSpPr>
          <p:cNvPr id="3" name="Slide Number Placeholder 1"/>
          <p:cNvSpPr>
            <a:spLocks noGrp="1"/>
          </p:cNvSpPr>
          <p:nvPr>
            <p:ph type="sldNum" sz="quarter" idx="12"/>
          </p:nvPr>
        </p:nvSpPr>
        <p:spPr/>
        <p:txBody>
          <a:bodyPr/>
          <a:lstStyle/>
          <a:p>
            <a:r>
              <a:rPr lang="en-US"/>
              <a:t>1-</a:t>
            </a:r>
            <a:fld id="{2D23E010-33C8-1D45-91CC-2E9740079ECC}" type="slidenum">
              <a:rPr lang="en-US"/>
              <a:pPr/>
              <a:t>35</a:t>
            </a:fld>
            <a:endParaRPr lang="en-US"/>
          </a:p>
        </p:txBody>
      </p:sp>
      <p:pic>
        <p:nvPicPr>
          <p:cNvPr id="1222658" name="Picture 2" descr="weiss20-1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063423"/>
            <a:ext cx="6934200" cy="563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C827-A8E2-4D62-AC58-83DDB49DD540}"/>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8266DD07-2CB3-416C-8BBB-4169E1DAC599}"/>
              </a:ext>
            </a:extLst>
          </p:cNvPr>
          <p:cNvSpPr>
            <a:spLocks noGrp="1"/>
          </p:cNvSpPr>
          <p:nvPr>
            <p:ph idx="1"/>
          </p:nvPr>
        </p:nvSpPr>
        <p:spPr/>
        <p:txBody>
          <a:bodyPr/>
          <a:lstStyle/>
          <a:p>
            <a:r>
              <a:rPr lang="en-US" dirty="0"/>
              <a:t>How do you suggest we iterator over this HashSet?</a:t>
            </a:r>
          </a:p>
          <a:p>
            <a:pPr lvl="1"/>
            <a:r>
              <a:rPr lang="en-US" dirty="0"/>
              <a:t>They don’t use advance, just</a:t>
            </a:r>
          </a:p>
          <a:p>
            <a:pPr lvl="2"/>
            <a:r>
              <a:rPr lang="en-US" dirty="0"/>
              <a:t>Next</a:t>
            </a:r>
          </a:p>
          <a:p>
            <a:pPr lvl="2"/>
            <a:r>
              <a:rPr lang="en-US" dirty="0"/>
              <a:t>Remove</a:t>
            </a:r>
          </a:p>
          <a:p>
            <a:pPr lvl="1"/>
            <a:endParaRPr lang="en-US" dirty="0"/>
          </a:p>
        </p:txBody>
      </p:sp>
      <p:sp>
        <p:nvSpPr>
          <p:cNvPr id="4" name="Slide Number Placeholder 3">
            <a:extLst>
              <a:ext uri="{FF2B5EF4-FFF2-40B4-BE49-F238E27FC236}">
                <a16:creationId xmlns:a16="http://schemas.microsoft.com/office/drawing/2014/main" id="{E72C862F-2286-4F49-B177-4662FACC54A7}"/>
              </a:ext>
            </a:extLst>
          </p:cNvPr>
          <p:cNvSpPr>
            <a:spLocks noGrp="1"/>
          </p:cNvSpPr>
          <p:nvPr>
            <p:ph type="sldNum" sz="quarter" idx="12"/>
          </p:nvPr>
        </p:nvSpPr>
        <p:spPr/>
        <p:txBody>
          <a:bodyPr/>
          <a:lstStyle/>
          <a:p>
            <a:r>
              <a:rPr lang="en-US" altLang="en-US"/>
              <a:t>1-</a:t>
            </a:r>
            <a:fld id="{EC9E3481-7F73-44A9-AC84-E3122D8070AB}" type="slidenum">
              <a:rPr lang="en-US" altLang="en-US" smtClean="0"/>
              <a:pPr/>
              <a:t>36</a:t>
            </a:fld>
            <a:endParaRPr lang="en-US" altLang="en-US"/>
          </a:p>
        </p:txBody>
      </p:sp>
    </p:spTree>
    <p:extLst>
      <p:ext uri="{BB962C8B-B14F-4D97-AF65-F5344CB8AC3E}">
        <p14:creationId xmlns:p14="http://schemas.microsoft.com/office/powerpoint/2010/main" val="1401412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6B48E8F0-8F3C-514A-9C5E-C62DA47D54D9}" type="slidenum">
              <a:rPr lang="en-US"/>
              <a:pPr/>
              <a:t>37</a:t>
            </a:fld>
            <a:endParaRPr lang="en-US"/>
          </a:p>
        </p:txBody>
      </p:sp>
      <p:pic>
        <p:nvPicPr>
          <p:cNvPr id="1223682" name="Picture 2" descr="weiss20-1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4800"/>
            <a:ext cx="5270500"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10850589-D559-2B44-918B-791F18D61B28}" type="slidenum">
              <a:rPr lang="en-US"/>
              <a:pPr/>
              <a:t>38</a:t>
            </a:fld>
            <a:endParaRPr lang="en-US"/>
          </a:p>
        </p:txBody>
      </p:sp>
      <p:pic>
        <p:nvPicPr>
          <p:cNvPr id="1224706" name="Picture 2" descr="weiss20-1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42900"/>
            <a:ext cx="4962525"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3981-A569-4DA4-BB9C-A2AFD4C1E218}"/>
              </a:ext>
            </a:extLst>
          </p:cNvPr>
          <p:cNvSpPr>
            <a:spLocks noGrp="1"/>
          </p:cNvSpPr>
          <p:nvPr>
            <p:ph type="title"/>
          </p:nvPr>
        </p:nvSpPr>
        <p:spPr/>
        <p:txBody>
          <a:bodyPr/>
          <a:lstStyle/>
          <a:p>
            <a:r>
              <a:rPr lang="en-US" dirty="0"/>
              <a:t>Analysis of Quadratic probing</a:t>
            </a:r>
          </a:p>
        </p:txBody>
      </p:sp>
      <p:sp>
        <p:nvSpPr>
          <p:cNvPr id="3" name="Content Placeholder 2">
            <a:extLst>
              <a:ext uri="{FF2B5EF4-FFF2-40B4-BE49-F238E27FC236}">
                <a16:creationId xmlns:a16="http://schemas.microsoft.com/office/drawing/2014/main" id="{4481097C-85A5-4011-8FD6-D027D6F4537C}"/>
              </a:ext>
            </a:extLst>
          </p:cNvPr>
          <p:cNvSpPr>
            <a:spLocks noGrp="1"/>
          </p:cNvSpPr>
          <p:nvPr>
            <p:ph idx="1"/>
          </p:nvPr>
        </p:nvSpPr>
        <p:spPr/>
        <p:txBody>
          <a:bodyPr/>
          <a:lstStyle/>
          <a:p>
            <a:r>
              <a:rPr lang="en-US" dirty="0"/>
              <a:t>Sometimes you get a ‘secondary clustering’ effect, but generally this only results in less than an extra one-half probe per search.</a:t>
            </a:r>
          </a:p>
          <a:p>
            <a:r>
              <a:rPr lang="en-US" dirty="0"/>
              <a:t>If you want to avoid this you can use</a:t>
            </a:r>
          </a:p>
          <a:p>
            <a:pPr lvl="1"/>
            <a:r>
              <a:rPr lang="en-US" dirty="0"/>
              <a:t>Double Hashing – use a different hash function</a:t>
            </a:r>
          </a:p>
          <a:p>
            <a:pPr lvl="1"/>
            <a:r>
              <a:rPr lang="en-US" dirty="0"/>
              <a:t>Really nice, but difficult to implement</a:t>
            </a:r>
          </a:p>
          <a:p>
            <a:endParaRPr lang="en-US" dirty="0"/>
          </a:p>
        </p:txBody>
      </p:sp>
      <p:sp>
        <p:nvSpPr>
          <p:cNvPr id="4" name="Slide Number Placeholder 3">
            <a:extLst>
              <a:ext uri="{FF2B5EF4-FFF2-40B4-BE49-F238E27FC236}">
                <a16:creationId xmlns:a16="http://schemas.microsoft.com/office/drawing/2014/main" id="{73318A45-CF1B-4D01-9AEB-AC430C76F945}"/>
              </a:ext>
            </a:extLst>
          </p:cNvPr>
          <p:cNvSpPr>
            <a:spLocks noGrp="1"/>
          </p:cNvSpPr>
          <p:nvPr>
            <p:ph type="sldNum" sz="quarter" idx="12"/>
          </p:nvPr>
        </p:nvSpPr>
        <p:spPr/>
        <p:txBody>
          <a:bodyPr/>
          <a:lstStyle/>
          <a:p>
            <a:r>
              <a:rPr lang="en-US" altLang="en-US"/>
              <a:t>1-</a:t>
            </a:r>
            <a:fld id="{EC9E3481-7F73-44A9-AC84-E3122D8070AB}" type="slidenum">
              <a:rPr lang="en-US" altLang="en-US" smtClean="0"/>
              <a:pPr/>
              <a:t>39</a:t>
            </a:fld>
            <a:endParaRPr lang="en-US" altLang="en-US"/>
          </a:p>
        </p:txBody>
      </p:sp>
    </p:spTree>
    <p:extLst>
      <p:ext uri="{BB962C8B-B14F-4D97-AF65-F5344CB8AC3E}">
        <p14:creationId xmlns:p14="http://schemas.microsoft.com/office/powerpoint/2010/main" val="399201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27700" y="1600199"/>
            <a:ext cx="6711654" cy="4648207"/>
          </a:xfrm>
        </p:spPr>
        <p:txBody>
          <a:bodyPr>
            <a:normAutofit/>
          </a:bodyPr>
          <a:lstStyle/>
          <a:p>
            <a:r>
              <a:rPr lang="en-US" dirty="0"/>
              <a:t>First, suppose that we have 32- bit integers instead of 16-bit integers. Then the array a must hold 4 billion items, which is impractical. </a:t>
            </a:r>
          </a:p>
          <a:p>
            <a:r>
              <a:rPr lang="en-US" dirty="0"/>
              <a:t>What if we don’t use integers, but we use strings?</a:t>
            </a:r>
          </a:p>
          <a:p>
            <a:pPr lvl="1"/>
            <a:r>
              <a:rPr lang="en-US" dirty="0"/>
              <a:t>Where is spot[“hello”]?</a:t>
            </a:r>
          </a:p>
          <a:p>
            <a:pPr lvl="2"/>
            <a:r>
              <a:rPr lang="en-US" dirty="0"/>
              <a:t>Can you think of a way we can make this work?</a:t>
            </a:r>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4</a:t>
            </a:fld>
            <a:endParaRPr lang="en-US" altLang="en-US"/>
          </a:p>
        </p:txBody>
      </p:sp>
    </p:spTree>
    <p:extLst>
      <p:ext uri="{BB962C8B-B14F-4D97-AF65-F5344CB8AC3E}">
        <p14:creationId xmlns:p14="http://schemas.microsoft.com/office/powerpoint/2010/main" val="1595087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C9EA-B83F-4A3D-B95C-1CDD7B9AA0F5}"/>
              </a:ext>
            </a:extLst>
          </p:cNvPr>
          <p:cNvSpPr>
            <a:spLocks noGrp="1"/>
          </p:cNvSpPr>
          <p:nvPr>
            <p:ph type="title"/>
          </p:nvPr>
        </p:nvSpPr>
        <p:spPr/>
        <p:txBody>
          <a:bodyPr/>
          <a:lstStyle/>
          <a:p>
            <a:r>
              <a:rPr lang="en-US" dirty="0"/>
              <a:t>Separate Chaining Hashing</a:t>
            </a:r>
          </a:p>
        </p:txBody>
      </p:sp>
      <p:sp>
        <p:nvSpPr>
          <p:cNvPr id="3" name="Content Placeholder 2">
            <a:extLst>
              <a:ext uri="{FF2B5EF4-FFF2-40B4-BE49-F238E27FC236}">
                <a16:creationId xmlns:a16="http://schemas.microsoft.com/office/drawing/2014/main" id="{367AD3D5-7CDD-45BA-896E-6F284ACCE20F}"/>
              </a:ext>
            </a:extLst>
          </p:cNvPr>
          <p:cNvSpPr>
            <a:spLocks noGrp="1"/>
          </p:cNvSpPr>
          <p:nvPr>
            <p:ph idx="1"/>
          </p:nvPr>
        </p:nvSpPr>
        <p:spPr/>
        <p:txBody>
          <a:bodyPr/>
          <a:lstStyle/>
          <a:p>
            <a:r>
              <a:rPr lang="en-US" dirty="0"/>
              <a:t>Hash into an array of linked lists</a:t>
            </a:r>
          </a:p>
          <a:p>
            <a:pPr lvl="1"/>
            <a:r>
              <a:rPr lang="en-US" dirty="0"/>
              <a:t>Nice way to go, especially since it avoids</a:t>
            </a:r>
          </a:p>
          <a:p>
            <a:pPr lvl="2"/>
            <a:r>
              <a:rPr lang="en-US" dirty="0"/>
              <a:t>Thing 1 - You guess (Something with hashing)</a:t>
            </a:r>
          </a:p>
          <a:p>
            <a:pPr lvl="2"/>
            <a:r>
              <a:rPr lang="en-US" dirty="0"/>
              <a:t>Thing 2 – You guess (Something with arrays/hashing)</a:t>
            </a:r>
          </a:p>
          <a:p>
            <a:pPr lvl="1"/>
            <a:r>
              <a:rPr lang="en-US" dirty="0"/>
              <a:t>Fairly simple – see next slide</a:t>
            </a:r>
          </a:p>
          <a:p>
            <a:endParaRPr lang="en-US" dirty="0"/>
          </a:p>
        </p:txBody>
      </p:sp>
      <p:sp>
        <p:nvSpPr>
          <p:cNvPr id="4" name="Slide Number Placeholder 3">
            <a:extLst>
              <a:ext uri="{FF2B5EF4-FFF2-40B4-BE49-F238E27FC236}">
                <a16:creationId xmlns:a16="http://schemas.microsoft.com/office/drawing/2014/main" id="{7750BA92-DFB9-4B05-B426-B68C90002E89}"/>
              </a:ext>
            </a:extLst>
          </p:cNvPr>
          <p:cNvSpPr>
            <a:spLocks noGrp="1"/>
          </p:cNvSpPr>
          <p:nvPr>
            <p:ph type="sldNum" sz="quarter" idx="12"/>
          </p:nvPr>
        </p:nvSpPr>
        <p:spPr/>
        <p:txBody>
          <a:bodyPr/>
          <a:lstStyle/>
          <a:p>
            <a:r>
              <a:rPr lang="en-US" altLang="en-US"/>
              <a:t>1-</a:t>
            </a:r>
            <a:fld id="{EC9E3481-7F73-44A9-AC84-E3122D8070AB}" type="slidenum">
              <a:rPr lang="en-US" altLang="en-US" smtClean="0"/>
              <a:pPr/>
              <a:t>40</a:t>
            </a:fld>
            <a:endParaRPr lang="en-US" altLang="en-US"/>
          </a:p>
        </p:txBody>
      </p:sp>
    </p:spTree>
    <p:extLst>
      <p:ext uri="{BB962C8B-B14F-4D97-AF65-F5344CB8AC3E}">
        <p14:creationId xmlns:p14="http://schemas.microsoft.com/office/powerpoint/2010/main" val="444820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1F4837-F692-40C1-8202-9D3BCBCCA5FC}"/>
              </a:ext>
            </a:extLst>
          </p:cNvPr>
          <p:cNvSpPr>
            <a:spLocks noGrp="1"/>
          </p:cNvSpPr>
          <p:nvPr>
            <p:ph type="sldNum" sz="quarter" idx="12"/>
          </p:nvPr>
        </p:nvSpPr>
        <p:spPr/>
        <p:txBody>
          <a:bodyPr/>
          <a:lstStyle/>
          <a:p>
            <a:r>
              <a:rPr lang="en-US" altLang="en-US"/>
              <a:t>1-</a:t>
            </a:r>
            <a:fld id="{42EF9707-6F95-4C38-93EE-A98AD75DB9CA}" type="slidenum">
              <a:rPr lang="en-US" altLang="en-US" smtClean="0"/>
              <a:pPr/>
              <a:t>41</a:t>
            </a:fld>
            <a:endParaRPr lang="en-US" altLang="en-US"/>
          </a:p>
        </p:txBody>
      </p:sp>
      <p:pic>
        <p:nvPicPr>
          <p:cNvPr id="3" name="Picture 2">
            <a:extLst>
              <a:ext uri="{FF2B5EF4-FFF2-40B4-BE49-F238E27FC236}">
                <a16:creationId xmlns:a16="http://schemas.microsoft.com/office/drawing/2014/main" id="{64AF523D-FBB2-4591-93E4-D4B40FF323B5}"/>
              </a:ext>
            </a:extLst>
          </p:cNvPr>
          <p:cNvPicPr>
            <a:picLocks noChangeAspect="1"/>
          </p:cNvPicPr>
          <p:nvPr/>
        </p:nvPicPr>
        <p:blipFill rotWithShape="1">
          <a:blip r:embed="rId2"/>
          <a:srcRect l="40000" t="19656" r="24167" b="9999"/>
          <a:stretch/>
        </p:blipFill>
        <p:spPr>
          <a:xfrm>
            <a:off x="1676400" y="533400"/>
            <a:ext cx="5105400" cy="6055242"/>
          </a:xfrm>
          <a:prstGeom prst="rect">
            <a:avLst/>
          </a:prstGeom>
        </p:spPr>
      </p:pic>
    </p:spTree>
    <p:extLst>
      <p:ext uri="{BB962C8B-B14F-4D97-AF65-F5344CB8AC3E}">
        <p14:creationId xmlns:p14="http://schemas.microsoft.com/office/powerpoint/2010/main" val="2891009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14F7-7D15-49EA-AFEE-A0F4B93A4869}"/>
              </a:ext>
            </a:extLst>
          </p:cNvPr>
          <p:cNvSpPr>
            <a:spLocks noGrp="1"/>
          </p:cNvSpPr>
          <p:nvPr>
            <p:ph type="title"/>
          </p:nvPr>
        </p:nvSpPr>
        <p:spPr/>
        <p:txBody>
          <a:bodyPr/>
          <a:lstStyle/>
          <a:p>
            <a:r>
              <a:rPr lang="en-US" dirty="0"/>
              <a:t>Uses of hashing</a:t>
            </a:r>
          </a:p>
        </p:txBody>
      </p:sp>
      <p:sp>
        <p:nvSpPr>
          <p:cNvPr id="3" name="Content Placeholder 2">
            <a:extLst>
              <a:ext uri="{FF2B5EF4-FFF2-40B4-BE49-F238E27FC236}">
                <a16:creationId xmlns:a16="http://schemas.microsoft.com/office/drawing/2014/main" id="{BBC11C6D-72D7-4237-97A2-29D0531F47A7}"/>
              </a:ext>
            </a:extLst>
          </p:cNvPr>
          <p:cNvSpPr>
            <a:spLocks noGrp="1"/>
          </p:cNvSpPr>
          <p:nvPr>
            <p:ph idx="1"/>
          </p:nvPr>
        </p:nvSpPr>
        <p:spPr/>
        <p:txBody>
          <a:bodyPr/>
          <a:lstStyle/>
          <a:p>
            <a:r>
              <a:rPr lang="en-US" dirty="0"/>
              <a:t>Tons</a:t>
            </a:r>
          </a:p>
          <a:p>
            <a:pPr lvl="1"/>
            <a:r>
              <a:rPr lang="en-US" dirty="0"/>
              <a:t>Compilers, to keep track of variable names</a:t>
            </a:r>
          </a:p>
          <a:p>
            <a:pPr lvl="1"/>
            <a:r>
              <a:rPr lang="en-US" dirty="0"/>
              <a:t>Games, to keep track of seen states</a:t>
            </a:r>
          </a:p>
          <a:p>
            <a:pPr lvl="1"/>
            <a:r>
              <a:rPr lang="en-US" dirty="0"/>
              <a:t>Dictionaries.  If you put all the correctly spelled words into a hash, you can check for correct spelling in constant time</a:t>
            </a:r>
          </a:p>
          <a:p>
            <a:r>
              <a:rPr lang="en-US" dirty="0"/>
              <a:t>Hash tables are awesome because</a:t>
            </a:r>
          </a:p>
          <a:p>
            <a:pPr lvl="1"/>
            <a:r>
              <a:rPr lang="en-US" dirty="0"/>
              <a:t>Insert – constant time</a:t>
            </a:r>
          </a:p>
          <a:p>
            <a:pPr lvl="1"/>
            <a:r>
              <a:rPr lang="en-US" dirty="0"/>
              <a:t>Find – constant time</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BAB88322-2EF4-4586-9257-C6D5BD478BD9}"/>
              </a:ext>
            </a:extLst>
          </p:cNvPr>
          <p:cNvSpPr>
            <a:spLocks noGrp="1"/>
          </p:cNvSpPr>
          <p:nvPr>
            <p:ph type="sldNum" sz="quarter" idx="12"/>
          </p:nvPr>
        </p:nvSpPr>
        <p:spPr/>
        <p:txBody>
          <a:bodyPr/>
          <a:lstStyle/>
          <a:p>
            <a:r>
              <a:rPr lang="en-US" altLang="en-US"/>
              <a:t>1-</a:t>
            </a:r>
            <a:fld id="{EC9E3481-7F73-44A9-AC84-E3122D8070AB}" type="slidenum">
              <a:rPr lang="en-US" altLang="en-US" smtClean="0"/>
              <a:pPr/>
              <a:t>42</a:t>
            </a:fld>
            <a:endParaRPr lang="en-US" altLang="en-US"/>
          </a:p>
        </p:txBody>
      </p:sp>
    </p:spTree>
    <p:extLst>
      <p:ext uri="{BB962C8B-B14F-4D97-AF65-F5344CB8AC3E}">
        <p14:creationId xmlns:p14="http://schemas.microsoft.com/office/powerpoint/2010/main" val="3589128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a:t>
            </a:r>
          </a:p>
        </p:txBody>
      </p:sp>
      <p:sp>
        <p:nvSpPr>
          <p:cNvPr id="3" name="Content Placeholder 2"/>
          <p:cNvSpPr>
            <a:spLocks noGrp="1"/>
          </p:cNvSpPr>
          <p:nvPr>
            <p:ph idx="1"/>
          </p:nvPr>
        </p:nvSpPr>
        <p:spPr>
          <a:xfrm>
            <a:off x="828436" y="1833276"/>
            <a:ext cx="6711654" cy="4643724"/>
          </a:xfrm>
        </p:spPr>
        <p:txBody>
          <a:bodyPr>
            <a:normAutofit fontScale="70000" lnSpcReduction="20000"/>
          </a:bodyPr>
          <a:lstStyle/>
          <a:p>
            <a:pPr marL="0" indent="0">
              <a:buNone/>
            </a:pPr>
            <a:r>
              <a:rPr lang="en-US" dirty="0"/>
              <a:t>Answer the following questions from the In Theory portion of the book:</a:t>
            </a:r>
          </a:p>
          <a:p>
            <a:r>
              <a:rPr lang="en-US" dirty="0"/>
              <a:t>20.1 What are the array indices for a hash table of size 11?</a:t>
            </a:r>
          </a:p>
          <a:p>
            <a:r>
              <a:rPr lang="en-US" dirty="0"/>
              <a:t>20.2 What is the appropriate probing table size if the number of items in the hash table is 10?</a:t>
            </a:r>
          </a:p>
          <a:p>
            <a:r>
              <a:rPr lang="en-US" dirty="0"/>
              <a:t>20.3 Explain how deletion is performed in both probing and separate chaining hash tables.</a:t>
            </a:r>
          </a:p>
          <a:p>
            <a:r>
              <a:rPr lang="en-US" dirty="0"/>
              <a:t>20.5.  Given the input {4371, 1323, 6173, 4199, 4344, 9679, 1989}, a fixed table size of 10, and a hash function </a:t>
            </a:r>
            <a:r>
              <a:rPr lang="en-US" i="1" dirty="0"/>
              <a:t>H</a:t>
            </a:r>
            <a:r>
              <a:rPr lang="en-US" dirty="0"/>
              <a:t>(</a:t>
            </a:r>
            <a:r>
              <a:rPr lang="en-US" i="1" dirty="0"/>
              <a:t>X</a:t>
            </a:r>
            <a:r>
              <a:rPr lang="en-US" dirty="0"/>
              <a:t>) = </a:t>
            </a:r>
            <a:r>
              <a:rPr lang="en-US" i="1" dirty="0"/>
              <a:t>X </a:t>
            </a:r>
            <a:r>
              <a:rPr lang="en-US" dirty="0"/>
              <a:t>mod 10, show the resulting</a:t>
            </a:r>
          </a:p>
          <a:p>
            <a:pPr lvl="1"/>
            <a:r>
              <a:rPr lang="en-US" dirty="0"/>
              <a:t>a. Linear probing hash table</a:t>
            </a:r>
          </a:p>
          <a:p>
            <a:pPr lvl="1"/>
            <a:r>
              <a:rPr lang="en-US" dirty="0"/>
              <a:t>b. Quadratic probing hash table</a:t>
            </a:r>
          </a:p>
          <a:p>
            <a:pPr lvl="1"/>
            <a:r>
              <a:rPr lang="en-US" strike="sngStrike" dirty="0"/>
              <a:t>c. Separate chaining hash table</a:t>
            </a:r>
          </a:p>
          <a:p>
            <a:pPr lvl="1"/>
            <a:r>
              <a:rPr lang="en-US" dirty="0"/>
              <a:t>Note: We didn't talk much about separate chaining, so only do A and B</a:t>
            </a:r>
          </a:p>
          <a:p>
            <a:r>
              <a:rPr lang="en-US" dirty="0"/>
              <a:t>20.6, Show the result of rehashing the probing tables in Exercise 20.5. Rehash to a prime table size.</a:t>
            </a:r>
          </a:p>
          <a:p>
            <a:pPr lvl="1"/>
            <a:r>
              <a:rPr lang="en-US" dirty="0"/>
              <a:t>Note: but just pick either a, or b from the 20.5 tables.  Also, use the table size you calculated in problem 20.2</a:t>
            </a:r>
          </a:p>
          <a:p>
            <a:pPr marL="0" indent="0">
              <a:buNone/>
            </a:pPr>
            <a:endParaRPr lang="en-US" dirty="0"/>
          </a:p>
        </p:txBody>
      </p:sp>
    </p:spTree>
    <p:extLst>
      <p:ext uri="{BB962C8B-B14F-4D97-AF65-F5344CB8AC3E}">
        <p14:creationId xmlns:p14="http://schemas.microsoft.com/office/powerpoint/2010/main" val="1451516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Homework – Programming</a:t>
            </a:r>
          </a:p>
        </p:txBody>
      </p:sp>
      <p:sp>
        <p:nvSpPr>
          <p:cNvPr id="3" name="Content Placeholder 2"/>
          <p:cNvSpPr>
            <a:spLocks noGrp="1"/>
          </p:cNvSpPr>
          <p:nvPr>
            <p:ph idx="1"/>
          </p:nvPr>
        </p:nvSpPr>
        <p:spPr>
          <a:xfrm>
            <a:off x="828436" y="1680876"/>
            <a:ext cx="6711654" cy="4948524"/>
          </a:xfrm>
        </p:spPr>
        <p:txBody>
          <a:bodyPr>
            <a:normAutofit/>
          </a:bodyPr>
          <a:lstStyle/>
          <a:p>
            <a:pPr marL="0" indent="0">
              <a:buNone/>
            </a:pPr>
            <a:r>
              <a:rPr lang="en-US" dirty="0"/>
              <a:t>Create a java class, or PDF file that answers the following questions:</a:t>
            </a:r>
          </a:p>
          <a:p>
            <a:r>
              <a:rPr lang="en-US"/>
              <a:t>Nothing assigned </a:t>
            </a:r>
            <a:r>
              <a:rPr lang="en-US" dirty="0"/>
              <a:t>since we likely ran out of time</a:t>
            </a:r>
          </a:p>
        </p:txBody>
      </p:sp>
    </p:spTree>
    <p:extLst>
      <p:ext uri="{BB962C8B-B14F-4D97-AF65-F5344CB8AC3E}">
        <p14:creationId xmlns:p14="http://schemas.microsoft.com/office/powerpoint/2010/main" val="131999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the large array problem</a:t>
            </a:r>
          </a:p>
        </p:txBody>
      </p:sp>
      <p:sp>
        <p:nvSpPr>
          <p:cNvPr id="3" name="Content Placeholder 2"/>
          <p:cNvSpPr>
            <a:spLocks noGrp="1"/>
          </p:cNvSpPr>
          <p:nvPr>
            <p:ph idx="1"/>
          </p:nvPr>
        </p:nvSpPr>
        <p:spPr/>
        <p:txBody>
          <a:bodyPr>
            <a:normAutofit fontScale="85000" lnSpcReduction="10000"/>
          </a:bodyPr>
          <a:lstStyle/>
          <a:p>
            <a:r>
              <a:rPr lang="en-US" dirty="0"/>
              <a:t>How do we avoid using an absurdly large array? </a:t>
            </a:r>
          </a:p>
          <a:p>
            <a:pPr lvl="1"/>
            <a:r>
              <a:rPr lang="en-US" dirty="0"/>
              <a:t>We do so by using a function that maps large numbers (or strings interpreted as numbers) into smaller, more manageable numbers. A function that maps an item into a small index is known as a </a:t>
            </a:r>
            <a:r>
              <a:rPr lang="en-US" sz="2600" b="1" i="1" dirty="0"/>
              <a:t>hash function</a:t>
            </a:r>
            <a:r>
              <a:rPr lang="en-US" i="1" dirty="0"/>
              <a:t>. </a:t>
            </a:r>
            <a:endParaRPr lang="en-US" dirty="0"/>
          </a:p>
          <a:p>
            <a:r>
              <a:rPr lang="en-US" dirty="0"/>
              <a:t>If x is an arbitrary (nonnegative) integer, then </a:t>
            </a:r>
            <a:r>
              <a:rPr lang="en-US" dirty="0" err="1"/>
              <a:t>x%tableSize</a:t>
            </a:r>
            <a:r>
              <a:rPr lang="en-US" dirty="0"/>
              <a:t> generates a number between 0 and tableSize-1 suitable for indexing into an array of size </a:t>
            </a:r>
            <a:r>
              <a:rPr lang="en-US" dirty="0" err="1"/>
              <a:t>tableSize</a:t>
            </a:r>
            <a:r>
              <a:rPr lang="en-US" dirty="0"/>
              <a:t>. </a:t>
            </a:r>
          </a:p>
          <a:p>
            <a:r>
              <a:rPr lang="en-US" dirty="0"/>
              <a:t>If s is a string, we can convert s to a large integer x by using the method suggested previously and then apply the </a:t>
            </a:r>
            <a:r>
              <a:rPr lang="en-US" sz="3300" b="1" dirty="0"/>
              <a:t>mod operator (%) </a:t>
            </a:r>
            <a:r>
              <a:rPr lang="en-US" dirty="0"/>
              <a:t>to get a suitable index </a:t>
            </a:r>
          </a:p>
          <a:p>
            <a:r>
              <a:rPr lang="en-US" dirty="0"/>
              <a:t>The use of the hash function introduces a complication: Two or more different items can hash out to the same position, causing a </a:t>
            </a:r>
            <a:r>
              <a:rPr lang="en-US" i="1" dirty="0"/>
              <a:t>collision. </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5</a:t>
            </a:fld>
            <a:endParaRPr lang="en-US" altLang="en-US"/>
          </a:p>
        </p:txBody>
      </p:sp>
    </p:spTree>
    <p:extLst>
      <p:ext uri="{BB962C8B-B14F-4D97-AF65-F5344CB8AC3E}">
        <p14:creationId xmlns:p14="http://schemas.microsoft.com/office/powerpoint/2010/main" val="39168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Taking individual characters and adding their int value</a:t>
            </a:r>
          </a:p>
        </p:txBody>
      </p:sp>
      <p:sp>
        <p:nvSpPr>
          <p:cNvPr id="4" name="Content Placeholder 3"/>
          <p:cNvSpPr>
            <a:spLocks noGrp="1"/>
          </p:cNvSpPr>
          <p:nvPr>
            <p:ph idx="1"/>
          </p:nvPr>
        </p:nvSpPr>
        <p:spPr>
          <a:xfrm>
            <a:off x="827700" y="2052925"/>
            <a:ext cx="7249500" cy="4500275"/>
          </a:xfrm>
        </p:spPr>
        <p:txBody>
          <a:bodyPr>
            <a:normAutofit fontScale="70000" lnSpcReduction="20000"/>
          </a:bodyPr>
          <a:lstStyle/>
          <a:p>
            <a:r>
              <a:rPr lang="en-US" i="1" dirty="0"/>
              <a:t>1234 can be re-written as</a:t>
            </a:r>
          </a:p>
          <a:p>
            <a:pPr lvl="1"/>
            <a:r>
              <a:rPr lang="en-US" i="1" dirty="0"/>
              <a:t>1*10</a:t>
            </a:r>
            <a:r>
              <a:rPr lang="en-US" i="1" baseline="30000" dirty="0"/>
              <a:t>3</a:t>
            </a:r>
            <a:r>
              <a:rPr lang="en-US" i="1" dirty="0"/>
              <a:t> + 2*10</a:t>
            </a:r>
            <a:r>
              <a:rPr lang="en-US" i="1" baseline="30000" dirty="0"/>
              <a:t>2</a:t>
            </a:r>
            <a:r>
              <a:rPr lang="en-US" i="1" dirty="0"/>
              <a:t> + 3*10</a:t>
            </a:r>
            <a:r>
              <a:rPr lang="en-US" i="1" baseline="30000" dirty="0"/>
              <a:t>1</a:t>
            </a:r>
            <a:r>
              <a:rPr lang="en-US" i="1" dirty="0"/>
              <a:t> + 4</a:t>
            </a:r>
          </a:p>
          <a:p>
            <a:r>
              <a:rPr lang="en-US" i="1" dirty="0"/>
              <a:t>“junk” can be rewritten with 128 bit characters as</a:t>
            </a:r>
          </a:p>
          <a:p>
            <a:pPr lvl="1"/>
            <a:r>
              <a:rPr lang="en-US" i="1" dirty="0"/>
              <a:t>‘j’*128</a:t>
            </a:r>
            <a:r>
              <a:rPr lang="en-US" i="1" baseline="30000" dirty="0"/>
              <a:t>3</a:t>
            </a:r>
            <a:r>
              <a:rPr lang="en-US" i="1" dirty="0"/>
              <a:t>+u*128</a:t>
            </a:r>
            <a:r>
              <a:rPr lang="en-US" i="1" baseline="30000" dirty="0"/>
              <a:t>2</a:t>
            </a:r>
            <a:r>
              <a:rPr lang="en-US" i="1" dirty="0"/>
              <a:t>+n*128</a:t>
            </a:r>
            <a:r>
              <a:rPr lang="en-US" i="1" baseline="30000" dirty="0"/>
              <a:t>1</a:t>
            </a:r>
            <a:r>
              <a:rPr lang="en-US" i="1" dirty="0"/>
              <a:t>+k – However this number is too large for an array index</a:t>
            </a:r>
          </a:p>
          <a:p>
            <a:r>
              <a:rPr lang="mr-IN" i="1" dirty="0"/>
              <a:t>A</a:t>
            </a:r>
            <a:r>
              <a:rPr lang="mr-IN" baseline="-25000" dirty="0"/>
              <a:t>3</a:t>
            </a:r>
            <a:r>
              <a:rPr lang="mr-IN" i="1" dirty="0"/>
              <a:t>X</a:t>
            </a:r>
            <a:r>
              <a:rPr lang="mr-IN" baseline="30000" dirty="0"/>
              <a:t>3</a:t>
            </a:r>
            <a:r>
              <a:rPr lang="mr-IN" dirty="0"/>
              <a:t> + </a:t>
            </a:r>
            <a:r>
              <a:rPr lang="mr-IN" i="1" dirty="0"/>
              <a:t>A</a:t>
            </a:r>
            <a:r>
              <a:rPr lang="mr-IN" baseline="-25000" dirty="0"/>
              <a:t>2</a:t>
            </a:r>
            <a:r>
              <a:rPr lang="mr-IN" i="1" dirty="0"/>
              <a:t>X</a:t>
            </a:r>
            <a:r>
              <a:rPr lang="mr-IN" baseline="30000" dirty="0"/>
              <a:t>2</a:t>
            </a:r>
            <a:r>
              <a:rPr lang="mr-IN" dirty="0"/>
              <a:t> + </a:t>
            </a:r>
            <a:r>
              <a:rPr lang="mr-IN" i="1" dirty="0"/>
              <a:t>A</a:t>
            </a:r>
            <a:r>
              <a:rPr lang="mr-IN" baseline="-25000" dirty="0"/>
              <a:t>1</a:t>
            </a:r>
            <a:r>
              <a:rPr lang="mr-IN" i="1" dirty="0"/>
              <a:t>X</a:t>
            </a:r>
            <a:r>
              <a:rPr lang="mr-IN" baseline="30000" dirty="0"/>
              <a:t>1</a:t>
            </a:r>
            <a:r>
              <a:rPr lang="mr-IN" dirty="0"/>
              <a:t> + </a:t>
            </a:r>
            <a:r>
              <a:rPr lang="mr-IN" i="1" dirty="0"/>
              <a:t>A</a:t>
            </a:r>
            <a:r>
              <a:rPr lang="mr-IN" baseline="-25000" dirty="0"/>
              <a:t>0</a:t>
            </a:r>
            <a:r>
              <a:rPr lang="mr-IN" i="1" dirty="0"/>
              <a:t>X</a:t>
            </a:r>
            <a:r>
              <a:rPr lang="mr-IN" baseline="30000" dirty="0"/>
              <a:t>0</a:t>
            </a:r>
            <a:br>
              <a:rPr lang="en-US" dirty="0"/>
            </a:br>
            <a:r>
              <a:rPr lang="en-US" dirty="0"/>
              <a:t>can be re-</a:t>
            </a:r>
            <a:r>
              <a:rPr lang="en-US" dirty="0" err="1"/>
              <a:t>writen</a:t>
            </a:r>
            <a:r>
              <a:rPr lang="en-US" dirty="0"/>
              <a:t> as</a:t>
            </a:r>
            <a:br>
              <a:rPr lang="en-US" dirty="0"/>
            </a:br>
            <a:r>
              <a:rPr lang="mr-IN" dirty="0"/>
              <a:t>(((</a:t>
            </a:r>
            <a:r>
              <a:rPr lang="mr-IN" i="1" dirty="0"/>
              <a:t>A</a:t>
            </a:r>
            <a:r>
              <a:rPr lang="mr-IN" baseline="-25000" dirty="0"/>
              <a:t>3</a:t>
            </a:r>
            <a:r>
              <a:rPr lang="mr-IN" dirty="0"/>
              <a:t>)</a:t>
            </a:r>
            <a:r>
              <a:rPr lang="mr-IN" i="1" dirty="0"/>
              <a:t>X </a:t>
            </a:r>
            <a:r>
              <a:rPr lang="mr-IN" dirty="0"/>
              <a:t>+ </a:t>
            </a:r>
            <a:r>
              <a:rPr lang="mr-IN" i="1" dirty="0"/>
              <a:t>A</a:t>
            </a:r>
            <a:r>
              <a:rPr lang="mr-IN" baseline="-25000" dirty="0"/>
              <a:t>2</a:t>
            </a:r>
            <a:r>
              <a:rPr lang="mr-IN" dirty="0"/>
              <a:t>)</a:t>
            </a:r>
            <a:r>
              <a:rPr lang="mr-IN" i="1" dirty="0"/>
              <a:t>X </a:t>
            </a:r>
            <a:r>
              <a:rPr lang="mr-IN" dirty="0"/>
              <a:t>+ </a:t>
            </a:r>
            <a:r>
              <a:rPr lang="mr-IN" i="1" dirty="0"/>
              <a:t>A</a:t>
            </a:r>
            <a:r>
              <a:rPr lang="mr-IN" baseline="-25000" dirty="0"/>
              <a:t>1</a:t>
            </a:r>
            <a:r>
              <a:rPr lang="mr-IN" dirty="0"/>
              <a:t>)</a:t>
            </a:r>
            <a:r>
              <a:rPr lang="mr-IN" i="1" dirty="0"/>
              <a:t>X </a:t>
            </a:r>
            <a:r>
              <a:rPr lang="mr-IN" dirty="0"/>
              <a:t>+ </a:t>
            </a:r>
            <a:r>
              <a:rPr lang="mr-IN" i="1" dirty="0"/>
              <a:t>A</a:t>
            </a:r>
            <a:r>
              <a:rPr lang="mr-IN" baseline="-25000" dirty="0"/>
              <a:t>0</a:t>
            </a:r>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endParaRPr lang="en-US" baseline="-25000" dirty="0"/>
          </a:p>
          <a:p>
            <a:pPr marL="0" indent="0">
              <a:buNone/>
            </a:pPr>
            <a:endParaRPr lang="en-US" baseline="-25000" dirty="0"/>
          </a:p>
          <a:p>
            <a:pPr marL="0" indent="0">
              <a:buNone/>
            </a:pPr>
            <a:endParaRPr lang="en-US" baseline="-25000" dirty="0"/>
          </a:p>
          <a:p>
            <a:r>
              <a:rPr lang="en-US" dirty="0"/>
              <a:t>However, % is expensive</a:t>
            </a:r>
            <a:r>
              <a:rPr lang="mr-IN" dirty="0"/>
              <a:t> </a:t>
            </a:r>
          </a:p>
          <a:p>
            <a:endParaRPr lang="en-US" dirty="0"/>
          </a:p>
        </p:txBody>
      </p:sp>
      <p:sp>
        <p:nvSpPr>
          <p:cNvPr id="3" name="Slide Number Placeholder 1"/>
          <p:cNvSpPr>
            <a:spLocks noGrp="1"/>
          </p:cNvSpPr>
          <p:nvPr>
            <p:ph type="sldNum" sz="quarter" idx="12"/>
          </p:nvPr>
        </p:nvSpPr>
        <p:spPr/>
        <p:txBody>
          <a:bodyPr/>
          <a:lstStyle/>
          <a:p>
            <a:r>
              <a:rPr lang="en-US"/>
              <a:t>1-</a:t>
            </a:r>
            <a:fld id="{5ED00C85-B3B7-8F4F-9CED-C6A954CF56BA}" type="slidenum">
              <a:rPr lang="en-US"/>
              <a:pPr/>
              <a:t>6</a:t>
            </a:fld>
            <a:endParaRPr lang="en-US"/>
          </a:p>
        </p:txBody>
      </p:sp>
      <p:pic>
        <p:nvPicPr>
          <p:cNvPr id="1207298" name="Picture 2" descr="weiss20-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8229600" cy="245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6" name="Straight Arrow Connector 5">
            <a:extLst>
              <a:ext uri="{FF2B5EF4-FFF2-40B4-BE49-F238E27FC236}">
                <a16:creationId xmlns:a16="http://schemas.microsoft.com/office/drawing/2014/main" id="{E2B17BA4-3012-4122-9FC6-F15CBAF7CE80}"/>
              </a:ext>
            </a:extLst>
          </p:cNvPr>
          <p:cNvCxnSpPr/>
          <p:nvPr/>
        </p:nvCxnSpPr>
        <p:spPr>
          <a:xfrm>
            <a:off x="1676400" y="3810000"/>
            <a:ext cx="2895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41CC13-AADB-472C-BBD4-7DE82AAA4571}"/>
              </a:ext>
            </a:extLst>
          </p:cNvPr>
          <p:cNvCxnSpPr>
            <a:cxnSpLocks/>
          </p:cNvCxnSpPr>
          <p:nvPr/>
        </p:nvCxnSpPr>
        <p:spPr>
          <a:xfrm>
            <a:off x="2286000" y="3810000"/>
            <a:ext cx="38862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152400"/>
            <a:ext cx="7055380" cy="1400530"/>
          </a:xfrm>
        </p:spPr>
        <p:txBody>
          <a:bodyPr/>
          <a:lstStyle/>
          <a:p>
            <a:r>
              <a:rPr lang="en-US" dirty="0"/>
              <a:t>Version 1.1</a:t>
            </a:r>
          </a:p>
        </p:txBody>
      </p:sp>
      <p:sp>
        <p:nvSpPr>
          <p:cNvPr id="4" name="Content Placeholder 3"/>
          <p:cNvSpPr>
            <a:spLocks noGrp="1"/>
          </p:cNvSpPr>
          <p:nvPr>
            <p:ph idx="1"/>
          </p:nvPr>
        </p:nvSpPr>
        <p:spPr>
          <a:xfrm>
            <a:off x="843066" y="914400"/>
            <a:ext cx="6711654" cy="4195481"/>
          </a:xfrm>
        </p:spPr>
        <p:txBody>
          <a:bodyPr/>
          <a:lstStyle/>
          <a:p>
            <a:r>
              <a:rPr lang="en-US" dirty="0"/>
              <a:t>only do 1 %,</a:t>
            </a:r>
          </a:p>
          <a:p>
            <a:r>
              <a:rPr lang="en-US" dirty="0"/>
              <a:t>use 37 instead of 128 to avoid massive overflow</a:t>
            </a:r>
          </a:p>
          <a:p>
            <a:r>
              <a:rPr lang="en-US" dirty="0"/>
              <a:t>fix the number if we still overflow into the negatives at the end because array[-5] is bad</a:t>
            </a:r>
          </a:p>
        </p:txBody>
      </p:sp>
      <p:sp>
        <p:nvSpPr>
          <p:cNvPr id="3" name="Slide Number Placeholder 1"/>
          <p:cNvSpPr>
            <a:spLocks noGrp="1"/>
          </p:cNvSpPr>
          <p:nvPr>
            <p:ph type="sldNum" sz="quarter" idx="12"/>
          </p:nvPr>
        </p:nvSpPr>
        <p:spPr/>
        <p:txBody>
          <a:bodyPr/>
          <a:lstStyle/>
          <a:p>
            <a:r>
              <a:rPr lang="en-US"/>
              <a:t>1-</a:t>
            </a:r>
            <a:fld id="{5A5EC5A3-FC42-6D4C-B30E-76A72385922E}" type="slidenum">
              <a:rPr lang="en-US"/>
              <a:pPr/>
              <a:t>7</a:t>
            </a:fld>
            <a:endParaRPr lang="en-US"/>
          </a:p>
        </p:txBody>
      </p:sp>
      <p:pic>
        <p:nvPicPr>
          <p:cNvPr id="1208322" name="Picture 2" descr="weiss20-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51112"/>
            <a:ext cx="8229600" cy="4230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Key Distribution is necessary!</a:t>
            </a:r>
          </a:p>
        </p:txBody>
      </p:sp>
      <p:sp>
        <p:nvSpPr>
          <p:cNvPr id="4" name="Content Placeholder 3"/>
          <p:cNvSpPr>
            <a:spLocks noGrp="1"/>
          </p:cNvSpPr>
          <p:nvPr>
            <p:ph idx="1"/>
          </p:nvPr>
        </p:nvSpPr>
        <p:spPr/>
        <p:txBody>
          <a:bodyPr/>
          <a:lstStyle/>
          <a:p>
            <a:r>
              <a:rPr lang="en-US" dirty="0"/>
              <a:t>Maybe don’t do the multiplication?</a:t>
            </a:r>
          </a:p>
          <a:p>
            <a:pPr lvl="1"/>
            <a:r>
              <a:rPr lang="en-US" dirty="0"/>
              <a:t>What is the max number you can expect from the following method if a=1, b=2, Z=52, so max 52.</a:t>
            </a:r>
          </a:p>
          <a:p>
            <a:pPr lvl="2"/>
            <a:r>
              <a:rPr lang="en-US" dirty="0"/>
              <a:t>Length 1 strings?  Length 15 strings?</a:t>
            </a:r>
          </a:p>
        </p:txBody>
      </p:sp>
      <p:sp>
        <p:nvSpPr>
          <p:cNvPr id="3" name="Slide Number Placeholder 1"/>
          <p:cNvSpPr>
            <a:spLocks noGrp="1"/>
          </p:cNvSpPr>
          <p:nvPr>
            <p:ph type="sldNum" sz="quarter" idx="12"/>
          </p:nvPr>
        </p:nvSpPr>
        <p:spPr/>
        <p:txBody>
          <a:bodyPr/>
          <a:lstStyle/>
          <a:p>
            <a:r>
              <a:rPr lang="en-US"/>
              <a:t>1-</a:t>
            </a:r>
            <a:fld id="{0EB7E008-D852-A642-AC8A-03096231E99F}" type="slidenum">
              <a:rPr lang="en-US"/>
              <a:pPr/>
              <a:t>8</a:t>
            </a:fld>
            <a:endParaRPr lang="en-US"/>
          </a:p>
        </p:txBody>
      </p:sp>
      <p:pic>
        <p:nvPicPr>
          <p:cNvPr id="1209346" name="Picture 2" descr="weiss20-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79812"/>
            <a:ext cx="8229600" cy="2592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endParaRPr lang="en-US" dirty="0"/>
          </a:p>
        </p:txBody>
      </p:sp>
      <p:sp>
        <p:nvSpPr>
          <p:cNvPr id="3" name="Content Placeholder 2"/>
          <p:cNvSpPr>
            <a:spLocks noGrp="1"/>
          </p:cNvSpPr>
          <p:nvPr>
            <p:ph idx="1"/>
          </p:nvPr>
        </p:nvSpPr>
        <p:spPr/>
        <p:txBody>
          <a:bodyPr/>
          <a:lstStyle/>
          <a:p>
            <a:r>
              <a:rPr lang="en-US" dirty="0"/>
              <a:t>A Set is a container that contains no duplicates</a:t>
            </a:r>
          </a:p>
          <a:p>
            <a:r>
              <a:rPr lang="en-US" dirty="0"/>
              <a:t>A </a:t>
            </a:r>
            <a:r>
              <a:rPr lang="en-US" dirty="0" err="1"/>
              <a:t>HashSet</a:t>
            </a:r>
            <a:r>
              <a:rPr lang="en-US" dirty="0"/>
              <a:t> uses a Hash to implement the Set.</a:t>
            </a:r>
          </a:p>
          <a:p>
            <a:r>
              <a:rPr lang="en-US" dirty="0"/>
              <a:t>A </a:t>
            </a:r>
            <a:r>
              <a:rPr lang="en-US" dirty="0" err="1"/>
              <a:t>TreeSet</a:t>
            </a:r>
            <a:r>
              <a:rPr lang="en-US" dirty="0"/>
              <a:t> uses a tree to keep all the items in the set in sorted order.</a:t>
            </a:r>
          </a:p>
          <a:p>
            <a:r>
              <a:rPr lang="en-US" dirty="0"/>
              <a:t>See Chapter 6 for code.</a:t>
            </a:r>
          </a:p>
          <a:p>
            <a:endParaRPr lang="en-US" dirty="0"/>
          </a:p>
          <a:p>
            <a:r>
              <a:rPr lang="en-US" dirty="0"/>
              <a:t>Why is one advantage </a:t>
            </a:r>
            <a:r>
              <a:rPr lang="en-US" dirty="0" err="1"/>
              <a:t>HashSet</a:t>
            </a:r>
            <a:r>
              <a:rPr lang="en-US" dirty="0"/>
              <a:t> has over </a:t>
            </a:r>
            <a:r>
              <a:rPr lang="en-US" dirty="0" err="1"/>
              <a:t>TreeSet</a:t>
            </a:r>
            <a:r>
              <a:rPr lang="en-US" dirty="0"/>
              <a:t>?</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9</a:t>
            </a:fld>
            <a:endParaRPr lang="en-US" altLang="en-US"/>
          </a:p>
        </p:txBody>
      </p:sp>
    </p:spTree>
    <p:extLst>
      <p:ext uri="{BB962C8B-B14F-4D97-AF65-F5344CB8AC3E}">
        <p14:creationId xmlns:p14="http://schemas.microsoft.com/office/powerpoint/2010/main" val="1468597280"/>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ＭＳ Ｐゴシック"/>
        <a:cs typeface="Arial"/>
      </a:majorFont>
      <a:minorFont>
        <a:latin typeface="Times"/>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JavaBookTheme">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
        <a:cs typeface="Arial"/>
      </a:majorFont>
      <a:minorFont>
        <a:latin typeface="Times"/>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6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2949</TotalTime>
  <Words>1879</Words>
  <Application>Microsoft Office PowerPoint</Application>
  <PresentationFormat>On-screen Show (4:3)</PresentationFormat>
  <Paragraphs>220</Paragraphs>
  <Slides>44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44</vt:i4>
      </vt:variant>
    </vt:vector>
  </HeadingPairs>
  <TitlesOfParts>
    <vt:vector size="55" baseType="lpstr">
      <vt:lpstr>ＭＳ Ｐゴシック</vt:lpstr>
      <vt:lpstr>Arial</vt:lpstr>
      <vt:lpstr>Century Gothic</vt:lpstr>
      <vt:lpstr>Mangal</vt:lpstr>
      <vt:lpstr>Times</vt:lpstr>
      <vt:lpstr>Wingdings</vt:lpstr>
      <vt:lpstr>Wingdings 3</vt:lpstr>
      <vt:lpstr>1_Blank Presentation</vt:lpstr>
      <vt:lpstr>JavaBookTheme</vt:lpstr>
      <vt:lpstr>Ion</vt:lpstr>
      <vt:lpstr>6_Ion</vt:lpstr>
      <vt:lpstr>Chapter 20</vt:lpstr>
      <vt:lpstr>Overview</vt:lpstr>
      <vt:lpstr>Basic Idea</vt:lpstr>
      <vt:lpstr>Problems?</vt:lpstr>
      <vt:lpstr>Solving the large array problem</vt:lpstr>
      <vt:lpstr>Taking individual characters and adding their int value</vt:lpstr>
      <vt:lpstr>Version 1.1</vt:lpstr>
      <vt:lpstr>Equal Key Distribution is necessary!</vt:lpstr>
      <vt:lpstr>HashSet</vt:lpstr>
      <vt:lpstr>HashMap</vt:lpstr>
      <vt:lpstr>hashCode</vt:lpstr>
      <vt:lpstr>Cashing the Hash Code</vt:lpstr>
      <vt:lpstr>What to do on Collision </vt:lpstr>
      <vt:lpstr>The Find method</vt:lpstr>
      <vt:lpstr>Linear Probing naïve analysis</vt:lpstr>
      <vt:lpstr>Theorem 20.1</vt:lpstr>
      <vt:lpstr>Primary Clustering What really happens in hashes</vt:lpstr>
      <vt:lpstr>Theorem 20.2</vt:lpstr>
      <vt:lpstr>Cost of Find</vt:lpstr>
      <vt:lpstr>Quadratic probing</vt:lpstr>
      <vt:lpstr>Quadratic probing</vt:lpstr>
      <vt:lpstr>Quadratic Probing Worries</vt:lpstr>
      <vt:lpstr>Tablesize Must Be Prime!</vt:lpstr>
      <vt:lpstr>Find a prime, because it is so important</vt:lpstr>
      <vt:lpstr>Theorem 20.5</vt:lpstr>
      <vt:lpstr>Final 2 woes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is the Quadratic Probing code</vt:lpstr>
      <vt:lpstr>Iterator</vt:lpstr>
      <vt:lpstr>PowerPoint Presentation</vt:lpstr>
      <vt:lpstr>PowerPoint Presentation</vt:lpstr>
      <vt:lpstr>Analysis of Quadratic probing</vt:lpstr>
      <vt:lpstr>Separate Chaining Hashing</vt:lpstr>
      <vt:lpstr>PowerPoint Presentation</vt:lpstr>
      <vt:lpstr>Uses of hashing</vt:lpstr>
      <vt:lpstr>Homework – Written</vt:lpstr>
      <vt:lpstr>Homework – Programming</vt:lpstr>
    </vt:vector>
  </TitlesOfParts>
  <Manager/>
  <Company>Copyright ©2006 Pearson Addison-Wesley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Copyright ©2006 Pearson Addison-Wesley</dc:creator>
  <cp:keywords/>
  <dc:description/>
  <cp:lastModifiedBy>Nathan Barker</cp:lastModifiedBy>
  <cp:revision>318</cp:revision>
  <dcterms:created xsi:type="dcterms:W3CDTF">2005-04-19T14:24:20Z</dcterms:created>
  <dcterms:modified xsi:type="dcterms:W3CDTF">2019-11-05T23:14:12Z</dcterms:modified>
  <cp:category/>
</cp:coreProperties>
</file>