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5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6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7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8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62" r:id="rId2"/>
    <p:sldMasterId id="2147483680" r:id="rId3"/>
    <p:sldMasterId id="2147483693" r:id="rId4"/>
    <p:sldMasterId id="2147483711" r:id="rId5"/>
    <p:sldMasterId id="2147483729" r:id="rId6"/>
    <p:sldMasterId id="2147483747" r:id="rId7"/>
    <p:sldMasterId id="2147483765" r:id="rId8"/>
    <p:sldMasterId id="2147483783" r:id="rId9"/>
  </p:sldMasterIdLst>
  <p:notesMasterIdLst>
    <p:notesMasterId r:id="rId39"/>
  </p:notesMasterIdLst>
  <p:sldIdLst>
    <p:sldId id="907" r:id="rId10"/>
    <p:sldId id="930" r:id="rId11"/>
    <p:sldId id="375" r:id="rId12"/>
    <p:sldId id="931" r:id="rId13"/>
    <p:sldId id="932" r:id="rId14"/>
    <p:sldId id="933" r:id="rId15"/>
    <p:sldId id="934" r:id="rId16"/>
    <p:sldId id="935" r:id="rId17"/>
    <p:sldId id="936" r:id="rId18"/>
    <p:sldId id="937" r:id="rId19"/>
    <p:sldId id="938" r:id="rId20"/>
    <p:sldId id="951" r:id="rId21"/>
    <p:sldId id="952" r:id="rId22"/>
    <p:sldId id="953" r:id="rId23"/>
    <p:sldId id="954" r:id="rId24"/>
    <p:sldId id="947" r:id="rId25"/>
    <p:sldId id="939" r:id="rId26"/>
    <p:sldId id="940" r:id="rId27"/>
    <p:sldId id="941" r:id="rId28"/>
    <p:sldId id="942" r:id="rId29"/>
    <p:sldId id="955" r:id="rId30"/>
    <p:sldId id="355" r:id="rId31"/>
    <p:sldId id="943" r:id="rId32"/>
    <p:sldId id="944" r:id="rId33"/>
    <p:sldId id="381" r:id="rId34"/>
    <p:sldId id="382" r:id="rId35"/>
    <p:sldId id="948" r:id="rId36"/>
    <p:sldId id="950" r:id="rId37"/>
    <p:sldId id="949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8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1044" y="180"/>
      </p:cViewPr>
      <p:guideLst>
        <p:guide orient="horz" pos="86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274BF1-1BF0-4FC8-AF60-7A0E5307BD6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5.jpe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800100"/>
            <a:ext cx="3581400" cy="1714500"/>
          </a:xfrm>
        </p:spPr>
        <p:txBody>
          <a:bodyPr anchor="t"/>
          <a:lstStyle>
            <a:lvl1pPr algn="l">
              <a:defRPr sz="3600" b="1">
                <a:solidFill>
                  <a:srgbClr val="336600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64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057400"/>
            <a:ext cx="3581400" cy="1752600"/>
          </a:xfrm>
        </p:spPr>
        <p:txBody>
          <a:bodyPr/>
          <a:lstStyle>
            <a:lvl1pPr marL="0" indent="0">
              <a:buFontTx/>
              <a:buNone/>
              <a:defRPr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pic>
        <p:nvPicPr>
          <p:cNvPr id="864260" name="Picture 4" descr="AW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1066800" cy="79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4261" name="Rectangle 5"/>
          <p:cNvSpPr>
            <a:spLocks noChangeArrowheads="1"/>
          </p:cNvSpPr>
          <p:nvPr userDrawn="1"/>
        </p:nvSpPr>
        <p:spPr bwMode="auto">
          <a:xfrm>
            <a:off x="1295400" y="6400800"/>
            <a:ext cx="4730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Copyright © 2010 Pearson Education, publishing as Addison-Wesley. All rights reserved</a:t>
            </a:r>
          </a:p>
        </p:txBody>
      </p:sp>
      <p:pic>
        <p:nvPicPr>
          <p:cNvPr id="864262" name="Picture 6" descr="032154140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09600"/>
            <a:ext cx="4364038" cy="5410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6D39B724-5ACD-4A27-B492-365F39DD94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27755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53712ADF-D1FF-4B04-89AB-9E1DE30B87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945380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833192"/>
      </p:ext>
    </p:extLst>
  </p:cSld>
  <p:clrMapOvr>
    <a:masterClrMapping/>
  </p:clrMapOvr>
  <p:hf hdr="0" ft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129103"/>
      </p:ext>
    </p:extLst>
  </p:cSld>
  <p:clrMapOvr>
    <a:masterClrMapping/>
  </p:clrMapOvr>
  <p:hf hdr="0" ft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8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46115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256569"/>
      </p:ext>
    </p:extLst>
  </p:cSld>
  <p:clrMapOvr>
    <a:masterClrMapping/>
  </p:clrMapOvr>
  <p:hf hdr="0" ft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4041996"/>
      </p:ext>
    </p:extLst>
  </p:cSld>
  <p:clrMapOvr>
    <a:masterClrMapping/>
  </p:clrMapOvr>
  <p:hf hdr="0" ft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164973"/>
      </p:ext>
    </p:extLst>
  </p:cSld>
  <p:clrMapOvr>
    <a:masterClrMapping/>
  </p:clrMapOvr>
  <p:hf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299564"/>
      </p:ext>
    </p:extLst>
  </p:cSld>
  <p:clrMapOvr>
    <a:masterClrMapping/>
  </p:clrMapOvr>
  <p:hf hdr="0" ft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6D39B724-5ACD-4A27-B492-365F39DD948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12171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B55505DA-22F7-4CA6-BF94-98010E556CB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261755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0321541405">
            <a:extLst>
              <a:ext uri="{FF2B5EF4-FFF2-40B4-BE49-F238E27FC236}">
                <a16:creationId xmlns:a16="http://schemas.microsoft.com/office/drawing/2014/main" id="{125AD5A8-B4B5-4CC5-A1DB-0CEF09B9DB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264" y="4681338"/>
            <a:ext cx="1544638" cy="19149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03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B55505DA-22F7-4CA6-BF94-98010E556C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030309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83B865C1-0910-458A-88AB-99FBBFDBC51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405018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A67490A8-194F-4D8D-8644-8C1B04E5DC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420105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C98F1130-B2D7-4B4A-A7C7-342F447560E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16690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073449A0-0DEB-40D1-8985-B00FC8E21E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09964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66FEC44-8D20-4F92-A24C-2DCBB9D8A16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50080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590446F4-C267-421F-8463-5359089739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270042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129281"/>
            <a:ext cx="2551461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7DB9DF23-3B1F-434E-96BB-D1A819B931C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742491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53712ADF-D1FF-4B04-89AB-9E1DE30B87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716595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5757612"/>
      </p:ext>
    </p:extLst>
  </p:cSld>
  <p:clrMapOvr>
    <a:masterClrMapping/>
  </p:clrMapOvr>
  <p:hf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06068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6" descr="032154140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264" y="4681338"/>
            <a:ext cx="1544638" cy="19149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22896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8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46115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5308027"/>
      </p:ext>
    </p:extLst>
  </p:cSld>
  <p:clrMapOvr>
    <a:masterClrMapping/>
  </p:clrMapOvr>
  <p:hf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252024"/>
      </p:ext>
    </p:extLst>
  </p:cSld>
  <p:clrMapOvr>
    <a:masterClrMapping/>
  </p:clrMapOvr>
  <p:hf hdr="0" ftr="0" dt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071561"/>
      </p:ext>
    </p:extLst>
  </p:cSld>
  <p:clrMapOvr>
    <a:masterClrMapping/>
  </p:clrMapOvr>
  <p:hf hdr="0" ft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3369831"/>
      </p:ext>
    </p:extLst>
  </p:cSld>
  <p:clrMapOvr>
    <a:masterClrMapping/>
  </p:clrMapOvr>
  <p:hf hdr="0" ftr="0" dt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6D39B724-5ACD-4A27-B492-365F39DD948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99113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B55505DA-22F7-4CA6-BF94-98010E556CB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135089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0321541405">
            <a:extLst>
              <a:ext uri="{FF2B5EF4-FFF2-40B4-BE49-F238E27FC236}">
                <a16:creationId xmlns:a16="http://schemas.microsoft.com/office/drawing/2014/main" id="{3A97D6D6-4FF4-4A50-A30A-C19EDDE4C0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264" y="4681338"/>
            <a:ext cx="1544638" cy="19149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28428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83B865C1-0910-458A-88AB-99FBBFDBC51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22893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A67490A8-194F-4D8D-8644-8C1B04E5DC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3480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C98F1130-B2D7-4B4A-A7C7-342F447560E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7295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83B865C1-0910-458A-88AB-99FBBFDBC51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212982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073449A0-0DEB-40D1-8985-B00FC8E21E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67898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66FEC44-8D20-4F92-A24C-2DCBB9D8A16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947960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590446F4-C267-421F-8463-5359089739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42991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7DB9DF23-3B1F-434E-96BB-D1A819B931C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945215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53712ADF-D1FF-4B04-89AB-9E1DE30B87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136389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535539"/>
      </p:ext>
    </p:extLst>
  </p:cSld>
  <p:clrMapOvr>
    <a:masterClrMapping/>
  </p:clrMapOvr>
  <p:hf hdr="0" ftr="0" dt="0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158221"/>
      </p:ext>
    </p:extLst>
  </p:cSld>
  <p:clrMapOvr>
    <a:masterClrMapping/>
  </p:clrMapOvr>
  <p:hf hdr="0" ftr="0" dt="0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394215"/>
      </p:ext>
    </p:extLst>
  </p:cSld>
  <p:clrMapOvr>
    <a:masterClrMapping/>
  </p:clrMapOvr>
  <p:hf hdr="0" ftr="0" dt="0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851032"/>
      </p:ext>
    </p:extLst>
  </p:cSld>
  <p:clrMapOvr>
    <a:masterClrMapping/>
  </p:clrMapOvr>
  <p:hf hdr="0" ftr="0" dt="0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003586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A67490A8-194F-4D8D-8644-8C1B04E5DC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564720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0696736"/>
      </p:ext>
    </p:extLst>
  </p:cSld>
  <p:clrMapOvr>
    <a:masterClrMapping/>
  </p:clrMapOvr>
  <p:hf hdr="0" ftr="0" dt="0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6D39B724-5ACD-4A27-B492-365F39DD948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81659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B55505DA-22F7-4CA6-BF94-98010E556CB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5095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C98F1130-B2D7-4B4A-A7C7-342F447560E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206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073449A0-0DEB-40D1-8985-B00FC8E21E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9547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66FEC44-8D20-4F92-A24C-2DCBB9D8A16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140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590446F4-C267-421F-8463-5359089739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596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7DB9DF23-3B1F-434E-96BB-D1A819B931C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159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83B865C1-0910-458A-88AB-99FBBFDBC5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900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53712ADF-D1FF-4B04-89AB-9E1DE30B87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577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46972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6753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248815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5048863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951160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307798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6D39B724-5ACD-4A27-B492-365F39DD948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788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B55505DA-22F7-4CA6-BF94-98010E556CB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28492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9108074 w 5760"/>
                <a:gd name="T3" fmla="*/ 0 h 528"/>
                <a:gd name="T4" fmla="*/ 9108074 w 5760"/>
                <a:gd name="T5" fmla="*/ 838869 h 528"/>
                <a:gd name="T6" fmla="*/ 7590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8E9697D-470C-4DAD-8B2B-15981BEDC2F4}" type="datetime1">
              <a:rPr lang="en-US"/>
              <a:pPr>
                <a:defRPr/>
              </a:pPr>
              <a:t>10/3/2019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62E358-B4C4-44BF-AC28-BAAA2217C6D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2743200" y="6408738"/>
            <a:ext cx="3987800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1801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A67490A8-194F-4D8D-8644-8C1B04E5DC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93385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A7778D7-875B-4B28-90A5-06675A9E1C6E}" type="datetime1">
              <a:rPr lang="en-US"/>
              <a:pPr>
                <a:defRPr/>
              </a:pPr>
              <a:t>10/3/2019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08738"/>
            <a:ext cx="2616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B42CF-5B02-40BB-AD6C-4D5ED547E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63058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0C8B5A-77E2-47D3-85B3-6B3E1D4CF2F4}" type="datetime1">
              <a:rPr lang="en-US"/>
              <a:pPr>
                <a:defRPr/>
              </a:pPr>
              <a:t>10/3/2019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CCB31C-310E-4BAF-9A3B-F23D1E572C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758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E2C0CDB-1989-481E-A8AC-D6EEFC9F9338}" type="datetime1">
              <a:rPr lang="en-US"/>
              <a:pPr>
                <a:defRPr/>
              </a:pPr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2EC2D7-F264-4F17-8F5D-D3E98277CB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2864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0C16CA0-A8F5-4A98-B23C-D31022243F65}" type="datetime1">
              <a:rPr lang="en-US"/>
              <a:pPr>
                <a:defRPr/>
              </a:pPr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1CF2A8-FEC1-4152-BDF1-927DE8336E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5588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25F971-18F6-4FB8-84CF-F0BCF5AF0643}" type="datetime1">
              <a:rPr lang="en-US"/>
              <a:pPr>
                <a:defRPr/>
              </a:pPr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5F5150-485B-47F0-9FD6-04E6FA72F1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2789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D8719-2514-4313-A0BB-4112B8BAF8C2}" type="datetime1">
              <a:rPr lang="en-US"/>
              <a:pPr>
                <a:defRPr/>
              </a:pPr>
              <a:t>10/3/2019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09C7E1-B07F-434D-825E-8D5E56F360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7269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7E618FB-E2AA-4D50-8693-7A40E7883F90}" type="datetime1">
              <a:rPr lang="en-US"/>
              <a:pPr>
                <a:defRPr/>
              </a:pPr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FB2326-B2E7-4702-8394-F9212F45A3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1337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B9D36F8-55AA-43B1-B325-1DE2BE669B09}" type="datetime1">
              <a:rPr lang="en-US"/>
              <a:pPr>
                <a:defRPr/>
              </a:pPr>
              <a:t>10/3/2019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08FC12-1EAA-46EA-A3AF-62F06775F0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2135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665DA-BD6F-4EF3-87DC-9498E132B011}" type="datetime1">
              <a:rPr lang="en-US"/>
              <a:pPr>
                <a:defRPr/>
              </a:pPr>
              <a:t>10/3/2019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69A98-890C-4F5F-83F9-072541EAB7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21141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627AD-705E-4B8F-82B1-4937DC710991}" type="datetime1">
              <a:rPr lang="en-US"/>
              <a:pPr>
                <a:defRPr/>
              </a:pPr>
              <a:t>10/3/2019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DBA4C-ACA7-450E-973F-7F32C8EC82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369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C98F1130-B2D7-4B4A-A7C7-342F447560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4502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B8944-9681-4DAB-A478-BD2CAD956CFB}" type="datetime1">
              <a:rPr lang="en-US"/>
              <a:pPr>
                <a:defRPr/>
              </a:pPr>
              <a:t>10/3/2019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030B8-CE9B-4AC8-8246-FB97925E7B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75433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0321541405">
            <a:extLst>
              <a:ext uri="{FF2B5EF4-FFF2-40B4-BE49-F238E27FC236}">
                <a16:creationId xmlns:a16="http://schemas.microsoft.com/office/drawing/2014/main" id="{C694BDD5-6DC9-402F-9A0D-7CF48C53B0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264" y="4681338"/>
            <a:ext cx="1544638" cy="19149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4801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83B865C1-0910-458A-88AB-99FBBFDBC51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2496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A67490A8-194F-4D8D-8644-8C1B04E5DC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19883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C98F1130-B2D7-4B4A-A7C7-342F447560E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9508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073449A0-0DEB-40D1-8985-B00FC8E21E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7848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66FEC44-8D20-4F92-A24C-2DCBB9D8A16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63923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590446F4-C267-421F-8463-5359089739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4464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7DB9DF23-3B1F-434E-96BB-D1A819B931C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2370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53712ADF-D1FF-4B04-89AB-9E1DE30B87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14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073449A0-0DEB-40D1-8985-B00FC8E21E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3825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0877307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059775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9011292"/>
      </p:ext>
    </p:extLst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899414"/>
      </p:ext>
    </p:extLst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784953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7678282"/>
      </p:ext>
    </p:extLst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6D39B724-5ACD-4A27-B492-365F39DD948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92604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B55505DA-22F7-4CA6-BF94-98010E556CB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238666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0321541405">
            <a:extLst>
              <a:ext uri="{FF2B5EF4-FFF2-40B4-BE49-F238E27FC236}">
                <a16:creationId xmlns:a16="http://schemas.microsoft.com/office/drawing/2014/main" id="{5884ABF5-7CB7-4CED-B49A-DD07C7716C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264" y="4681338"/>
            <a:ext cx="1544638" cy="19149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8303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83B865C1-0910-458A-88AB-99FBBFDBC51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519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D66FEC44-8D20-4F92-A24C-2DCBB9D8A1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109408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A67490A8-194F-4D8D-8644-8C1B04E5DC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701135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C98F1130-B2D7-4B4A-A7C7-342F447560E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170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073449A0-0DEB-40D1-8985-B00FC8E21E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14896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66FEC44-8D20-4F92-A24C-2DCBB9D8A16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6343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590446F4-C267-421F-8463-5359089739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25703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7DB9DF23-3B1F-434E-96BB-D1A819B931C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91843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53712ADF-D1FF-4B04-89AB-9E1DE30B87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856445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9239799"/>
      </p:ext>
    </p:extLst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2477158"/>
      </p:ext>
    </p:extLst>
  </p:cSld>
  <p:clrMapOvr>
    <a:masterClrMapping/>
  </p:clrMapOvr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36748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590446F4-C267-421F-8463-5359089739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81011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9958879"/>
      </p:ext>
    </p:extLst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6401995"/>
      </p:ext>
    </p:extLst>
  </p:cSld>
  <p:clrMapOvr>
    <a:masterClrMapping/>
  </p:clrMapOvr>
  <p:hf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1963566"/>
      </p:ext>
    </p:extLst>
  </p:cSld>
  <p:clrMapOvr>
    <a:masterClrMapping/>
  </p:clrMapOvr>
  <p:hf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6D39B724-5ACD-4A27-B492-365F39DD948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061079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B55505DA-22F7-4CA6-BF94-98010E556CB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48766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0321541405">
            <a:extLst>
              <a:ext uri="{FF2B5EF4-FFF2-40B4-BE49-F238E27FC236}">
                <a16:creationId xmlns:a16="http://schemas.microsoft.com/office/drawing/2014/main" id="{CBE556AD-0172-4854-8AD5-5C49195034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264" y="4681338"/>
            <a:ext cx="1544638" cy="19149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97135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83B865C1-0910-458A-88AB-99FBBFDBC51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34604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A67490A8-194F-4D8D-8644-8C1B04E5DC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638028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C98F1130-B2D7-4B4A-A7C7-342F447560E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05866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073449A0-0DEB-40D1-8985-B00FC8E21E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92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7DB9DF23-3B1F-434E-96BB-D1A819B931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7675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66FEC44-8D20-4F92-A24C-2DCBB9D8A16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6225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590446F4-C267-421F-8463-5359089739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63807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7DB9DF23-3B1F-434E-96BB-D1A819B931C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877786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53712ADF-D1FF-4B04-89AB-9E1DE30B87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723061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2454972"/>
      </p:ext>
    </p:extLst>
  </p:cSld>
  <p:clrMapOvr>
    <a:masterClrMapping/>
  </p:clrMapOvr>
  <p:hf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7709656"/>
      </p:ext>
    </p:extLst>
  </p:cSld>
  <p:clrMapOvr>
    <a:masterClrMapping/>
  </p:clrMapOvr>
  <p:hf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343893"/>
      </p:ext>
    </p:extLst>
  </p:cSld>
  <p:clrMapOvr>
    <a:masterClrMapping/>
  </p:clrMapOvr>
  <p:hf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2678687"/>
      </p:ext>
    </p:extLst>
  </p:cSld>
  <p:clrMapOvr>
    <a:masterClrMapping/>
  </p:clrMapOvr>
  <p:hf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3593493"/>
      </p:ext>
    </p:extLst>
  </p:cSld>
  <p:clrMapOvr>
    <a:masterClrMapping/>
  </p:clrMapOvr>
  <p:hf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83758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53712ADF-D1FF-4B04-89AB-9E1DE30B87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28359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6D39B724-5ACD-4A27-B492-365F39DD948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21578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B55505DA-22F7-4CA6-BF94-98010E556CB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02958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0321541405">
            <a:extLst>
              <a:ext uri="{FF2B5EF4-FFF2-40B4-BE49-F238E27FC236}">
                <a16:creationId xmlns:a16="http://schemas.microsoft.com/office/drawing/2014/main" id="{3B902E63-ECA3-43AB-BBA7-6744A670AA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264" y="4681338"/>
            <a:ext cx="1544638" cy="19149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33136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83B865C1-0910-458A-88AB-99FBBFDBC51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2311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A67490A8-194F-4D8D-8644-8C1B04E5DC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457289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C98F1130-B2D7-4B4A-A7C7-342F447560E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8590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073449A0-0DEB-40D1-8985-B00FC8E21E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905279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66FEC44-8D20-4F92-A24C-2DCBB9D8A16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626093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590446F4-C267-421F-8463-5359089739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65081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129281"/>
            <a:ext cx="2551461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7DB9DF23-3B1F-434E-96BB-D1A819B931C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179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5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7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91.xml"/><Relationship Id="rId2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90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4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103.xml"/><Relationship Id="rId17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3.xml"/><Relationship Id="rId1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Relationship Id="rId14" Type="http://schemas.openxmlformats.org/officeDocument/2006/relationships/slideLayout" Target="../slideLayouts/slideLayout10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slideLayout" Target="../slideLayouts/slideLayout121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17" Type="http://schemas.openxmlformats.org/officeDocument/2006/relationships/slideLayout" Target="../slideLayouts/slideLayout125.xml"/><Relationship Id="rId2" Type="http://schemas.openxmlformats.org/officeDocument/2006/relationships/slideLayout" Target="../slideLayouts/slideLayout110.xml"/><Relationship Id="rId16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5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slideLayout" Target="../slideLayouts/slideLayout12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13" Type="http://schemas.openxmlformats.org/officeDocument/2006/relationships/slideLayout" Target="../slideLayouts/slideLayout138.xml"/><Relationship Id="rId18" Type="http://schemas.openxmlformats.org/officeDocument/2006/relationships/theme" Target="../theme/theme9.xml"/><Relationship Id="rId3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32.xml"/><Relationship Id="rId12" Type="http://schemas.openxmlformats.org/officeDocument/2006/relationships/slideLayout" Target="../slideLayouts/slideLayout137.xml"/><Relationship Id="rId17" Type="http://schemas.openxmlformats.org/officeDocument/2006/relationships/slideLayout" Target="../slideLayouts/slideLayout142.xml"/><Relationship Id="rId2" Type="http://schemas.openxmlformats.org/officeDocument/2006/relationships/slideLayout" Target="../slideLayouts/slideLayout127.xml"/><Relationship Id="rId16" Type="http://schemas.openxmlformats.org/officeDocument/2006/relationships/slideLayout" Target="../slideLayouts/slideLayout141.xml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0.xml"/><Relationship Id="rId15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Relationship Id="rId14" Type="http://schemas.openxmlformats.org/officeDocument/2006/relationships/slideLayout" Target="../slideLayouts/slideLayout1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632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1-</a:t>
            </a:r>
            <a:fld id="{D9FCAF48-0011-4BA3-9E51-898E31CB21A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63237" name="Rectangle 5"/>
          <p:cNvSpPr>
            <a:spLocks noChangeArrowheads="1"/>
          </p:cNvSpPr>
          <p:nvPr userDrawn="1"/>
        </p:nvSpPr>
        <p:spPr bwMode="auto">
          <a:xfrm>
            <a:off x="0" y="6613525"/>
            <a:ext cx="4730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Copyright © 2010 Pearson Education, publishing as Addison-Wesley.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auto">
          <a:xfrm>
            <a:off x="0" y="6613525"/>
            <a:ext cx="4730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Copyright © 2010 Pearson Education, publishing as Addison-Wesley.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79836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D014D242-83D8-4596-863F-BEEBD1380287}" type="datetime1">
              <a:rPr lang="en-US"/>
              <a:pPr>
                <a:defRPr/>
              </a:pPr>
              <a:t>10/3/2019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962400" y="6408738"/>
            <a:ext cx="2768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fld id="{8E6C67E6-5A29-4B7D-A04A-181F4FACD2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A8719C38-73EA-435F-B226-9E13C833DE2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13525"/>
            <a:ext cx="4730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Copyright © 2010 Pearson Education, publishing as Addison-Wesley.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90935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277BACEC-418F-4FE5-BA90-3906F7BEEA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13525"/>
            <a:ext cx="4730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Copyright © 2010 Pearson Education, publishing as Addison-Wesley.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06877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0BFF0FC6-B443-4F8D-A6DD-194A64E778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13525"/>
            <a:ext cx="4730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Copyright © 2010 Pearson Education, publishing as Addison-Wesley.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80474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C04497BC-F222-4EB0-AE05-088C682BE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13525"/>
            <a:ext cx="4730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Copyright © 2010 Pearson Education, publishing as Addison-Wesley.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9528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E00524B-EA77-4824-9BE6-1BDEFFB0764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13525"/>
            <a:ext cx="4730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Copyright © 2010 Pearson Education, publishing as Addison-Wesley.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97875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/>
              <a:t>1-</a:t>
            </a:r>
            <a:fld id="{D9FCAF48-0011-4BA3-9E51-898E31CB21A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CCE15170-C09B-49FC-A216-C070CFBD85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13525"/>
            <a:ext cx="4730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Copyright © 2010 Pearson Education, publishing as Addison-Wesley.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36158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71019"/>
            <a:ext cx="2943558" cy="3329581"/>
          </a:xfrm>
        </p:spPr>
        <p:txBody>
          <a:bodyPr/>
          <a:lstStyle/>
          <a:p>
            <a:r>
              <a:rPr lang="en-US" altLang="en-US" sz="4400" dirty="0"/>
              <a:t>Chapter 7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500598"/>
            <a:ext cx="6620968" cy="861420"/>
          </a:xfrm>
        </p:spPr>
        <p:txBody>
          <a:bodyPr/>
          <a:lstStyle/>
          <a:p>
            <a:r>
              <a:rPr lang="en-US" altLang="en-US" dirty="0"/>
              <a:t>Recursion</a:t>
            </a:r>
          </a:p>
        </p:txBody>
      </p:sp>
      <p:pic>
        <p:nvPicPr>
          <p:cNvPr id="4" name="Picture 3" descr="Screenshot_Recursion_via_vlc.png">
            <a:extLst>
              <a:ext uri="{FF2B5EF4-FFF2-40B4-BE49-F238E27FC236}">
                <a16:creationId xmlns:a16="http://schemas.microsoft.com/office/drawing/2014/main" id="{ED4C006A-9D20-4445-B56F-F89FE7503C6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31637" y="304800"/>
            <a:ext cx="5340000" cy="4272000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48E2-9E03-44C3-9E08-F4E45E13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that bad?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B5488-2C13-42E6-88C4-331539F6F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F1’s are there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solved by Dynamic Programming – A topic in CS 3000</a:t>
            </a:r>
          </a:p>
          <a:p>
            <a:r>
              <a:rPr lang="en-US" dirty="0"/>
              <a:t>Compound interest rule: never duplicate work by solving the same instance of a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6E702-CAAD-4C18-A0A9-7CB5BD55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83B865C1-0910-458A-88AB-99FBBFDBC51D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049D6-6694-47F7-9706-141D369C8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288" y="2514600"/>
            <a:ext cx="55054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01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9DAB-619D-40F6-A4ED-F700A31C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 -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83201-4A22-4CB2-AB96-327A70A42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many?</a:t>
            </a:r>
          </a:p>
          <a:p>
            <a:r>
              <a:rPr lang="en-US" dirty="0"/>
              <a:t>Roots</a:t>
            </a:r>
          </a:p>
          <a:p>
            <a:r>
              <a:rPr lang="en-US" dirty="0"/>
              <a:t>Nodes</a:t>
            </a:r>
          </a:p>
          <a:p>
            <a:r>
              <a:rPr lang="en-US" dirty="0"/>
              <a:t>Leaves</a:t>
            </a:r>
          </a:p>
          <a:p>
            <a:r>
              <a:rPr lang="en-US" dirty="0"/>
              <a:t>Branches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0FE72-B6AE-4086-AE41-F21541A8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83B865C1-0910-458A-88AB-99FBBFDBC51D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45E14C-A808-4D84-96A6-F25885EDD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400" y="1990725"/>
            <a:ext cx="38576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48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36FB-9044-4631-9E9E-CA45D591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Mystery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DEF52-FE45-4D7D-A11B-9785D8849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 the RecursionForLecture.java file</a:t>
            </a:r>
          </a:p>
          <a:p>
            <a:r>
              <a:rPr lang="en-US" dirty="0"/>
              <a:t>Let’s try to figure out the following by calling it in the main, then printing the results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public static int mystery1( int a, int b ){</a:t>
            </a:r>
          </a:p>
          <a:p>
            <a:pPr marL="0" indent="0">
              <a:buNone/>
            </a:pPr>
            <a:r>
              <a:rPr lang="en-US" b="1" dirty="0"/>
              <a:t>	if (b == 1){</a:t>
            </a:r>
          </a:p>
          <a:p>
            <a:pPr marL="0" indent="0">
              <a:buNone/>
            </a:pPr>
            <a:r>
              <a:rPr lang="en-US" b="1" dirty="0"/>
              <a:t>		return a;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b="1" dirty="0"/>
              <a:t>	else{</a:t>
            </a:r>
          </a:p>
          <a:p>
            <a:pPr marL="0" indent="0">
              <a:buNone/>
            </a:pPr>
            <a:r>
              <a:rPr lang="en-US" b="1" dirty="0"/>
              <a:t>		return a + </a:t>
            </a:r>
            <a:r>
              <a:rPr lang="en-US" b="1" i="1" dirty="0"/>
              <a:t>mystery1(a, b-1);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71317-93E5-4C9F-BA14-2ABECD88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1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1-</a:t>
            </a:r>
            <a:fld id="{83B865C1-0910-458A-88AB-99FBBFDBC51D}" type="slidenum">
              <a:rPr kumimoji="0" lang="en-US" altLang="en-US" sz="2801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2801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955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36FB-9044-4631-9E9E-CA45D591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Mystery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DEF52-FE45-4D7D-A11B-9785D8849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 the RecursionForLecture.java file</a:t>
            </a:r>
          </a:p>
          <a:p>
            <a:r>
              <a:rPr lang="en-US" dirty="0"/>
              <a:t>Let’s try to figure out the following by calling it in the main, then printing the results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public static int mystery2 (int array[], int size){</a:t>
            </a:r>
          </a:p>
          <a:p>
            <a:pPr marL="0" indent="0">
              <a:buNone/>
            </a:pPr>
            <a:r>
              <a:rPr lang="en-US" b="1" dirty="0"/>
              <a:t>	if (size == 1){</a:t>
            </a:r>
          </a:p>
          <a:p>
            <a:pPr marL="0" indent="0">
              <a:buNone/>
            </a:pPr>
            <a:r>
              <a:rPr lang="en-US" b="1" dirty="0"/>
              <a:t>		return array[0];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b="1" dirty="0"/>
              <a:t>	else{</a:t>
            </a:r>
          </a:p>
          <a:p>
            <a:pPr marL="0" indent="0">
              <a:buNone/>
            </a:pPr>
            <a:r>
              <a:rPr lang="en-US" b="1" dirty="0"/>
              <a:t>		return array[size-1] + </a:t>
            </a:r>
            <a:r>
              <a:rPr lang="en-US" b="1" i="1" dirty="0"/>
              <a:t>mystery2(array, size-1);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71317-93E5-4C9F-BA14-2ABECD88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1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1-</a:t>
            </a:r>
            <a:fld id="{83B865C1-0910-458A-88AB-99FBBFDBC51D}" type="slidenum">
              <a:rPr kumimoji="0" lang="en-US" altLang="en-US" sz="2801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2801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620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36FB-9044-4631-9E9E-CA45D591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Mystery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DEF52-FE45-4D7D-A11B-9785D8849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 the RecursionForLecture.java file</a:t>
            </a:r>
          </a:p>
          <a:p>
            <a:r>
              <a:rPr lang="en-US" dirty="0"/>
              <a:t>Let’s try to figure out the following by calling it in the main, then printing the results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public static String mystery3 (int array[], int x){</a:t>
            </a:r>
          </a:p>
          <a:p>
            <a:pPr marL="0" indent="0">
              <a:buNone/>
            </a:pPr>
            <a:r>
              <a:rPr lang="en-US" b="1" dirty="0"/>
              <a:t>	if (x &lt; </a:t>
            </a:r>
            <a:r>
              <a:rPr lang="en-US" b="1" dirty="0" err="1"/>
              <a:t>array.length</a:t>
            </a:r>
            <a:r>
              <a:rPr lang="en-US" b="1" dirty="0"/>
              <a:t>){</a:t>
            </a:r>
          </a:p>
          <a:p>
            <a:pPr marL="0" indent="0">
              <a:buNone/>
            </a:pPr>
            <a:r>
              <a:rPr lang="en-US" b="1" dirty="0"/>
              <a:t>		return </a:t>
            </a:r>
            <a:r>
              <a:rPr lang="en-US" b="1" i="1" dirty="0"/>
              <a:t>mystery3(array, x+1) + "" + array[x] + " ";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b="1" dirty="0"/>
              <a:t>	else{</a:t>
            </a:r>
          </a:p>
          <a:p>
            <a:pPr marL="0" indent="0">
              <a:buNone/>
            </a:pPr>
            <a:r>
              <a:rPr lang="en-US" b="1" dirty="0"/>
              <a:t>		return "";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71317-93E5-4C9F-BA14-2ABECD88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1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1-</a:t>
            </a:r>
            <a:fld id="{83B865C1-0910-458A-88AB-99FBBFDBC51D}" type="slidenum">
              <a:rPr kumimoji="0" lang="en-US" altLang="en-US" sz="2801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2801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973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36FB-9044-4631-9E9E-CA45D591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testPalindrome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DEF52-FE45-4D7D-A11B-9785D8849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This One Up On Your Own</a:t>
            </a:r>
          </a:p>
          <a:p>
            <a:pPr lvl="1"/>
            <a:r>
              <a:rPr lang="en-US" dirty="0"/>
              <a:t>Perhaps we will do it together after you have had a go at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71317-93E5-4C9F-BA14-2ABECD88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83B865C1-0910-458A-88AB-99FBBFDBC51D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0738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1B0C3-27E0-4148-8C91-33558DB2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- Written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79218-4356-4D24-8430-69146101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1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1-</a:t>
            </a:r>
            <a:fld id="{83B865C1-0910-458A-88AB-99FBBFDBC51D}" type="slidenum">
              <a:rPr kumimoji="0" lang="en-US" altLang="en-US" sz="2801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2801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A5800-59B9-412A-BFC9-730D1D7C41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028"/>
          <a:stretch/>
        </p:blipFill>
        <p:spPr>
          <a:xfrm>
            <a:off x="1451356" y="1276107"/>
            <a:ext cx="6315075" cy="8574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FA7E6B-D152-42DC-B787-E5A95CD01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236" y="4724401"/>
            <a:ext cx="5651064" cy="16808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FF6A4C-8E1C-4EB4-8AD4-46CB69A2F7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78"/>
          <a:stretch/>
        </p:blipFill>
        <p:spPr>
          <a:xfrm>
            <a:off x="1451356" y="2115061"/>
            <a:ext cx="63150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45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FBD10-6FA5-4CE0-AD6F-A64FC4D7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463AF-37CE-42CE-881A-8C7E28B4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N! is the product of the first N integers</a:t>
            </a:r>
          </a:p>
          <a:p>
            <a:r>
              <a:rPr lang="en-US" dirty="0"/>
              <a:t>What does this look like?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F3FFE-1D5B-43A8-B0BB-4D72DF85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83B865C1-0910-458A-88AB-99FBBFDBC51D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44CA3-FF64-4B84-A88A-871A5D221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276600"/>
            <a:ext cx="4371975" cy="190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AA434C-689C-4075-B6F8-873FCCB86F28}"/>
              </a:ext>
            </a:extLst>
          </p:cNvPr>
          <p:cNvSpPr txBox="1"/>
          <p:nvPr/>
        </p:nvSpPr>
        <p:spPr>
          <a:xfrm>
            <a:off x="3429000" y="3014864"/>
            <a:ext cx="5029200" cy="24715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US" dirty="0"/>
              <a:t>Move for books answer</a:t>
            </a:r>
          </a:p>
        </p:txBody>
      </p:sp>
    </p:spTree>
    <p:extLst>
      <p:ext uri="{BB962C8B-B14F-4D97-AF65-F5344CB8AC3E}">
        <p14:creationId xmlns:p14="http://schemas.microsoft.com/office/powerpoint/2010/main" val="4153358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129C0-CC28-450E-9D59-5B022EB6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6F52C-B201-4CF9-A1A3-75E73C9C7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this look like?</a:t>
            </a:r>
          </a:p>
          <a:p>
            <a:r>
              <a:rPr lang="en-US" dirty="0"/>
              <a:t>The book uses a “driver”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A7410-D7FB-4012-9612-4766518B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83B865C1-0910-458A-88AB-99FBBFDBC51D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FB525-4C7D-4AE6-A7EB-CC0943D9D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052925"/>
            <a:ext cx="4612111" cy="46910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CCB9C4-0D1E-4AE9-936E-B457C7552E8F}"/>
              </a:ext>
            </a:extLst>
          </p:cNvPr>
          <p:cNvSpPr txBox="1"/>
          <p:nvPr/>
        </p:nvSpPr>
        <p:spPr>
          <a:xfrm>
            <a:off x="4326582" y="1853248"/>
            <a:ext cx="4665018" cy="4890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US" dirty="0"/>
              <a:t>Move for books answer</a:t>
            </a:r>
          </a:p>
        </p:txBody>
      </p:sp>
    </p:spTree>
    <p:extLst>
      <p:ext uri="{BB962C8B-B14F-4D97-AF65-F5344CB8AC3E}">
        <p14:creationId xmlns:p14="http://schemas.microsoft.com/office/powerpoint/2010/main" val="995860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E405-50BF-4C54-9973-8D424840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ruler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FF9BD-06AC-4A9E-B223-DC79728B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83B865C1-0910-458A-88AB-99FBBFDBC51D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E47C1-9A8E-4D8F-A28B-FCE459DE0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300" y="1600200"/>
            <a:ext cx="4953000" cy="1123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0EA55C-9606-42B9-B36B-EF02C949E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935" y="3105156"/>
            <a:ext cx="63436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9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chapter, we show</a:t>
            </a:r>
          </a:p>
          <a:p>
            <a:r>
              <a:rPr lang="en-US" dirty="0"/>
              <a:t>The four basic rules of recursion</a:t>
            </a:r>
          </a:p>
          <a:p>
            <a:r>
              <a:rPr lang="en-US" dirty="0"/>
              <a:t>Numerical applications of recursion, leading to implementation of an encryption algorithm</a:t>
            </a:r>
          </a:p>
          <a:p>
            <a:r>
              <a:rPr lang="en-US" dirty="0"/>
              <a:t>A general technique called </a:t>
            </a:r>
            <a:r>
              <a:rPr lang="en-US" i="1" dirty="0"/>
              <a:t>divide and conquer</a:t>
            </a:r>
          </a:p>
          <a:p>
            <a:r>
              <a:rPr lang="en-US" dirty="0"/>
              <a:t>A general technique called </a:t>
            </a:r>
            <a:r>
              <a:rPr lang="en-US" i="1" dirty="0"/>
              <a:t>dynamic programming, </a:t>
            </a:r>
            <a:r>
              <a:rPr lang="en-US" dirty="0"/>
              <a:t>which is similar to recursion but uses tables instead of recursive method calls</a:t>
            </a:r>
          </a:p>
          <a:p>
            <a:r>
              <a:rPr lang="en-US" dirty="0"/>
              <a:t>A general technique called </a:t>
            </a:r>
            <a:r>
              <a:rPr lang="en-US" i="1" dirty="0"/>
              <a:t>backtracking, </a:t>
            </a:r>
            <a:r>
              <a:rPr lang="en-US" dirty="0"/>
              <a:t>which amounts to a careful exhaustive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83B865C1-0910-458A-88AB-99FBBFDBC51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5578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ADDC-3518-40E7-9868-919C9B68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Fractal Star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6A951-DEA8-4ADF-BF9D-AE86C7C2E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5715000"/>
            <a:ext cx="6711654" cy="533406"/>
          </a:xfrm>
        </p:spPr>
        <p:txBody>
          <a:bodyPr/>
          <a:lstStyle/>
          <a:p>
            <a:r>
              <a:rPr lang="en-US" dirty="0"/>
              <a:t>Code in 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FB800-9BD5-4B20-A1C5-24700FB7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83B865C1-0910-458A-88AB-99FBBFDBC51D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6EF5F-661E-4048-A227-E7344F4BD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06" y="1752600"/>
            <a:ext cx="7748588" cy="365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5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BC1B3-5611-4DE4-B88C-34B1AAF7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BF3BA-B569-4C9D-9545-1E5699D7C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see this on the next slide, but I have a file for you to code this up called KochCurve.java</a:t>
            </a:r>
          </a:p>
          <a:p>
            <a:pPr lvl="1"/>
            <a:r>
              <a:rPr lang="en-US" dirty="0"/>
              <a:t>Give it a try after we talk about the next slide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E1182-DF96-40FF-B1BD-B932B92CE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83B865C1-0910-458A-88AB-99FBBFDBC51D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006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1" descr="jhtp_18_Recursion_Page_27"/>
          <p:cNvPicPr>
            <a:picLocks noGrp="1" noChangeAspect="1"/>
          </p:cNvPicPr>
          <p:nvPr isPhoto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4" b="20478"/>
          <a:stretch/>
        </p:blipFill>
        <p:spPr bwMode="auto">
          <a:xfrm>
            <a:off x="0" y="1524000"/>
            <a:ext cx="91440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21"/>
          <p:cNvSpPr txBox="1">
            <a:spLocks/>
          </p:cNvSpPr>
          <p:nvPr/>
        </p:nvSpPr>
        <p:spPr>
          <a:xfrm>
            <a:off x="3657600" y="6218238"/>
            <a:ext cx="2768600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/>
              <a:t>Courtesy of www.wikipedia.org</a:t>
            </a:r>
            <a:endParaRPr lang="en-US" dirty="0"/>
          </a:p>
        </p:txBody>
      </p:sp>
      <p:pic>
        <p:nvPicPr>
          <p:cNvPr id="5" name="Picture 4" descr="Kochsim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0" y="5905500"/>
            <a:ext cx="1905000" cy="952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E4F649-AFC1-48BE-BA1D-4E668F05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7924800" cy="140053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Koch Curve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99FF0-FC34-4AB4-9DCE-071C26279329}"/>
              </a:ext>
            </a:extLst>
          </p:cNvPr>
          <p:cNvSpPr txBox="1"/>
          <p:nvPr/>
        </p:nvSpPr>
        <p:spPr>
          <a:xfrm>
            <a:off x="685800" y="6087433"/>
            <a:ext cx="4038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From 1410 book and Wikipedia</a:t>
            </a:r>
            <a:endParaRPr lang="en-US" sz="11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B3D1-6B78-4CDA-95A1-0F2AAD14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7.4 – Numerical Applications</a:t>
            </a:r>
            <a:br>
              <a:rPr lang="en-US" sz="3200" dirty="0"/>
            </a:br>
            <a:r>
              <a:rPr lang="en-US" sz="3200" dirty="0"/>
              <a:t>7.5 – Divide and Conquer</a:t>
            </a:r>
            <a:br>
              <a:rPr lang="en-US" sz="3200" dirty="0"/>
            </a:br>
            <a:r>
              <a:rPr lang="en-US" sz="3200" dirty="0"/>
              <a:t>7.6 – 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ECDA0-DEC1-4711-A3AC-C6848892B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i="1" dirty="0"/>
              <a:t>Modular exponentiation: </a:t>
            </a:r>
            <a:r>
              <a:rPr lang="en-US" dirty="0"/>
              <a:t>Compute </a:t>
            </a:r>
            <a:r>
              <a:rPr lang="en-US" i="1" dirty="0"/>
              <a:t>XN</a:t>
            </a:r>
            <a:r>
              <a:rPr lang="en-US" dirty="0"/>
              <a:t>(mod </a:t>
            </a:r>
            <a:r>
              <a:rPr lang="en-US" i="1" dirty="0"/>
              <a:t>P</a:t>
            </a:r>
            <a:r>
              <a:rPr lang="en-US" dirty="0"/>
              <a:t>).</a:t>
            </a:r>
          </a:p>
          <a:p>
            <a:r>
              <a:rPr lang="en-US" dirty="0"/>
              <a:t>2. </a:t>
            </a:r>
            <a:r>
              <a:rPr lang="en-US" i="1" dirty="0"/>
              <a:t>Greatest common divisor: </a:t>
            </a:r>
            <a:r>
              <a:rPr lang="en-US" dirty="0"/>
              <a:t>Compute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/>
              <a:t>A, B</a:t>
            </a:r>
            <a:r>
              <a:rPr lang="en-US" dirty="0"/>
              <a:t>).</a:t>
            </a:r>
          </a:p>
          <a:p>
            <a:r>
              <a:rPr lang="en-US" dirty="0"/>
              <a:t>3. </a:t>
            </a:r>
            <a:r>
              <a:rPr lang="en-US" i="1" dirty="0"/>
              <a:t>Multiplicative inverse: </a:t>
            </a:r>
            <a:r>
              <a:rPr lang="en-US" dirty="0"/>
              <a:t>Solve </a:t>
            </a:r>
            <a:r>
              <a:rPr lang="en-US" i="1" dirty="0"/>
              <a:t>AX </a:t>
            </a:r>
            <a:r>
              <a:rPr lang="en-US" dirty="0"/>
              <a:t>≡ 1(mod </a:t>
            </a:r>
            <a:r>
              <a:rPr lang="en-US" i="1" dirty="0"/>
              <a:t>P</a:t>
            </a:r>
            <a:r>
              <a:rPr lang="en-US" dirty="0"/>
              <a:t>) for </a:t>
            </a:r>
            <a:r>
              <a:rPr lang="en-US" i="1" dirty="0"/>
              <a:t>X</a:t>
            </a:r>
            <a:r>
              <a:rPr lang="en-US" dirty="0"/>
              <a:t>.</a:t>
            </a:r>
          </a:p>
          <a:p>
            <a:r>
              <a:rPr lang="en-US" dirty="0"/>
              <a:t>4. </a:t>
            </a:r>
            <a:r>
              <a:rPr lang="en-US" i="1" dirty="0"/>
              <a:t>Primality testing: </a:t>
            </a:r>
            <a:r>
              <a:rPr lang="en-US" dirty="0"/>
              <a:t>Determine whether </a:t>
            </a:r>
            <a:r>
              <a:rPr lang="en-US" i="1" dirty="0"/>
              <a:t>N </a:t>
            </a:r>
            <a:r>
              <a:rPr lang="en-US" dirty="0"/>
              <a:t>is prime (deferred to Chapter 9).</a:t>
            </a:r>
          </a:p>
          <a:p>
            <a:r>
              <a:rPr lang="en-US" dirty="0"/>
              <a:t>Maximum Contiguous Subsequence sum</a:t>
            </a:r>
          </a:p>
          <a:p>
            <a:pPr lvl="1"/>
            <a:r>
              <a:rPr lang="en-US" dirty="0"/>
              <a:t>But recursively!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b="1" dirty="0"/>
              <a:t>We will go through these in CS 3000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34A9B-AA10-4BB6-AC74-C67C979F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83B865C1-0910-458A-88AB-99FBBFDBC51D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5280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1B0C3-27E0-4148-8C91-33558DB2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7.7 -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53D6-1196-4A77-95F5-6C2DEB6C6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Recursion to Try All Possible Moves</a:t>
            </a:r>
          </a:p>
          <a:p>
            <a:pPr lvl="1"/>
            <a:r>
              <a:rPr lang="en-US" dirty="0"/>
              <a:t>Basically, if you reach a “dead end” you just give up and let the recursion take you to a different “move”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79218-4356-4D24-8430-69146101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83B865C1-0910-458A-88AB-99FBBFDBC51D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349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ess_board.gi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 l="19417" t="7794" r="18447" b="9358"/>
          <a:stretch>
            <a:fillRect/>
          </a:stretch>
        </p:blipFill>
        <p:spPr>
          <a:xfrm>
            <a:off x="533400" y="1828800"/>
            <a:ext cx="3733800" cy="3733800"/>
          </a:xfrm>
        </p:spPr>
      </p:pic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The </a:t>
            </a:r>
            <a:r>
              <a:rPr lang="en-US" sz="1600" b="1" dirty="0"/>
              <a:t>eight queens puzzle</a:t>
            </a:r>
            <a:r>
              <a:rPr lang="en-US" sz="1600" dirty="0"/>
              <a:t> is the problem of placing eight chess queens on an 8×8 chessboard such that … no two queens attack each other. Thus, a solution requires that no two queens share the same row, column, or diagonal.</a:t>
            </a:r>
          </a:p>
          <a:p>
            <a:pPr marL="0" indent="0" algn="r">
              <a:buNone/>
            </a:pPr>
            <a:r>
              <a:rPr lang="en-US" sz="1600" dirty="0"/>
              <a:t>	(www.wikipedia.com)</a:t>
            </a:r>
            <a:endParaRPr lang="en-US" dirty="0"/>
          </a:p>
          <a:p>
            <a:r>
              <a:rPr lang="en-US"/>
              <a:t>eightQueens(???)</a:t>
            </a:r>
            <a:endParaRPr lang="en-US" dirty="0"/>
          </a:p>
          <a:p>
            <a:pPr lvl="1"/>
            <a:r>
              <a:rPr lang="en-US" dirty="0"/>
              <a:t>Base Case(???)</a:t>
            </a:r>
          </a:p>
          <a:p>
            <a:pPr lvl="1"/>
            <a:r>
              <a:rPr lang="en-US" dirty="0" err="1"/>
              <a:t>RecursiveCase</a:t>
            </a:r>
            <a:r>
              <a:rPr lang="en-US" dirty="0"/>
              <a:t>(???)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Eight Queens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FD74D3-F7D5-43DB-9181-FC75CB46D89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 panose="020B0602030504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 panose="020B0602030504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8" descr="bq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2362200"/>
            <a:ext cx="457200" cy="457200"/>
          </a:xfrm>
          <a:prstGeom prst="rect">
            <a:avLst/>
          </a:prstGeom>
        </p:spPr>
      </p:pic>
      <p:pic>
        <p:nvPicPr>
          <p:cNvPr id="10" name="Picture 9" descr="bq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3276600"/>
            <a:ext cx="457200" cy="457200"/>
          </a:xfrm>
          <a:prstGeom prst="rect">
            <a:avLst/>
          </a:prstGeom>
        </p:spPr>
      </p:pic>
      <p:pic>
        <p:nvPicPr>
          <p:cNvPr id="11" name="Picture 10" descr="bq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800" y="4191000"/>
            <a:ext cx="457200" cy="457200"/>
          </a:xfrm>
          <a:prstGeom prst="rect">
            <a:avLst/>
          </a:prstGeom>
        </p:spPr>
      </p:pic>
      <p:pic>
        <p:nvPicPr>
          <p:cNvPr id="12" name="Picture 11" descr="bq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5029200"/>
            <a:ext cx="457200" cy="457200"/>
          </a:xfrm>
          <a:prstGeom prst="rect">
            <a:avLst/>
          </a:prstGeom>
        </p:spPr>
      </p:pic>
      <p:pic>
        <p:nvPicPr>
          <p:cNvPr id="13" name="Picture 12" descr="bq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1447800"/>
            <a:ext cx="457200" cy="457200"/>
          </a:xfrm>
          <a:prstGeom prst="rect">
            <a:avLst/>
          </a:prstGeom>
        </p:spPr>
      </p:pic>
      <p:pic>
        <p:nvPicPr>
          <p:cNvPr id="14" name="Picture 13" descr="bq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9400" y="1447800"/>
            <a:ext cx="457200" cy="457200"/>
          </a:xfrm>
          <a:prstGeom prst="rect">
            <a:avLst/>
          </a:prstGeom>
        </p:spPr>
      </p:pic>
      <p:pic>
        <p:nvPicPr>
          <p:cNvPr id="15" name="Picture 14" descr="bq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1447800"/>
            <a:ext cx="457200" cy="457200"/>
          </a:xfrm>
          <a:prstGeom prst="rect">
            <a:avLst/>
          </a:prstGeom>
        </p:spPr>
      </p:pic>
      <p:pic>
        <p:nvPicPr>
          <p:cNvPr id="16" name="Picture 15" descr="bq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33800" y="1447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71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309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674938"/>
            <a:ext cx="4648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28600" y="1341438"/>
            <a:ext cx="8686800" cy="4525962"/>
          </a:xfrm>
        </p:spPr>
        <p:txBody>
          <a:bodyPr/>
          <a:lstStyle/>
          <a:p>
            <a:r>
              <a:rPr lang="en-US" sz="2400" dirty="0"/>
              <a:t>What is the return type?</a:t>
            </a:r>
            <a:br>
              <a:rPr lang="en-US" sz="2400" dirty="0"/>
            </a:br>
            <a:r>
              <a:rPr lang="en-US" sz="2400" dirty="0"/>
              <a:t>	?? maze(what parameters do we need)</a:t>
            </a:r>
          </a:p>
          <a:p>
            <a:pPr lvl="1"/>
            <a:endParaRPr lang="en-US" sz="2000" dirty="0"/>
          </a:p>
          <a:p>
            <a:pPr lvl="1" algn="r"/>
            <a:r>
              <a:rPr lang="en-US" sz="2000" dirty="0"/>
              <a:t>What are the base cases?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 algn="r"/>
            <a:r>
              <a:rPr lang="en-US" sz="2000" dirty="0"/>
              <a:t>What are the recursive cases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A33E2D-4F76-4513-AB21-32C317B0E15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 panose="020B0602030504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 panose="020B0602030504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04800" y="6180138"/>
            <a:ext cx="152400" cy="152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75AFF"/>
              </a:solidFill>
              <a:effectLst/>
              <a:uLnTx/>
              <a:uFillTx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648200" y="2751138"/>
            <a:ext cx="152400" cy="152400"/>
          </a:xfrm>
          <a:prstGeom prst="ellipse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75AFF"/>
              </a:solidFill>
              <a:effectLst/>
              <a:uLnTx/>
              <a:uFillTx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616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3DD04-54EA-43AE-8D5E-6926D386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-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440F1-62E4-42D2-950B-9ACB5341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83B865C1-0910-458A-88AB-99FBBFDBC51D}" type="slidenum">
              <a:rPr lang="en-US" altLang="en-US" smtClean="0"/>
              <a:pPr/>
              <a:t>27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676CC8-ACA9-487E-B626-4521306A9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63100"/>
            <a:ext cx="5648325" cy="1228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82CCEE-2805-4BED-ABF0-D67747D4CB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833"/>
          <a:stretch/>
        </p:blipFill>
        <p:spPr>
          <a:xfrm>
            <a:off x="1143000" y="3048005"/>
            <a:ext cx="6438900" cy="805895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DAAA494-BBDE-429E-908F-A14831345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4058058"/>
            <a:ext cx="6711654" cy="2190348"/>
          </a:xfrm>
        </p:spPr>
        <p:txBody>
          <a:bodyPr/>
          <a:lstStyle/>
          <a:p>
            <a:r>
              <a:rPr lang="en-US" dirty="0"/>
              <a:t>7.23.  Just for clarity, N is an int (in decimal, not binary)</a:t>
            </a:r>
          </a:p>
        </p:txBody>
      </p:sp>
    </p:spTree>
    <p:extLst>
      <p:ext uri="{BB962C8B-B14F-4D97-AF65-F5344CB8AC3E}">
        <p14:creationId xmlns:p14="http://schemas.microsoft.com/office/powerpoint/2010/main" val="3961684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3DD04-54EA-43AE-8D5E-6926D386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-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20AC6-C235-451D-A721-ABA93F69B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1400"/>
            <a:ext cx="8065483" cy="990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7.36 - use the </a:t>
            </a:r>
            <a:r>
              <a:rPr lang="en-US" dirty="0" err="1"/>
              <a:t>nextLine</a:t>
            </a:r>
            <a:r>
              <a:rPr lang="en-US" dirty="0"/>
              <a:t>() method of the Scanner class.  Test your method in the main by providing a Scanner to your method that is setup to read a .txt file you have created.  Please upload your .txt file as well.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440F1-62E4-42D2-950B-9ACB5341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83B865C1-0910-458A-88AB-99FBBFDBC51D}" type="slidenum">
              <a:rPr lang="en-US" altLang="en-US" smtClean="0"/>
              <a:pPr/>
              <a:t>28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49161D-8E06-47E0-AD16-4B7CF8C38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1445035"/>
            <a:ext cx="64293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9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46DF-816B-4BD3-8774-8B50E2916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Bonus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41B3-4CFC-4445-903D-D92DD2FAF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4300537"/>
            <a:ext cx="6868500" cy="1947869"/>
          </a:xfrm>
        </p:spPr>
        <p:txBody>
          <a:bodyPr/>
          <a:lstStyle/>
          <a:p>
            <a:r>
              <a:rPr lang="en-US" dirty="0"/>
              <a:t>7.30.  Note: the list should probably be [ 0, 3, ..., 14 ] instead of [ 0, 3, ..., 13 ] as 3+4+7=14.  Please do list the size of a list with N items, as that will help ensure you did it correctly.  Also, you can use </a:t>
            </a:r>
            <a:r>
              <a:rPr lang="en-US" dirty="0" err="1"/>
              <a:t>ArrayList</a:t>
            </a:r>
            <a:r>
              <a:rPr lang="en-US" dirty="0"/>
              <a:t> instead of List.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00FF0-5A33-470C-81BD-E5455ABD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83B865C1-0910-458A-88AB-99FBBFDBC51D}" type="slidenum">
              <a:rPr lang="en-US" altLang="en-US" smtClean="0"/>
              <a:pPr/>
              <a:t>29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813FE8-4AE6-4448-8AC0-DACADFDFE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04" y="1853248"/>
            <a:ext cx="63817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9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2ae_recursion.jpg"/>
          <p:cNvPicPr>
            <a:picLocks noChangeAspect="1"/>
          </p:cNvPicPr>
          <p:nvPr/>
        </p:nvPicPr>
        <p:blipFill rotWithShape="1">
          <a:blip r:embed="rId2" cstate="print"/>
          <a:srcRect l="6500" t="10275" r="6000" b="5185"/>
          <a:stretch/>
        </p:blipFill>
        <p:spPr>
          <a:xfrm>
            <a:off x="914400" y="1643885"/>
            <a:ext cx="3333750" cy="4114800"/>
          </a:xfrm>
          <a:prstGeom prst="rect">
            <a:avLst/>
          </a:prstGeom>
        </p:spPr>
      </p:pic>
      <p:pic>
        <p:nvPicPr>
          <p:cNvPr id="9" name="Picture 8" descr="Drost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0200" y="1219200"/>
            <a:ext cx="2800350" cy="42862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66800" y="5715000"/>
            <a:ext cx="18966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Courtesy of www.ThinkGeek.com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7400" y="5562600"/>
            <a:ext cx="18133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Courtesy of www.wikipedia.com</a:t>
            </a:r>
          </a:p>
        </p:txBody>
      </p:sp>
    </p:spTree>
    <p:extLst>
      <p:ext uri="{BB962C8B-B14F-4D97-AF65-F5344CB8AC3E}">
        <p14:creationId xmlns:p14="http://schemas.microsoft.com/office/powerpoint/2010/main" val="346175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8D06C-D739-4B2C-923D-0928AE89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8FACB-E0F0-472B-B5F3-B7B76C085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that calls itself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584E1-AADF-45D6-A9DC-5566AB04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83B865C1-0910-458A-88AB-99FBBFDBC51D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389B5998-C816-4B56-9289-6666E197C8CD}"/>
              </a:ext>
            </a:extLst>
          </p:cNvPr>
          <p:cNvSpPr txBox="1">
            <a:spLocks/>
          </p:cNvSpPr>
          <p:nvPr/>
        </p:nvSpPr>
        <p:spPr>
          <a:xfrm>
            <a:off x="825262" y="41506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fontAlgn="auto"/>
            <a:r>
              <a:rPr lang="en-US"/>
              <a:t>Recursion</a:t>
            </a:r>
          </a:p>
          <a:p>
            <a:pPr lvl="1" fontAlgn="auto"/>
            <a:r>
              <a:rPr lang="en-US"/>
              <a:t>See "Recursion".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9DC2-A950-4529-80BF-E077C944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24AE6-0760-4E5B-A90E-C201E544A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Dictionary:</a:t>
            </a:r>
          </a:p>
          <a:p>
            <a:pPr lvl="1"/>
            <a:r>
              <a:rPr lang="en-US" dirty="0"/>
              <a:t>Look up a word</a:t>
            </a:r>
          </a:p>
          <a:p>
            <a:pPr lvl="2"/>
            <a:r>
              <a:rPr lang="en-US" dirty="0"/>
              <a:t>It uses other words to explain it</a:t>
            </a:r>
          </a:p>
          <a:p>
            <a:pPr lvl="2"/>
            <a:r>
              <a:rPr lang="en-US" dirty="0"/>
              <a:t>We might have to look up those other words</a:t>
            </a:r>
          </a:p>
          <a:p>
            <a:r>
              <a:rPr lang="en-US" dirty="0"/>
              <a:t>Dictionaries are finite, so we will eventually know all the words and be able to stop</a:t>
            </a:r>
          </a:p>
          <a:p>
            <a:endParaRPr lang="en-US" dirty="0"/>
          </a:p>
          <a:p>
            <a:r>
              <a:rPr lang="en-US" dirty="0"/>
              <a:t>However, watch out for circular definitions!</a:t>
            </a:r>
          </a:p>
          <a:p>
            <a:pPr lvl="1"/>
            <a:r>
              <a:rPr lang="en-US" dirty="0"/>
              <a:t>Infinite recursion!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5CB17-69FD-425C-A484-34B67A9B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83B865C1-0910-458A-88AB-99FBBFDBC51D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41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AEAD5-62F7-4F0D-A562-D6D202C2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the first N integers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2ED9C-2C5F-47FC-BC84-06558959FE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For loop: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1+2+3+ …+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or recursive: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𝑆𝑢𝑚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 = 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𝑆𝑢𝑚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𝑆𝑢𝑚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Let’s code this up recursively and try it out!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2ED9C-2C5F-47FC-BC84-06558959FE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9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56B66-8EC7-45AF-972E-D936426E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83B865C1-0910-458A-88AB-99FBBFDBC51D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513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D691-F657-4405-8A88-11CE2019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3986E-73D8-49D5-A7CF-8B169C45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Base Case</a:t>
            </a:r>
          </a:p>
          <a:p>
            <a:pPr lvl="1"/>
            <a:r>
              <a:rPr lang="en-US" dirty="0"/>
              <a:t>Recursion must bottom out</a:t>
            </a:r>
          </a:p>
          <a:p>
            <a:pPr lvl="2"/>
            <a:r>
              <a:rPr lang="en-US" dirty="0"/>
              <a:t>Try the previous example with a negative number</a:t>
            </a:r>
          </a:p>
          <a:p>
            <a:r>
              <a:rPr lang="en-US" dirty="0"/>
              <a:t>Make Progress</a:t>
            </a:r>
          </a:p>
          <a:p>
            <a:pPr lvl="1"/>
            <a:r>
              <a:rPr lang="en-US" dirty="0"/>
              <a:t>Each recursive call must be a smaller version of the original problem</a:t>
            </a:r>
          </a:p>
          <a:p>
            <a:r>
              <a:rPr lang="en-US" dirty="0"/>
              <a:t>Method stack must be able to fit in memory</a:t>
            </a:r>
          </a:p>
          <a:p>
            <a:pPr lvl="1"/>
            <a:r>
              <a:rPr lang="en-US" dirty="0"/>
              <a:t>How many recursive calls were able to be made when using a negative number?  That would be the max positive int that we could use</a:t>
            </a:r>
          </a:p>
          <a:p>
            <a:r>
              <a:rPr lang="en-US" dirty="0"/>
              <a:t>“You </a:t>
            </a:r>
            <a:r>
              <a:rPr lang="en-US" dirty="0" err="1"/>
              <a:t>gotta</a:t>
            </a:r>
            <a:r>
              <a:rPr lang="en-US" dirty="0"/>
              <a:t> believe!” – Always assume the recursive call works.  We assume other method calls work, so although this feels different, it isn’t?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24F0B-7A51-4B3D-8A8C-3EF639A87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83B865C1-0910-458A-88AB-99FBBFDBC51D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8177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FF94-CEEF-4CC8-9994-C1D2C963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one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2F368-2E63-476E-A2CA-6FA2155B2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Print out a number recursively – one digit at a time</a:t>
            </a:r>
          </a:p>
          <a:p>
            <a:pPr lvl="1"/>
            <a:r>
              <a:rPr lang="en-US" dirty="0"/>
              <a:t>n %10 give you the last digit</a:t>
            </a:r>
          </a:p>
          <a:p>
            <a:pPr lvl="1"/>
            <a:r>
              <a:rPr lang="en-US" dirty="0"/>
              <a:t>But we need to print that after we print every other digit</a:t>
            </a:r>
          </a:p>
          <a:p>
            <a:r>
              <a:rPr lang="en-US" dirty="0"/>
              <a:t>Use a long as a parameter – so we can have larger numbers</a:t>
            </a:r>
          </a:p>
          <a:p>
            <a:endParaRPr lang="en-US" dirty="0"/>
          </a:p>
          <a:p>
            <a:r>
              <a:rPr lang="en-US" dirty="0"/>
              <a:t>The book suggests a “Driver routine” so that we can avoid checking for wrong or strange inputs in each recursive case.</a:t>
            </a:r>
          </a:p>
          <a:p>
            <a:pPr lvl="1"/>
            <a:r>
              <a:rPr lang="en-US" dirty="0"/>
              <a:t>This is just a method that someone would call, and this method would check validity (&gt;0) and then call the recursive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6C6B5-9648-4AA2-BFE5-AD0AFACC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83B865C1-0910-458A-88AB-99FBBFDBC51D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563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93FA-79D6-48BE-B3F0-884BC097D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 this one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35D37-5CA0-465C-8B84-30BA08454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Fibonacci</a:t>
            </a:r>
          </a:p>
          <a:p>
            <a:r>
              <a:rPr lang="en-US" dirty="0"/>
              <a:t>Fib(0) = 1</a:t>
            </a:r>
          </a:p>
          <a:p>
            <a:r>
              <a:rPr lang="en-US" dirty="0"/>
              <a:t>Fib(1) = 1</a:t>
            </a:r>
          </a:p>
          <a:p>
            <a:r>
              <a:rPr lang="en-US" dirty="0"/>
              <a:t>Fib(n) = Fib(n-1)+Fib(N-2)</a:t>
            </a:r>
          </a:p>
          <a:p>
            <a:endParaRPr lang="en-US" dirty="0"/>
          </a:p>
          <a:p>
            <a:r>
              <a:rPr lang="en-US" dirty="0"/>
              <a:t>How high can we go?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1A12E-BDCD-4573-AAFD-82998AFA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83B865C1-0910-458A-88AB-99FBBFDBC51D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570017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Times"/>
        <a:ea typeface=""/>
        <a:cs typeface="Arial"/>
      </a:majorFont>
      <a:minorFont>
        <a:latin typeface="Time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5.xml><?xml version="1.0" encoding="utf-8"?>
<a:theme xmlns:a="http://schemas.openxmlformats.org/drawingml/2006/main" name="2_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6.xml><?xml version="1.0" encoding="utf-8"?>
<a:theme xmlns:a="http://schemas.openxmlformats.org/drawingml/2006/main" name="3_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7.xml><?xml version="1.0" encoding="utf-8"?>
<a:theme xmlns:a="http://schemas.openxmlformats.org/drawingml/2006/main" name="4_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8.xml><?xml version="1.0" encoding="utf-8"?>
<a:theme xmlns:a="http://schemas.openxmlformats.org/drawingml/2006/main" name="5_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9.xml><?xml version="1.0" encoding="utf-8"?>
<a:theme xmlns:a="http://schemas.openxmlformats.org/drawingml/2006/main" name="6_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5698</TotalTime>
  <Words>953</Words>
  <Application>Microsoft Office PowerPoint</Application>
  <PresentationFormat>On-screen Show (4:3)</PresentationFormat>
  <Paragraphs>186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29</vt:i4>
      </vt:variant>
    </vt:vector>
  </HeadingPairs>
  <TitlesOfParts>
    <vt:vector size="49" baseType="lpstr">
      <vt:lpstr>AGaramond</vt:lpstr>
      <vt:lpstr>Arial</vt:lpstr>
      <vt:lpstr>Cambria Math</vt:lpstr>
      <vt:lpstr>Century Gothic</vt:lpstr>
      <vt:lpstr>Lucida Sans Unicode</vt:lpstr>
      <vt:lpstr>Times</vt:lpstr>
      <vt:lpstr>Times New Roman</vt:lpstr>
      <vt:lpstr>Verdana</vt:lpstr>
      <vt:lpstr>Wingdings</vt:lpstr>
      <vt:lpstr>Wingdings 2</vt:lpstr>
      <vt:lpstr>Wingdings 3</vt:lpstr>
      <vt:lpstr>1_Blank Presentation</vt:lpstr>
      <vt:lpstr>Ion</vt:lpstr>
      <vt:lpstr>Concourse</vt:lpstr>
      <vt:lpstr>1_Ion</vt:lpstr>
      <vt:lpstr>2_Ion</vt:lpstr>
      <vt:lpstr>3_Ion</vt:lpstr>
      <vt:lpstr>4_Ion</vt:lpstr>
      <vt:lpstr>5_Ion</vt:lpstr>
      <vt:lpstr>6_Ion</vt:lpstr>
      <vt:lpstr>Chapter 7</vt:lpstr>
      <vt:lpstr>Chapter Summary</vt:lpstr>
      <vt:lpstr>PowerPoint Presentation</vt:lpstr>
      <vt:lpstr>What is recursion</vt:lpstr>
      <vt:lpstr>Example</vt:lpstr>
      <vt:lpstr>Sum of the first N integers</vt:lpstr>
      <vt:lpstr>Requirements</vt:lpstr>
      <vt:lpstr>Try one yourself</vt:lpstr>
      <vt:lpstr>Let’s code this one up</vt:lpstr>
      <vt:lpstr>Why is that bad?</vt:lpstr>
      <vt:lpstr>Tree Structure - Preview</vt:lpstr>
      <vt:lpstr>Mystery 1</vt:lpstr>
      <vt:lpstr>Mystery 2</vt:lpstr>
      <vt:lpstr>Mystery 3</vt:lpstr>
      <vt:lpstr>testPalindrome</vt:lpstr>
      <vt:lpstr>Homework - Written</vt:lpstr>
      <vt:lpstr>Factorial</vt:lpstr>
      <vt:lpstr>Binary Search</vt:lpstr>
      <vt:lpstr>Drawing a ruler</vt:lpstr>
      <vt:lpstr>Fractal Star</vt:lpstr>
      <vt:lpstr>Koch Curve</vt:lpstr>
      <vt:lpstr>Koch Curve</vt:lpstr>
      <vt:lpstr>7.4 – Numerical Applications 7.5 – Divide and Conquer 7.6 – Dynamic Programming</vt:lpstr>
      <vt:lpstr>7.7 - Backtracking</vt:lpstr>
      <vt:lpstr>Eight Queens</vt:lpstr>
      <vt:lpstr>Maze Problem</vt:lpstr>
      <vt:lpstr>Homework - Programming</vt:lpstr>
      <vt:lpstr>Homework - Programming</vt:lpstr>
      <vt:lpstr>5 Bonus Points</vt:lpstr>
    </vt:vector>
  </TitlesOfParts>
  <Manager/>
  <Company>Copyright ©2006 Pearson Addison-Wesley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Copyright ©2006 Pearson Addison-Wesley</dc:creator>
  <cp:keywords/>
  <dc:description/>
  <cp:lastModifiedBy>Nathan Barker</cp:lastModifiedBy>
  <cp:revision>307</cp:revision>
  <dcterms:created xsi:type="dcterms:W3CDTF">2005-04-19T14:24:20Z</dcterms:created>
  <dcterms:modified xsi:type="dcterms:W3CDTF">2019-10-03T16:51:13Z</dcterms:modified>
  <cp:category/>
</cp:coreProperties>
</file>