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 id="2147483680" r:id="rId3"/>
    <p:sldMasterId id="2147483698" r:id="rId4"/>
    <p:sldMasterId id="2147483716" r:id="rId5"/>
    <p:sldMasterId id="2147483734" r:id="rId6"/>
    <p:sldMasterId id="2147483752" r:id="rId7"/>
  </p:sldMasterIdLst>
  <p:notesMasterIdLst>
    <p:notesMasterId r:id="rId48"/>
  </p:notesMasterIdLst>
  <p:sldIdLst>
    <p:sldId id="907" r:id="rId8"/>
    <p:sldId id="930" r:id="rId9"/>
    <p:sldId id="931" r:id="rId10"/>
    <p:sldId id="908" r:id="rId11"/>
    <p:sldId id="932" r:id="rId12"/>
    <p:sldId id="948" r:id="rId13"/>
    <p:sldId id="909" r:id="rId14"/>
    <p:sldId id="910" r:id="rId15"/>
    <p:sldId id="933" r:id="rId16"/>
    <p:sldId id="911" r:id="rId17"/>
    <p:sldId id="934" r:id="rId18"/>
    <p:sldId id="935" r:id="rId19"/>
    <p:sldId id="912" r:id="rId20"/>
    <p:sldId id="913" r:id="rId21"/>
    <p:sldId id="914" r:id="rId22"/>
    <p:sldId id="949" r:id="rId23"/>
    <p:sldId id="936" r:id="rId24"/>
    <p:sldId id="937" r:id="rId25"/>
    <p:sldId id="916" r:id="rId26"/>
    <p:sldId id="915" r:id="rId27"/>
    <p:sldId id="950" r:id="rId28"/>
    <p:sldId id="938" r:id="rId29"/>
    <p:sldId id="939" r:id="rId30"/>
    <p:sldId id="940" r:id="rId31"/>
    <p:sldId id="917" r:id="rId32"/>
    <p:sldId id="951" r:id="rId33"/>
    <p:sldId id="941" r:id="rId34"/>
    <p:sldId id="942" r:id="rId35"/>
    <p:sldId id="944" r:id="rId36"/>
    <p:sldId id="943" r:id="rId37"/>
    <p:sldId id="922" r:id="rId38"/>
    <p:sldId id="945" r:id="rId39"/>
    <p:sldId id="926" r:id="rId40"/>
    <p:sldId id="946" r:id="rId41"/>
    <p:sldId id="952" r:id="rId42"/>
    <p:sldId id="928" r:id="rId43"/>
    <p:sldId id="947" r:id="rId44"/>
    <p:sldId id="929" r:id="rId45"/>
    <p:sldId id="987" r:id="rId46"/>
    <p:sldId id="988"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0" d="100"/>
          <a:sy n="90" d="100"/>
        </p:scale>
        <p:origin x="1404" y="96"/>
      </p:cViewPr>
      <p:guideLst>
        <p:guide orient="horz" pos="8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274BF1-1BF0-4FC8-AF60-7A0E5307BD6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64258" name="Rectangle 2"/>
          <p:cNvSpPr>
            <a:spLocks noGrp="1" noChangeArrowheads="1"/>
          </p:cNvSpPr>
          <p:nvPr>
            <p:ph type="ctrTitle"/>
          </p:nvPr>
        </p:nvSpPr>
        <p:spPr>
          <a:xfrm>
            <a:off x="228600" y="800100"/>
            <a:ext cx="3581400" cy="1714500"/>
          </a:xfrm>
        </p:spPr>
        <p:txBody>
          <a:bodyPr anchor="t"/>
          <a:lstStyle>
            <a:lvl1pPr algn="l">
              <a:defRPr sz="3600" b="1">
                <a:solidFill>
                  <a:srgbClr val="336600"/>
                </a:solidFill>
                <a:latin typeface="Arial" panose="020B0604020202020204" pitchFamily="34" charset="0"/>
              </a:defRPr>
            </a:lvl1pPr>
          </a:lstStyle>
          <a:p>
            <a:pPr lvl="0"/>
            <a:r>
              <a:rPr lang="en-US" altLang="en-US" noProof="0"/>
              <a:t>Click to edit Master title style</a:t>
            </a:r>
          </a:p>
        </p:txBody>
      </p:sp>
      <p:sp>
        <p:nvSpPr>
          <p:cNvPr id="864259" name="Rectangle 3"/>
          <p:cNvSpPr>
            <a:spLocks noGrp="1" noChangeArrowheads="1"/>
          </p:cNvSpPr>
          <p:nvPr>
            <p:ph type="subTitle" idx="1"/>
          </p:nvPr>
        </p:nvSpPr>
        <p:spPr>
          <a:xfrm>
            <a:off x="228600" y="2057400"/>
            <a:ext cx="3581400" cy="1752600"/>
          </a:xfrm>
        </p:spPr>
        <p:txBody>
          <a:bodyPr/>
          <a:lstStyle>
            <a:lvl1pPr marL="0" indent="0">
              <a:buFontTx/>
              <a:buNone/>
              <a:defRPr>
                <a:latin typeface="Arial" panose="020B0604020202020204" pitchFamily="34" charset="0"/>
              </a:defRPr>
            </a:lvl1pPr>
          </a:lstStyle>
          <a:p>
            <a:pPr lvl="0"/>
            <a:r>
              <a:rPr lang="en-US" altLang="en-US" noProof="0"/>
              <a:t>Click to edit Master subtitle style</a:t>
            </a:r>
          </a:p>
        </p:txBody>
      </p:sp>
      <p:pic>
        <p:nvPicPr>
          <p:cNvPr id="864260" name="Picture 4" descr="AW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a14="http://schemas.microsoft.com/office/drawing/2010/main">
                <a:solidFill>
                  <a:srgbClr val="FFFFFF"/>
                </a:solidFill>
              </a14:hiddenFill>
            </a:ext>
          </a:extLst>
        </p:spPr>
      </p:pic>
      <p:sp>
        <p:nvSpPr>
          <p:cNvPr id="864261" name="Rectangle 5"/>
          <p:cNvSpPr>
            <a:spLocks noChangeArrowheads="1"/>
          </p:cNvSpPr>
          <p:nvPr userDrawn="1"/>
        </p:nvSpPr>
        <p:spPr bwMode="auto">
          <a:xfrm>
            <a:off x="1295400" y="6400800"/>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pic>
        <p:nvPicPr>
          <p:cNvPr id="864262" name="Picture 6" descr="03215414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6D39B724-5ACD-4A27-B492-365F39DD9480}" type="slidenum">
              <a:rPr lang="en-US" altLang="en-US"/>
              <a:pPr/>
              <a:t>‹#›</a:t>
            </a:fld>
            <a:endParaRPr lang="en-US" altLang="en-US"/>
          </a:p>
        </p:txBody>
      </p:sp>
    </p:spTree>
    <p:extLst>
      <p:ext uri="{BB962C8B-B14F-4D97-AF65-F5344CB8AC3E}">
        <p14:creationId xmlns:p14="http://schemas.microsoft.com/office/powerpoint/2010/main" val="33262775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F4C1E85-62EA-4A39-BFDC-BD2BF3274FF6}" type="slidenum">
              <a:rPr lang="en-US" altLang="en-US" smtClean="0"/>
              <a:pPr/>
              <a:t>‹#›</a:t>
            </a:fld>
            <a:endParaRPr lang="en-US" altLang="en-US"/>
          </a:p>
        </p:txBody>
      </p:sp>
    </p:spTree>
    <p:extLst>
      <p:ext uri="{BB962C8B-B14F-4D97-AF65-F5344CB8AC3E}">
        <p14:creationId xmlns:p14="http://schemas.microsoft.com/office/powerpoint/2010/main" val="30510969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EC4D5CE5-3DC4-4963-B0F6-54DB02F95A4A}" type="slidenum">
              <a:rPr lang="en-US" altLang="en-US" smtClean="0"/>
              <a:pPr/>
              <a:t>‹#›</a:t>
            </a:fld>
            <a:endParaRPr lang="en-US" altLang="en-US"/>
          </a:p>
        </p:txBody>
      </p:sp>
    </p:spTree>
    <p:extLst>
      <p:ext uri="{BB962C8B-B14F-4D97-AF65-F5344CB8AC3E}">
        <p14:creationId xmlns:p14="http://schemas.microsoft.com/office/powerpoint/2010/main" val="249111402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F4D6DA98-A829-46AC-BF6D-024C7A23C7ED}" type="slidenum">
              <a:rPr lang="en-US" altLang="en-US" smtClean="0"/>
              <a:pPr/>
              <a:t>‹#›</a:t>
            </a:fld>
            <a:endParaRPr lang="en-US" altLang="en-US"/>
          </a:p>
        </p:txBody>
      </p:sp>
    </p:spTree>
    <p:extLst>
      <p:ext uri="{BB962C8B-B14F-4D97-AF65-F5344CB8AC3E}">
        <p14:creationId xmlns:p14="http://schemas.microsoft.com/office/powerpoint/2010/main" val="39729274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0AFFFE80-8423-4CA2-AD49-5954713B22C3}" type="slidenum">
              <a:rPr lang="en-US" altLang="en-US" smtClean="0"/>
              <a:pPr/>
              <a:t>‹#›</a:t>
            </a:fld>
            <a:endParaRPr lang="en-US" altLang="en-US"/>
          </a:p>
        </p:txBody>
      </p:sp>
    </p:spTree>
    <p:extLst>
      <p:ext uri="{BB962C8B-B14F-4D97-AF65-F5344CB8AC3E}">
        <p14:creationId xmlns:p14="http://schemas.microsoft.com/office/powerpoint/2010/main" val="14079902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865DA108-79D8-4FE7-835B-8E94F5FD5460}" type="slidenum">
              <a:rPr lang="en-US" altLang="en-US" smtClean="0"/>
              <a:pPr/>
              <a:t>‹#›</a:t>
            </a:fld>
            <a:endParaRPr lang="en-US" altLang="en-US"/>
          </a:p>
        </p:txBody>
      </p:sp>
    </p:spTree>
    <p:extLst>
      <p:ext uri="{BB962C8B-B14F-4D97-AF65-F5344CB8AC3E}">
        <p14:creationId xmlns:p14="http://schemas.microsoft.com/office/powerpoint/2010/main" val="368583038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E62E75F8-1D0E-44FA-BA2F-0C150BB71D3B}" type="slidenum">
              <a:rPr lang="en-US" altLang="en-US" smtClean="0"/>
              <a:pPr/>
              <a:t>‹#›</a:t>
            </a:fld>
            <a:endParaRPr lang="en-US" altLang="en-US"/>
          </a:p>
        </p:txBody>
      </p:sp>
    </p:spTree>
    <p:extLst>
      <p:ext uri="{BB962C8B-B14F-4D97-AF65-F5344CB8AC3E}">
        <p14:creationId xmlns:p14="http://schemas.microsoft.com/office/powerpoint/2010/main" val="29505566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928316272"/>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22789246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869926857"/>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9468982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B55505DA-22F7-4CA6-BF94-98010E556CB2}" type="slidenum">
              <a:rPr lang="en-US" altLang="en-US"/>
              <a:pPr/>
              <a:t>‹#›</a:t>
            </a:fld>
            <a:endParaRPr lang="en-US" altLang="en-US"/>
          </a:p>
        </p:txBody>
      </p:sp>
    </p:spTree>
    <p:extLst>
      <p:ext uri="{BB962C8B-B14F-4D97-AF65-F5344CB8AC3E}">
        <p14:creationId xmlns:p14="http://schemas.microsoft.com/office/powerpoint/2010/main" val="408030309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3390307847"/>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2739080608"/>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9012F6D-D72F-4251-9F16-A0006C09662C}" type="slidenum">
              <a:rPr lang="en-US" altLang="en-US" smtClean="0"/>
              <a:pPr/>
              <a:t>‹#›</a:t>
            </a:fld>
            <a:endParaRPr lang="en-US" altLang="en-US"/>
          </a:p>
        </p:txBody>
      </p:sp>
    </p:spTree>
    <p:extLst>
      <p:ext uri="{BB962C8B-B14F-4D97-AF65-F5344CB8AC3E}">
        <p14:creationId xmlns:p14="http://schemas.microsoft.com/office/powerpoint/2010/main" val="31998559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525E6678-35B0-418B-8CB2-EC436172CE7F}" type="slidenum">
              <a:rPr lang="en-US" altLang="en-US" smtClean="0"/>
              <a:pPr/>
              <a:t>‹#›</a:t>
            </a:fld>
            <a:endParaRPr lang="en-US" altLang="en-US"/>
          </a:p>
        </p:txBody>
      </p:sp>
    </p:spTree>
    <p:extLst>
      <p:ext uri="{BB962C8B-B14F-4D97-AF65-F5344CB8AC3E}">
        <p14:creationId xmlns:p14="http://schemas.microsoft.com/office/powerpoint/2010/main" val="318856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pic>
        <p:nvPicPr>
          <p:cNvPr id="9" name="Picture 6" descr="03215414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22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3B865C1-0910-458A-88AB-99FBBFDBC51D}" type="slidenum">
              <a:rPr lang="en-US" altLang="en-US" smtClean="0"/>
              <a:pPr/>
              <a:t>‹#›</a:t>
            </a:fld>
            <a:endParaRPr lang="en-US" altLang="en-US"/>
          </a:p>
        </p:txBody>
      </p:sp>
    </p:spTree>
    <p:extLst>
      <p:ext uri="{BB962C8B-B14F-4D97-AF65-F5344CB8AC3E}">
        <p14:creationId xmlns:p14="http://schemas.microsoft.com/office/powerpoint/2010/main" val="3682129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7490A8-194F-4D8D-8644-8C1B04E5DC15}" type="slidenum">
              <a:rPr lang="en-US" altLang="en-US" smtClean="0"/>
              <a:pPr/>
              <a:t>‹#›</a:t>
            </a:fld>
            <a:endParaRPr lang="en-US" altLang="en-US"/>
          </a:p>
        </p:txBody>
      </p:sp>
    </p:spTree>
    <p:extLst>
      <p:ext uri="{BB962C8B-B14F-4D97-AF65-F5344CB8AC3E}">
        <p14:creationId xmlns:p14="http://schemas.microsoft.com/office/powerpoint/2010/main" val="3437564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C98F1130-B2D7-4B4A-A7C7-342F447560E1}" type="slidenum">
              <a:rPr lang="en-US" altLang="en-US" smtClean="0"/>
              <a:pPr/>
              <a:t>‹#›</a:t>
            </a:fld>
            <a:endParaRPr lang="en-US" altLang="en-US"/>
          </a:p>
        </p:txBody>
      </p:sp>
    </p:spTree>
    <p:extLst>
      <p:ext uri="{BB962C8B-B14F-4D97-AF65-F5344CB8AC3E}">
        <p14:creationId xmlns:p14="http://schemas.microsoft.com/office/powerpoint/2010/main" val="301720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073449A0-0DEB-40D1-8985-B00FC8E21E11}" type="slidenum">
              <a:rPr lang="en-US" altLang="en-US" smtClean="0"/>
              <a:pPr/>
              <a:t>‹#›</a:t>
            </a:fld>
            <a:endParaRPr lang="en-US" altLang="en-US"/>
          </a:p>
        </p:txBody>
      </p:sp>
    </p:spTree>
    <p:extLst>
      <p:ext uri="{BB962C8B-B14F-4D97-AF65-F5344CB8AC3E}">
        <p14:creationId xmlns:p14="http://schemas.microsoft.com/office/powerpoint/2010/main" val="196954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66FEC44-8D20-4F92-A24C-2DCBB9D8A160}" type="slidenum">
              <a:rPr lang="en-US" altLang="en-US" smtClean="0"/>
              <a:pPr/>
              <a:t>‹#›</a:t>
            </a:fld>
            <a:endParaRPr lang="en-US" altLang="en-US"/>
          </a:p>
        </p:txBody>
      </p:sp>
    </p:spTree>
    <p:extLst>
      <p:ext uri="{BB962C8B-B14F-4D97-AF65-F5344CB8AC3E}">
        <p14:creationId xmlns:p14="http://schemas.microsoft.com/office/powerpoint/2010/main" val="188414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590446F4-C267-421F-8463-5359089739B1}" type="slidenum">
              <a:rPr lang="en-US" altLang="en-US" smtClean="0"/>
              <a:pPr/>
              <a:t>‹#›</a:t>
            </a:fld>
            <a:endParaRPr lang="en-US" altLang="en-US"/>
          </a:p>
        </p:txBody>
      </p:sp>
    </p:spTree>
    <p:extLst>
      <p:ext uri="{BB962C8B-B14F-4D97-AF65-F5344CB8AC3E}">
        <p14:creationId xmlns:p14="http://schemas.microsoft.com/office/powerpoint/2010/main" val="452596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7DB9DF23-3B1F-434E-96BB-D1A819B931CF}" type="slidenum">
              <a:rPr lang="en-US" altLang="en-US" smtClean="0"/>
              <a:pPr/>
              <a:t>‹#›</a:t>
            </a:fld>
            <a:endParaRPr lang="en-US" altLang="en-US"/>
          </a:p>
        </p:txBody>
      </p:sp>
    </p:spTree>
    <p:extLst>
      <p:ext uri="{BB962C8B-B14F-4D97-AF65-F5344CB8AC3E}">
        <p14:creationId xmlns:p14="http://schemas.microsoft.com/office/powerpoint/2010/main" val="125159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83B865C1-0910-458A-88AB-99FBBFDBC51D}" type="slidenum">
              <a:rPr lang="en-US" altLang="en-US"/>
              <a:pPr/>
              <a:t>‹#›</a:t>
            </a:fld>
            <a:endParaRPr lang="en-US" altLang="en-US"/>
          </a:p>
        </p:txBody>
      </p:sp>
    </p:spTree>
    <p:extLst>
      <p:ext uri="{BB962C8B-B14F-4D97-AF65-F5344CB8AC3E}">
        <p14:creationId xmlns:p14="http://schemas.microsoft.com/office/powerpoint/2010/main" val="683900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53712ADF-D1FF-4B04-89AB-9E1DE30B8700}" type="slidenum">
              <a:rPr lang="en-US" altLang="en-US" smtClean="0"/>
              <a:pPr/>
              <a:t>‹#›</a:t>
            </a:fld>
            <a:endParaRPr lang="en-US" altLang="en-US"/>
          </a:p>
        </p:txBody>
      </p:sp>
    </p:spTree>
    <p:extLst>
      <p:ext uri="{BB962C8B-B14F-4D97-AF65-F5344CB8AC3E}">
        <p14:creationId xmlns:p14="http://schemas.microsoft.com/office/powerpoint/2010/main" val="800577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91446972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982675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5248815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75504886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00795116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68330779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D39B724-5ACD-4A27-B492-365F39DD9480}" type="slidenum">
              <a:rPr lang="en-US" altLang="en-US" smtClean="0"/>
              <a:pPr/>
              <a:t>‹#›</a:t>
            </a:fld>
            <a:endParaRPr lang="en-US" altLang="en-US"/>
          </a:p>
        </p:txBody>
      </p:sp>
    </p:spTree>
    <p:extLst>
      <p:ext uri="{BB962C8B-B14F-4D97-AF65-F5344CB8AC3E}">
        <p14:creationId xmlns:p14="http://schemas.microsoft.com/office/powerpoint/2010/main" val="382978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55505DA-22F7-4CA6-BF94-98010E556CB2}" type="slidenum">
              <a:rPr lang="en-US" altLang="en-US" smtClean="0"/>
              <a:pPr/>
              <a:t>‹#›</a:t>
            </a:fld>
            <a:endParaRPr lang="en-US" altLang="en-US"/>
          </a:p>
        </p:txBody>
      </p:sp>
    </p:spTree>
    <p:extLst>
      <p:ext uri="{BB962C8B-B14F-4D97-AF65-F5344CB8AC3E}">
        <p14:creationId xmlns:p14="http://schemas.microsoft.com/office/powerpoint/2010/main" val="4072849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A132B98F-1D46-413D-8723-977BE1071B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34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1-</a:t>
            </a:r>
            <a:fld id="{A67490A8-194F-4D8D-8644-8C1B04E5DC15}" type="slidenum">
              <a:rPr lang="en-US" altLang="en-US"/>
              <a:pPr/>
              <a:t>‹#›</a:t>
            </a:fld>
            <a:endParaRPr lang="en-US" altLang="en-US"/>
          </a:p>
        </p:txBody>
      </p:sp>
    </p:spTree>
    <p:extLst>
      <p:ext uri="{BB962C8B-B14F-4D97-AF65-F5344CB8AC3E}">
        <p14:creationId xmlns:p14="http://schemas.microsoft.com/office/powerpoint/2010/main" val="739338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3B865C1-0910-458A-88AB-99FBBFDBC51D}" type="slidenum">
              <a:rPr lang="en-US" altLang="en-US" smtClean="0"/>
              <a:pPr/>
              <a:t>‹#›</a:t>
            </a:fld>
            <a:endParaRPr lang="en-US" altLang="en-US"/>
          </a:p>
        </p:txBody>
      </p:sp>
    </p:spTree>
    <p:extLst>
      <p:ext uri="{BB962C8B-B14F-4D97-AF65-F5344CB8AC3E}">
        <p14:creationId xmlns:p14="http://schemas.microsoft.com/office/powerpoint/2010/main" val="20204811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7490A8-194F-4D8D-8644-8C1B04E5DC15}" type="slidenum">
              <a:rPr lang="en-US" altLang="en-US" smtClean="0"/>
              <a:pPr/>
              <a:t>‹#›</a:t>
            </a:fld>
            <a:endParaRPr lang="en-US" altLang="en-US"/>
          </a:p>
        </p:txBody>
      </p:sp>
    </p:spTree>
    <p:extLst>
      <p:ext uri="{BB962C8B-B14F-4D97-AF65-F5344CB8AC3E}">
        <p14:creationId xmlns:p14="http://schemas.microsoft.com/office/powerpoint/2010/main" val="42175667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C98F1130-B2D7-4B4A-A7C7-342F447560E1}" type="slidenum">
              <a:rPr lang="en-US" altLang="en-US" smtClean="0"/>
              <a:pPr/>
              <a:t>‹#›</a:t>
            </a:fld>
            <a:endParaRPr lang="en-US" altLang="en-US"/>
          </a:p>
        </p:txBody>
      </p:sp>
    </p:spTree>
    <p:extLst>
      <p:ext uri="{BB962C8B-B14F-4D97-AF65-F5344CB8AC3E}">
        <p14:creationId xmlns:p14="http://schemas.microsoft.com/office/powerpoint/2010/main" val="3533715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073449A0-0DEB-40D1-8985-B00FC8E21E11}" type="slidenum">
              <a:rPr lang="en-US" altLang="en-US" smtClean="0"/>
              <a:pPr/>
              <a:t>‹#›</a:t>
            </a:fld>
            <a:endParaRPr lang="en-US" altLang="en-US"/>
          </a:p>
        </p:txBody>
      </p:sp>
    </p:spTree>
    <p:extLst>
      <p:ext uri="{BB962C8B-B14F-4D97-AF65-F5344CB8AC3E}">
        <p14:creationId xmlns:p14="http://schemas.microsoft.com/office/powerpoint/2010/main" val="2656697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66FEC44-8D20-4F92-A24C-2DCBB9D8A160}" type="slidenum">
              <a:rPr lang="en-US" altLang="en-US" smtClean="0"/>
              <a:pPr/>
              <a:t>‹#›</a:t>
            </a:fld>
            <a:endParaRPr lang="en-US" altLang="en-US"/>
          </a:p>
        </p:txBody>
      </p:sp>
    </p:spTree>
    <p:extLst>
      <p:ext uri="{BB962C8B-B14F-4D97-AF65-F5344CB8AC3E}">
        <p14:creationId xmlns:p14="http://schemas.microsoft.com/office/powerpoint/2010/main" val="7889121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590446F4-C267-421F-8463-5359089739B1}" type="slidenum">
              <a:rPr lang="en-US" altLang="en-US" smtClean="0"/>
              <a:pPr/>
              <a:t>‹#›</a:t>
            </a:fld>
            <a:endParaRPr lang="en-US" altLang="en-US"/>
          </a:p>
        </p:txBody>
      </p:sp>
    </p:spTree>
    <p:extLst>
      <p:ext uri="{BB962C8B-B14F-4D97-AF65-F5344CB8AC3E}">
        <p14:creationId xmlns:p14="http://schemas.microsoft.com/office/powerpoint/2010/main" val="3615456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7DB9DF23-3B1F-434E-96BB-D1A819B931CF}" type="slidenum">
              <a:rPr lang="en-US" altLang="en-US" smtClean="0"/>
              <a:pPr/>
              <a:t>‹#›</a:t>
            </a:fld>
            <a:endParaRPr lang="en-US" altLang="en-US"/>
          </a:p>
        </p:txBody>
      </p:sp>
    </p:spTree>
    <p:extLst>
      <p:ext uri="{BB962C8B-B14F-4D97-AF65-F5344CB8AC3E}">
        <p14:creationId xmlns:p14="http://schemas.microsoft.com/office/powerpoint/2010/main" val="2783995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53712ADF-D1FF-4B04-89AB-9E1DE30B8700}" type="slidenum">
              <a:rPr lang="en-US" altLang="en-US" smtClean="0"/>
              <a:pPr/>
              <a:t>‹#›</a:t>
            </a:fld>
            <a:endParaRPr lang="en-US" altLang="en-US"/>
          </a:p>
        </p:txBody>
      </p:sp>
    </p:spTree>
    <p:extLst>
      <p:ext uri="{BB962C8B-B14F-4D97-AF65-F5344CB8AC3E}">
        <p14:creationId xmlns:p14="http://schemas.microsoft.com/office/powerpoint/2010/main" val="695951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623203440"/>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7566783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ltLang="en-US"/>
              <a:t>1-</a:t>
            </a:r>
            <a:fld id="{C98F1130-B2D7-4B4A-A7C7-342F447560E1}" type="slidenum">
              <a:rPr lang="en-US" altLang="en-US"/>
              <a:pPr/>
              <a:t>‹#›</a:t>
            </a:fld>
            <a:endParaRPr lang="en-US" altLang="en-US"/>
          </a:p>
        </p:txBody>
      </p:sp>
    </p:spTree>
    <p:extLst>
      <p:ext uri="{BB962C8B-B14F-4D97-AF65-F5344CB8AC3E}">
        <p14:creationId xmlns:p14="http://schemas.microsoft.com/office/powerpoint/2010/main" val="14694502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65411747"/>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09537007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92648769"/>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651602321"/>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D39B724-5ACD-4A27-B492-365F39DD9480}" type="slidenum">
              <a:rPr lang="en-US" altLang="en-US" smtClean="0"/>
              <a:pPr/>
              <a:t>‹#›</a:t>
            </a:fld>
            <a:endParaRPr lang="en-US" altLang="en-US"/>
          </a:p>
        </p:txBody>
      </p:sp>
    </p:spTree>
    <p:extLst>
      <p:ext uri="{BB962C8B-B14F-4D97-AF65-F5344CB8AC3E}">
        <p14:creationId xmlns:p14="http://schemas.microsoft.com/office/powerpoint/2010/main" val="1725104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55505DA-22F7-4CA6-BF94-98010E556CB2}" type="slidenum">
              <a:rPr lang="en-US" altLang="en-US" smtClean="0"/>
              <a:pPr/>
              <a:t>‹#›</a:t>
            </a:fld>
            <a:endParaRPr lang="en-US" altLang="en-US"/>
          </a:p>
        </p:txBody>
      </p:sp>
    </p:spTree>
    <p:extLst>
      <p:ext uri="{BB962C8B-B14F-4D97-AF65-F5344CB8AC3E}">
        <p14:creationId xmlns:p14="http://schemas.microsoft.com/office/powerpoint/2010/main" val="42466448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90A24492-2FDF-4815-8089-9731FC20ED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7960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3B865C1-0910-458A-88AB-99FBBFDBC51D}" type="slidenum">
              <a:rPr lang="en-US" altLang="en-US" smtClean="0"/>
              <a:pPr/>
              <a:t>‹#›</a:t>
            </a:fld>
            <a:endParaRPr lang="en-US" altLang="en-US"/>
          </a:p>
        </p:txBody>
      </p:sp>
    </p:spTree>
    <p:extLst>
      <p:ext uri="{BB962C8B-B14F-4D97-AF65-F5344CB8AC3E}">
        <p14:creationId xmlns:p14="http://schemas.microsoft.com/office/powerpoint/2010/main" val="33247130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7490A8-194F-4D8D-8644-8C1B04E5DC15}" type="slidenum">
              <a:rPr lang="en-US" altLang="en-US" smtClean="0"/>
              <a:pPr/>
              <a:t>‹#›</a:t>
            </a:fld>
            <a:endParaRPr lang="en-US" altLang="en-US"/>
          </a:p>
        </p:txBody>
      </p:sp>
    </p:spTree>
    <p:extLst>
      <p:ext uri="{BB962C8B-B14F-4D97-AF65-F5344CB8AC3E}">
        <p14:creationId xmlns:p14="http://schemas.microsoft.com/office/powerpoint/2010/main" val="3936538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C98F1130-B2D7-4B4A-A7C7-342F447560E1}" type="slidenum">
              <a:rPr lang="en-US" altLang="en-US" smtClean="0"/>
              <a:pPr/>
              <a:t>‹#›</a:t>
            </a:fld>
            <a:endParaRPr lang="en-US" altLang="en-US"/>
          </a:p>
        </p:txBody>
      </p:sp>
    </p:spTree>
    <p:extLst>
      <p:ext uri="{BB962C8B-B14F-4D97-AF65-F5344CB8AC3E}">
        <p14:creationId xmlns:p14="http://schemas.microsoft.com/office/powerpoint/2010/main" val="115656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ltLang="en-US"/>
              <a:t>1-</a:t>
            </a:r>
            <a:fld id="{073449A0-0DEB-40D1-8985-B00FC8E21E11}" type="slidenum">
              <a:rPr lang="en-US" altLang="en-US"/>
              <a:pPr/>
              <a:t>‹#›</a:t>
            </a:fld>
            <a:endParaRPr lang="en-US" altLang="en-US"/>
          </a:p>
        </p:txBody>
      </p:sp>
    </p:spTree>
    <p:extLst>
      <p:ext uri="{BB962C8B-B14F-4D97-AF65-F5344CB8AC3E}">
        <p14:creationId xmlns:p14="http://schemas.microsoft.com/office/powerpoint/2010/main" val="16983825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073449A0-0DEB-40D1-8985-B00FC8E21E11}" type="slidenum">
              <a:rPr lang="en-US" altLang="en-US" smtClean="0"/>
              <a:pPr/>
              <a:t>‹#›</a:t>
            </a:fld>
            <a:endParaRPr lang="en-US" altLang="en-US"/>
          </a:p>
        </p:txBody>
      </p:sp>
    </p:spTree>
    <p:extLst>
      <p:ext uri="{BB962C8B-B14F-4D97-AF65-F5344CB8AC3E}">
        <p14:creationId xmlns:p14="http://schemas.microsoft.com/office/powerpoint/2010/main" val="16173913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66FEC44-8D20-4F92-A24C-2DCBB9D8A160}" type="slidenum">
              <a:rPr lang="en-US" altLang="en-US" smtClean="0"/>
              <a:pPr/>
              <a:t>‹#›</a:t>
            </a:fld>
            <a:endParaRPr lang="en-US" altLang="en-US"/>
          </a:p>
        </p:txBody>
      </p:sp>
    </p:spTree>
    <p:extLst>
      <p:ext uri="{BB962C8B-B14F-4D97-AF65-F5344CB8AC3E}">
        <p14:creationId xmlns:p14="http://schemas.microsoft.com/office/powerpoint/2010/main" val="31565849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590446F4-C267-421F-8463-5359089739B1}" type="slidenum">
              <a:rPr lang="en-US" altLang="en-US" smtClean="0"/>
              <a:pPr/>
              <a:t>‹#›</a:t>
            </a:fld>
            <a:endParaRPr lang="en-US" altLang="en-US"/>
          </a:p>
        </p:txBody>
      </p:sp>
    </p:spTree>
    <p:extLst>
      <p:ext uri="{BB962C8B-B14F-4D97-AF65-F5344CB8AC3E}">
        <p14:creationId xmlns:p14="http://schemas.microsoft.com/office/powerpoint/2010/main" val="37124186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7DB9DF23-3B1F-434E-96BB-D1A819B931CF}" type="slidenum">
              <a:rPr lang="en-US" altLang="en-US" smtClean="0"/>
              <a:pPr/>
              <a:t>‹#›</a:t>
            </a:fld>
            <a:endParaRPr lang="en-US" altLang="en-US"/>
          </a:p>
        </p:txBody>
      </p:sp>
    </p:spTree>
    <p:extLst>
      <p:ext uri="{BB962C8B-B14F-4D97-AF65-F5344CB8AC3E}">
        <p14:creationId xmlns:p14="http://schemas.microsoft.com/office/powerpoint/2010/main" val="29305652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53712ADF-D1FF-4B04-89AB-9E1DE30B8700}" type="slidenum">
              <a:rPr lang="en-US" altLang="en-US" smtClean="0"/>
              <a:pPr/>
              <a:t>‹#›</a:t>
            </a:fld>
            <a:endParaRPr lang="en-US" altLang="en-US"/>
          </a:p>
        </p:txBody>
      </p:sp>
    </p:spTree>
    <p:extLst>
      <p:ext uri="{BB962C8B-B14F-4D97-AF65-F5344CB8AC3E}">
        <p14:creationId xmlns:p14="http://schemas.microsoft.com/office/powerpoint/2010/main" val="19677461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548477221"/>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448689593"/>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3622660"/>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4079012447"/>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80437025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ltLang="en-US"/>
              <a:t>1-</a:t>
            </a:r>
            <a:fld id="{D66FEC44-8D20-4F92-A24C-2DCBB9D8A160}" type="slidenum">
              <a:rPr lang="en-US" altLang="en-US"/>
              <a:pPr/>
              <a:t>‹#›</a:t>
            </a:fld>
            <a:endParaRPr lang="en-US" altLang="en-US"/>
          </a:p>
        </p:txBody>
      </p:sp>
    </p:spTree>
    <p:extLst>
      <p:ext uri="{BB962C8B-B14F-4D97-AF65-F5344CB8AC3E}">
        <p14:creationId xmlns:p14="http://schemas.microsoft.com/office/powerpoint/2010/main" val="4610940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15977385"/>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D39B724-5ACD-4A27-B492-365F39DD9480}" type="slidenum">
              <a:rPr lang="en-US" altLang="en-US" smtClean="0"/>
              <a:pPr/>
              <a:t>‹#›</a:t>
            </a:fld>
            <a:endParaRPr lang="en-US" altLang="en-US"/>
          </a:p>
        </p:txBody>
      </p:sp>
    </p:spTree>
    <p:extLst>
      <p:ext uri="{BB962C8B-B14F-4D97-AF65-F5344CB8AC3E}">
        <p14:creationId xmlns:p14="http://schemas.microsoft.com/office/powerpoint/2010/main" val="12805987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55505DA-22F7-4CA6-BF94-98010E556CB2}" type="slidenum">
              <a:rPr lang="en-US" altLang="en-US" smtClean="0"/>
              <a:pPr/>
              <a:t>‹#›</a:t>
            </a:fld>
            <a:endParaRPr lang="en-US" altLang="en-US"/>
          </a:p>
        </p:txBody>
      </p:sp>
    </p:spTree>
    <p:extLst>
      <p:ext uri="{BB962C8B-B14F-4D97-AF65-F5344CB8AC3E}">
        <p14:creationId xmlns:p14="http://schemas.microsoft.com/office/powerpoint/2010/main" val="37658422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67B043C9-4F20-42CD-8CF9-5B3F4E085B5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4442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3B865C1-0910-458A-88AB-99FBBFDBC51D}" type="slidenum">
              <a:rPr lang="en-US" altLang="en-US" smtClean="0"/>
              <a:pPr/>
              <a:t>‹#›</a:t>
            </a:fld>
            <a:endParaRPr lang="en-US" altLang="en-US"/>
          </a:p>
        </p:txBody>
      </p:sp>
    </p:spTree>
    <p:extLst>
      <p:ext uri="{BB962C8B-B14F-4D97-AF65-F5344CB8AC3E}">
        <p14:creationId xmlns:p14="http://schemas.microsoft.com/office/powerpoint/2010/main" val="24678669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7490A8-194F-4D8D-8644-8C1B04E5DC15}" type="slidenum">
              <a:rPr lang="en-US" altLang="en-US" smtClean="0"/>
              <a:pPr/>
              <a:t>‹#›</a:t>
            </a:fld>
            <a:endParaRPr lang="en-US" altLang="en-US"/>
          </a:p>
        </p:txBody>
      </p:sp>
    </p:spTree>
    <p:extLst>
      <p:ext uri="{BB962C8B-B14F-4D97-AF65-F5344CB8AC3E}">
        <p14:creationId xmlns:p14="http://schemas.microsoft.com/office/powerpoint/2010/main" val="20984628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C98F1130-B2D7-4B4A-A7C7-342F447560E1}" type="slidenum">
              <a:rPr lang="en-US" altLang="en-US" smtClean="0"/>
              <a:pPr/>
              <a:t>‹#›</a:t>
            </a:fld>
            <a:endParaRPr lang="en-US" altLang="en-US"/>
          </a:p>
        </p:txBody>
      </p:sp>
    </p:spTree>
    <p:extLst>
      <p:ext uri="{BB962C8B-B14F-4D97-AF65-F5344CB8AC3E}">
        <p14:creationId xmlns:p14="http://schemas.microsoft.com/office/powerpoint/2010/main" val="8204145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073449A0-0DEB-40D1-8985-B00FC8E21E11}" type="slidenum">
              <a:rPr lang="en-US" altLang="en-US" smtClean="0"/>
              <a:pPr/>
              <a:t>‹#›</a:t>
            </a:fld>
            <a:endParaRPr lang="en-US" altLang="en-US"/>
          </a:p>
        </p:txBody>
      </p:sp>
    </p:spTree>
    <p:extLst>
      <p:ext uri="{BB962C8B-B14F-4D97-AF65-F5344CB8AC3E}">
        <p14:creationId xmlns:p14="http://schemas.microsoft.com/office/powerpoint/2010/main" val="8960375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66FEC44-8D20-4F92-A24C-2DCBB9D8A160}" type="slidenum">
              <a:rPr lang="en-US" altLang="en-US" smtClean="0"/>
              <a:pPr/>
              <a:t>‹#›</a:t>
            </a:fld>
            <a:endParaRPr lang="en-US" altLang="en-US"/>
          </a:p>
        </p:txBody>
      </p:sp>
    </p:spTree>
    <p:extLst>
      <p:ext uri="{BB962C8B-B14F-4D97-AF65-F5344CB8AC3E}">
        <p14:creationId xmlns:p14="http://schemas.microsoft.com/office/powerpoint/2010/main" val="39014580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590446F4-C267-421F-8463-5359089739B1}" type="slidenum">
              <a:rPr lang="en-US" altLang="en-US" smtClean="0"/>
              <a:pPr/>
              <a:t>‹#›</a:t>
            </a:fld>
            <a:endParaRPr lang="en-US" altLang="en-US"/>
          </a:p>
        </p:txBody>
      </p:sp>
    </p:spTree>
    <p:extLst>
      <p:ext uri="{BB962C8B-B14F-4D97-AF65-F5344CB8AC3E}">
        <p14:creationId xmlns:p14="http://schemas.microsoft.com/office/powerpoint/2010/main" val="38088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1-</a:t>
            </a:r>
            <a:fld id="{590446F4-C267-421F-8463-5359089739B1}" type="slidenum">
              <a:rPr lang="en-US" altLang="en-US"/>
              <a:pPr/>
              <a:t>‹#›</a:t>
            </a:fld>
            <a:endParaRPr lang="en-US" altLang="en-US"/>
          </a:p>
        </p:txBody>
      </p:sp>
    </p:spTree>
    <p:extLst>
      <p:ext uri="{BB962C8B-B14F-4D97-AF65-F5344CB8AC3E}">
        <p14:creationId xmlns:p14="http://schemas.microsoft.com/office/powerpoint/2010/main" val="5528101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7DB9DF23-3B1F-434E-96BB-D1A819B931CF}" type="slidenum">
              <a:rPr lang="en-US" altLang="en-US" smtClean="0"/>
              <a:pPr/>
              <a:t>‹#›</a:t>
            </a:fld>
            <a:endParaRPr lang="en-US" altLang="en-US"/>
          </a:p>
        </p:txBody>
      </p:sp>
    </p:spTree>
    <p:extLst>
      <p:ext uri="{BB962C8B-B14F-4D97-AF65-F5344CB8AC3E}">
        <p14:creationId xmlns:p14="http://schemas.microsoft.com/office/powerpoint/2010/main" val="37981773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53712ADF-D1FF-4B04-89AB-9E1DE30B8700}" type="slidenum">
              <a:rPr lang="en-US" altLang="en-US" smtClean="0"/>
              <a:pPr/>
              <a:t>‹#›</a:t>
            </a:fld>
            <a:endParaRPr lang="en-US" altLang="en-US"/>
          </a:p>
        </p:txBody>
      </p:sp>
    </p:spTree>
    <p:extLst>
      <p:ext uri="{BB962C8B-B14F-4D97-AF65-F5344CB8AC3E}">
        <p14:creationId xmlns:p14="http://schemas.microsoft.com/office/powerpoint/2010/main" val="12500233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14037067"/>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4225528603"/>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799307583"/>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569952231"/>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292597104"/>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700235418"/>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D39B724-5ACD-4A27-B492-365F39DD9480}" type="slidenum">
              <a:rPr lang="en-US" altLang="en-US" smtClean="0"/>
              <a:pPr/>
              <a:t>‹#›</a:t>
            </a:fld>
            <a:endParaRPr lang="en-US" altLang="en-US"/>
          </a:p>
        </p:txBody>
      </p:sp>
    </p:spTree>
    <p:extLst>
      <p:ext uri="{BB962C8B-B14F-4D97-AF65-F5344CB8AC3E}">
        <p14:creationId xmlns:p14="http://schemas.microsoft.com/office/powerpoint/2010/main" val="3108151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55505DA-22F7-4CA6-BF94-98010E556CB2}" type="slidenum">
              <a:rPr lang="en-US" altLang="en-US" smtClean="0"/>
              <a:pPr/>
              <a:t>‹#›</a:t>
            </a:fld>
            <a:endParaRPr lang="en-US" altLang="en-US"/>
          </a:p>
        </p:txBody>
      </p:sp>
    </p:spTree>
    <p:extLst>
      <p:ext uri="{BB962C8B-B14F-4D97-AF65-F5344CB8AC3E}">
        <p14:creationId xmlns:p14="http://schemas.microsoft.com/office/powerpoint/2010/main" val="14089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7DB9DF23-3B1F-434E-96BB-D1A819B931CF}" type="slidenum">
              <a:rPr lang="en-US" altLang="en-US"/>
              <a:pPr/>
              <a:t>‹#›</a:t>
            </a:fld>
            <a:endParaRPr lang="en-US" altLang="en-US"/>
          </a:p>
        </p:txBody>
      </p:sp>
    </p:spTree>
    <p:extLst>
      <p:ext uri="{BB962C8B-B14F-4D97-AF65-F5344CB8AC3E}">
        <p14:creationId xmlns:p14="http://schemas.microsoft.com/office/powerpoint/2010/main" val="38744767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FE4FABAC-096D-4123-BCC7-E8A7D4EC51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148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3B865C1-0910-458A-88AB-99FBBFDBC51D}" type="slidenum">
              <a:rPr lang="en-US" altLang="en-US" smtClean="0"/>
              <a:pPr/>
              <a:t>‹#›</a:t>
            </a:fld>
            <a:endParaRPr lang="en-US" altLang="en-US"/>
          </a:p>
        </p:txBody>
      </p:sp>
    </p:spTree>
    <p:extLst>
      <p:ext uri="{BB962C8B-B14F-4D97-AF65-F5344CB8AC3E}">
        <p14:creationId xmlns:p14="http://schemas.microsoft.com/office/powerpoint/2010/main" val="23005337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7490A8-194F-4D8D-8644-8C1B04E5DC15}" type="slidenum">
              <a:rPr lang="en-US" altLang="en-US" smtClean="0"/>
              <a:pPr/>
              <a:t>‹#›</a:t>
            </a:fld>
            <a:endParaRPr lang="en-US" altLang="en-US"/>
          </a:p>
        </p:txBody>
      </p:sp>
    </p:spTree>
    <p:extLst>
      <p:ext uri="{BB962C8B-B14F-4D97-AF65-F5344CB8AC3E}">
        <p14:creationId xmlns:p14="http://schemas.microsoft.com/office/powerpoint/2010/main" val="27184422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C98F1130-B2D7-4B4A-A7C7-342F447560E1}" type="slidenum">
              <a:rPr lang="en-US" altLang="en-US" smtClean="0"/>
              <a:pPr/>
              <a:t>‹#›</a:t>
            </a:fld>
            <a:endParaRPr lang="en-US" altLang="en-US"/>
          </a:p>
        </p:txBody>
      </p:sp>
    </p:spTree>
    <p:extLst>
      <p:ext uri="{BB962C8B-B14F-4D97-AF65-F5344CB8AC3E}">
        <p14:creationId xmlns:p14="http://schemas.microsoft.com/office/powerpoint/2010/main" val="3130789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073449A0-0DEB-40D1-8985-B00FC8E21E11}" type="slidenum">
              <a:rPr lang="en-US" altLang="en-US" smtClean="0"/>
              <a:pPr/>
              <a:t>‹#›</a:t>
            </a:fld>
            <a:endParaRPr lang="en-US" altLang="en-US"/>
          </a:p>
        </p:txBody>
      </p:sp>
    </p:spTree>
    <p:extLst>
      <p:ext uri="{BB962C8B-B14F-4D97-AF65-F5344CB8AC3E}">
        <p14:creationId xmlns:p14="http://schemas.microsoft.com/office/powerpoint/2010/main" val="22184691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66FEC44-8D20-4F92-A24C-2DCBB9D8A160}" type="slidenum">
              <a:rPr lang="en-US" altLang="en-US" smtClean="0"/>
              <a:pPr/>
              <a:t>‹#›</a:t>
            </a:fld>
            <a:endParaRPr lang="en-US" altLang="en-US"/>
          </a:p>
        </p:txBody>
      </p:sp>
    </p:spTree>
    <p:extLst>
      <p:ext uri="{BB962C8B-B14F-4D97-AF65-F5344CB8AC3E}">
        <p14:creationId xmlns:p14="http://schemas.microsoft.com/office/powerpoint/2010/main" val="947437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590446F4-C267-421F-8463-5359089739B1}" type="slidenum">
              <a:rPr lang="en-US" altLang="en-US" smtClean="0"/>
              <a:pPr/>
              <a:t>‹#›</a:t>
            </a:fld>
            <a:endParaRPr lang="en-US" altLang="en-US"/>
          </a:p>
        </p:txBody>
      </p:sp>
    </p:spTree>
    <p:extLst>
      <p:ext uri="{BB962C8B-B14F-4D97-AF65-F5344CB8AC3E}">
        <p14:creationId xmlns:p14="http://schemas.microsoft.com/office/powerpoint/2010/main" val="29630378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7DB9DF23-3B1F-434E-96BB-D1A819B931CF}" type="slidenum">
              <a:rPr lang="en-US" altLang="en-US" smtClean="0"/>
              <a:pPr/>
              <a:t>‹#›</a:t>
            </a:fld>
            <a:endParaRPr lang="en-US" altLang="en-US"/>
          </a:p>
        </p:txBody>
      </p:sp>
    </p:spTree>
    <p:extLst>
      <p:ext uri="{BB962C8B-B14F-4D97-AF65-F5344CB8AC3E}">
        <p14:creationId xmlns:p14="http://schemas.microsoft.com/office/powerpoint/2010/main" val="27343897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53712ADF-D1FF-4B04-89AB-9E1DE30B8700}" type="slidenum">
              <a:rPr lang="en-US" altLang="en-US" smtClean="0"/>
              <a:pPr/>
              <a:t>‹#›</a:t>
            </a:fld>
            <a:endParaRPr lang="en-US" altLang="en-US"/>
          </a:p>
        </p:txBody>
      </p:sp>
    </p:spTree>
    <p:extLst>
      <p:ext uri="{BB962C8B-B14F-4D97-AF65-F5344CB8AC3E}">
        <p14:creationId xmlns:p14="http://schemas.microsoft.com/office/powerpoint/2010/main" val="405701171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5018573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53712ADF-D1FF-4B04-89AB-9E1DE30B8700}" type="slidenum">
              <a:rPr lang="en-US" altLang="en-US"/>
              <a:pPr/>
              <a:t>‹#›</a:t>
            </a:fld>
            <a:endParaRPr lang="en-US" altLang="en-US"/>
          </a:p>
        </p:txBody>
      </p:sp>
    </p:spTree>
    <p:extLst>
      <p:ext uri="{BB962C8B-B14F-4D97-AF65-F5344CB8AC3E}">
        <p14:creationId xmlns:p14="http://schemas.microsoft.com/office/powerpoint/2010/main" val="6382835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825408072"/>
      </p:ext>
    </p:extLst>
  </p:cSld>
  <p:clrMapOvr>
    <a:masterClrMapping/>
  </p:clrMapOvr>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273915472"/>
      </p:ext>
    </p:extLst>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4176138787"/>
      </p:ext>
    </p:extLst>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3202845796"/>
      </p:ext>
    </p:extLst>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179233959"/>
      </p:ext>
    </p:extLst>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D39B724-5ACD-4A27-B492-365F39DD9480}" type="slidenum">
              <a:rPr lang="en-US" altLang="en-US" smtClean="0"/>
              <a:pPr/>
              <a:t>‹#›</a:t>
            </a:fld>
            <a:endParaRPr lang="en-US" altLang="en-US"/>
          </a:p>
        </p:txBody>
      </p:sp>
    </p:spTree>
    <p:extLst>
      <p:ext uri="{BB962C8B-B14F-4D97-AF65-F5344CB8AC3E}">
        <p14:creationId xmlns:p14="http://schemas.microsoft.com/office/powerpoint/2010/main" val="24894904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55505DA-22F7-4CA6-BF94-98010E556CB2}" type="slidenum">
              <a:rPr lang="en-US" altLang="en-US" smtClean="0"/>
              <a:pPr/>
              <a:t>‹#›</a:t>
            </a:fld>
            <a:endParaRPr lang="en-US" altLang="en-US"/>
          </a:p>
        </p:txBody>
      </p:sp>
    </p:spTree>
    <p:extLst>
      <p:ext uri="{BB962C8B-B14F-4D97-AF65-F5344CB8AC3E}">
        <p14:creationId xmlns:p14="http://schemas.microsoft.com/office/powerpoint/2010/main" val="22628469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8AA39DB2-8062-419C-BB5A-E4DF23B34F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8249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BF4EB9-447F-4A80-AEBD-15B89CBD427C}" type="slidenum">
              <a:rPr lang="en-US" altLang="en-US" smtClean="0"/>
              <a:pPr/>
              <a:t>‹#›</a:t>
            </a:fld>
            <a:endParaRPr lang="en-US" altLang="en-US"/>
          </a:p>
        </p:txBody>
      </p:sp>
    </p:spTree>
    <p:extLst>
      <p:ext uri="{BB962C8B-B14F-4D97-AF65-F5344CB8AC3E}">
        <p14:creationId xmlns:p14="http://schemas.microsoft.com/office/powerpoint/2010/main" val="30275538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E26E560-6D0D-499F-B9E9-E14723B41124}" type="slidenum">
              <a:rPr lang="en-US" altLang="en-US" smtClean="0"/>
              <a:pPr/>
              <a:t>‹#›</a:t>
            </a:fld>
            <a:endParaRPr lang="en-US" altLang="en-US"/>
          </a:p>
        </p:txBody>
      </p:sp>
    </p:spTree>
    <p:extLst>
      <p:ext uri="{BB962C8B-B14F-4D97-AF65-F5344CB8AC3E}">
        <p14:creationId xmlns:p14="http://schemas.microsoft.com/office/powerpoint/2010/main" val="86755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theme" Target="../theme/theme6.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theme" Target="../theme/theme7.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323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63236" name="Rectangle 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b="1">
                <a:latin typeface="Arial" panose="020B0604020202020204" pitchFamily="34" charset="0"/>
              </a:defRPr>
            </a:lvl1pPr>
          </a:lstStyle>
          <a:p>
            <a:r>
              <a:rPr lang="en-US" altLang="en-US"/>
              <a:t>1-</a:t>
            </a:r>
            <a:fld id="{D9FCAF48-0011-4BA3-9E51-898E31CB21A8}" type="slidenum">
              <a:rPr lang="en-US" altLang="en-US"/>
              <a:pPr/>
              <a:t>‹#›</a:t>
            </a:fld>
            <a:endParaRPr lang="en-US" altLang="en-US"/>
          </a:p>
        </p:txBody>
      </p:sp>
      <p:sp>
        <p:nvSpPr>
          <p:cNvPr id="863237"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2pPr>
      <a:lvl3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3pPr>
      <a:lvl4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4pPr>
      <a:lvl5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5pPr>
      <a:lvl6pPr marL="4572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6pPr>
      <a:lvl7pPr marL="9144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7pPr>
      <a:lvl8pPr marL="13716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8pPr>
      <a:lvl9pPr marL="18288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D9FCAF48-0011-4BA3-9E51-898E31CB21A8}" type="slidenum">
              <a:rPr lang="en-US" altLang="en-US" smtClean="0"/>
              <a:pPr/>
              <a:t>‹#›</a:t>
            </a:fld>
            <a:endParaRPr lang="en-US" altLang="en-US"/>
          </a:p>
        </p:txBody>
      </p:sp>
      <p:sp>
        <p:nvSpPr>
          <p:cNvPr id="13"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3479836267"/>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D9FCAF48-0011-4BA3-9E51-898E31CB21A8}" type="slidenum">
              <a:rPr lang="en-US" altLang="en-US" smtClean="0"/>
              <a:pPr/>
              <a:t>‹#›</a:t>
            </a:fld>
            <a:endParaRPr lang="en-US" altLang="en-US"/>
          </a:p>
        </p:txBody>
      </p:sp>
      <p:sp>
        <p:nvSpPr>
          <p:cNvPr id="13" name="Rectangle 5">
            <a:extLst>
              <a:ext uri="{FF2B5EF4-FFF2-40B4-BE49-F238E27FC236}">
                <a16:creationId xmlns:a16="http://schemas.microsoft.com/office/drawing/2014/main" id="{F3FE6364-4CD4-4CC3-8670-C8E14ABA044B}"/>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345712742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D9FCAF48-0011-4BA3-9E51-898E31CB21A8}" type="slidenum">
              <a:rPr lang="en-US" altLang="en-US" smtClean="0"/>
              <a:pPr/>
              <a:t>‹#›</a:t>
            </a:fld>
            <a:endParaRPr lang="en-US" altLang="en-US"/>
          </a:p>
        </p:txBody>
      </p:sp>
      <p:sp>
        <p:nvSpPr>
          <p:cNvPr id="13" name="Rectangle 5">
            <a:extLst>
              <a:ext uri="{FF2B5EF4-FFF2-40B4-BE49-F238E27FC236}">
                <a16:creationId xmlns:a16="http://schemas.microsoft.com/office/drawing/2014/main" id="{E9270563-8C0D-44B4-9372-75B8916DA4C9}"/>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314645767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D9FCAF48-0011-4BA3-9E51-898E31CB21A8}" type="slidenum">
              <a:rPr lang="en-US" altLang="en-US" smtClean="0"/>
              <a:pPr/>
              <a:t>‹#›</a:t>
            </a:fld>
            <a:endParaRPr lang="en-US" altLang="en-US"/>
          </a:p>
        </p:txBody>
      </p:sp>
      <p:sp>
        <p:nvSpPr>
          <p:cNvPr id="13" name="Rectangle 5">
            <a:extLst>
              <a:ext uri="{FF2B5EF4-FFF2-40B4-BE49-F238E27FC236}">
                <a16:creationId xmlns:a16="http://schemas.microsoft.com/office/drawing/2014/main" id="{AE273176-FB5A-4668-90C1-E2A35342F778}"/>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2330959172"/>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D9FCAF48-0011-4BA3-9E51-898E31CB21A8}" type="slidenum">
              <a:rPr lang="en-US" altLang="en-US" smtClean="0"/>
              <a:pPr/>
              <a:t>‹#›</a:t>
            </a:fld>
            <a:endParaRPr lang="en-US" altLang="en-US"/>
          </a:p>
        </p:txBody>
      </p:sp>
      <p:sp>
        <p:nvSpPr>
          <p:cNvPr id="13" name="Rectangle 5">
            <a:extLst>
              <a:ext uri="{FF2B5EF4-FFF2-40B4-BE49-F238E27FC236}">
                <a16:creationId xmlns:a16="http://schemas.microsoft.com/office/drawing/2014/main" id="{341814F0-12FD-4E68-9AD5-2D56C04D6244}"/>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27347338"/>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11/4/2019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8D9EC062-5B04-402D-9E76-DD23690024E5}" type="slidenum">
              <a:rPr lang="en-US" altLang="en-US" smtClean="0"/>
              <a:pPr/>
              <a:t>‹#›</a:t>
            </a:fld>
            <a:endParaRPr lang="en-US" altLang="en-US"/>
          </a:p>
        </p:txBody>
      </p:sp>
      <p:sp>
        <p:nvSpPr>
          <p:cNvPr id="13" name="Rectangle 7">
            <a:extLst>
              <a:ext uri="{FF2B5EF4-FFF2-40B4-BE49-F238E27FC236}">
                <a16:creationId xmlns:a16="http://schemas.microsoft.com/office/drawing/2014/main" id="{D9A8F624-151F-45D0-B13F-29829FBA0BEC}"/>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Copyright © 2010 Pearson Education, publishing as Addison-Wesley. All rights reserved</a:t>
            </a:r>
          </a:p>
        </p:txBody>
      </p:sp>
    </p:spTree>
    <p:extLst>
      <p:ext uri="{BB962C8B-B14F-4D97-AF65-F5344CB8AC3E}">
        <p14:creationId xmlns:p14="http://schemas.microsoft.com/office/powerpoint/2010/main" val="1038101109"/>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ctrTitle"/>
          </p:nvPr>
        </p:nvSpPr>
        <p:spPr>
          <a:xfrm>
            <a:off x="866442" y="1447801"/>
            <a:ext cx="2943558" cy="3329581"/>
          </a:xfrm>
        </p:spPr>
        <p:txBody>
          <a:bodyPr/>
          <a:lstStyle/>
          <a:p>
            <a:r>
              <a:rPr lang="en-US" altLang="en-US" sz="4400" dirty="0"/>
              <a:t>Chapter 8</a:t>
            </a:r>
          </a:p>
        </p:txBody>
      </p:sp>
      <p:sp>
        <p:nvSpPr>
          <p:cNvPr id="672771" name="Rectangle 3"/>
          <p:cNvSpPr>
            <a:spLocks noGrp="1" noChangeArrowheads="1"/>
          </p:cNvSpPr>
          <p:nvPr>
            <p:ph type="subTitle" idx="1"/>
          </p:nvPr>
        </p:nvSpPr>
        <p:spPr/>
        <p:txBody>
          <a:bodyPr/>
          <a:lstStyle/>
          <a:p>
            <a:r>
              <a:rPr lang="en-US" altLang="en-US"/>
              <a:t>Sorting Algorithms</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8.1, 8.2</a:t>
            </a:r>
          </a:p>
        </p:txBody>
      </p:sp>
      <p:sp>
        <p:nvSpPr>
          <p:cNvPr id="4" name="Content Placeholder 3"/>
          <p:cNvSpPr>
            <a:spLocks noGrp="1"/>
          </p:cNvSpPr>
          <p:nvPr>
            <p:ph idx="1"/>
          </p:nvPr>
        </p:nvSpPr>
        <p:spPr/>
        <p:txBody>
          <a:bodyPr>
            <a:normAutofit/>
          </a:bodyPr>
          <a:lstStyle/>
          <a:p>
            <a:endParaRPr lang="en-US" dirty="0"/>
          </a:p>
        </p:txBody>
      </p:sp>
      <p:sp>
        <p:nvSpPr>
          <p:cNvPr id="3" name="Slide Number Placeholder 1"/>
          <p:cNvSpPr>
            <a:spLocks noGrp="1"/>
          </p:cNvSpPr>
          <p:nvPr>
            <p:ph type="sldNum" sz="quarter" idx="12"/>
          </p:nvPr>
        </p:nvSpPr>
        <p:spPr/>
        <p:txBody>
          <a:bodyPr/>
          <a:lstStyle/>
          <a:p>
            <a:r>
              <a:rPr lang="en-US" altLang="en-US"/>
              <a:t>1-</a:t>
            </a:r>
            <a:fld id="{7F2E04B3-D586-4883-A458-F90B69B7ED13}" type="slidenum">
              <a:rPr lang="en-US" altLang="en-US"/>
              <a:pPr/>
              <a:t>10</a:t>
            </a:fld>
            <a:endParaRPr lang="en-US" altLang="en-US"/>
          </a:p>
        </p:txBody>
      </p:sp>
      <p:pic>
        <p:nvPicPr>
          <p:cNvPr id="5" name="Picture 4"/>
          <p:cNvPicPr>
            <a:picLocks noChangeAspect="1"/>
          </p:cNvPicPr>
          <p:nvPr/>
        </p:nvPicPr>
        <p:blipFill rotWithShape="1">
          <a:blip r:embed="rId2"/>
          <a:srcRect l="33705" t="52082" r="6666" b="33347"/>
          <a:stretch/>
        </p:blipFill>
        <p:spPr>
          <a:xfrm>
            <a:off x="304800" y="1752600"/>
            <a:ext cx="8308445" cy="2438400"/>
          </a:xfrm>
          <a:prstGeom prst="rect">
            <a:avLst/>
          </a:prstGeom>
        </p:spPr>
      </p:pic>
      <p:pic>
        <p:nvPicPr>
          <p:cNvPr id="7" name="Picture 6"/>
          <p:cNvPicPr>
            <a:picLocks noChangeAspect="1"/>
          </p:cNvPicPr>
          <p:nvPr/>
        </p:nvPicPr>
        <p:blipFill rotWithShape="1">
          <a:blip r:embed="rId2"/>
          <a:srcRect l="32207" t="74680" r="7031" b="14964"/>
          <a:stretch/>
        </p:blipFill>
        <p:spPr>
          <a:xfrm>
            <a:off x="484710" y="4515601"/>
            <a:ext cx="8466441" cy="1732805"/>
          </a:xfrm>
          <a:prstGeom prst="rect">
            <a:avLst/>
          </a:prstGeom>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that mean?</a:t>
            </a:r>
          </a:p>
        </p:txBody>
      </p:sp>
      <p:sp>
        <p:nvSpPr>
          <p:cNvPr id="3" name="Content Placeholder 2"/>
          <p:cNvSpPr>
            <a:spLocks noGrp="1"/>
          </p:cNvSpPr>
          <p:nvPr>
            <p:ph idx="1"/>
          </p:nvPr>
        </p:nvSpPr>
        <p:spPr/>
        <p:txBody>
          <a:bodyPr/>
          <a:lstStyle/>
          <a:p>
            <a:r>
              <a:rPr lang="en-US" dirty="0"/>
              <a:t>This lower bound shows us that, for a sorting algorithm to run in </a:t>
            </a:r>
            <a:r>
              <a:rPr lang="en-US" dirty="0" err="1"/>
              <a:t>subquadratic</a:t>
            </a:r>
            <a:r>
              <a:rPr lang="en-US" dirty="0"/>
              <a:t> or O(</a:t>
            </a:r>
            <a:r>
              <a:rPr lang="en-US" i="1" dirty="0"/>
              <a:t>N</a:t>
            </a:r>
            <a:r>
              <a:rPr lang="en-US" dirty="0"/>
              <a:t>2) time, it must make comparisons and, in particular, exchanges between elements that are far apart. A sorting algorithm progresses by eliminating inversions. To run efficiently, it must eliminate more than just one inversion per exchange.</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11</a:t>
            </a:fld>
            <a:endParaRPr lang="en-US" altLang="en-US"/>
          </a:p>
        </p:txBody>
      </p:sp>
    </p:spTree>
    <p:extLst>
      <p:ext uri="{BB962C8B-B14F-4D97-AF65-F5344CB8AC3E}">
        <p14:creationId xmlns:p14="http://schemas.microsoft.com/office/powerpoint/2010/main" val="222752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Sort (Dr. Donald Shell)</a:t>
            </a:r>
          </a:p>
        </p:txBody>
      </p:sp>
      <p:sp>
        <p:nvSpPr>
          <p:cNvPr id="3" name="Content Placeholder 2"/>
          <p:cNvSpPr>
            <a:spLocks noGrp="1"/>
          </p:cNvSpPr>
          <p:nvPr>
            <p:ph idx="1"/>
          </p:nvPr>
        </p:nvSpPr>
        <p:spPr/>
        <p:txBody>
          <a:bodyPr/>
          <a:lstStyle/>
          <a:p>
            <a:r>
              <a:rPr lang="en-US" dirty="0"/>
              <a:t>Shell’s idea was to avoid the large amount of data movement, first by comparing elements that were far apart and then by comparing elements that were less far apart, and so on, gradually shrinking toward the basic insertion sort.</a:t>
            </a:r>
          </a:p>
          <a:p>
            <a:r>
              <a:rPr lang="en-US" dirty="0"/>
              <a:t>This gradually shrinking is called the increment sequence.  You can start with as large a number as you want, as long as you end with sorting every 1.</a:t>
            </a:r>
          </a:p>
          <a:p>
            <a:r>
              <a:rPr lang="en-US" dirty="0"/>
              <a:t>Basically, you are sorting a subset of the array, based on the increment sequence</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12</a:t>
            </a:fld>
            <a:endParaRPr lang="en-US" altLang="en-US"/>
          </a:p>
        </p:txBody>
      </p:sp>
    </p:spTree>
    <p:extLst>
      <p:ext uri="{BB962C8B-B14F-4D97-AF65-F5344CB8AC3E}">
        <p14:creationId xmlns:p14="http://schemas.microsoft.com/office/powerpoint/2010/main" val="40676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p:txBody>
          <a:bodyPr/>
          <a:lstStyle/>
          <a:p>
            <a:r>
              <a:rPr lang="en-US" dirty="0"/>
              <a:t>After a 5 sort, elements spaced five apart (identically shaded) are sorted relative to each other.</a:t>
            </a:r>
          </a:p>
          <a:p>
            <a:r>
              <a:rPr lang="en-US" dirty="0"/>
              <a:t>After a 3 sort, elements spaced three apart are guaranteed to be in sorted order, relative to each other.</a:t>
            </a:r>
          </a:p>
          <a:p>
            <a:endParaRPr lang="en-US" dirty="0"/>
          </a:p>
        </p:txBody>
      </p:sp>
      <p:sp>
        <p:nvSpPr>
          <p:cNvPr id="3" name="Slide Number Placeholder 1"/>
          <p:cNvSpPr>
            <a:spLocks noGrp="1"/>
          </p:cNvSpPr>
          <p:nvPr>
            <p:ph type="sldNum" sz="quarter" idx="12"/>
          </p:nvPr>
        </p:nvSpPr>
        <p:spPr/>
        <p:txBody>
          <a:bodyPr/>
          <a:lstStyle/>
          <a:p>
            <a:r>
              <a:rPr lang="en-US" altLang="en-US"/>
              <a:t>1-</a:t>
            </a:r>
            <a:fld id="{7BB904C7-704E-411C-B45E-17195F08ED8D}" type="slidenum">
              <a:rPr lang="en-US" altLang="en-US"/>
              <a:pPr/>
              <a:t>13</a:t>
            </a:fld>
            <a:endParaRPr lang="en-US" altLang="en-US"/>
          </a:p>
        </p:txBody>
      </p:sp>
      <p:pic>
        <p:nvPicPr>
          <p:cNvPr id="844802" name="Picture 2" descr="weiss08-0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18" y="4273556"/>
            <a:ext cx="822960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4587018" y="3962400"/>
            <a:ext cx="1051782"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638800" y="3962400"/>
            <a:ext cx="685800" cy="920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638800" y="3962400"/>
            <a:ext cx="2667000" cy="9964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59302" y="4388191"/>
            <a:ext cx="679498" cy="448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79123" y="4388191"/>
            <a:ext cx="1017761" cy="454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555788" y="5076477"/>
            <a:ext cx="1123335" cy="3032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679123" y="5082362"/>
            <a:ext cx="32057" cy="182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11180" y="5076477"/>
            <a:ext cx="1123335" cy="19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711180" y="5042125"/>
            <a:ext cx="2070241" cy="1859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6014A2AC-21CE-41C9-8020-A04F6BBD69C9}" type="slidenum">
              <a:rPr lang="en-US" altLang="en-US"/>
              <a:pPr/>
              <a:t>14</a:t>
            </a:fld>
            <a:endParaRPr lang="en-US" altLang="en-US"/>
          </a:p>
        </p:txBody>
      </p:sp>
      <p:pic>
        <p:nvPicPr>
          <p:cNvPr id="845826" name="Picture 2" descr="weiss08-0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it with the papers</a:t>
            </a:r>
          </a:p>
        </p:txBody>
      </p:sp>
      <p:sp>
        <p:nvSpPr>
          <p:cNvPr id="4" name="Content Placeholder 3"/>
          <p:cNvSpPr>
            <a:spLocks noGrp="1"/>
          </p:cNvSpPr>
          <p:nvPr>
            <p:ph idx="1"/>
          </p:nvPr>
        </p:nvSpPr>
        <p:spPr>
          <a:xfrm>
            <a:off x="828436" y="1154812"/>
            <a:ext cx="6711654" cy="4195481"/>
          </a:xfrm>
        </p:spPr>
        <p:txBody>
          <a:bodyPr>
            <a:normAutofit/>
          </a:bodyPr>
          <a:lstStyle/>
          <a:p>
            <a:r>
              <a:rPr lang="en-US" sz="1600" dirty="0"/>
              <a:t>10 Volunteers  - so we can have a gap of ??????</a:t>
            </a:r>
          </a:p>
          <a:p>
            <a:r>
              <a:rPr lang="en-US" sz="1600" dirty="0"/>
              <a:t>Hopefully I brought them, but if not, everyone needs to think of their own word</a:t>
            </a:r>
          </a:p>
        </p:txBody>
      </p:sp>
      <p:sp>
        <p:nvSpPr>
          <p:cNvPr id="3" name="Slide Number Placeholder 1"/>
          <p:cNvSpPr>
            <a:spLocks noGrp="1"/>
          </p:cNvSpPr>
          <p:nvPr>
            <p:ph type="sldNum" sz="quarter" idx="12"/>
          </p:nvPr>
        </p:nvSpPr>
        <p:spPr/>
        <p:txBody>
          <a:bodyPr/>
          <a:lstStyle/>
          <a:p>
            <a:r>
              <a:rPr lang="en-US" altLang="en-US"/>
              <a:t>1-</a:t>
            </a:r>
            <a:fld id="{A4CC1A14-18AE-457A-8FA6-51078EEF03BB}" type="slidenum">
              <a:rPr lang="en-US" altLang="en-US"/>
              <a:pPr/>
              <a:t>15</a:t>
            </a:fld>
            <a:endParaRPr lang="en-US" altLang="en-US"/>
          </a:p>
        </p:txBody>
      </p:sp>
      <p:pic>
        <p:nvPicPr>
          <p:cNvPr id="846850" name="Picture 2" descr="weiss08-0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710" y="2189162"/>
            <a:ext cx="8229600" cy="459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a:extLst>
              <a:ext uri="{FF2B5EF4-FFF2-40B4-BE49-F238E27FC236}">
                <a16:creationId xmlns:a16="http://schemas.microsoft.com/office/drawing/2014/main" id="{442B60B5-DFA5-416C-95AC-6C263CB7BE14}"/>
              </a:ext>
            </a:extLst>
          </p:cNvPr>
          <p:cNvCxnSpPr>
            <a:cxnSpLocks/>
          </p:cNvCxnSpPr>
          <p:nvPr/>
        </p:nvCxnSpPr>
        <p:spPr>
          <a:xfrm flipH="1">
            <a:off x="6019801" y="4419600"/>
            <a:ext cx="990599" cy="4556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F5F1B70-E49C-44EA-BF1F-0492B85CF0E4}"/>
              </a:ext>
            </a:extLst>
          </p:cNvPr>
          <p:cNvSpPr txBox="1"/>
          <p:nvPr/>
        </p:nvSpPr>
        <p:spPr>
          <a:xfrm>
            <a:off x="6917560" y="2521058"/>
            <a:ext cx="2074039" cy="206210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a:solidFill>
                  <a:schemeClr val="bg1"/>
                </a:solidFill>
              </a:rPr>
              <a:t>Like insertion sort, assume first one is sorted and start at second one.  Compare it with the one before.  First time is:</a:t>
            </a:r>
          </a:p>
          <a:p>
            <a:r>
              <a:rPr lang="en-US" sz="1600" dirty="0">
                <a:solidFill>
                  <a:schemeClr val="bg1"/>
                </a:solidFill>
              </a:rPr>
              <a:t>gap-gap = 0</a:t>
            </a:r>
          </a:p>
        </p:txBody>
      </p:sp>
      <p:cxnSp>
        <p:nvCxnSpPr>
          <p:cNvPr id="9" name="Straight Arrow Connector 8">
            <a:extLst>
              <a:ext uri="{FF2B5EF4-FFF2-40B4-BE49-F238E27FC236}">
                <a16:creationId xmlns:a16="http://schemas.microsoft.com/office/drawing/2014/main" id="{C0843531-8B86-452B-A1F4-B4D89FAEF678}"/>
              </a:ext>
            </a:extLst>
          </p:cNvPr>
          <p:cNvCxnSpPr>
            <a:cxnSpLocks/>
          </p:cNvCxnSpPr>
          <p:nvPr/>
        </p:nvCxnSpPr>
        <p:spPr>
          <a:xfrm flipH="1" flipV="1">
            <a:off x="4419600" y="4419600"/>
            <a:ext cx="258836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Demo:</a:t>
            </a:r>
            <a:br>
              <a:rPr lang="en-US" dirty="0"/>
            </a:br>
            <a:r>
              <a:rPr lang="en-US" dirty="0"/>
              <a:t>Shell Sort</a:t>
            </a:r>
          </a:p>
        </p:txBody>
      </p:sp>
      <p:sp>
        <p:nvSpPr>
          <p:cNvPr id="3" name="Content Placeholder 2"/>
          <p:cNvSpPr>
            <a:spLocks noGrp="1"/>
          </p:cNvSpPr>
          <p:nvPr>
            <p:ph idx="1"/>
          </p:nvPr>
        </p:nvSpPr>
        <p:spPr/>
        <p:txBody>
          <a:bodyPr/>
          <a:lstStyle/>
          <a:p>
            <a:r>
              <a:rPr lang="en-US" dirty="0"/>
              <a:t>Comment out the </a:t>
            </a:r>
            <a:r>
              <a:rPr lang="en-US" dirty="0" err="1"/>
              <a:t>InsertionSort</a:t>
            </a:r>
            <a:r>
              <a:rPr lang="en-US" dirty="0"/>
              <a:t> line</a:t>
            </a:r>
          </a:p>
          <a:p>
            <a:r>
              <a:rPr lang="en-US" dirty="0"/>
              <a:t>Uncomment out </a:t>
            </a:r>
            <a:r>
              <a:rPr lang="en-US" dirty="0" err="1"/>
              <a:t>ShellSort</a:t>
            </a:r>
            <a:r>
              <a:rPr lang="en-US" dirty="0"/>
              <a:t> line</a:t>
            </a:r>
          </a:p>
          <a:p>
            <a:endParaRPr lang="en-US" dirty="0"/>
          </a:p>
          <a:p>
            <a:endParaRPr lang="en-US" dirty="0"/>
          </a:p>
          <a:p>
            <a:r>
              <a:rPr lang="en-US" dirty="0"/>
              <a:t>No extra learning allowed! </a:t>
            </a:r>
            <a:r>
              <a:rPr lang="en-US" dirty="0">
                <a:sym typeface="Wingdings" panose="05000000000000000000" pitchFamily="2" charset="2"/>
              </a:rPr>
              <a:t></a:t>
            </a:r>
            <a:endParaRPr lang="en-US" dirty="0"/>
          </a:p>
          <a:p>
            <a:pPr lvl="1"/>
            <a:r>
              <a:rPr lang="en-US" dirty="0"/>
              <a:t>Try hard not to be tempted to look at the others!</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16</a:t>
            </a:fld>
            <a:endParaRPr lang="en-US" altLang="en-US"/>
          </a:p>
        </p:txBody>
      </p:sp>
    </p:spTree>
    <p:extLst>
      <p:ext uri="{BB962C8B-B14F-4D97-AF65-F5344CB8AC3E}">
        <p14:creationId xmlns:p14="http://schemas.microsoft.com/office/powerpoint/2010/main" val="8419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dirty="0"/>
              <a:t>Uses recursion to break the problem into 2 identically sized sub-problems</a:t>
            </a:r>
          </a:p>
          <a:p>
            <a:r>
              <a:rPr lang="en-US" dirty="0"/>
              <a:t>The recursion chapter said this was O(N log N)</a:t>
            </a:r>
          </a:p>
          <a:p>
            <a:endParaRPr lang="en-US" dirty="0"/>
          </a:p>
          <a:p>
            <a:r>
              <a:rPr lang="en-US" dirty="0"/>
              <a:t>Algorithm:</a:t>
            </a:r>
          </a:p>
          <a:p>
            <a:pPr lvl="1"/>
            <a:r>
              <a:rPr lang="en-US" dirty="0"/>
              <a:t>If the number it sorts is 0 or 1, return – it is sorted</a:t>
            </a:r>
          </a:p>
          <a:p>
            <a:pPr lvl="1"/>
            <a:r>
              <a:rPr lang="en-US" dirty="0"/>
              <a:t>Recursively sort the first and second halves separately</a:t>
            </a:r>
          </a:p>
          <a:p>
            <a:pPr lvl="1"/>
            <a:r>
              <a:rPr lang="en-US" dirty="0"/>
              <a:t>Merge the sorted halves into a sorted group.  This must be done in linear time!</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17</a:t>
            </a:fld>
            <a:endParaRPr lang="en-US" altLang="en-US"/>
          </a:p>
        </p:txBody>
      </p:sp>
    </p:spTree>
    <p:extLst>
      <p:ext uri="{BB962C8B-B14F-4D97-AF65-F5344CB8AC3E}">
        <p14:creationId xmlns:p14="http://schemas.microsoft.com/office/powerpoint/2010/main" val="214037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533400" y="199670"/>
            <a:ext cx="7055380" cy="1400530"/>
          </a:xfrm>
        </p:spPr>
        <p:txBody>
          <a:bodyPr/>
          <a:lstStyle/>
          <a:p>
            <a:r>
              <a:rPr lang="en-US" sz="2400" dirty="0"/>
              <a:t>Merge Routine</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18</a:t>
            </a:fld>
            <a:endParaRPr lang="en-US" altLang="en-US"/>
          </a:p>
        </p:txBody>
      </p:sp>
      <p:pic>
        <p:nvPicPr>
          <p:cNvPr id="5" name="Picture 4"/>
          <p:cNvPicPr>
            <a:picLocks noChangeAspect="1"/>
          </p:cNvPicPr>
          <p:nvPr/>
        </p:nvPicPr>
        <p:blipFill rotWithShape="1">
          <a:blip r:embed="rId2"/>
          <a:srcRect l="34999" t="76366" r="18335" b="13226"/>
          <a:stretch/>
        </p:blipFill>
        <p:spPr>
          <a:xfrm>
            <a:off x="381000" y="762000"/>
            <a:ext cx="4267200" cy="1143000"/>
          </a:xfrm>
          <a:prstGeom prst="rect">
            <a:avLst/>
          </a:prstGeom>
        </p:spPr>
      </p:pic>
      <p:pic>
        <p:nvPicPr>
          <p:cNvPr id="6" name="Picture 5"/>
          <p:cNvPicPr>
            <a:picLocks noChangeAspect="1"/>
          </p:cNvPicPr>
          <p:nvPr/>
        </p:nvPicPr>
        <p:blipFill rotWithShape="1">
          <a:blip r:embed="rId3"/>
          <a:srcRect l="46667" t="25716" r="6667" b="31266"/>
          <a:stretch/>
        </p:blipFill>
        <p:spPr>
          <a:xfrm>
            <a:off x="381000" y="1600200"/>
            <a:ext cx="4267200" cy="4724400"/>
          </a:xfrm>
          <a:prstGeom prst="rect">
            <a:avLst/>
          </a:prstGeom>
        </p:spPr>
      </p:pic>
      <p:pic>
        <p:nvPicPr>
          <p:cNvPr id="7" name="Picture 6"/>
          <p:cNvPicPr>
            <a:picLocks noChangeAspect="1"/>
          </p:cNvPicPr>
          <p:nvPr/>
        </p:nvPicPr>
        <p:blipFill rotWithShape="1">
          <a:blip r:embed="rId3"/>
          <a:srcRect l="46667" t="68734" r="6667" b="13226"/>
          <a:stretch/>
        </p:blipFill>
        <p:spPr>
          <a:xfrm>
            <a:off x="4724400" y="762000"/>
            <a:ext cx="4267200" cy="1981200"/>
          </a:xfrm>
          <a:prstGeom prst="rect">
            <a:avLst/>
          </a:prstGeom>
        </p:spPr>
      </p:pic>
      <p:pic>
        <p:nvPicPr>
          <p:cNvPr id="8" name="Picture 7"/>
          <p:cNvPicPr>
            <a:picLocks noChangeAspect="1"/>
          </p:cNvPicPr>
          <p:nvPr/>
        </p:nvPicPr>
        <p:blipFill rotWithShape="1">
          <a:blip r:embed="rId4"/>
          <a:srcRect l="34999" t="25716" r="18334" b="63876"/>
          <a:stretch/>
        </p:blipFill>
        <p:spPr>
          <a:xfrm>
            <a:off x="4724400" y="2725711"/>
            <a:ext cx="4267200" cy="1143000"/>
          </a:xfrm>
          <a:prstGeom prst="rect">
            <a:avLst/>
          </a:prstGeom>
        </p:spPr>
      </p:pic>
      <p:cxnSp>
        <p:nvCxnSpPr>
          <p:cNvPr id="9" name="Straight Arrow Connector 8"/>
          <p:cNvCxnSpPr/>
          <p:nvPr/>
        </p:nvCxnSpPr>
        <p:spPr>
          <a:xfrm flipH="1">
            <a:off x="4343400" y="5334000"/>
            <a:ext cx="1219200" cy="4709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6400" y="4291412"/>
            <a:ext cx="3352800" cy="1938992"/>
          </a:xfrm>
          <a:prstGeom prst="rect">
            <a:avLst/>
          </a:prstGeom>
          <a:noFill/>
        </p:spPr>
        <p:txBody>
          <a:bodyPr wrap="square" rtlCol="0">
            <a:spAutoFit/>
          </a:bodyPr>
          <a:lstStyle/>
          <a:p>
            <a:r>
              <a:rPr lang="en-US" dirty="0"/>
              <a:t>You need linear memory, but if you smartly switch where you store the numbers you can do better</a:t>
            </a:r>
          </a:p>
        </p:txBody>
      </p:sp>
    </p:spTree>
    <p:extLst>
      <p:ext uri="{BB962C8B-B14F-4D97-AF65-F5344CB8AC3E}">
        <p14:creationId xmlns:p14="http://schemas.microsoft.com/office/powerpoint/2010/main" val="1739551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1823BEE5-8633-4F77-86D9-E56AC4B7B178}" type="slidenum">
              <a:rPr lang="en-US" altLang="en-US"/>
              <a:pPr/>
              <a:t>19</a:t>
            </a:fld>
            <a:endParaRPr lang="en-US" altLang="en-US"/>
          </a:p>
        </p:txBody>
      </p:sp>
      <p:pic>
        <p:nvPicPr>
          <p:cNvPr id="848898" name="Picture 2" descr="weiss08-0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688975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In this chapter, we show</a:t>
            </a:r>
          </a:p>
          <a:p>
            <a:r>
              <a:rPr lang="en-US" dirty="0"/>
              <a:t>That simple sorts run in quadratic time</a:t>
            </a:r>
          </a:p>
          <a:p>
            <a:r>
              <a:rPr lang="en-US" dirty="0"/>
              <a:t>How to code </a:t>
            </a:r>
            <a:r>
              <a:rPr lang="en-US" dirty="0" err="1"/>
              <a:t>Shellsort</a:t>
            </a:r>
            <a:r>
              <a:rPr lang="en-US" dirty="0"/>
              <a:t>, which is a simple and efficient algorithm that runs in </a:t>
            </a:r>
            <a:r>
              <a:rPr lang="en-US" dirty="0" err="1"/>
              <a:t>subquadratic</a:t>
            </a:r>
            <a:r>
              <a:rPr lang="en-US" dirty="0"/>
              <a:t> time</a:t>
            </a:r>
          </a:p>
          <a:p>
            <a:r>
              <a:rPr lang="en-US" dirty="0"/>
              <a:t>How to write the slightly more complicated </a:t>
            </a:r>
            <a:r>
              <a:rPr lang="en-US" i="1" dirty="0"/>
              <a:t>O</a:t>
            </a:r>
            <a:r>
              <a:rPr lang="en-US" dirty="0"/>
              <a:t>(</a:t>
            </a:r>
            <a:r>
              <a:rPr lang="en-US" i="1" dirty="0"/>
              <a:t>N </a:t>
            </a:r>
            <a:r>
              <a:rPr lang="en-US" dirty="0"/>
              <a:t>log </a:t>
            </a:r>
            <a:r>
              <a:rPr lang="en-US" i="1" dirty="0"/>
              <a:t>N</a:t>
            </a:r>
            <a:r>
              <a:rPr lang="en-US" dirty="0"/>
              <a:t>) </a:t>
            </a:r>
            <a:r>
              <a:rPr lang="en-US" dirty="0" err="1"/>
              <a:t>mergesort</a:t>
            </a:r>
            <a:r>
              <a:rPr lang="en-US" dirty="0"/>
              <a:t> and quicksort algorithms</a:t>
            </a:r>
          </a:p>
          <a:p>
            <a:r>
              <a:rPr lang="en-US" dirty="0"/>
              <a:t>That Ω(</a:t>
            </a:r>
            <a:r>
              <a:rPr lang="en-US" i="1" dirty="0"/>
              <a:t>N </a:t>
            </a:r>
            <a:r>
              <a:rPr lang="en-US" dirty="0"/>
              <a:t>log </a:t>
            </a:r>
            <a:r>
              <a:rPr lang="en-US" i="1" dirty="0"/>
              <a:t>N</a:t>
            </a:r>
            <a:r>
              <a:rPr lang="en-US" dirty="0"/>
              <a:t>) comparisons are required for any  general-purpose sorting algorithm</a:t>
            </a:r>
          </a:p>
          <a:p>
            <a:endParaRPr lang="en-US" dirty="0"/>
          </a:p>
          <a:p>
            <a:r>
              <a:rPr lang="en-US" dirty="0"/>
              <a:t>How is Ω different than Big Oh?</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a:t>
            </a:fld>
            <a:endParaRPr lang="en-US" altLang="en-US"/>
          </a:p>
        </p:txBody>
      </p:sp>
    </p:spTree>
    <p:extLst>
      <p:ext uri="{BB962C8B-B14F-4D97-AF65-F5344CB8AC3E}">
        <p14:creationId xmlns:p14="http://schemas.microsoft.com/office/powerpoint/2010/main" val="1355578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357"/>
            <a:ext cx="6858000" cy="222379"/>
          </a:xfrm>
        </p:spPr>
        <p:txBody>
          <a:bodyPr/>
          <a:lstStyle/>
          <a:p>
            <a:r>
              <a:rPr lang="en-US" sz="2400" dirty="0"/>
              <a:t>Let’s try with the papers?</a:t>
            </a:r>
          </a:p>
        </p:txBody>
      </p:sp>
      <p:sp>
        <p:nvSpPr>
          <p:cNvPr id="4" name="Content Placeholder 3"/>
          <p:cNvSpPr>
            <a:spLocks noGrp="1"/>
          </p:cNvSpPr>
          <p:nvPr>
            <p:ph idx="1"/>
          </p:nvPr>
        </p:nvSpPr>
        <p:spPr>
          <a:xfrm>
            <a:off x="530373" y="609600"/>
            <a:ext cx="6711654" cy="4195481"/>
          </a:xfrm>
        </p:spPr>
        <p:txBody>
          <a:bodyPr>
            <a:normAutofit/>
          </a:bodyPr>
          <a:lstStyle/>
          <a:p>
            <a:r>
              <a:rPr lang="en-US" sz="1400" dirty="0"/>
              <a:t>10 Volunteers to be sorted</a:t>
            </a:r>
          </a:p>
          <a:p>
            <a:r>
              <a:rPr lang="en-US" sz="1400" dirty="0"/>
              <a:t>More volunteers as needed due to recursion in second method</a:t>
            </a:r>
          </a:p>
        </p:txBody>
      </p:sp>
      <p:sp>
        <p:nvSpPr>
          <p:cNvPr id="3" name="Slide Number Placeholder 1"/>
          <p:cNvSpPr>
            <a:spLocks noGrp="1"/>
          </p:cNvSpPr>
          <p:nvPr>
            <p:ph type="sldNum" sz="quarter" idx="12"/>
          </p:nvPr>
        </p:nvSpPr>
        <p:spPr/>
        <p:txBody>
          <a:bodyPr/>
          <a:lstStyle/>
          <a:p>
            <a:r>
              <a:rPr lang="en-US" altLang="en-US"/>
              <a:t>1-</a:t>
            </a:r>
            <a:fld id="{A11365C5-8B8D-4842-91CD-6A57DC7C4D08}" type="slidenum">
              <a:rPr lang="en-US" altLang="en-US"/>
              <a:pPr/>
              <a:t>20</a:t>
            </a:fld>
            <a:endParaRPr lang="en-US" altLang="en-US"/>
          </a:p>
        </p:txBody>
      </p:sp>
      <p:pic>
        <p:nvPicPr>
          <p:cNvPr id="847874" name="Picture 2" descr="weiss08-0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6500"/>
            <a:ext cx="6883400" cy="565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Demo:</a:t>
            </a:r>
            <a:br>
              <a:rPr lang="en-US" dirty="0"/>
            </a:br>
            <a:r>
              <a:rPr lang="en-US" dirty="0"/>
              <a:t>Merge Sort</a:t>
            </a:r>
          </a:p>
        </p:txBody>
      </p:sp>
      <p:sp>
        <p:nvSpPr>
          <p:cNvPr id="3" name="Content Placeholder 2"/>
          <p:cNvSpPr>
            <a:spLocks noGrp="1"/>
          </p:cNvSpPr>
          <p:nvPr>
            <p:ph idx="1"/>
          </p:nvPr>
        </p:nvSpPr>
        <p:spPr/>
        <p:txBody>
          <a:bodyPr/>
          <a:lstStyle/>
          <a:p>
            <a:r>
              <a:rPr lang="en-US" dirty="0"/>
              <a:t>Uncomment out </a:t>
            </a:r>
            <a:r>
              <a:rPr lang="en-US" dirty="0" err="1"/>
              <a:t>MergeSort</a:t>
            </a:r>
            <a:r>
              <a:rPr lang="en-US" dirty="0"/>
              <a:t> line</a:t>
            </a:r>
          </a:p>
          <a:p>
            <a:endParaRPr lang="en-US" dirty="0"/>
          </a:p>
          <a:p>
            <a:endParaRPr lang="en-US" dirty="0"/>
          </a:p>
          <a:p>
            <a:r>
              <a:rPr lang="en-US" dirty="0"/>
              <a:t>If you want to see a slow version where you have to essentially shift every element to keep using only the memory you have, try the </a:t>
            </a:r>
            <a:r>
              <a:rPr lang="en-US" dirty="0" err="1"/>
              <a:t>MergeSortNoExtraSpace</a:t>
            </a:r>
            <a:r>
              <a:rPr lang="en-US" dirty="0"/>
              <a:t> one</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21</a:t>
            </a:fld>
            <a:endParaRPr lang="en-US" altLang="en-US"/>
          </a:p>
        </p:txBody>
      </p:sp>
    </p:spTree>
    <p:extLst>
      <p:ext uri="{BB962C8B-B14F-4D97-AF65-F5344CB8AC3E}">
        <p14:creationId xmlns:p14="http://schemas.microsoft.com/office/powerpoint/2010/main" val="335095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Step Towards Quick Sort</a:t>
            </a:r>
          </a:p>
        </p:txBody>
      </p:sp>
      <p:sp>
        <p:nvSpPr>
          <p:cNvPr id="3" name="Content Placeholder 2"/>
          <p:cNvSpPr>
            <a:spLocks noGrp="1"/>
          </p:cNvSpPr>
          <p:nvPr>
            <p:ph idx="1"/>
          </p:nvPr>
        </p:nvSpPr>
        <p:spPr/>
        <p:txBody>
          <a:bodyPr>
            <a:normAutofit/>
          </a:bodyPr>
          <a:lstStyle/>
          <a:p>
            <a:r>
              <a:rPr lang="en-US" dirty="0"/>
              <a:t>O(N log N)</a:t>
            </a:r>
          </a:p>
          <a:p>
            <a:pPr lvl="1"/>
            <a:r>
              <a:rPr lang="en-US" dirty="0"/>
              <a:t>Worst case is O(N</a:t>
            </a:r>
            <a:r>
              <a:rPr lang="en-US" baseline="30000" dirty="0"/>
              <a:t>2</a:t>
            </a:r>
            <a:r>
              <a:rPr lang="en-US" dirty="0"/>
              <a:t>) but you can make the worst case statistically unlikely to occur</a:t>
            </a:r>
          </a:p>
          <a:p>
            <a:r>
              <a:rPr lang="en-US" dirty="0"/>
              <a:t>Arbitrarily choose any item, and then form three groups: </a:t>
            </a:r>
          </a:p>
          <a:p>
            <a:pPr lvl="1"/>
            <a:r>
              <a:rPr lang="en-US" dirty="0"/>
              <a:t>those smaller than the chosen item,</a:t>
            </a:r>
          </a:p>
          <a:p>
            <a:pPr lvl="1"/>
            <a:r>
              <a:rPr lang="en-US" dirty="0"/>
              <a:t>those equal to the chosen item, </a:t>
            </a:r>
          </a:p>
          <a:p>
            <a:pPr lvl="1"/>
            <a:r>
              <a:rPr lang="en-US" dirty="0"/>
              <a:t>and those larger than the chosen item.</a:t>
            </a:r>
          </a:p>
          <a:p>
            <a:r>
              <a:rPr lang="en-US" dirty="0"/>
              <a:t>Recursively sort the first and third groups, and then concatenate the three groups.</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22</a:t>
            </a:fld>
            <a:endParaRPr lang="en-US" altLang="en-US"/>
          </a:p>
        </p:txBody>
      </p:sp>
    </p:spTree>
    <p:extLst>
      <p:ext uri="{BB962C8B-B14F-4D97-AF65-F5344CB8AC3E}">
        <p14:creationId xmlns:p14="http://schemas.microsoft.com/office/powerpoint/2010/main" val="181210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Almost to Quick Sort</a:t>
            </a:r>
            <a:br>
              <a:rPr lang="en-US"/>
            </a:br>
            <a:endParaRPr lang="en-US" dirty="0"/>
          </a:p>
        </p:txBody>
      </p:sp>
      <p:sp>
        <p:nvSpPr>
          <p:cNvPr id="3" name="Content Placeholder 2"/>
          <p:cNvSpPr>
            <a:spLocks noGrp="1"/>
          </p:cNvSpPr>
          <p:nvPr>
            <p:ph idx="1"/>
          </p:nvPr>
        </p:nvSpPr>
        <p:spPr>
          <a:xfrm>
            <a:off x="533400" y="2052925"/>
            <a:ext cx="2362200" cy="4195481"/>
          </a:xfrm>
        </p:spPr>
        <p:txBody>
          <a:bodyPr/>
          <a:lstStyle/>
          <a:p>
            <a:pPr marL="0" indent="0">
              <a:buNone/>
            </a:pPr>
            <a:r>
              <a:rPr lang="en-US" dirty="0"/>
              <a:t>In this implementation, the item you pick might be a bad choice</a:t>
            </a:r>
          </a:p>
          <a:p>
            <a:pPr marL="0" indent="0">
              <a:buNone/>
            </a:pPr>
            <a:r>
              <a:rPr lang="en-US" dirty="0"/>
              <a:t>Also, we still create extra memory with those lists</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23</a:t>
            </a:fld>
            <a:endParaRPr lang="en-US" altLang="en-US"/>
          </a:p>
        </p:txBody>
      </p:sp>
      <p:pic>
        <p:nvPicPr>
          <p:cNvPr id="6" name="Picture 5"/>
          <p:cNvPicPr>
            <a:picLocks noChangeAspect="1"/>
          </p:cNvPicPr>
          <p:nvPr/>
        </p:nvPicPr>
        <p:blipFill rotWithShape="1">
          <a:blip r:embed="rId2"/>
          <a:srcRect l="35000" t="25716" r="3334" b="33348"/>
          <a:stretch/>
        </p:blipFill>
        <p:spPr>
          <a:xfrm>
            <a:off x="2895600" y="2052925"/>
            <a:ext cx="5638800" cy="4495800"/>
          </a:xfrm>
          <a:prstGeom prst="rect">
            <a:avLst/>
          </a:prstGeom>
        </p:spPr>
      </p:pic>
    </p:spTree>
    <p:extLst>
      <p:ext uri="{BB962C8B-B14F-4D97-AF65-F5344CB8AC3E}">
        <p14:creationId xmlns:p14="http://schemas.microsoft.com/office/powerpoint/2010/main" val="111007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Quick Sort Algorithm</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24</a:t>
            </a:fld>
            <a:endParaRPr lang="en-US" altLang="en-US"/>
          </a:p>
        </p:txBody>
      </p:sp>
      <p:pic>
        <p:nvPicPr>
          <p:cNvPr id="7" name="Picture 6"/>
          <p:cNvPicPr>
            <a:picLocks noChangeAspect="1"/>
          </p:cNvPicPr>
          <p:nvPr/>
        </p:nvPicPr>
        <p:blipFill rotWithShape="1">
          <a:blip r:embed="rId2"/>
          <a:srcRect l="10238" t="38322" r="6262" b="25474"/>
          <a:stretch/>
        </p:blipFill>
        <p:spPr>
          <a:xfrm>
            <a:off x="533400" y="2286000"/>
            <a:ext cx="8001001" cy="2362200"/>
          </a:xfrm>
          <a:prstGeom prst="rect">
            <a:avLst/>
          </a:prstGeom>
        </p:spPr>
      </p:pic>
    </p:spTree>
    <p:extLst>
      <p:ext uri="{BB962C8B-B14F-4D97-AF65-F5344CB8AC3E}">
        <p14:creationId xmlns:p14="http://schemas.microsoft.com/office/powerpoint/2010/main" val="426931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a:xfrm>
            <a:off x="7239000" y="6324600"/>
            <a:ext cx="1905000" cy="457200"/>
          </a:xfrm>
        </p:spPr>
        <p:txBody>
          <a:bodyPr/>
          <a:lstStyle/>
          <a:p>
            <a:r>
              <a:rPr lang="en-US" altLang="en-US"/>
              <a:t>1-</a:t>
            </a:r>
            <a:fld id="{353B3777-B9F1-4DC3-8E3C-55B53E0F266A}" type="slidenum">
              <a:rPr lang="en-US" altLang="en-US"/>
              <a:pPr/>
              <a:t>25</a:t>
            </a:fld>
            <a:endParaRPr lang="en-US" altLang="en-US"/>
          </a:p>
        </p:txBody>
      </p:sp>
      <p:pic>
        <p:nvPicPr>
          <p:cNvPr id="849922" name="Picture 2" descr="weiss08-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4800"/>
            <a:ext cx="6172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990600"/>
            <a:ext cx="2057400" cy="1569660"/>
          </a:xfrm>
          <a:prstGeom prst="rect">
            <a:avLst/>
          </a:prstGeom>
        </p:spPr>
        <p:txBody>
          <a:bodyPr wrap="square">
            <a:spAutoFit/>
          </a:bodyPr>
          <a:lstStyle/>
          <a:p>
            <a:r>
              <a:rPr lang="en-US" dirty="0"/>
              <a:t>Let’s try with the papers?</a:t>
            </a:r>
          </a:p>
          <a:p>
            <a:endParaRPr lang="en-US" dirty="0"/>
          </a:p>
          <a:p>
            <a:r>
              <a:rPr lang="en-US" dirty="0"/>
              <a:t>10 volunteers?</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Demo:</a:t>
            </a:r>
            <a:br>
              <a:rPr lang="en-US" dirty="0"/>
            </a:br>
            <a:r>
              <a:rPr lang="en-US" dirty="0"/>
              <a:t>Quick Sort</a:t>
            </a:r>
          </a:p>
        </p:txBody>
      </p:sp>
      <p:sp>
        <p:nvSpPr>
          <p:cNvPr id="3" name="Content Placeholder 2"/>
          <p:cNvSpPr>
            <a:spLocks noGrp="1"/>
          </p:cNvSpPr>
          <p:nvPr>
            <p:ph idx="1"/>
          </p:nvPr>
        </p:nvSpPr>
        <p:spPr/>
        <p:txBody>
          <a:bodyPr/>
          <a:lstStyle/>
          <a:p>
            <a:r>
              <a:rPr lang="en-US" dirty="0"/>
              <a:t>Uncomment out </a:t>
            </a:r>
            <a:r>
              <a:rPr lang="en-US" dirty="0" err="1"/>
              <a:t>QuickSort</a:t>
            </a:r>
            <a:r>
              <a:rPr lang="en-US" dirty="0"/>
              <a:t> line</a:t>
            </a:r>
          </a:p>
          <a:p>
            <a:endParaRPr lang="en-US" dirty="0"/>
          </a:p>
          <a:p>
            <a:r>
              <a:rPr lang="en-US" dirty="0"/>
              <a:t>Maybe get a few running at a time to see the difference</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26</a:t>
            </a:fld>
            <a:endParaRPr lang="en-US" altLang="en-US"/>
          </a:p>
        </p:txBody>
      </p:sp>
    </p:spTree>
    <p:extLst>
      <p:ext uri="{BB962C8B-B14F-4D97-AF65-F5344CB8AC3E}">
        <p14:creationId xmlns:p14="http://schemas.microsoft.com/office/powerpoint/2010/main" val="2211823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Quicksort Faster than Merge Sort?</a:t>
            </a:r>
          </a:p>
        </p:txBody>
      </p:sp>
      <p:sp>
        <p:nvSpPr>
          <p:cNvPr id="3" name="Content Placeholder 2"/>
          <p:cNvSpPr>
            <a:spLocks noGrp="1"/>
          </p:cNvSpPr>
          <p:nvPr>
            <p:ph idx="1"/>
          </p:nvPr>
        </p:nvSpPr>
        <p:spPr/>
        <p:txBody>
          <a:bodyPr/>
          <a:lstStyle/>
          <a:p>
            <a:r>
              <a:rPr lang="en-US" dirty="0"/>
              <a:t>Quicksort doesn’t guaranty that each sub-problem is of equal size, but merge sort breaks it exactly in half which is better</a:t>
            </a:r>
          </a:p>
          <a:p>
            <a:r>
              <a:rPr lang="en-US" dirty="0"/>
              <a:t>Also, if we pick a bad pivot in Quicksort– like the smallest number, over and over again, we have an O(N</a:t>
            </a:r>
            <a:r>
              <a:rPr lang="en-US" baseline="30000" dirty="0"/>
              <a:t>2</a:t>
            </a:r>
            <a:r>
              <a:rPr lang="en-US" dirty="0"/>
              <a:t>) runtime.</a:t>
            </a:r>
          </a:p>
          <a:p>
            <a:r>
              <a:rPr lang="en-US" dirty="0"/>
              <a:t>Quicksort’s partitioning step can be performed significantly faster than the merging step in merge sort, so that is where the gain in speed comes in.</a:t>
            </a:r>
          </a:p>
          <a:p>
            <a:r>
              <a:rPr lang="en-US" dirty="0"/>
              <a:t>There are some math proofs in the book if you want to read up on it.</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27</a:t>
            </a:fld>
            <a:endParaRPr lang="en-US" altLang="en-US"/>
          </a:p>
        </p:txBody>
      </p:sp>
    </p:spTree>
    <p:extLst>
      <p:ext uri="{BB962C8B-B14F-4D97-AF65-F5344CB8AC3E}">
        <p14:creationId xmlns:p14="http://schemas.microsoft.com/office/powerpoint/2010/main" val="1564035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the pivot</a:t>
            </a:r>
          </a:p>
        </p:txBody>
      </p:sp>
      <p:sp>
        <p:nvSpPr>
          <p:cNvPr id="3" name="Content Placeholder 2"/>
          <p:cNvSpPr>
            <a:spLocks noGrp="1"/>
          </p:cNvSpPr>
          <p:nvPr>
            <p:ph idx="1"/>
          </p:nvPr>
        </p:nvSpPr>
        <p:spPr/>
        <p:txBody>
          <a:bodyPr/>
          <a:lstStyle/>
          <a:p>
            <a:r>
              <a:rPr lang="en-US" dirty="0"/>
              <a:t>Bad:</a:t>
            </a:r>
          </a:p>
          <a:p>
            <a:pPr lvl="1"/>
            <a:r>
              <a:rPr lang="en-US" dirty="0"/>
              <a:t>Pick the first element?</a:t>
            </a:r>
          </a:p>
          <a:p>
            <a:pPr lvl="2"/>
            <a:r>
              <a:rPr lang="en-US" dirty="0"/>
              <a:t>Nothing is wrong with this if the array is random.</a:t>
            </a:r>
          </a:p>
          <a:p>
            <a:pPr lvl="2"/>
            <a:r>
              <a:rPr lang="en-US" dirty="0"/>
              <a:t>What if the array is already sorted?</a:t>
            </a:r>
          </a:p>
          <a:p>
            <a:r>
              <a:rPr lang="en-US" dirty="0"/>
              <a:t>Safe:</a:t>
            </a:r>
          </a:p>
          <a:p>
            <a:pPr lvl="1"/>
            <a:r>
              <a:rPr lang="en-US" dirty="0"/>
              <a:t>Pick the middle element</a:t>
            </a:r>
          </a:p>
          <a:p>
            <a:pPr lvl="2"/>
            <a:r>
              <a:rPr lang="en-US" dirty="0"/>
              <a:t>What if the array is already sorted?</a:t>
            </a:r>
          </a:p>
          <a:p>
            <a:r>
              <a:rPr lang="en-US" dirty="0"/>
              <a:t>Median of three partitioning</a:t>
            </a:r>
          </a:p>
          <a:p>
            <a:pPr lvl="1"/>
            <a:r>
              <a:rPr lang="en-US" dirty="0"/>
              <a:t>Try to guess what that means</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28</a:t>
            </a:fld>
            <a:endParaRPr lang="en-US" altLang="en-US"/>
          </a:p>
        </p:txBody>
      </p:sp>
    </p:spTree>
    <p:extLst>
      <p:ext uri="{BB962C8B-B14F-4D97-AF65-F5344CB8AC3E}">
        <p14:creationId xmlns:p14="http://schemas.microsoft.com/office/powerpoint/2010/main" val="331746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Strategy</a:t>
            </a:r>
          </a:p>
        </p:txBody>
      </p:sp>
      <p:sp>
        <p:nvSpPr>
          <p:cNvPr id="3" name="Content Placeholder 2"/>
          <p:cNvSpPr>
            <a:spLocks noGrp="1"/>
          </p:cNvSpPr>
          <p:nvPr>
            <p:ph idx="1"/>
          </p:nvPr>
        </p:nvSpPr>
        <p:spPr/>
        <p:txBody>
          <a:bodyPr/>
          <a:lstStyle/>
          <a:p>
            <a:r>
              <a:rPr lang="en-US" dirty="0"/>
              <a:t>The first step in the partitioning algorithm is to get the pivot element out of the way by swapping it with the last element</a:t>
            </a:r>
          </a:p>
          <a:p>
            <a:r>
              <a:rPr lang="en-US" dirty="0"/>
              <a:t>move all the small elements (relative to the pivot) to the left in the array and all the large elements to the right.</a:t>
            </a:r>
          </a:p>
          <a:p>
            <a:r>
              <a:rPr lang="en-US" dirty="0"/>
              <a:t>“</a:t>
            </a:r>
            <a:r>
              <a:rPr lang="en-US" dirty="0" err="1"/>
              <a:t>i</a:t>
            </a:r>
            <a:r>
              <a:rPr lang="en-US" dirty="0"/>
              <a:t>” at the left and “j” at the right, move them in gradually</a:t>
            </a:r>
          </a:p>
          <a:p>
            <a:r>
              <a:rPr lang="en-US" dirty="0"/>
              <a:t>In Figures 8.12–8.17, white cells are those that we know are correctly placed. The lightly shaded cells are not necessarily correctly placed</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29</a:t>
            </a:fld>
            <a:endParaRPr lang="en-US" altLang="en-US"/>
          </a:p>
        </p:txBody>
      </p:sp>
    </p:spTree>
    <p:extLst>
      <p:ext uri="{BB962C8B-B14F-4D97-AF65-F5344CB8AC3E}">
        <p14:creationId xmlns:p14="http://schemas.microsoft.com/office/powerpoint/2010/main" val="347850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sorting important?</a:t>
            </a:r>
          </a:p>
        </p:txBody>
      </p:sp>
      <p:sp>
        <p:nvSpPr>
          <p:cNvPr id="3" name="Content Placeholder 2"/>
          <p:cNvSpPr>
            <a:spLocks noGrp="1"/>
          </p:cNvSpPr>
          <p:nvPr>
            <p:ph idx="1"/>
          </p:nvPr>
        </p:nvSpPr>
        <p:spPr/>
        <p:txBody>
          <a:bodyPr>
            <a:normAutofit fontScale="70000" lnSpcReduction="20000"/>
          </a:bodyPr>
          <a:lstStyle/>
          <a:p>
            <a:r>
              <a:rPr lang="en-US" dirty="0"/>
              <a:t>Words in a dictionary are sorted (and case distinctions are ignored).</a:t>
            </a:r>
          </a:p>
          <a:p>
            <a:r>
              <a:rPr lang="en-US" dirty="0"/>
              <a:t>Files in a directory are often listed in sorted order.</a:t>
            </a:r>
          </a:p>
          <a:p>
            <a:r>
              <a:rPr lang="en-US" dirty="0"/>
              <a:t>The index of a book is sorted (and case distinctions are ignored).</a:t>
            </a:r>
          </a:p>
          <a:p>
            <a:r>
              <a:rPr lang="en-US" dirty="0"/>
              <a:t>The card catalog in a library is sorted by both author and title.</a:t>
            </a:r>
          </a:p>
          <a:p>
            <a:r>
              <a:rPr lang="en-US" dirty="0"/>
              <a:t>A listing of course offerings at a university is sorted, first by department and then by course number.</a:t>
            </a:r>
          </a:p>
          <a:p>
            <a:r>
              <a:rPr lang="en-US" dirty="0"/>
              <a:t>Many banks provide statements that list checks in increasing order by check number.</a:t>
            </a:r>
          </a:p>
          <a:p>
            <a:r>
              <a:rPr lang="en-US" dirty="0"/>
              <a:t>In a newspaper, the calendar of events in a schedule is generally sorted by date.</a:t>
            </a:r>
          </a:p>
          <a:p>
            <a:r>
              <a:rPr lang="en-US" dirty="0"/>
              <a:t>Musical compact disks in a record store are generally sorted by recording artist.</a:t>
            </a:r>
          </a:p>
          <a:p>
            <a:r>
              <a:rPr lang="en-US" dirty="0"/>
              <a:t>In the programs printed for graduation ceremonies, departments are listed in sorted order and then students in those departments are listed in sorted order.</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3</a:t>
            </a:fld>
            <a:endParaRPr lang="en-US" altLang="en-US"/>
          </a:p>
        </p:txBody>
      </p:sp>
    </p:spTree>
    <p:extLst>
      <p:ext uri="{BB962C8B-B14F-4D97-AF65-F5344CB8AC3E}">
        <p14:creationId xmlns:p14="http://schemas.microsoft.com/office/powerpoint/2010/main" val="1264633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30</a:t>
            </a:fld>
            <a:endParaRPr lang="en-US" altLang="en-US"/>
          </a:p>
        </p:txBody>
      </p:sp>
      <p:pic>
        <p:nvPicPr>
          <p:cNvPr id="5" name="Picture 2" descr="weiss08-1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65145"/>
            <a:ext cx="8229600"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weiss08-1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78935"/>
            <a:ext cx="8229600"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weiss08-1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226050"/>
            <a:ext cx="822960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weiss08-18"/>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57" y="1687151"/>
            <a:ext cx="8229600"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489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475B7723-BAB2-43DE-9D18-D98AFD97FD59}" type="slidenum">
              <a:rPr lang="en-US" altLang="en-US"/>
              <a:pPr/>
              <a:t>31</a:t>
            </a:fld>
            <a:endParaRPr lang="en-US" altLang="en-US"/>
          </a:p>
        </p:txBody>
      </p:sp>
      <p:pic>
        <p:nvPicPr>
          <p:cNvPr id="855042" name="Picture 2" descr="weiss08-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11425"/>
            <a:ext cx="82296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weiss08-1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2296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weiss08-1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94191"/>
            <a:ext cx="82296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weiss08-17"/>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97" y="4934107"/>
            <a:ext cx="82296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The partitioning algorithm requires no extra memory and that each element is compared exactly once with the pivot. When the code is written, this approach translates to a very tight inner loop.</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32</a:t>
            </a:fld>
            <a:endParaRPr lang="en-US" altLang="en-US"/>
          </a:p>
        </p:txBody>
      </p:sp>
    </p:spTree>
    <p:extLst>
      <p:ext uri="{BB962C8B-B14F-4D97-AF65-F5344CB8AC3E}">
        <p14:creationId xmlns:p14="http://schemas.microsoft.com/office/powerpoint/2010/main" val="1935340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of 3 Partitioning</a:t>
            </a:r>
          </a:p>
        </p:txBody>
      </p:sp>
      <p:sp>
        <p:nvSpPr>
          <p:cNvPr id="5" name="Content Placeholder 4"/>
          <p:cNvSpPr>
            <a:spLocks noGrp="1"/>
          </p:cNvSpPr>
          <p:nvPr>
            <p:ph idx="1"/>
          </p:nvPr>
        </p:nvSpPr>
        <p:spPr>
          <a:xfrm>
            <a:off x="827700" y="4019550"/>
            <a:ext cx="6711654" cy="2228856"/>
          </a:xfrm>
        </p:spPr>
        <p:txBody>
          <a:bodyPr>
            <a:normAutofit fontScale="70000" lnSpcReduction="20000"/>
          </a:bodyPr>
          <a:lstStyle/>
          <a:p>
            <a:r>
              <a:rPr lang="en-US" dirty="0"/>
              <a:t>We should not swap the pivot with the element in the last position. Instead, we should swap it with the element in the next-to-last position, as shown in Figure 8.21.</a:t>
            </a:r>
          </a:p>
          <a:p>
            <a:r>
              <a:rPr lang="en-US" dirty="0"/>
              <a:t>We can start </a:t>
            </a:r>
            <a:r>
              <a:rPr lang="en-US" dirty="0" err="1"/>
              <a:t>i</a:t>
            </a:r>
            <a:r>
              <a:rPr lang="en-US" dirty="0"/>
              <a:t> at low+1 and j at high-2.</a:t>
            </a:r>
          </a:p>
          <a:p>
            <a:r>
              <a:rPr lang="en-US" dirty="0"/>
              <a:t>We are guaranteed that, whenever </a:t>
            </a:r>
            <a:r>
              <a:rPr lang="en-US" dirty="0" err="1"/>
              <a:t>i</a:t>
            </a:r>
            <a:r>
              <a:rPr lang="en-US" dirty="0"/>
              <a:t> searches for a large element, it will stop because in the worst case it will encounter the pivot (and we stop on equality).</a:t>
            </a:r>
          </a:p>
          <a:p>
            <a:r>
              <a:rPr lang="en-US" dirty="0"/>
              <a:t>We are guaranteed that, whenever j searches for a small element, it will stop because in the worst case it will encounter the first element (and we stop on equality).</a:t>
            </a:r>
          </a:p>
        </p:txBody>
      </p:sp>
      <p:sp>
        <p:nvSpPr>
          <p:cNvPr id="3" name="Slide Number Placeholder 1"/>
          <p:cNvSpPr>
            <a:spLocks noGrp="1"/>
          </p:cNvSpPr>
          <p:nvPr>
            <p:ph type="sldNum" sz="quarter" idx="12"/>
          </p:nvPr>
        </p:nvSpPr>
        <p:spPr/>
        <p:txBody>
          <a:bodyPr/>
          <a:lstStyle/>
          <a:p>
            <a:r>
              <a:rPr lang="en-US" altLang="en-US"/>
              <a:t>1-</a:t>
            </a:r>
            <a:fld id="{0C174334-EBB2-4D16-8424-A013F367E775}" type="slidenum">
              <a:rPr lang="en-US" altLang="en-US"/>
              <a:pPr/>
              <a:t>33</a:t>
            </a:fld>
            <a:endParaRPr lang="en-US" altLang="en-US"/>
          </a:p>
        </p:txBody>
      </p:sp>
      <p:pic>
        <p:nvPicPr>
          <p:cNvPr id="4" name="Picture 2" descr="weiss08-1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6748"/>
            <a:ext cx="8229600"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9138" name="Picture 2" descr="weiss08-1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08" y="1931401"/>
            <a:ext cx="82296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weiss08-2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08" y="2819400"/>
            <a:ext cx="82296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thing</a:t>
            </a:r>
          </a:p>
        </p:txBody>
      </p:sp>
      <p:sp>
        <p:nvSpPr>
          <p:cNvPr id="3" name="Content Placeholder 2"/>
          <p:cNvSpPr>
            <a:spLocks noGrp="1"/>
          </p:cNvSpPr>
          <p:nvPr>
            <p:ph idx="1"/>
          </p:nvPr>
        </p:nvSpPr>
        <p:spPr/>
        <p:txBody>
          <a:bodyPr/>
          <a:lstStyle/>
          <a:p>
            <a:r>
              <a:rPr lang="en-US" dirty="0"/>
              <a:t>For small arrays, insertion sort is great, so when we are using quick sort, we can switch to insertion sort if there are less than 10 elements.</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34</a:t>
            </a:fld>
            <a:endParaRPr lang="en-US" altLang="en-US"/>
          </a:p>
        </p:txBody>
      </p:sp>
    </p:spTree>
    <p:extLst>
      <p:ext uri="{BB962C8B-B14F-4D97-AF65-F5344CB8AC3E}">
        <p14:creationId xmlns:p14="http://schemas.microsoft.com/office/powerpoint/2010/main" val="1727062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Demo:</a:t>
            </a:r>
            <a:br>
              <a:rPr lang="en-US" dirty="0"/>
            </a:br>
            <a:r>
              <a:rPr lang="en-US" dirty="0"/>
              <a:t>Quick Sort and </a:t>
            </a:r>
            <a:r>
              <a:rPr lang="en-US" dirty="0" err="1"/>
              <a:t>Buble</a:t>
            </a:r>
            <a:r>
              <a:rPr lang="en-US" dirty="0"/>
              <a:t> Sort</a:t>
            </a:r>
          </a:p>
        </p:txBody>
      </p:sp>
      <p:sp>
        <p:nvSpPr>
          <p:cNvPr id="3" name="Content Placeholder 2"/>
          <p:cNvSpPr>
            <a:spLocks noGrp="1"/>
          </p:cNvSpPr>
          <p:nvPr>
            <p:ph idx="1"/>
          </p:nvPr>
        </p:nvSpPr>
        <p:spPr/>
        <p:txBody>
          <a:bodyPr/>
          <a:lstStyle/>
          <a:p>
            <a:r>
              <a:rPr lang="en-US" dirty="0"/>
              <a:t>Uncomment out </a:t>
            </a:r>
            <a:r>
              <a:rPr lang="en-US" dirty="0" err="1"/>
              <a:t>QuickSortAndBubbleSort</a:t>
            </a:r>
            <a:r>
              <a:rPr lang="en-US" dirty="0"/>
              <a:t> line</a:t>
            </a:r>
          </a:p>
          <a:p>
            <a:endParaRPr lang="en-US" dirty="0"/>
          </a:p>
          <a:p>
            <a:r>
              <a:rPr lang="en-US" dirty="0"/>
              <a:t>Bubble sort is similar to the insertion sort mentioned in the book.</a:t>
            </a:r>
          </a:p>
          <a:p>
            <a:endParaRPr lang="en-US" dirty="0"/>
          </a:p>
          <a:p>
            <a:r>
              <a:rPr lang="en-US" dirty="0"/>
              <a:t>There might not be a noticeable speedup, but it should be faster!</a:t>
            </a:r>
          </a:p>
        </p:txBody>
      </p:sp>
      <p:sp>
        <p:nvSpPr>
          <p:cNvPr id="4" name="Slide Number Placeholder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mn-ea"/>
                <a:cs typeface="+mn-cs"/>
              </a:rPr>
              <a:t>1-</a:t>
            </a:r>
            <a:fld id="{83B865C1-0910-458A-88AB-99FBBFDBC51D}" type="slidenum">
              <a:rPr kumimoji="0" lang="en-US" altLang="en-US" sz="2801" b="0" i="0" u="none" strike="noStrike" kern="1200" cap="none" spc="0" normalizeH="0" baseline="0" noProof="0" smtClean="0">
                <a:ln>
                  <a:noFill/>
                </a:ln>
                <a:solidFill>
                  <a:prstClr val="white">
                    <a:tint val="75000"/>
                  </a:prstClr>
                </a:solidFill>
                <a:effectLst/>
                <a:uLnTx/>
                <a:uFillTx/>
                <a:latin typeface="Times" panose="02020603050405020304" pitchFamily="18"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35</a:t>
            </a:fld>
            <a:endPar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mn-ea"/>
              <a:cs typeface="+mn-cs"/>
            </a:endParaRPr>
          </a:p>
        </p:txBody>
      </p:sp>
    </p:spTree>
    <p:extLst>
      <p:ext uri="{BB962C8B-B14F-4D97-AF65-F5344CB8AC3E}">
        <p14:creationId xmlns:p14="http://schemas.microsoft.com/office/powerpoint/2010/main" val="2434391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6E16F3A7-F180-4A6F-8962-42FA408D36F5}" type="slidenum">
              <a:rPr lang="en-US" altLang="en-US"/>
              <a:pPr/>
              <a:t>36</a:t>
            </a:fld>
            <a:endParaRPr lang="en-US" altLang="en-US"/>
          </a:p>
        </p:txBody>
      </p:sp>
      <p:pic>
        <p:nvPicPr>
          <p:cNvPr id="861186" name="Picture 2" descr="weiss08-2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152400"/>
            <a:ext cx="5067300"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Select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Find the kth smallest element in an array of N items</a:t>
            </a:r>
          </a:p>
          <a:p>
            <a:pPr marL="0" indent="0">
              <a:buNone/>
            </a:pPr>
            <a:r>
              <a:rPr lang="en-US" dirty="0"/>
              <a:t>If we don’t sort, we can slightly change quicksort and then select in linear time</a:t>
            </a:r>
          </a:p>
          <a:p>
            <a:pPr marL="457200" indent="-457200">
              <a:buFont typeface="+mj-lt"/>
              <a:buAutoNum type="arabicPeriod"/>
            </a:pPr>
            <a:r>
              <a:rPr lang="en-US" dirty="0"/>
              <a:t>If the number of elements in </a:t>
            </a:r>
            <a:r>
              <a:rPr lang="en-US" i="1" dirty="0"/>
              <a:t>S </a:t>
            </a:r>
            <a:r>
              <a:rPr lang="en-US" dirty="0"/>
              <a:t>is 1, presumably </a:t>
            </a:r>
            <a:r>
              <a:rPr lang="en-US" i="1" dirty="0"/>
              <a:t>k </a:t>
            </a:r>
            <a:r>
              <a:rPr lang="en-US" dirty="0"/>
              <a:t>is also 1, so we can return the single element in </a:t>
            </a:r>
            <a:r>
              <a:rPr lang="en-US" i="1" dirty="0"/>
              <a:t>S</a:t>
            </a:r>
            <a:r>
              <a:rPr lang="en-US" dirty="0"/>
              <a:t>.</a:t>
            </a:r>
          </a:p>
          <a:p>
            <a:pPr marL="457200" indent="-457200">
              <a:buFont typeface="+mj-lt"/>
              <a:buAutoNum type="arabicPeriod"/>
            </a:pPr>
            <a:r>
              <a:rPr lang="en-US" dirty="0"/>
              <a:t>Pick any element </a:t>
            </a:r>
            <a:r>
              <a:rPr lang="en-US" i="1" dirty="0"/>
              <a:t>v </a:t>
            </a:r>
            <a:r>
              <a:rPr lang="en-US" dirty="0"/>
              <a:t>in </a:t>
            </a:r>
            <a:r>
              <a:rPr lang="en-US" i="1" dirty="0"/>
              <a:t>S</a:t>
            </a:r>
            <a:r>
              <a:rPr lang="en-US" dirty="0"/>
              <a:t>. It is the pivot.</a:t>
            </a:r>
          </a:p>
          <a:p>
            <a:pPr marL="457200" indent="-457200">
              <a:buFont typeface="+mj-lt"/>
              <a:buAutoNum type="arabicPeriod"/>
            </a:pPr>
            <a:r>
              <a:rPr lang="en-US" dirty="0"/>
              <a:t>Partition </a:t>
            </a:r>
            <a:r>
              <a:rPr lang="en-US" i="1" dirty="0"/>
              <a:t>S </a:t>
            </a:r>
            <a:r>
              <a:rPr lang="en-US" dirty="0"/>
              <a:t>– {</a:t>
            </a:r>
            <a:r>
              <a:rPr lang="en-US" i="1" dirty="0"/>
              <a:t>v</a:t>
            </a:r>
            <a:r>
              <a:rPr lang="en-US" dirty="0"/>
              <a:t>} into </a:t>
            </a:r>
            <a:r>
              <a:rPr lang="en-US" i="1" dirty="0"/>
              <a:t>L </a:t>
            </a:r>
            <a:r>
              <a:rPr lang="en-US" dirty="0"/>
              <a:t>and </a:t>
            </a:r>
            <a:r>
              <a:rPr lang="en-US" i="1" dirty="0"/>
              <a:t>R, </a:t>
            </a:r>
            <a:r>
              <a:rPr lang="en-US" dirty="0"/>
              <a:t>exactly as was done for quicksort.</a:t>
            </a:r>
          </a:p>
          <a:p>
            <a:pPr marL="457200" indent="-457200">
              <a:buFont typeface="+mj-lt"/>
              <a:buAutoNum type="arabicPeriod"/>
            </a:pPr>
            <a:r>
              <a:rPr lang="en-US" dirty="0"/>
              <a:t>If </a:t>
            </a:r>
            <a:r>
              <a:rPr lang="en-US" i="1" dirty="0"/>
              <a:t>k </a:t>
            </a:r>
            <a:r>
              <a:rPr lang="en-US" dirty="0"/>
              <a:t>is less than or equal to the number of elements in </a:t>
            </a:r>
            <a:r>
              <a:rPr lang="en-US" i="1" dirty="0"/>
              <a:t>L, </a:t>
            </a:r>
            <a:r>
              <a:rPr lang="en-US" dirty="0"/>
              <a:t>the item we are searching for must be in </a:t>
            </a:r>
            <a:r>
              <a:rPr lang="en-US" i="1" dirty="0"/>
              <a:t>L</a:t>
            </a:r>
            <a:r>
              <a:rPr lang="en-US" dirty="0"/>
              <a:t>. Call </a:t>
            </a:r>
            <a:r>
              <a:rPr lang="en-US" i="1" dirty="0" err="1"/>
              <a:t>Quickselect</a:t>
            </a:r>
            <a:r>
              <a:rPr lang="en-US" i="1" dirty="0"/>
              <a:t>( L, k ) </a:t>
            </a:r>
            <a:r>
              <a:rPr lang="en-US" dirty="0"/>
              <a:t>recursively. Otherwise, if </a:t>
            </a:r>
            <a:r>
              <a:rPr lang="en-US" i="1" dirty="0"/>
              <a:t>k </a:t>
            </a:r>
            <a:r>
              <a:rPr lang="en-US" dirty="0"/>
              <a:t>is exactly equal to 1 more than the number of items in </a:t>
            </a:r>
            <a:r>
              <a:rPr lang="en-US" i="1" dirty="0"/>
              <a:t>L, </a:t>
            </a:r>
            <a:r>
              <a:rPr lang="en-US" dirty="0"/>
              <a:t>the pivot is the </a:t>
            </a:r>
            <a:r>
              <a:rPr lang="en-US" i="1" dirty="0"/>
              <a:t>k</a:t>
            </a:r>
            <a:r>
              <a:rPr lang="en-US" dirty="0"/>
              <a:t>th smallest element, and we can return it as the answer. Otherwise, the </a:t>
            </a:r>
            <a:r>
              <a:rPr lang="en-US" i="1" dirty="0"/>
              <a:t>k</a:t>
            </a:r>
            <a:r>
              <a:rPr lang="en-US" dirty="0"/>
              <a:t>th smallest element lies in </a:t>
            </a:r>
            <a:r>
              <a:rPr lang="en-US" i="1" dirty="0"/>
              <a:t>R, </a:t>
            </a:r>
            <a:r>
              <a:rPr lang="en-US" dirty="0"/>
              <a:t>and it is the (</a:t>
            </a:r>
            <a:r>
              <a:rPr lang="en-US" i="1" dirty="0"/>
              <a:t>k – </a:t>
            </a:r>
            <a:r>
              <a:rPr lang="en-US" dirty="0"/>
              <a:t>|</a:t>
            </a:r>
            <a:r>
              <a:rPr lang="en-US" i="1" dirty="0"/>
              <a:t>L</a:t>
            </a:r>
            <a:r>
              <a:rPr lang="en-US" dirty="0"/>
              <a:t>| – 1)</a:t>
            </a:r>
            <a:r>
              <a:rPr lang="en-US" dirty="0" err="1"/>
              <a:t>th</a:t>
            </a:r>
            <a:r>
              <a:rPr lang="en-US" dirty="0"/>
              <a:t> smallest element in </a:t>
            </a:r>
            <a:r>
              <a:rPr lang="en-US" i="1" dirty="0"/>
              <a:t>R</a:t>
            </a:r>
            <a:r>
              <a:rPr lang="en-US" dirty="0"/>
              <a:t>. Again, we can make a recursive call and return the result.</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37</a:t>
            </a:fld>
            <a:endParaRPr lang="en-US" altLang="en-US"/>
          </a:p>
        </p:txBody>
      </p:sp>
    </p:spTree>
    <p:extLst>
      <p:ext uri="{BB962C8B-B14F-4D97-AF65-F5344CB8AC3E}">
        <p14:creationId xmlns:p14="http://schemas.microsoft.com/office/powerpoint/2010/main" val="883161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6CF2AC51-9B07-439E-AA93-E111235D1761}" type="slidenum">
              <a:rPr lang="en-US" altLang="en-US"/>
              <a:pPr/>
              <a:t>38</a:t>
            </a:fld>
            <a:endParaRPr lang="en-US" altLang="en-US"/>
          </a:p>
        </p:txBody>
      </p:sp>
      <p:pic>
        <p:nvPicPr>
          <p:cNvPr id="862210" name="Picture 2" descr="weiss08-2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52400"/>
            <a:ext cx="5018087"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Written</a:t>
            </a:r>
          </a:p>
        </p:txBody>
      </p:sp>
      <p:sp>
        <p:nvSpPr>
          <p:cNvPr id="3" name="Content Placeholder 2"/>
          <p:cNvSpPr>
            <a:spLocks noGrp="1"/>
          </p:cNvSpPr>
          <p:nvPr>
            <p:ph idx="1"/>
          </p:nvPr>
        </p:nvSpPr>
        <p:spPr>
          <a:xfrm>
            <a:off x="828436" y="1833276"/>
            <a:ext cx="6711654" cy="4948524"/>
          </a:xfrm>
        </p:spPr>
        <p:txBody>
          <a:bodyPr>
            <a:normAutofit/>
          </a:bodyPr>
          <a:lstStyle/>
          <a:p>
            <a:pPr marL="0" indent="0">
              <a:buNone/>
            </a:pPr>
            <a:r>
              <a:rPr lang="en-US" dirty="0"/>
              <a:t>Answer the following questions from the In Theory portion of the book:</a:t>
            </a:r>
          </a:p>
          <a:p>
            <a:r>
              <a:rPr lang="en-US" dirty="0"/>
              <a:t>8.4 - When all keys are equal, what is the running time of: a) Insertion sort.  (b-d in book)</a:t>
            </a:r>
          </a:p>
          <a:p>
            <a:r>
              <a:rPr lang="en-US" dirty="0"/>
              <a:t>8.5 - When the input has been sorted, what is the running time of: a) Insertion sort. (b-d in book)</a:t>
            </a:r>
          </a:p>
          <a:p>
            <a:r>
              <a:rPr lang="en-US" dirty="0"/>
              <a:t>8.6 - When the input has been sorted in reverse order, what is the running time of: a) Insertion sort (b-d in book)</a:t>
            </a:r>
          </a:p>
          <a:p>
            <a:r>
              <a:rPr lang="en-US" dirty="0"/>
              <a:t>8.8.  Construct a worst-case input for quicksort with: a) The middle element as pivot</a:t>
            </a:r>
          </a:p>
          <a:p>
            <a:pPr lvl="1"/>
            <a:r>
              <a:rPr lang="en-US" dirty="0"/>
              <a:t>Just do part a and use an array of size 10</a:t>
            </a:r>
          </a:p>
          <a:p>
            <a:endParaRPr lang="en-US" dirty="0"/>
          </a:p>
        </p:txBody>
      </p:sp>
    </p:spTree>
    <p:extLst>
      <p:ext uri="{BB962C8B-B14F-4D97-AF65-F5344CB8AC3E}">
        <p14:creationId xmlns:p14="http://schemas.microsoft.com/office/powerpoint/2010/main" val="145151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Application</a:t>
            </a:r>
          </a:p>
        </p:txBody>
      </p:sp>
      <p:sp>
        <p:nvSpPr>
          <p:cNvPr id="5" name="Content Placeholder 4"/>
          <p:cNvSpPr>
            <a:spLocks noGrp="1"/>
          </p:cNvSpPr>
          <p:nvPr>
            <p:ph idx="1"/>
          </p:nvPr>
        </p:nvSpPr>
        <p:spPr/>
        <p:txBody>
          <a:bodyPr/>
          <a:lstStyle/>
          <a:p>
            <a:r>
              <a:rPr lang="en-US" dirty="0"/>
              <a:t>How is this algorithm improved if the array is sorted?</a:t>
            </a:r>
          </a:p>
          <a:p>
            <a:r>
              <a:rPr lang="en-US" dirty="0"/>
              <a:t>What if we first had to sort the array?  Is sorting, then searching faster that this current method?</a:t>
            </a:r>
          </a:p>
        </p:txBody>
      </p:sp>
      <p:sp>
        <p:nvSpPr>
          <p:cNvPr id="3" name="Slide Number Placeholder 1"/>
          <p:cNvSpPr>
            <a:spLocks noGrp="1"/>
          </p:cNvSpPr>
          <p:nvPr>
            <p:ph type="sldNum" sz="quarter" idx="12"/>
          </p:nvPr>
        </p:nvSpPr>
        <p:spPr/>
        <p:txBody>
          <a:bodyPr/>
          <a:lstStyle/>
          <a:p>
            <a:r>
              <a:rPr lang="en-US" altLang="en-US"/>
              <a:t>1-</a:t>
            </a:r>
            <a:fld id="{128A8F34-65C8-471C-B3CA-6E5073E6D65A}" type="slidenum">
              <a:rPr lang="en-US" altLang="en-US"/>
              <a:pPr/>
              <a:t>4</a:t>
            </a:fld>
            <a:endParaRPr lang="en-US" altLang="en-US"/>
          </a:p>
        </p:txBody>
      </p:sp>
      <p:pic>
        <p:nvPicPr>
          <p:cNvPr id="840706" name="Picture 2" descr="weiss08-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46506"/>
            <a:ext cx="82296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Programming</a:t>
            </a:r>
          </a:p>
        </p:txBody>
      </p:sp>
      <p:sp>
        <p:nvSpPr>
          <p:cNvPr id="3" name="Content Placeholder 2"/>
          <p:cNvSpPr>
            <a:spLocks noGrp="1"/>
          </p:cNvSpPr>
          <p:nvPr>
            <p:ph idx="1"/>
          </p:nvPr>
        </p:nvSpPr>
        <p:spPr>
          <a:xfrm>
            <a:off x="828436" y="1680876"/>
            <a:ext cx="6711654" cy="4948524"/>
          </a:xfrm>
        </p:spPr>
        <p:txBody>
          <a:bodyPr>
            <a:normAutofit fontScale="47500" lnSpcReduction="20000"/>
          </a:bodyPr>
          <a:lstStyle/>
          <a:p>
            <a:pPr marL="0" indent="0">
              <a:buNone/>
            </a:pPr>
            <a:r>
              <a:rPr lang="en-US" dirty="0"/>
              <a:t>Create a java class, or PDF file that answers the following questions:</a:t>
            </a:r>
          </a:p>
          <a:p>
            <a:pPr marL="0" indent="0">
              <a:buNone/>
            </a:pPr>
            <a:endParaRPr lang="en-US" dirty="0"/>
          </a:p>
          <a:p>
            <a:r>
              <a:rPr lang="en-US" dirty="0"/>
              <a:t>8.21. An array contains </a:t>
            </a:r>
            <a:r>
              <a:rPr lang="en-US" i="1" dirty="0"/>
              <a:t>N </a:t>
            </a:r>
            <a:r>
              <a:rPr lang="en-US" dirty="0"/>
              <a:t>numbers, and you want to determine whether two of the numbers sum to a given number </a:t>
            </a:r>
            <a:r>
              <a:rPr lang="en-US" i="1" dirty="0"/>
              <a:t>K</a:t>
            </a:r>
            <a:r>
              <a:rPr lang="en-US" dirty="0"/>
              <a:t>. For instance, if the input is 8, 4, 1, 6 and </a:t>
            </a:r>
            <a:r>
              <a:rPr lang="en-US" i="1" dirty="0"/>
              <a:t>K </a:t>
            </a:r>
            <a:r>
              <a:rPr lang="en-US" dirty="0"/>
              <a:t>is 10, the answer is yes (4 and 6). A number may be used twice. Do the following.</a:t>
            </a:r>
          </a:p>
          <a:p>
            <a:pPr lvl="1"/>
            <a:r>
              <a:rPr lang="en-US" dirty="0"/>
              <a:t>a. Give an </a:t>
            </a:r>
            <a:r>
              <a:rPr lang="en-US" i="1" dirty="0"/>
              <a:t>O</a:t>
            </a:r>
            <a:r>
              <a:rPr lang="en-US" dirty="0"/>
              <a:t>(</a:t>
            </a:r>
            <a:r>
              <a:rPr lang="en-US" i="1" dirty="0"/>
              <a:t>N*N</a:t>
            </a:r>
            <a:r>
              <a:rPr lang="en-US" dirty="0"/>
              <a:t>) algorithm to solve this problem</a:t>
            </a:r>
          </a:p>
          <a:p>
            <a:pPr lvl="1"/>
            <a:r>
              <a:rPr lang="en-US" dirty="0"/>
              <a:t>B. Give an </a:t>
            </a:r>
            <a:r>
              <a:rPr lang="en-US" i="1" dirty="0"/>
              <a:t>O</a:t>
            </a:r>
            <a:r>
              <a:rPr lang="en-US" dirty="0"/>
              <a:t>(</a:t>
            </a:r>
            <a:r>
              <a:rPr lang="en-US" i="1" dirty="0"/>
              <a:t>N </a:t>
            </a:r>
            <a:r>
              <a:rPr lang="en-US" dirty="0"/>
              <a:t>log </a:t>
            </a:r>
            <a:r>
              <a:rPr lang="en-US" i="1" dirty="0"/>
              <a:t>N</a:t>
            </a:r>
            <a:r>
              <a:rPr lang="en-US" dirty="0"/>
              <a:t>) algorithm to solve this problem. (</a:t>
            </a:r>
            <a:r>
              <a:rPr lang="en-US" i="1" dirty="0"/>
              <a:t>Hint: </a:t>
            </a:r>
            <a:r>
              <a:rPr lang="en-US" dirty="0"/>
              <a:t>Sort the items first. After doing so, you can solve the problem in linear time.)</a:t>
            </a:r>
          </a:p>
          <a:p>
            <a:pPr lvl="2"/>
            <a:r>
              <a:rPr lang="en-US" dirty="0"/>
              <a:t>For part B, the book says that you can sort it, then do something in linear time.  Do the sorting part, but if it is too hard to figure out something in linear time, anything that runs in N lg(N) time is fine.  Maybe something like: pick a number and then see if there is a match in the array that adds up correctly, but find that match in a faster way than just looking at every element.</a:t>
            </a:r>
          </a:p>
          <a:p>
            <a:pPr lvl="1"/>
            <a:r>
              <a:rPr lang="en-US" dirty="0"/>
              <a:t>C. Code both solutions and compare the running times of your algorithms.</a:t>
            </a:r>
          </a:p>
          <a:p>
            <a:pPr lvl="2"/>
            <a:r>
              <a:rPr lang="en-US" dirty="0"/>
              <a:t>For part C it asks you to compare the runtime of your algorithms.  Make sure you test your code using at least 2 different size arrays, probably 1,000 and 100,000.  This means you will have to create a method that creates an array and fills it with random data.  You will also need code that can calculate runtime. </a:t>
            </a:r>
          </a:p>
          <a:p>
            <a:r>
              <a:rPr lang="en-US" dirty="0"/>
              <a:t>8.27 Write a method that removes all duplicates in an array </a:t>
            </a:r>
            <a:r>
              <a:rPr lang="en-US" i="1" dirty="0"/>
              <a:t>A </a:t>
            </a:r>
            <a:r>
              <a:rPr lang="en-US" dirty="0"/>
              <a:t>of </a:t>
            </a:r>
            <a:r>
              <a:rPr lang="en-US" i="1" dirty="0"/>
              <a:t>N </a:t>
            </a:r>
            <a:r>
              <a:rPr lang="en-US" dirty="0"/>
              <a:t>items. Return the number of items that remain in </a:t>
            </a:r>
            <a:r>
              <a:rPr lang="en-US" i="1" dirty="0"/>
              <a:t>A</a:t>
            </a:r>
            <a:r>
              <a:rPr lang="en-US" dirty="0"/>
              <a:t>. Your method must run in </a:t>
            </a:r>
            <a:r>
              <a:rPr lang="en-US" i="1" dirty="0"/>
              <a:t>O</a:t>
            </a:r>
            <a:r>
              <a:rPr lang="en-US" dirty="0"/>
              <a:t>(</a:t>
            </a:r>
            <a:r>
              <a:rPr lang="en-US" i="1" dirty="0"/>
              <a:t>N </a:t>
            </a:r>
            <a:r>
              <a:rPr lang="en-US" dirty="0"/>
              <a:t>log </a:t>
            </a:r>
            <a:r>
              <a:rPr lang="en-US" i="1" dirty="0"/>
              <a:t>N</a:t>
            </a:r>
            <a:r>
              <a:rPr lang="en-US" dirty="0"/>
              <a:t>) average time (use quicksort as a preprocessing step), and should make no use of the Collections API.</a:t>
            </a:r>
          </a:p>
          <a:p>
            <a:pPr lvl="1"/>
            <a:r>
              <a:rPr lang="en-US" dirty="0"/>
              <a:t>I would love it if you could get this working using </a:t>
            </a:r>
            <a:r>
              <a:rPr lang="en-US" dirty="0" err="1"/>
              <a:t>AnyType</a:t>
            </a:r>
            <a:r>
              <a:rPr lang="en-US" dirty="0"/>
              <a:t>, but I will accept an implementation using Integer.  The Sort.java file on the G: drive contains some of the sorting algorithms we spoke about in this chapter.  Feel free to use that.</a:t>
            </a:r>
          </a:p>
          <a:p>
            <a:r>
              <a:rPr lang="en-US" dirty="0"/>
              <a:t>8.33 Two words are anagrams if they contain the same letters in the same frequency. For instance, stale and least are anagrams of each other. A simple way to check this is to sort the characters in each word; if you get the same answer (in the example, we get </a:t>
            </a:r>
            <a:r>
              <a:rPr lang="en-US" dirty="0" err="1"/>
              <a:t>aelst</a:t>
            </a:r>
            <a:r>
              <a:rPr lang="en-US" dirty="0"/>
              <a:t>), the words are anagrams of each other. Write a method that tests if two words are anagrams of each other.</a:t>
            </a:r>
          </a:p>
          <a:p>
            <a:pPr lvl="1"/>
            <a:r>
              <a:rPr lang="en-US" dirty="0"/>
              <a:t>I want your main to test your method at least 6 different times and print the results in an easy to read manner.</a:t>
            </a:r>
          </a:p>
        </p:txBody>
      </p:sp>
    </p:spTree>
    <p:extLst>
      <p:ext uri="{BB962C8B-B14F-4D97-AF65-F5344CB8AC3E}">
        <p14:creationId xmlns:p14="http://schemas.microsoft.com/office/powerpoint/2010/main" val="131999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r>
              <a:rPr lang="en-US" dirty="0"/>
              <a:t>Start with an array of 1 – it is sorted</a:t>
            </a:r>
          </a:p>
          <a:p>
            <a:r>
              <a:rPr lang="en-US" dirty="0"/>
              <a:t>Get an item</a:t>
            </a:r>
          </a:p>
          <a:p>
            <a:r>
              <a:rPr lang="en-US" dirty="0"/>
              <a:t>Run it down the list until you find its place</a:t>
            </a:r>
          </a:p>
          <a:p>
            <a:endParaRPr lang="en-US" dirty="0"/>
          </a:p>
          <a:p>
            <a:r>
              <a:rPr lang="en-US" dirty="0"/>
              <a:t>Let’s try it with 5 volunteers</a:t>
            </a:r>
          </a:p>
          <a:p>
            <a:pPr lvl="1"/>
            <a:r>
              <a:rPr lang="en-US" dirty="0"/>
              <a:t>Hopefully I brought papers, but if not, then everyone needs to think of a word or number</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5</a:t>
            </a:fld>
            <a:endParaRPr lang="en-US" altLang="en-US"/>
          </a:p>
        </p:txBody>
      </p:sp>
    </p:spTree>
    <p:extLst>
      <p:ext uri="{BB962C8B-B14F-4D97-AF65-F5344CB8AC3E}">
        <p14:creationId xmlns:p14="http://schemas.microsoft.com/office/powerpoint/2010/main" val="235773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Demo:</a:t>
            </a:r>
            <a:br>
              <a:rPr lang="en-US" dirty="0"/>
            </a:br>
            <a:r>
              <a:rPr lang="en-US" dirty="0"/>
              <a:t>Insertion Sort</a:t>
            </a:r>
          </a:p>
        </p:txBody>
      </p:sp>
      <p:sp>
        <p:nvSpPr>
          <p:cNvPr id="3" name="Content Placeholder 2"/>
          <p:cNvSpPr>
            <a:spLocks noGrp="1"/>
          </p:cNvSpPr>
          <p:nvPr>
            <p:ph idx="1"/>
          </p:nvPr>
        </p:nvSpPr>
        <p:spPr/>
        <p:txBody>
          <a:bodyPr/>
          <a:lstStyle/>
          <a:p>
            <a:r>
              <a:rPr lang="en-US" dirty="0"/>
              <a:t>I have an eclipse project called Sorting that has some demo’s – so we can also see it in action using code</a:t>
            </a:r>
          </a:p>
          <a:p>
            <a:r>
              <a:rPr lang="en-US" dirty="0"/>
              <a:t>These examples were created by the students in the CS department at UBC in the 90’s using java applets which have since gone out of style</a:t>
            </a:r>
          </a:p>
          <a:p>
            <a:pPr lvl="1"/>
            <a:r>
              <a:rPr lang="en-US" dirty="0"/>
              <a:t>Hopefully I copied that to the G: drive</a:t>
            </a:r>
          </a:p>
          <a:p>
            <a:pPr lvl="1"/>
            <a:r>
              <a:rPr lang="en-US" dirty="0"/>
              <a:t>Use the SortItem.java file</a:t>
            </a:r>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6</a:t>
            </a:fld>
            <a:endParaRPr lang="en-US" altLang="en-US"/>
          </a:p>
        </p:txBody>
      </p:sp>
    </p:spTree>
    <p:extLst>
      <p:ext uri="{BB962C8B-B14F-4D97-AF65-F5344CB8AC3E}">
        <p14:creationId xmlns:p14="http://schemas.microsoft.com/office/powerpoint/2010/main" val="274016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4" name="Content Placeholder 3"/>
          <p:cNvSpPr>
            <a:spLocks noGrp="1"/>
          </p:cNvSpPr>
          <p:nvPr>
            <p:ph idx="1"/>
          </p:nvPr>
        </p:nvSpPr>
        <p:spPr>
          <a:xfrm>
            <a:off x="828436" y="1295400"/>
            <a:ext cx="6711654" cy="4195481"/>
          </a:xfrm>
        </p:spPr>
        <p:txBody>
          <a:bodyPr/>
          <a:lstStyle/>
          <a:p>
            <a:r>
              <a:rPr lang="en-US" dirty="0"/>
              <a:t>What is the worst and average case runtime?</a:t>
            </a:r>
          </a:p>
          <a:p>
            <a:r>
              <a:rPr lang="en-US" dirty="0"/>
              <a:t>What is the runtime if the array is already sorted?</a:t>
            </a:r>
          </a:p>
          <a:p>
            <a:r>
              <a:rPr lang="en-US" dirty="0"/>
              <a:t>Give it a try with the papers?</a:t>
            </a:r>
          </a:p>
        </p:txBody>
      </p:sp>
      <p:sp>
        <p:nvSpPr>
          <p:cNvPr id="3" name="Slide Number Placeholder 1"/>
          <p:cNvSpPr>
            <a:spLocks noGrp="1"/>
          </p:cNvSpPr>
          <p:nvPr>
            <p:ph type="sldNum" sz="quarter" idx="12"/>
          </p:nvPr>
        </p:nvSpPr>
        <p:spPr/>
        <p:txBody>
          <a:bodyPr/>
          <a:lstStyle/>
          <a:p>
            <a:r>
              <a:rPr lang="en-US" altLang="en-US"/>
              <a:t>1-</a:t>
            </a:r>
            <a:fld id="{9C9DE533-16C2-462C-B4DB-8C9410E1395C}" type="slidenum">
              <a:rPr lang="en-US" altLang="en-US"/>
              <a:pPr/>
              <a:t>7</a:t>
            </a:fld>
            <a:endParaRPr lang="en-US" altLang="en-US"/>
          </a:p>
        </p:txBody>
      </p:sp>
      <p:pic>
        <p:nvPicPr>
          <p:cNvPr id="841730" name="Picture 2" descr="weiss08-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77" y="2971800"/>
            <a:ext cx="8229600" cy="364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4B4BA3C7-28C8-4B70-9FDE-D72C9A148A7A}" type="slidenum">
              <a:rPr lang="en-US" altLang="en-US"/>
              <a:pPr/>
              <a:t>8</a:t>
            </a:fld>
            <a:endParaRPr lang="en-US" altLang="en-US"/>
          </a:p>
        </p:txBody>
      </p:sp>
      <p:pic>
        <p:nvPicPr>
          <p:cNvPr id="842754" name="Picture 2" descr="weiss08-0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2296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weiss08-0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61" y="3582987"/>
            <a:ext cx="82296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Inversions</a:t>
            </a:r>
          </a:p>
        </p:txBody>
      </p:sp>
      <p:sp>
        <p:nvSpPr>
          <p:cNvPr id="3" name="Content Placeholder 2"/>
          <p:cNvSpPr>
            <a:spLocks noGrp="1"/>
          </p:cNvSpPr>
          <p:nvPr>
            <p:ph idx="1"/>
          </p:nvPr>
        </p:nvSpPr>
        <p:spPr/>
        <p:txBody>
          <a:bodyPr/>
          <a:lstStyle/>
          <a:p>
            <a:r>
              <a:rPr lang="en-US" dirty="0"/>
              <a:t>An </a:t>
            </a:r>
            <a:r>
              <a:rPr lang="en-US" i="1" dirty="0"/>
              <a:t>inversion </a:t>
            </a:r>
            <a:r>
              <a:rPr lang="en-US" dirty="0"/>
              <a:t>is a pair of elements that are out of order in an array. In other words, it is any ordered pair (</a:t>
            </a:r>
            <a:r>
              <a:rPr lang="en-US" i="1" dirty="0" err="1"/>
              <a:t>i</a:t>
            </a:r>
            <a:r>
              <a:rPr lang="en-US" i="1" dirty="0"/>
              <a:t>, j</a:t>
            </a:r>
            <a:r>
              <a:rPr lang="en-US" dirty="0"/>
              <a:t>) having the property that </a:t>
            </a:r>
            <a:r>
              <a:rPr lang="en-US" i="1" dirty="0" err="1"/>
              <a:t>i</a:t>
            </a:r>
            <a:r>
              <a:rPr lang="en-US" i="1" dirty="0"/>
              <a:t> </a:t>
            </a:r>
            <a:r>
              <a:rPr lang="en-US" dirty="0"/>
              <a:t>&lt; </a:t>
            </a:r>
            <a:r>
              <a:rPr lang="en-US" i="1" dirty="0"/>
              <a:t>j </a:t>
            </a:r>
            <a:r>
              <a:rPr lang="en-US" dirty="0"/>
              <a:t>but A</a:t>
            </a:r>
            <a:r>
              <a:rPr lang="en-US" baseline="-25000" dirty="0"/>
              <a:t>i</a:t>
            </a:r>
            <a:r>
              <a:rPr lang="en-US" dirty="0"/>
              <a:t> &gt; </a:t>
            </a:r>
            <a:r>
              <a:rPr lang="en-US" dirty="0" err="1"/>
              <a:t>A</a:t>
            </a:r>
            <a:r>
              <a:rPr lang="en-US" baseline="-25000" dirty="0" err="1"/>
              <a:t>j</a:t>
            </a:r>
            <a:r>
              <a:rPr lang="en-US" dirty="0"/>
              <a:t>. </a:t>
            </a:r>
          </a:p>
          <a:p>
            <a:r>
              <a:rPr lang="en-US" dirty="0"/>
              <a:t>For example, the sequence {8, 5, 9, 2, 6, 3} has 10 inversions that correspond to the pairs (8, 5), (8, 2), (8, 6), (8, 3), (5, 2), (5, 3), (9, 2), (9, 6), (9, 3), and (6, 3).</a:t>
            </a:r>
          </a:p>
          <a:p>
            <a:endParaRPr lang="en-US" dirty="0"/>
          </a:p>
          <a:p>
            <a:r>
              <a:rPr lang="en-US" dirty="0"/>
              <a:t>The number of inversions can tell us how many swaps we might need to perform, and thus the runtime.</a:t>
            </a:r>
          </a:p>
          <a:p>
            <a:endParaRPr lang="en-US" dirty="0"/>
          </a:p>
        </p:txBody>
      </p:sp>
      <p:sp>
        <p:nvSpPr>
          <p:cNvPr id="4" name="Slide Number Placeholder 3"/>
          <p:cNvSpPr>
            <a:spLocks noGrp="1"/>
          </p:cNvSpPr>
          <p:nvPr>
            <p:ph type="sldNum" sz="quarter" idx="12"/>
          </p:nvPr>
        </p:nvSpPr>
        <p:spPr/>
        <p:txBody>
          <a:bodyPr/>
          <a:lstStyle/>
          <a:p>
            <a:r>
              <a:rPr lang="en-US" altLang="en-US"/>
              <a:t>1-</a:t>
            </a:r>
            <a:fld id="{83B865C1-0910-458A-88AB-99FBBFDBC51D}" type="slidenum">
              <a:rPr lang="en-US" altLang="en-US" smtClean="0"/>
              <a:pPr/>
              <a:t>9</a:t>
            </a:fld>
            <a:endParaRPr lang="en-US" altLang="en-US"/>
          </a:p>
        </p:txBody>
      </p:sp>
    </p:spTree>
    <p:extLst>
      <p:ext uri="{BB962C8B-B14F-4D97-AF65-F5344CB8AC3E}">
        <p14:creationId xmlns:p14="http://schemas.microsoft.com/office/powerpoint/2010/main" val="274837350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_rels/theme7.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Times"/>
        <a:ea typeface=""/>
        <a:cs typeface="Arial"/>
      </a:majorFont>
      <a:minorFont>
        <a:latin typeface="Times"/>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4.xml><?xml version="1.0" encoding="utf-8"?>
<a:theme xmlns:a="http://schemas.openxmlformats.org/drawingml/2006/main" name="2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5.xml><?xml version="1.0" encoding="utf-8"?>
<a:theme xmlns:a="http://schemas.openxmlformats.org/drawingml/2006/main" name="3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6.xml><?xml version="1.0" encoding="utf-8"?>
<a:theme xmlns:a="http://schemas.openxmlformats.org/drawingml/2006/main" name="4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7.xml><?xml version="1.0" encoding="utf-8"?>
<a:theme xmlns:a="http://schemas.openxmlformats.org/drawingml/2006/main" name="6_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1909</TotalTime>
  <Words>2316</Words>
  <Application>Microsoft Office PowerPoint</Application>
  <PresentationFormat>On-screen Show (4:3)</PresentationFormat>
  <Paragraphs>203</Paragraphs>
  <Slides>40</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40</vt:i4>
      </vt:variant>
    </vt:vector>
  </HeadingPairs>
  <TitlesOfParts>
    <vt:vector size="52" baseType="lpstr">
      <vt:lpstr>Arial</vt:lpstr>
      <vt:lpstr>Century Gothic</vt:lpstr>
      <vt:lpstr>Times</vt:lpstr>
      <vt:lpstr>Wingdings</vt:lpstr>
      <vt:lpstr>Wingdings 3</vt:lpstr>
      <vt:lpstr>1_Blank Presentation</vt:lpstr>
      <vt:lpstr>Ion</vt:lpstr>
      <vt:lpstr>1_Ion</vt:lpstr>
      <vt:lpstr>2_Ion</vt:lpstr>
      <vt:lpstr>3_Ion</vt:lpstr>
      <vt:lpstr>4_Ion</vt:lpstr>
      <vt:lpstr>6_Ion</vt:lpstr>
      <vt:lpstr>Chapter 8</vt:lpstr>
      <vt:lpstr>Chapter Summary</vt:lpstr>
      <vt:lpstr>Why is sorting important?</vt:lpstr>
      <vt:lpstr>Practical Application</vt:lpstr>
      <vt:lpstr>Insertion Sort</vt:lpstr>
      <vt:lpstr>Eclipse Demo: Insertion Sort</vt:lpstr>
      <vt:lpstr>Insertion Sort</vt:lpstr>
      <vt:lpstr>PowerPoint Presentation</vt:lpstr>
      <vt:lpstr>Inversions</vt:lpstr>
      <vt:lpstr>Theorem 8.1, 8.2</vt:lpstr>
      <vt:lpstr>What does that mean?</vt:lpstr>
      <vt:lpstr>Shell Sort (Dr. Donald Shell)</vt:lpstr>
      <vt:lpstr>Example</vt:lpstr>
      <vt:lpstr>PowerPoint Presentation</vt:lpstr>
      <vt:lpstr>Let’s try it with the papers</vt:lpstr>
      <vt:lpstr>Eclipse Demo: Shell Sort</vt:lpstr>
      <vt:lpstr>Merge Sort</vt:lpstr>
      <vt:lpstr>Merge Routine</vt:lpstr>
      <vt:lpstr>PowerPoint Presentation</vt:lpstr>
      <vt:lpstr>Let’s try with the papers?</vt:lpstr>
      <vt:lpstr>Eclipse Demo: Merge Sort</vt:lpstr>
      <vt:lpstr>A Step Towards Quick Sort</vt:lpstr>
      <vt:lpstr>Almost to Quick Sort </vt:lpstr>
      <vt:lpstr>The Basic Quick Sort Algorithm</vt:lpstr>
      <vt:lpstr>PowerPoint Presentation</vt:lpstr>
      <vt:lpstr>Eclipse Demo: Quick Sort</vt:lpstr>
      <vt:lpstr>Why is Quicksort Faster than Merge Sort?</vt:lpstr>
      <vt:lpstr>Picking the pivot</vt:lpstr>
      <vt:lpstr>Partitioning Strategy</vt:lpstr>
      <vt:lpstr>Example with</vt:lpstr>
      <vt:lpstr>PowerPoint Presentation</vt:lpstr>
      <vt:lpstr>Note</vt:lpstr>
      <vt:lpstr>Median of 3 Partitioning</vt:lpstr>
      <vt:lpstr>Final thing</vt:lpstr>
      <vt:lpstr>Eclipse Demo: Quick Sort and Buble Sort</vt:lpstr>
      <vt:lpstr>PowerPoint Presentation</vt:lpstr>
      <vt:lpstr>Quick Select</vt:lpstr>
      <vt:lpstr>PowerPoint Presentation</vt:lpstr>
      <vt:lpstr>Homework – Written</vt:lpstr>
      <vt:lpstr>Homework – Programming</vt:lpstr>
    </vt:vector>
  </TitlesOfParts>
  <Manager/>
  <Company>Copyright ©2006 Pearson Addison-Wesley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Copyright ©2006 Pearson Addison-Wesley</dc:creator>
  <cp:keywords/>
  <dc:description/>
  <cp:lastModifiedBy>Nathan Barker</cp:lastModifiedBy>
  <cp:revision>300</cp:revision>
  <dcterms:created xsi:type="dcterms:W3CDTF">2005-04-19T14:24:20Z</dcterms:created>
  <dcterms:modified xsi:type="dcterms:W3CDTF">2019-11-04T20:31:18Z</dcterms:modified>
  <cp:category/>
</cp:coreProperties>
</file>