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97" autoAdjust="0"/>
    <p:restoredTop sz="90929"/>
  </p:normalViewPr>
  <p:slideViewPr>
    <p:cSldViewPr>
      <p:cViewPr>
        <p:scale>
          <a:sx n="102" d="100"/>
          <a:sy n="102" d="100"/>
        </p:scale>
        <p:origin x="-14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BE02D-301C-44EF-A7A4-1CD11260B9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7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24A7B-3CF2-4A33-8770-721EEE821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CFAFD-2462-4CB6-805B-077139CD8C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4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F16E0-8391-4A3E-9311-55B4821778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3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528F5-8C4D-4F18-B122-B14B263018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6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CDAA2-170E-4E10-A658-058FEB6C7A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0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F2C60A-A71E-4AFE-B0D3-DFC0C8A155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5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A72B7-E489-467C-8B88-6E3F56ACFF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1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51776-6AF8-4A71-B907-49219FE56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1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2861A-ADE8-44D0-8693-62A68577DB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6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52BCC-B67D-4B31-9ABF-FDEAC8C87A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1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9EEE6BE-0A1A-4D1B-9C97-FC724D19454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repo.or.cz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count/ssh" TargetMode="External"/><Relationship Id="rId2" Type="http://schemas.openxmlformats.org/officeDocument/2006/relationships/hyperlink" Target="http://github.com/signup/fre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3048000"/>
            <a:ext cx="8445500" cy="12192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800">
                <a:solidFill>
                  <a:srgbClr val="000000"/>
                </a:solidFill>
                <a:latin typeface="Arial" pitchFamily="34" charset="0"/>
              </a:rPr>
              <a:t>Git &amp; Github 101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71650" y="4572000"/>
            <a:ext cx="6616700" cy="914400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An introduction to version control.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Best Practices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Commit Often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When writing a paper, you save often. The same applies to Git.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/>
            </a:r>
            <a:br>
              <a:rPr lang="en-US" sz="27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Pull Often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Get the latest code as quickly as possible!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Collaboration with Git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117600"/>
            <a:ext cx="9663113" cy="548005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You're working on a project called </a:t>
            </a:r>
            <a:r>
              <a:rPr lang="en-US" sz="2700" i="1" dirty="0" err="1">
                <a:solidFill>
                  <a:srgbClr val="000000"/>
                </a:solidFill>
                <a:latin typeface="Arial" pitchFamily="34" charset="0"/>
              </a:rPr>
              <a:t>HelloWorld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 with Joe &amp; Bob.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Everyone has their own repository on their computer and hosted on the Internet.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Your online repository is the official repository. Joe and Bob's are for development (so when someone wants to use </a:t>
            </a:r>
            <a:r>
              <a:rPr lang="en-US" sz="2700" i="1" dirty="0" err="1">
                <a:solidFill>
                  <a:srgbClr val="000000"/>
                </a:solidFill>
                <a:latin typeface="Arial" pitchFamily="34" charset="0"/>
              </a:rPr>
              <a:t>HelloWorld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, they would get the code from your repository).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Collaboration with Git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219200"/>
            <a:ext cx="9663113" cy="548005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Joe's making a new feature. He would work on it and push to his online (or "remote") repository.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When you're satisfied that it works, you'd incorporate it into the main repository by "pulling in" his code into a new branch on the remote repository.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You'd then merge the new branch into the main branch.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Then, Bob would run </a:t>
            </a:r>
            <a:r>
              <a:rPr lang="en-US" sz="2700" dirty="0" err="1">
                <a:solidFill>
                  <a:srgbClr val="000000"/>
                </a:solidFill>
                <a:latin typeface="'courier new'" pitchFamily="34"/>
              </a:rPr>
              <a:t>git</a:t>
            </a:r>
            <a:r>
              <a:rPr lang="en-US" sz="2700" dirty="0">
                <a:solidFill>
                  <a:srgbClr val="000000"/>
                </a:solidFill>
                <a:latin typeface="'courier new'" pitchFamily="34"/>
              </a:rPr>
              <a:t> pull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 on his computer's (or "local") repository to get the latest code.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Remember, </a:t>
            </a:r>
            <a:r>
              <a:rPr lang="en-US" sz="2700" dirty="0">
                <a:solidFill>
                  <a:srgbClr val="000000"/>
                </a:solidFill>
                <a:latin typeface="'courier new'" pitchFamily="34"/>
              </a:rPr>
              <a:t>commit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sz="2700" dirty="0">
                <a:solidFill>
                  <a:srgbClr val="000000"/>
                </a:solidFill>
                <a:latin typeface="'courier new'" pitchFamily="34"/>
              </a:rPr>
              <a:t>pull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 often!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'courier new'" pitchFamily="34"/>
              </a:rPr>
              <a:t>git stash</a:t>
            </a: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, to the rescue!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You've made changes in your local repository after someone's made changes to the remote repository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This'll cause a non-fast-forwarding error. Git doesn't know what to merge!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Arial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'courier new'" pitchFamily="34"/>
              </a:rPr>
              <a:t>git stash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 can save us! Run </a:t>
            </a:r>
            <a:r>
              <a:rPr lang="en-US" sz="2700">
                <a:solidFill>
                  <a:srgbClr val="000000"/>
                </a:solidFill>
                <a:latin typeface="'courier new'" pitchFamily="34"/>
              </a:rPr>
              <a:t>git stash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 to save all of your changes (it'll revert you back to the last time you pulled).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'courier new'" pitchFamily="34"/>
              </a:rPr>
              <a:t>git stash</a:t>
            </a: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, to the rescue!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You can store more than one stash! Run </a:t>
            </a:r>
            <a:r>
              <a:rPr lang="en-US" sz="2700">
                <a:solidFill>
                  <a:srgbClr val="000000"/>
                </a:solidFill>
                <a:latin typeface="'courier new'" pitchFamily="34"/>
              </a:rPr>
              <a:t>git stash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700">
                <a:solidFill>
                  <a:srgbClr val="000000"/>
                </a:solidFill>
                <a:latin typeface="'courier new'" pitchFamily="34"/>
              </a:rPr>
              <a:t>list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 to see all of the times you stashed.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Once you've pulled in the changes, run </a:t>
            </a:r>
            <a:r>
              <a:rPr lang="en-US" sz="2700">
                <a:solidFill>
                  <a:srgbClr val="000000"/>
                </a:solidFill>
                <a:latin typeface="'courier new'" pitchFamily="34"/>
              </a:rPr>
              <a:t>git stash apply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 to re-apply your changes.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It'll intelligently merge the changes you stashed with the changes you've pulled in.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Where to host?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You need a remote repository, or Git hosting, to collaborate effectively.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For the longest time, </a:t>
            </a:r>
            <a:r>
              <a:rPr lang="en-US" sz="2700" u="sng">
                <a:solidFill>
                  <a:srgbClr val="0000FF"/>
                </a:solidFill>
                <a:latin typeface="Arial" pitchFamily="34" charset="0"/>
                <a:hlinkClick r:id="rId2"/>
              </a:rPr>
              <a:t>http://repo.or.cz/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 has been the standard... until GitHub came along.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GitHub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Founded in 2008 by </a:t>
            </a:r>
            <a:r>
              <a:rPr lang="en-US" sz="2700">
                <a:solidFill>
                  <a:srgbClr val="000000"/>
                </a:solidFill>
                <a:latin typeface="helvetica" pitchFamily="34"/>
              </a:rPr>
              <a:t>Chris Wanstrath, PJ Hyett and Tom Preston-Werner, it has grown to 1 million users and 2 million active repositories.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With a combination of speed and a great user interface, it is now the most popular code hosting site on the Web.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4470400"/>
            <a:ext cx="2395538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GitHub's Best Features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422400"/>
            <a:ext cx="4579938" cy="558165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Browse code online with syntax highlighting.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View file history.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Blame and annotations (view who made changes when and where).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Online editor.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Git-powered Wikis.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Integrated issue tracking, with milestones, labels, search.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Code Review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Pull Request = Code + Issue + Comments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27650" y="1422400"/>
            <a:ext cx="4579938" cy="5480050"/>
          </a:xfrm>
        </p:spPr>
        <p:txBody>
          <a:bodyPr lIns="0" tIns="0" rIns="0" bIns="0"/>
          <a:lstStyle/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Comments (comment on commits, files, or even specific lines).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Network graph (shows all forks).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Compare view (see differences in commits)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Community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Watch repositories and users.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Profiles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Explore!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Who's on GitHub?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828800"/>
            <a:ext cx="458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Linus Torvald and the Linux kernel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Twitter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Facebook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Rackspace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Yahoo!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Shopify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EMI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Six Apart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Sun/Oracle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Node.js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Apache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40000"/>
            <a:ext cx="3521075" cy="348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Setting up GitHub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Go to </a:t>
            </a:r>
            <a:r>
              <a:rPr lang="en-US" sz="2700" u="sng">
                <a:solidFill>
                  <a:srgbClr val="0000FF"/>
                </a:solidFill>
                <a:latin typeface="Arial" pitchFamily="34" charset="0"/>
                <a:hlinkClick r:id="rId2"/>
              </a:rPr>
              <a:t>https://github.com/signup/free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 and signup.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You need to give your SSH key to GitHub, so go to Start, Git, Git Bash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Type </a:t>
            </a:r>
            <a:r>
              <a:rPr lang="en-US" sz="2700">
                <a:solidFill>
                  <a:srgbClr val="000000"/>
                </a:solidFill>
                <a:latin typeface="'courier new'" pitchFamily="34"/>
              </a:rPr>
              <a:t>ssh-keygen -t rsa -C "your_email@whatever.com"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When it asks you for a file to save to, just hit enter.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Enter a passphrase (twice), or else Very Bad Things</a:t>
            </a:r>
            <a:r>
              <a:rPr lang="en-US" sz="2700">
                <a:solidFill>
                  <a:srgbClr val="000000"/>
                </a:solidFill>
                <a:latin typeface="helvetica" pitchFamily="34"/>
              </a:rPr>
              <a:t>™ will happen.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Open C:/Documents and Settings/.ssh/id_pub.rsa in Notepad.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Copy the contents </a:t>
            </a:r>
            <a:r>
              <a:rPr lang="en-US" sz="2700" i="1">
                <a:solidFill>
                  <a:srgbClr val="000000"/>
                </a:solidFill>
                <a:latin typeface="Arial" pitchFamily="34" charset="0"/>
              </a:rPr>
              <a:t>exactly how they are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Go to </a:t>
            </a:r>
            <a:r>
              <a:rPr lang="en-US" sz="2700" u="sng">
                <a:solidFill>
                  <a:srgbClr val="0000FF"/>
                </a:solidFill>
                <a:latin typeface="Arial" pitchFamily="34" charset="0"/>
                <a:hlinkClick r:id="rId3"/>
              </a:rPr>
              <a:t>https://github.com/account/ssh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 and click "Add a Public Key"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What is Git?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Git is a </a:t>
            </a:r>
            <a:r>
              <a:rPr lang="en-US" sz="2700" i="1">
                <a:solidFill>
                  <a:srgbClr val="000000"/>
                </a:solidFill>
                <a:latin typeface="'Helvetica Neue'" pitchFamily="34"/>
              </a:rPr>
              <a:t>distributed version control system</a:t>
            </a:r>
            <a:r>
              <a:rPr lang="en-US" sz="2700">
                <a:solidFill>
                  <a:srgbClr val="000000"/>
                </a:solidFill>
                <a:latin typeface="'Helvetica Neue'" pitchFamily="34"/>
              </a:rPr>
              <a:t>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'Helvetica Neue'" pitchFamily="34"/>
              </a:rPr>
              <a:t>It allows for easy collaboration and versioning of projects.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'Helvetica Neue'" pitchFamily="34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'Helvetica Neue'" pitchFamily="34"/>
              </a:rPr>
              <a:t>It was created in 2005 by Linus Torvald for development on the Linux kernel.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'Helvetica Neue'" pitchFamily="34"/>
              </a:rPr>
              <a:t>Along with Subversion, Bazaar, and Mercurial, is one of the most popular versioning systems to date.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Setting up GitHub (cont.)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Name it something descriptive, like "school".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Paste the contents of id_pub.rsa into the "Key" field.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Click "Add Key".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Test it out by running </a:t>
            </a:r>
            <a:r>
              <a:rPr lang="en-US" sz="2700">
                <a:solidFill>
                  <a:srgbClr val="000000"/>
                </a:solidFill>
                <a:latin typeface="'courier new'" pitchFamily="34"/>
              </a:rPr>
              <a:t>ssh -T git@github.com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It'll ask you to connect, type "yes" and hit enter.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Now it should say </a:t>
            </a:r>
            <a:r>
              <a:rPr lang="en-US" sz="2700">
                <a:solidFill>
                  <a:srgbClr val="000000"/>
                </a:solidFill>
                <a:latin typeface="'courier new'" pitchFamily="34"/>
              </a:rPr>
              <a:t>Hi, [username]! You've successfully authenticated, but Github does not allow shell access.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'courier new'" pitchFamily="34"/>
              </a:rPr>
              <a:t>git config --global user.name "Your Name"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'courier new'" pitchFamily="34"/>
              </a:rPr>
              <a:t>git config --global user.email "your@email.com"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Create a new repository.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Go to your Dashboard and click "New Repository".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Enter a name and maybe a description, then click "Create Repository"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3757613"/>
            <a:ext cx="6143625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The Initial Push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Make a file called README.markdown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Add "Hello, world!".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git add README.markdown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git commit -m 'Initial commit.'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git push -u origin master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Arial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978400"/>
            <a:ext cx="45720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Forking and Cloning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To fork, go to any repository and click "Fork".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Now you have your own version of that repository.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Clone it, make some changes, and push.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How </a:t>
            </a:r>
            <a:r>
              <a:rPr lang="en-US" sz="4300" i="1">
                <a:solidFill>
                  <a:srgbClr val="000000"/>
                </a:solidFill>
                <a:latin typeface="Arial" pitchFamily="34" charset="0"/>
              </a:rPr>
              <a:t>You</a:t>
            </a: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 Would Use Git &amp; GitHub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How does Git work?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Git is revolves around </a:t>
            </a:r>
            <a:r>
              <a:rPr lang="en-US" sz="2700" i="1">
                <a:solidFill>
                  <a:srgbClr val="000000"/>
                </a:solidFill>
                <a:latin typeface="Arial" pitchFamily="34" charset="0"/>
              </a:rPr>
              <a:t>repositories. 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There are local repositories (on your computer) and remote repositories (on a host, like Github).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The repository holds an entire history of your project's revision.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Arial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In a general sense, a repository is a directory. That directory has files and folders (your code) and the </a:t>
            </a:r>
            <a:r>
              <a:rPr lang="en-US" sz="2700">
                <a:solidFill>
                  <a:srgbClr val="000000"/>
                </a:solidFill>
                <a:latin typeface="'courier new'" pitchFamily="34"/>
              </a:rPr>
              <a:t>.git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 directory.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Arial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You use Git through the command line (on Windows, Git Bash, on UNIX systems like Mac OS X and Ubuntu, you use Terminal)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Cloning local and remote repositories.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To get the code and history of a repository, you </a:t>
            </a:r>
            <a:r>
              <a:rPr lang="en-US" sz="2700" i="1">
                <a:solidFill>
                  <a:srgbClr val="000000"/>
                </a:solidFill>
                <a:latin typeface="Arial" pitchFamily="34" charset="0"/>
              </a:rPr>
              <a:t>﻿clone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 it.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Arial" pitchFamily="34" charset="0"/>
            </a:endParaRP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'courier new'" pitchFamily="34"/>
              </a:rPr>
              <a:t>git clone git://github.com/eturk/jack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See the history of a repository.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To see the entire "commit" history of a Git repository, you see the </a:t>
            </a:r>
            <a:r>
              <a:rPr lang="en-US" sz="2700" i="1">
                <a:solidFill>
                  <a:srgbClr val="000000"/>
                </a:solidFill>
                <a:latin typeface="Arial" pitchFamily="34" charset="0"/>
              </a:rPr>
              <a:t>log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 of it.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Arial" pitchFamily="34" charset="0"/>
            </a:endParaRP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(In a Git repository)</a:t>
            </a:r>
            <a:endParaRPr lang="en-US"/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'courier new'" pitchFamily="34"/>
              </a:rPr>
              <a:t>git log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Branches and Merges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Branches are different copies of the same project.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You use </a:t>
            </a:r>
            <a:r>
              <a:rPr lang="en-US" sz="2700">
                <a:solidFill>
                  <a:srgbClr val="000000"/>
                </a:solidFill>
                <a:latin typeface="'courier new'" pitchFamily="34"/>
              </a:rPr>
              <a:t>git branch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 to see your current branch and </a:t>
            </a:r>
            <a:r>
              <a:rPr lang="en-US" sz="2700">
                <a:solidFill>
                  <a:srgbClr val="000000"/>
                </a:solidFill>
                <a:latin typeface="'courier new'" pitchFamily="34"/>
              </a:rPr>
              <a:t>git checkout [branch-name]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 to change branches.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Generally, you do all development in the </a:t>
            </a:r>
            <a:r>
              <a:rPr lang="en-US" sz="2700">
                <a:solidFill>
                  <a:srgbClr val="000000"/>
                </a:solidFill>
                <a:latin typeface="'courier new'" pitchFamily="34"/>
              </a:rPr>
              <a:t>master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 branch, then you </a:t>
            </a:r>
            <a:r>
              <a:rPr lang="en-US" sz="2700" i="1">
                <a:solidFill>
                  <a:srgbClr val="000000"/>
                </a:solidFill>
                <a:latin typeface="Arial" pitchFamily="34" charset="0"/>
              </a:rPr>
              <a:t>merge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 into a </a:t>
            </a:r>
            <a:r>
              <a:rPr lang="en-US" sz="2700">
                <a:solidFill>
                  <a:srgbClr val="000000"/>
                </a:solidFill>
                <a:latin typeface="'courier new'" pitchFamily="34"/>
              </a:rPr>
              <a:t>stable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 branch when development is done.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To merge, checkout into the branch you want to merge to and use </a:t>
            </a:r>
            <a:r>
              <a:rPr lang="en-US" sz="2700">
                <a:solidFill>
                  <a:srgbClr val="000000"/>
                </a:solidFill>
                <a:latin typeface="'courier new'" pitchFamily="34"/>
              </a:rPr>
              <a:t>git merge [other-branch]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1600"/>
            <a:ext cx="72771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Committing yourself to something.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After you've made your changes, you </a:t>
            </a:r>
            <a:r>
              <a:rPr lang="en-US" sz="2700" i="1">
                <a:solidFill>
                  <a:srgbClr val="000000"/>
                </a:solidFill>
                <a:latin typeface="Arial" pitchFamily="34" charset="0"/>
              </a:rPr>
              <a:t>commit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 the files to the local repository. Git notes the changes and records them.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You often add a message, so you'd do something like: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Arial" pitchFamily="34" charset="0"/>
            </a:endParaRP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/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'courier new'" pitchFamily="34"/>
              </a:rPr>
              <a:t>git commit -m "The changes I've made."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Push!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After committing changes, you have to push all of this information to the remote repository.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Running </a:t>
            </a:r>
            <a:r>
              <a:rPr lang="en-US" sz="2700">
                <a:solidFill>
                  <a:srgbClr val="000000"/>
                </a:solidFill>
                <a:latin typeface="'courier new'" pitchFamily="34"/>
              </a:rPr>
              <a:t>git push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 will to the default branch (usually </a:t>
            </a:r>
            <a:r>
              <a:rPr lang="en-US" sz="2700">
                <a:solidFill>
                  <a:srgbClr val="000000"/>
                </a:solidFill>
                <a:latin typeface="'courier new'" pitchFamily="34"/>
              </a:rPr>
              <a:t>master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).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If you use </a:t>
            </a:r>
            <a:r>
              <a:rPr lang="en-US" sz="2700">
                <a:solidFill>
                  <a:srgbClr val="000000"/>
                </a:solidFill>
                <a:latin typeface="'courier new'" pitchFamily="34"/>
              </a:rPr>
              <a:t>git push origin [branch]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, it will push to </a:t>
            </a:r>
            <a:r>
              <a:rPr lang="en-US" sz="2700">
                <a:solidFill>
                  <a:srgbClr val="000000"/>
                </a:solidFill>
                <a:latin typeface="'courier new'" pitchFamily="34"/>
              </a:rPr>
              <a:t>[branch]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Example Workflow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828800"/>
            <a:ext cx="458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'courier new'" pitchFamily="34"/>
              </a:rPr>
              <a:t>git init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'courier new'" pitchFamily="34"/>
              </a:rPr>
              <a:t>git add .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'courier new'" pitchFamily="34"/>
              </a:rPr>
              <a:t>git commit -m 'Initial commit'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'courier new'" pitchFamily="34"/>
              </a:rPr>
              <a:t>git remote add origin git@github.com:eturk/apcs.git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'courier new'" pitchFamily="34"/>
              </a:rPr>
              <a:t>git push origin master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27650" y="1828800"/>
            <a:ext cx="458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'courier new'" pitchFamily="34"/>
              </a:rPr>
              <a:t>git add README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'courier new'" pitchFamily="34"/>
              </a:rPr>
              <a:t>git rm RANDOM_FILE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'courier new'" pitchFamily="34"/>
              </a:rPr>
              <a:t>git commit -m 'Added README, removed RANDOM_FILE'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'courier new'" pitchFamily="34"/>
              </a:rPr>
              <a:t>git push origin master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'courier new'" pitchFamily="34"/>
              </a:rPr>
              <a:t>git checkout stable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'courier new'" pitchFamily="34"/>
              </a:rPr>
              <a:t>git merge master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'courier new'" pitchFamily="34"/>
              </a:rPr>
              <a:t>git push origin stable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759</Words>
  <Application>Microsoft Office PowerPoint</Application>
  <PresentationFormat>Custom</PresentationFormat>
  <Paragraphs>144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Git &amp; Github 101</vt:lpstr>
      <vt:lpstr>What is Git?</vt:lpstr>
      <vt:lpstr>How does Git work?</vt:lpstr>
      <vt:lpstr>Cloning local and remote repositories.</vt:lpstr>
      <vt:lpstr>See the history of a repository.</vt:lpstr>
      <vt:lpstr>Branches and Merges</vt:lpstr>
      <vt:lpstr>Committing yourself to something.</vt:lpstr>
      <vt:lpstr>Push!</vt:lpstr>
      <vt:lpstr>Example Workflow</vt:lpstr>
      <vt:lpstr>Best Practices</vt:lpstr>
      <vt:lpstr>Collaboration with Git</vt:lpstr>
      <vt:lpstr>Collaboration with Git</vt:lpstr>
      <vt:lpstr>git stash, to the rescue!</vt:lpstr>
      <vt:lpstr>git stash, to the rescue!</vt:lpstr>
      <vt:lpstr>Where to host?</vt:lpstr>
      <vt:lpstr>GitHub</vt:lpstr>
      <vt:lpstr>GitHub's Best Features</vt:lpstr>
      <vt:lpstr>Who's on GitHub?</vt:lpstr>
      <vt:lpstr>Setting up GitHub</vt:lpstr>
      <vt:lpstr>Setting up GitHub (cont.)</vt:lpstr>
      <vt:lpstr>Create a new repository.</vt:lpstr>
      <vt:lpstr>The Initial Push</vt:lpstr>
      <vt:lpstr>Forking and Cloning</vt:lpstr>
      <vt:lpstr>How You Would Use Git &amp; GitHub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profile</cp:lastModifiedBy>
  <cp:revision>1</cp:revision>
  <dcterms:created xsi:type="dcterms:W3CDTF">2004-05-06T09:28:21Z</dcterms:created>
  <dcterms:modified xsi:type="dcterms:W3CDTF">2011-10-26T14:33:30Z</dcterms:modified>
</cp:coreProperties>
</file>