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257" r:id="rId10"/>
    <p:sldId id="258" r:id="rId11"/>
    <p:sldId id="260" r:id="rId12"/>
    <p:sldId id="261" r:id="rId13"/>
    <p:sldId id="259" r:id="rId14"/>
    <p:sldId id="262" r:id="rId15"/>
    <p:sldId id="263" r:id="rId16"/>
    <p:sldId id="264" r:id="rId17"/>
    <p:sldId id="266" r:id="rId18"/>
    <p:sldId id="265" r:id="rId19"/>
    <p:sldId id="267" r:id="rId20"/>
    <p:sldId id="268" r:id="rId21"/>
    <p:sldId id="273" r:id="rId22"/>
    <p:sldId id="274" r:id="rId23"/>
    <p:sldId id="275" r:id="rId24"/>
    <p:sldId id="276" r:id="rId25"/>
    <p:sldId id="278" r:id="rId26"/>
    <p:sldId id="269" r:id="rId27"/>
    <p:sldId id="270" r:id="rId28"/>
    <p:sldId id="271" r:id="rId29"/>
    <p:sldId id="272" r:id="rId30"/>
    <p:sldId id="277" r:id="rId31"/>
    <p:sldId id="279" r:id="rId32"/>
    <p:sldId id="280" r:id="rId33"/>
    <p:sldId id="281" r:id="rId34"/>
    <p:sldId id="282" r:id="rId35"/>
    <p:sldId id="283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9FE-2348-4654-B31A-D75EA0BBF4D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AED4-D0B0-4044-87EC-BA5E4F17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60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9FE-2348-4654-B31A-D75EA0BBF4D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AED4-D0B0-4044-87EC-BA5E4F17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32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9FE-2348-4654-B31A-D75EA0BBF4D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AED4-D0B0-4044-87EC-BA5E4F17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27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  <a:lvl2pPr>
              <a:defRPr>
                <a:latin typeface="Myriad Pro" pitchFamily="34" charset="0"/>
              </a:defRPr>
            </a:lvl2pPr>
            <a:lvl3pPr>
              <a:defRPr>
                <a:latin typeface="Myriad Pro" pitchFamily="34" charset="0"/>
              </a:defRPr>
            </a:lvl3pPr>
            <a:lvl4pPr>
              <a:defRPr>
                <a:latin typeface="Myriad Pro" pitchFamily="34" charset="0"/>
              </a:defRPr>
            </a:lvl4pPr>
            <a:lvl5pPr>
              <a:defRPr>
                <a:latin typeface="Myriad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7CF9FE-2348-4654-B31A-D75EA0BBF4D9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D9F9AED4-D0B0-4044-87EC-BA5E4F177A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22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9FE-2348-4654-B31A-D75EA0BBF4D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AED4-D0B0-4044-87EC-BA5E4F17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1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9FE-2348-4654-B31A-D75EA0BBF4D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AED4-D0B0-4044-87EC-BA5E4F17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67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9FE-2348-4654-B31A-D75EA0BBF4D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AED4-D0B0-4044-87EC-BA5E4F17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9FE-2348-4654-B31A-D75EA0BBF4D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AED4-D0B0-4044-87EC-BA5E4F17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9FE-2348-4654-B31A-D75EA0BBF4D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AED4-D0B0-4044-87EC-BA5E4F17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26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9FE-2348-4654-B31A-D75EA0BBF4D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AED4-D0B0-4044-87EC-BA5E4F17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29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9FE-2348-4654-B31A-D75EA0BBF4D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AED4-D0B0-4044-87EC-BA5E4F17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9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CF9FE-2348-4654-B31A-D75EA0BBF4D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9AED4-D0B0-4044-87EC-BA5E4F17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repo.or.cz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hyperlink" Target="http://coo.ly/KDJ" TargetMode="External"/><Relationship Id="rId7" Type="http://schemas.openxmlformats.org/officeDocument/2006/relationships/hyperlink" Target="http://octodex.github.com/" TargetMode="External"/><Relationship Id="rId2" Type="http://schemas.openxmlformats.org/officeDocument/2006/relationships/hyperlink" Target="http://coo.ly/sm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://coo.ly/DwW" TargetMode="External"/><Relationship Id="rId10" Type="http://schemas.openxmlformats.org/officeDocument/2006/relationships/image" Target="../media/image16.jpeg"/><Relationship Id="rId4" Type="http://schemas.openxmlformats.org/officeDocument/2006/relationships/hyperlink" Target="http://coo.ly/vvJ" TargetMode="External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Myriad Pro Light" pitchFamily="34" charset="0"/>
              </a:rPr>
              <a:t>Git</a:t>
            </a:r>
            <a:r>
              <a:rPr lang="en-US" dirty="0" smtClean="0">
                <a:latin typeface="Myriad Pro Light" pitchFamily="34" charset="0"/>
              </a:rPr>
              <a:t> &amp; </a:t>
            </a:r>
            <a:r>
              <a:rPr lang="en-US" dirty="0" err="1" smtClean="0">
                <a:latin typeface="Myriad Pro Light" pitchFamily="34" charset="0"/>
              </a:rPr>
              <a:t>Github</a:t>
            </a:r>
            <a:r>
              <a:rPr lang="en-US" dirty="0" smtClean="0">
                <a:latin typeface="Myriad Pro Light" pitchFamily="34" charset="0"/>
              </a:rPr>
              <a:t> 101</a:t>
            </a:r>
            <a:endParaRPr lang="en-US" dirty="0">
              <a:latin typeface="Myriad Pro Ligh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Myriad Pro" pitchFamily="34" charset="0"/>
              </a:rPr>
              <a:t>Version control and you.</a:t>
            </a:r>
            <a:endParaRPr lang="en-US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7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Myriad Pro" pitchFamily="34" charset="0"/>
              </a:rPr>
              <a:t>How does </a:t>
            </a:r>
            <a:r>
              <a:rPr lang="en-US" dirty="0" err="1" smtClean="0">
                <a:latin typeface="Myriad Pro" pitchFamily="34" charset="0"/>
              </a:rPr>
              <a:t>Git</a:t>
            </a:r>
            <a:r>
              <a:rPr lang="en-US" dirty="0" smtClean="0">
                <a:latin typeface="Myriad Pro" pitchFamily="34" charset="0"/>
              </a:rPr>
              <a:t> work?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Myriad Pro" pitchFamily="34" charset="0"/>
              </a:rPr>
              <a:t>Repositories!</a:t>
            </a:r>
          </a:p>
          <a:p>
            <a:r>
              <a:rPr lang="en-US" dirty="0" smtClean="0">
                <a:latin typeface="Myriad Pro" pitchFamily="34" charset="0"/>
              </a:rPr>
              <a:t>It holds the history of all changes.</a:t>
            </a:r>
            <a:endParaRPr lang="en-US" dirty="0">
              <a:latin typeface="Myriad Pro" pitchFamily="34" charset="0"/>
            </a:endParaRPr>
          </a:p>
          <a:p>
            <a:r>
              <a:rPr lang="en-US" dirty="0" smtClean="0">
                <a:latin typeface="Myriad Pro" pitchFamily="34" charset="0"/>
              </a:rPr>
              <a:t>In a general sense, the repo is a directory.</a:t>
            </a:r>
          </a:p>
          <a:p>
            <a:endParaRPr lang="en-US" dirty="0">
              <a:latin typeface="Myriad Pro" pitchFamily="34" charset="0"/>
            </a:endParaRPr>
          </a:p>
          <a:p>
            <a:r>
              <a:rPr lang="en-US" dirty="0" smtClean="0">
                <a:latin typeface="Myriad Pro" pitchFamily="34" charset="0"/>
              </a:rPr>
              <a:t>You use </a:t>
            </a:r>
            <a:r>
              <a:rPr lang="en-US" dirty="0" err="1" smtClean="0">
                <a:latin typeface="Myriad Pro" pitchFamily="34" charset="0"/>
              </a:rPr>
              <a:t>Git</a:t>
            </a:r>
            <a:r>
              <a:rPr lang="en-US" dirty="0" smtClean="0">
                <a:latin typeface="Myriad Pro" pitchFamily="34" charset="0"/>
              </a:rPr>
              <a:t> through a CLI (Windows Command Prompt, Terminal, et cetera)</a:t>
            </a:r>
          </a:p>
        </p:txBody>
      </p:sp>
    </p:spTree>
    <p:extLst>
      <p:ext uri="{BB962C8B-B14F-4D97-AF65-F5344CB8AC3E}">
        <p14:creationId xmlns:p14="http://schemas.microsoft.com/office/powerpoint/2010/main" val="860794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Myriad Pro" pitchFamily="34" charset="0"/>
              </a:rPr>
              <a:t>How would </a:t>
            </a:r>
            <a:r>
              <a:rPr lang="en-US" i="1" dirty="0" smtClean="0">
                <a:latin typeface="Myriad Pro" pitchFamily="34" charset="0"/>
              </a:rPr>
              <a:t>I </a:t>
            </a:r>
            <a:r>
              <a:rPr lang="en-US" dirty="0" smtClean="0">
                <a:latin typeface="Myriad Pro" pitchFamily="34" charset="0"/>
              </a:rPr>
              <a:t>use </a:t>
            </a:r>
            <a:r>
              <a:rPr lang="en-US" dirty="0" err="1" smtClean="0">
                <a:latin typeface="Myriad Pro" pitchFamily="34" charset="0"/>
              </a:rPr>
              <a:t>Git</a:t>
            </a:r>
            <a:r>
              <a:rPr lang="en-US" dirty="0" smtClean="0">
                <a:latin typeface="Myriad Pro" pitchFamily="34" charset="0"/>
              </a:rPr>
              <a:t>?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yriad Pro" pitchFamily="34" charset="0"/>
              </a:rPr>
              <a:t>Collaborate with others.</a:t>
            </a:r>
          </a:p>
          <a:p>
            <a:r>
              <a:rPr lang="en-US" dirty="0" smtClean="0">
                <a:latin typeface="Myriad Pro" pitchFamily="34" charset="0"/>
              </a:rPr>
              <a:t>Get the correct solution for a problem.</a:t>
            </a:r>
          </a:p>
          <a:p>
            <a:r>
              <a:rPr lang="en-US" dirty="0" smtClean="0">
                <a:latin typeface="Myriad Pro" pitchFamily="34" charset="0"/>
              </a:rPr>
              <a:t>Have your work corrected.</a:t>
            </a:r>
          </a:p>
          <a:p>
            <a:r>
              <a:rPr lang="en-US" dirty="0" smtClean="0">
                <a:latin typeface="Myriad Pro" pitchFamily="34" charset="0"/>
              </a:rPr>
              <a:t>Make your work available to the world!</a:t>
            </a:r>
          </a:p>
          <a:p>
            <a:endParaRPr lang="en-US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013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7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Myriad Pro" pitchFamily="34" charset="0"/>
              </a:rPr>
              <a:t>How do I use </a:t>
            </a:r>
            <a:r>
              <a:rPr lang="en-US" dirty="0" err="1" smtClean="0">
                <a:latin typeface="Myriad Pro" pitchFamily="34" charset="0"/>
              </a:rPr>
              <a:t>Git</a:t>
            </a:r>
            <a:r>
              <a:rPr lang="en-US" dirty="0" smtClean="0">
                <a:latin typeface="Myriad Pro" pitchFamily="34" charset="0"/>
              </a:rPr>
              <a:t>?</a:t>
            </a:r>
            <a:endParaRPr lang="en-US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5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Myriad Pro" pitchFamily="34" charset="0"/>
              </a:rPr>
              <a:t>The Clone Wars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Myriad Pro" pitchFamily="34" charset="0"/>
              </a:rPr>
              <a:t>To get the code and history of any repository, you </a:t>
            </a:r>
            <a:r>
              <a:rPr lang="en-US" i="1" dirty="0" smtClean="0">
                <a:latin typeface="Myriad Pro" pitchFamily="34" charset="0"/>
              </a:rPr>
              <a:t>clone</a:t>
            </a:r>
            <a:r>
              <a:rPr lang="en-US" dirty="0" smtClean="0">
                <a:latin typeface="Myriad Pro" pitchFamily="34" charset="0"/>
              </a:rPr>
              <a:t> it.</a:t>
            </a:r>
          </a:p>
          <a:p>
            <a:pPr marL="0" indent="0">
              <a:buNone/>
            </a:pPr>
            <a:endParaRPr lang="en-US" dirty="0">
              <a:latin typeface="Myriad Pro" pitchFamily="34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clone git://github.com/eturk/jack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5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Myriad Pro" pitchFamily="34" charset="0"/>
              </a:rPr>
              <a:t>History of the World, Part I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Myriad Pro" pitchFamily="34" charset="0"/>
              </a:rPr>
              <a:t>To see the history of any repository, you see the </a:t>
            </a:r>
            <a:r>
              <a:rPr lang="en-US" i="1" dirty="0" smtClean="0">
                <a:latin typeface="Myriad Pro" pitchFamily="34" charset="0"/>
              </a:rPr>
              <a:t>log</a:t>
            </a:r>
            <a:r>
              <a:rPr lang="en-US" dirty="0" smtClean="0">
                <a:latin typeface="Myriad Pro" pitchFamily="34" charset="0"/>
              </a:rPr>
              <a:t> of it.</a:t>
            </a:r>
          </a:p>
          <a:p>
            <a:pPr marL="0" indent="0">
              <a:buNone/>
            </a:pPr>
            <a:endParaRPr lang="en-US" dirty="0">
              <a:latin typeface="Myriad Pro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log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3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Myriad Pro" pitchFamily="34" charset="0"/>
              </a:rPr>
              <a:t>Commit!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Myriad Pro" pitchFamily="34" charset="0"/>
              </a:rPr>
              <a:t>Every change in the history of a project is represented by a </a:t>
            </a:r>
            <a:r>
              <a:rPr lang="en-US" i="1" dirty="0" smtClean="0">
                <a:latin typeface="Myriad Pro" pitchFamily="34" charset="0"/>
              </a:rPr>
              <a:t>commit</a:t>
            </a:r>
            <a:r>
              <a:rPr lang="en-US" dirty="0" smtClean="0">
                <a:latin typeface="Myriad Pro" pitchFamily="34" charset="0"/>
              </a:rPr>
              <a:t>. Each commit has a SHA-1 ID.</a:t>
            </a:r>
            <a:endParaRPr lang="en-US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96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Myriad Pro" pitchFamily="34" charset="0"/>
              </a:rPr>
              <a:t>Branches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yriad Pro" pitchFamily="34" charset="0"/>
              </a:rPr>
              <a:t>A </a:t>
            </a:r>
            <a:r>
              <a:rPr lang="en-US" i="1" dirty="0" smtClean="0">
                <a:latin typeface="Myriad Pro" pitchFamily="34" charset="0"/>
              </a:rPr>
              <a:t>branch</a:t>
            </a:r>
            <a:r>
              <a:rPr lang="en-US" dirty="0" smtClean="0">
                <a:latin typeface="Myriad Pro" pitchFamily="34" charset="0"/>
              </a:rPr>
              <a:t> is a different version of the same project.</a:t>
            </a:r>
          </a:p>
          <a:p>
            <a:r>
              <a:rPr lang="en-US" dirty="0" smtClean="0">
                <a:latin typeface="Myriad Pro" pitchFamily="34" charset="0"/>
              </a:rPr>
              <a:t>You use a branch for keeping some code separate from the main branch (usually called “master”).</a:t>
            </a:r>
          </a:p>
          <a:p>
            <a:pPr lvl="1"/>
            <a:r>
              <a:rPr lang="en-US" dirty="0" smtClean="0">
                <a:latin typeface="Myriad Pro" pitchFamily="34" charset="0"/>
              </a:rPr>
              <a:t>For example, I use the branch “stable” to differentiate between my development (“master”) and my code that is ready for use (“stable”).</a:t>
            </a:r>
            <a:endParaRPr lang="en-US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7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Myriad Pro" pitchFamily="34" charset="0"/>
              </a:rPr>
              <a:t>Branches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Myriad Pro" pitchFamily="34" charset="0"/>
              </a:rPr>
              <a:t>You can see the current branch you’re using.</a:t>
            </a:r>
          </a:p>
          <a:p>
            <a:pPr marL="0" indent="0">
              <a:buNone/>
            </a:pPr>
            <a:endParaRPr lang="en-US" dirty="0">
              <a:latin typeface="Myriad Pro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branch</a:t>
            </a:r>
          </a:p>
          <a:p>
            <a:pPr marL="0" indent="0">
              <a:buNone/>
            </a:pPr>
            <a:endParaRPr lang="en-US" dirty="0">
              <a:latin typeface="Myriad Pro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Myriad Pro" pitchFamily="34" charset="0"/>
              </a:rPr>
              <a:t>And change the current branch.</a:t>
            </a:r>
          </a:p>
          <a:p>
            <a:pPr marL="0" indent="0">
              <a:buNone/>
            </a:pPr>
            <a:endParaRPr lang="en-US" dirty="0">
              <a:latin typeface="Myriad Pro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checkout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foobar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376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Myriad Pro" pitchFamily="34" charset="0"/>
              </a:rPr>
              <a:t>Merging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yriad Pro" pitchFamily="34" charset="0"/>
              </a:rPr>
              <a:t>Once you’ve isolated a branch, you’ll want to incorporate those changes back into the main branch. You want to  select the branch you want to merge into and specify the branch you’re merging from.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checkout stable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merge master</a:t>
            </a:r>
          </a:p>
          <a:p>
            <a:pPr marL="0" indent="0">
              <a:buNone/>
            </a:pPr>
            <a:endParaRPr lang="en-US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2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Branches &amp; Merging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51" y="2130751"/>
            <a:ext cx="72771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21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Why use version control?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39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Branches &amp;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merge, </a:t>
            </a:r>
            <a:r>
              <a:rPr lang="en-US" dirty="0" err="1" smtClean="0"/>
              <a:t>Git</a:t>
            </a:r>
            <a:r>
              <a:rPr lang="en-US" dirty="0" smtClean="0"/>
              <a:t> will show you a </a:t>
            </a:r>
            <a:r>
              <a:rPr lang="en-US" i="1" dirty="0" smtClean="0"/>
              <a:t>diff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diff is the difference between the current code and the code you want to merge in.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diff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7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Downfall of the Magical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same block of code is edited in two branches, </a:t>
            </a:r>
            <a:r>
              <a:rPr lang="en-US" dirty="0" err="1" smtClean="0"/>
              <a:t>Git</a:t>
            </a:r>
            <a:r>
              <a:rPr lang="en-US" dirty="0" smtClean="0"/>
              <a:t> doesn’t know how to merge.</a:t>
            </a:r>
          </a:p>
          <a:p>
            <a:r>
              <a:rPr lang="en-US" dirty="0" smtClean="0"/>
              <a:t>Instead, it’ll give us a “merge conflict” error and insert markers in the file where the difference is.</a:t>
            </a:r>
          </a:p>
        </p:txBody>
      </p:sp>
    </p:spTree>
    <p:extLst>
      <p:ext uri="{BB962C8B-B14F-4D97-AF65-F5344CB8AC3E}">
        <p14:creationId xmlns:p14="http://schemas.microsoft.com/office/powerpoint/2010/main" val="110428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Downfall of the Magical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&lt;&lt;&lt;&lt;&lt;&lt;&lt;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HEAD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Many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Hello World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Examples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=======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Hello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World Lang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Examples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&gt;&gt;&gt;&gt;&gt;&gt;&gt;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fix_readme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This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project has examples of hello world in nearly every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3746058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Downfall of the Magical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I do?!</a:t>
            </a:r>
          </a:p>
          <a:p>
            <a:pPr lvl="1"/>
            <a:r>
              <a:rPr lang="en-US" dirty="0" smtClean="0"/>
              <a:t>Resolve it manually by changing the file to the correct code. Remove the markers and re-add it with </a:t>
            </a:r>
            <a:r>
              <a:rPr lang="en-US" dirty="0" err="1" smtClean="0"/>
              <a:t>git</a:t>
            </a:r>
            <a:r>
              <a:rPr lang="en-US" dirty="0" smtClean="0"/>
              <a:t> add.</a:t>
            </a:r>
          </a:p>
          <a:p>
            <a:pPr lvl="1"/>
            <a:r>
              <a:rPr lang="en-US" dirty="0" smtClean="0"/>
              <a:t>Undo the changes on the current branch by using…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24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Stash to the rescue!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merge conflict, using </a:t>
            </a:r>
            <a:r>
              <a:rPr lang="en-US" i="1" dirty="0" smtClean="0"/>
              <a:t>stash</a:t>
            </a:r>
            <a:r>
              <a:rPr lang="en-US" dirty="0" smtClean="0"/>
              <a:t> will throw away the changes to the current branch and allow you to merge.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stash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48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All Your Rebase Are Belong to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merging with last commit, you use the latest commit.</a:t>
            </a:r>
            <a:endParaRPr lang="en-US" dirty="0"/>
          </a:p>
        </p:txBody>
      </p:sp>
      <p:pic>
        <p:nvPicPr>
          <p:cNvPr id="1026" name="Picture 2" descr="After the refactoring. E, F, G are branched off B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31242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ter rebasing, E, F, G are now branched off 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46482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rging G with D, to create M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91" y="5105400"/>
            <a:ext cx="35052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42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Push &amp; 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move your changes to a remote repository (a.k.a. </a:t>
            </a:r>
            <a:r>
              <a:rPr lang="en-US" dirty="0" err="1" smtClean="0"/>
              <a:t>GitHub</a:t>
            </a:r>
            <a:r>
              <a:rPr lang="en-US" dirty="0" smtClean="0"/>
              <a:t>), you </a:t>
            </a:r>
            <a:r>
              <a:rPr lang="en-US" i="1" dirty="0" smtClean="0"/>
              <a:t>push</a:t>
            </a:r>
            <a:r>
              <a:rPr lang="en-US" dirty="0" smtClean="0"/>
              <a:t> the changes.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push [remote] [branch]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To get the latest changes to a remote repository, you </a:t>
            </a:r>
            <a:r>
              <a:rPr lang="en-US" i="1" dirty="0" smtClean="0"/>
              <a:t>pull </a:t>
            </a:r>
            <a:r>
              <a:rPr lang="en-US" dirty="0" smtClean="0"/>
              <a:t>or </a:t>
            </a:r>
            <a:r>
              <a:rPr lang="en-US" i="1" dirty="0" smtClean="0"/>
              <a:t>fetch</a:t>
            </a:r>
            <a:r>
              <a:rPr lang="en-US" dirty="0" smtClean="0"/>
              <a:t> the changes.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pull [remote] [branch]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89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(make some changes)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add .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some/unneeded/file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commit –m ‘Made some changes, removed an unneeded file.’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push origin master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37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make some changes)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checkout stable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merge master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push origin stable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53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Commit Often</a:t>
            </a:r>
          </a:p>
          <a:p>
            <a:pPr lvl="1"/>
            <a:r>
              <a:rPr lang="en-US" dirty="0" smtClean="0"/>
              <a:t>When writing a school paper, you save your document often. The same applies to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Pull Often</a:t>
            </a:r>
          </a:p>
          <a:p>
            <a:pPr lvl="1"/>
            <a:r>
              <a:rPr lang="en-US" dirty="0" smtClean="0"/>
              <a:t>Having the latest version of the code will cut down on the amount of times you have merge conflicts.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70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Backup and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are saved as their edited.</a:t>
            </a:r>
          </a:p>
          <a:p>
            <a:r>
              <a:rPr lang="en-US" dirty="0" smtClean="0"/>
              <a:t>Jump back to a specific change in time.</a:t>
            </a:r>
          </a:p>
          <a:p>
            <a:r>
              <a:rPr lang="en-US" dirty="0" smtClean="0"/>
              <a:t>Browse by commit, branch, or code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58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Collaboration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Myriad Pro" pitchFamily="34" charset="0"/>
              </a:rPr>
              <a:t>You're working on a project called </a:t>
            </a:r>
            <a:r>
              <a:rPr lang="en-US" sz="2700" i="1" dirty="0" err="1">
                <a:solidFill>
                  <a:srgbClr val="000000"/>
                </a:solidFill>
                <a:latin typeface="Myriad Pro" pitchFamily="34" charset="0"/>
              </a:rPr>
              <a:t>HelloWorld</a:t>
            </a:r>
            <a:r>
              <a:rPr lang="en-US" sz="2700" dirty="0">
                <a:solidFill>
                  <a:srgbClr val="000000"/>
                </a:solidFill>
                <a:latin typeface="Myriad Pro" pitchFamily="34" charset="0"/>
              </a:rPr>
              <a:t> with Joe &amp; Bob.</a:t>
            </a:r>
            <a:endParaRPr lang="en-US" dirty="0">
              <a:latin typeface="Myriad Pro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Myriad Pro" pitchFamily="34" charset="0"/>
              </a:rPr>
              <a:t>Everyone has their own repository on their computer and hosted on the Internet.</a:t>
            </a:r>
            <a:endParaRPr lang="en-US" dirty="0">
              <a:latin typeface="Myriad Pro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Myriad Pro" pitchFamily="34" charset="0"/>
              </a:rPr>
              <a:t>Your online repository is the official repository. Joe and Bob's are for development (so when someone wants to use </a:t>
            </a:r>
            <a:r>
              <a:rPr lang="en-US" sz="2700" i="1" dirty="0" err="1">
                <a:solidFill>
                  <a:srgbClr val="000000"/>
                </a:solidFill>
                <a:latin typeface="Myriad Pro" pitchFamily="34" charset="0"/>
              </a:rPr>
              <a:t>HelloWorld</a:t>
            </a:r>
            <a:r>
              <a:rPr lang="en-US" sz="2700" dirty="0">
                <a:solidFill>
                  <a:srgbClr val="000000"/>
                </a:solidFill>
                <a:latin typeface="Myriad Pro" pitchFamily="34" charset="0"/>
              </a:rPr>
              <a:t>, they would get the code from your repository).</a:t>
            </a:r>
          </a:p>
          <a:p>
            <a:endParaRPr lang="en-US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345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Collaboration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Myriad Pro" pitchFamily="34" charset="0"/>
              </a:rPr>
              <a:t>Joe's making a new feature. He would work on it and push to his online (or "remote") repository.</a:t>
            </a:r>
            <a:endParaRPr lang="en-US" dirty="0">
              <a:latin typeface="Myriad Pro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Myriad Pro" pitchFamily="34" charset="0"/>
              </a:rPr>
              <a:t>When you're satisfied that it works, you'd incorporate it into the main repository by "pulling in" his code into a new branch on the remote repository.</a:t>
            </a:r>
            <a:endParaRPr lang="en-US" dirty="0">
              <a:latin typeface="Myriad Pro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Myriad Pro" pitchFamily="34" charset="0"/>
              </a:rPr>
              <a:t>You'd then merge the new branch into the main branch.</a:t>
            </a:r>
            <a:endParaRPr lang="en-US" dirty="0">
              <a:latin typeface="Myriad Pro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Myriad Pro" pitchFamily="34" charset="0"/>
              </a:rPr>
              <a:t>Then, Bob would run </a:t>
            </a:r>
            <a:r>
              <a:rPr lang="en-US" sz="2700" dirty="0" err="1">
                <a:solidFill>
                  <a:srgbClr val="000000"/>
                </a:solidFill>
                <a:latin typeface="Myriad Pro" pitchFamily="34" charset="0"/>
              </a:rPr>
              <a:t>git</a:t>
            </a:r>
            <a:r>
              <a:rPr lang="en-US" sz="2700" dirty="0">
                <a:solidFill>
                  <a:srgbClr val="000000"/>
                </a:solidFill>
                <a:latin typeface="Myriad Pro" pitchFamily="34" charset="0"/>
              </a:rPr>
              <a:t> pull on his computer's (or "local") repository to get the latest code.</a:t>
            </a:r>
            <a:endParaRPr lang="en-US" dirty="0">
              <a:latin typeface="Myriad Pro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>
              <a:solidFill>
                <a:srgbClr val="000000"/>
              </a:solidFill>
              <a:latin typeface="Myriad Pro" pitchFamily="34" charset="0"/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solidFill>
                  <a:srgbClr val="000000"/>
                </a:solidFill>
                <a:latin typeface="Myriad Pro" pitchFamily="34" charset="0"/>
              </a:rPr>
              <a:t>Remember, commit and pull often!</a:t>
            </a:r>
          </a:p>
          <a:p>
            <a:pPr marL="0" indent="0">
              <a:buNone/>
            </a:pPr>
            <a:endParaRPr lang="en-US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6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Where do I </a:t>
            </a:r>
            <a:r>
              <a:rPr lang="en-US" smtClean="0"/>
              <a:t>host online?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longest time, </a:t>
            </a:r>
            <a:r>
              <a:rPr lang="en-US" dirty="0" smtClean="0">
                <a:hlinkClick r:id="rId2"/>
              </a:rPr>
              <a:t>http://repo.or.cz</a:t>
            </a:r>
            <a:r>
              <a:rPr lang="en-US" dirty="0" smtClean="0"/>
              <a:t> has been the standard. Until…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4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Founded in 2008 by Chris </a:t>
            </a:r>
            <a:r>
              <a:rPr lang="en-US" dirty="0" err="1" smtClean="0"/>
              <a:t>Wanstrath</a:t>
            </a:r>
            <a:r>
              <a:rPr lang="en-US" dirty="0" smtClean="0"/>
              <a:t>, PJ </a:t>
            </a:r>
            <a:r>
              <a:rPr lang="en-US" dirty="0" err="1" smtClean="0"/>
              <a:t>Hyett</a:t>
            </a:r>
            <a:r>
              <a:rPr lang="en-US" dirty="0" smtClean="0"/>
              <a:t>, and Tom Preston-Warner, it has grown to 1 million users and over 2 million active repositories.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6200"/>
            <a:ext cx="1481138" cy="15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Nyantocat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317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Visiona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3488"/>
            <a:ext cx="1627173" cy="162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he Plumb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212" y="3872508"/>
            <a:ext cx="2280045" cy="22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Linktoca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54503"/>
            <a:ext cx="2316055" cy="231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Baracktoc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72508"/>
            <a:ext cx="2298049" cy="229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842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520" y="304800"/>
            <a:ext cx="82296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Slide of Features</a:t>
            </a:r>
            <a:r>
              <a:rPr lang="en-US" dirty="0"/>
              <a:t>™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1143000"/>
            <a:ext cx="4579938" cy="55816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Myriad Pro" pitchFamily="34" charset="0"/>
              </a:rPr>
              <a:t>Browse code online with syntax highlighting.</a:t>
            </a:r>
            <a:endParaRPr lang="en-US" sz="2400" dirty="0" smtClean="0">
              <a:latin typeface="Myriad Pro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Myriad Pro" pitchFamily="34" charset="0"/>
              </a:rPr>
              <a:t>View file history.</a:t>
            </a:r>
            <a:endParaRPr lang="en-US" sz="2400" dirty="0" smtClean="0">
              <a:latin typeface="Myriad Pro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Myriad Pro" pitchFamily="34" charset="0"/>
              </a:rPr>
              <a:t>Blame and annotations (view who made changes when and where).</a:t>
            </a:r>
            <a:endParaRPr lang="en-US" sz="2400" dirty="0" smtClean="0">
              <a:latin typeface="Myriad Pro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Myriad Pro" pitchFamily="34" charset="0"/>
              </a:rPr>
              <a:t>Online editor.</a:t>
            </a:r>
            <a:endParaRPr lang="en-US" sz="2400" dirty="0" smtClean="0">
              <a:latin typeface="Myriad Pro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err="1" smtClean="0">
                <a:solidFill>
                  <a:srgbClr val="000000"/>
                </a:solidFill>
                <a:latin typeface="Myriad Pro" pitchFamily="34" charset="0"/>
              </a:rPr>
              <a:t>Git</a:t>
            </a:r>
            <a:r>
              <a:rPr lang="en-US" sz="2400" dirty="0" smtClean="0">
                <a:solidFill>
                  <a:srgbClr val="000000"/>
                </a:solidFill>
                <a:latin typeface="Myriad Pro" pitchFamily="34" charset="0"/>
              </a:rPr>
              <a:t>-powered Wikis.</a:t>
            </a:r>
            <a:endParaRPr lang="en-US" sz="2400" dirty="0" smtClean="0">
              <a:latin typeface="Myriad Pro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Myriad Pro" pitchFamily="34" charset="0"/>
              </a:rPr>
              <a:t>Integrated issue tracking, with milestones, labels, search.</a:t>
            </a:r>
            <a:endParaRPr lang="en-US" sz="2400" dirty="0" smtClean="0">
              <a:latin typeface="Myriad Pro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Myriad Pro" pitchFamily="34" charset="0"/>
              </a:rPr>
              <a:t>Code Review</a:t>
            </a:r>
            <a:endParaRPr lang="en-US" sz="2400" dirty="0" smtClean="0">
              <a:latin typeface="Myriad Pro" pitchFamily="34" charset="0"/>
            </a:endParaRP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  <a:latin typeface="Myriad Pro" pitchFamily="34" charset="0"/>
              </a:rPr>
              <a:t>Pull Request = Code + Issue + Comments</a:t>
            </a:r>
            <a:endParaRPr lang="en-US" dirty="0">
              <a:solidFill>
                <a:srgbClr val="000000"/>
              </a:solidFill>
              <a:latin typeface="Myriad Pro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3320" y="1193800"/>
            <a:ext cx="4579938" cy="54800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  <a:latin typeface="Myriad Pro" pitchFamily="34" charset="0"/>
              </a:rPr>
              <a:t>Comments (comment on commits, files, or even specific lines).</a:t>
            </a:r>
            <a:endParaRPr lang="en-US" dirty="0" smtClean="0">
              <a:latin typeface="Myriad Pro" pitchFamily="34" charset="0"/>
            </a:endParaRP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  <a:latin typeface="Myriad Pro" pitchFamily="34" charset="0"/>
              </a:rPr>
              <a:t>Network graph (shows all forks).</a:t>
            </a:r>
            <a:endParaRPr lang="en-US" dirty="0" smtClean="0">
              <a:latin typeface="Myriad Pro" pitchFamily="34" charset="0"/>
            </a:endParaRP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  <a:latin typeface="Myriad Pro" pitchFamily="34" charset="0"/>
              </a:rPr>
              <a:t>Compare view (see differences in commits)</a:t>
            </a:r>
            <a:endParaRPr lang="en-US" dirty="0" smtClean="0">
              <a:latin typeface="Myriad Pro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Myriad Pro" pitchFamily="34" charset="0"/>
              </a:rPr>
              <a:t>Community</a:t>
            </a:r>
            <a:endParaRPr lang="en-US" sz="2400" dirty="0" smtClean="0">
              <a:latin typeface="Myriad Pro" pitchFamily="34" charset="0"/>
            </a:endParaRP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  <a:latin typeface="Myriad Pro" pitchFamily="34" charset="0"/>
              </a:rPr>
              <a:t>Watch repositories and users.</a:t>
            </a:r>
            <a:endParaRPr lang="en-US" dirty="0" smtClean="0">
              <a:latin typeface="Myriad Pro" pitchFamily="34" charset="0"/>
            </a:endParaRP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  <a:latin typeface="Myriad Pro" pitchFamily="34" charset="0"/>
              </a:rPr>
              <a:t>Profiles</a:t>
            </a:r>
            <a:endParaRPr lang="en-US" dirty="0" smtClean="0">
              <a:latin typeface="Myriad Pro" pitchFamily="34" charset="0"/>
            </a:endParaRP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  <a:latin typeface="Myriad Pro" pitchFamily="34" charset="0"/>
              </a:rPr>
              <a:t>Explore!</a:t>
            </a:r>
            <a:endParaRPr lang="en-US" dirty="0">
              <a:solidFill>
                <a:srgbClr val="000000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370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Who Uses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 lnSpcReduction="10000"/>
          </a:bodyPr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</a:rPr>
              <a:t>Linus </a:t>
            </a:r>
            <a:r>
              <a:rPr lang="en-US" sz="2700" dirty="0" err="1">
                <a:solidFill>
                  <a:srgbClr val="000000"/>
                </a:solidFill>
              </a:rPr>
              <a:t>Torvald</a:t>
            </a:r>
            <a:r>
              <a:rPr lang="en-US" sz="2700" dirty="0">
                <a:solidFill>
                  <a:srgbClr val="000000"/>
                </a:solidFill>
              </a:rPr>
              <a:t> and the Linux kernel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</a:rPr>
              <a:t>Twitter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</a:rPr>
              <a:t>Facebook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</a:rPr>
              <a:t>Rackspace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</a:rPr>
              <a:t>Yahoo!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err="1">
                <a:solidFill>
                  <a:srgbClr val="000000"/>
                </a:solidFill>
              </a:rPr>
              <a:t>Shopify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</a:rPr>
              <a:t>EMI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</a:rPr>
              <a:t>Six Apart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</a:rPr>
              <a:t>Sun/Oracle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</a:rPr>
              <a:t>Node.js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</a:rPr>
              <a:t>Apache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133599"/>
            <a:ext cx="3825875" cy="378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31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Fork this!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, you can </a:t>
            </a:r>
            <a:r>
              <a:rPr lang="en-US" i="1" dirty="0" smtClean="0"/>
              <a:t>fork</a:t>
            </a:r>
            <a:r>
              <a:rPr lang="en-US" dirty="0" smtClean="0"/>
              <a:t> repositories.</a:t>
            </a:r>
          </a:p>
          <a:p>
            <a:r>
              <a:rPr lang="en-US" dirty="0" smtClean="0"/>
              <a:t>This will give you your own repository of the code. Clone it, make some changes, and push to your repository.</a:t>
            </a:r>
          </a:p>
          <a:p>
            <a:r>
              <a:rPr lang="en-US" dirty="0" smtClean="0"/>
              <a:t>Then, on the main repository (the owner’s), make a </a:t>
            </a:r>
            <a:r>
              <a:rPr lang="en-US" i="1" dirty="0" smtClean="0"/>
              <a:t>Pull Request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Requests alert the project’s owner of your changes.</a:t>
            </a:r>
          </a:p>
          <a:p>
            <a:r>
              <a:rPr lang="en-US" dirty="0" smtClean="0"/>
              <a:t>You are requesting them to merge your changes into the project.</a:t>
            </a:r>
          </a:p>
          <a:p>
            <a:r>
              <a:rPr lang="en-US" dirty="0" smtClean="0"/>
              <a:t>These can be attached to </a:t>
            </a:r>
            <a:r>
              <a:rPr lang="en-US" i="1" dirty="0" smtClean="0"/>
              <a:t>Issues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Pull Requests = Code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29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 are attached to a project.</a:t>
            </a:r>
          </a:p>
          <a:p>
            <a:r>
              <a:rPr lang="en-US" dirty="0" smtClean="0"/>
              <a:t>If you see something is not working with a project, create an issue. If you want a feature, create an issue.</a:t>
            </a:r>
          </a:p>
          <a:p>
            <a:r>
              <a:rPr lang="en-US" dirty="0" smtClean="0"/>
              <a:t>Keep track of what you need to do.</a:t>
            </a:r>
          </a:p>
          <a:p>
            <a:r>
              <a:rPr lang="en-US" dirty="0" smtClean="0"/>
              <a:t>Add Labels and Milestones.</a:t>
            </a:r>
          </a:p>
          <a:p>
            <a:r>
              <a:rPr lang="en-US" dirty="0" smtClean="0"/>
              <a:t>Issues =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02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Gist is an easy way to share code snippets and pastes with others.</a:t>
            </a:r>
          </a:p>
          <a:p>
            <a:r>
              <a:rPr lang="en-US" dirty="0" smtClean="0"/>
              <a:t>They are </a:t>
            </a:r>
            <a:r>
              <a:rPr lang="en-US" dirty="0" err="1" smtClean="0"/>
              <a:t>Git</a:t>
            </a:r>
            <a:r>
              <a:rPr lang="en-US" dirty="0" smtClean="0"/>
              <a:t> repositories, so they are versioned, </a:t>
            </a:r>
            <a:r>
              <a:rPr lang="en-US" dirty="0" err="1" smtClean="0"/>
              <a:t>forkable</a:t>
            </a:r>
            <a:r>
              <a:rPr lang="en-US" dirty="0" smtClean="0"/>
              <a:t>, and you can use them like any other </a:t>
            </a:r>
            <a:r>
              <a:rPr lang="en-US" dirty="0" err="1" smtClean="0"/>
              <a:t>Git</a:t>
            </a:r>
            <a:r>
              <a:rPr lang="en-US" dirty="0" smtClean="0"/>
              <a:t>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05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files and stay up-to-date.</a:t>
            </a:r>
          </a:p>
          <a:p>
            <a:r>
              <a:rPr lang="en-US" dirty="0" smtClean="0"/>
              <a:t>Keep up with multiple developers at the same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8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Futher</a:t>
            </a:r>
            <a:r>
              <a:rPr lang="en-US" dirty="0" smtClean="0"/>
              <a:t>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Tutorial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coo.ly/smi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Reference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coo.ly/KDJ</a:t>
            </a:r>
            <a:endParaRPr lang="en-US" dirty="0" smtClean="0"/>
          </a:p>
          <a:p>
            <a:r>
              <a:rPr lang="en-US" dirty="0" smtClean="0"/>
              <a:t>Version Control for </a:t>
            </a:r>
            <a:r>
              <a:rPr lang="en-US" dirty="0"/>
              <a:t>Designers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coo.ly/vvJ</a:t>
            </a:r>
            <a:endParaRPr lang="en-US" dirty="0" smtClean="0"/>
          </a:p>
          <a:p>
            <a:r>
              <a:rPr lang="en-US" dirty="0" smtClean="0"/>
              <a:t>Roger </a:t>
            </a:r>
            <a:r>
              <a:rPr lang="en-US" dirty="0" err="1" smtClean="0"/>
              <a:t>Dudler’s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Guide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coo.ly/DwW</a:t>
            </a:r>
            <a:endParaRPr lang="en-US" dirty="0" smtClean="0"/>
          </a:p>
        </p:txBody>
      </p:sp>
      <p:pic>
        <p:nvPicPr>
          <p:cNvPr id="3076" name="Picture 4" descr="the Hubo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14400"/>
            <a:ext cx="22098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24" y="6480122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Octocats</a:t>
            </a:r>
            <a:r>
              <a:rPr lang="en-US" dirty="0" smtClean="0"/>
              <a:t> provided by </a:t>
            </a:r>
            <a:r>
              <a:rPr lang="en-US" dirty="0" smtClean="0">
                <a:hlinkClick r:id="rId7"/>
              </a:rPr>
              <a:t>The </a:t>
            </a:r>
            <a:r>
              <a:rPr lang="en-US" dirty="0" err="1" smtClean="0">
                <a:hlinkClick r:id="rId7"/>
              </a:rPr>
              <a:t>Octodex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 descr="the Total Eclipse of the Octoca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27758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Octoclark Kentoca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422983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Octobi Wan Catnobi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527758"/>
            <a:ext cx="1849231" cy="184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797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Throw away a small change by just reverting to the last “good” version.</a:t>
            </a:r>
          </a:p>
          <a:p>
            <a:r>
              <a:rPr lang="en-US" dirty="0" smtClean="0"/>
              <a:t>If you made a mistake a long time ago, jump back and fix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6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the history of a set of files.</a:t>
            </a:r>
          </a:p>
          <a:p>
            <a:r>
              <a:rPr lang="en-US" dirty="0" smtClean="0"/>
              <a:t>See the entire commit history from everyone.</a:t>
            </a:r>
          </a:p>
        </p:txBody>
      </p:sp>
    </p:spTree>
    <p:extLst>
      <p:ext uri="{BB962C8B-B14F-4D97-AF65-F5344CB8AC3E}">
        <p14:creationId xmlns:p14="http://schemas.microsoft.com/office/powerpoint/2010/main" val="3017227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make a radical change to your code base, just create another branch.</a:t>
            </a:r>
          </a:p>
          <a:p>
            <a:r>
              <a:rPr lang="en-US" dirty="0" smtClean="0"/>
              <a:t>When you’re reading, just merge it into the master branch.</a:t>
            </a:r>
          </a:p>
        </p:txBody>
      </p:sp>
    </p:spTree>
    <p:extLst>
      <p:ext uri="{BB962C8B-B14F-4D97-AF65-F5344CB8AC3E}">
        <p14:creationId xmlns:p14="http://schemas.microsoft.com/office/powerpoint/2010/main" val="390966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36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latin typeface="Myriad Pro Light" pitchFamily="34" charset="0"/>
              </a:rPr>
              <a:t>Git</a:t>
            </a:r>
            <a:r>
              <a:rPr lang="en-US" dirty="0" smtClean="0">
                <a:latin typeface="Myriad Pro Light" pitchFamily="34" charset="0"/>
              </a:rPr>
              <a:t>?</a:t>
            </a:r>
            <a:endParaRPr lang="en-US" dirty="0">
              <a:latin typeface="Myriad Pro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Myriad Pro" pitchFamily="34" charset="0"/>
              </a:rPr>
              <a:t>Git</a:t>
            </a:r>
            <a:r>
              <a:rPr lang="en-US" dirty="0" smtClean="0">
                <a:latin typeface="Myriad Pro" pitchFamily="34" charset="0"/>
              </a:rPr>
              <a:t> is a </a:t>
            </a:r>
            <a:r>
              <a:rPr lang="en-US" i="1" dirty="0" smtClean="0">
                <a:latin typeface="Myriad Pro" pitchFamily="34" charset="0"/>
              </a:rPr>
              <a:t>distributed version control system</a:t>
            </a:r>
            <a:r>
              <a:rPr lang="en-US" dirty="0" smtClean="0">
                <a:latin typeface="Myriad Pro" pitchFamily="34" charset="0"/>
              </a:rPr>
              <a:t>.</a:t>
            </a:r>
          </a:p>
          <a:p>
            <a:r>
              <a:rPr lang="en-US" dirty="0" smtClean="0">
                <a:latin typeface="Myriad Pro" pitchFamily="34" charset="0"/>
              </a:rPr>
              <a:t>It allows for easy collaboration and version control.</a:t>
            </a:r>
          </a:p>
          <a:p>
            <a:endParaRPr lang="en-US" dirty="0">
              <a:latin typeface="Myriad Pro" pitchFamily="34" charset="0"/>
            </a:endParaRPr>
          </a:p>
          <a:p>
            <a:r>
              <a:rPr lang="en-US" dirty="0" smtClean="0">
                <a:latin typeface="Myriad Pro" pitchFamily="34" charset="0"/>
              </a:rPr>
              <a:t>It was created in 2005 by Linus </a:t>
            </a:r>
            <a:r>
              <a:rPr lang="en-US" dirty="0" err="1" smtClean="0">
                <a:latin typeface="Myriad Pro" pitchFamily="34" charset="0"/>
              </a:rPr>
              <a:t>Torvald</a:t>
            </a:r>
            <a:r>
              <a:rPr lang="en-US" dirty="0" smtClean="0">
                <a:latin typeface="Myriad Pro" pitchFamily="34" charset="0"/>
              </a:rPr>
              <a:t> for development on Linux. Today, it is one of the most popular versioning systems out there.</a:t>
            </a:r>
            <a:endParaRPr lang="en-US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1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1300</Words>
  <Application>Microsoft Office PowerPoint</Application>
  <PresentationFormat>On-screen Show (4:3)</PresentationFormat>
  <Paragraphs>180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Git &amp; Github 101</vt:lpstr>
      <vt:lpstr>Why use version control?</vt:lpstr>
      <vt:lpstr>Backup and Restore</vt:lpstr>
      <vt:lpstr>Synchronization</vt:lpstr>
      <vt:lpstr>Undo</vt:lpstr>
      <vt:lpstr>History</vt:lpstr>
      <vt:lpstr>Sandboxing</vt:lpstr>
      <vt:lpstr>What is Git?</vt:lpstr>
      <vt:lpstr>Git?</vt:lpstr>
      <vt:lpstr>How does Git work?</vt:lpstr>
      <vt:lpstr>How would I use Git?</vt:lpstr>
      <vt:lpstr>How do I use Git?</vt:lpstr>
      <vt:lpstr>The Clone Wars</vt:lpstr>
      <vt:lpstr>History of the World, Part I</vt:lpstr>
      <vt:lpstr>Commit!</vt:lpstr>
      <vt:lpstr>Branches</vt:lpstr>
      <vt:lpstr>Branches</vt:lpstr>
      <vt:lpstr>Merging</vt:lpstr>
      <vt:lpstr>Branches &amp; Merging</vt:lpstr>
      <vt:lpstr>Branches &amp; Merging</vt:lpstr>
      <vt:lpstr>The Downfall of the Magical Merge</vt:lpstr>
      <vt:lpstr>The Downfall of the Magical Merge</vt:lpstr>
      <vt:lpstr>The Downfall of the Magical Merge</vt:lpstr>
      <vt:lpstr>Stash to the rescue!</vt:lpstr>
      <vt:lpstr>All Your Rebase Are Belong to Us</vt:lpstr>
      <vt:lpstr>Push &amp; Pull</vt:lpstr>
      <vt:lpstr>Example Workflow</vt:lpstr>
      <vt:lpstr>Example Workflow</vt:lpstr>
      <vt:lpstr>Best Practices</vt:lpstr>
      <vt:lpstr>Collaboration with Git</vt:lpstr>
      <vt:lpstr>Collaboration with Git</vt:lpstr>
      <vt:lpstr>Where do I host online?</vt:lpstr>
      <vt:lpstr>GitHub</vt:lpstr>
      <vt:lpstr>The Slide of Features™ </vt:lpstr>
      <vt:lpstr>Who Uses GitHub?</vt:lpstr>
      <vt:lpstr>Fork this!</vt:lpstr>
      <vt:lpstr>Pull Requests</vt:lpstr>
      <vt:lpstr>Issues</vt:lpstr>
      <vt:lpstr>Gists</vt:lpstr>
      <vt:lpstr>Futher Reading</vt:lpstr>
    </vt:vector>
  </TitlesOfParts>
  <Company>Farmington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101</dc:title>
  <dc:creator>profile</dc:creator>
  <cp:lastModifiedBy>profile</cp:lastModifiedBy>
  <cp:revision>27</cp:revision>
  <dcterms:created xsi:type="dcterms:W3CDTF">2011-09-22T14:31:11Z</dcterms:created>
  <dcterms:modified xsi:type="dcterms:W3CDTF">2012-02-07T15:33:06Z</dcterms:modified>
</cp:coreProperties>
</file>