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1" autoAdjust="0"/>
    <p:restoredTop sz="94660"/>
  </p:normalViewPr>
  <p:slideViewPr>
    <p:cSldViewPr snapToGrid="0">
      <p:cViewPr varScale="1">
        <p:scale>
          <a:sx n="77" d="100"/>
          <a:sy n="77" d="100"/>
        </p:scale>
        <p:origin x="273"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629B0-1AE9-4601-B4A8-2496868CFE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5865FCB-D27A-443D-9845-FDA46497F2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05670A2-AB20-43F9-9CCB-7D9C8F36BDAB}"/>
              </a:ext>
            </a:extLst>
          </p:cNvPr>
          <p:cNvSpPr>
            <a:spLocks noGrp="1"/>
          </p:cNvSpPr>
          <p:nvPr>
            <p:ph type="dt" sz="half" idx="10"/>
          </p:nvPr>
        </p:nvSpPr>
        <p:spPr/>
        <p:txBody>
          <a:bodyPr/>
          <a:lstStyle/>
          <a:p>
            <a:fld id="{A32B51E6-0BBD-490D-BBB8-2457E2EA1097}" type="datetimeFigureOut">
              <a:rPr lang="en-CA" smtClean="0"/>
              <a:t>2021-08-27</a:t>
            </a:fld>
            <a:endParaRPr lang="en-CA"/>
          </a:p>
        </p:txBody>
      </p:sp>
      <p:sp>
        <p:nvSpPr>
          <p:cNvPr id="5" name="Footer Placeholder 4">
            <a:extLst>
              <a:ext uri="{FF2B5EF4-FFF2-40B4-BE49-F238E27FC236}">
                <a16:creationId xmlns:a16="http://schemas.microsoft.com/office/drawing/2014/main" id="{A4375C5C-4548-4883-8813-A42B1FEC0D9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BD95192-0625-4B1E-870E-A546A65026A3}"/>
              </a:ext>
            </a:extLst>
          </p:cNvPr>
          <p:cNvSpPr>
            <a:spLocks noGrp="1"/>
          </p:cNvSpPr>
          <p:nvPr>
            <p:ph type="sldNum" sz="quarter" idx="12"/>
          </p:nvPr>
        </p:nvSpPr>
        <p:spPr/>
        <p:txBody>
          <a:bodyPr/>
          <a:lstStyle/>
          <a:p>
            <a:fld id="{E7CD2B7B-714B-45F4-99DE-D2B32B1AF579}" type="slidenum">
              <a:rPr lang="en-CA" smtClean="0"/>
              <a:t>‹#›</a:t>
            </a:fld>
            <a:endParaRPr lang="en-CA"/>
          </a:p>
        </p:txBody>
      </p:sp>
    </p:spTree>
    <p:extLst>
      <p:ext uri="{BB962C8B-B14F-4D97-AF65-F5344CB8AC3E}">
        <p14:creationId xmlns:p14="http://schemas.microsoft.com/office/powerpoint/2010/main" val="293875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3FC0B-4C4D-44F9-B7C4-AD1A1CA9F87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5394976-2804-4F6A-9CFE-8A4E12CFBB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54B43CC-8431-4FF2-9374-535ED7E4A4A1}"/>
              </a:ext>
            </a:extLst>
          </p:cNvPr>
          <p:cNvSpPr>
            <a:spLocks noGrp="1"/>
          </p:cNvSpPr>
          <p:nvPr>
            <p:ph type="dt" sz="half" idx="10"/>
          </p:nvPr>
        </p:nvSpPr>
        <p:spPr/>
        <p:txBody>
          <a:bodyPr/>
          <a:lstStyle/>
          <a:p>
            <a:fld id="{A32B51E6-0BBD-490D-BBB8-2457E2EA1097}" type="datetimeFigureOut">
              <a:rPr lang="en-CA" smtClean="0"/>
              <a:t>2021-08-27</a:t>
            </a:fld>
            <a:endParaRPr lang="en-CA"/>
          </a:p>
        </p:txBody>
      </p:sp>
      <p:sp>
        <p:nvSpPr>
          <p:cNvPr id="5" name="Footer Placeholder 4">
            <a:extLst>
              <a:ext uri="{FF2B5EF4-FFF2-40B4-BE49-F238E27FC236}">
                <a16:creationId xmlns:a16="http://schemas.microsoft.com/office/drawing/2014/main" id="{444BE3BF-5FDF-4887-AFAB-11DACC57EB2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5E2101F-4103-4D1B-B3E5-E47B8D2C5B50}"/>
              </a:ext>
            </a:extLst>
          </p:cNvPr>
          <p:cNvSpPr>
            <a:spLocks noGrp="1"/>
          </p:cNvSpPr>
          <p:nvPr>
            <p:ph type="sldNum" sz="quarter" idx="12"/>
          </p:nvPr>
        </p:nvSpPr>
        <p:spPr/>
        <p:txBody>
          <a:bodyPr/>
          <a:lstStyle/>
          <a:p>
            <a:fld id="{E7CD2B7B-714B-45F4-99DE-D2B32B1AF579}" type="slidenum">
              <a:rPr lang="en-CA" smtClean="0"/>
              <a:t>‹#›</a:t>
            </a:fld>
            <a:endParaRPr lang="en-CA"/>
          </a:p>
        </p:txBody>
      </p:sp>
    </p:spTree>
    <p:extLst>
      <p:ext uri="{BB962C8B-B14F-4D97-AF65-F5344CB8AC3E}">
        <p14:creationId xmlns:p14="http://schemas.microsoft.com/office/powerpoint/2010/main" val="1769288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4FEF85-1319-4942-A067-0C99B38158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A78677A-AC03-4D5E-A05A-74E7E233FD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D2165D3-81A3-42AE-A800-ADA27E85C55D}"/>
              </a:ext>
            </a:extLst>
          </p:cNvPr>
          <p:cNvSpPr>
            <a:spLocks noGrp="1"/>
          </p:cNvSpPr>
          <p:nvPr>
            <p:ph type="dt" sz="half" idx="10"/>
          </p:nvPr>
        </p:nvSpPr>
        <p:spPr/>
        <p:txBody>
          <a:bodyPr/>
          <a:lstStyle/>
          <a:p>
            <a:fld id="{A32B51E6-0BBD-490D-BBB8-2457E2EA1097}" type="datetimeFigureOut">
              <a:rPr lang="en-CA" smtClean="0"/>
              <a:t>2021-08-27</a:t>
            </a:fld>
            <a:endParaRPr lang="en-CA"/>
          </a:p>
        </p:txBody>
      </p:sp>
      <p:sp>
        <p:nvSpPr>
          <p:cNvPr id="5" name="Footer Placeholder 4">
            <a:extLst>
              <a:ext uri="{FF2B5EF4-FFF2-40B4-BE49-F238E27FC236}">
                <a16:creationId xmlns:a16="http://schemas.microsoft.com/office/drawing/2014/main" id="{45C49D47-64D9-4489-9E77-65EFBFE538E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2139C9A-519C-4B79-857D-14040FBB178B}"/>
              </a:ext>
            </a:extLst>
          </p:cNvPr>
          <p:cNvSpPr>
            <a:spLocks noGrp="1"/>
          </p:cNvSpPr>
          <p:nvPr>
            <p:ph type="sldNum" sz="quarter" idx="12"/>
          </p:nvPr>
        </p:nvSpPr>
        <p:spPr/>
        <p:txBody>
          <a:bodyPr/>
          <a:lstStyle/>
          <a:p>
            <a:fld id="{E7CD2B7B-714B-45F4-99DE-D2B32B1AF579}" type="slidenum">
              <a:rPr lang="en-CA" smtClean="0"/>
              <a:t>‹#›</a:t>
            </a:fld>
            <a:endParaRPr lang="en-CA"/>
          </a:p>
        </p:txBody>
      </p:sp>
    </p:spTree>
    <p:extLst>
      <p:ext uri="{BB962C8B-B14F-4D97-AF65-F5344CB8AC3E}">
        <p14:creationId xmlns:p14="http://schemas.microsoft.com/office/powerpoint/2010/main" val="729451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3E9E9-D478-41DD-A83A-0F740804384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E7D1D04-D713-4433-BBD8-95D4E908FB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579D6C4-6889-4A8E-8CDA-EA82D460B437}"/>
              </a:ext>
            </a:extLst>
          </p:cNvPr>
          <p:cNvSpPr>
            <a:spLocks noGrp="1"/>
          </p:cNvSpPr>
          <p:nvPr>
            <p:ph type="dt" sz="half" idx="10"/>
          </p:nvPr>
        </p:nvSpPr>
        <p:spPr/>
        <p:txBody>
          <a:bodyPr/>
          <a:lstStyle/>
          <a:p>
            <a:fld id="{A32B51E6-0BBD-490D-BBB8-2457E2EA1097}" type="datetimeFigureOut">
              <a:rPr lang="en-CA" smtClean="0"/>
              <a:t>2021-08-27</a:t>
            </a:fld>
            <a:endParaRPr lang="en-CA"/>
          </a:p>
        </p:txBody>
      </p:sp>
      <p:sp>
        <p:nvSpPr>
          <p:cNvPr id="5" name="Footer Placeholder 4">
            <a:extLst>
              <a:ext uri="{FF2B5EF4-FFF2-40B4-BE49-F238E27FC236}">
                <a16:creationId xmlns:a16="http://schemas.microsoft.com/office/drawing/2014/main" id="{1E68FFBA-D329-491A-AEF9-5341721880C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25DD7C0-4F6E-48C6-A2D4-2AEBE6D76914}"/>
              </a:ext>
            </a:extLst>
          </p:cNvPr>
          <p:cNvSpPr>
            <a:spLocks noGrp="1"/>
          </p:cNvSpPr>
          <p:nvPr>
            <p:ph type="sldNum" sz="quarter" idx="12"/>
          </p:nvPr>
        </p:nvSpPr>
        <p:spPr/>
        <p:txBody>
          <a:bodyPr/>
          <a:lstStyle/>
          <a:p>
            <a:fld id="{E7CD2B7B-714B-45F4-99DE-D2B32B1AF579}" type="slidenum">
              <a:rPr lang="en-CA" smtClean="0"/>
              <a:t>‹#›</a:t>
            </a:fld>
            <a:endParaRPr lang="en-CA"/>
          </a:p>
        </p:txBody>
      </p:sp>
    </p:spTree>
    <p:extLst>
      <p:ext uri="{BB962C8B-B14F-4D97-AF65-F5344CB8AC3E}">
        <p14:creationId xmlns:p14="http://schemas.microsoft.com/office/powerpoint/2010/main" val="191383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9EE6B-7586-40A4-B7D2-9C53E4D20E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C5AAAA2-1938-4242-BDEF-0EE50FECFD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362D44-14B9-45A6-BE8F-E08A323AA43F}"/>
              </a:ext>
            </a:extLst>
          </p:cNvPr>
          <p:cNvSpPr>
            <a:spLocks noGrp="1"/>
          </p:cNvSpPr>
          <p:nvPr>
            <p:ph type="dt" sz="half" idx="10"/>
          </p:nvPr>
        </p:nvSpPr>
        <p:spPr/>
        <p:txBody>
          <a:bodyPr/>
          <a:lstStyle/>
          <a:p>
            <a:fld id="{A32B51E6-0BBD-490D-BBB8-2457E2EA1097}" type="datetimeFigureOut">
              <a:rPr lang="en-CA" smtClean="0"/>
              <a:t>2021-08-27</a:t>
            </a:fld>
            <a:endParaRPr lang="en-CA"/>
          </a:p>
        </p:txBody>
      </p:sp>
      <p:sp>
        <p:nvSpPr>
          <p:cNvPr id="5" name="Footer Placeholder 4">
            <a:extLst>
              <a:ext uri="{FF2B5EF4-FFF2-40B4-BE49-F238E27FC236}">
                <a16:creationId xmlns:a16="http://schemas.microsoft.com/office/drawing/2014/main" id="{75B2445D-9396-400C-B8F1-4F0362E0085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CCE462A-9A4C-4EDA-ADA7-02D0B2CAE401}"/>
              </a:ext>
            </a:extLst>
          </p:cNvPr>
          <p:cNvSpPr>
            <a:spLocks noGrp="1"/>
          </p:cNvSpPr>
          <p:nvPr>
            <p:ph type="sldNum" sz="quarter" idx="12"/>
          </p:nvPr>
        </p:nvSpPr>
        <p:spPr/>
        <p:txBody>
          <a:bodyPr/>
          <a:lstStyle/>
          <a:p>
            <a:fld id="{E7CD2B7B-714B-45F4-99DE-D2B32B1AF579}" type="slidenum">
              <a:rPr lang="en-CA" smtClean="0"/>
              <a:t>‹#›</a:t>
            </a:fld>
            <a:endParaRPr lang="en-CA"/>
          </a:p>
        </p:txBody>
      </p:sp>
    </p:spTree>
    <p:extLst>
      <p:ext uri="{BB962C8B-B14F-4D97-AF65-F5344CB8AC3E}">
        <p14:creationId xmlns:p14="http://schemas.microsoft.com/office/powerpoint/2010/main" val="550929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78242-93A2-4264-A630-D3A98974460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FD7B49C-39C1-4775-AC53-10624B508D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6CD2F98-88C4-4133-8147-80FEF10EF6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768493C-EFBC-46EF-8146-6CD25BC2659B}"/>
              </a:ext>
            </a:extLst>
          </p:cNvPr>
          <p:cNvSpPr>
            <a:spLocks noGrp="1"/>
          </p:cNvSpPr>
          <p:nvPr>
            <p:ph type="dt" sz="half" idx="10"/>
          </p:nvPr>
        </p:nvSpPr>
        <p:spPr/>
        <p:txBody>
          <a:bodyPr/>
          <a:lstStyle/>
          <a:p>
            <a:fld id="{A32B51E6-0BBD-490D-BBB8-2457E2EA1097}" type="datetimeFigureOut">
              <a:rPr lang="en-CA" smtClean="0"/>
              <a:t>2021-08-27</a:t>
            </a:fld>
            <a:endParaRPr lang="en-CA"/>
          </a:p>
        </p:txBody>
      </p:sp>
      <p:sp>
        <p:nvSpPr>
          <p:cNvPr id="6" name="Footer Placeholder 5">
            <a:extLst>
              <a:ext uri="{FF2B5EF4-FFF2-40B4-BE49-F238E27FC236}">
                <a16:creationId xmlns:a16="http://schemas.microsoft.com/office/drawing/2014/main" id="{D5358724-7EB9-4727-96B5-AD9731BD443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3DD9EA6-B39E-40B1-A620-688E9002B479}"/>
              </a:ext>
            </a:extLst>
          </p:cNvPr>
          <p:cNvSpPr>
            <a:spLocks noGrp="1"/>
          </p:cNvSpPr>
          <p:nvPr>
            <p:ph type="sldNum" sz="quarter" idx="12"/>
          </p:nvPr>
        </p:nvSpPr>
        <p:spPr/>
        <p:txBody>
          <a:bodyPr/>
          <a:lstStyle/>
          <a:p>
            <a:fld id="{E7CD2B7B-714B-45F4-99DE-D2B32B1AF579}" type="slidenum">
              <a:rPr lang="en-CA" smtClean="0"/>
              <a:t>‹#›</a:t>
            </a:fld>
            <a:endParaRPr lang="en-CA"/>
          </a:p>
        </p:txBody>
      </p:sp>
    </p:spTree>
    <p:extLst>
      <p:ext uri="{BB962C8B-B14F-4D97-AF65-F5344CB8AC3E}">
        <p14:creationId xmlns:p14="http://schemas.microsoft.com/office/powerpoint/2010/main" val="690432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9DF97-5AA3-4172-A8C8-155CA81F2DA1}"/>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EFE0B20-7AAF-4D6F-93E4-44665388F6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B7D2FA-13E9-4372-9050-4F1C02F840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1A1A819-CAED-4B23-80A0-73F8374E0F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CF148A-0EC6-4141-9678-ED95B0C9DB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69E8A0E-4A36-4591-8933-FF98265470B1}"/>
              </a:ext>
            </a:extLst>
          </p:cNvPr>
          <p:cNvSpPr>
            <a:spLocks noGrp="1"/>
          </p:cNvSpPr>
          <p:nvPr>
            <p:ph type="dt" sz="half" idx="10"/>
          </p:nvPr>
        </p:nvSpPr>
        <p:spPr/>
        <p:txBody>
          <a:bodyPr/>
          <a:lstStyle/>
          <a:p>
            <a:fld id="{A32B51E6-0BBD-490D-BBB8-2457E2EA1097}" type="datetimeFigureOut">
              <a:rPr lang="en-CA" smtClean="0"/>
              <a:t>2021-08-27</a:t>
            </a:fld>
            <a:endParaRPr lang="en-CA"/>
          </a:p>
        </p:txBody>
      </p:sp>
      <p:sp>
        <p:nvSpPr>
          <p:cNvPr id="8" name="Footer Placeholder 7">
            <a:extLst>
              <a:ext uri="{FF2B5EF4-FFF2-40B4-BE49-F238E27FC236}">
                <a16:creationId xmlns:a16="http://schemas.microsoft.com/office/drawing/2014/main" id="{566A45F2-7A29-4A98-BB68-F8F2AC2D077D}"/>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0D62AE01-F0F1-4B13-9873-33CADB0FAA41}"/>
              </a:ext>
            </a:extLst>
          </p:cNvPr>
          <p:cNvSpPr>
            <a:spLocks noGrp="1"/>
          </p:cNvSpPr>
          <p:nvPr>
            <p:ph type="sldNum" sz="quarter" idx="12"/>
          </p:nvPr>
        </p:nvSpPr>
        <p:spPr/>
        <p:txBody>
          <a:bodyPr/>
          <a:lstStyle/>
          <a:p>
            <a:fld id="{E7CD2B7B-714B-45F4-99DE-D2B32B1AF579}" type="slidenum">
              <a:rPr lang="en-CA" smtClean="0"/>
              <a:t>‹#›</a:t>
            </a:fld>
            <a:endParaRPr lang="en-CA"/>
          </a:p>
        </p:txBody>
      </p:sp>
    </p:spTree>
    <p:extLst>
      <p:ext uri="{BB962C8B-B14F-4D97-AF65-F5344CB8AC3E}">
        <p14:creationId xmlns:p14="http://schemas.microsoft.com/office/powerpoint/2010/main" val="640318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B0B8F-FAA0-4545-96C3-75A634D41A9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496B64B-B00A-4E89-BE8D-51673C69D378}"/>
              </a:ext>
            </a:extLst>
          </p:cNvPr>
          <p:cNvSpPr>
            <a:spLocks noGrp="1"/>
          </p:cNvSpPr>
          <p:nvPr>
            <p:ph type="dt" sz="half" idx="10"/>
          </p:nvPr>
        </p:nvSpPr>
        <p:spPr/>
        <p:txBody>
          <a:bodyPr/>
          <a:lstStyle/>
          <a:p>
            <a:fld id="{A32B51E6-0BBD-490D-BBB8-2457E2EA1097}" type="datetimeFigureOut">
              <a:rPr lang="en-CA" smtClean="0"/>
              <a:t>2021-08-27</a:t>
            </a:fld>
            <a:endParaRPr lang="en-CA"/>
          </a:p>
        </p:txBody>
      </p:sp>
      <p:sp>
        <p:nvSpPr>
          <p:cNvPr id="4" name="Footer Placeholder 3">
            <a:extLst>
              <a:ext uri="{FF2B5EF4-FFF2-40B4-BE49-F238E27FC236}">
                <a16:creationId xmlns:a16="http://schemas.microsoft.com/office/drawing/2014/main" id="{45757D89-4D46-4E38-AADD-EDE9E95BAB6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CCCACF9-528F-4A50-8723-1722BB861773}"/>
              </a:ext>
            </a:extLst>
          </p:cNvPr>
          <p:cNvSpPr>
            <a:spLocks noGrp="1"/>
          </p:cNvSpPr>
          <p:nvPr>
            <p:ph type="sldNum" sz="quarter" idx="12"/>
          </p:nvPr>
        </p:nvSpPr>
        <p:spPr/>
        <p:txBody>
          <a:bodyPr/>
          <a:lstStyle/>
          <a:p>
            <a:fld id="{E7CD2B7B-714B-45F4-99DE-D2B32B1AF579}" type="slidenum">
              <a:rPr lang="en-CA" smtClean="0"/>
              <a:t>‹#›</a:t>
            </a:fld>
            <a:endParaRPr lang="en-CA"/>
          </a:p>
        </p:txBody>
      </p:sp>
    </p:spTree>
    <p:extLst>
      <p:ext uri="{BB962C8B-B14F-4D97-AF65-F5344CB8AC3E}">
        <p14:creationId xmlns:p14="http://schemas.microsoft.com/office/powerpoint/2010/main" val="2048229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5A46FA-70BF-4B92-B7EF-C53DE84B657F}"/>
              </a:ext>
            </a:extLst>
          </p:cNvPr>
          <p:cNvSpPr>
            <a:spLocks noGrp="1"/>
          </p:cNvSpPr>
          <p:nvPr>
            <p:ph type="dt" sz="half" idx="10"/>
          </p:nvPr>
        </p:nvSpPr>
        <p:spPr/>
        <p:txBody>
          <a:bodyPr/>
          <a:lstStyle/>
          <a:p>
            <a:fld id="{A32B51E6-0BBD-490D-BBB8-2457E2EA1097}" type="datetimeFigureOut">
              <a:rPr lang="en-CA" smtClean="0"/>
              <a:t>2021-08-27</a:t>
            </a:fld>
            <a:endParaRPr lang="en-CA"/>
          </a:p>
        </p:txBody>
      </p:sp>
      <p:sp>
        <p:nvSpPr>
          <p:cNvPr id="3" name="Footer Placeholder 2">
            <a:extLst>
              <a:ext uri="{FF2B5EF4-FFF2-40B4-BE49-F238E27FC236}">
                <a16:creationId xmlns:a16="http://schemas.microsoft.com/office/drawing/2014/main" id="{F7540BFB-7C9C-4B9C-9DF2-FCDE4AF8D52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E08B9E9-5491-4732-9DC8-7AF394F1F7B9}"/>
              </a:ext>
            </a:extLst>
          </p:cNvPr>
          <p:cNvSpPr>
            <a:spLocks noGrp="1"/>
          </p:cNvSpPr>
          <p:nvPr>
            <p:ph type="sldNum" sz="quarter" idx="12"/>
          </p:nvPr>
        </p:nvSpPr>
        <p:spPr/>
        <p:txBody>
          <a:bodyPr/>
          <a:lstStyle/>
          <a:p>
            <a:fld id="{E7CD2B7B-714B-45F4-99DE-D2B32B1AF579}" type="slidenum">
              <a:rPr lang="en-CA" smtClean="0"/>
              <a:t>‹#›</a:t>
            </a:fld>
            <a:endParaRPr lang="en-CA"/>
          </a:p>
        </p:txBody>
      </p:sp>
    </p:spTree>
    <p:extLst>
      <p:ext uri="{BB962C8B-B14F-4D97-AF65-F5344CB8AC3E}">
        <p14:creationId xmlns:p14="http://schemas.microsoft.com/office/powerpoint/2010/main" val="2923201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FAEB-AEF3-44B0-A5AB-59D9053720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999AA299-CBBC-4243-B686-473AC76867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38BFFA2-DC90-42C3-BF04-E13838DD0D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6B5693-0718-416A-AADD-C1CF1537ABCF}"/>
              </a:ext>
            </a:extLst>
          </p:cNvPr>
          <p:cNvSpPr>
            <a:spLocks noGrp="1"/>
          </p:cNvSpPr>
          <p:nvPr>
            <p:ph type="dt" sz="half" idx="10"/>
          </p:nvPr>
        </p:nvSpPr>
        <p:spPr/>
        <p:txBody>
          <a:bodyPr/>
          <a:lstStyle/>
          <a:p>
            <a:fld id="{A32B51E6-0BBD-490D-BBB8-2457E2EA1097}" type="datetimeFigureOut">
              <a:rPr lang="en-CA" smtClean="0"/>
              <a:t>2021-08-27</a:t>
            </a:fld>
            <a:endParaRPr lang="en-CA"/>
          </a:p>
        </p:txBody>
      </p:sp>
      <p:sp>
        <p:nvSpPr>
          <p:cNvPr id="6" name="Footer Placeholder 5">
            <a:extLst>
              <a:ext uri="{FF2B5EF4-FFF2-40B4-BE49-F238E27FC236}">
                <a16:creationId xmlns:a16="http://schemas.microsoft.com/office/drawing/2014/main" id="{7A91EB72-88AF-4BB9-A5DA-9520B1D8440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A820FD9-5FC9-488D-86F4-C28B8482E54C}"/>
              </a:ext>
            </a:extLst>
          </p:cNvPr>
          <p:cNvSpPr>
            <a:spLocks noGrp="1"/>
          </p:cNvSpPr>
          <p:nvPr>
            <p:ph type="sldNum" sz="quarter" idx="12"/>
          </p:nvPr>
        </p:nvSpPr>
        <p:spPr/>
        <p:txBody>
          <a:bodyPr/>
          <a:lstStyle/>
          <a:p>
            <a:fld id="{E7CD2B7B-714B-45F4-99DE-D2B32B1AF579}" type="slidenum">
              <a:rPr lang="en-CA" smtClean="0"/>
              <a:t>‹#›</a:t>
            </a:fld>
            <a:endParaRPr lang="en-CA"/>
          </a:p>
        </p:txBody>
      </p:sp>
    </p:spTree>
    <p:extLst>
      <p:ext uri="{BB962C8B-B14F-4D97-AF65-F5344CB8AC3E}">
        <p14:creationId xmlns:p14="http://schemas.microsoft.com/office/powerpoint/2010/main" val="104844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DDDE-DE59-4899-9998-3B1685658D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DC158C2-014A-4523-8E15-D0A7A6435B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A192EA45-FD01-4BFA-B86E-3C30A4D617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1F9ACB-4371-4F2A-8B62-FDC8524D2645}"/>
              </a:ext>
            </a:extLst>
          </p:cNvPr>
          <p:cNvSpPr>
            <a:spLocks noGrp="1"/>
          </p:cNvSpPr>
          <p:nvPr>
            <p:ph type="dt" sz="half" idx="10"/>
          </p:nvPr>
        </p:nvSpPr>
        <p:spPr/>
        <p:txBody>
          <a:bodyPr/>
          <a:lstStyle/>
          <a:p>
            <a:fld id="{A32B51E6-0BBD-490D-BBB8-2457E2EA1097}" type="datetimeFigureOut">
              <a:rPr lang="en-CA" smtClean="0"/>
              <a:t>2021-08-27</a:t>
            </a:fld>
            <a:endParaRPr lang="en-CA"/>
          </a:p>
        </p:txBody>
      </p:sp>
      <p:sp>
        <p:nvSpPr>
          <p:cNvPr id="6" name="Footer Placeholder 5">
            <a:extLst>
              <a:ext uri="{FF2B5EF4-FFF2-40B4-BE49-F238E27FC236}">
                <a16:creationId xmlns:a16="http://schemas.microsoft.com/office/drawing/2014/main" id="{473E572A-7CB6-48E8-B6AF-AE400166378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7F4CB62-7108-4EBD-8EF5-BB4F8F5815ED}"/>
              </a:ext>
            </a:extLst>
          </p:cNvPr>
          <p:cNvSpPr>
            <a:spLocks noGrp="1"/>
          </p:cNvSpPr>
          <p:nvPr>
            <p:ph type="sldNum" sz="quarter" idx="12"/>
          </p:nvPr>
        </p:nvSpPr>
        <p:spPr/>
        <p:txBody>
          <a:bodyPr/>
          <a:lstStyle/>
          <a:p>
            <a:fld id="{E7CD2B7B-714B-45F4-99DE-D2B32B1AF579}" type="slidenum">
              <a:rPr lang="en-CA" smtClean="0"/>
              <a:t>‹#›</a:t>
            </a:fld>
            <a:endParaRPr lang="en-CA"/>
          </a:p>
        </p:txBody>
      </p:sp>
    </p:spTree>
    <p:extLst>
      <p:ext uri="{BB962C8B-B14F-4D97-AF65-F5344CB8AC3E}">
        <p14:creationId xmlns:p14="http://schemas.microsoft.com/office/powerpoint/2010/main" val="3105392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99AD74-033E-418D-AE87-1A1F8F362E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4E7A0DD-ABA5-4D58-A9EA-624E174A63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34B5507-74EE-40B7-ACF1-55541ACF30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2B51E6-0BBD-490D-BBB8-2457E2EA1097}" type="datetimeFigureOut">
              <a:rPr lang="en-CA" smtClean="0"/>
              <a:t>2021-08-27</a:t>
            </a:fld>
            <a:endParaRPr lang="en-CA"/>
          </a:p>
        </p:txBody>
      </p:sp>
      <p:sp>
        <p:nvSpPr>
          <p:cNvPr id="5" name="Footer Placeholder 4">
            <a:extLst>
              <a:ext uri="{FF2B5EF4-FFF2-40B4-BE49-F238E27FC236}">
                <a16:creationId xmlns:a16="http://schemas.microsoft.com/office/drawing/2014/main" id="{F12D0083-B73D-4FB7-BE4E-4057FB6A3E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B82E70FB-C520-4FB8-A41F-3D2FE17E84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CD2B7B-714B-45F4-99DE-D2B32B1AF579}" type="slidenum">
              <a:rPr lang="en-CA" smtClean="0"/>
              <a:t>‹#›</a:t>
            </a:fld>
            <a:endParaRPr lang="en-CA"/>
          </a:p>
        </p:txBody>
      </p:sp>
    </p:spTree>
    <p:extLst>
      <p:ext uri="{BB962C8B-B14F-4D97-AF65-F5344CB8AC3E}">
        <p14:creationId xmlns:p14="http://schemas.microsoft.com/office/powerpoint/2010/main" val="2324212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learnopencv.com/deep-learning-with-opencvs-dnn-module-a-definitive-guide/" TargetMode="Externa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github.com/shicai/DenseNet-Caffe/blob/master/DenseNet_121.prototxt"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learnopencv.com/deep-learning-with-opencvs-dnn-module-a-definitive-guide/" TargetMode="Externa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29DCB6-4857-46A3-9D19-D3EE391C56A6}"/>
              </a:ext>
            </a:extLst>
          </p:cNvPr>
          <p:cNvPicPr>
            <a:picLocks noChangeAspect="1"/>
          </p:cNvPicPr>
          <p:nvPr/>
        </p:nvPicPr>
        <p:blipFill>
          <a:blip r:embed="rId2"/>
          <a:stretch>
            <a:fillRect/>
          </a:stretch>
        </p:blipFill>
        <p:spPr>
          <a:xfrm>
            <a:off x="0" y="190640"/>
            <a:ext cx="6395177" cy="3397291"/>
          </a:xfrm>
          <a:prstGeom prst="rect">
            <a:avLst/>
          </a:prstGeom>
        </p:spPr>
      </p:pic>
    </p:spTree>
    <p:extLst>
      <p:ext uri="{BB962C8B-B14F-4D97-AF65-F5344CB8AC3E}">
        <p14:creationId xmlns:p14="http://schemas.microsoft.com/office/powerpoint/2010/main" val="118087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504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2690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842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E86FD8-D9F9-461F-B0F8-9E1C8D2B90F6}"/>
              </a:ext>
            </a:extLst>
          </p:cNvPr>
          <p:cNvPicPr>
            <a:picLocks noChangeAspect="1"/>
          </p:cNvPicPr>
          <p:nvPr/>
        </p:nvPicPr>
        <p:blipFill>
          <a:blip r:embed="rId2"/>
          <a:stretch>
            <a:fillRect/>
          </a:stretch>
        </p:blipFill>
        <p:spPr>
          <a:xfrm>
            <a:off x="0" y="0"/>
            <a:ext cx="7698377" cy="1749388"/>
          </a:xfrm>
          <a:prstGeom prst="rect">
            <a:avLst/>
          </a:prstGeom>
        </p:spPr>
      </p:pic>
      <p:sp>
        <p:nvSpPr>
          <p:cNvPr id="5" name="TextBox 4">
            <a:extLst>
              <a:ext uri="{FF2B5EF4-FFF2-40B4-BE49-F238E27FC236}">
                <a16:creationId xmlns:a16="http://schemas.microsoft.com/office/drawing/2014/main" id="{4FBBBC3D-D88F-4D8E-B33D-ADD6F5BF2126}"/>
              </a:ext>
            </a:extLst>
          </p:cNvPr>
          <p:cNvSpPr txBox="1"/>
          <p:nvPr/>
        </p:nvSpPr>
        <p:spPr>
          <a:xfrm>
            <a:off x="0" y="1676123"/>
            <a:ext cx="6096000" cy="2308324"/>
          </a:xfrm>
          <a:prstGeom prst="rect">
            <a:avLst/>
          </a:prstGeom>
          <a:noFill/>
        </p:spPr>
        <p:txBody>
          <a:bodyPr wrap="square">
            <a:spAutoFit/>
          </a:bodyPr>
          <a:lstStyle/>
          <a:p>
            <a:pPr algn="l"/>
            <a:r>
              <a:rPr lang="en-CA" b="1" i="0" dirty="0">
                <a:solidFill>
                  <a:srgbClr val="333333"/>
                </a:solidFill>
                <a:effectLst/>
                <a:latin typeface="Roboto" panose="02000000000000000000" pitchFamily="2" charset="0"/>
              </a:rPr>
              <a:t>Caffe</a:t>
            </a:r>
            <a:r>
              <a:rPr lang="en-CA" b="1" i="0" dirty="0">
                <a:solidFill>
                  <a:srgbClr val="333333"/>
                </a:solidFill>
                <a:effectLst/>
                <a:latin typeface="Roboto" panose="02000000000000000000" pitchFamily="2" charset="0"/>
                <a:hlinkClick r:id="rId3"/>
              </a:rPr>
              <a:t>...</a:t>
            </a:r>
            <a:endParaRPr lang="en-CA" b="1" i="0" dirty="0">
              <a:solidFill>
                <a:srgbClr val="333333"/>
              </a:solidFill>
              <a:effectLst/>
              <a:latin typeface="Raleway"/>
            </a:endParaRPr>
          </a:p>
          <a:p>
            <a:pPr algn="l"/>
            <a:r>
              <a:rPr lang="en-CA" b="0" i="0" dirty="0">
                <a:solidFill>
                  <a:srgbClr val="3C3C3C"/>
                </a:solidFill>
                <a:effectLst/>
                <a:latin typeface="Roboto" panose="02000000000000000000" pitchFamily="2" charset="0"/>
              </a:rPr>
              <a:t>To use a pre-trained Caffe model with OpenCV DNN, we need two things. One is the </a:t>
            </a:r>
            <a:r>
              <a:rPr lang="en-CA" b="0" i="0" dirty="0" err="1">
                <a:solidFill>
                  <a:srgbClr val="3C3C3C"/>
                </a:solidFill>
                <a:effectLst/>
                <a:latin typeface="Roboto" panose="02000000000000000000" pitchFamily="2" charset="0"/>
              </a:rPr>
              <a:t>model.caffemodel</a:t>
            </a:r>
            <a:r>
              <a:rPr lang="en-CA" b="0" i="0" dirty="0">
                <a:solidFill>
                  <a:srgbClr val="3C3C3C"/>
                </a:solidFill>
                <a:effectLst/>
                <a:latin typeface="Roboto" panose="02000000000000000000" pitchFamily="2" charset="0"/>
              </a:rPr>
              <a:t> file that contains the pre-trained weights. The other one is the model architecture file which has a .</a:t>
            </a:r>
            <a:r>
              <a:rPr lang="en-CA" b="0" i="0" dirty="0" err="1">
                <a:solidFill>
                  <a:srgbClr val="3C3C3C"/>
                </a:solidFill>
                <a:effectLst/>
                <a:latin typeface="Roboto" panose="02000000000000000000" pitchFamily="2" charset="0"/>
              </a:rPr>
              <a:t>prototxt</a:t>
            </a:r>
            <a:r>
              <a:rPr lang="en-CA" b="0" i="0" dirty="0">
                <a:solidFill>
                  <a:srgbClr val="3C3C3C"/>
                </a:solidFill>
                <a:effectLst/>
                <a:latin typeface="Roboto" panose="02000000000000000000" pitchFamily="2" charset="0"/>
              </a:rPr>
              <a:t> extension. It is like a plain text file with a JSON like structure containing all the neural network layers’ definitions. To get a clear idea of how this file looks, please visit </a:t>
            </a:r>
            <a:r>
              <a:rPr lang="en-CA" b="1" i="0" u="none" strike="noStrike" dirty="0">
                <a:solidFill>
                  <a:srgbClr val="303236"/>
                </a:solidFill>
                <a:effectLst/>
                <a:latin typeface="Roboto" panose="02000000000000000000" pitchFamily="2" charset="0"/>
                <a:hlinkClick r:id="rId4"/>
              </a:rPr>
              <a:t>this link</a:t>
            </a:r>
            <a:r>
              <a:rPr lang="en-CA" b="0" i="0" dirty="0">
                <a:solidFill>
                  <a:srgbClr val="3C3C3C"/>
                </a:solidFill>
                <a:effectLst/>
                <a:latin typeface="Roboto" panose="02000000000000000000" pitchFamily="2" charset="0"/>
              </a:rPr>
              <a:t>.</a:t>
            </a:r>
          </a:p>
        </p:txBody>
      </p:sp>
      <p:sp>
        <p:nvSpPr>
          <p:cNvPr id="6" name="Rectangle 1">
            <a:extLst>
              <a:ext uri="{FF2B5EF4-FFF2-40B4-BE49-F238E27FC236}">
                <a16:creationId xmlns:a16="http://schemas.microsoft.com/office/drawing/2014/main" id="{152E11CA-71A8-4EDA-B51C-24E4BA1FC216}"/>
              </a:ext>
            </a:extLst>
          </p:cNvPr>
          <p:cNvSpPr>
            <a:spLocks noChangeArrowheads="1"/>
          </p:cNvSpPr>
          <p:nvPr/>
        </p:nvSpPr>
        <p:spPr bwMode="auto">
          <a:xfrm>
            <a:off x="0" y="4108263"/>
            <a:ext cx="7341325" cy="27981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C3C3C"/>
                </a:solidFill>
                <a:latin typeface="Roboto" panose="02000000000000000000" pitchFamily="2" charset="0"/>
                <a:ea typeface="Roboto" panose="02000000000000000000" pitchFamily="2" charset="0"/>
              </a:rPr>
              <a:t>W</a:t>
            </a:r>
            <a:r>
              <a:rPr kumimoji="0" lang="en-US" altLang="en-US" sz="1600" b="0" i="0" u="none" strike="noStrike" cap="none" normalizeH="0" baseline="0" dirty="0">
                <a:ln>
                  <a:noFill/>
                </a:ln>
                <a:solidFill>
                  <a:srgbClr val="3C3C3C"/>
                </a:solidFill>
                <a:effectLst/>
                <a:latin typeface="Roboto" panose="02000000000000000000" pitchFamily="2" charset="0"/>
                <a:ea typeface="Roboto" panose="02000000000000000000" pitchFamily="2" charset="0"/>
              </a:rPr>
              <a:t>e are </a:t>
            </a:r>
            <a:r>
              <a:rPr kumimoji="0" lang="en-US" altLang="en-US" sz="1600" b="0" i="0" u="none" strike="noStrike" cap="none" normalizeH="0" dirty="0">
                <a:ln>
                  <a:noFill/>
                </a:ln>
                <a:solidFill>
                  <a:srgbClr val="3C3C3C"/>
                </a:solidFill>
                <a:effectLst/>
                <a:latin typeface="Roboto" panose="02000000000000000000" pitchFamily="2" charset="0"/>
                <a:ea typeface="Roboto" panose="02000000000000000000" pitchFamily="2" charset="0"/>
              </a:rPr>
              <a:t>using</a:t>
            </a:r>
            <a:r>
              <a:rPr kumimoji="0" lang="en-US" altLang="en-US" sz="1600" b="0" i="0" u="none" strike="noStrike" cap="none" normalizeH="0" baseline="0" dirty="0">
                <a:ln>
                  <a:noFill/>
                </a:ln>
                <a:solidFill>
                  <a:srgbClr val="3C3C3C"/>
                </a:solidFill>
                <a:effectLst/>
                <a:latin typeface="Roboto" panose="02000000000000000000" pitchFamily="2" charset="0"/>
                <a:ea typeface="Roboto" panose="02000000000000000000" pitchFamily="2" charset="0"/>
              </a:rPr>
              <a:t> a function called </a:t>
            </a:r>
            <a:r>
              <a:rPr kumimoji="0" lang="en-US" altLang="en-US" sz="1600" b="0" i="0" u="none" strike="noStrike" cap="none" normalizeH="0" baseline="0" dirty="0" err="1">
                <a:ln>
                  <a:noFill/>
                </a:ln>
                <a:solidFill>
                  <a:srgbClr val="333333"/>
                </a:solidFill>
                <a:effectLst/>
                <a:latin typeface="Roboto" panose="02000000000000000000" pitchFamily="2" charset="0"/>
                <a:ea typeface="Roboto" panose="02000000000000000000" pitchFamily="2" charset="0"/>
                <a:cs typeface="Courier New" panose="02070309020205020404" pitchFamily="49" charset="0"/>
              </a:rPr>
              <a:t>readNet</a:t>
            </a:r>
            <a:r>
              <a:rPr kumimoji="0" lang="en-US" altLang="en-US" sz="1600" b="0" i="0" u="none" strike="noStrike" cap="none" normalizeH="0" baseline="0" dirty="0">
                <a:ln>
                  <a:noFill/>
                </a:ln>
                <a:solidFill>
                  <a:srgbClr val="333333"/>
                </a:solidFill>
                <a:effectLst/>
                <a:latin typeface="Roboto" panose="02000000000000000000" pitchFamily="2" charset="0"/>
                <a:ea typeface="Roboto" panose="02000000000000000000" pitchFamily="2" charset="0"/>
                <a:cs typeface="Courier New" panose="02070309020205020404" pitchFamily="49" charset="0"/>
              </a:rPr>
              <a:t>()</a:t>
            </a:r>
            <a:r>
              <a:rPr kumimoji="0" lang="en-US" altLang="en-US" sz="1600" b="0" i="0" u="none" strike="noStrike" cap="none" normalizeH="0" baseline="0" dirty="0">
                <a:ln>
                  <a:noFill/>
                </a:ln>
                <a:solidFill>
                  <a:srgbClr val="3C3C3C"/>
                </a:solidFill>
                <a:effectLst/>
                <a:latin typeface="Roboto" panose="02000000000000000000" pitchFamily="2" charset="0"/>
                <a:ea typeface="Roboto" panose="02000000000000000000" pitchFamily="2" charset="0"/>
              </a:rPr>
              <a:t> from the OpenCV DNN module, which accepts three input arguments.</a:t>
            </a:r>
            <a:endParaRPr kumimoji="0" lang="en-US" altLang="en-US" sz="16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a:p>
            <a:pPr lvl="1">
              <a:buFontTx/>
              <a:buChar char="•"/>
            </a:pPr>
            <a:r>
              <a:rPr kumimoji="0" lang="en-US" altLang="en-US" sz="1600" b="1" i="0" u="none" strike="noStrike" cap="none" normalizeH="0" baseline="0" dirty="0">
                <a:ln>
                  <a:noFill/>
                </a:ln>
                <a:solidFill>
                  <a:srgbClr val="333333"/>
                </a:solidFill>
                <a:effectLst/>
                <a:latin typeface="Roboto" panose="02000000000000000000" pitchFamily="2" charset="0"/>
                <a:ea typeface="Roboto" panose="02000000000000000000" pitchFamily="2" charset="0"/>
                <a:cs typeface="Courier New" panose="02070309020205020404" pitchFamily="49" charset="0"/>
              </a:rPr>
              <a:t>model</a:t>
            </a:r>
            <a:r>
              <a:rPr kumimoji="0" lang="en-US" altLang="en-US" sz="1600" b="0" i="0" u="none" strike="noStrike" cap="none" normalizeH="0" baseline="0" dirty="0">
                <a:ln>
                  <a:noFill/>
                </a:ln>
                <a:solidFill>
                  <a:srgbClr val="333333"/>
                </a:solidFill>
                <a:effectLst/>
                <a:latin typeface="Roboto" panose="02000000000000000000" pitchFamily="2" charset="0"/>
                <a:ea typeface="Roboto" panose="02000000000000000000" pitchFamily="2" charset="0"/>
              </a:rPr>
              <a:t>: This is the path to the pre-trained weights file. In our case, it is the pre-trained Caffe model.</a:t>
            </a:r>
          </a:p>
          <a:p>
            <a:pPr lvl="1">
              <a:buFontTx/>
              <a:buChar char="•"/>
            </a:pPr>
            <a:r>
              <a:rPr kumimoji="0" lang="en-US" altLang="en-US" sz="1600" b="1" i="0" u="none" strike="noStrike" cap="none" normalizeH="0" baseline="0" dirty="0">
                <a:ln>
                  <a:noFill/>
                </a:ln>
                <a:solidFill>
                  <a:srgbClr val="333333"/>
                </a:solidFill>
                <a:effectLst/>
                <a:latin typeface="Roboto" panose="02000000000000000000" pitchFamily="2" charset="0"/>
                <a:ea typeface="Roboto" panose="02000000000000000000" pitchFamily="2" charset="0"/>
                <a:cs typeface="Courier New" panose="02070309020205020404" pitchFamily="49" charset="0"/>
              </a:rPr>
              <a:t>config</a:t>
            </a:r>
            <a:r>
              <a:rPr kumimoji="0" lang="en-US" altLang="en-US" sz="1600" b="0" i="0" u="none" strike="noStrike" cap="none" normalizeH="0" baseline="0" dirty="0">
                <a:ln>
                  <a:noFill/>
                </a:ln>
                <a:solidFill>
                  <a:srgbClr val="333333"/>
                </a:solidFill>
                <a:effectLst/>
                <a:latin typeface="Roboto" panose="02000000000000000000" pitchFamily="2" charset="0"/>
                <a:ea typeface="Roboto" panose="02000000000000000000" pitchFamily="2" charset="0"/>
              </a:rPr>
              <a:t>: This is the path to the model configuration file and it is the Caffe model’s .</a:t>
            </a:r>
            <a:r>
              <a:rPr kumimoji="0" lang="en-US" altLang="en-US" sz="1600" b="0" i="0" u="none" strike="noStrike" cap="none" normalizeH="0" baseline="0" dirty="0" err="1">
                <a:ln>
                  <a:noFill/>
                </a:ln>
                <a:solidFill>
                  <a:srgbClr val="333333"/>
                </a:solidFill>
                <a:effectLst/>
                <a:latin typeface="Roboto" panose="02000000000000000000" pitchFamily="2" charset="0"/>
                <a:ea typeface="Roboto" panose="02000000000000000000" pitchFamily="2" charset="0"/>
              </a:rPr>
              <a:t>prototxt</a:t>
            </a:r>
            <a:r>
              <a:rPr kumimoji="0" lang="en-US" altLang="en-US" sz="1600" b="0" i="0" u="none" strike="noStrike" cap="none" normalizeH="0" baseline="0" dirty="0">
                <a:ln>
                  <a:noFill/>
                </a:ln>
                <a:solidFill>
                  <a:srgbClr val="333333"/>
                </a:solidFill>
                <a:effectLst/>
                <a:latin typeface="Roboto" panose="02000000000000000000" pitchFamily="2" charset="0"/>
                <a:ea typeface="Roboto" panose="02000000000000000000" pitchFamily="2" charset="0"/>
              </a:rPr>
              <a:t> file in this case.</a:t>
            </a:r>
          </a:p>
          <a:p>
            <a:pPr lvl="1">
              <a:buFontTx/>
              <a:buChar char="•"/>
            </a:pPr>
            <a:r>
              <a:rPr kumimoji="0" lang="en-US" altLang="en-US" sz="1600" b="1" i="0" u="none" strike="noStrike" cap="none" normalizeH="0" baseline="0" dirty="0">
                <a:ln>
                  <a:noFill/>
                </a:ln>
                <a:solidFill>
                  <a:srgbClr val="333333"/>
                </a:solidFill>
                <a:effectLst/>
                <a:latin typeface="Roboto" panose="02000000000000000000" pitchFamily="2" charset="0"/>
                <a:ea typeface="Roboto" panose="02000000000000000000" pitchFamily="2" charset="0"/>
                <a:cs typeface="Courier New" panose="02070309020205020404" pitchFamily="49" charset="0"/>
              </a:rPr>
              <a:t>framework</a:t>
            </a:r>
            <a:r>
              <a:rPr kumimoji="0" lang="en-US" altLang="en-US" sz="1600" b="0" i="0" u="none" strike="noStrike" cap="none" normalizeH="0" baseline="0" dirty="0">
                <a:ln>
                  <a:noFill/>
                </a:ln>
                <a:solidFill>
                  <a:srgbClr val="333333"/>
                </a:solidFill>
                <a:effectLst/>
                <a:latin typeface="Roboto" panose="02000000000000000000" pitchFamily="2" charset="0"/>
                <a:ea typeface="Roboto" panose="02000000000000000000" pitchFamily="2" charset="0"/>
              </a:rPr>
              <a:t>: Finally, we need to provide the framework name that we are loading the models from. For us, it is the Caffe framework.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C3C3C"/>
                </a:solidFill>
                <a:effectLst/>
                <a:latin typeface="Roboto" panose="02000000000000000000" pitchFamily="2" charset="0"/>
                <a:ea typeface="Roboto" panose="02000000000000000000" pitchFamily="2" charset="0"/>
              </a:rPr>
              <a:t>Along with the </a:t>
            </a:r>
            <a:r>
              <a:rPr kumimoji="0" lang="en-US" altLang="en-US" sz="1600" b="0" i="0" u="none" strike="noStrike" cap="none" normalizeH="0" baseline="0" dirty="0" err="1">
                <a:ln>
                  <a:noFill/>
                </a:ln>
                <a:solidFill>
                  <a:srgbClr val="333333"/>
                </a:solidFill>
                <a:effectLst/>
                <a:latin typeface="Roboto" panose="02000000000000000000" pitchFamily="2" charset="0"/>
                <a:ea typeface="Roboto" panose="02000000000000000000" pitchFamily="2" charset="0"/>
                <a:cs typeface="Courier New" panose="02070309020205020404" pitchFamily="49" charset="0"/>
              </a:rPr>
              <a:t>readNet</a:t>
            </a:r>
            <a:r>
              <a:rPr kumimoji="0" lang="en-US" altLang="en-US" sz="1600" b="0" i="0" u="none" strike="noStrike" cap="none" normalizeH="0" baseline="0" dirty="0">
                <a:ln>
                  <a:noFill/>
                </a:ln>
                <a:solidFill>
                  <a:srgbClr val="333333"/>
                </a:solidFill>
                <a:effectLst/>
                <a:latin typeface="Roboto" panose="02000000000000000000" pitchFamily="2" charset="0"/>
                <a:ea typeface="Roboto" panose="02000000000000000000" pitchFamily="2" charset="0"/>
                <a:cs typeface="Courier New" panose="02070309020205020404" pitchFamily="49" charset="0"/>
              </a:rPr>
              <a:t>()</a:t>
            </a:r>
            <a:r>
              <a:rPr kumimoji="0" lang="en-US" altLang="en-US" sz="1600" b="0" i="0" u="none" strike="noStrike" cap="none" normalizeH="0" baseline="0" dirty="0">
                <a:ln>
                  <a:noFill/>
                </a:ln>
                <a:solidFill>
                  <a:srgbClr val="3C3C3C"/>
                </a:solidFill>
                <a:effectLst/>
                <a:latin typeface="Roboto" panose="02000000000000000000" pitchFamily="2" charset="0"/>
                <a:ea typeface="Roboto" panose="02000000000000000000" pitchFamily="2" charset="0"/>
              </a:rPr>
              <a:t> function, the DNN module also provides functions to load models from specific frameworks, where we do not have to provide the </a:t>
            </a:r>
            <a:r>
              <a:rPr kumimoji="0" lang="en-US" altLang="en-US" sz="1600" b="0" i="0" u="none" strike="noStrike" cap="none" normalizeH="0" baseline="0" dirty="0">
                <a:ln>
                  <a:noFill/>
                </a:ln>
                <a:solidFill>
                  <a:srgbClr val="333333"/>
                </a:solidFill>
                <a:effectLst/>
                <a:latin typeface="Roboto" panose="02000000000000000000" pitchFamily="2" charset="0"/>
                <a:ea typeface="Roboto" panose="02000000000000000000" pitchFamily="2" charset="0"/>
                <a:cs typeface="Courier New" panose="02070309020205020404" pitchFamily="49" charset="0"/>
              </a:rPr>
              <a:t>framework</a:t>
            </a:r>
            <a:r>
              <a:rPr kumimoji="0" lang="en-US" altLang="en-US" sz="1600" b="0" i="0" u="none" strike="noStrike" cap="none" normalizeH="0" baseline="0" dirty="0">
                <a:ln>
                  <a:noFill/>
                </a:ln>
                <a:solidFill>
                  <a:srgbClr val="3C3C3C"/>
                </a:solidFill>
                <a:effectLst/>
                <a:latin typeface="Roboto" panose="02000000000000000000" pitchFamily="2" charset="0"/>
                <a:ea typeface="Roboto" panose="02000000000000000000" pitchFamily="2" charset="0"/>
              </a:rPr>
              <a:t> argument. </a:t>
            </a:r>
            <a:endParaRPr kumimoji="0" lang="en-US" altLang="en-US" sz="16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072947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1F4711-F4A8-4F75-9810-EBD5115A372B}"/>
              </a:ext>
            </a:extLst>
          </p:cNvPr>
          <p:cNvPicPr>
            <a:picLocks noChangeAspect="1"/>
          </p:cNvPicPr>
          <p:nvPr/>
        </p:nvPicPr>
        <p:blipFill>
          <a:blip r:embed="rId2"/>
          <a:stretch>
            <a:fillRect/>
          </a:stretch>
        </p:blipFill>
        <p:spPr>
          <a:xfrm>
            <a:off x="0" y="0"/>
            <a:ext cx="11212490" cy="1667108"/>
          </a:xfrm>
          <a:prstGeom prst="rect">
            <a:avLst/>
          </a:prstGeom>
        </p:spPr>
      </p:pic>
    </p:spTree>
    <p:extLst>
      <p:ext uri="{BB962C8B-B14F-4D97-AF65-F5344CB8AC3E}">
        <p14:creationId xmlns:p14="http://schemas.microsoft.com/office/powerpoint/2010/main" val="2264714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F93684-6010-4A57-962F-6259702BF610}"/>
              </a:ext>
            </a:extLst>
          </p:cNvPr>
          <p:cNvPicPr>
            <a:picLocks noChangeAspect="1"/>
          </p:cNvPicPr>
          <p:nvPr/>
        </p:nvPicPr>
        <p:blipFill>
          <a:blip r:embed="rId2"/>
          <a:stretch>
            <a:fillRect/>
          </a:stretch>
        </p:blipFill>
        <p:spPr>
          <a:xfrm>
            <a:off x="1" y="0"/>
            <a:ext cx="6644864" cy="1654629"/>
          </a:xfrm>
          <a:prstGeom prst="rect">
            <a:avLst/>
          </a:prstGeom>
        </p:spPr>
      </p:pic>
    </p:spTree>
    <p:extLst>
      <p:ext uri="{BB962C8B-B14F-4D97-AF65-F5344CB8AC3E}">
        <p14:creationId xmlns:p14="http://schemas.microsoft.com/office/powerpoint/2010/main" val="1725414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38DE48-A92B-491B-82C1-D581215DB84E}"/>
              </a:ext>
            </a:extLst>
          </p:cNvPr>
          <p:cNvPicPr>
            <a:picLocks noChangeAspect="1"/>
          </p:cNvPicPr>
          <p:nvPr/>
        </p:nvPicPr>
        <p:blipFill>
          <a:blip r:embed="rId2"/>
          <a:stretch>
            <a:fillRect/>
          </a:stretch>
        </p:blipFill>
        <p:spPr>
          <a:xfrm>
            <a:off x="0" y="0"/>
            <a:ext cx="6662057" cy="3333127"/>
          </a:xfrm>
          <a:prstGeom prst="rect">
            <a:avLst/>
          </a:prstGeom>
        </p:spPr>
      </p:pic>
      <p:sp>
        <p:nvSpPr>
          <p:cNvPr id="4" name="Rectangle 1">
            <a:extLst>
              <a:ext uri="{FF2B5EF4-FFF2-40B4-BE49-F238E27FC236}">
                <a16:creationId xmlns:a16="http://schemas.microsoft.com/office/drawing/2014/main" id="{AA73425F-9C1A-41D7-BD5E-0596BE55F1BD}"/>
              </a:ext>
            </a:extLst>
          </p:cNvPr>
          <p:cNvSpPr>
            <a:spLocks noChangeArrowheads="1"/>
          </p:cNvSpPr>
          <p:nvPr/>
        </p:nvSpPr>
        <p:spPr bwMode="auto">
          <a:xfrm>
            <a:off x="6662057" y="0"/>
            <a:ext cx="5441043" cy="40908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C3C3C"/>
                </a:solidFill>
                <a:effectLst/>
                <a:latin typeface="Roboto" panose="02000000000000000000" pitchFamily="2" charset="0"/>
              </a:rPr>
              <a:t>We have a </a:t>
            </a:r>
            <a:r>
              <a:rPr kumimoji="0" lang="en-US" altLang="en-US" sz="1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blobFromImage</a:t>
            </a:r>
            <a:r>
              <a:rPr kumimoji="0" lang="en-US" altLang="en-US" sz="1300" b="0" i="0" u="none" strike="noStrike" cap="none" normalizeH="0" baseline="0" dirty="0">
                <a:ln>
                  <a:noFill/>
                </a:ln>
                <a:solidFill>
                  <a:srgbClr val="3C3C3C"/>
                </a:solidFill>
                <a:effectLst/>
                <a:latin typeface="Roboto" panose="02000000000000000000" pitchFamily="2" charset="0"/>
              </a:rPr>
              <a:t>() function which prepares the image in the correct format to be fed into the model. Let us go over all the arguments and learn about them in detail.</a:t>
            </a: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image</a:t>
            </a:r>
            <a:r>
              <a:rPr kumimoji="0" lang="en-US" altLang="en-US" sz="1300" b="0" i="0" u="none" strike="noStrike" cap="none" normalizeH="0" baseline="0" dirty="0">
                <a:ln>
                  <a:noFill/>
                </a:ln>
                <a:solidFill>
                  <a:srgbClr val="333333"/>
                </a:solidFill>
                <a:effectLst/>
                <a:latin typeface="Roboto" panose="02000000000000000000" pitchFamily="2" charset="0"/>
              </a:rPr>
              <a:t>: This is the input image that we just read above using the </a:t>
            </a:r>
            <a:r>
              <a:rPr kumimoji="0" lang="en-US" altLang="en-US" sz="1300" b="0" i="0" u="none" strike="noStrike" cap="none" normalizeH="0" baseline="0" dirty="0" err="1">
                <a:ln>
                  <a:noFill/>
                </a:ln>
                <a:solidFill>
                  <a:srgbClr val="333333"/>
                </a:solidFill>
                <a:effectLst/>
                <a:latin typeface="Roboto" panose="02000000000000000000" pitchFamily="2" charset="0"/>
              </a:rPr>
              <a:t>imread</a:t>
            </a:r>
            <a:r>
              <a:rPr kumimoji="0" lang="en-US" altLang="en-US" sz="1300" b="0" i="0" u="none" strike="noStrike" cap="none" normalizeH="0" baseline="0" dirty="0">
                <a:ln>
                  <a:noFill/>
                </a:ln>
                <a:solidFill>
                  <a:srgbClr val="333333"/>
                </a:solidFill>
                <a:effectLst/>
                <a:latin typeface="Roboto" panose="02000000000000000000" pitchFamily="2" charset="0"/>
              </a:rPr>
              <a:t>() function.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scalefactor</a:t>
            </a:r>
            <a:r>
              <a:rPr kumimoji="0" lang="en-US" altLang="en-US" sz="1300" b="0" i="0" u="none" strike="noStrike" cap="none" normalizeH="0" baseline="0" dirty="0">
                <a:ln>
                  <a:noFill/>
                </a:ln>
                <a:solidFill>
                  <a:srgbClr val="333333"/>
                </a:solidFill>
                <a:effectLst/>
                <a:latin typeface="Roboto" panose="02000000000000000000" pitchFamily="2" charset="0"/>
              </a:rPr>
              <a:t>: This value scales the image by the provided value. It has a default value of 1 which means that no scaling is performed.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size</a:t>
            </a:r>
            <a:r>
              <a:rPr kumimoji="0" lang="en-US" altLang="en-US" sz="1300" b="0" i="0" u="none" strike="noStrike" cap="none" normalizeH="0" baseline="0" dirty="0">
                <a:ln>
                  <a:noFill/>
                </a:ln>
                <a:solidFill>
                  <a:srgbClr val="333333"/>
                </a:solidFill>
                <a:effectLst/>
                <a:latin typeface="Roboto" panose="02000000000000000000" pitchFamily="2" charset="0"/>
              </a:rPr>
              <a:t>: This is the size that the image will be resized to. We have provided the size as 224×224 as most classification models trained on the ImageNet dataset expect this size only.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mean</a:t>
            </a:r>
            <a:r>
              <a:rPr kumimoji="0" lang="en-US" altLang="en-US" sz="1300" b="0" i="0" u="none" strike="noStrike" cap="none" normalizeH="0" baseline="0" dirty="0">
                <a:ln>
                  <a:noFill/>
                </a:ln>
                <a:solidFill>
                  <a:srgbClr val="333333"/>
                </a:solidFill>
                <a:effectLst/>
                <a:latin typeface="Roboto" panose="02000000000000000000" pitchFamily="2" charset="0"/>
              </a:rPr>
              <a:t>: The mean argument is pretty important. These are actually the mean values that are subtracted from the image’s RGB color channels. This normalizes the input and makes the final input invariance to different illumination scales.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C3C3C"/>
                </a:solidFill>
                <a:effectLst/>
                <a:latin typeface="Roboto" panose="02000000000000000000" pitchFamily="2" charset="0"/>
              </a:rPr>
              <a:t>There is one other thing to note here. All the deep learning models expect input in batches. However, we only have one image here. Nevertheless, the blob output that we get here actually has a shape of </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[1, 3, 224, 224]</a:t>
            </a:r>
            <a:r>
              <a:rPr kumimoji="0" lang="en-US" altLang="en-US" sz="1300" b="0" i="0" u="none" strike="noStrike" cap="none" normalizeH="0" baseline="0" dirty="0">
                <a:ln>
                  <a:noFill/>
                </a:ln>
                <a:solidFill>
                  <a:srgbClr val="3C3C3C"/>
                </a:solidFill>
                <a:effectLst/>
                <a:latin typeface="Roboto" panose="02000000000000000000" pitchFamily="2" charset="0"/>
              </a:rPr>
              <a:t>. Observe that one extra batch dimension has been added by the </a:t>
            </a:r>
            <a:r>
              <a:rPr kumimoji="0" lang="en-US" altLang="en-US" sz="1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blobFromImage</a:t>
            </a:r>
            <a:r>
              <a:rPr kumimoji="0" lang="en-US" altLang="en-US" sz="1300" b="0" i="0" u="none" strike="noStrike" cap="none" normalizeH="0" baseline="0" dirty="0">
                <a:ln>
                  <a:noFill/>
                </a:ln>
                <a:solidFill>
                  <a:srgbClr val="3C3C3C"/>
                </a:solidFill>
                <a:effectLst/>
                <a:latin typeface="Roboto" panose="02000000000000000000" pitchFamily="2" charset="0"/>
              </a:rPr>
              <a:t>() function. This would be the final and correct input format for the neural network model.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FD7E93B-F151-4EF1-9A10-9C6CDFF48750}"/>
              </a:ext>
            </a:extLst>
          </p:cNvPr>
          <p:cNvSpPr>
            <a:spLocks noChangeArrowheads="1"/>
          </p:cNvSpPr>
          <p:nvPr/>
        </p:nvSpPr>
        <p:spPr bwMode="auto">
          <a:xfrm>
            <a:off x="0" y="3524874"/>
            <a:ext cx="6573157" cy="14901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C3C3C"/>
                </a:solidFill>
                <a:effectLst/>
                <a:latin typeface="Roboto" panose="02000000000000000000" pitchFamily="2" charset="0"/>
              </a:rPr>
              <a:t>There are two steps for making predictions. </a:t>
            </a: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rgbClr val="333333"/>
                </a:solidFill>
                <a:effectLst/>
                <a:latin typeface="Roboto" panose="02000000000000000000" pitchFamily="2" charset="0"/>
              </a:rPr>
              <a:t>First, we have to set the input blob to our neural network model that we have loaded from the disk.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rgbClr val="333333"/>
                </a:solidFill>
                <a:effectLst/>
                <a:latin typeface="Roboto" panose="02000000000000000000" pitchFamily="2" charset="0"/>
              </a:rPr>
              <a:t>The second step is to use the forward() function for forward propagating the blob through the model, which gives us all the outputs.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C3C3C"/>
                </a:solidFill>
                <a:effectLst/>
                <a:latin typeface="Roboto" panose="02000000000000000000" pitchFamily="2" charset="0"/>
              </a:rPr>
              <a:t>We are carrying out both the steps in the above code block.</a:t>
            </a: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C3C3C"/>
                </a:solidFill>
                <a:effectLst/>
                <a:latin typeface="Roboto" panose="02000000000000000000" pitchFamily="2" charset="0"/>
              </a:rPr>
              <a:t>The </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outputs</a:t>
            </a:r>
            <a:r>
              <a:rPr kumimoji="0" lang="en-US" altLang="en-US" sz="1300" b="0" i="0" u="none" strike="noStrike" cap="none" normalizeH="0" baseline="0" dirty="0">
                <a:ln>
                  <a:noFill/>
                </a:ln>
                <a:solidFill>
                  <a:srgbClr val="3C3C3C"/>
                </a:solidFill>
                <a:effectLst/>
                <a:latin typeface="Roboto" panose="02000000000000000000" pitchFamily="2" charset="0"/>
              </a:rPr>
              <a:t>, which is an array, holds all the predictions.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7857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4BF24B-9960-4B16-A303-D8FAA81EAC87}"/>
              </a:ext>
            </a:extLst>
          </p:cNvPr>
          <p:cNvPicPr>
            <a:picLocks noChangeAspect="1"/>
          </p:cNvPicPr>
          <p:nvPr/>
        </p:nvPicPr>
        <p:blipFill>
          <a:blip r:embed="rId2"/>
          <a:stretch>
            <a:fillRect/>
          </a:stretch>
        </p:blipFill>
        <p:spPr>
          <a:xfrm>
            <a:off x="0" y="0"/>
            <a:ext cx="6435634" cy="3857944"/>
          </a:xfrm>
          <a:prstGeom prst="rect">
            <a:avLst/>
          </a:prstGeom>
        </p:spPr>
      </p:pic>
      <p:sp>
        <p:nvSpPr>
          <p:cNvPr id="4" name="Rectangle 1">
            <a:extLst>
              <a:ext uri="{FF2B5EF4-FFF2-40B4-BE49-F238E27FC236}">
                <a16:creationId xmlns:a16="http://schemas.microsoft.com/office/drawing/2014/main" id="{E27504C8-50DF-41F3-B91E-EF40723615B4}"/>
              </a:ext>
            </a:extLst>
          </p:cNvPr>
          <p:cNvSpPr>
            <a:spLocks noChangeArrowheads="1"/>
          </p:cNvSpPr>
          <p:nvPr/>
        </p:nvSpPr>
        <p:spPr bwMode="auto">
          <a:xfrm>
            <a:off x="6525208" y="0"/>
            <a:ext cx="5666792" cy="6924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C3C3C"/>
                </a:solidFill>
                <a:effectLst/>
                <a:latin typeface="Roboto" panose="02000000000000000000" pitchFamily="2" charset="0"/>
              </a:rPr>
              <a:t>We are all set to loop over the detections in </a:t>
            </a:r>
            <a:r>
              <a:rPr kumimoji="0" lang="en-US" altLang="en-US" sz="13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output</a:t>
            </a:r>
            <a:r>
              <a:rPr kumimoji="0" lang="en-US" altLang="en-US" sz="1300" b="0" i="0" u="none" strike="noStrike" cap="none" normalizeH="0" baseline="0" dirty="0">
                <a:ln>
                  <a:noFill/>
                </a:ln>
                <a:solidFill>
                  <a:srgbClr val="3C3C3C"/>
                </a:solidFill>
                <a:effectLst/>
                <a:latin typeface="Roboto" panose="02000000000000000000" pitchFamily="2" charset="0"/>
              </a:rPr>
              <a:t>, and draw the bounding boxes around each of the detected objects. The following is the code for looping over the detections.</a:t>
            </a:r>
            <a:r>
              <a:rPr kumimoji="0" lang="en-US" altLang="en-US" sz="4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CAC25B9-D086-41F9-AAA2-EC29ADE25874}"/>
              </a:ext>
            </a:extLst>
          </p:cNvPr>
          <p:cNvSpPr>
            <a:spLocks noChangeArrowheads="1"/>
          </p:cNvSpPr>
          <p:nvPr/>
        </p:nvSpPr>
        <p:spPr bwMode="auto">
          <a:xfrm>
            <a:off x="6525208" y="692497"/>
            <a:ext cx="5546660" cy="34445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a:ln>
                  <a:noFill/>
                </a:ln>
                <a:solidFill>
                  <a:srgbClr val="333333"/>
                </a:solidFill>
                <a:effectLst/>
                <a:latin typeface="Roboto" panose="02000000000000000000" pitchFamily="2" charset="0"/>
              </a:rPr>
              <a:t>Inside the </a:t>
            </a:r>
            <a:r>
              <a:rPr kumimoji="0" lang="en-US" altLang="en-US" sz="1000" b="0" i="0" u="none" strike="noStrike" cap="none" normalizeH="0" baseline="0">
                <a:ln>
                  <a:noFill/>
                </a:ln>
                <a:solidFill>
                  <a:srgbClr val="333333"/>
                </a:solidFill>
                <a:effectLst/>
                <a:latin typeface="Courier New" panose="02070309020205020404" pitchFamily="49" charset="0"/>
                <a:cs typeface="Courier New" panose="02070309020205020404" pitchFamily="49" charset="0"/>
              </a:rPr>
              <a:t>for</a:t>
            </a:r>
            <a:r>
              <a:rPr kumimoji="0" lang="en-US" altLang="en-US" sz="1300" b="0" i="0" u="none" strike="noStrike" cap="none" normalizeH="0" baseline="0">
                <a:ln>
                  <a:noFill/>
                </a:ln>
                <a:solidFill>
                  <a:srgbClr val="333333"/>
                </a:solidFill>
                <a:effectLst/>
                <a:latin typeface="Roboto" panose="02000000000000000000" pitchFamily="2" charset="0"/>
              </a:rPr>
              <a:t> loop, first, we extract the confidence score of the current detected object. As discussed, we can get it from the index position 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a:ln>
                  <a:noFill/>
                </a:ln>
                <a:solidFill>
                  <a:srgbClr val="333333"/>
                </a:solidFill>
                <a:effectLst/>
                <a:latin typeface="Roboto" panose="02000000000000000000" pitchFamily="2" charset="0"/>
              </a:rPr>
              <a:t>Then we have the </a:t>
            </a:r>
            <a:r>
              <a:rPr kumimoji="0" lang="en-US" altLang="en-US" sz="1000" b="0" i="0" u="none" strike="noStrike" cap="none" normalizeH="0" baseline="0">
                <a:ln>
                  <a:noFill/>
                </a:ln>
                <a:solidFill>
                  <a:srgbClr val="333333"/>
                </a:solidFill>
                <a:effectLst/>
                <a:latin typeface="Courier New" panose="02070309020205020404" pitchFamily="49" charset="0"/>
                <a:cs typeface="Courier New" panose="02070309020205020404" pitchFamily="49" charset="0"/>
              </a:rPr>
              <a:t>if</a:t>
            </a:r>
            <a:r>
              <a:rPr kumimoji="0" lang="en-US" altLang="en-US" sz="1300" b="0" i="0" u="none" strike="noStrike" cap="none" normalizeH="0" baseline="0">
                <a:ln>
                  <a:noFill/>
                </a:ln>
                <a:solidFill>
                  <a:srgbClr val="333333"/>
                </a:solidFill>
                <a:effectLst/>
                <a:latin typeface="Roboto" panose="02000000000000000000" pitchFamily="2" charset="0"/>
              </a:rPr>
              <a:t> block to check whether the detected object’s confidence is above a certain threshold or not. We are only moving forward to draw the bounding boxes of the confidence is above 0.4.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a:ln>
                  <a:noFill/>
                </a:ln>
                <a:solidFill>
                  <a:srgbClr val="333333"/>
                </a:solidFill>
                <a:effectLst/>
                <a:latin typeface="Roboto" panose="02000000000000000000" pitchFamily="2" charset="0"/>
              </a:rPr>
              <a:t>We get the class ID and map it to the MS COCO class names. Then we get a single color for the current class to draw the bounding boxes and put the class label text on top of the bounding box.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a:ln>
                  <a:noFill/>
                </a:ln>
                <a:solidFill>
                  <a:srgbClr val="333333"/>
                </a:solidFill>
                <a:effectLst/>
                <a:latin typeface="Roboto" panose="02000000000000000000" pitchFamily="2" charset="0"/>
              </a:rPr>
              <a:t>We are then extracting the bounding box x and y coordinates and the bounding box’s width and height. Multiplying them with the image width and height, respectively, provides us with the correct values to draw the rectangles.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a:ln>
                  <a:noFill/>
                </a:ln>
                <a:solidFill>
                  <a:srgbClr val="333333"/>
                </a:solidFill>
                <a:effectLst/>
                <a:latin typeface="Roboto" panose="02000000000000000000" pitchFamily="2" charset="0"/>
              </a:rPr>
              <a:t>In the final few steps, we are drawing the bounding box rectangles, writing the class text on top and visualizing the resulting image.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0064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CF64D5-69A6-4E5A-972B-9409F922BCD4}"/>
              </a:ext>
            </a:extLst>
          </p:cNvPr>
          <p:cNvPicPr>
            <a:picLocks noChangeAspect="1"/>
          </p:cNvPicPr>
          <p:nvPr/>
        </p:nvPicPr>
        <p:blipFill>
          <a:blip r:embed="rId2"/>
          <a:stretch>
            <a:fillRect/>
          </a:stretch>
        </p:blipFill>
        <p:spPr>
          <a:xfrm>
            <a:off x="25311" y="0"/>
            <a:ext cx="6336643" cy="3579223"/>
          </a:xfrm>
          <a:prstGeom prst="rect">
            <a:avLst/>
          </a:prstGeom>
        </p:spPr>
      </p:pic>
      <p:sp>
        <p:nvSpPr>
          <p:cNvPr id="5" name="TextBox 4">
            <a:extLst>
              <a:ext uri="{FF2B5EF4-FFF2-40B4-BE49-F238E27FC236}">
                <a16:creationId xmlns:a16="http://schemas.microsoft.com/office/drawing/2014/main" id="{F6930463-111E-4DCE-A967-72E6329E9765}"/>
              </a:ext>
            </a:extLst>
          </p:cNvPr>
          <p:cNvSpPr txBox="1"/>
          <p:nvPr/>
        </p:nvSpPr>
        <p:spPr>
          <a:xfrm>
            <a:off x="0" y="3579223"/>
            <a:ext cx="6096000" cy="2031325"/>
          </a:xfrm>
          <a:prstGeom prst="rect">
            <a:avLst/>
          </a:prstGeom>
          <a:noFill/>
        </p:spPr>
        <p:txBody>
          <a:bodyPr wrap="square">
            <a:spAutoFit/>
          </a:bodyPr>
          <a:lstStyle/>
          <a:p>
            <a:r>
              <a:rPr lang="en-CA" b="1" i="1" dirty="0">
                <a:solidFill>
                  <a:srgbClr val="3C3C3C"/>
                </a:solidFill>
                <a:latin typeface="Roboto" panose="02000000000000000000" pitchFamily="2" charset="0"/>
              </a:rPr>
              <a:t>U</a:t>
            </a:r>
            <a:r>
              <a:rPr lang="en-CA" b="1" i="1" dirty="0">
                <a:solidFill>
                  <a:srgbClr val="3C3C3C"/>
                </a:solidFill>
                <a:effectLst/>
                <a:latin typeface="Roboto" panose="02000000000000000000" pitchFamily="2" charset="0"/>
              </a:rPr>
              <a:t>se </a:t>
            </a:r>
            <a:r>
              <a:rPr lang="en-CA" b="1" i="1" dirty="0" err="1">
                <a:solidFill>
                  <a:srgbClr val="3C3C3C"/>
                </a:solidFill>
                <a:effectLst/>
                <a:latin typeface="Roboto" panose="02000000000000000000" pitchFamily="2" charset="0"/>
              </a:rPr>
              <a:t>MobileNet</a:t>
            </a:r>
            <a:r>
              <a:rPr lang="en-CA" b="1" i="1" dirty="0">
                <a:solidFill>
                  <a:srgbClr val="3C3C3C"/>
                </a:solidFill>
                <a:effectLst/>
                <a:latin typeface="Roboto" panose="02000000000000000000" pitchFamily="2" charset="0"/>
              </a:rPr>
              <a:t> SSD (Single Shot Detector), which has been trained on the MS COCO dataset using the TensorFlow deep learning framework</a:t>
            </a:r>
            <a:r>
              <a:rPr lang="en-CA" b="0" i="0" dirty="0">
                <a:solidFill>
                  <a:srgbClr val="3C3C3C"/>
                </a:solidFill>
                <a:effectLst/>
                <a:latin typeface="Roboto" panose="02000000000000000000" pitchFamily="2" charset="0"/>
              </a:rPr>
              <a:t>.  </a:t>
            </a:r>
            <a:r>
              <a:rPr lang="en-CA" b="0" i="0" dirty="0">
                <a:solidFill>
                  <a:srgbClr val="3C3C3C"/>
                </a:solidFill>
                <a:effectLst/>
                <a:latin typeface="Roboto" panose="02000000000000000000" pitchFamily="2" charset="0"/>
                <a:hlinkClick r:id="rId3"/>
              </a:rPr>
              <a:t>SSD</a:t>
            </a:r>
            <a:r>
              <a:rPr lang="en-CA" b="0" i="0" dirty="0">
                <a:solidFill>
                  <a:srgbClr val="3C3C3C"/>
                </a:solidFill>
                <a:effectLst/>
                <a:latin typeface="Roboto" panose="02000000000000000000" pitchFamily="2" charset="0"/>
              </a:rPr>
              <a:t> models are generally faster when compared to other object detection models. Moreover, the </a:t>
            </a:r>
            <a:r>
              <a:rPr lang="en-CA" b="0" i="0" dirty="0" err="1">
                <a:solidFill>
                  <a:srgbClr val="3C3C3C"/>
                </a:solidFill>
                <a:effectLst/>
                <a:latin typeface="Roboto" panose="02000000000000000000" pitchFamily="2" charset="0"/>
              </a:rPr>
              <a:t>MobileNet</a:t>
            </a:r>
            <a:r>
              <a:rPr lang="en-CA" b="0" i="0" dirty="0">
                <a:solidFill>
                  <a:srgbClr val="3C3C3C"/>
                </a:solidFill>
                <a:effectLst/>
                <a:latin typeface="Roboto" panose="02000000000000000000" pitchFamily="2" charset="0"/>
              </a:rPr>
              <a:t> backbone also makes them less compute-intensive. So, it is a good model to start learning about object detection with OpenCV DNN.</a:t>
            </a:r>
            <a:endParaRPr lang="en-CA" dirty="0"/>
          </a:p>
        </p:txBody>
      </p:sp>
    </p:spTree>
    <p:extLst>
      <p:ext uri="{BB962C8B-B14F-4D97-AF65-F5344CB8AC3E}">
        <p14:creationId xmlns:p14="http://schemas.microsoft.com/office/powerpoint/2010/main" val="1308063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0134AA-EB87-43D2-AFD8-1C911D7E8D77}"/>
              </a:ext>
            </a:extLst>
          </p:cNvPr>
          <p:cNvPicPr>
            <a:picLocks noChangeAspect="1"/>
          </p:cNvPicPr>
          <p:nvPr/>
        </p:nvPicPr>
        <p:blipFill>
          <a:blip r:embed="rId2"/>
          <a:stretch>
            <a:fillRect/>
          </a:stretch>
        </p:blipFill>
        <p:spPr>
          <a:xfrm>
            <a:off x="0" y="0"/>
            <a:ext cx="6844937" cy="1384916"/>
          </a:xfrm>
          <a:prstGeom prst="rect">
            <a:avLst/>
          </a:prstGeom>
        </p:spPr>
      </p:pic>
    </p:spTree>
    <p:extLst>
      <p:ext uri="{BB962C8B-B14F-4D97-AF65-F5344CB8AC3E}">
        <p14:creationId xmlns:p14="http://schemas.microsoft.com/office/powerpoint/2010/main" val="1988120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5495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TotalTime>
  <Words>805</Words>
  <Application>Microsoft Office PowerPoint</Application>
  <PresentationFormat>Widescreen</PresentationFormat>
  <Paragraphs>26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Courier New</vt:lpstr>
      <vt:lpstr>Raleway</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EPalmer</dc:creator>
  <cp:lastModifiedBy>EPalmer</cp:lastModifiedBy>
  <cp:revision>2</cp:revision>
  <dcterms:created xsi:type="dcterms:W3CDTF">2021-08-27T07:11:02Z</dcterms:created>
  <dcterms:modified xsi:type="dcterms:W3CDTF">2021-08-27T14:58:32Z</dcterms:modified>
</cp:coreProperties>
</file>