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8" r:id="rId2"/>
    <p:sldId id="259" r:id="rId3"/>
    <p:sldId id="282" r:id="rId4"/>
    <p:sldId id="281" r:id="rId5"/>
    <p:sldId id="272" r:id="rId6"/>
    <p:sldId id="279" r:id="rId7"/>
    <p:sldId id="274" r:id="rId8"/>
    <p:sldId id="275" r:id="rId9"/>
    <p:sldId id="277" r:id="rId10"/>
    <p:sldId id="261" r:id="rId11"/>
    <p:sldId id="262" r:id="rId12"/>
    <p:sldId id="278" r:id="rId13"/>
    <p:sldId id="280"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85656" autoAdjust="0"/>
  </p:normalViewPr>
  <p:slideViewPr>
    <p:cSldViewPr snapToGrid="0">
      <p:cViewPr varScale="1">
        <p:scale>
          <a:sx n="57" d="100"/>
          <a:sy n="57" d="100"/>
        </p:scale>
        <p:origin x="78"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jah Thomas" userId="f572b75de0c7564c" providerId="LiveId" clId="{E27AE617-71FE-480F-A536-C3ECB93DAD5C}"/>
    <pc:docChg chg="custSel modSld">
      <pc:chgData name="Elijah Thomas" userId="f572b75de0c7564c" providerId="LiveId" clId="{E27AE617-71FE-480F-A536-C3ECB93DAD5C}" dt="2023-10-15T15:33:04.991" v="1" actId="478"/>
      <pc:docMkLst>
        <pc:docMk/>
      </pc:docMkLst>
      <pc:sldChg chg="delSp mod">
        <pc:chgData name="Elijah Thomas" userId="f572b75de0c7564c" providerId="LiveId" clId="{E27AE617-71FE-480F-A536-C3ECB93DAD5C}" dt="2023-10-15T15:32:56.473" v="0" actId="478"/>
        <pc:sldMkLst>
          <pc:docMk/>
          <pc:sldMk cId="3867525087" sldId="272"/>
        </pc:sldMkLst>
        <pc:spChg chg="del">
          <ac:chgData name="Elijah Thomas" userId="f572b75de0c7564c" providerId="LiveId" clId="{E27AE617-71FE-480F-A536-C3ECB93DAD5C}" dt="2023-10-15T15:32:56.473" v="0" actId="478"/>
          <ac:spMkLst>
            <pc:docMk/>
            <pc:sldMk cId="3867525087" sldId="272"/>
            <ac:spMk id="3" creationId="{00000000-0000-0000-0000-000000000000}"/>
          </ac:spMkLst>
        </pc:spChg>
      </pc:sldChg>
      <pc:sldChg chg="delSp mod">
        <pc:chgData name="Elijah Thomas" userId="f572b75de0c7564c" providerId="LiveId" clId="{E27AE617-71FE-480F-A536-C3ECB93DAD5C}" dt="2023-10-15T15:33:04.991" v="1" actId="478"/>
        <pc:sldMkLst>
          <pc:docMk/>
          <pc:sldMk cId="1216400386" sldId="277"/>
        </pc:sldMkLst>
        <pc:spChg chg="del">
          <ac:chgData name="Elijah Thomas" userId="f572b75de0c7564c" providerId="LiveId" clId="{E27AE617-71FE-480F-A536-C3ECB93DAD5C}" dt="2023-10-15T15:33:04.991" v="1" actId="478"/>
          <ac:spMkLst>
            <pc:docMk/>
            <pc:sldMk cId="1216400386"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2055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3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5187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5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64227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88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1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01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9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865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2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2D574-25AB-4ED9-A06D-4279CBFE7127}"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3927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2D574-25AB-4ED9-A06D-4279CBFE7127}"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BE95E-9360-4856-B5BA-33A9034977A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2D574-25AB-4ED9-A06D-4279CBFE7127}"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2D574-25AB-4ED9-A06D-4279CBFE7127}"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1538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746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12D574-25AB-4ED9-A06D-4279CBFE7127}" type="datetimeFigureOut">
              <a:rPr lang="en-US" smtClean="0"/>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BE95E-9360-4856-B5BA-33A9034977AE}" type="slidenum">
              <a:rPr lang="en-US" smtClean="0"/>
              <a:t>‹#›</a:t>
            </a:fld>
            <a:endParaRPr lang="en-US"/>
          </a:p>
        </p:txBody>
      </p:sp>
    </p:spTree>
    <p:extLst>
      <p:ext uri="{BB962C8B-B14F-4D97-AF65-F5344CB8AC3E}">
        <p14:creationId xmlns:p14="http://schemas.microsoft.com/office/powerpoint/2010/main" val="18057635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tlassian.com/agile/scrum" TargetMode="External"/><Relationship Id="rId2" Type="http://schemas.openxmlformats.org/officeDocument/2006/relationships/hyperlink" Target="https://www.scrum.org/resources/what-scrum-module" TargetMode="External"/><Relationship Id="rId1" Type="http://schemas.openxmlformats.org/officeDocument/2006/relationships/slideLayout" Target="../slideLayouts/slideLayout2.xml"/><Relationship Id="rId5" Type="http://schemas.openxmlformats.org/officeDocument/2006/relationships/hyperlink" Target="https://teamhood.com/agile/scrum-advantages-disadvantages/" TargetMode="External"/><Relationship Id="rId4" Type="http://schemas.openxmlformats.org/officeDocument/2006/relationships/hyperlink" Target="https://www.workamajig.com/blog/scrum-methodology-guide/scrum-phases#:~:text=Scrum%20is%20an%20Agile%20project,and%20retrospective%2C%20and%20release%20ph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3F2784-92E5-48AF-8AA7-DA101BE3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C48685-54C0-406B-BCC6-CD5287724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duotone>
                <a:schemeClr val="bg2">
                  <a:shade val="45000"/>
                  <a:satMod val="135000"/>
                </a:schemeClr>
                <a:prstClr val="white"/>
              </a:duotone>
            </a:blip>
            <a:srcRect/>
            <a:tile tx="0" ty="0" sx="90000" sy="100000" flip="none" algn="ctr"/>
          </a:blipFill>
          <a:ln>
            <a:noFill/>
          </a:ln>
          <a:effectLst>
            <a:outerShdw blurRad="114300" dist="139700" dir="3000000" sx="98000" sy="98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98861" y="1871131"/>
            <a:ext cx="6815669" cy="2349721"/>
          </a:xfrm>
        </p:spPr>
        <p:txBody>
          <a:bodyPr anchor="ctr">
            <a:normAutofit/>
          </a:bodyPr>
          <a:lstStyle/>
          <a:p>
            <a:r>
              <a:rPr lang="en-US" sz="4400" dirty="0">
                <a:solidFill>
                  <a:srgbClr val="212121"/>
                </a:solidFill>
              </a:rPr>
              <a:t>The Scrum-Agile Approach</a:t>
            </a:r>
          </a:p>
        </p:txBody>
      </p:sp>
      <p:sp>
        <p:nvSpPr>
          <p:cNvPr id="3" name="Content Placeholder 2"/>
          <p:cNvSpPr>
            <a:spLocks noGrp="1"/>
          </p:cNvSpPr>
          <p:nvPr>
            <p:ph type="subTitle" idx="1"/>
          </p:nvPr>
        </p:nvSpPr>
        <p:spPr>
          <a:xfrm>
            <a:off x="2698861" y="4463715"/>
            <a:ext cx="6815669" cy="514683"/>
          </a:xfrm>
        </p:spPr>
        <p:txBody>
          <a:bodyPr>
            <a:normAutofit/>
          </a:bodyPr>
          <a:lstStyle/>
          <a:p>
            <a:r>
              <a:rPr lang="en-US" dirty="0">
                <a:solidFill>
                  <a:srgbClr val="212121"/>
                </a:solidFill>
              </a:rPr>
              <a:t>Elijah Thomas</a:t>
            </a:r>
            <a:endParaRPr dirty="0">
              <a:solidFill>
                <a:srgbClr val="212121"/>
              </a:solidFill>
            </a:endParaRPr>
          </a:p>
        </p:txBody>
      </p:sp>
      <p:cxnSp>
        <p:nvCxnSpPr>
          <p:cNvPr id="13" name="Straight Connector 12">
            <a:extLst>
              <a:ext uri="{FF2B5EF4-FFF2-40B4-BE49-F238E27FC236}">
                <a16:creationId xmlns:a16="http://schemas.microsoft.com/office/drawing/2014/main" id="{DE9E818D-F990-490E-9599-A842EBC9B0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0895" y="4280121"/>
            <a:ext cx="1371600" cy="0"/>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9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Sprint Planning</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07279" y="1508760"/>
            <a:ext cx="5989317" cy="3840480"/>
          </a:xfrm>
        </p:spPr>
        <p:txBody>
          <a:bodyPr anchor="ctr">
            <a:normAutofit/>
          </a:bodyPr>
          <a:lstStyle/>
          <a:p>
            <a:pPr marL="0" indent="0">
              <a:buNone/>
            </a:pPr>
            <a:r>
              <a:rPr lang="en-US" sz="2000" dirty="0">
                <a:solidFill>
                  <a:schemeClr val="tx1"/>
                </a:solidFill>
              </a:rPr>
              <a:t>According to Dave West CEO of Scrum.org, “the purpose of sprint planning is to define what can and should be delivered during a sprint” It serves as a dialog between the scrum team, product owner, and end user to find out what value can be provided though a sprint iteration.</a:t>
            </a:r>
            <a:endParaRPr sz="2000" dirty="0">
              <a:solidFill>
                <a:schemeClr val="tx1"/>
              </a:solidFill>
            </a:endParaRPr>
          </a:p>
        </p:txBody>
      </p:sp>
    </p:spTree>
    <p:extLst>
      <p:ext uri="{BB962C8B-B14F-4D97-AF65-F5344CB8AC3E}">
        <p14:creationId xmlns:p14="http://schemas.microsoft.com/office/powerpoint/2010/main" val="200960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The Sprint</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07279" y="1508760"/>
            <a:ext cx="5989317" cy="3840480"/>
          </a:xfrm>
        </p:spPr>
        <p:txBody>
          <a:bodyPr anchor="ctr">
            <a:normAutofit/>
          </a:bodyPr>
          <a:lstStyle/>
          <a:p>
            <a:pPr marL="0" indent="0">
              <a:buNone/>
            </a:pPr>
            <a:r>
              <a:rPr lang="en-US" sz="2000" dirty="0">
                <a:solidFill>
                  <a:schemeClr val="tx1"/>
                </a:solidFill>
              </a:rPr>
              <a:t>The sprint is largely performed by the development team by creating solutions to user stories defined by the product backlog. During the sprint, the development team holds daily standup meetings facilitated by the scrum master to ensure that the flow of the project is fluid and potential issues are addressed.</a:t>
            </a:r>
            <a:endParaRPr sz="2000" dirty="0">
              <a:solidFill>
                <a:schemeClr val="tx1"/>
              </a:solidFill>
            </a:endParaRPr>
          </a:p>
        </p:txBody>
      </p:sp>
    </p:spTree>
    <p:extLst>
      <p:ext uri="{BB962C8B-B14F-4D97-AF65-F5344CB8AC3E}">
        <p14:creationId xmlns:p14="http://schemas.microsoft.com/office/powerpoint/2010/main" val="382118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Sprint Review</a:t>
            </a:r>
          </a:p>
        </p:txBody>
      </p:sp>
      <p:sp>
        <p:nvSpPr>
          <p:cNvPr id="3" name="Content Placeholder 2"/>
          <p:cNvSpPr>
            <a:spLocks noGrp="1"/>
          </p:cNvSpPr>
          <p:nvPr>
            <p:ph idx="1"/>
          </p:nvPr>
        </p:nvSpPr>
        <p:spPr>
          <a:xfrm>
            <a:off x="4907279" y="1508760"/>
            <a:ext cx="5989317" cy="3840480"/>
          </a:xfrm>
        </p:spPr>
        <p:txBody>
          <a:bodyPr anchor="ctr">
            <a:normAutofit/>
          </a:bodyPr>
          <a:lstStyle/>
          <a:p>
            <a:pPr marL="0" indent="0">
              <a:buNone/>
            </a:pPr>
            <a:r>
              <a:rPr lang="en-US" sz="2000" dirty="0">
                <a:solidFill>
                  <a:schemeClr val="tx1"/>
                </a:solidFill>
              </a:rPr>
              <a:t>The review and retrospective phase of scrum serves as an opportunity for the scrum team to reflect on what worked and what didn’t work during a sprint. The sprint review is an informal meeting that allows stakeholders and team members to evaluate the value provided by the development team. Usually these meetings involve the entire scrum team and are facilitated by the product owner and scrum master.</a:t>
            </a:r>
            <a:endParaRPr sz="2000" dirty="0">
              <a:solidFill>
                <a:schemeClr val="tx1"/>
              </a:solidFill>
            </a:endParaRPr>
          </a:p>
        </p:txBody>
      </p:sp>
    </p:spTree>
    <p:extLst>
      <p:ext uri="{BB962C8B-B14F-4D97-AF65-F5344CB8AC3E}">
        <p14:creationId xmlns:p14="http://schemas.microsoft.com/office/powerpoint/2010/main" val="335815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Benefits</a:t>
            </a:r>
          </a:p>
        </p:txBody>
      </p:sp>
      <p:sp>
        <p:nvSpPr>
          <p:cNvPr id="3" name="Content Placeholder 2"/>
          <p:cNvSpPr>
            <a:spLocks noGrp="1"/>
          </p:cNvSpPr>
          <p:nvPr>
            <p:ph idx="1"/>
          </p:nvPr>
        </p:nvSpPr>
        <p:spPr>
          <a:xfrm>
            <a:off x="4907279" y="1508760"/>
            <a:ext cx="5989317" cy="3840480"/>
          </a:xfrm>
        </p:spPr>
        <p:txBody>
          <a:bodyPr anchor="ctr">
            <a:normAutofit/>
          </a:bodyPr>
          <a:lstStyle/>
          <a:p>
            <a:pPr marL="457200" indent="-457200">
              <a:buFont typeface="+mj-lt"/>
              <a:buAutoNum type="arabicPeriod"/>
            </a:pPr>
            <a:r>
              <a:rPr lang="en-US" sz="2000" dirty="0">
                <a:solidFill>
                  <a:schemeClr val="tx1"/>
                </a:solidFill>
              </a:rPr>
              <a:t>Scrum is a flexible development  based development method which ensures flexibility</a:t>
            </a:r>
          </a:p>
          <a:p>
            <a:pPr marL="457200" indent="-457200">
              <a:buFont typeface="+mj-lt"/>
              <a:buAutoNum type="arabicPeriod"/>
            </a:pPr>
            <a:r>
              <a:rPr lang="en-US" sz="2000" dirty="0">
                <a:solidFill>
                  <a:schemeClr val="tx1"/>
                </a:solidFill>
              </a:rPr>
              <a:t>When implemented correctly scrum works well for projects with high levels of uncertainty.</a:t>
            </a:r>
          </a:p>
          <a:p>
            <a:pPr marL="457200" indent="-457200">
              <a:buFont typeface="+mj-lt"/>
              <a:buAutoNum type="arabicPeriod"/>
            </a:pPr>
            <a:r>
              <a:rPr lang="en-US" sz="2000" dirty="0">
                <a:solidFill>
                  <a:schemeClr val="tx1"/>
                </a:solidFill>
              </a:rPr>
              <a:t>Modular development enables strategic unit testing which leads to quality solutions being provided to end users.</a:t>
            </a:r>
          </a:p>
          <a:p>
            <a:pPr marL="457200" indent="-457200">
              <a:buFont typeface="+mj-lt"/>
              <a:buAutoNum type="arabicPeriod"/>
            </a:pPr>
            <a:r>
              <a:rPr lang="en-US" sz="2000" dirty="0">
                <a:solidFill>
                  <a:schemeClr val="tx1"/>
                </a:solidFill>
              </a:rPr>
              <a:t>Scrum allows for faster deployment of solutions</a:t>
            </a:r>
          </a:p>
          <a:p>
            <a:pPr marL="457200" indent="-457200">
              <a:buFont typeface="+mj-lt"/>
              <a:buAutoNum type="arabicPeriod"/>
            </a:pPr>
            <a:endParaRPr sz="2000" dirty="0">
              <a:solidFill>
                <a:schemeClr val="tx1"/>
              </a:solidFill>
            </a:endParaRPr>
          </a:p>
        </p:txBody>
      </p:sp>
    </p:spTree>
    <p:extLst>
      <p:ext uri="{BB962C8B-B14F-4D97-AF65-F5344CB8AC3E}">
        <p14:creationId xmlns:p14="http://schemas.microsoft.com/office/powerpoint/2010/main" val="241616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Limitations</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07279" y="1508760"/>
            <a:ext cx="5989317" cy="3840480"/>
          </a:xfrm>
        </p:spPr>
        <p:txBody>
          <a:bodyPr anchor="ctr">
            <a:normAutofit/>
          </a:bodyPr>
          <a:lstStyle/>
          <a:p>
            <a:pPr marL="457200" indent="-457200">
              <a:buFont typeface="+mj-lt"/>
              <a:buAutoNum type="arabicPeriod"/>
            </a:pPr>
            <a:r>
              <a:rPr lang="en-US" sz="2000" dirty="0">
                <a:solidFill>
                  <a:schemeClr val="tx1"/>
                </a:solidFill>
              </a:rPr>
              <a:t>Difficulty to implement when scaling</a:t>
            </a:r>
          </a:p>
          <a:p>
            <a:pPr marL="457200" indent="-457200">
              <a:buFont typeface="+mj-lt"/>
              <a:buAutoNum type="arabicPeriod"/>
            </a:pPr>
            <a:r>
              <a:rPr lang="en-US" sz="2000" dirty="0">
                <a:solidFill>
                  <a:schemeClr val="tx1"/>
                </a:solidFill>
              </a:rPr>
              <a:t>Requires dedicated training</a:t>
            </a:r>
          </a:p>
          <a:p>
            <a:pPr marL="457200" indent="-457200">
              <a:buFont typeface="+mj-lt"/>
              <a:buAutoNum type="arabicPeriod"/>
            </a:pPr>
            <a:r>
              <a:rPr lang="en-US" sz="2000" dirty="0">
                <a:solidFill>
                  <a:schemeClr val="tx1"/>
                </a:solidFill>
              </a:rPr>
              <a:t>Hard to integrate with waterfall method approach</a:t>
            </a:r>
          </a:p>
          <a:p>
            <a:pPr marL="457200" indent="-457200">
              <a:buFont typeface="+mj-lt"/>
              <a:buAutoNum type="arabicPeriod"/>
            </a:pPr>
            <a:r>
              <a:rPr lang="en-US" sz="2000" dirty="0">
                <a:solidFill>
                  <a:schemeClr val="tx1"/>
                </a:solidFill>
              </a:rPr>
              <a:t>Requires ideological shift of the entire organization to be integrated correctly.</a:t>
            </a:r>
          </a:p>
          <a:p>
            <a:pPr marL="457200" indent="-457200">
              <a:buFont typeface="+mj-lt"/>
              <a:buAutoNum type="arabicPeriod"/>
            </a:pPr>
            <a:endParaRPr lang="en-US" sz="2000" dirty="0">
              <a:solidFill>
                <a:schemeClr val="tx1"/>
              </a:solidFill>
            </a:endParaRPr>
          </a:p>
        </p:txBody>
      </p:sp>
    </p:spTree>
    <p:extLst>
      <p:ext uri="{BB962C8B-B14F-4D97-AF65-F5344CB8AC3E}">
        <p14:creationId xmlns:p14="http://schemas.microsoft.com/office/powerpoint/2010/main" val="5122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95402" y="1508760"/>
            <a:ext cx="2918458" cy="3840480"/>
          </a:xfrm>
        </p:spPr>
        <p:txBody>
          <a:bodyPr>
            <a:normAutofit/>
          </a:bodyPr>
          <a:lstStyle/>
          <a:p>
            <a:r>
              <a:rPr lang="en-US" dirty="0">
                <a:solidFill>
                  <a:schemeClr val="tx1"/>
                </a:solidFill>
              </a:rPr>
              <a:t>Citations</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07281" y="1508760"/>
            <a:ext cx="5989317" cy="4231640"/>
          </a:xfrm>
        </p:spPr>
        <p:txBody>
          <a:bodyPr anchor="ctr">
            <a:normAutofit fontScale="92500" lnSpcReduction="10000"/>
          </a:bodyPr>
          <a:lstStyle/>
          <a:p>
            <a:endParaRPr lang="en-US" sz="2000" dirty="0">
              <a:solidFill>
                <a:schemeClr val="tx1"/>
              </a:solidFill>
            </a:endParaRPr>
          </a:p>
          <a:p>
            <a:r>
              <a:rPr lang="en-US" sz="1800" i="1" dirty="0">
                <a:effectLst/>
                <a:latin typeface="Times New Roman" panose="02020603050405020304" pitchFamily="18" charset="0"/>
              </a:rPr>
              <a:t>What is Scrum?</a:t>
            </a:r>
            <a:r>
              <a:rPr lang="en-US" sz="1800" dirty="0">
                <a:effectLst/>
                <a:latin typeface="Times New Roman" panose="02020603050405020304" pitchFamily="18" charset="0"/>
              </a:rPr>
              <a:t> (n.d.). Scrum.org. </a:t>
            </a:r>
            <a:r>
              <a:rPr lang="en-US" sz="1800" dirty="0">
                <a:effectLst/>
                <a:latin typeface="Times New Roman" panose="02020603050405020304" pitchFamily="18" charset="0"/>
                <a:hlinkClick r:id="rId2"/>
              </a:rPr>
              <a:t>https://www.scrum.org/resources/what-scrum-module</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Atlassian. (n.d.). </a:t>
            </a:r>
            <a:r>
              <a:rPr lang="en-US" sz="1800" i="1" dirty="0">
                <a:effectLst/>
                <a:latin typeface="Times New Roman" panose="02020603050405020304" pitchFamily="18" charset="0"/>
              </a:rPr>
              <a:t>What is Scrum?</a:t>
            </a:r>
            <a:r>
              <a:rPr lang="en-US" sz="1800" dirty="0">
                <a:effectLst/>
                <a:latin typeface="Times New Roman" panose="02020603050405020304" pitchFamily="18" charset="0"/>
              </a:rPr>
              <a:t> [Video]. Atlassian. </a:t>
            </a:r>
            <a:r>
              <a:rPr lang="en-US" sz="1800" dirty="0">
                <a:effectLst/>
                <a:latin typeface="Times New Roman" panose="02020603050405020304" pitchFamily="18" charset="0"/>
                <a:hlinkClick r:id="rId3"/>
              </a:rPr>
              <a:t>https://www.atlassian.com/agile/scrum</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Donato, H., &amp; Donato, H. (2023, June 12). What Are The Phases Of Scrum? </a:t>
            </a:r>
            <a:r>
              <a:rPr lang="en-US" sz="1800" i="1" dirty="0" err="1">
                <a:effectLst/>
                <a:latin typeface="Times New Roman" panose="02020603050405020304" pitchFamily="18" charset="0"/>
              </a:rPr>
              <a:t>Workamajig</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4"/>
              </a:rPr>
              <a:t>https://www.workamajig.com/blog/scrum-methodology-guide/scrum-phases#:~:text=Scrum%20is%20an%20Agile%20project,and%20retrospective%2C%20and%20release%20phase</a:t>
            </a:r>
            <a:r>
              <a:rPr lang="en-US" sz="1800" dirty="0">
                <a:effectLst/>
                <a:latin typeface="Times New Roman" panose="02020603050405020304" pitchFamily="18" charset="0"/>
              </a:rPr>
              <a:t>.</a:t>
            </a:r>
            <a:endParaRPr lang="en-US" sz="2000" dirty="0">
              <a:solidFill>
                <a:schemeClr val="tx1"/>
              </a:solidFill>
            </a:endParaRPr>
          </a:p>
          <a:p>
            <a:r>
              <a:rPr lang="en-US" sz="1800" dirty="0" err="1">
                <a:effectLst/>
                <a:latin typeface="Times New Roman" panose="02020603050405020304" pitchFamily="18" charset="0"/>
              </a:rPr>
              <a:t>Vasiliauskas</a:t>
            </a:r>
            <a:r>
              <a:rPr lang="en-US" sz="1800" dirty="0">
                <a:effectLst/>
                <a:latin typeface="Times New Roman" panose="02020603050405020304" pitchFamily="18" charset="0"/>
              </a:rPr>
              <a:t>, V. (2023, September 28). 14 Scrum advantages and disadvantages in 2023. </a:t>
            </a:r>
            <a:r>
              <a:rPr lang="en-US" sz="1800" i="1" dirty="0" err="1">
                <a:effectLst/>
                <a:latin typeface="Times New Roman" panose="02020603050405020304" pitchFamily="18" charset="0"/>
              </a:rPr>
              <a:t>Teamhood</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5"/>
              </a:rPr>
              <a:t>https://teamhood.com/agile/scrum-advantages-disadvantages/</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2000" dirty="0">
              <a:solidFill>
                <a:schemeClr val="tx1"/>
              </a:solidFill>
            </a:endParaRPr>
          </a:p>
          <a:p>
            <a:endParaRPr lang="en-US" sz="2000" dirty="0">
              <a:solidFill>
                <a:schemeClr val="tx1"/>
              </a:solidFill>
            </a:endParaRPr>
          </a:p>
          <a:p>
            <a:endParaRPr sz="2000" dirty="0">
              <a:solidFill>
                <a:schemeClr val="tx1"/>
              </a:solidFill>
            </a:endParaRPr>
          </a:p>
        </p:txBody>
      </p:sp>
    </p:spTree>
    <p:extLst>
      <p:ext uri="{BB962C8B-B14F-4D97-AF65-F5344CB8AC3E}">
        <p14:creationId xmlns:p14="http://schemas.microsoft.com/office/powerpoint/2010/main" val="10223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95402" y="1508760"/>
            <a:ext cx="2918458" cy="3840480"/>
          </a:xfrm>
        </p:spPr>
        <p:txBody>
          <a:bodyPr>
            <a:normAutofit/>
          </a:bodyPr>
          <a:lstStyle/>
          <a:p>
            <a:r>
              <a:rPr lang="en-US">
                <a:solidFill>
                  <a:schemeClr val="tx1"/>
                </a:solidFill>
              </a:rPr>
              <a:t>Contents</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07279" y="1508760"/>
            <a:ext cx="5989317" cy="3840480"/>
          </a:xfrm>
        </p:spPr>
        <p:txBody>
          <a:bodyPr anchor="ctr">
            <a:normAutofit/>
          </a:bodyPr>
          <a:lstStyle/>
          <a:p>
            <a:pPr>
              <a:lnSpc>
                <a:spcPct val="90000"/>
              </a:lnSpc>
            </a:pPr>
            <a:r>
              <a:rPr lang="en-US" sz="1700" dirty="0">
                <a:solidFill>
                  <a:schemeClr val="tx1"/>
                </a:solidFill>
              </a:rPr>
              <a:t>Scrum Overview</a:t>
            </a:r>
          </a:p>
          <a:p>
            <a:pPr>
              <a:lnSpc>
                <a:spcPct val="90000"/>
              </a:lnSpc>
            </a:pPr>
            <a:r>
              <a:rPr lang="en-US" sz="1700" dirty="0">
                <a:solidFill>
                  <a:schemeClr val="tx1"/>
                </a:solidFill>
              </a:rPr>
              <a:t>Waterfall Vs Scrum</a:t>
            </a:r>
          </a:p>
          <a:p>
            <a:pPr>
              <a:lnSpc>
                <a:spcPct val="90000"/>
              </a:lnSpc>
            </a:pPr>
            <a:r>
              <a:rPr lang="en-US" sz="1700" dirty="0">
                <a:solidFill>
                  <a:schemeClr val="tx1"/>
                </a:solidFill>
              </a:rPr>
              <a:t>Roles</a:t>
            </a:r>
          </a:p>
          <a:p>
            <a:pPr>
              <a:lnSpc>
                <a:spcPct val="90000"/>
              </a:lnSpc>
            </a:pPr>
            <a:r>
              <a:rPr lang="en-US" sz="1700" dirty="0">
                <a:solidFill>
                  <a:schemeClr val="tx1"/>
                </a:solidFill>
              </a:rPr>
              <a:t>Work phases</a:t>
            </a:r>
          </a:p>
          <a:p>
            <a:pPr>
              <a:lnSpc>
                <a:spcPct val="90000"/>
              </a:lnSpc>
            </a:pPr>
            <a:r>
              <a:rPr lang="en-US" sz="1700" dirty="0">
                <a:solidFill>
                  <a:schemeClr val="tx1"/>
                </a:solidFill>
              </a:rPr>
              <a:t>Benefits</a:t>
            </a:r>
          </a:p>
          <a:p>
            <a:pPr>
              <a:lnSpc>
                <a:spcPct val="90000"/>
              </a:lnSpc>
            </a:pPr>
            <a:r>
              <a:rPr lang="en-US" sz="1700" dirty="0">
                <a:solidFill>
                  <a:schemeClr val="tx1"/>
                </a:solidFill>
              </a:rPr>
              <a:t>Limitations</a:t>
            </a:r>
          </a:p>
          <a:p>
            <a:pPr>
              <a:lnSpc>
                <a:spcPct val="90000"/>
              </a:lnSpc>
            </a:pPr>
            <a:r>
              <a:rPr lang="en-US" sz="1700" dirty="0">
                <a:solidFill>
                  <a:schemeClr val="tx1"/>
                </a:solidFill>
              </a:rPr>
              <a:t>Citations</a:t>
            </a:r>
          </a:p>
          <a:p>
            <a:pPr marL="0" indent="0">
              <a:lnSpc>
                <a:spcPct val="90000"/>
              </a:lnSpc>
              <a:buNone/>
            </a:pPr>
            <a:endParaRPr lang="en-US" sz="1700" dirty="0">
              <a:solidFill>
                <a:schemeClr val="tx1"/>
              </a:solidFill>
            </a:endParaRPr>
          </a:p>
        </p:txBody>
      </p:sp>
    </p:spTree>
    <p:extLst>
      <p:ext uri="{BB962C8B-B14F-4D97-AF65-F5344CB8AC3E}">
        <p14:creationId xmlns:p14="http://schemas.microsoft.com/office/powerpoint/2010/main" val="39357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ADB6-ED32-9A28-864C-2E8CF7338DB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DAD5C7-CC5E-2CB6-2A2B-4AEADE499B8A}"/>
              </a:ext>
            </a:extLst>
          </p:cNvPr>
          <p:cNvSpPr>
            <a:spLocks noGrp="1"/>
          </p:cNvSpPr>
          <p:nvPr>
            <p:ph idx="1"/>
          </p:nvPr>
        </p:nvSpPr>
        <p:spPr>
          <a:xfrm>
            <a:off x="1295401" y="2523067"/>
            <a:ext cx="9601196" cy="3352801"/>
          </a:xfrm>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Helvetica Neue Light" panose="020B0402040204020203" pitchFamily="34" charset="0"/>
                <a:ea typeface="Helvetica Neue" panose="020B0502040204020203" pitchFamily="34" charset="0"/>
                <a:cs typeface="Helvetica Neue Light" panose="020B0402040204020203" pitchFamily="34" charset="0"/>
              </a:rPr>
              <a:t>The Scrum framework is an agile approach based on the modular implementation of complex work called “sprints” which focus primarily on consistent collaboration, flow of work, and self-organizing teams.  Scrum has three overarching principles transparency, inspection, and adaptation.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Helvetica Neue Light" panose="020B0402040204020203" pitchFamily="34" charset="0"/>
                <a:ea typeface="Helvetica Neue" panose="020B0502040204020203" pitchFamily="34" charset="0"/>
                <a:cs typeface="Helvetica Neue Light" panose="020B0402040204020203" pitchFamily="34" charset="0"/>
              </a:rPr>
              <a:t>	Each scrum team consist of a product owner, scrum master, and a team of developers who all share collective ownership of a particular product but have different responsibilities within the scrum framework.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Helvetica Neue Light" panose="020B0402040204020203" pitchFamily="34" charset="0"/>
              <a:ea typeface="Helvetica Neue" panose="020B0502040204020203" pitchFamily="34" charset="0"/>
              <a:cs typeface="Helvetica Neue Light" panose="020B0402040204020203"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Helvetica Neue Light" panose="020B0402040204020203" pitchFamily="34" charset="0"/>
                <a:ea typeface="Helvetica Neue" panose="020B0502040204020203" pitchFamily="34" charset="0"/>
                <a:cs typeface="Helvetica Neue Light" panose="020B0402040204020203" pitchFamily="34" charset="0"/>
              </a:rPr>
              <a:t>	The Scrum development life cycle starts in the initial planning phases in which the product owner identifies value that can be provided to business owners, customers, or users of an applications. After which the sprint phase begins with the sprint planning, sprint, and sprint retrospection. After this the work is not completed however and the deployment phase of the Scrum phase begins with developers working to ensure that a quality product is delivered to end users. </a:t>
            </a:r>
          </a:p>
          <a:p>
            <a:pPr marL="0" indent="0">
              <a:buNone/>
            </a:pPr>
            <a:endParaRPr lang="en-US" dirty="0"/>
          </a:p>
        </p:txBody>
      </p:sp>
    </p:spTree>
    <p:extLst>
      <p:ext uri="{BB962C8B-B14F-4D97-AF65-F5344CB8AC3E}">
        <p14:creationId xmlns:p14="http://schemas.microsoft.com/office/powerpoint/2010/main" val="326745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6F230FA-0CF7-1B74-71BF-40364E8246BD}"/>
              </a:ext>
            </a:extLst>
          </p:cNvPr>
          <p:cNvGraphicFramePr>
            <a:graphicFrameLocks noGrp="1"/>
          </p:cNvGraphicFramePr>
          <p:nvPr>
            <p:extLst>
              <p:ext uri="{D42A27DB-BD31-4B8C-83A1-F6EECF244321}">
                <p14:modId xmlns:p14="http://schemas.microsoft.com/office/powerpoint/2010/main" val="4174200049"/>
              </p:ext>
            </p:extLst>
          </p:nvPr>
        </p:nvGraphicFramePr>
        <p:xfrm>
          <a:off x="1320800" y="619760"/>
          <a:ext cx="9550399" cy="5618480"/>
        </p:xfrm>
        <a:graphic>
          <a:graphicData uri="http://schemas.openxmlformats.org/drawingml/2006/table">
            <a:tbl>
              <a:tblPr firstRow="1" bandRow="1">
                <a:tableStyleId>{5C22544A-7EE6-4342-B048-85BDC9FD1C3A}</a:tableStyleId>
              </a:tblPr>
              <a:tblGrid>
                <a:gridCol w="3140612">
                  <a:extLst>
                    <a:ext uri="{9D8B030D-6E8A-4147-A177-3AD203B41FA5}">
                      <a16:colId xmlns:a16="http://schemas.microsoft.com/office/drawing/2014/main" val="2321891962"/>
                    </a:ext>
                  </a:extLst>
                </a:gridCol>
                <a:gridCol w="3140612">
                  <a:extLst>
                    <a:ext uri="{9D8B030D-6E8A-4147-A177-3AD203B41FA5}">
                      <a16:colId xmlns:a16="http://schemas.microsoft.com/office/drawing/2014/main" val="3107114022"/>
                    </a:ext>
                  </a:extLst>
                </a:gridCol>
                <a:gridCol w="3269175">
                  <a:extLst>
                    <a:ext uri="{9D8B030D-6E8A-4147-A177-3AD203B41FA5}">
                      <a16:colId xmlns:a16="http://schemas.microsoft.com/office/drawing/2014/main" val="804350589"/>
                    </a:ext>
                  </a:extLst>
                </a:gridCol>
              </a:tblGrid>
              <a:tr h="772160">
                <a:tc>
                  <a:txBody>
                    <a:bodyPr/>
                    <a:lstStyle/>
                    <a:p>
                      <a:endParaRPr lang="en-US" dirty="0"/>
                    </a:p>
                  </a:txBody>
                  <a:tcPr/>
                </a:tc>
                <a:tc>
                  <a:txBody>
                    <a:bodyPr/>
                    <a:lstStyle/>
                    <a:p>
                      <a:pPr algn="ctr"/>
                      <a:r>
                        <a:rPr lang="en-US" sz="2400" dirty="0"/>
                        <a:t>Waterfall</a:t>
                      </a:r>
                    </a:p>
                  </a:txBody>
                  <a:tcPr/>
                </a:tc>
                <a:tc>
                  <a:txBody>
                    <a:bodyPr/>
                    <a:lstStyle/>
                    <a:p>
                      <a:pPr algn="ctr"/>
                      <a:r>
                        <a:rPr lang="en-US" sz="2400" dirty="0"/>
                        <a:t>Scrum</a:t>
                      </a:r>
                    </a:p>
                  </a:txBody>
                  <a:tcPr/>
                </a:tc>
                <a:extLst>
                  <a:ext uri="{0D108BD9-81ED-4DB2-BD59-A6C34878D82A}">
                    <a16:rowId xmlns:a16="http://schemas.microsoft.com/office/drawing/2014/main" val="1769836987"/>
                  </a:ext>
                </a:extLst>
              </a:tr>
              <a:tr h="711200">
                <a:tc>
                  <a:txBody>
                    <a:bodyPr/>
                    <a:lstStyle/>
                    <a:p>
                      <a:r>
                        <a:rPr lang="en-US" b="1" dirty="0"/>
                        <a:t>Planning</a:t>
                      </a:r>
                    </a:p>
                  </a:txBody>
                  <a:tcPr/>
                </a:tc>
                <a:tc>
                  <a:txBody>
                    <a:bodyPr/>
                    <a:lstStyle/>
                    <a:p>
                      <a:r>
                        <a:rPr lang="en-US" dirty="0"/>
                        <a:t>Most planning is done up front and extensive documentation is required.</a:t>
                      </a:r>
                    </a:p>
                  </a:txBody>
                  <a:tcPr/>
                </a:tc>
                <a:tc>
                  <a:txBody>
                    <a:bodyPr/>
                    <a:lstStyle/>
                    <a:p>
                      <a:r>
                        <a:rPr lang="en-US" dirty="0"/>
                        <a:t>Planning is limited and done at the “last responsible moment” this keeps workflow steady.</a:t>
                      </a:r>
                    </a:p>
                  </a:txBody>
                  <a:tcPr/>
                </a:tc>
                <a:extLst>
                  <a:ext uri="{0D108BD9-81ED-4DB2-BD59-A6C34878D82A}">
                    <a16:rowId xmlns:a16="http://schemas.microsoft.com/office/drawing/2014/main" val="1328808255"/>
                  </a:ext>
                </a:extLst>
              </a:tr>
              <a:tr h="711200">
                <a:tc>
                  <a:txBody>
                    <a:bodyPr/>
                    <a:lstStyle/>
                    <a:p>
                      <a:r>
                        <a:rPr lang="en-US" b="1" dirty="0"/>
                        <a:t>Execution</a:t>
                      </a:r>
                    </a:p>
                  </a:txBody>
                  <a:tcPr/>
                </a:tc>
                <a:tc>
                  <a:txBody>
                    <a:bodyPr/>
                    <a:lstStyle/>
                    <a:p>
                      <a:r>
                        <a:rPr lang="en-US" dirty="0"/>
                        <a:t>Project managers directly control how a project is done</a:t>
                      </a:r>
                    </a:p>
                  </a:txBody>
                  <a:tcPr/>
                </a:tc>
                <a:tc>
                  <a:txBody>
                    <a:bodyPr/>
                    <a:lstStyle/>
                    <a:p>
                      <a:r>
                        <a:rPr lang="en-US" dirty="0"/>
                        <a:t>Development teams are enabled to quickly produce value for customers based on modular development</a:t>
                      </a:r>
                    </a:p>
                  </a:txBody>
                  <a:tcPr/>
                </a:tc>
                <a:extLst>
                  <a:ext uri="{0D108BD9-81ED-4DB2-BD59-A6C34878D82A}">
                    <a16:rowId xmlns:a16="http://schemas.microsoft.com/office/drawing/2014/main" val="2929783231"/>
                  </a:ext>
                </a:extLst>
              </a:tr>
              <a:tr h="711200">
                <a:tc>
                  <a:txBody>
                    <a:bodyPr/>
                    <a:lstStyle/>
                    <a:p>
                      <a:r>
                        <a:rPr lang="en-US" b="1" dirty="0"/>
                        <a:t>Direction</a:t>
                      </a:r>
                    </a:p>
                  </a:txBody>
                  <a:tcPr/>
                </a:tc>
                <a:tc>
                  <a:txBody>
                    <a:bodyPr/>
                    <a:lstStyle/>
                    <a:p>
                      <a:r>
                        <a:rPr lang="en-US" dirty="0"/>
                        <a:t>Objective is to fulfill a contractual obligation to users or customers.</a:t>
                      </a:r>
                    </a:p>
                  </a:txBody>
                  <a:tcPr/>
                </a:tc>
                <a:tc>
                  <a:txBody>
                    <a:bodyPr/>
                    <a:lstStyle/>
                    <a:p>
                      <a:r>
                        <a:rPr lang="en-US" dirty="0"/>
                        <a:t>Objective is to provide quality solutions that provide direct value to users.</a:t>
                      </a:r>
                    </a:p>
                  </a:txBody>
                  <a:tcPr/>
                </a:tc>
                <a:extLst>
                  <a:ext uri="{0D108BD9-81ED-4DB2-BD59-A6C34878D82A}">
                    <a16:rowId xmlns:a16="http://schemas.microsoft.com/office/drawing/2014/main" val="2477461235"/>
                  </a:ext>
                </a:extLst>
              </a:tr>
              <a:tr h="711200">
                <a:tc>
                  <a:txBody>
                    <a:bodyPr/>
                    <a:lstStyle/>
                    <a:p>
                      <a:r>
                        <a:rPr lang="en-US" b="1" dirty="0"/>
                        <a:t>Information</a:t>
                      </a:r>
                    </a:p>
                  </a:txBody>
                  <a:tcPr/>
                </a:tc>
                <a:tc>
                  <a:txBody>
                    <a:bodyPr/>
                    <a:lstStyle/>
                    <a:p>
                      <a:r>
                        <a:rPr lang="en-US" dirty="0"/>
                        <a:t>Information is usually withheld on a need to know.</a:t>
                      </a:r>
                    </a:p>
                  </a:txBody>
                  <a:tcPr/>
                </a:tc>
                <a:tc>
                  <a:txBody>
                    <a:bodyPr/>
                    <a:lstStyle/>
                    <a:p>
                      <a:r>
                        <a:rPr lang="en-US" dirty="0"/>
                        <a:t>Information is freely disseminated to ensure cooperation between parties.</a:t>
                      </a:r>
                    </a:p>
                  </a:txBody>
                  <a:tcPr/>
                </a:tc>
                <a:extLst>
                  <a:ext uri="{0D108BD9-81ED-4DB2-BD59-A6C34878D82A}">
                    <a16:rowId xmlns:a16="http://schemas.microsoft.com/office/drawing/2014/main" val="21130006"/>
                  </a:ext>
                </a:extLst>
              </a:tr>
              <a:tr h="711200">
                <a:tc>
                  <a:txBody>
                    <a:bodyPr/>
                    <a:lstStyle/>
                    <a:p>
                      <a:r>
                        <a:rPr lang="en-US" b="1" dirty="0"/>
                        <a:t>Ownership</a:t>
                      </a:r>
                    </a:p>
                  </a:txBody>
                  <a:tcPr/>
                </a:tc>
                <a:tc>
                  <a:txBody>
                    <a:bodyPr/>
                    <a:lstStyle/>
                    <a:p>
                      <a:r>
                        <a:rPr lang="en-US" dirty="0"/>
                        <a:t>Project managers and leadership take ownership of project</a:t>
                      </a:r>
                    </a:p>
                  </a:txBody>
                  <a:tcPr/>
                </a:tc>
                <a:tc>
                  <a:txBody>
                    <a:bodyPr/>
                    <a:lstStyle/>
                    <a:p>
                      <a:r>
                        <a:rPr lang="en-US" dirty="0"/>
                        <a:t>All parties take shared ownership of project though the product owner provides direction </a:t>
                      </a:r>
                    </a:p>
                  </a:txBody>
                  <a:tcPr/>
                </a:tc>
                <a:extLst>
                  <a:ext uri="{0D108BD9-81ED-4DB2-BD59-A6C34878D82A}">
                    <a16:rowId xmlns:a16="http://schemas.microsoft.com/office/drawing/2014/main" val="509466642"/>
                  </a:ext>
                </a:extLst>
              </a:tr>
            </a:tbl>
          </a:graphicData>
        </a:graphic>
      </p:graphicFrame>
    </p:spTree>
    <p:extLst>
      <p:ext uri="{BB962C8B-B14F-4D97-AF65-F5344CB8AC3E}">
        <p14:creationId xmlns:p14="http://schemas.microsoft.com/office/powerpoint/2010/main" val="30038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8861" y="1871131"/>
            <a:ext cx="6815669" cy="2349721"/>
          </a:xfrm>
        </p:spPr>
        <p:txBody>
          <a:bodyPr anchor="ctr">
            <a:normAutofit/>
          </a:bodyPr>
          <a:lstStyle/>
          <a:p>
            <a:r>
              <a:rPr lang="en-US" sz="4400" dirty="0">
                <a:solidFill>
                  <a:srgbClr val="212121"/>
                </a:solidFill>
              </a:rPr>
              <a:t>Roles</a:t>
            </a:r>
          </a:p>
        </p:txBody>
      </p:sp>
    </p:spTree>
    <p:extLst>
      <p:ext uri="{BB962C8B-B14F-4D97-AF65-F5344CB8AC3E}">
        <p14:creationId xmlns:p14="http://schemas.microsoft.com/office/powerpoint/2010/main" val="386752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phere of mesh and nodes">
            <a:extLst>
              <a:ext uri="{FF2B5EF4-FFF2-40B4-BE49-F238E27FC236}">
                <a16:creationId xmlns:a16="http://schemas.microsoft.com/office/drawing/2014/main" id="{E1CD5715-5914-8CE4-4392-3DAE07DDE629}"/>
              </a:ext>
            </a:extLst>
          </p:cNvPr>
          <p:cNvPicPr>
            <a:picLocks noChangeAspect="1"/>
          </p:cNvPicPr>
          <p:nvPr/>
        </p:nvPicPr>
        <p:blipFill rotWithShape="1">
          <a:blip r:embed="rId2">
            <a:alphaModFix amt="35000"/>
          </a:blip>
          <a:srcRect t="2677" b="22323"/>
          <a:stretch/>
        </p:blipFill>
        <p:spPr>
          <a:xfrm>
            <a:off x="20" y="10"/>
            <a:ext cx="12191980" cy="6857990"/>
          </a:xfrm>
          <a:prstGeom prst="rect">
            <a:avLst/>
          </a:prstGeom>
        </p:spPr>
      </p:pic>
      <p:sp>
        <p:nvSpPr>
          <p:cNvPr id="2" name="Title 1"/>
          <p:cNvSpPr>
            <a:spLocks noGrp="1"/>
          </p:cNvSpPr>
          <p:nvPr>
            <p:ph type="title"/>
          </p:nvPr>
        </p:nvSpPr>
        <p:spPr>
          <a:xfrm>
            <a:off x="1295402" y="982132"/>
            <a:ext cx="9601196" cy="1303867"/>
          </a:xfrm>
        </p:spPr>
        <p:txBody>
          <a:bodyPr>
            <a:normAutofit/>
          </a:bodyPr>
          <a:lstStyle/>
          <a:p>
            <a:r>
              <a:rPr lang="en-US">
                <a:solidFill>
                  <a:srgbClr val="FFFFFF"/>
                </a:solidFill>
              </a:rPr>
              <a:t>Product Owner</a:t>
            </a: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556932"/>
            <a:ext cx="9601196" cy="3318936"/>
          </a:xfrm>
        </p:spPr>
        <p:txBody>
          <a:bodyPr>
            <a:normAutofit/>
          </a:bodyPr>
          <a:lstStyle/>
          <a:p>
            <a:pPr marL="0" indent="0">
              <a:buNone/>
            </a:pPr>
            <a:r>
              <a:rPr lang="en-US" dirty="0">
                <a:solidFill>
                  <a:srgbClr val="FFFFFF"/>
                </a:solidFill>
              </a:rPr>
              <a:t>The product owner in the scrum framework is an individual whose primary directive is to provide the vision and direction of a scrum team. Scrum projects often have a certain amount of uncertainty and it is the product owner’s job to communicate with customers and find the best value to be provided. The product owner often does this job by creating user stories and managing the product backlog and backlog debt.</a:t>
            </a:r>
          </a:p>
        </p:txBody>
      </p:sp>
    </p:spTree>
    <p:extLst>
      <p:ext uri="{BB962C8B-B14F-4D97-AF65-F5344CB8AC3E}">
        <p14:creationId xmlns:p14="http://schemas.microsoft.com/office/powerpoint/2010/main" val="37582519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etal tic-tac-toe game pieces">
            <a:extLst>
              <a:ext uri="{FF2B5EF4-FFF2-40B4-BE49-F238E27FC236}">
                <a16:creationId xmlns:a16="http://schemas.microsoft.com/office/drawing/2014/main" id="{0598B997-4571-E970-26BA-0C573662DB44}"/>
              </a:ext>
            </a:extLst>
          </p:cNvPr>
          <p:cNvPicPr>
            <a:picLocks noChangeAspect="1"/>
          </p:cNvPicPr>
          <p:nvPr/>
        </p:nvPicPr>
        <p:blipFill rotWithShape="1">
          <a:blip r:embed="rId2">
            <a:alphaModFix amt="35000"/>
          </a:blip>
          <a:srcRect t="19239" b="5761"/>
          <a:stretch/>
        </p:blipFill>
        <p:spPr>
          <a:xfrm>
            <a:off x="20" y="10"/>
            <a:ext cx="12191980" cy="6857990"/>
          </a:xfrm>
          <a:prstGeom prst="rect">
            <a:avLst/>
          </a:prstGeom>
        </p:spPr>
      </p:pic>
      <p:sp>
        <p:nvSpPr>
          <p:cNvPr id="2" name="Title 1"/>
          <p:cNvSpPr>
            <a:spLocks noGrp="1"/>
          </p:cNvSpPr>
          <p:nvPr>
            <p:ph type="title"/>
          </p:nvPr>
        </p:nvSpPr>
        <p:spPr>
          <a:xfrm>
            <a:off x="1295402" y="982132"/>
            <a:ext cx="9601196" cy="1303867"/>
          </a:xfrm>
        </p:spPr>
        <p:txBody>
          <a:bodyPr>
            <a:normAutofit/>
          </a:bodyPr>
          <a:lstStyle/>
          <a:p>
            <a:r>
              <a:rPr lang="en-US" dirty="0">
                <a:solidFill>
                  <a:srgbClr val="FFFFFF"/>
                </a:solidFill>
              </a:rPr>
              <a:t>Scrum Master</a:t>
            </a: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556932"/>
            <a:ext cx="9601196" cy="3318936"/>
          </a:xfrm>
        </p:spPr>
        <p:txBody>
          <a:bodyPr>
            <a:normAutofit lnSpcReduction="10000"/>
          </a:bodyPr>
          <a:lstStyle/>
          <a:p>
            <a:pPr marL="0" indent="0">
              <a:buNone/>
            </a:pPr>
            <a:r>
              <a:rPr lang="en-US" dirty="0">
                <a:solidFill>
                  <a:srgbClr val="FFFFFF"/>
                </a:solidFill>
              </a:rPr>
              <a:t>The scrum master stands as the primary “facilitator” of the scrum team both within the scrum team and to external entities. The Scrum master’s responsibilities include but are not limited to;</a:t>
            </a:r>
          </a:p>
          <a:p>
            <a:r>
              <a:rPr lang="en-US" dirty="0">
                <a:solidFill>
                  <a:srgbClr val="FFFFFF"/>
                </a:solidFill>
              </a:rPr>
              <a:t>Serve as the “Owner  of an agile process”</a:t>
            </a:r>
          </a:p>
          <a:p>
            <a:r>
              <a:rPr lang="en-US" dirty="0">
                <a:solidFill>
                  <a:srgbClr val="FFFFFF"/>
                </a:solidFill>
              </a:rPr>
              <a:t>Facilitate Daily standups</a:t>
            </a:r>
          </a:p>
          <a:p>
            <a:r>
              <a:rPr lang="en-US" dirty="0">
                <a:solidFill>
                  <a:srgbClr val="FFFFFF"/>
                </a:solidFill>
              </a:rPr>
              <a:t>Facilitates Sprint Reviews/Retrospectives</a:t>
            </a:r>
          </a:p>
          <a:p>
            <a:r>
              <a:rPr lang="en-US" dirty="0">
                <a:solidFill>
                  <a:srgbClr val="FFFFFF"/>
                </a:solidFill>
              </a:rPr>
              <a:t>Internal coaching of agile principles and implementation</a:t>
            </a:r>
          </a:p>
          <a:p>
            <a:endParaRPr lang="en-US" dirty="0">
              <a:solidFill>
                <a:srgbClr val="FFFFFF"/>
              </a:solidFill>
            </a:endParaRPr>
          </a:p>
        </p:txBody>
      </p:sp>
    </p:spTree>
    <p:extLst>
      <p:ext uri="{BB962C8B-B14F-4D97-AF65-F5344CB8AC3E}">
        <p14:creationId xmlns:p14="http://schemas.microsoft.com/office/powerpoint/2010/main" val="28457294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omputer script on a screen">
            <a:extLst>
              <a:ext uri="{FF2B5EF4-FFF2-40B4-BE49-F238E27FC236}">
                <a16:creationId xmlns:a16="http://schemas.microsoft.com/office/drawing/2014/main" id="{9C522933-E309-2748-5400-F0F844CD0D04}"/>
              </a:ext>
            </a:extLst>
          </p:cNvPr>
          <p:cNvPicPr>
            <a:picLocks noChangeAspect="1"/>
          </p:cNvPicPr>
          <p:nvPr/>
        </p:nvPicPr>
        <p:blipFill rotWithShape="1">
          <a:blip r:embed="rId2">
            <a:alphaModFix amt="35000"/>
          </a:blip>
          <a:srcRect t="5981" b="9750"/>
          <a:stretch/>
        </p:blipFill>
        <p:spPr>
          <a:xfrm>
            <a:off x="20" y="10"/>
            <a:ext cx="12191980" cy="6857990"/>
          </a:xfrm>
          <a:prstGeom prst="rect">
            <a:avLst/>
          </a:prstGeom>
        </p:spPr>
      </p:pic>
      <p:sp>
        <p:nvSpPr>
          <p:cNvPr id="2" name="Title 1"/>
          <p:cNvSpPr>
            <a:spLocks noGrp="1"/>
          </p:cNvSpPr>
          <p:nvPr>
            <p:ph type="title"/>
          </p:nvPr>
        </p:nvSpPr>
        <p:spPr>
          <a:xfrm>
            <a:off x="1295402" y="982132"/>
            <a:ext cx="9601196" cy="1303867"/>
          </a:xfrm>
        </p:spPr>
        <p:txBody>
          <a:bodyPr>
            <a:normAutofit/>
          </a:bodyPr>
          <a:lstStyle/>
          <a:p>
            <a:r>
              <a:rPr lang="en-US" dirty="0">
                <a:solidFill>
                  <a:srgbClr val="FFFFFF"/>
                </a:solidFill>
              </a:rPr>
              <a:t>Developers</a:t>
            </a: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556932"/>
            <a:ext cx="9601196" cy="3318936"/>
          </a:xfrm>
        </p:spPr>
        <p:txBody>
          <a:bodyPr>
            <a:normAutofit/>
          </a:bodyPr>
          <a:lstStyle/>
          <a:p>
            <a:pPr marL="0" indent="0">
              <a:buNone/>
            </a:pPr>
            <a:r>
              <a:rPr lang="en-US" dirty="0">
                <a:solidFill>
                  <a:srgbClr val="FFFFFF"/>
                </a:solidFill>
              </a:rPr>
              <a:t>The development team members in the scrum framework are a group of technical experts whose primary focus is to provide direct value to the customers/users by producing quality solutions.</a:t>
            </a:r>
          </a:p>
          <a:p>
            <a:r>
              <a:rPr lang="en-US" dirty="0">
                <a:solidFill>
                  <a:srgbClr val="FFFFFF"/>
                </a:solidFill>
              </a:rPr>
              <a:t>Teams deliver “done” iterations of a product during sprints.</a:t>
            </a:r>
          </a:p>
          <a:p>
            <a:r>
              <a:rPr lang="en-US" dirty="0">
                <a:solidFill>
                  <a:srgbClr val="FFFFFF"/>
                </a:solidFill>
              </a:rPr>
              <a:t>Determine the amount of work a given user story will take.</a:t>
            </a:r>
          </a:p>
          <a:p>
            <a:r>
              <a:rPr lang="en-US" dirty="0">
                <a:solidFill>
                  <a:srgbClr val="FFFFFF"/>
                </a:solidFill>
              </a:rPr>
              <a:t>Take private ownership of a scrum project</a:t>
            </a:r>
          </a:p>
          <a:p>
            <a:pPr marL="0" indent="0">
              <a:buNone/>
            </a:pP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p:txBody>
      </p:sp>
    </p:spTree>
    <p:extLst>
      <p:ext uri="{BB962C8B-B14F-4D97-AF65-F5344CB8AC3E}">
        <p14:creationId xmlns:p14="http://schemas.microsoft.com/office/powerpoint/2010/main" val="42270323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1B39E-9CEC-491F-9A5D-487DED644F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8013290" y="1041401"/>
            <a:ext cx="3079006" cy="2345264"/>
          </a:xfrm>
        </p:spPr>
        <p:txBody>
          <a:bodyPr>
            <a:normAutofit/>
          </a:bodyPr>
          <a:lstStyle/>
          <a:p>
            <a:r>
              <a:rPr lang="en-US" dirty="0"/>
              <a:t>Scrum Phases</a:t>
            </a:r>
          </a:p>
        </p:txBody>
      </p:sp>
      <p:sp>
        <p:nvSpPr>
          <p:cNvPr id="15" name="Rectangle 14">
            <a:extLst>
              <a:ext uri="{FF2B5EF4-FFF2-40B4-BE49-F238E27FC236}">
                <a16:creationId xmlns:a16="http://schemas.microsoft.com/office/drawing/2014/main" id="{15572A79-1801-44EB-BDC2-BAEE6B473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scrum&#10;&#10;Description automatically generated">
            <a:extLst>
              <a:ext uri="{FF2B5EF4-FFF2-40B4-BE49-F238E27FC236}">
                <a16:creationId xmlns:a16="http://schemas.microsoft.com/office/drawing/2014/main" id="{99E9F1DC-937B-EB31-E952-9C235F7E1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683" y="1604374"/>
            <a:ext cx="5784083" cy="3470448"/>
          </a:xfrm>
          <a:prstGeom prst="rect">
            <a:avLst/>
          </a:prstGeom>
        </p:spPr>
      </p:pic>
      <p:cxnSp>
        <p:nvCxnSpPr>
          <p:cNvPr id="17" name="Straight Connector 16">
            <a:extLst>
              <a:ext uri="{FF2B5EF4-FFF2-40B4-BE49-F238E27FC236}">
                <a16:creationId xmlns:a16="http://schemas.microsoft.com/office/drawing/2014/main" id="{7FD37111-10AC-4926-81AC-9AD3968FD1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4" name="AutoShape 2" descr="What Are The Phases Of Scrum?">
            <a:extLst>
              <a:ext uri="{FF2B5EF4-FFF2-40B4-BE49-F238E27FC236}">
                <a16:creationId xmlns:a16="http://schemas.microsoft.com/office/drawing/2014/main" id="{0B41121D-41BB-584F-6CCF-85CE8C9AF21A}"/>
              </a:ext>
            </a:extLst>
          </p:cNvPr>
          <p:cNvSpPr>
            <a:spLocks noChangeAspect="1" noChangeArrowheads="1"/>
          </p:cNvSpPr>
          <p:nvPr/>
        </p:nvSpPr>
        <p:spPr bwMode="auto">
          <a:xfrm>
            <a:off x="5943600" y="3276600"/>
            <a:ext cx="2000250" cy="2000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Are The Phases Of Scrum?">
            <a:extLst>
              <a:ext uri="{FF2B5EF4-FFF2-40B4-BE49-F238E27FC236}">
                <a16:creationId xmlns:a16="http://schemas.microsoft.com/office/drawing/2014/main" id="{1992190C-7B2D-6008-B21C-C5C314B665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16400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165</TotalTime>
  <Words>923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Helvetica Neue Light</vt:lpstr>
      <vt:lpstr>Times New Roman</vt:lpstr>
      <vt:lpstr>Organic</vt:lpstr>
      <vt:lpstr>The Scrum-Agile Approach</vt:lpstr>
      <vt:lpstr>Contents</vt:lpstr>
      <vt:lpstr>Overview</vt:lpstr>
      <vt:lpstr>PowerPoint Presentation</vt:lpstr>
      <vt:lpstr>Roles</vt:lpstr>
      <vt:lpstr>Product Owner</vt:lpstr>
      <vt:lpstr>Scrum Master</vt:lpstr>
      <vt:lpstr>Developers</vt:lpstr>
      <vt:lpstr>Scrum Phases</vt:lpstr>
      <vt:lpstr>Sprint Planning</vt:lpstr>
      <vt:lpstr>The Sprint</vt:lpstr>
      <vt:lpstr>Sprint Review</vt:lpstr>
      <vt:lpstr>Benefits</vt:lpstr>
      <vt:lpstr>Limitations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Elijah Thomas</dc:creator>
  <cp:lastModifiedBy>Elijah Thomas</cp:lastModifiedBy>
  <cp:revision>5</cp:revision>
  <dcterms:created xsi:type="dcterms:W3CDTF">2023-10-12T18:02:09Z</dcterms:created>
  <dcterms:modified xsi:type="dcterms:W3CDTF">2023-10-15T15:33:05Z</dcterms:modified>
</cp:coreProperties>
</file>