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sldIdLst>
    <p:sldId id="257" r:id="rId5"/>
    <p:sldId id="261" r:id="rId6"/>
    <p:sldId id="262" r:id="rId7"/>
    <p:sldId id="263" r:id="rId8"/>
    <p:sldId id="264" r:id="rId9"/>
    <p:sldId id="274" r:id="rId10"/>
    <p:sldId id="275" r:id="rId11"/>
    <p:sldId id="276" r:id="rId12"/>
    <p:sldId id="265" r:id="rId13"/>
    <p:sldId id="266" r:id="rId14"/>
    <p:sldId id="267" r:id="rId15"/>
    <p:sldId id="277" r:id="rId16"/>
    <p:sldId id="268" r:id="rId17"/>
    <p:sldId id="269" r:id="rId18"/>
    <p:sldId id="270"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0FC4FFE-8987-4A26-B7F4-8A516F18ADAE}">
      <dgm:prSet/>
      <dgm:spPr/>
      <dgm:t>
        <a:bodyPr/>
        <a:lstStyle/>
        <a:p>
          <a:pPr>
            <a:defRPr cap="all"/>
          </a:pPr>
          <a:r>
            <a:rPr lang="en-US" dirty="0"/>
            <a:t>Do the same teams tend to end the season at the top of the table?</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1C383F32-22E8-4F62-A3E0-BDC3D5F48992}">
      <dgm:prSet/>
      <dgm:spPr/>
      <dgm:t>
        <a:bodyPr/>
        <a:lstStyle/>
        <a:p>
          <a:pPr>
            <a:defRPr cap="all"/>
          </a:pPr>
          <a:r>
            <a:rPr lang="en-US" dirty="0"/>
            <a:t>Are there any game statistics that increase the likelihood of success?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D6B97A1D-7B81-4813-8584-F7F24F5E8D8C}">
      <dgm:prSet/>
      <dgm:spPr/>
      <dgm:t>
        <a:bodyPr/>
        <a:lstStyle/>
        <a:p>
          <a:pPr>
            <a:defRPr cap="all"/>
          </a:pPr>
          <a:r>
            <a:rPr lang="en-US" dirty="0"/>
            <a:t>Do the Total points fluctuate greatly from season to season?</a:t>
          </a:r>
        </a:p>
      </dgm:t>
    </dgm:pt>
    <dgm:pt modelId="{F24A61EA-AC7D-4BF0-974F-DE728E3D4506}" type="parTrans" cxnId="{B200A51A-A789-4246-9285-3FF4340EDB3E}">
      <dgm:prSet/>
      <dgm:spPr/>
      <dgm:t>
        <a:bodyPr/>
        <a:lstStyle/>
        <a:p>
          <a:endParaRPr lang="en-US"/>
        </a:p>
      </dgm:t>
    </dgm:pt>
    <dgm:pt modelId="{2587F9CC-AA4F-44FA-9A9B-B858FAC47C90}" type="sibTrans" cxnId="{B200A51A-A789-4246-9285-3FF4340EDB3E}">
      <dgm:prSet/>
      <dgm:spPr/>
      <dgm:t>
        <a:bodyPr/>
        <a:lstStyle/>
        <a:p>
          <a:endParaRPr lang="en-US"/>
        </a:p>
      </dgm:t>
    </dgm:pt>
    <dgm:pt modelId="{801E7B82-6C14-46BB-A765-5A2AF5630540}" type="pres">
      <dgm:prSet presAssocID="{01A66772-F185-4D58-B8BB-E9370D7A7A2B}" presName="linear" presStyleCnt="0">
        <dgm:presLayoutVars>
          <dgm:animLvl val="lvl"/>
          <dgm:resizeHandles val="exact"/>
        </dgm:presLayoutVars>
      </dgm:prSet>
      <dgm:spPr/>
    </dgm:pt>
    <dgm:pt modelId="{124029A8-43A7-48A6-BB1C-6C76B3A752D5}" type="pres">
      <dgm:prSet presAssocID="{40FC4FFE-8987-4A26-B7F4-8A516F18ADAE}" presName="parentText" presStyleLbl="node1" presStyleIdx="0" presStyleCnt="3">
        <dgm:presLayoutVars>
          <dgm:chMax val="0"/>
          <dgm:bulletEnabled val="1"/>
        </dgm:presLayoutVars>
      </dgm:prSet>
      <dgm:spPr/>
    </dgm:pt>
    <dgm:pt modelId="{90267191-780B-4434-BC91-9DAF3C8F087F}" type="pres">
      <dgm:prSet presAssocID="{5B62599A-5C9B-48E7-896E-EA782AC60C8B}" presName="spacer" presStyleCnt="0"/>
      <dgm:spPr/>
    </dgm:pt>
    <dgm:pt modelId="{DB5DEC5B-5025-40F8-94D4-1D137D6562AF}" type="pres">
      <dgm:prSet presAssocID="{D6B97A1D-7B81-4813-8584-F7F24F5E8D8C}" presName="parentText" presStyleLbl="node1" presStyleIdx="1" presStyleCnt="3">
        <dgm:presLayoutVars>
          <dgm:chMax val="0"/>
          <dgm:bulletEnabled val="1"/>
        </dgm:presLayoutVars>
      </dgm:prSet>
      <dgm:spPr/>
    </dgm:pt>
    <dgm:pt modelId="{6A5369EC-E1E2-450E-9E1F-0FFA31A454AB}" type="pres">
      <dgm:prSet presAssocID="{2587F9CC-AA4F-44FA-9A9B-B858FAC47C90}" presName="spacer" presStyleCnt="0"/>
      <dgm:spPr/>
    </dgm:pt>
    <dgm:pt modelId="{203BC81D-1FE8-485F-9988-8D24B170D818}" type="pres">
      <dgm:prSet presAssocID="{1C383F32-22E8-4F62-A3E0-BDC3D5F48992}" presName="parentText" presStyleLbl="node1" presStyleIdx="2" presStyleCnt="3">
        <dgm:presLayoutVars>
          <dgm:chMax val="0"/>
          <dgm:bulletEnabled val="1"/>
        </dgm:presLayoutVars>
      </dgm:prSet>
      <dgm:spPr/>
    </dgm:pt>
  </dgm:ptLst>
  <dgm:cxnLst>
    <dgm:cxn modelId="{B200A51A-A789-4246-9285-3FF4340EDB3E}" srcId="{01A66772-F185-4D58-B8BB-E9370D7A7A2B}" destId="{D6B97A1D-7B81-4813-8584-F7F24F5E8D8C}" srcOrd="1" destOrd="0" parTransId="{F24A61EA-AC7D-4BF0-974F-DE728E3D4506}" sibTransId="{2587F9CC-AA4F-44FA-9A9B-B858FAC47C90}"/>
    <dgm:cxn modelId="{11AE5632-C663-4FA5-A851-D001FE9169CC}" type="presOf" srcId="{1C383F32-22E8-4F62-A3E0-BDC3D5F48992}" destId="{203BC81D-1FE8-485F-9988-8D24B170D818}" srcOrd="0" destOrd="0" presId="urn:microsoft.com/office/officeart/2005/8/layout/vList2"/>
    <dgm:cxn modelId="{1D46D060-906E-4A56-8ACD-B9BB91AECF3C}" type="presOf" srcId="{40FC4FFE-8987-4A26-B7F4-8A516F18ADAE}" destId="{124029A8-43A7-48A6-BB1C-6C76B3A752D5}" srcOrd="0" destOrd="0" presId="urn:microsoft.com/office/officeart/2005/8/layout/vList2"/>
    <dgm:cxn modelId="{C7AD8469-3C68-4AF9-AB82-79B0043AA120}" srcId="{01A66772-F185-4D58-B8BB-E9370D7A7A2B}" destId="{40FC4FFE-8987-4A26-B7F4-8A516F18ADAE}" srcOrd="0" destOrd="0" parTransId="{CAD7EF86-FB23-41F6-BF42-040B36DEFDB1}" sibTransId="{5B62599A-5C9B-48E7-896E-EA782AC60C8B}"/>
    <dgm:cxn modelId="{4E7A0F76-080C-4886-85F7-55D492DEC4F8}" type="presOf" srcId="{D6B97A1D-7B81-4813-8584-F7F24F5E8D8C}" destId="{DB5DEC5B-5025-40F8-94D4-1D137D6562AF}" srcOrd="0" destOrd="0" presId="urn:microsoft.com/office/officeart/2005/8/layout/vList2"/>
    <dgm:cxn modelId="{E9139556-5953-4D8D-9DE0-DA145F0227C6}" type="presOf" srcId="{01A66772-F185-4D58-B8BB-E9370D7A7A2B}" destId="{801E7B82-6C14-46BB-A765-5A2AF5630540}" srcOrd="0" destOrd="0" presId="urn:microsoft.com/office/officeart/2005/8/layout/vList2"/>
    <dgm:cxn modelId="{C4CCE57E-E871-46D6-BAD5-880252C95D22}" srcId="{01A66772-F185-4D58-B8BB-E9370D7A7A2B}" destId="{1C383F32-22E8-4F62-A3E0-BDC3D5F48992}" srcOrd="2" destOrd="0" parTransId="{A7920A2F-3244-4159-AF04-6A1D38B7B317}" sibTransId="{8500F72A-2C6D-4FDF-9C1D-CA691380EB0B}"/>
    <dgm:cxn modelId="{1CA43264-5BCB-4276-AC5F-A3ECBA5A0DE4}" type="presParOf" srcId="{801E7B82-6C14-46BB-A765-5A2AF5630540}" destId="{124029A8-43A7-48A6-BB1C-6C76B3A752D5}" srcOrd="0" destOrd="0" presId="urn:microsoft.com/office/officeart/2005/8/layout/vList2"/>
    <dgm:cxn modelId="{0B214A2E-8B89-4E86-8AF5-8D95136E17E1}" type="presParOf" srcId="{801E7B82-6C14-46BB-A765-5A2AF5630540}" destId="{90267191-780B-4434-BC91-9DAF3C8F087F}" srcOrd="1" destOrd="0" presId="urn:microsoft.com/office/officeart/2005/8/layout/vList2"/>
    <dgm:cxn modelId="{8890B01C-25C8-4885-AEA3-7FB49E71313C}" type="presParOf" srcId="{801E7B82-6C14-46BB-A765-5A2AF5630540}" destId="{DB5DEC5B-5025-40F8-94D4-1D137D6562AF}" srcOrd="2" destOrd="0" presId="urn:microsoft.com/office/officeart/2005/8/layout/vList2"/>
    <dgm:cxn modelId="{5A844A67-4233-43F1-A074-3DC7B731F7CE}" type="presParOf" srcId="{801E7B82-6C14-46BB-A765-5A2AF5630540}" destId="{6A5369EC-E1E2-450E-9E1F-0FFA31A454AB}" srcOrd="3" destOrd="0" presId="urn:microsoft.com/office/officeart/2005/8/layout/vList2"/>
    <dgm:cxn modelId="{99BA6FBC-7337-446A-96E5-BC23CC20EE4C}" type="presParOf" srcId="{801E7B82-6C14-46BB-A765-5A2AF5630540}" destId="{203BC81D-1FE8-485F-9988-8D24B170D81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029A8-43A7-48A6-BB1C-6C76B3A752D5}">
      <dsp:nvSpPr>
        <dsp:cNvPr id="0" name=""/>
        <dsp:cNvSpPr/>
      </dsp:nvSpPr>
      <dsp:spPr>
        <a:xfrm>
          <a:off x="0" y="20879"/>
          <a:ext cx="5189538" cy="14601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defRPr cap="all"/>
          </a:pPr>
          <a:r>
            <a:rPr lang="en-US" sz="2600" kern="1200" dirty="0"/>
            <a:t>Do the same teams tend to end the season at the top of the table?</a:t>
          </a:r>
        </a:p>
      </dsp:txBody>
      <dsp:txXfrm>
        <a:off x="71279" y="92158"/>
        <a:ext cx="5046980" cy="1317602"/>
      </dsp:txXfrm>
    </dsp:sp>
    <dsp:sp modelId="{DB5DEC5B-5025-40F8-94D4-1D137D6562AF}">
      <dsp:nvSpPr>
        <dsp:cNvPr id="0" name=""/>
        <dsp:cNvSpPr/>
      </dsp:nvSpPr>
      <dsp:spPr>
        <a:xfrm>
          <a:off x="0" y="1555920"/>
          <a:ext cx="5189538" cy="14601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defRPr cap="all"/>
          </a:pPr>
          <a:r>
            <a:rPr lang="en-US" sz="2600" kern="1200" dirty="0"/>
            <a:t>Do the Total points fluctuate greatly from season to season?</a:t>
          </a:r>
        </a:p>
      </dsp:txBody>
      <dsp:txXfrm>
        <a:off x="71279" y="1627199"/>
        <a:ext cx="5046980" cy="1317602"/>
      </dsp:txXfrm>
    </dsp:sp>
    <dsp:sp modelId="{203BC81D-1FE8-485F-9988-8D24B170D818}">
      <dsp:nvSpPr>
        <dsp:cNvPr id="0" name=""/>
        <dsp:cNvSpPr/>
      </dsp:nvSpPr>
      <dsp:spPr>
        <a:xfrm>
          <a:off x="0" y="3090960"/>
          <a:ext cx="5189538" cy="14601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defRPr cap="all"/>
          </a:pPr>
          <a:r>
            <a:rPr lang="en-US" sz="2600" kern="1200" dirty="0"/>
            <a:t>Are there any game statistics that increase the likelihood of success?</a:t>
          </a:r>
        </a:p>
      </dsp:txBody>
      <dsp:txXfrm>
        <a:off x="71279" y="3162239"/>
        <a:ext cx="5046980" cy="13176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A0C0817-A112-4847-8014-A94B7D2A4EA3}" type="datetime1">
              <a:rPr lang="en-US" smtClean="0"/>
              <a:t>2/11/2021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82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208662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090605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9346232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41214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228257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6FA2B21-3FCD-4721-B95C-427943F61125}" type="datetime1">
              <a:rPr lang="en-US" smtClean="0"/>
              <a:t>2/11/2021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3032161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6FA2B21-3FCD-4721-B95C-427943F61125}"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1631475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6FA2B21-3FCD-4721-B95C-427943F61125}"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1695158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6422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5064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3452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6868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34960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3116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5234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2/11/2021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948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6FA2B21-3FCD-4721-B95C-427943F61125}" type="datetime1">
              <a:rPr lang="en-US" smtClean="0"/>
              <a:t>2/11/2021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27027174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bg1"/>
                </a:solidFill>
              </a:rPr>
              <a:t>A Synopsis of English Premier League Teams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bg1"/>
                </a:solidFill>
              </a:rPr>
              <a:t>Evann Thompson</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A574-A275-4E8F-9DE1-567D953F1EAF}"/>
              </a:ext>
            </a:extLst>
          </p:cNvPr>
          <p:cNvSpPr>
            <a:spLocks noGrp="1"/>
          </p:cNvSpPr>
          <p:nvPr>
            <p:ph type="title"/>
          </p:nvPr>
        </p:nvSpPr>
        <p:spPr/>
        <p:txBody>
          <a:bodyPr/>
          <a:lstStyle/>
          <a:p>
            <a:r>
              <a:rPr lang="en-US" dirty="0"/>
              <a:t>Data Analysis</a:t>
            </a:r>
          </a:p>
        </p:txBody>
      </p:sp>
      <p:sp>
        <p:nvSpPr>
          <p:cNvPr id="4" name="Text Placeholder 3">
            <a:extLst>
              <a:ext uri="{FF2B5EF4-FFF2-40B4-BE49-F238E27FC236}">
                <a16:creationId xmlns:a16="http://schemas.microsoft.com/office/drawing/2014/main" id="{6222F9BC-51E8-4266-BA74-D4227BC352A9}"/>
              </a:ext>
            </a:extLst>
          </p:cNvPr>
          <p:cNvSpPr>
            <a:spLocks noGrp="1"/>
          </p:cNvSpPr>
          <p:nvPr>
            <p:ph type="body" idx="1"/>
          </p:nvPr>
        </p:nvSpPr>
        <p:spPr/>
        <p:txBody>
          <a:bodyPr/>
          <a:lstStyle/>
          <a:p>
            <a:r>
              <a:rPr lang="en-US" dirty="0"/>
              <a:t>Top teams bar</a:t>
            </a:r>
          </a:p>
        </p:txBody>
      </p:sp>
      <p:pic>
        <p:nvPicPr>
          <p:cNvPr id="10" name="Content Placeholder 9" descr="Chart, bar chart&#10;&#10;Description automatically generated">
            <a:extLst>
              <a:ext uri="{FF2B5EF4-FFF2-40B4-BE49-F238E27FC236}">
                <a16:creationId xmlns:a16="http://schemas.microsoft.com/office/drawing/2014/main" id="{C5665439-E554-4BFB-B347-759767C090A3}"/>
              </a:ext>
            </a:extLst>
          </p:cNvPr>
          <p:cNvPicPr>
            <a:picLocks noGrp="1" noChangeAspect="1"/>
          </p:cNvPicPr>
          <p:nvPr>
            <p:ph sz="half" idx="2"/>
          </p:nvPr>
        </p:nvPicPr>
        <p:blipFill>
          <a:blip r:embed="rId2"/>
          <a:stretch>
            <a:fillRect/>
          </a:stretch>
        </p:blipFill>
        <p:spPr>
          <a:xfrm>
            <a:off x="176530" y="3678239"/>
            <a:ext cx="5803583" cy="2600641"/>
          </a:xfrm>
        </p:spPr>
      </p:pic>
      <p:sp>
        <p:nvSpPr>
          <p:cNvPr id="5" name="Text Placeholder 4">
            <a:extLst>
              <a:ext uri="{FF2B5EF4-FFF2-40B4-BE49-F238E27FC236}">
                <a16:creationId xmlns:a16="http://schemas.microsoft.com/office/drawing/2014/main" id="{58E77179-7C59-47E9-B460-636EFD720524}"/>
              </a:ext>
            </a:extLst>
          </p:cNvPr>
          <p:cNvSpPr>
            <a:spLocks noGrp="1"/>
          </p:cNvSpPr>
          <p:nvPr>
            <p:ph type="body" sz="quarter" idx="3"/>
          </p:nvPr>
        </p:nvSpPr>
        <p:spPr/>
        <p:txBody>
          <a:bodyPr/>
          <a:lstStyle/>
          <a:p>
            <a:r>
              <a:rPr lang="en-US" dirty="0"/>
              <a:t>Top teams line</a:t>
            </a:r>
          </a:p>
        </p:txBody>
      </p:sp>
      <p:pic>
        <p:nvPicPr>
          <p:cNvPr id="8" name="Content Placeholder 7" descr="Chart, line chart&#10;&#10;Description automatically generated">
            <a:extLst>
              <a:ext uri="{FF2B5EF4-FFF2-40B4-BE49-F238E27FC236}">
                <a16:creationId xmlns:a16="http://schemas.microsoft.com/office/drawing/2014/main" id="{86C83A60-4193-4FC2-945B-BF564A3BDB20}"/>
              </a:ext>
            </a:extLst>
          </p:cNvPr>
          <p:cNvPicPr>
            <a:picLocks noGrp="1" noChangeAspect="1"/>
          </p:cNvPicPr>
          <p:nvPr>
            <p:ph sz="quarter" idx="4"/>
          </p:nvPr>
        </p:nvPicPr>
        <p:blipFill>
          <a:blip r:embed="rId3"/>
          <a:stretch>
            <a:fillRect/>
          </a:stretch>
        </p:blipFill>
        <p:spPr>
          <a:xfrm>
            <a:off x="5776427" y="3331555"/>
            <a:ext cx="6018176" cy="3209693"/>
          </a:xfrm>
        </p:spPr>
      </p:pic>
    </p:spTree>
    <p:extLst>
      <p:ext uri="{BB962C8B-B14F-4D97-AF65-F5344CB8AC3E}">
        <p14:creationId xmlns:p14="http://schemas.microsoft.com/office/powerpoint/2010/main" val="1314509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EE97EB56-71F6-435D-9037-EA7884A0B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F54756D-2801-42E9-9C21-A4CBDDEA0435}"/>
              </a:ext>
            </a:extLst>
          </p:cNvPr>
          <p:cNvSpPr>
            <a:spLocks noGrp="1"/>
          </p:cNvSpPr>
          <p:nvPr>
            <p:ph type="title"/>
          </p:nvPr>
        </p:nvSpPr>
        <p:spPr>
          <a:xfrm>
            <a:off x="1154955" y="4834467"/>
            <a:ext cx="8825658" cy="586380"/>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Data Analysis</a:t>
            </a:r>
          </a:p>
        </p:txBody>
      </p:sp>
      <p:sp>
        <p:nvSpPr>
          <p:cNvPr id="3" name="Content Placeholder 2">
            <a:extLst>
              <a:ext uri="{FF2B5EF4-FFF2-40B4-BE49-F238E27FC236}">
                <a16:creationId xmlns:a16="http://schemas.microsoft.com/office/drawing/2014/main" id="{9B00FF2D-259F-4C4D-A0D2-B0341D5C3C16}"/>
              </a:ext>
            </a:extLst>
          </p:cNvPr>
          <p:cNvSpPr>
            <a:spLocks noGrp="1"/>
          </p:cNvSpPr>
          <p:nvPr>
            <p:ph idx="1"/>
          </p:nvPr>
        </p:nvSpPr>
        <p:spPr>
          <a:xfrm>
            <a:off x="1154955" y="5420847"/>
            <a:ext cx="8825658" cy="582020"/>
          </a:xfrm>
        </p:spPr>
        <p:txBody>
          <a:bodyPr vert="horz" lIns="91440" tIns="45720" rIns="91440" bIns="45720" rtlCol="0" anchor="t">
            <a:normAutofit/>
          </a:bodyPr>
          <a:lstStyle/>
          <a:p>
            <a:pPr marL="0" indent="0">
              <a:buNone/>
            </a:pPr>
            <a:r>
              <a:rPr lang="en-US" sz="1600" b="0" i="0" kern="1200" cap="all">
                <a:solidFill>
                  <a:schemeClr val="accent1">
                    <a:lumMod val="60000"/>
                    <a:lumOff val="40000"/>
                  </a:schemeClr>
                </a:solidFill>
                <a:latin typeface="+mn-lt"/>
                <a:ea typeface="+mn-ea"/>
                <a:cs typeface="+mn-cs"/>
              </a:rPr>
              <a:t>Bottom teams bar</a:t>
            </a:r>
          </a:p>
        </p:txBody>
      </p:sp>
      <p:sp>
        <p:nvSpPr>
          <p:cNvPr id="18" name="Rectangle 17">
            <a:extLst>
              <a:ext uri="{FF2B5EF4-FFF2-40B4-BE49-F238E27FC236}">
                <a16:creationId xmlns:a16="http://schemas.microsoft.com/office/drawing/2014/main" id="{1806AA6E-8227-4323-8975-4F0224F11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Chart, bar chart&#10;&#10;Description automatically generated">
            <a:extLst>
              <a:ext uri="{FF2B5EF4-FFF2-40B4-BE49-F238E27FC236}">
                <a16:creationId xmlns:a16="http://schemas.microsoft.com/office/drawing/2014/main" id="{0C973243-9FCF-4FEB-B48D-23BA6EBB295E}"/>
              </a:ext>
            </a:extLst>
          </p:cNvPr>
          <p:cNvPicPr>
            <a:picLocks noChangeAspect="1"/>
          </p:cNvPicPr>
          <p:nvPr/>
        </p:nvPicPr>
        <p:blipFill>
          <a:blip r:embed="rId3"/>
          <a:stretch>
            <a:fillRect/>
          </a:stretch>
        </p:blipFill>
        <p:spPr>
          <a:xfrm>
            <a:off x="987256" y="1437153"/>
            <a:ext cx="10217488" cy="3397314"/>
          </a:xfrm>
          <a:prstGeom prst="rect">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29333304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4057-7700-4C30-8830-142991762BA1}"/>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FC8AA374-6B9C-4DB1-AE51-52988CE57EB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32793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CEE96-01A3-4B08-B545-2A4CD2C6B3EE}"/>
              </a:ext>
            </a:extLst>
          </p:cNvPr>
          <p:cNvSpPr>
            <a:spLocks noGrp="1"/>
          </p:cNvSpPr>
          <p:nvPr>
            <p:ph type="title"/>
          </p:nvPr>
        </p:nvSpPr>
        <p:spPr/>
        <p:txBody>
          <a:bodyPr/>
          <a:lstStyle/>
          <a:p>
            <a:r>
              <a:rPr lang="en-US" dirty="0"/>
              <a:t>Data Analysis</a:t>
            </a:r>
          </a:p>
        </p:txBody>
      </p:sp>
      <p:sp>
        <p:nvSpPr>
          <p:cNvPr id="3" name="Text Placeholder 2">
            <a:extLst>
              <a:ext uri="{FF2B5EF4-FFF2-40B4-BE49-F238E27FC236}">
                <a16:creationId xmlns:a16="http://schemas.microsoft.com/office/drawing/2014/main" id="{FC9473D8-69CF-4736-82E0-46114B7664F1}"/>
              </a:ext>
            </a:extLst>
          </p:cNvPr>
          <p:cNvSpPr>
            <a:spLocks noGrp="1"/>
          </p:cNvSpPr>
          <p:nvPr>
            <p:ph type="body" idx="1"/>
          </p:nvPr>
        </p:nvSpPr>
        <p:spPr/>
        <p:txBody>
          <a:bodyPr/>
          <a:lstStyle/>
          <a:p>
            <a:r>
              <a:rPr lang="en-US" dirty="0"/>
              <a:t>Fouls vs Total Points</a:t>
            </a:r>
          </a:p>
        </p:txBody>
      </p:sp>
      <p:sp>
        <p:nvSpPr>
          <p:cNvPr id="4" name="Content Placeholder 3">
            <a:extLst>
              <a:ext uri="{FF2B5EF4-FFF2-40B4-BE49-F238E27FC236}">
                <a16:creationId xmlns:a16="http://schemas.microsoft.com/office/drawing/2014/main" id="{CA7F3283-565A-479F-98B3-615FA4E915CD}"/>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EB265E4A-45B3-4C02-B220-0EF98C44689F}"/>
              </a:ext>
            </a:extLst>
          </p:cNvPr>
          <p:cNvSpPr>
            <a:spLocks noGrp="1"/>
          </p:cNvSpPr>
          <p:nvPr>
            <p:ph type="body" sz="quarter" idx="3"/>
          </p:nvPr>
        </p:nvSpPr>
        <p:spPr/>
        <p:txBody>
          <a:bodyPr/>
          <a:lstStyle/>
          <a:p>
            <a:r>
              <a:rPr lang="en-US" dirty="0"/>
              <a:t>Corners vs Total Points</a:t>
            </a:r>
          </a:p>
        </p:txBody>
      </p:sp>
      <p:sp>
        <p:nvSpPr>
          <p:cNvPr id="6" name="Content Placeholder 5">
            <a:extLst>
              <a:ext uri="{FF2B5EF4-FFF2-40B4-BE49-F238E27FC236}">
                <a16:creationId xmlns:a16="http://schemas.microsoft.com/office/drawing/2014/main" id="{98B4F638-0983-4CF7-B031-F492F158D71B}"/>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4133945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887D-E96C-4409-BCEF-C0A43458974F}"/>
              </a:ext>
            </a:extLst>
          </p:cNvPr>
          <p:cNvSpPr>
            <a:spLocks noGrp="1"/>
          </p:cNvSpPr>
          <p:nvPr>
            <p:ph type="title"/>
          </p:nvPr>
        </p:nvSpPr>
        <p:spPr/>
        <p:txBody>
          <a:bodyPr/>
          <a:lstStyle/>
          <a:p>
            <a:r>
              <a:rPr lang="en-US" dirty="0"/>
              <a:t>Data Analysis</a:t>
            </a:r>
          </a:p>
        </p:txBody>
      </p:sp>
      <p:sp>
        <p:nvSpPr>
          <p:cNvPr id="3" name="Text Placeholder 2">
            <a:extLst>
              <a:ext uri="{FF2B5EF4-FFF2-40B4-BE49-F238E27FC236}">
                <a16:creationId xmlns:a16="http://schemas.microsoft.com/office/drawing/2014/main" id="{B7C41FF7-BD8E-482B-B578-0C3FBB5AF53D}"/>
              </a:ext>
            </a:extLst>
          </p:cNvPr>
          <p:cNvSpPr>
            <a:spLocks noGrp="1"/>
          </p:cNvSpPr>
          <p:nvPr>
            <p:ph type="body" idx="1"/>
          </p:nvPr>
        </p:nvSpPr>
        <p:spPr/>
        <p:txBody>
          <a:bodyPr/>
          <a:lstStyle/>
          <a:p>
            <a:r>
              <a:rPr lang="en-US" dirty="0"/>
              <a:t>Yellow Cards vs Total Points</a:t>
            </a:r>
          </a:p>
        </p:txBody>
      </p:sp>
      <p:sp>
        <p:nvSpPr>
          <p:cNvPr id="4" name="Content Placeholder 3">
            <a:extLst>
              <a:ext uri="{FF2B5EF4-FFF2-40B4-BE49-F238E27FC236}">
                <a16:creationId xmlns:a16="http://schemas.microsoft.com/office/drawing/2014/main" id="{7C599004-8E44-4387-9E8F-0266C9E3E53E}"/>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CEC59CF8-7276-4B2E-A14D-D1403E27ED98}"/>
              </a:ext>
            </a:extLst>
          </p:cNvPr>
          <p:cNvSpPr>
            <a:spLocks noGrp="1"/>
          </p:cNvSpPr>
          <p:nvPr>
            <p:ph type="body" sz="quarter" idx="3"/>
          </p:nvPr>
        </p:nvSpPr>
        <p:spPr/>
        <p:txBody>
          <a:bodyPr/>
          <a:lstStyle/>
          <a:p>
            <a:r>
              <a:rPr lang="en-US" dirty="0"/>
              <a:t>Red Cards vs Total Points</a:t>
            </a:r>
          </a:p>
        </p:txBody>
      </p:sp>
      <p:sp>
        <p:nvSpPr>
          <p:cNvPr id="6" name="Content Placeholder 5">
            <a:extLst>
              <a:ext uri="{FF2B5EF4-FFF2-40B4-BE49-F238E27FC236}">
                <a16:creationId xmlns:a16="http://schemas.microsoft.com/office/drawing/2014/main" id="{3DC9ECC8-CB5D-4A7B-8EA0-F82A03EA4DD6}"/>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543990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7EDA3-E6D4-43BD-A0A6-1F60DF657207}"/>
              </a:ext>
            </a:extLst>
          </p:cNvPr>
          <p:cNvSpPr>
            <a:spLocks noGrp="1"/>
          </p:cNvSpPr>
          <p:nvPr>
            <p:ph type="title"/>
          </p:nvPr>
        </p:nvSpPr>
        <p:spPr/>
        <p:txBody>
          <a:bodyPr/>
          <a:lstStyle/>
          <a:p>
            <a:r>
              <a:rPr lang="en-US" dirty="0"/>
              <a:t>Data Analysis</a:t>
            </a:r>
          </a:p>
        </p:txBody>
      </p:sp>
      <p:sp>
        <p:nvSpPr>
          <p:cNvPr id="3" name="Text Placeholder 2">
            <a:extLst>
              <a:ext uri="{FF2B5EF4-FFF2-40B4-BE49-F238E27FC236}">
                <a16:creationId xmlns:a16="http://schemas.microsoft.com/office/drawing/2014/main" id="{5F94CDCB-1FCA-4B9A-B82B-0FD27961DC34}"/>
              </a:ext>
            </a:extLst>
          </p:cNvPr>
          <p:cNvSpPr>
            <a:spLocks noGrp="1"/>
          </p:cNvSpPr>
          <p:nvPr>
            <p:ph type="body" idx="1"/>
          </p:nvPr>
        </p:nvSpPr>
        <p:spPr/>
        <p:txBody>
          <a:bodyPr/>
          <a:lstStyle/>
          <a:p>
            <a:r>
              <a:rPr lang="en-US" dirty="0"/>
              <a:t>Shots OT vs Total Points </a:t>
            </a:r>
          </a:p>
        </p:txBody>
      </p:sp>
      <p:sp>
        <p:nvSpPr>
          <p:cNvPr id="4" name="Content Placeholder 3">
            <a:extLst>
              <a:ext uri="{FF2B5EF4-FFF2-40B4-BE49-F238E27FC236}">
                <a16:creationId xmlns:a16="http://schemas.microsoft.com/office/drawing/2014/main" id="{B641E7B6-945F-4273-AA2F-FCAD42049A79}"/>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B56713C5-2A92-475D-B23B-DFE6EA415DFE}"/>
              </a:ext>
            </a:extLst>
          </p:cNvPr>
          <p:cNvSpPr>
            <a:spLocks noGrp="1"/>
          </p:cNvSpPr>
          <p:nvPr>
            <p:ph type="body" sz="quarter" idx="3"/>
          </p:nvPr>
        </p:nvSpPr>
        <p:spPr/>
        <p:txBody>
          <a:bodyPr/>
          <a:lstStyle/>
          <a:p>
            <a:r>
              <a:rPr lang="en-US" dirty="0"/>
              <a:t>Goals vs Total Points</a:t>
            </a:r>
          </a:p>
        </p:txBody>
      </p:sp>
      <p:sp>
        <p:nvSpPr>
          <p:cNvPr id="6" name="Content Placeholder 5">
            <a:extLst>
              <a:ext uri="{FF2B5EF4-FFF2-40B4-BE49-F238E27FC236}">
                <a16:creationId xmlns:a16="http://schemas.microsoft.com/office/drawing/2014/main" id="{EF227D39-D494-4330-82DD-9318B702974C}"/>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025651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3"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029928E-AF7F-4B48-8255-62F2097E22D9}"/>
              </a:ext>
            </a:extLst>
          </p:cNvPr>
          <p:cNvSpPr>
            <a:spLocks noGrp="1"/>
          </p:cNvSpPr>
          <p:nvPr>
            <p:ph type="title"/>
          </p:nvPr>
        </p:nvSpPr>
        <p:spPr>
          <a:xfrm>
            <a:off x="967791" y="1449324"/>
            <a:ext cx="2621734" cy="4391640"/>
          </a:xfrm>
        </p:spPr>
        <p:txBody>
          <a:bodyPr anchor="t">
            <a:normAutofit/>
          </a:bodyPr>
          <a:lstStyle/>
          <a:p>
            <a:r>
              <a:rPr lang="en-US" sz="2800">
                <a:solidFill>
                  <a:schemeClr val="tx1"/>
                </a:solidFill>
              </a:rPr>
              <a:t>Discussion</a:t>
            </a:r>
          </a:p>
        </p:txBody>
      </p:sp>
      <p:sp>
        <p:nvSpPr>
          <p:cNvPr id="25" name="Rectangle 24">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C3215440-A167-4E84-9044-405017A06065}"/>
              </a:ext>
            </a:extLst>
          </p:cNvPr>
          <p:cNvSpPr>
            <a:spLocks noGrp="1"/>
          </p:cNvSpPr>
          <p:nvPr>
            <p:ph idx="1"/>
          </p:nvPr>
        </p:nvSpPr>
        <p:spPr>
          <a:xfrm>
            <a:off x="2974694" y="1449324"/>
            <a:ext cx="8249515" cy="4384317"/>
          </a:xfrm>
        </p:spPr>
        <p:txBody>
          <a:bodyPr>
            <a:normAutofit/>
          </a:bodyPr>
          <a:lstStyle/>
          <a:p>
            <a:pPr>
              <a:lnSpc>
                <a:spcPct val="90000"/>
              </a:lnSpc>
            </a:pPr>
            <a:r>
              <a:rPr lang="en-US" dirty="0">
                <a:solidFill>
                  <a:schemeClr val="tx1"/>
                </a:solidFill>
              </a:rPr>
              <a:t>Everything that was found during the analysis was consistent with my predictions:</a:t>
            </a:r>
          </a:p>
          <a:p>
            <a:pPr lvl="1">
              <a:lnSpc>
                <a:spcPct val="90000"/>
              </a:lnSpc>
            </a:pPr>
            <a:r>
              <a:rPr lang="en-US" dirty="0">
                <a:solidFill>
                  <a:schemeClr val="tx1"/>
                </a:solidFill>
              </a:rPr>
              <a:t>I was almost certain that there would be strong correlations between the different game stats and total points.</a:t>
            </a:r>
          </a:p>
          <a:p>
            <a:pPr lvl="1">
              <a:lnSpc>
                <a:spcPct val="90000"/>
              </a:lnSpc>
            </a:pPr>
            <a:r>
              <a:rPr lang="en-US" dirty="0">
                <a:solidFill>
                  <a:schemeClr val="tx1"/>
                </a:solidFill>
              </a:rPr>
              <a:t>I knew, just from watching the sport, that there are some teams that consistently finish the season at the top of the table and the rest fluctuate from season to season. </a:t>
            </a:r>
          </a:p>
          <a:p>
            <a:pPr lvl="1">
              <a:lnSpc>
                <a:spcPct val="90000"/>
              </a:lnSpc>
            </a:pPr>
            <a:r>
              <a:rPr lang="en-US" dirty="0">
                <a:solidFill>
                  <a:schemeClr val="tx1"/>
                </a:solidFill>
              </a:rPr>
              <a:t>I figured overall that the points would probably be consistent from year to year apart from the teams at the bottom and the top of the table.</a:t>
            </a:r>
          </a:p>
          <a:p>
            <a:pPr>
              <a:lnSpc>
                <a:spcPct val="90000"/>
              </a:lnSpc>
            </a:pPr>
            <a:endParaRPr lang="en-US" dirty="0">
              <a:solidFill>
                <a:schemeClr val="tx1"/>
              </a:solidFill>
            </a:endParaRPr>
          </a:p>
          <a:p>
            <a:pPr>
              <a:lnSpc>
                <a:spcPct val="90000"/>
              </a:lnSpc>
            </a:pPr>
            <a:r>
              <a:rPr lang="en-US" dirty="0">
                <a:solidFill>
                  <a:schemeClr val="tx1"/>
                </a:solidFill>
              </a:rPr>
              <a:t>Overall teams in the English Premier League preform evenly from one season to the next in terms of point totals. Even teams at the bottom and the top of the table preform consistently apart from a few outliers. Almost all game statistics heavily influence point totals increasing the odds of success.</a:t>
            </a:r>
          </a:p>
        </p:txBody>
      </p:sp>
    </p:spTree>
    <p:extLst>
      <p:ext uri="{BB962C8B-B14F-4D97-AF65-F5344CB8AC3E}">
        <p14:creationId xmlns:p14="http://schemas.microsoft.com/office/powerpoint/2010/main" val="14215234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ACE2-6593-4C73-8AE5-2A194E44464C}"/>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C148B982-FA89-4773-9C60-8F3B8D0C3A6C}"/>
              </a:ext>
            </a:extLst>
          </p:cNvPr>
          <p:cNvSpPr>
            <a:spLocks noGrp="1"/>
          </p:cNvSpPr>
          <p:nvPr>
            <p:ph idx="1"/>
          </p:nvPr>
        </p:nvSpPr>
        <p:spPr/>
        <p:txBody>
          <a:bodyPr>
            <a:normAutofit fontScale="92500" lnSpcReduction="10000"/>
          </a:bodyPr>
          <a:lstStyle/>
          <a:p>
            <a:r>
              <a:rPr lang="en-US" b="1" dirty="0"/>
              <a:t>Importing Data –</a:t>
            </a:r>
            <a:r>
              <a:rPr lang="en-US" dirty="0"/>
              <a:t> I had to create a loop in order to pull in CSVs while also adding in a column for the season</a:t>
            </a:r>
          </a:p>
          <a:p>
            <a:r>
              <a:rPr lang="en-US" b="1" dirty="0"/>
              <a:t>Calculating Points –</a:t>
            </a:r>
            <a:r>
              <a:rPr lang="en-US" dirty="0"/>
              <a:t> Data only had the winner, but I need to know the how many wins, losses and draws</a:t>
            </a:r>
          </a:p>
          <a:p>
            <a:r>
              <a:rPr lang="en-US" b="1" dirty="0"/>
              <a:t>Grouping Data –</a:t>
            </a:r>
            <a:r>
              <a:rPr lang="en-US" dirty="0"/>
              <a:t> Needed to group data by team and season but data was separated by home and away stats</a:t>
            </a:r>
          </a:p>
          <a:p>
            <a:r>
              <a:rPr lang="en-US" b="1" dirty="0"/>
              <a:t>Creating Plots –</a:t>
            </a:r>
            <a:r>
              <a:rPr lang="en-US" dirty="0"/>
              <a:t> The line plots needed loops. The figures wouldn’t save properly </a:t>
            </a:r>
            <a:endParaRPr lang="en-US" b="1" dirty="0"/>
          </a:p>
          <a:p>
            <a:r>
              <a:rPr lang="en-US" b="1" dirty="0"/>
              <a:t>Additional questions?</a:t>
            </a:r>
            <a:r>
              <a:rPr lang="en-US" dirty="0"/>
              <a:t> I wanted to take a closer look at the game stats of the top and the bottom teams for each season. Also, I wanted to track one individual team and look at their game stats over the 4 seasons to see how much the game stats influence the total points in reality. I thought it would also be interesting to see the differences between home and away performances.</a:t>
            </a:r>
          </a:p>
          <a:p>
            <a:endParaRPr lang="en-US" b="1" dirty="0"/>
          </a:p>
        </p:txBody>
      </p:sp>
    </p:spTree>
    <p:extLst>
      <p:ext uri="{BB962C8B-B14F-4D97-AF65-F5344CB8AC3E}">
        <p14:creationId xmlns:p14="http://schemas.microsoft.com/office/powerpoint/2010/main" val="593892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1AD9505-B8F9-49A1-BB8C-397CDABE156D}"/>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4600" b="0" i="0" kern="1200">
                <a:solidFill>
                  <a:srgbClr val="EBEBEB"/>
                </a:solidFill>
                <a:latin typeface="+mj-lt"/>
                <a:ea typeface="+mj-ea"/>
                <a:cs typeface="+mj-cs"/>
              </a:rPr>
              <a:t>Questions?</a:t>
            </a:r>
          </a:p>
        </p:txBody>
      </p:sp>
      <p:sp>
        <p:nvSpPr>
          <p:cNvPr id="3" name="Text Placeholder 2">
            <a:extLst>
              <a:ext uri="{FF2B5EF4-FFF2-40B4-BE49-F238E27FC236}">
                <a16:creationId xmlns:a16="http://schemas.microsoft.com/office/drawing/2014/main" id="{6563F31E-0B38-4896-9146-EEF78087763B}"/>
              </a:ext>
            </a:extLst>
          </p:cNvPr>
          <p:cNvSpPr>
            <a:spLocks noGrp="1"/>
          </p:cNvSpPr>
          <p:nvPr>
            <p:ph type="body" idx="1"/>
          </p:nvPr>
        </p:nvSpPr>
        <p:spPr>
          <a:xfrm>
            <a:off x="8160773" y="4591665"/>
            <a:ext cx="3382298" cy="1150156"/>
          </a:xfrm>
        </p:spPr>
        <p:txBody>
          <a:bodyPr vert="horz" lIns="91440" tIns="45720" rIns="91440" bIns="45720" rtlCol="0" anchor="t">
            <a:normAutofit/>
          </a:bodyPr>
          <a:lstStyle/>
          <a:p>
            <a:endParaRPr lang="en-US" sz="1800" b="0" i="0" kern="1200" cap="all" dirty="0">
              <a:solidFill>
                <a:schemeClr val="accent1">
                  <a:lumMod val="60000"/>
                  <a:lumOff val="40000"/>
                </a:schemeClr>
              </a:solidFill>
              <a:latin typeface="+mn-lt"/>
              <a:ea typeface="+mn-ea"/>
              <a:cs typeface="+mn-cs"/>
            </a:endParaRPr>
          </a:p>
        </p:txBody>
      </p:sp>
      <p:pic>
        <p:nvPicPr>
          <p:cNvPr id="7" name="Graphic 6" descr="Questions">
            <a:extLst>
              <a:ext uri="{FF2B5EF4-FFF2-40B4-BE49-F238E27FC236}">
                <a16:creationId xmlns:a16="http://schemas.microsoft.com/office/drawing/2014/main" id="{EE38AB9E-E065-4A54-AD1A-4626669E3F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30837"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45352294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154954" y="-152400"/>
            <a:ext cx="2793158" cy="1600200"/>
          </a:xfrm>
        </p:spPr>
        <p:txBody>
          <a:bodyPr anchor="b">
            <a:normAutofit/>
          </a:bodyPr>
          <a:lstStyle/>
          <a:p>
            <a:r>
              <a:rPr lang="en-US" dirty="0"/>
              <a:t>Motivation &amp; Summary Slide</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140011244"/>
              </p:ext>
            </p:extLst>
          </p:nvPr>
        </p:nvGraphicFramePr>
        <p:xfrm>
          <a:off x="5781675" y="1447800"/>
          <a:ext cx="51895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 Placeholder 3">
            <a:extLst>
              <a:ext uri="{FF2B5EF4-FFF2-40B4-BE49-F238E27FC236}">
                <a16:creationId xmlns:a16="http://schemas.microsoft.com/office/drawing/2014/main" id="{9AE8AEF5-0D97-4627-9383-0941B1572127}"/>
              </a:ext>
            </a:extLst>
          </p:cNvPr>
          <p:cNvSpPr>
            <a:spLocks noGrp="1"/>
          </p:cNvSpPr>
          <p:nvPr>
            <p:ph type="body" sz="half" idx="2"/>
          </p:nvPr>
        </p:nvSpPr>
        <p:spPr>
          <a:xfrm>
            <a:off x="1154954" y="1447800"/>
            <a:ext cx="2793158" cy="4577079"/>
          </a:xfrm>
        </p:spPr>
        <p:txBody>
          <a:bodyPr>
            <a:normAutofit lnSpcReduction="10000"/>
          </a:bodyPr>
          <a:lstStyle/>
          <a:p>
            <a:r>
              <a:rPr lang="en-US" dirty="0"/>
              <a:t>The aim of this project was to track the progress of English Premier League soccer teams over the course of 4 seasons and identify any patterns that influence the teams’ success. </a:t>
            </a:r>
          </a:p>
          <a:p>
            <a:r>
              <a:rPr lang="en-US" dirty="0"/>
              <a:t>I’m pretty interested in soccer, especially over the last year. I thought it would be interesting to see what separates certain teams from others and  what influences success.</a:t>
            </a:r>
          </a:p>
          <a:p>
            <a:r>
              <a:rPr lang="en-US" dirty="0"/>
              <a:t>In my analysis I was able to Identify trends and answer the questions I posed. There are noticeable trends you can see in individual team progress and strong correlations in certain game statistics.</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24C2E-14A9-4FE3-A3E6-89B1488DE200}"/>
              </a:ext>
            </a:extLst>
          </p:cNvPr>
          <p:cNvSpPr>
            <a:spLocks noGrp="1"/>
          </p:cNvSpPr>
          <p:nvPr>
            <p:ph type="title"/>
          </p:nvPr>
        </p:nvSpPr>
        <p:spPr/>
        <p:txBody>
          <a:bodyPr/>
          <a:lstStyle/>
          <a:p>
            <a:r>
              <a:rPr lang="en-US" dirty="0"/>
              <a:t>Questions &amp; Data</a:t>
            </a:r>
          </a:p>
        </p:txBody>
      </p:sp>
      <p:sp>
        <p:nvSpPr>
          <p:cNvPr id="3" name="Content Placeholder 2">
            <a:extLst>
              <a:ext uri="{FF2B5EF4-FFF2-40B4-BE49-F238E27FC236}">
                <a16:creationId xmlns:a16="http://schemas.microsoft.com/office/drawing/2014/main" id="{531D457A-7506-4AF6-834C-999E2F934EC6}"/>
              </a:ext>
            </a:extLst>
          </p:cNvPr>
          <p:cNvSpPr>
            <a:spLocks noGrp="1"/>
          </p:cNvSpPr>
          <p:nvPr>
            <p:ph idx="1"/>
          </p:nvPr>
        </p:nvSpPr>
        <p:spPr/>
        <p:txBody>
          <a:bodyPr/>
          <a:lstStyle/>
          <a:p>
            <a:r>
              <a:rPr lang="en-US" b="1" dirty="0"/>
              <a:t>Do the same teams win or end up in the top 4 each season? Do the rankings seem to change greatly? </a:t>
            </a:r>
            <a:r>
              <a:rPr lang="en-US" dirty="0"/>
              <a:t>For this I used both bar and line plots. The bar plots highlight the rankings by point total for each season. The line plots show the progress and fluctuation from season to season.</a:t>
            </a:r>
          </a:p>
          <a:p>
            <a:r>
              <a:rPr lang="en-US" b="1" dirty="0"/>
              <a:t>Are there great differences in point totals? </a:t>
            </a:r>
            <a:r>
              <a:rPr lang="en-US" dirty="0"/>
              <a:t>I wanted to see if the point totals were consistent from season to season. To highlight the overall point distribution, I used a boxplot. I also used bar plots to show the top and bottom teams point differences from season to season.</a:t>
            </a:r>
          </a:p>
          <a:p>
            <a:r>
              <a:rPr lang="en-US" b="1" dirty="0"/>
              <a:t>Do game stats influence success? Which ones?</a:t>
            </a:r>
            <a:r>
              <a:rPr lang="en-US" dirty="0"/>
              <a:t> I wanted to see which, if any, game statistics had an impact on point totals. For this I used scatter plots.</a:t>
            </a:r>
          </a:p>
        </p:txBody>
      </p:sp>
    </p:spTree>
    <p:extLst>
      <p:ext uri="{BB962C8B-B14F-4D97-AF65-F5344CB8AC3E}">
        <p14:creationId xmlns:p14="http://schemas.microsoft.com/office/powerpoint/2010/main" val="275829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7774-40C4-4BE5-B518-63E2F2422081}"/>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7F8E6BDE-8B5D-4B6A-8854-AAF7775F8E30}"/>
              </a:ext>
            </a:extLst>
          </p:cNvPr>
          <p:cNvSpPr>
            <a:spLocks noGrp="1"/>
          </p:cNvSpPr>
          <p:nvPr>
            <p:ph sz="half" idx="1"/>
          </p:nvPr>
        </p:nvSpPr>
        <p:spPr/>
        <p:txBody>
          <a:bodyPr>
            <a:normAutofit fontScale="92500" lnSpcReduction="20000"/>
          </a:bodyPr>
          <a:lstStyle/>
          <a:p>
            <a:r>
              <a:rPr lang="en-US" b="1" dirty="0"/>
              <a:t>Finding the Data – </a:t>
            </a:r>
            <a:r>
              <a:rPr lang="en-US" dirty="0"/>
              <a:t>I found the data on Kaggle</a:t>
            </a:r>
          </a:p>
          <a:p>
            <a:r>
              <a:rPr lang="en-US" b="1" dirty="0"/>
              <a:t>Merging – </a:t>
            </a:r>
            <a:r>
              <a:rPr lang="en-US" dirty="0"/>
              <a:t>The data were in 4 separate CSVs that needed to be pulled through and merged</a:t>
            </a:r>
          </a:p>
          <a:p>
            <a:r>
              <a:rPr lang="en-US" b="1" dirty="0"/>
              <a:t>Cleaning – </a:t>
            </a:r>
            <a:r>
              <a:rPr lang="en-US" dirty="0"/>
              <a:t>The CSV data was for sports betting. A lot of unnecessary data needed to be dropped </a:t>
            </a:r>
          </a:p>
          <a:p>
            <a:r>
              <a:rPr lang="en-US" b="1" dirty="0"/>
              <a:t>Manipulation – </a:t>
            </a:r>
            <a:r>
              <a:rPr lang="en-US" dirty="0"/>
              <a:t>There was still a lot of data left. Those were then grouped in order to create the plots needed.</a:t>
            </a:r>
            <a:endParaRPr lang="en-US" b="1" dirty="0"/>
          </a:p>
        </p:txBody>
      </p:sp>
      <p:sp>
        <p:nvSpPr>
          <p:cNvPr id="4" name="Content Placeholder 3">
            <a:extLst>
              <a:ext uri="{FF2B5EF4-FFF2-40B4-BE49-F238E27FC236}">
                <a16:creationId xmlns:a16="http://schemas.microsoft.com/office/drawing/2014/main" id="{8BA21221-D25F-4819-A38E-280ED6251187}"/>
              </a:ext>
            </a:extLst>
          </p:cNvPr>
          <p:cNvSpPr>
            <a:spLocks noGrp="1"/>
          </p:cNvSpPr>
          <p:nvPr>
            <p:ph sz="half" idx="2"/>
          </p:nvPr>
        </p:nvSpPr>
        <p:spPr/>
        <p:txBody>
          <a:bodyPr>
            <a:normAutofit fontScale="92500" lnSpcReduction="20000"/>
          </a:bodyPr>
          <a:lstStyle/>
          <a:p>
            <a:r>
              <a:rPr lang="en-US" dirty="0"/>
              <a:t>I didn’t really know everything that I wanted to highlight until I started working with the data.</a:t>
            </a:r>
          </a:p>
          <a:p>
            <a:r>
              <a:rPr lang="en-US" dirty="0"/>
              <a:t>A lot of my original ideas were overambitious and needed to be scaled back.</a:t>
            </a:r>
          </a:p>
          <a:p>
            <a:r>
              <a:rPr lang="en-US" b="1" dirty="0" err="1"/>
              <a:t>DataFrames</a:t>
            </a:r>
            <a:r>
              <a:rPr lang="en-US" b="1" dirty="0"/>
              <a:t> –</a:t>
            </a:r>
            <a:r>
              <a:rPr lang="en-US" dirty="0"/>
              <a:t> A lot of data needed to be aggregated, grouped and new columns and </a:t>
            </a:r>
            <a:r>
              <a:rPr lang="en-US" dirty="0" err="1"/>
              <a:t>dataframes</a:t>
            </a:r>
            <a:r>
              <a:rPr lang="en-US" dirty="0"/>
              <a:t> needed to be made</a:t>
            </a:r>
            <a:endParaRPr lang="en-US" b="1" dirty="0"/>
          </a:p>
          <a:p>
            <a:r>
              <a:rPr lang="en-US" b="1" dirty="0"/>
              <a:t>Graphs – </a:t>
            </a:r>
            <a:r>
              <a:rPr lang="en-US" dirty="0"/>
              <a:t>Had issues with graph creation and getting it to show exactly what was intended</a:t>
            </a:r>
          </a:p>
          <a:p>
            <a:endParaRPr lang="en-US" b="1" dirty="0"/>
          </a:p>
        </p:txBody>
      </p:sp>
    </p:spTree>
    <p:extLst>
      <p:ext uri="{BB962C8B-B14F-4D97-AF65-F5344CB8AC3E}">
        <p14:creationId xmlns:p14="http://schemas.microsoft.com/office/powerpoint/2010/main" val="185152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1" name="Rectangle 4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4" name="Rectangle 4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8" name="Rectangle 4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FAE1E10-5290-4B5D-8628-35C21C88D856}"/>
              </a:ext>
            </a:extLst>
          </p:cNvPr>
          <p:cNvSpPr>
            <a:spLocks noGrp="1"/>
          </p:cNvSpPr>
          <p:nvPr>
            <p:ph type="title"/>
          </p:nvPr>
        </p:nvSpPr>
        <p:spPr>
          <a:xfrm>
            <a:off x="8904759" y="1143000"/>
            <a:ext cx="3382297" cy="3281957"/>
          </a:xfrm>
        </p:spPr>
        <p:txBody>
          <a:bodyPr vert="horz" lIns="91440" tIns="45720" rIns="91440" bIns="45720" rtlCol="0" anchor="b">
            <a:normAutofit/>
          </a:bodyPr>
          <a:lstStyle/>
          <a:p>
            <a:r>
              <a:rPr lang="en-US" sz="5400" b="0" i="0" kern="1200" dirty="0">
                <a:solidFill>
                  <a:srgbClr val="EBEBEB"/>
                </a:solidFill>
                <a:latin typeface="+mj-lt"/>
                <a:ea typeface="+mj-ea"/>
                <a:cs typeface="+mj-cs"/>
              </a:rPr>
              <a:t>Data Analysis</a:t>
            </a:r>
          </a:p>
        </p:txBody>
      </p:sp>
      <p:sp>
        <p:nvSpPr>
          <p:cNvPr id="3" name="Content Placeholder 2">
            <a:extLst>
              <a:ext uri="{FF2B5EF4-FFF2-40B4-BE49-F238E27FC236}">
                <a16:creationId xmlns:a16="http://schemas.microsoft.com/office/drawing/2014/main" id="{F06409BF-F14A-4527-B12F-2BA336327A95}"/>
              </a:ext>
            </a:extLst>
          </p:cNvPr>
          <p:cNvSpPr>
            <a:spLocks noGrp="1"/>
          </p:cNvSpPr>
          <p:nvPr>
            <p:ph sz="half" idx="1"/>
          </p:nvPr>
        </p:nvSpPr>
        <p:spPr>
          <a:xfrm>
            <a:off x="8904758" y="4538796"/>
            <a:ext cx="3382298" cy="1150156"/>
          </a:xfrm>
        </p:spPr>
        <p:txBody>
          <a:bodyPr vert="horz" lIns="91440" tIns="45720" rIns="91440" bIns="45720" rtlCol="0" anchor="t">
            <a:normAutofit/>
          </a:bodyPr>
          <a:lstStyle/>
          <a:p>
            <a:pPr marL="0" indent="0">
              <a:buNone/>
            </a:pPr>
            <a:r>
              <a:rPr lang="en-US" b="0" i="0" kern="1200" cap="all" dirty="0">
                <a:solidFill>
                  <a:schemeClr val="accent1">
                    <a:lumMod val="60000"/>
                    <a:lumOff val="40000"/>
                  </a:schemeClr>
                </a:solidFill>
                <a:latin typeface="+mn-lt"/>
                <a:ea typeface="+mn-ea"/>
                <a:cs typeface="+mn-cs"/>
              </a:rPr>
              <a:t>Total points seasons</a:t>
            </a:r>
          </a:p>
        </p:txBody>
      </p:sp>
      <p:pic>
        <p:nvPicPr>
          <p:cNvPr id="30" name="Content Placeholder 29" descr="Chart&#10;&#10;Description automatically generated">
            <a:extLst>
              <a:ext uri="{FF2B5EF4-FFF2-40B4-BE49-F238E27FC236}">
                <a16:creationId xmlns:a16="http://schemas.microsoft.com/office/drawing/2014/main" id="{4ED4B6DD-75D6-4AEB-84B9-4DBD98066C43}"/>
              </a:ext>
            </a:extLst>
          </p:cNvPr>
          <p:cNvPicPr>
            <a:picLocks noGrp="1" noChangeAspect="1"/>
          </p:cNvPicPr>
          <p:nvPr>
            <p:ph sz="half" idx="2"/>
          </p:nvPr>
        </p:nvPicPr>
        <p:blipFill>
          <a:blip r:embed="rId3"/>
          <a:stretch>
            <a:fillRect/>
          </a:stretch>
        </p:blipFill>
        <p:spPr>
          <a:xfrm>
            <a:off x="705188" y="1422513"/>
            <a:ext cx="8104514" cy="401297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65703364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7" name="Rectangle 2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1" name="Rectangle 30">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04CD52D-1B02-492F-8403-4D52F6B07FEB}"/>
              </a:ext>
            </a:extLst>
          </p:cNvPr>
          <p:cNvSpPr>
            <a:spLocks noGrp="1"/>
          </p:cNvSpPr>
          <p:nvPr>
            <p:ph type="title"/>
          </p:nvPr>
        </p:nvSpPr>
        <p:spPr>
          <a:xfrm>
            <a:off x="8901634" y="1127760"/>
            <a:ext cx="3382297" cy="3281957"/>
          </a:xfrm>
        </p:spPr>
        <p:txBody>
          <a:bodyPr vert="horz" lIns="91440" tIns="45720" rIns="91440" bIns="45720" rtlCol="0" anchor="b">
            <a:normAutofit/>
          </a:bodyPr>
          <a:lstStyle/>
          <a:p>
            <a:r>
              <a:rPr lang="en-US" sz="5400" b="0" i="0" kern="1200" dirty="0">
                <a:solidFill>
                  <a:srgbClr val="EBEBEB"/>
                </a:solidFill>
                <a:latin typeface="+mj-lt"/>
                <a:ea typeface="+mj-ea"/>
                <a:cs typeface="+mj-cs"/>
              </a:rPr>
              <a:t>Data </a:t>
            </a:r>
            <a:br>
              <a:rPr lang="en-US" sz="5400" b="0" i="0" kern="1200" dirty="0">
                <a:solidFill>
                  <a:srgbClr val="EBEBEB"/>
                </a:solidFill>
                <a:latin typeface="+mj-lt"/>
                <a:ea typeface="+mj-ea"/>
                <a:cs typeface="+mj-cs"/>
              </a:rPr>
            </a:br>
            <a:r>
              <a:rPr lang="en-US" sz="5400" b="0" i="0" kern="1200" dirty="0">
                <a:solidFill>
                  <a:srgbClr val="EBEBEB"/>
                </a:solidFill>
                <a:latin typeface="+mj-lt"/>
                <a:ea typeface="+mj-ea"/>
                <a:cs typeface="+mj-cs"/>
              </a:rPr>
              <a:t>Analysis</a:t>
            </a:r>
          </a:p>
        </p:txBody>
      </p:sp>
      <p:pic>
        <p:nvPicPr>
          <p:cNvPr id="5" name="Content Placeholder 4" descr="Chart, bar chart&#10;&#10;Description automatically generated">
            <a:extLst>
              <a:ext uri="{FF2B5EF4-FFF2-40B4-BE49-F238E27FC236}">
                <a16:creationId xmlns:a16="http://schemas.microsoft.com/office/drawing/2014/main" id="{7659AE2B-6DA3-4ED1-9968-53BB25B6267B}"/>
              </a:ext>
            </a:extLst>
          </p:cNvPr>
          <p:cNvPicPr>
            <a:picLocks noGrp="1" noChangeAspect="1"/>
          </p:cNvPicPr>
          <p:nvPr>
            <p:ph idx="1"/>
          </p:nvPr>
        </p:nvPicPr>
        <p:blipFill>
          <a:blip r:embed="rId3"/>
          <a:stretch>
            <a:fillRect/>
          </a:stretch>
        </p:blipFill>
        <p:spPr>
          <a:xfrm>
            <a:off x="648930" y="1351280"/>
            <a:ext cx="8068350" cy="399288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65371558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49F8F1F-E6E7-4BB5-8DA8-80C3F269D0D1}"/>
              </a:ext>
            </a:extLst>
          </p:cNvPr>
          <p:cNvSpPr>
            <a:spLocks noGrp="1"/>
          </p:cNvSpPr>
          <p:nvPr>
            <p:ph type="title"/>
          </p:nvPr>
        </p:nvSpPr>
        <p:spPr>
          <a:xfrm>
            <a:off x="8924463" y="1143000"/>
            <a:ext cx="3382297" cy="3281957"/>
          </a:xfrm>
        </p:spPr>
        <p:txBody>
          <a:bodyPr vert="horz" lIns="91440" tIns="45720" rIns="91440" bIns="45720" rtlCol="0" anchor="b">
            <a:normAutofit/>
          </a:bodyPr>
          <a:lstStyle/>
          <a:p>
            <a:r>
              <a:rPr lang="en-US" sz="5400" b="0" i="0" kern="1200" dirty="0">
                <a:solidFill>
                  <a:srgbClr val="EBEBEB"/>
                </a:solidFill>
                <a:latin typeface="+mj-lt"/>
                <a:ea typeface="+mj-ea"/>
                <a:cs typeface="+mj-cs"/>
              </a:rPr>
              <a:t>Data Analysis</a:t>
            </a:r>
          </a:p>
        </p:txBody>
      </p:sp>
      <p:sp>
        <p:nvSpPr>
          <p:cNvPr id="3" name="Content Placeholder 2">
            <a:extLst>
              <a:ext uri="{FF2B5EF4-FFF2-40B4-BE49-F238E27FC236}">
                <a16:creationId xmlns:a16="http://schemas.microsoft.com/office/drawing/2014/main" id="{8AEDFCB5-CF15-47D3-9BA3-3D965D3C5DAA}"/>
              </a:ext>
            </a:extLst>
          </p:cNvPr>
          <p:cNvSpPr>
            <a:spLocks noGrp="1"/>
          </p:cNvSpPr>
          <p:nvPr>
            <p:ph idx="1"/>
          </p:nvPr>
        </p:nvSpPr>
        <p:spPr>
          <a:xfrm>
            <a:off x="8867082" y="4564844"/>
            <a:ext cx="3382298" cy="1150156"/>
          </a:xfrm>
        </p:spPr>
        <p:txBody>
          <a:bodyPr vert="horz" lIns="91440" tIns="45720" rIns="91440" bIns="45720" rtlCol="0" anchor="t">
            <a:normAutofit/>
          </a:bodyPr>
          <a:lstStyle/>
          <a:p>
            <a:pPr marL="0" indent="0">
              <a:buNone/>
            </a:pPr>
            <a:r>
              <a:rPr lang="en-US" b="0" i="0" kern="1200" cap="all" dirty="0">
                <a:solidFill>
                  <a:schemeClr val="accent1">
                    <a:lumMod val="60000"/>
                    <a:lumOff val="40000"/>
                  </a:schemeClr>
                </a:solidFill>
                <a:latin typeface="+mn-lt"/>
                <a:ea typeface="+mn-ea"/>
                <a:cs typeface="+mn-cs"/>
              </a:rPr>
              <a:t>2017/2018 Season</a:t>
            </a:r>
          </a:p>
        </p:txBody>
      </p:sp>
      <p:pic>
        <p:nvPicPr>
          <p:cNvPr id="5" name="Picture 4" descr="Graphical user interface&#10;&#10;Description automatically generated">
            <a:extLst>
              <a:ext uri="{FF2B5EF4-FFF2-40B4-BE49-F238E27FC236}">
                <a16:creationId xmlns:a16="http://schemas.microsoft.com/office/drawing/2014/main" id="{BB939883-BD46-48C3-A07A-02028BB94B43}"/>
              </a:ext>
            </a:extLst>
          </p:cNvPr>
          <p:cNvPicPr>
            <a:picLocks noChangeAspect="1"/>
          </p:cNvPicPr>
          <p:nvPr/>
        </p:nvPicPr>
        <p:blipFill>
          <a:blip r:embed="rId3"/>
          <a:stretch>
            <a:fillRect/>
          </a:stretch>
        </p:blipFill>
        <p:spPr>
          <a:xfrm>
            <a:off x="648930" y="1461892"/>
            <a:ext cx="8160774" cy="370485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9417382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F0EA0D6-48B3-4B0C-BE59-C1FFFCC5DDC7}"/>
              </a:ext>
            </a:extLst>
          </p:cNvPr>
          <p:cNvSpPr>
            <a:spLocks noGrp="1"/>
          </p:cNvSpPr>
          <p:nvPr>
            <p:ph type="title"/>
          </p:nvPr>
        </p:nvSpPr>
        <p:spPr>
          <a:xfrm>
            <a:off x="8905647" y="1143000"/>
            <a:ext cx="3382297" cy="3281957"/>
          </a:xfrm>
        </p:spPr>
        <p:txBody>
          <a:bodyPr vert="horz" lIns="91440" tIns="45720" rIns="91440" bIns="45720" rtlCol="0" anchor="b">
            <a:normAutofit/>
          </a:bodyPr>
          <a:lstStyle/>
          <a:p>
            <a:r>
              <a:rPr lang="en-US" sz="5400" b="0" i="0" kern="1200" dirty="0">
                <a:solidFill>
                  <a:srgbClr val="EBEBEB"/>
                </a:solidFill>
                <a:latin typeface="+mj-lt"/>
                <a:ea typeface="+mj-ea"/>
                <a:cs typeface="+mj-cs"/>
              </a:rPr>
              <a:t>Data Analysis</a:t>
            </a:r>
          </a:p>
        </p:txBody>
      </p:sp>
      <p:sp>
        <p:nvSpPr>
          <p:cNvPr id="3" name="Content Placeholder 2">
            <a:extLst>
              <a:ext uri="{FF2B5EF4-FFF2-40B4-BE49-F238E27FC236}">
                <a16:creationId xmlns:a16="http://schemas.microsoft.com/office/drawing/2014/main" id="{F0F27ADA-A754-48D3-9EAE-8172496A48B0}"/>
              </a:ext>
            </a:extLst>
          </p:cNvPr>
          <p:cNvSpPr>
            <a:spLocks noGrp="1"/>
          </p:cNvSpPr>
          <p:nvPr>
            <p:ph idx="1"/>
          </p:nvPr>
        </p:nvSpPr>
        <p:spPr>
          <a:xfrm>
            <a:off x="8590770" y="4564844"/>
            <a:ext cx="3382298" cy="1150156"/>
          </a:xfrm>
        </p:spPr>
        <p:txBody>
          <a:bodyPr vert="horz" lIns="91440" tIns="45720" rIns="91440" bIns="45720" rtlCol="0" anchor="t">
            <a:normAutofit/>
          </a:bodyPr>
          <a:lstStyle/>
          <a:p>
            <a:pPr marL="0" indent="0">
              <a:buNone/>
            </a:pPr>
            <a:r>
              <a:rPr lang="en-US" b="0" i="0" kern="1200" cap="all" dirty="0">
                <a:solidFill>
                  <a:schemeClr val="accent1">
                    <a:lumMod val="60000"/>
                    <a:lumOff val="40000"/>
                  </a:schemeClr>
                </a:solidFill>
                <a:latin typeface="+mn-lt"/>
                <a:ea typeface="+mn-ea"/>
                <a:cs typeface="+mn-cs"/>
              </a:rPr>
              <a:t>2018/2019 Season</a:t>
            </a:r>
          </a:p>
        </p:txBody>
      </p:sp>
      <p:pic>
        <p:nvPicPr>
          <p:cNvPr id="5" name="Picture 4" descr="Chart, bar chart&#10;&#10;Description automatically generated">
            <a:extLst>
              <a:ext uri="{FF2B5EF4-FFF2-40B4-BE49-F238E27FC236}">
                <a16:creationId xmlns:a16="http://schemas.microsoft.com/office/drawing/2014/main" id="{BA6D78A3-7A6B-4931-96FA-49648EFCD506}"/>
              </a:ext>
            </a:extLst>
          </p:cNvPr>
          <p:cNvPicPr>
            <a:picLocks noChangeAspect="1"/>
          </p:cNvPicPr>
          <p:nvPr/>
        </p:nvPicPr>
        <p:blipFill>
          <a:blip r:embed="rId3"/>
          <a:stretch>
            <a:fillRect/>
          </a:stretch>
        </p:blipFill>
        <p:spPr>
          <a:xfrm>
            <a:off x="752739" y="1658889"/>
            <a:ext cx="7838031" cy="379703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72493070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7" name="Rectangle 2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1" name="Rectangle 30">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C8A9C2D-92B6-4B28-922F-C0C5C3CC3395}"/>
              </a:ext>
            </a:extLst>
          </p:cNvPr>
          <p:cNvSpPr>
            <a:spLocks noGrp="1"/>
          </p:cNvSpPr>
          <p:nvPr>
            <p:ph type="title"/>
          </p:nvPr>
        </p:nvSpPr>
        <p:spPr>
          <a:xfrm>
            <a:off x="8746663" y="1116179"/>
            <a:ext cx="3382297" cy="3281957"/>
          </a:xfrm>
        </p:spPr>
        <p:txBody>
          <a:bodyPr vert="horz" lIns="91440" tIns="45720" rIns="91440" bIns="45720" rtlCol="0" anchor="b">
            <a:normAutofit/>
          </a:bodyPr>
          <a:lstStyle/>
          <a:p>
            <a:r>
              <a:rPr lang="en-US" sz="5400" b="0" i="0" kern="1200" dirty="0">
                <a:solidFill>
                  <a:srgbClr val="EBEBEB"/>
                </a:solidFill>
                <a:latin typeface="+mj-lt"/>
                <a:ea typeface="+mj-ea"/>
                <a:cs typeface="+mj-cs"/>
              </a:rPr>
              <a:t>Data Analysis</a:t>
            </a:r>
          </a:p>
        </p:txBody>
      </p:sp>
      <p:sp>
        <p:nvSpPr>
          <p:cNvPr id="3" name="Content Placeholder 2">
            <a:extLst>
              <a:ext uri="{FF2B5EF4-FFF2-40B4-BE49-F238E27FC236}">
                <a16:creationId xmlns:a16="http://schemas.microsoft.com/office/drawing/2014/main" id="{7412BAA2-E4F1-4D3B-8ED1-2C4A89D2ADF2}"/>
              </a:ext>
            </a:extLst>
          </p:cNvPr>
          <p:cNvSpPr>
            <a:spLocks noGrp="1"/>
          </p:cNvSpPr>
          <p:nvPr>
            <p:ph idx="1"/>
          </p:nvPr>
        </p:nvSpPr>
        <p:spPr>
          <a:xfrm>
            <a:off x="8635249" y="4591665"/>
            <a:ext cx="3382298" cy="1150156"/>
          </a:xfrm>
        </p:spPr>
        <p:txBody>
          <a:bodyPr vert="horz" lIns="91440" tIns="45720" rIns="91440" bIns="45720" rtlCol="0" anchor="t">
            <a:normAutofit/>
          </a:bodyPr>
          <a:lstStyle/>
          <a:p>
            <a:pPr marL="0" indent="0">
              <a:buNone/>
            </a:pPr>
            <a:r>
              <a:rPr lang="en-US" b="0" i="0" kern="1200" cap="all" dirty="0">
                <a:solidFill>
                  <a:schemeClr val="accent1">
                    <a:lumMod val="60000"/>
                    <a:lumOff val="40000"/>
                  </a:schemeClr>
                </a:solidFill>
                <a:latin typeface="+mn-lt"/>
                <a:ea typeface="+mn-ea"/>
                <a:cs typeface="+mn-cs"/>
              </a:rPr>
              <a:t>All Teams 4 seasons</a:t>
            </a:r>
          </a:p>
        </p:txBody>
      </p:sp>
      <p:pic>
        <p:nvPicPr>
          <p:cNvPr id="7" name="Picture 6" descr="Chart, line chart&#10;&#10;Description automatically generated">
            <a:extLst>
              <a:ext uri="{FF2B5EF4-FFF2-40B4-BE49-F238E27FC236}">
                <a16:creationId xmlns:a16="http://schemas.microsoft.com/office/drawing/2014/main" id="{FF1F7A33-B56A-451D-98E9-4D235D61F02B}"/>
              </a:ext>
            </a:extLst>
          </p:cNvPr>
          <p:cNvPicPr>
            <a:picLocks noChangeAspect="1"/>
          </p:cNvPicPr>
          <p:nvPr/>
        </p:nvPicPr>
        <p:blipFill>
          <a:blip r:embed="rId3"/>
          <a:stretch>
            <a:fillRect/>
          </a:stretch>
        </p:blipFill>
        <p:spPr>
          <a:xfrm>
            <a:off x="822065" y="1143000"/>
            <a:ext cx="7813184" cy="4160519"/>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44312233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277</TotalTime>
  <Words>822</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 Boardroom</vt:lpstr>
      <vt:lpstr>A Synopsis of English Premier League Teams</vt:lpstr>
      <vt:lpstr>Motivation &amp; Summary Slide</vt:lpstr>
      <vt:lpstr>Questions &amp; Data</vt:lpstr>
      <vt:lpstr>Data Cleanup &amp; Exploration</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Discussion</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Synopsis of English premier league teams</dc:title>
  <dc:creator>Thompson,Evann Rachael</dc:creator>
  <cp:lastModifiedBy>Thompson,Evann Rachael</cp:lastModifiedBy>
  <cp:revision>27</cp:revision>
  <dcterms:created xsi:type="dcterms:W3CDTF">2021-02-11T18:39:44Z</dcterms:created>
  <dcterms:modified xsi:type="dcterms:W3CDTF">2021-02-11T23:17:12Z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