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2089-927F-409F-A2C0-AC57308AC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2E225-8C2B-4E87-A10F-4472577E2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0E148-B2D4-4F68-9CA2-0325A969C65E}"/>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49A16CD3-6F23-41FC-B3B1-0159E8EE4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BAFF8-08BB-4924-9FA9-1D72838E612B}"/>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177036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8852-5CCB-4BFE-A53E-258643E8F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23923-5DCD-46F7-9A99-1B0DD6A432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5D8F7-A296-48AA-9D76-42789EC7AEEF}"/>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23BE375A-4F17-4C0A-83A5-452678406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10683-6D3D-4163-9E3A-DCFB97CD22C1}"/>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186683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CD7AE-0573-420B-8523-CBF8CF0719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20D847-CC79-4DE9-AA9F-0444875F1A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400D0-8278-4037-B26A-9098763D91CE}"/>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FB16DE54-41FF-44AC-826A-871D7A3F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78D44-627E-487C-9C3E-5BBCCD02347D}"/>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34291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4396-6829-4EF7-9DFD-39FF1D141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792D3-3137-4A89-94E5-3C3D4BEBD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AEB93-6D1D-4A76-AEA4-5A0F257C85A8}"/>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61EE5CF4-2E35-427A-AD9B-54D430769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7E4F8-8E4C-4146-ABB8-08F9D0B4785D}"/>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305178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F841-224E-4EA6-B4DF-385A740F6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C7BBE1-46D1-4F20-BCA7-06BD422E7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E69EE-6C8D-4469-B9CB-BB1942E350BF}"/>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BC01B746-3F18-4FB0-A89A-157C4A345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FEDF0-959F-45E3-AAB1-16A878DEF52A}"/>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292993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52A1-6771-4850-9003-7D0C1152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871E8-5C45-40A5-B672-AE6E8620D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D6526-6C7A-4370-BC7D-57A449612A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57CEE0-F5E5-4BC6-BCA4-AFB382B05261}"/>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6" name="Footer Placeholder 5">
            <a:extLst>
              <a:ext uri="{FF2B5EF4-FFF2-40B4-BE49-F238E27FC236}">
                <a16:creationId xmlns:a16="http://schemas.microsoft.com/office/drawing/2014/main" id="{58B2A597-3FCF-47B6-8974-E823AA3A5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C4019-57B7-4F61-B1CA-4AD3789B1D84}"/>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370068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BDBA-7C8B-48EB-A403-48BE29C4A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84442E-936A-4B79-9A92-3A94BCDA9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D4211-54DF-40C9-81D3-F6AA63435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A3538C-ACBF-4DB7-B1BF-8BA90606B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49EE6-E931-4F18-946D-595F9D59F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E0A5CC-91BD-4D49-A7A0-0DD1BC3BBFCE}"/>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8" name="Footer Placeholder 7">
            <a:extLst>
              <a:ext uri="{FF2B5EF4-FFF2-40B4-BE49-F238E27FC236}">
                <a16:creationId xmlns:a16="http://schemas.microsoft.com/office/drawing/2014/main" id="{16F86842-695F-4AEC-8511-F55B9C2DB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4E01F-30A8-43BD-9024-635FDC61FC69}"/>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49686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318C-596C-46FE-91A3-256FCAA17C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60230-3BA3-4F27-B100-564A8B073A94}"/>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4" name="Footer Placeholder 3">
            <a:extLst>
              <a:ext uri="{FF2B5EF4-FFF2-40B4-BE49-F238E27FC236}">
                <a16:creationId xmlns:a16="http://schemas.microsoft.com/office/drawing/2014/main" id="{6C409C2C-2983-43AD-B256-38441B29F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0E90A-F7A7-490E-92B9-8FA7F7C98398}"/>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413639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5B1AEC-38BF-4AB8-B0F4-A9963ECB21BD}"/>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3" name="Footer Placeholder 2">
            <a:extLst>
              <a:ext uri="{FF2B5EF4-FFF2-40B4-BE49-F238E27FC236}">
                <a16:creationId xmlns:a16="http://schemas.microsoft.com/office/drawing/2014/main" id="{0133F3AC-8E6C-4839-BF67-DA23A52E11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1B281-006E-4C58-81E7-24230C03C690}"/>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98612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21E2-03DC-4501-BFF8-67A2C55BC5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B13FC-5313-4590-A772-49BB5416D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C153C2-500B-438B-BBFB-022EA8338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CBA9-8861-4467-8A90-0937E0C3F447}"/>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6" name="Footer Placeholder 5">
            <a:extLst>
              <a:ext uri="{FF2B5EF4-FFF2-40B4-BE49-F238E27FC236}">
                <a16:creationId xmlns:a16="http://schemas.microsoft.com/office/drawing/2014/main" id="{F56890FA-BF6B-4BFC-8E71-ACB0BE042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FB176-CEB2-436B-A87B-85EE5030F41E}"/>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314983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6366-FE9C-4367-87F5-3AEE294DD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267F08-5CDC-400B-A690-E0FB1F4D5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E8DD9-529B-4D10-A9AC-C57B18530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F1448-14CA-4E59-A4C7-1E5AA6AA68B8}"/>
              </a:ext>
            </a:extLst>
          </p:cNvPr>
          <p:cNvSpPr>
            <a:spLocks noGrp="1"/>
          </p:cNvSpPr>
          <p:nvPr>
            <p:ph type="dt" sz="half" idx="10"/>
          </p:nvPr>
        </p:nvSpPr>
        <p:spPr/>
        <p:txBody>
          <a:bodyPr/>
          <a:lstStyle/>
          <a:p>
            <a:fld id="{7B7BF126-0727-434A-BBF8-1DF6C41B8515}" type="datetimeFigureOut">
              <a:rPr lang="en-US" smtClean="0"/>
              <a:t>11/29/2020</a:t>
            </a:fld>
            <a:endParaRPr lang="en-US"/>
          </a:p>
        </p:txBody>
      </p:sp>
      <p:sp>
        <p:nvSpPr>
          <p:cNvPr id="6" name="Footer Placeholder 5">
            <a:extLst>
              <a:ext uri="{FF2B5EF4-FFF2-40B4-BE49-F238E27FC236}">
                <a16:creationId xmlns:a16="http://schemas.microsoft.com/office/drawing/2014/main" id="{5931E3D8-A3F8-459A-93E0-C852266843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12725-EE3A-4508-9909-81ED2E56BF80}"/>
              </a:ext>
            </a:extLst>
          </p:cNvPr>
          <p:cNvSpPr>
            <a:spLocks noGrp="1"/>
          </p:cNvSpPr>
          <p:nvPr>
            <p:ph type="sldNum" sz="quarter" idx="12"/>
          </p:nvPr>
        </p:nvSpPr>
        <p:spPr/>
        <p:txBody>
          <a:bodyPr/>
          <a:lstStyle/>
          <a:p>
            <a:fld id="{F313AD5A-BAB7-4F74-9FB6-A746213238DD}" type="slidenum">
              <a:rPr lang="en-US" smtClean="0"/>
              <a:t>‹#›</a:t>
            </a:fld>
            <a:endParaRPr lang="en-US"/>
          </a:p>
        </p:txBody>
      </p:sp>
    </p:spTree>
    <p:extLst>
      <p:ext uri="{BB962C8B-B14F-4D97-AF65-F5344CB8AC3E}">
        <p14:creationId xmlns:p14="http://schemas.microsoft.com/office/powerpoint/2010/main" val="10690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6E299-692A-4956-967B-CBCEBF9D41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E69882-86C2-4E9F-A439-43CF78ECF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DFB47-5761-42CB-B35E-432CE12A1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BF126-0727-434A-BBF8-1DF6C41B8515}" type="datetimeFigureOut">
              <a:rPr lang="en-US" smtClean="0"/>
              <a:t>11/29/2020</a:t>
            </a:fld>
            <a:endParaRPr lang="en-US"/>
          </a:p>
        </p:txBody>
      </p:sp>
      <p:sp>
        <p:nvSpPr>
          <p:cNvPr id="5" name="Footer Placeholder 4">
            <a:extLst>
              <a:ext uri="{FF2B5EF4-FFF2-40B4-BE49-F238E27FC236}">
                <a16:creationId xmlns:a16="http://schemas.microsoft.com/office/drawing/2014/main" id="{018259BD-DC6E-459F-8110-A4A5854C5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2C0725-C273-4276-94FA-F342EFB96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3AD5A-BAB7-4F74-9FB6-A746213238DD}" type="slidenum">
              <a:rPr lang="en-US" smtClean="0"/>
              <a:t>‹#›</a:t>
            </a:fld>
            <a:endParaRPr lang="en-US"/>
          </a:p>
        </p:txBody>
      </p:sp>
    </p:spTree>
    <p:extLst>
      <p:ext uri="{BB962C8B-B14F-4D97-AF65-F5344CB8AC3E}">
        <p14:creationId xmlns:p14="http://schemas.microsoft.com/office/powerpoint/2010/main" val="1121144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6D20-CBDC-49FC-B6AB-1CE541535DC7}"/>
              </a:ext>
            </a:extLst>
          </p:cNvPr>
          <p:cNvSpPr>
            <a:spLocks noGrp="1"/>
          </p:cNvSpPr>
          <p:nvPr>
            <p:ph type="ctrTitle"/>
          </p:nvPr>
        </p:nvSpPr>
        <p:spPr/>
        <p:txBody>
          <a:bodyPr/>
          <a:lstStyle/>
          <a:p>
            <a:r>
              <a:rPr lang="en-US" dirty="0"/>
              <a:t>Analysis of Marijuana Legalization Impact</a:t>
            </a:r>
          </a:p>
        </p:txBody>
      </p:sp>
      <p:sp>
        <p:nvSpPr>
          <p:cNvPr id="3" name="Subtitle 2">
            <a:extLst>
              <a:ext uri="{FF2B5EF4-FFF2-40B4-BE49-F238E27FC236}">
                <a16:creationId xmlns:a16="http://schemas.microsoft.com/office/drawing/2014/main" id="{7AE49F43-2183-4350-9450-608B1C1A7ABD}"/>
              </a:ext>
            </a:extLst>
          </p:cNvPr>
          <p:cNvSpPr>
            <a:spLocks noGrp="1"/>
          </p:cNvSpPr>
          <p:nvPr>
            <p:ph type="subTitle" idx="1"/>
          </p:nvPr>
        </p:nvSpPr>
        <p:spPr/>
        <p:txBody>
          <a:bodyPr/>
          <a:lstStyle/>
          <a:p>
            <a:r>
              <a:rPr lang="en-US" dirty="0"/>
              <a:t>Project By</a:t>
            </a:r>
          </a:p>
          <a:p>
            <a:r>
              <a:rPr lang="en-US" dirty="0"/>
              <a:t>Erik Thompson</a:t>
            </a:r>
          </a:p>
        </p:txBody>
      </p:sp>
    </p:spTree>
    <p:extLst>
      <p:ext uri="{BB962C8B-B14F-4D97-AF65-F5344CB8AC3E}">
        <p14:creationId xmlns:p14="http://schemas.microsoft.com/office/powerpoint/2010/main" val="379455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672F-1F7B-44F9-8620-8BD4977B6170}"/>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8CB793D8-4393-49A9-958E-B924716C6FED}"/>
              </a:ext>
            </a:extLst>
          </p:cNvPr>
          <p:cNvSpPr>
            <a:spLocks noGrp="1"/>
          </p:cNvSpPr>
          <p:nvPr>
            <p:ph idx="1"/>
          </p:nvPr>
        </p:nvSpPr>
        <p:spPr/>
        <p:txBody>
          <a:bodyPr>
            <a:normAutofit/>
          </a:bodyPr>
          <a:lstStyle/>
          <a:p>
            <a:pPr marL="0" indent="0">
              <a:buNone/>
            </a:pPr>
            <a:r>
              <a:rPr lang="en-US" sz="1800" dirty="0"/>
              <a:t>The legality of recreational marijuana has long been debated.  Proponents argue that marijuana is a safer alternative to alcohol with many therapeutic effects and a potential to lower crime rates, while opponents argue that it is just another addictive substance that contributes to crime and drug addiction.  In our analysis, we intend to answer the following questions:</a:t>
            </a:r>
          </a:p>
          <a:p>
            <a:r>
              <a:rPr lang="en-US" sz="1800" dirty="0"/>
              <a:t>Was there a significant increase/decrease in violent crimes in 01/13, when marijuana was legalized in Denver, CO?</a:t>
            </a:r>
          </a:p>
          <a:p>
            <a:r>
              <a:rPr lang="en-US" sz="1800" dirty="0"/>
              <a:t>Was there a significant increase/decrease in reported drug use over the same period?</a:t>
            </a:r>
          </a:p>
          <a:p>
            <a:r>
              <a:rPr lang="en-US" sz="1800" dirty="0"/>
              <a:t>As marijuana sales rise and fall, is there a notable correlation between any crime or drug statistics?</a:t>
            </a:r>
          </a:p>
          <a:p>
            <a:pPr marL="0" indent="0">
              <a:buNone/>
            </a:pPr>
            <a:r>
              <a:rPr lang="en-US" sz="1800" dirty="0"/>
              <a:t>We found that  crime and drug use generally follow a cycle throughout the year, with a peak in the summer and trough in the winter, while marijuana sales have steadily gone up throughout years.  The notable exceptions were with alcohol/alcohol related crimes, disorder charges and assault charges.  Alcohol related crimes and DUIs were relatively steady until marijuana was legalized and then slowly dropped at about the same rate marijuana sales grew.  The same trend appeared with disorder charges.  Assault charges, on the other hand, appeared to grow along with marijuana sales.</a:t>
            </a:r>
          </a:p>
        </p:txBody>
      </p:sp>
    </p:spTree>
    <p:extLst>
      <p:ext uri="{BB962C8B-B14F-4D97-AF65-F5344CB8AC3E}">
        <p14:creationId xmlns:p14="http://schemas.microsoft.com/office/powerpoint/2010/main" val="411672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24D3-82B6-4DAF-95CD-EF6AF2213B9A}"/>
              </a:ext>
            </a:extLst>
          </p:cNvPr>
          <p:cNvSpPr>
            <a:spLocks noGrp="1"/>
          </p:cNvSpPr>
          <p:nvPr>
            <p:ph type="title"/>
          </p:nvPr>
        </p:nvSpPr>
        <p:spPr/>
        <p:txBody>
          <a:bodyPr/>
          <a:lstStyle/>
          <a:p>
            <a:r>
              <a:rPr lang="en-US" dirty="0"/>
              <a:t>Datasets Used</a:t>
            </a:r>
          </a:p>
        </p:txBody>
      </p:sp>
      <p:sp>
        <p:nvSpPr>
          <p:cNvPr id="3" name="Content Placeholder 2">
            <a:extLst>
              <a:ext uri="{FF2B5EF4-FFF2-40B4-BE49-F238E27FC236}">
                <a16:creationId xmlns:a16="http://schemas.microsoft.com/office/drawing/2014/main" id="{877EBD6E-EDCC-4858-8D4C-DAA1EFC8D75B}"/>
              </a:ext>
            </a:extLst>
          </p:cNvPr>
          <p:cNvSpPr>
            <a:spLocks noGrp="1"/>
          </p:cNvSpPr>
          <p:nvPr>
            <p:ph sz="half" idx="1"/>
          </p:nvPr>
        </p:nvSpPr>
        <p:spPr/>
        <p:txBody>
          <a:bodyPr/>
          <a:lstStyle/>
          <a:p>
            <a:r>
              <a:rPr lang="en-US" sz="1800" dirty="0">
                <a:cs typeface="Courier New" panose="02070309020205020404" pitchFamily="49" charset="0"/>
              </a:rPr>
              <a:t>Dataset 1</a:t>
            </a:r>
          </a:p>
          <a:p>
            <a:r>
              <a:rPr lang="en-US" sz="1800" dirty="0">
                <a:cs typeface="Courier New" panose="02070309020205020404" pitchFamily="49" charset="0"/>
              </a:rPr>
              <a:t>’Marijuana Sales Revenue in Colorado’</a:t>
            </a:r>
          </a:p>
          <a:p>
            <a:r>
              <a:rPr lang="en-US" sz="1800" dirty="0">
                <a:cs typeface="Courier New" panose="02070309020205020404" pitchFamily="49" charset="0"/>
              </a:rPr>
              <a:t>Source: data.colorado.gov</a:t>
            </a:r>
          </a:p>
          <a:p>
            <a:r>
              <a:rPr lang="en-US" sz="1800" dirty="0"/>
              <a:t>Gives us a history of marijuana sales revenue by county broken up by recreational and medical from 2014+</a:t>
            </a:r>
          </a:p>
        </p:txBody>
      </p:sp>
      <p:sp>
        <p:nvSpPr>
          <p:cNvPr id="4" name="Content Placeholder 3">
            <a:extLst>
              <a:ext uri="{FF2B5EF4-FFF2-40B4-BE49-F238E27FC236}">
                <a16:creationId xmlns:a16="http://schemas.microsoft.com/office/drawing/2014/main" id="{4E1CF30A-5A93-4C4F-933F-C5A8EC27605A}"/>
              </a:ext>
            </a:extLst>
          </p:cNvPr>
          <p:cNvSpPr>
            <a:spLocks noGrp="1"/>
          </p:cNvSpPr>
          <p:nvPr>
            <p:ph sz="half" idx="2"/>
          </p:nvPr>
        </p:nvSpPr>
        <p:spPr/>
        <p:txBody>
          <a:bodyPr/>
          <a:lstStyle/>
          <a:p>
            <a:r>
              <a:rPr lang="en-US" sz="1800" dirty="0">
                <a:cs typeface="Courier New" panose="02070309020205020404" pitchFamily="49" charset="0"/>
              </a:rPr>
              <a:t>Dataset 2</a:t>
            </a:r>
          </a:p>
          <a:p>
            <a:r>
              <a:rPr lang="en-US" sz="1800" dirty="0">
                <a:cs typeface="Courier New" panose="02070309020205020404" pitchFamily="49" charset="0"/>
              </a:rPr>
              <a:t>‘Raw Crime Data for Denver, Colorado’</a:t>
            </a:r>
          </a:p>
          <a:p>
            <a:r>
              <a:rPr lang="en-US" sz="1800" dirty="0">
                <a:cs typeface="Courier New" panose="02070309020205020404" pitchFamily="49" charset="0"/>
              </a:rPr>
              <a:t>Source: </a:t>
            </a:r>
            <a:r>
              <a:rPr lang="en-US" sz="1800" dirty="0" err="1">
                <a:cs typeface="Courier New" panose="02070309020205020404" pitchFamily="49" charset="0"/>
              </a:rPr>
              <a:t>data.world</a:t>
            </a:r>
            <a:endParaRPr lang="en-US" sz="1800" dirty="0">
              <a:cs typeface="Courier New" panose="02070309020205020404" pitchFamily="49" charset="0"/>
            </a:endParaRPr>
          </a:p>
          <a:p>
            <a:r>
              <a:rPr lang="en-US" sz="1800" dirty="0">
                <a:cs typeface="Courier New" panose="02070309020205020404" pitchFamily="49" charset="0"/>
              </a:rPr>
              <a:t>All records of crime in Denver, CO for 2013-2017</a:t>
            </a:r>
          </a:p>
          <a:p>
            <a:r>
              <a:rPr lang="en-US" sz="1800" dirty="0">
                <a:cs typeface="Courier New" panose="02070309020205020404" pitchFamily="49" charset="0"/>
              </a:rPr>
              <a:t>Details on crime type, latitude/longitude, county, date/time, details of crime.</a:t>
            </a:r>
          </a:p>
          <a:p>
            <a:endParaRPr lang="en-US" sz="1800" dirty="0"/>
          </a:p>
        </p:txBody>
      </p:sp>
    </p:spTree>
    <p:extLst>
      <p:ext uri="{BB962C8B-B14F-4D97-AF65-F5344CB8AC3E}">
        <p14:creationId xmlns:p14="http://schemas.microsoft.com/office/powerpoint/2010/main" val="170088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A844-A55F-4613-B73D-3675E37113E0}"/>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E9138856-DE0F-4333-B101-882CC82477FF}"/>
              </a:ext>
            </a:extLst>
          </p:cNvPr>
          <p:cNvSpPr>
            <a:spLocks noGrp="1"/>
          </p:cNvSpPr>
          <p:nvPr>
            <p:ph sz="half" idx="1"/>
          </p:nvPr>
        </p:nvSpPr>
        <p:spPr/>
        <p:txBody>
          <a:bodyPr>
            <a:normAutofit fontScale="92500" lnSpcReduction="10000"/>
          </a:bodyPr>
          <a:lstStyle/>
          <a:p>
            <a:r>
              <a:rPr lang="en-US" dirty="0"/>
              <a:t>Dataset 1</a:t>
            </a:r>
          </a:p>
          <a:p>
            <a:r>
              <a:rPr lang="en-US" dirty="0"/>
              <a:t>Remove unwanted columns (geolocation, precinct, incident id, offense id, offense code, offense code extension).</a:t>
            </a:r>
          </a:p>
          <a:p>
            <a:r>
              <a:rPr lang="en-US" dirty="0"/>
              <a:t>Filter occurrence date to show only 2013-2016 to match other dataset.</a:t>
            </a:r>
          </a:p>
          <a:p>
            <a:r>
              <a:rPr lang="en-US" dirty="0"/>
              <a:t>Create individual </a:t>
            </a:r>
            <a:r>
              <a:rPr lang="en-US" dirty="0" err="1"/>
              <a:t>dataframes</a:t>
            </a:r>
            <a:r>
              <a:rPr lang="en-US" dirty="0"/>
              <a:t> for each crime type (In retrospect this was a bad idea and a waste of time).</a:t>
            </a:r>
          </a:p>
        </p:txBody>
      </p:sp>
      <p:sp>
        <p:nvSpPr>
          <p:cNvPr id="4" name="Content Placeholder 3">
            <a:extLst>
              <a:ext uri="{FF2B5EF4-FFF2-40B4-BE49-F238E27FC236}">
                <a16:creationId xmlns:a16="http://schemas.microsoft.com/office/drawing/2014/main" id="{E1C75B03-3F3D-4369-AD84-A7608E5B457B}"/>
              </a:ext>
            </a:extLst>
          </p:cNvPr>
          <p:cNvSpPr>
            <a:spLocks noGrp="1"/>
          </p:cNvSpPr>
          <p:nvPr>
            <p:ph sz="half" idx="2"/>
          </p:nvPr>
        </p:nvSpPr>
        <p:spPr/>
        <p:txBody>
          <a:bodyPr>
            <a:normAutofit fontScale="92500" lnSpcReduction="10000"/>
          </a:bodyPr>
          <a:lstStyle/>
          <a:p>
            <a:r>
              <a:rPr lang="en-US" dirty="0"/>
              <a:t>Dataset 2</a:t>
            </a:r>
          </a:p>
          <a:p>
            <a:r>
              <a:rPr lang="en-US" dirty="0"/>
              <a:t>Combine med/rec columns into one.</a:t>
            </a:r>
          </a:p>
          <a:p>
            <a:r>
              <a:rPr lang="en-US" dirty="0"/>
              <a:t>Filter data to only show counties within the city of Denver.</a:t>
            </a:r>
          </a:p>
          <a:p>
            <a:r>
              <a:rPr lang="en-US" dirty="0"/>
              <a:t>Sum all sales by month and sort and group by month and year.</a:t>
            </a:r>
          </a:p>
        </p:txBody>
      </p:sp>
    </p:spTree>
    <p:extLst>
      <p:ext uri="{BB962C8B-B14F-4D97-AF65-F5344CB8AC3E}">
        <p14:creationId xmlns:p14="http://schemas.microsoft.com/office/powerpoint/2010/main" val="108816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5E79-70C1-4049-94B8-DFC400333C8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9B01CC0-3455-4C29-928D-20E354FA7BB5}"/>
              </a:ext>
            </a:extLst>
          </p:cNvPr>
          <p:cNvSpPr>
            <a:spLocks noGrp="1"/>
          </p:cNvSpPr>
          <p:nvPr>
            <p:ph idx="1"/>
          </p:nvPr>
        </p:nvSpPr>
        <p:spPr/>
        <p:txBody>
          <a:bodyPr/>
          <a:lstStyle/>
          <a:p>
            <a:r>
              <a:rPr lang="en-US" dirty="0"/>
              <a:t>First, I plotted the sales data against all of the crime data to see if there were any obvious trends.  Nothing jumped out at me.</a:t>
            </a:r>
          </a:p>
        </p:txBody>
      </p:sp>
      <p:pic>
        <p:nvPicPr>
          <p:cNvPr id="5" name="Picture 4" descr="Chart, line chart&#10;&#10;Description automatically generated">
            <a:extLst>
              <a:ext uri="{FF2B5EF4-FFF2-40B4-BE49-F238E27FC236}">
                <a16:creationId xmlns:a16="http://schemas.microsoft.com/office/drawing/2014/main" id="{8D1F2BDA-2D8F-4092-AD84-34FA0D11B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2889115"/>
            <a:ext cx="9144018" cy="2592424"/>
          </a:xfrm>
          <a:prstGeom prst="rect">
            <a:avLst/>
          </a:prstGeom>
        </p:spPr>
      </p:pic>
    </p:spTree>
    <p:extLst>
      <p:ext uri="{BB962C8B-B14F-4D97-AF65-F5344CB8AC3E}">
        <p14:creationId xmlns:p14="http://schemas.microsoft.com/office/powerpoint/2010/main" val="332161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77B0-D8D7-48E5-A233-7EA215E3894E}"/>
              </a:ext>
            </a:extLst>
          </p:cNvPr>
          <p:cNvSpPr>
            <a:spLocks noGrp="1"/>
          </p:cNvSpPr>
          <p:nvPr>
            <p:ph type="title"/>
          </p:nvPr>
        </p:nvSpPr>
        <p:spPr/>
        <p:txBody>
          <a:bodyPr/>
          <a:lstStyle/>
          <a:p>
            <a:r>
              <a:rPr lang="en-US" dirty="0"/>
              <a:t>Analysis cont.</a:t>
            </a:r>
          </a:p>
        </p:txBody>
      </p:sp>
      <p:sp>
        <p:nvSpPr>
          <p:cNvPr id="3" name="Content Placeholder 2">
            <a:extLst>
              <a:ext uri="{FF2B5EF4-FFF2-40B4-BE49-F238E27FC236}">
                <a16:creationId xmlns:a16="http://schemas.microsoft.com/office/drawing/2014/main" id="{9B8B1E16-C59E-4F2D-830E-994ACF812108}"/>
              </a:ext>
            </a:extLst>
          </p:cNvPr>
          <p:cNvSpPr>
            <a:spLocks noGrp="1"/>
          </p:cNvSpPr>
          <p:nvPr>
            <p:ph idx="1"/>
          </p:nvPr>
        </p:nvSpPr>
        <p:spPr/>
        <p:txBody>
          <a:bodyPr/>
          <a:lstStyle/>
          <a:p>
            <a:r>
              <a:rPr lang="en-US" dirty="0"/>
              <a:t>Next, I did the same for the drug/alcohol </a:t>
            </a:r>
            <a:r>
              <a:rPr lang="en-US" dirty="0" err="1"/>
              <a:t>dataframe</a:t>
            </a:r>
            <a:r>
              <a:rPr lang="en-US" dirty="0"/>
              <a:t> I created.</a:t>
            </a:r>
          </a:p>
          <a:p>
            <a:r>
              <a:rPr lang="en-US" dirty="0"/>
              <a:t>Here it was somewhat obvious that there was a correlation between the alcohol statistics and sales data.</a:t>
            </a:r>
          </a:p>
          <a:p>
            <a:endParaRPr lang="en-US" dirty="0"/>
          </a:p>
        </p:txBody>
      </p:sp>
      <p:pic>
        <p:nvPicPr>
          <p:cNvPr id="5" name="Picture 4" descr="Chart, line chart&#10;&#10;Description automatically generated">
            <a:extLst>
              <a:ext uri="{FF2B5EF4-FFF2-40B4-BE49-F238E27FC236}">
                <a16:creationId xmlns:a16="http://schemas.microsoft.com/office/drawing/2014/main" id="{BD56394F-A50E-4171-A4F5-BDB3AAB5A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706" y="3127438"/>
            <a:ext cx="9144018" cy="3657607"/>
          </a:xfrm>
          <a:prstGeom prst="rect">
            <a:avLst/>
          </a:prstGeom>
        </p:spPr>
      </p:pic>
    </p:spTree>
    <p:extLst>
      <p:ext uri="{BB962C8B-B14F-4D97-AF65-F5344CB8AC3E}">
        <p14:creationId xmlns:p14="http://schemas.microsoft.com/office/powerpoint/2010/main" val="237351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98B6-AB87-482B-BD64-DA18CB5BD836}"/>
              </a:ext>
            </a:extLst>
          </p:cNvPr>
          <p:cNvSpPr>
            <a:spLocks noGrp="1"/>
          </p:cNvSpPr>
          <p:nvPr>
            <p:ph type="title"/>
          </p:nvPr>
        </p:nvSpPr>
        <p:spPr/>
        <p:txBody>
          <a:bodyPr/>
          <a:lstStyle/>
          <a:p>
            <a:r>
              <a:rPr lang="en-US" dirty="0"/>
              <a:t>Analysis cont.</a:t>
            </a:r>
          </a:p>
        </p:txBody>
      </p:sp>
      <p:sp>
        <p:nvSpPr>
          <p:cNvPr id="3" name="Content Placeholder 2">
            <a:extLst>
              <a:ext uri="{FF2B5EF4-FFF2-40B4-BE49-F238E27FC236}">
                <a16:creationId xmlns:a16="http://schemas.microsoft.com/office/drawing/2014/main" id="{6BE81FA0-57AF-458E-87DB-586D01109BB8}"/>
              </a:ext>
            </a:extLst>
          </p:cNvPr>
          <p:cNvSpPr>
            <a:spLocks noGrp="1"/>
          </p:cNvSpPr>
          <p:nvPr>
            <p:ph idx="1"/>
          </p:nvPr>
        </p:nvSpPr>
        <p:spPr/>
        <p:txBody>
          <a:bodyPr/>
          <a:lstStyle/>
          <a:p>
            <a:r>
              <a:rPr lang="en-US" dirty="0"/>
              <a:t>Next, I closely examined each individual crime type and drug by creating </a:t>
            </a:r>
            <a:r>
              <a:rPr lang="en-US" dirty="0" err="1"/>
              <a:t>dotplots</a:t>
            </a:r>
            <a:r>
              <a:rPr lang="en-US" dirty="0"/>
              <a:t> and calculating linear regression.</a:t>
            </a:r>
          </a:p>
          <a:p>
            <a:endParaRPr lang="en-US" dirty="0"/>
          </a:p>
        </p:txBody>
      </p:sp>
      <p:pic>
        <p:nvPicPr>
          <p:cNvPr id="5" name="Picture 4" descr="Chart, scatter chart&#10;&#10;Description automatically generated">
            <a:extLst>
              <a:ext uri="{FF2B5EF4-FFF2-40B4-BE49-F238E27FC236}">
                <a16:creationId xmlns:a16="http://schemas.microsoft.com/office/drawing/2014/main" id="{5754B99F-B79B-41F3-90F6-377ADC479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92" y="2641397"/>
            <a:ext cx="5486411" cy="4216603"/>
          </a:xfrm>
          <a:prstGeom prst="rect">
            <a:avLst/>
          </a:prstGeom>
        </p:spPr>
      </p:pic>
      <p:pic>
        <p:nvPicPr>
          <p:cNvPr id="7" name="Picture 6" descr="Chart, scatter chart&#10;&#10;Description automatically generated">
            <a:extLst>
              <a:ext uri="{FF2B5EF4-FFF2-40B4-BE49-F238E27FC236}">
                <a16:creationId xmlns:a16="http://schemas.microsoft.com/office/drawing/2014/main" id="{CBCC622A-0802-46EF-A241-FFF865E63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610" y="2641397"/>
            <a:ext cx="5486411" cy="4216603"/>
          </a:xfrm>
          <a:prstGeom prst="rect">
            <a:avLst/>
          </a:prstGeom>
        </p:spPr>
      </p:pic>
    </p:spTree>
    <p:extLst>
      <p:ext uri="{BB962C8B-B14F-4D97-AF65-F5344CB8AC3E}">
        <p14:creationId xmlns:p14="http://schemas.microsoft.com/office/powerpoint/2010/main" val="13307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95D1-331A-458D-A9DA-3B519031D15E}"/>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4D871DD6-C143-4BCB-944C-D689B2C460D7}"/>
              </a:ext>
            </a:extLst>
          </p:cNvPr>
          <p:cNvSpPr>
            <a:spLocks noGrp="1"/>
          </p:cNvSpPr>
          <p:nvPr>
            <p:ph idx="1"/>
          </p:nvPr>
        </p:nvSpPr>
        <p:spPr/>
        <p:txBody>
          <a:bodyPr/>
          <a:lstStyle/>
          <a:p>
            <a:pPr marL="0" indent="0">
              <a:buNone/>
            </a:pPr>
            <a:r>
              <a:rPr lang="en-US" dirty="0"/>
              <a:t>The debate continues as to the large-scale effects that marijuana has on our communities.  Although we drew several correlations, none of them point to a single conclusion or prove causation.  Personally, I expected that trends would go in the same direction, whether up or down.  But the downtrend in disorder and uptrend in assaults contradicts that hypothesis.  </a:t>
            </a:r>
          </a:p>
          <a:p>
            <a:pPr marL="0" indent="0">
              <a:buNone/>
            </a:pPr>
            <a:endParaRPr lang="en-US" dirty="0"/>
          </a:p>
          <a:p>
            <a:pPr marL="0" indent="0">
              <a:buNone/>
            </a:pPr>
            <a:r>
              <a:rPr lang="en-US" dirty="0"/>
              <a:t>If I were to look further into this project, I would look at the crime and drug rates in a control city to account for trends throughout </a:t>
            </a:r>
            <a:r>
              <a:rPr lang="en-US"/>
              <a:t>the country.</a:t>
            </a:r>
            <a:endParaRPr lang="en-US" dirty="0"/>
          </a:p>
        </p:txBody>
      </p:sp>
    </p:spTree>
    <p:extLst>
      <p:ext uri="{BB962C8B-B14F-4D97-AF65-F5344CB8AC3E}">
        <p14:creationId xmlns:p14="http://schemas.microsoft.com/office/powerpoint/2010/main" val="3872960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TotalTime>
  <Words>593</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Analysis of Marijuana Legalization Impact</vt:lpstr>
      <vt:lpstr>Motivation and Summary</vt:lpstr>
      <vt:lpstr>Datasets Used</vt:lpstr>
      <vt:lpstr>Data cleanup</vt:lpstr>
      <vt:lpstr>Analysis</vt:lpstr>
      <vt:lpstr>Analysis cont.</vt:lpstr>
      <vt:lpstr>Analysis cont.</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Marijuana Legalization Impact</dc:title>
  <dc:creator>erik thompson</dc:creator>
  <cp:lastModifiedBy>erik thompson</cp:lastModifiedBy>
  <cp:revision>13</cp:revision>
  <dcterms:created xsi:type="dcterms:W3CDTF">2020-11-28T23:18:22Z</dcterms:created>
  <dcterms:modified xsi:type="dcterms:W3CDTF">2020-11-30T02:13:22Z</dcterms:modified>
</cp:coreProperties>
</file>