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0"/>
  </p:notesMasterIdLst>
  <p:handoutMasterIdLst>
    <p:handoutMasterId r:id="rId51"/>
  </p:handoutMasterIdLst>
  <p:sldIdLst>
    <p:sldId id="287" r:id="rId2"/>
    <p:sldId id="288" r:id="rId3"/>
    <p:sldId id="290" r:id="rId4"/>
    <p:sldId id="260" r:id="rId5"/>
    <p:sldId id="261" r:id="rId6"/>
    <p:sldId id="274" r:id="rId7"/>
    <p:sldId id="292" r:id="rId8"/>
    <p:sldId id="262" r:id="rId9"/>
    <p:sldId id="263" r:id="rId10"/>
    <p:sldId id="291" r:id="rId11"/>
    <p:sldId id="299" r:id="rId12"/>
    <p:sldId id="264" r:id="rId13"/>
    <p:sldId id="294" r:id="rId14"/>
    <p:sldId id="269" r:id="rId15"/>
    <p:sldId id="270" r:id="rId16"/>
    <p:sldId id="271" r:id="rId17"/>
    <p:sldId id="298" r:id="rId18"/>
    <p:sldId id="272" r:id="rId19"/>
    <p:sldId id="273" r:id="rId20"/>
    <p:sldId id="317" r:id="rId21"/>
    <p:sldId id="302" r:id="rId22"/>
    <p:sldId id="275" r:id="rId23"/>
    <p:sldId id="276" r:id="rId24"/>
    <p:sldId id="306" r:id="rId25"/>
    <p:sldId id="305" r:id="rId26"/>
    <p:sldId id="277" r:id="rId27"/>
    <p:sldId id="279" r:id="rId28"/>
    <p:sldId id="319" r:id="rId29"/>
    <p:sldId id="278" r:id="rId30"/>
    <p:sldId id="307" r:id="rId31"/>
    <p:sldId id="280" r:id="rId32"/>
    <p:sldId id="281" r:id="rId33"/>
    <p:sldId id="313" r:id="rId34"/>
    <p:sldId id="282" r:id="rId35"/>
    <p:sldId id="283" r:id="rId36"/>
    <p:sldId id="316" r:id="rId37"/>
    <p:sldId id="285" r:id="rId38"/>
    <p:sldId id="286" r:id="rId39"/>
    <p:sldId id="314" r:id="rId40"/>
    <p:sldId id="293" r:id="rId41"/>
    <p:sldId id="295" r:id="rId42"/>
    <p:sldId id="296" r:id="rId43"/>
    <p:sldId id="297" r:id="rId44"/>
    <p:sldId id="304" r:id="rId45"/>
    <p:sldId id="303" r:id="rId46"/>
    <p:sldId id="312" r:id="rId47"/>
    <p:sldId id="310" r:id="rId48"/>
    <p:sldId id="30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61894" autoAdjust="0"/>
  </p:normalViewPr>
  <p:slideViewPr>
    <p:cSldViewPr snapToGrid="0">
      <p:cViewPr varScale="1">
        <p:scale>
          <a:sx n="60" d="100"/>
          <a:sy n="60" d="100"/>
        </p:scale>
        <p:origin x="706" y="34"/>
      </p:cViewPr>
      <p:guideLst/>
    </p:cSldViewPr>
  </p:slideViewPr>
  <p:notesTextViewPr>
    <p:cViewPr>
      <p:scale>
        <a:sx n="1" d="1"/>
        <a:sy n="1" d="1"/>
      </p:scale>
      <p:origin x="0" y="0"/>
    </p:cViewPr>
  </p:notesTextViewPr>
  <p:sorterViewPr>
    <p:cViewPr>
      <p:scale>
        <a:sx n="70" d="100"/>
        <a:sy n="70" d="100"/>
      </p:scale>
      <p:origin x="0" y="-994"/>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B82491D5-E80E-4D5F-9B1B-4F6294F08FD0}"/>
    <pc:docChg chg="undo addSld delSld modSld">
      <pc:chgData name="Michael Mishal" userId="399b58bf3390cc80" providerId="LiveId" clId="{B82491D5-E80E-4D5F-9B1B-4F6294F08FD0}" dt="2018-01-17T03:36:03.350" v="22" actId="2696"/>
      <pc:docMkLst>
        <pc:docMk/>
      </pc:docMkLst>
      <pc:sldChg chg="del">
        <pc:chgData name="Michael Mishal" userId="399b58bf3390cc80" providerId="LiveId" clId="{B82491D5-E80E-4D5F-9B1B-4F6294F08FD0}" dt="2018-01-16T23:09:51.608" v="0" actId="2696"/>
        <pc:sldMkLst>
          <pc:docMk/>
          <pc:sldMk cId="3703931936" sldId="265"/>
        </pc:sldMkLst>
      </pc:sldChg>
      <pc:sldChg chg="del">
        <pc:chgData name="Michael Mishal" userId="399b58bf3390cc80" providerId="LiveId" clId="{B82491D5-E80E-4D5F-9B1B-4F6294F08FD0}" dt="2018-01-16T23:10:01.663" v="3" actId="2696"/>
        <pc:sldMkLst>
          <pc:docMk/>
          <pc:sldMk cId="1753143483" sldId="266"/>
        </pc:sldMkLst>
      </pc:sldChg>
      <pc:sldChg chg="del">
        <pc:chgData name="Michael Mishal" userId="399b58bf3390cc80" providerId="LiveId" clId="{B82491D5-E80E-4D5F-9B1B-4F6294F08FD0}" dt="2018-01-16T23:09:57.160" v="1" actId="2696"/>
        <pc:sldMkLst>
          <pc:docMk/>
          <pc:sldMk cId="757545611" sldId="267"/>
        </pc:sldMkLst>
      </pc:sldChg>
      <pc:sldChg chg="del">
        <pc:chgData name="Michael Mishal" userId="399b58bf3390cc80" providerId="LiveId" clId="{B82491D5-E80E-4D5F-9B1B-4F6294F08FD0}" dt="2018-01-16T23:09:59.046" v="2" actId="2696"/>
        <pc:sldMkLst>
          <pc:docMk/>
          <pc:sldMk cId="1033230806" sldId="268"/>
        </pc:sldMkLst>
      </pc:sldChg>
      <pc:sldChg chg="del">
        <pc:chgData name="Michael Mishal" userId="399b58bf3390cc80" providerId="LiveId" clId="{B82491D5-E80E-4D5F-9B1B-4F6294F08FD0}" dt="2018-01-16T23:11:04.832" v="7" actId="2696"/>
        <pc:sldMkLst>
          <pc:docMk/>
          <pc:sldMk cId="114514824" sldId="284"/>
        </pc:sldMkLst>
      </pc:sldChg>
      <pc:sldChg chg="modSp">
        <pc:chgData name="Michael Mishal" userId="399b58bf3390cc80" providerId="LiveId" clId="{B82491D5-E80E-4D5F-9B1B-4F6294F08FD0}" dt="2018-01-17T03:27:56.044" v="19" actId="2696"/>
        <pc:sldMkLst>
          <pc:docMk/>
          <pc:sldMk cId="2213114656" sldId="287"/>
        </pc:sldMkLst>
        <pc:spChg chg="mod">
          <ac:chgData name="Michael Mishal" userId="399b58bf3390cc80" providerId="LiveId" clId="{B82491D5-E80E-4D5F-9B1B-4F6294F08FD0}" dt="2018-01-17T03:27:56.044" v="19" actId="2696"/>
          <ac:spMkLst>
            <pc:docMk/>
            <pc:sldMk cId="2213114656" sldId="287"/>
            <ac:spMk id="2" creationId="{14281BC8-73EA-4F67-9B99-D30759AAECE7}"/>
          </ac:spMkLst>
        </pc:spChg>
      </pc:sldChg>
      <pc:sldChg chg="modNotesTx">
        <pc:chgData name="Michael Mishal" userId="399b58bf3390cc80" providerId="LiveId" clId="{B82491D5-E80E-4D5F-9B1B-4F6294F08FD0}" dt="2018-01-17T03:32:41.277" v="20" actId="20577"/>
        <pc:sldMkLst>
          <pc:docMk/>
          <pc:sldMk cId="3529265945" sldId="293"/>
        </pc:sldMkLst>
      </pc:sldChg>
      <pc:sldChg chg="del">
        <pc:chgData name="Michael Mishal" userId="399b58bf3390cc80" providerId="LiveId" clId="{B82491D5-E80E-4D5F-9B1B-4F6294F08FD0}" dt="2018-01-16T23:10:07" v="5" actId="2696"/>
        <pc:sldMkLst>
          <pc:docMk/>
          <pc:sldMk cId="342923758" sldId="300"/>
        </pc:sldMkLst>
      </pc:sldChg>
      <pc:sldChg chg="del">
        <pc:chgData name="Michael Mishal" userId="399b58bf3390cc80" providerId="LiveId" clId="{B82491D5-E80E-4D5F-9B1B-4F6294F08FD0}" dt="2018-01-16T23:10:02.749" v="4" actId="2696"/>
        <pc:sldMkLst>
          <pc:docMk/>
          <pc:sldMk cId="2344956240" sldId="301"/>
        </pc:sldMkLst>
      </pc:sldChg>
      <pc:sldChg chg="add del">
        <pc:chgData name="Michael Mishal" userId="399b58bf3390cc80" providerId="LiveId" clId="{B82491D5-E80E-4D5F-9B1B-4F6294F08FD0}" dt="2018-01-17T03:36:03.350" v="22" actId="2696"/>
        <pc:sldMkLst>
          <pc:docMk/>
          <pc:sldMk cId="3963817219" sldId="312"/>
        </pc:sldMkLst>
      </pc:sldChg>
      <pc:sldChg chg="del">
        <pc:chgData name="Michael Mishal" userId="399b58bf3390cc80" providerId="LiveId" clId="{B82491D5-E80E-4D5F-9B1B-4F6294F08FD0}" dt="2018-01-16T23:10:26.517" v="6" actId="2696"/>
        <pc:sldMkLst>
          <pc:docMk/>
          <pc:sldMk cId="816782474" sldId="31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5/22/2018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5/22/2018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microsoft.com/en-us/powershell/azureps-cmdlets-docs" TargetMode="External"/><Relationship Id="rId13" Type="http://schemas.openxmlformats.org/officeDocument/2006/relationships/hyperlink" Target="https://docs.microsoft.com/en-us/azure/connectors/apis-list" TargetMode="External"/><Relationship Id="rId18" Type="http://schemas.openxmlformats.org/officeDocument/2006/relationships/hyperlink" Target="https://docs.microsoft.com/en-us/azure/app-service/app-service-mobile-how-to-configure-google-authentication" TargetMode="External"/><Relationship Id="rId26" Type="http://schemas.openxmlformats.org/officeDocument/2006/relationships/hyperlink" Target="https://azure.microsoft.com/documentation/services/service-fabric" TargetMode="External"/><Relationship Id="rId3" Type="http://schemas.openxmlformats.org/officeDocument/2006/relationships/hyperlink" Target="https://docs.microsoft.com/en-us/azure/app-service/containers/app-service-linux-intro" TargetMode="External"/><Relationship Id="rId21" Type="http://schemas.openxmlformats.org/officeDocument/2006/relationships/hyperlink" Target="https://docs.microsoft.com/en-us/azure/app-service/app-service-mobile-how-to-configure-microsoft-authentication" TargetMode="External"/><Relationship Id="rId7" Type="http://schemas.openxmlformats.org/officeDocument/2006/relationships/hyperlink" Target="https://docs.microsoft.com/en-us/azure/app-service/web-sites-staged-publishing" TargetMode="External"/><Relationship Id="rId12" Type="http://schemas.openxmlformats.org/officeDocument/2006/relationships/hyperlink" Target="https://azure.microsoft.com/support/legal/sla/app-service/" TargetMode="External"/><Relationship Id="rId17" Type="http://schemas.openxmlformats.org/officeDocument/2006/relationships/hyperlink" Target="https://docs.microsoft.com/en-us/azure/app-service/app-service-mobile-how-to-configure-active-directory-authentication" TargetMode="External"/><Relationship Id="rId25" Type="http://schemas.openxmlformats.org/officeDocument/2006/relationships/hyperlink" Target="https://docs.microsoft.com/en-us/azure/azure-functions/" TargetMode="External"/><Relationship Id="rId2" Type="http://schemas.openxmlformats.org/officeDocument/2006/relationships/slide" Target="../slides/slide4.xml"/><Relationship Id="rId16" Type="http://schemas.openxmlformats.org/officeDocument/2006/relationships/hyperlink" Target="https://www.microsoft.com/en-us/trustcenter" TargetMode="External"/><Relationship Id="rId20" Type="http://schemas.openxmlformats.org/officeDocument/2006/relationships/hyperlink" Target="https://docs.microsoft.com/en-us/azure/app-service/app-service-mobile-how-to-configure-twitter-authentication" TargetMode="External"/><Relationship Id="rId1" Type="http://schemas.openxmlformats.org/officeDocument/2006/relationships/notesMaster" Target="../notesMasters/notesMaster1.xml"/><Relationship Id="rId6" Type="http://schemas.openxmlformats.org/officeDocument/2006/relationships/hyperlink" Target="https://docs.microsoft.com/en-us/azure/app-service/app-service-continuous-deployment" TargetMode="External"/><Relationship Id="rId11" Type="http://schemas.openxmlformats.org/officeDocument/2006/relationships/hyperlink" Target="https://docs.microsoft.com/en-us/azure/monitoring-and-diagnostics/insights-how-to-scale" TargetMode="External"/><Relationship Id="rId24" Type="http://schemas.openxmlformats.org/officeDocument/2006/relationships/hyperlink" Target="https://azure.microsoft.com/marketplace/" TargetMode="External"/><Relationship Id="rId5" Type="http://schemas.openxmlformats.org/officeDocument/2006/relationships/hyperlink" Target="https://docs.microsoft.com/en-us/azure/app-service/web-sites-create-web-jobs" TargetMode="External"/><Relationship Id="rId15" Type="http://schemas.openxmlformats.org/officeDocument/2006/relationships/hyperlink" Target="https://docs.microsoft.com/en-us/azure/app-service/web-sites-integrate-with-vnet" TargetMode="External"/><Relationship Id="rId23" Type="http://schemas.openxmlformats.org/officeDocument/2006/relationships/hyperlink" Target="https://docs.microsoft.com/en-us/azure/app-service/app-service-managed-service-identity" TargetMode="External"/><Relationship Id="rId28" Type="http://schemas.openxmlformats.org/officeDocument/2006/relationships/hyperlink" Target="https://docs.microsoft.com/en-us/azure/app-service/choose-web-site-cloud-service-vm" TargetMode="External"/><Relationship Id="rId10" Type="http://schemas.openxmlformats.org/officeDocument/2006/relationships/hyperlink" Target="https://docs.microsoft.com/en-us/azure/app-service/web-sites-scale" TargetMode="External"/><Relationship Id="rId19" Type="http://schemas.openxmlformats.org/officeDocument/2006/relationships/hyperlink" Target="https://docs.microsoft.com/en-us/azure/app-service/app-service-mobile-how-to-configure-facebook-authentication" TargetMode="External"/><Relationship Id="rId4" Type="http://schemas.openxmlformats.org/officeDocument/2006/relationships/hyperlink" Target="https://docs.microsoft.com/en-us/azure/app-service/azure-web-sites-web-hosting-plans-in-depth-overview" TargetMode="External"/><Relationship Id="rId9" Type="http://schemas.openxmlformats.org/officeDocument/2006/relationships/hyperlink" Target="https://docs.microsoft.com/en-us/cli/azure/install-azure-cli" TargetMode="External"/><Relationship Id="rId14" Type="http://schemas.openxmlformats.org/officeDocument/2006/relationships/hyperlink" Target="https://docs.microsoft.com/en-us/azure/biztalk-services/integration-hybrid-connection-overview" TargetMode="External"/><Relationship Id="rId22" Type="http://schemas.openxmlformats.org/officeDocument/2006/relationships/hyperlink" Target="https://docs.microsoft.com/en-us/azure/app-service/app-service-ip-restrictions" TargetMode="External"/><Relationship Id="rId27" Type="http://schemas.openxmlformats.org/officeDocument/2006/relationships/hyperlink" Target="https://azure.microsoft.com/documentation/services/virtual-machines/"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ikipedia.org/wiki/Server_far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5/22/2018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INGRESS IS FREE. OUTGRESS COSTS.</a:t>
            </a:r>
            <a:endParaRPr lang="en-US" dirty="0"/>
          </a:p>
          <a:p>
            <a:endParaRPr lang="en-US" dirty="0"/>
          </a:p>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2477306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CRUD</a:t>
            </a:r>
          </a:p>
          <a:p>
            <a:endParaRPr lang="en-CA" dirty="0"/>
          </a:p>
          <a:p>
            <a:r>
              <a:rPr lang="en-CA" sz="1200" b="0" i="0" kern="1200" dirty="0">
                <a:solidFill>
                  <a:schemeClr val="tx1"/>
                </a:solidFill>
                <a:effectLst/>
                <a:latin typeface="+mn-lt"/>
                <a:ea typeface="+mn-ea"/>
                <a:cs typeface="+mn-cs"/>
              </a:rPr>
              <a:t>Web Apps overview</a:t>
            </a:r>
          </a:p>
          <a:p>
            <a:pPr rtl="0"/>
            <a:r>
              <a:rPr lang="en-CA" sz="1200" b="0" i="0" kern="1200" dirty="0">
                <a:solidFill>
                  <a:schemeClr val="tx1"/>
                </a:solidFill>
                <a:effectLst/>
                <a:latin typeface="+mn-lt"/>
                <a:ea typeface="+mn-ea"/>
                <a:cs typeface="+mn-cs"/>
              </a:rPr>
              <a:t>01/04/2017</a:t>
            </a:r>
          </a:p>
          <a:p>
            <a:pPr lvl="1" rtl="0" fontAlgn="t"/>
            <a:r>
              <a:rPr lang="en-CA" sz="1200" b="0" i="0" kern="1200" dirty="0">
                <a:solidFill>
                  <a:schemeClr val="tx1"/>
                </a:solidFill>
                <a:effectLst/>
                <a:latin typeface="+mn-lt"/>
                <a:ea typeface="+mn-ea"/>
                <a:cs typeface="+mn-cs"/>
              </a:rPr>
              <a:t> </a:t>
            </a:r>
          </a:p>
          <a:p>
            <a:r>
              <a:rPr lang="en-CA" sz="1200" b="0" i="1" kern="1200" dirty="0">
                <a:solidFill>
                  <a:schemeClr val="tx1"/>
                </a:solidFill>
                <a:effectLst/>
                <a:latin typeface="+mn-lt"/>
                <a:ea typeface="+mn-ea"/>
                <a:cs typeface="+mn-cs"/>
              </a:rPr>
              <a:t>Azure App Service Web Apps</a:t>
            </a:r>
            <a:r>
              <a:rPr lang="en-CA" sz="1200" b="0" i="0" kern="1200" dirty="0">
                <a:solidFill>
                  <a:schemeClr val="tx1"/>
                </a:solidFill>
                <a:effectLst/>
                <a:latin typeface="+mn-lt"/>
                <a:ea typeface="+mn-ea"/>
                <a:cs typeface="+mn-cs"/>
              </a:rPr>
              <a:t> (or just Web Apps) is a service for hosting web applications, REST APIs, and mobile back ends. You can develop in your favorite language, be it .NET, .NET Core, Java, Ruby, Node.js, PHP, or Python. Applications run and scale with ease on Windows-based environments. For Linux-based environments, see </a:t>
            </a:r>
            <a:r>
              <a:rPr lang="en-CA" sz="1200" b="0" i="0" u="sng" kern="1200" dirty="0">
                <a:solidFill>
                  <a:schemeClr val="tx1"/>
                </a:solidFill>
                <a:effectLst/>
                <a:latin typeface="+mn-lt"/>
                <a:ea typeface="+mn-ea"/>
                <a:cs typeface="+mn-cs"/>
                <a:hlinkClick r:id="rId3"/>
              </a:rPr>
              <a:t>App Service on Linux</a:t>
            </a:r>
            <a:r>
              <a:rPr lang="en-CA" sz="1200" b="0" i="0" kern="1200" dirty="0">
                <a:solidFill>
                  <a:schemeClr val="tx1"/>
                </a:solidFill>
                <a:effectLst/>
                <a:latin typeface="+mn-lt"/>
                <a:ea typeface="+mn-ea"/>
                <a:cs typeface="+mn-cs"/>
              </a:rPr>
              <a:t>.</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Web Apps not only adds the power of Microsoft Azure to your application, such as security, load balancing, </a:t>
            </a:r>
            <a:r>
              <a:rPr lang="en-CA" sz="1200" b="0" i="0" kern="1200" dirty="0" err="1">
                <a:solidFill>
                  <a:schemeClr val="tx1"/>
                </a:solidFill>
                <a:effectLst/>
                <a:latin typeface="+mn-lt"/>
                <a:ea typeface="+mn-ea"/>
                <a:cs typeface="+mn-cs"/>
              </a:rPr>
              <a:t>autoscaling</a:t>
            </a:r>
            <a:r>
              <a:rPr lang="en-CA" sz="1200" b="0" i="0" kern="1200" dirty="0">
                <a:solidFill>
                  <a:schemeClr val="tx1"/>
                </a:solidFill>
                <a:effectLst/>
                <a:latin typeface="+mn-lt"/>
                <a:ea typeface="+mn-ea"/>
                <a:cs typeface="+mn-cs"/>
              </a:rPr>
              <a:t>, and automated management. </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You can also take advantage of its DevOps capabilities, such as continuous deployment from VSTS, GitHub, Docker Hub, and other sources, package management, staging environments, custom domain, and SSL certificates.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With App Service, you pay for the Azure compute resources you use. The compute resources you use is determined by the </a:t>
            </a:r>
            <a:r>
              <a:rPr lang="en-CA" sz="1200" b="0" i="1" kern="1200" dirty="0">
                <a:solidFill>
                  <a:schemeClr val="tx1"/>
                </a:solidFill>
                <a:effectLst/>
                <a:latin typeface="+mn-lt"/>
                <a:ea typeface="+mn-ea"/>
                <a:cs typeface="+mn-cs"/>
              </a:rPr>
              <a:t>App Service plan</a:t>
            </a:r>
            <a:r>
              <a:rPr lang="en-CA" sz="1200" b="0" i="0" kern="1200" dirty="0">
                <a:solidFill>
                  <a:schemeClr val="tx1"/>
                </a:solidFill>
                <a:effectLst/>
                <a:latin typeface="+mn-lt"/>
                <a:ea typeface="+mn-ea"/>
                <a:cs typeface="+mn-cs"/>
              </a:rPr>
              <a:t> that you run your Web Apps on. For more information, see </a:t>
            </a:r>
            <a:r>
              <a:rPr lang="en-CA" sz="1200" b="0" i="0" u="sng" kern="1200" dirty="0">
                <a:solidFill>
                  <a:schemeClr val="tx1"/>
                </a:solidFill>
                <a:effectLst/>
                <a:latin typeface="+mn-lt"/>
                <a:ea typeface="+mn-ea"/>
                <a:cs typeface="+mn-cs"/>
                <a:hlinkClick r:id="rId4"/>
              </a:rPr>
              <a:t>App Service plans in Azure Web Apps</a:t>
            </a:r>
            <a:r>
              <a:rPr lang="en-CA" sz="1200" b="0" i="0" kern="1200" dirty="0">
                <a:solidFill>
                  <a:schemeClr val="tx1"/>
                </a:solidFill>
                <a:effectLst/>
                <a:latin typeface="+mn-lt"/>
                <a:ea typeface="+mn-ea"/>
                <a:cs typeface="+mn-cs"/>
              </a:rPr>
              <a:t>.</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Why use Web Apps?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Here are some key features of App Service Web Apps:</a:t>
            </a:r>
          </a:p>
          <a:p>
            <a:r>
              <a:rPr lang="en-CA" sz="1200" b="1" i="0" kern="1200" dirty="0">
                <a:solidFill>
                  <a:schemeClr val="tx1"/>
                </a:solidFill>
                <a:effectLst/>
                <a:latin typeface="+mn-lt"/>
                <a:ea typeface="+mn-ea"/>
                <a:cs typeface="+mn-cs"/>
              </a:rPr>
              <a:t>Multiple languages and frameworks</a:t>
            </a:r>
            <a:r>
              <a:rPr lang="en-CA" sz="1200" b="0" i="0" kern="1200" dirty="0">
                <a:solidFill>
                  <a:schemeClr val="tx1"/>
                </a:solidFill>
                <a:effectLst/>
                <a:latin typeface="+mn-lt"/>
                <a:ea typeface="+mn-ea"/>
                <a:cs typeface="+mn-cs"/>
              </a:rPr>
              <a:t> - Web Apps has first-class support for ASP.NET, ASP.NET Core, Java, Ruby, Node.js, PHP, or Python. You can also run </a:t>
            </a:r>
            <a:r>
              <a:rPr lang="en-CA" sz="1200" b="0" i="0" u="none" strike="noStrike" kern="1200" dirty="0">
                <a:solidFill>
                  <a:schemeClr val="tx1"/>
                </a:solidFill>
                <a:effectLst/>
                <a:latin typeface="+mn-lt"/>
                <a:ea typeface="+mn-ea"/>
                <a:cs typeface="+mn-cs"/>
                <a:hlinkClick r:id="rId5"/>
              </a:rPr>
              <a:t>PowerShell and other scripts or executables</a:t>
            </a:r>
            <a:r>
              <a:rPr lang="en-CA" sz="1200" b="0" i="0" kern="1200" dirty="0">
                <a:solidFill>
                  <a:schemeClr val="tx1"/>
                </a:solidFill>
                <a:effectLst/>
                <a:latin typeface="+mn-lt"/>
                <a:ea typeface="+mn-ea"/>
                <a:cs typeface="+mn-cs"/>
              </a:rPr>
              <a:t> as background services.</a:t>
            </a:r>
          </a:p>
          <a:p>
            <a:r>
              <a:rPr lang="en-CA" sz="1200" b="1" i="0" kern="1200" dirty="0">
                <a:solidFill>
                  <a:schemeClr val="tx1"/>
                </a:solidFill>
                <a:effectLst/>
                <a:latin typeface="+mn-lt"/>
                <a:ea typeface="+mn-ea"/>
                <a:cs typeface="+mn-cs"/>
              </a:rPr>
              <a:t>DevOps optimization</a:t>
            </a:r>
            <a:r>
              <a:rPr lang="en-CA" sz="1200" b="0" i="0" kern="1200" dirty="0">
                <a:solidFill>
                  <a:schemeClr val="tx1"/>
                </a:solidFill>
                <a:effectLst/>
                <a:latin typeface="+mn-lt"/>
                <a:ea typeface="+mn-ea"/>
                <a:cs typeface="+mn-cs"/>
              </a:rPr>
              <a:t> - Set up </a:t>
            </a:r>
            <a:r>
              <a:rPr lang="en-CA" sz="1200" b="0" i="0" u="none" strike="noStrike" kern="1200" dirty="0">
                <a:solidFill>
                  <a:schemeClr val="tx1"/>
                </a:solidFill>
                <a:effectLst/>
                <a:latin typeface="+mn-lt"/>
                <a:ea typeface="+mn-ea"/>
                <a:cs typeface="+mn-cs"/>
                <a:hlinkClick r:id="rId6"/>
              </a:rPr>
              <a:t>continuous integration and deployment</a:t>
            </a:r>
            <a:r>
              <a:rPr lang="en-CA" sz="1200" b="0" i="0" kern="1200" dirty="0">
                <a:solidFill>
                  <a:schemeClr val="tx1"/>
                </a:solidFill>
                <a:effectLst/>
                <a:latin typeface="+mn-lt"/>
                <a:ea typeface="+mn-ea"/>
                <a:cs typeface="+mn-cs"/>
              </a:rPr>
              <a:t> with Visual Studio Team Services, GitHub, </a:t>
            </a:r>
            <a:r>
              <a:rPr lang="en-CA" sz="1200" b="0" i="0" kern="1200" dirty="0" err="1">
                <a:solidFill>
                  <a:schemeClr val="tx1"/>
                </a:solidFill>
                <a:effectLst/>
                <a:latin typeface="+mn-lt"/>
                <a:ea typeface="+mn-ea"/>
                <a:cs typeface="+mn-cs"/>
              </a:rPr>
              <a:t>BitBucket</a:t>
            </a:r>
            <a:r>
              <a:rPr lang="en-CA" sz="1200" b="0" i="0" kern="1200" dirty="0">
                <a:solidFill>
                  <a:schemeClr val="tx1"/>
                </a:solidFill>
                <a:effectLst/>
                <a:latin typeface="+mn-lt"/>
                <a:ea typeface="+mn-ea"/>
                <a:cs typeface="+mn-cs"/>
              </a:rPr>
              <a:t>, Docker Hub, or Azure Container Registry. Promote updates through </a:t>
            </a:r>
            <a:r>
              <a:rPr lang="en-CA" sz="1200" b="0" i="0" u="none" strike="noStrike" kern="1200" dirty="0">
                <a:solidFill>
                  <a:schemeClr val="tx1"/>
                </a:solidFill>
                <a:effectLst/>
                <a:latin typeface="+mn-lt"/>
                <a:ea typeface="+mn-ea"/>
                <a:cs typeface="+mn-cs"/>
                <a:hlinkClick r:id="rId7"/>
              </a:rPr>
              <a:t>test and staging environments</a:t>
            </a:r>
            <a:r>
              <a:rPr lang="en-CA" sz="1200" b="0" i="0" kern="1200" dirty="0">
                <a:solidFill>
                  <a:schemeClr val="tx1"/>
                </a:solidFill>
                <a:effectLst/>
                <a:latin typeface="+mn-lt"/>
                <a:ea typeface="+mn-ea"/>
                <a:cs typeface="+mn-cs"/>
              </a:rPr>
              <a:t>. Manage your apps in Web Apps by using </a:t>
            </a:r>
            <a:r>
              <a:rPr lang="en-CA" sz="1200" b="0" i="0" u="none" strike="noStrike" kern="1200" dirty="0">
                <a:solidFill>
                  <a:schemeClr val="tx1"/>
                </a:solidFill>
                <a:effectLst/>
                <a:latin typeface="+mn-lt"/>
                <a:ea typeface="+mn-ea"/>
                <a:cs typeface="+mn-cs"/>
                <a:hlinkClick r:id="rId8"/>
              </a:rPr>
              <a:t>Azure PowerShell</a:t>
            </a:r>
            <a:r>
              <a:rPr lang="en-CA" sz="1200" b="0" i="0" kern="1200" dirty="0">
                <a:solidFill>
                  <a:schemeClr val="tx1"/>
                </a:solidFill>
                <a:effectLst/>
                <a:latin typeface="+mn-lt"/>
                <a:ea typeface="+mn-ea"/>
                <a:cs typeface="+mn-cs"/>
              </a:rPr>
              <a:t> or the </a:t>
            </a:r>
            <a:r>
              <a:rPr lang="en-CA" sz="1200" b="0" i="0" u="none" strike="noStrike" kern="1200" dirty="0">
                <a:solidFill>
                  <a:schemeClr val="tx1"/>
                </a:solidFill>
                <a:effectLst/>
                <a:latin typeface="+mn-lt"/>
                <a:ea typeface="+mn-ea"/>
                <a:cs typeface="+mn-cs"/>
                <a:hlinkClick r:id="rId9"/>
              </a:rPr>
              <a:t>cross-platform command-line interface (CLI)</a:t>
            </a:r>
            <a:r>
              <a:rPr lang="en-CA" sz="1200" b="0" i="0" kern="1200" dirty="0">
                <a:solidFill>
                  <a:schemeClr val="tx1"/>
                </a:solidFill>
                <a:effectLst/>
                <a:latin typeface="+mn-lt"/>
                <a:ea typeface="+mn-ea"/>
                <a:cs typeface="+mn-cs"/>
              </a:rPr>
              <a:t>.</a:t>
            </a:r>
          </a:p>
          <a:p>
            <a:r>
              <a:rPr lang="en-CA" sz="1200" b="1" i="0" kern="1200" dirty="0">
                <a:solidFill>
                  <a:schemeClr val="tx1"/>
                </a:solidFill>
                <a:effectLst/>
                <a:latin typeface="+mn-lt"/>
                <a:ea typeface="+mn-ea"/>
                <a:cs typeface="+mn-cs"/>
              </a:rPr>
              <a:t>Global scale with high availability</a:t>
            </a:r>
            <a:r>
              <a:rPr lang="en-CA" sz="1200" b="0" i="0" kern="1200" dirty="0">
                <a:solidFill>
                  <a:schemeClr val="tx1"/>
                </a:solidFill>
                <a:effectLst/>
                <a:latin typeface="+mn-lt"/>
                <a:ea typeface="+mn-ea"/>
                <a:cs typeface="+mn-cs"/>
              </a:rPr>
              <a:t> - Scale </a:t>
            </a:r>
            <a:r>
              <a:rPr lang="en-CA" sz="1200" b="0" i="0" u="none" strike="noStrike" kern="1200" dirty="0">
                <a:solidFill>
                  <a:schemeClr val="tx1"/>
                </a:solidFill>
                <a:effectLst/>
                <a:latin typeface="+mn-lt"/>
                <a:ea typeface="+mn-ea"/>
                <a:cs typeface="+mn-cs"/>
                <a:hlinkClick r:id="rId10"/>
              </a:rPr>
              <a:t>up</a:t>
            </a:r>
            <a:r>
              <a:rPr lang="en-CA" sz="1200" b="0" i="0" kern="1200" dirty="0">
                <a:solidFill>
                  <a:schemeClr val="tx1"/>
                </a:solidFill>
                <a:effectLst/>
                <a:latin typeface="+mn-lt"/>
                <a:ea typeface="+mn-ea"/>
                <a:cs typeface="+mn-cs"/>
              </a:rPr>
              <a:t> or </a:t>
            </a:r>
            <a:r>
              <a:rPr lang="en-CA" sz="1200" b="0" i="0" u="none" strike="noStrike" kern="1200" dirty="0">
                <a:solidFill>
                  <a:schemeClr val="tx1"/>
                </a:solidFill>
                <a:effectLst/>
                <a:latin typeface="+mn-lt"/>
                <a:ea typeface="+mn-ea"/>
                <a:cs typeface="+mn-cs"/>
                <a:hlinkClick r:id="rId11"/>
              </a:rPr>
              <a:t>out</a:t>
            </a:r>
            <a:r>
              <a:rPr lang="en-CA" sz="1200" b="0" i="0" kern="1200" dirty="0">
                <a:solidFill>
                  <a:schemeClr val="tx1"/>
                </a:solidFill>
                <a:effectLst/>
                <a:latin typeface="+mn-lt"/>
                <a:ea typeface="+mn-ea"/>
                <a:cs typeface="+mn-cs"/>
              </a:rPr>
              <a:t> manually or automatically. Host your apps anywhere in Microsoft's global datacenter infrastructure, and the App Service </a:t>
            </a:r>
            <a:r>
              <a:rPr lang="en-CA" sz="1200" b="0" i="0" u="none" strike="noStrike" kern="1200" dirty="0">
                <a:solidFill>
                  <a:schemeClr val="tx1"/>
                </a:solidFill>
                <a:effectLst/>
                <a:latin typeface="+mn-lt"/>
                <a:ea typeface="+mn-ea"/>
                <a:cs typeface="+mn-cs"/>
                <a:hlinkClick r:id="rId12"/>
              </a:rPr>
              <a:t>SLA</a:t>
            </a:r>
            <a:r>
              <a:rPr lang="en-CA" sz="1200" b="0" i="0" kern="1200" dirty="0">
                <a:solidFill>
                  <a:schemeClr val="tx1"/>
                </a:solidFill>
                <a:effectLst/>
                <a:latin typeface="+mn-lt"/>
                <a:ea typeface="+mn-ea"/>
                <a:cs typeface="+mn-cs"/>
              </a:rPr>
              <a:t> promises high availability.</a:t>
            </a:r>
          </a:p>
          <a:p>
            <a:r>
              <a:rPr lang="en-CA" sz="1200" b="1" i="0" kern="1200" dirty="0">
                <a:solidFill>
                  <a:schemeClr val="tx1"/>
                </a:solidFill>
                <a:effectLst/>
                <a:latin typeface="+mn-lt"/>
                <a:ea typeface="+mn-ea"/>
                <a:cs typeface="+mn-cs"/>
              </a:rPr>
              <a:t>Connections to SaaS platforms and on-premises data</a:t>
            </a:r>
            <a:r>
              <a:rPr lang="en-CA" sz="1200" b="0" i="0" kern="1200" dirty="0">
                <a:solidFill>
                  <a:schemeClr val="tx1"/>
                </a:solidFill>
                <a:effectLst/>
                <a:latin typeface="+mn-lt"/>
                <a:ea typeface="+mn-ea"/>
                <a:cs typeface="+mn-cs"/>
              </a:rPr>
              <a:t> - Choose from more than 50 </a:t>
            </a:r>
            <a:r>
              <a:rPr lang="en-CA" sz="1200" b="0" i="0" u="none" strike="noStrike" kern="1200" dirty="0">
                <a:solidFill>
                  <a:schemeClr val="tx1"/>
                </a:solidFill>
                <a:effectLst/>
                <a:latin typeface="+mn-lt"/>
                <a:ea typeface="+mn-ea"/>
                <a:cs typeface="+mn-cs"/>
                <a:hlinkClick r:id="rId13"/>
              </a:rPr>
              <a:t>connectors</a:t>
            </a:r>
            <a:r>
              <a:rPr lang="en-CA" sz="1200" b="0" i="0" kern="1200" dirty="0">
                <a:solidFill>
                  <a:schemeClr val="tx1"/>
                </a:solidFill>
                <a:effectLst/>
                <a:latin typeface="+mn-lt"/>
                <a:ea typeface="+mn-ea"/>
                <a:cs typeface="+mn-cs"/>
              </a:rPr>
              <a:t> for enterprise systems (such as SAP), SaaS services (such as Salesforce), and internet services (such as Facebook). Access on-premises data using </a:t>
            </a:r>
            <a:r>
              <a:rPr lang="en-CA" sz="1200" b="0" i="0" u="none" strike="noStrike" kern="1200" dirty="0">
                <a:solidFill>
                  <a:schemeClr val="tx1"/>
                </a:solidFill>
                <a:effectLst/>
                <a:latin typeface="+mn-lt"/>
                <a:ea typeface="+mn-ea"/>
                <a:cs typeface="+mn-cs"/>
                <a:hlinkClick r:id="rId14"/>
              </a:rPr>
              <a:t>Hybrid Connections</a:t>
            </a:r>
            <a:r>
              <a:rPr lang="en-CA" sz="1200" b="0" i="0" kern="1200" dirty="0">
                <a:solidFill>
                  <a:schemeClr val="tx1"/>
                </a:solidFill>
                <a:effectLst/>
                <a:latin typeface="+mn-lt"/>
                <a:ea typeface="+mn-ea"/>
                <a:cs typeface="+mn-cs"/>
              </a:rPr>
              <a:t> and </a:t>
            </a:r>
            <a:r>
              <a:rPr lang="en-CA" sz="1200" b="0" i="0" u="none" strike="noStrike" kern="1200" dirty="0">
                <a:solidFill>
                  <a:schemeClr val="tx1"/>
                </a:solidFill>
                <a:effectLst/>
                <a:latin typeface="+mn-lt"/>
                <a:ea typeface="+mn-ea"/>
                <a:cs typeface="+mn-cs"/>
                <a:hlinkClick r:id="rId15"/>
              </a:rPr>
              <a:t>Azure Virtual Networks</a:t>
            </a:r>
            <a:r>
              <a:rPr lang="en-CA" sz="1200" b="0" i="0" kern="1200" dirty="0">
                <a:solidFill>
                  <a:schemeClr val="tx1"/>
                </a:solidFill>
                <a:effectLst/>
                <a:latin typeface="+mn-lt"/>
                <a:ea typeface="+mn-ea"/>
                <a:cs typeface="+mn-cs"/>
              </a:rPr>
              <a:t>.</a:t>
            </a:r>
          </a:p>
          <a:p>
            <a:r>
              <a:rPr lang="en-CA" sz="1200" b="1" i="0" kern="1200" dirty="0">
                <a:solidFill>
                  <a:schemeClr val="tx1"/>
                </a:solidFill>
                <a:effectLst/>
                <a:latin typeface="+mn-lt"/>
                <a:ea typeface="+mn-ea"/>
                <a:cs typeface="+mn-cs"/>
              </a:rPr>
              <a:t>Security and compliance</a:t>
            </a:r>
            <a:r>
              <a:rPr lang="en-CA" sz="1200" b="0" i="0" kern="1200" dirty="0">
                <a:solidFill>
                  <a:schemeClr val="tx1"/>
                </a:solidFill>
                <a:effectLst/>
                <a:latin typeface="+mn-lt"/>
                <a:ea typeface="+mn-ea"/>
                <a:cs typeface="+mn-cs"/>
              </a:rPr>
              <a:t> - App Service is </a:t>
            </a:r>
            <a:r>
              <a:rPr lang="en-CA" sz="1200" b="0" i="0" u="none" strike="noStrike" kern="1200" dirty="0">
                <a:solidFill>
                  <a:schemeClr val="tx1"/>
                </a:solidFill>
                <a:effectLst/>
                <a:latin typeface="+mn-lt"/>
                <a:ea typeface="+mn-ea"/>
                <a:cs typeface="+mn-cs"/>
                <a:hlinkClick r:id="rId16"/>
              </a:rPr>
              <a:t>ISO, SOC, and PCI compliant</a:t>
            </a:r>
            <a:r>
              <a:rPr lang="en-CA" sz="1200" b="0" i="0" kern="1200" dirty="0">
                <a:solidFill>
                  <a:schemeClr val="tx1"/>
                </a:solidFill>
                <a:effectLst/>
                <a:latin typeface="+mn-lt"/>
                <a:ea typeface="+mn-ea"/>
                <a:cs typeface="+mn-cs"/>
              </a:rPr>
              <a:t>. Authenticate users with </a:t>
            </a:r>
            <a:r>
              <a:rPr lang="en-CA" sz="1200" b="0" i="0" u="none" strike="noStrike" kern="1200" dirty="0">
                <a:solidFill>
                  <a:schemeClr val="tx1"/>
                </a:solidFill>
                <a:effectLst/>
                <a:latin typeface="+mn-lt"/>
                <a:ea typeface="+mn-ea"/>
                <a:cs typeface="+mn-cs"/>
                <a:hlinkClick r:id="rId17"/>
              </a:rPr>
              <a:t>Azure Active Directory</a:t>
            </a:r>
            <a:r>
              <a:rPr lang="en-CA" sz="1200" b="0" i="0" kern="1200" dirty="0">
                <a:solidFill>
                  <a:schemeClr val="tx1"/>
                </a:solidFill>
                <a:effectLst/>
                <a:latin typeface="+mn-lt"/>
                <a:ea typeface="+mn-ea"/>
                <a:cs typeface="+mn-cs"/>
              </a:rPr>
              <a:t> or with social login (</a:t>
            </a:r>
            <a:r>
              <a:rPr lang="en-CA" sz="1200" b="0" i="0" u="none" strike="noStrike" kern="1200" dirty="0">
                <a:solidFill>
                  <a:schemeClr val="tx1"/>
                </a:solidFill>
                <a:effectLst/>
                <a:latin typeface="+mn-lt"/>
                <a:ea typeface="+mn-ea"/>
                <a:cs typeface="+mn-cs"/>
                <a:hlinkClick r:id="rId18"/>
              </a:rPr>
              <a:t>Google</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19"/>
              </a:rPr>
              <a:t>Facebook</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20"/>
              </a:rPr>
              <a:t>Twitter</a:t>
            </a:r>
            <a:r>
              <a:rPr lang="en-CA" sz="1200" b="0" i="0" kern="1200" dirty="0">
                <a:solidFill>
                  <a:schemeClr val="tx1"/>
                </a:solidFill>
                <a:effectLst/>
                <a:latin typeface="+mn-lt"/>
                <a:ea typeface="+mn-ea"/>
                <a:cs typeface="+mn-cs"/>
              </a:rPr>
              <a:t>, and </a:t>
            </a:r>
            <a:r>
              <a:rPr lang="en-CA" sz="1200" b="0" i="0" u="none" strike="noStrike" kern="1200" dirty="0">
                <a:solidFill>
                  <a:schemeClr val="tx1"/>
                </a:solidFill>
                <a:effectLst/>
                <a:latin typeface="+mn-lt"/>
                <a:ea typeface="+mn-ea"/>
                <a:cs typeface="+mn-cs"/>
                <a:hlinkClick r:id="rId21"/>
              </a:rPr>
              <a:t>Microsoft</a:t>
            </a:r>
            <a:r>
              <a:rPr lang="en-CA" sz="1200" b="0" i="0" kern="1200" dirty="0">
                <a:solidFill>
                  <a:schemeClr val="tx1"/>
                </a:solidFill>
                <a:effectLst/>
                <a:latin typeface="+mn-lt"/>
                <a:ea typeface="+mn-ea"/>
                <a:cs typeface="+mn-cs"/>
              </a:rPr>
              <a:t>). Create </a:t>
            </a:r>
            <a:r>
              <a:rPr lang="en-CA" sz="1200" b="0" i="0" u="none" strike="noStrike" kern="1200" dirty="0">
                <a:solidFill>
                  <a:schemeClr val="tx1"/>
                </a:solidFill>
                <a:effectLst/>
                <a:latin typeface="+mn-lt"/>
                <a:ea typeface="+mn-ea"/>
                <a:cs typeface="+mn-cs"/>
                <a:hlinkClick r:id="rId22"/>
              </a:rPr>
              <a:t>IP address restrictions</a:t>
            </a:r>
            <a:r>
              <a:rPr lang="en-CA" sz="1200" b="0" i="0" kern="1200" dirty="0">
                <a:solidFill>
                  <a:schemeClr val="tx1"/>
                </a:solidFill>
                <a:effectLst/>
                <a:latin typeface="+mn-lt"/>
                <a:ea typeface="+mn-ea"/>
                <a:cs typeface="+mn-cs"/>
              </a:rPr>
              <a:t> and </a:t>
            </a:r>
            <a:r>
              <a:rPr lang="en-CA" sz="1200" b="0" i="0" u="none" strike="noStrike" kern="1200" dirty="0">
                <a:solidFill>
                  <a:schemeClr val="tx1"/>
                </a:solidFill>
                <a:effectLst/>
                <a:latin typeface="+mn-lt"/>
                <a:ea typeface="+mn-ea"/>
                <a:cs typeface="+mn-cs"/>
                <a:hlinkClick r:id="rId23"/>
              </a:rPr>
              <a:t>manage service identities</a:t>
            </a:r>
            <a:r>
              <a:rPr lang="en-CA" sz="1200" b="0" i="0" kern="1200" dirty="0">
                <a:solidFill>
                  <a:schemeClr val="tx1"/>
                </a:solidFill>
                <a:effectLst/>
                <a:latin typeface="+mn-lt"/>
                <a:ea typeface="+mn-ea"/>
                <a:cs typeface="+mn-cs"/>
              </a:rPr>
              <a:t>.</a:t>
            </a:r>
          </a:p>
          <a:p>
            <a:r>
              <a:rPr lang="en-CA" sz="1200" b="1" i="0" kern="1200" dirty="0">
                <a:solidFill>
                  <a:schemeClr val="tx1"/>
                </a:solidFill>
                <a:effectLst/>
                <a:latin typeface="+mn-lt"/>
                <a:ea typeface="+mn-ea"/>
                <a:cs typeface="+mn-cs"/>
              </a:rPr>
              <a:t>Application templates</a:t>
            </a:r>
            <a:r>
              <a:rPr lang="en-CA" sz="1200" b="0" i="0" kern="1200" dirty="0">
                <a:solidFill>
                  <a:schemeClr val="tx1"/>
                </a:solidFill>
                <a:effectLst/>
                <a:latin typeface="+mn-lt"/>
                <a:ea typeface="+mn-ea"/>
                <a:cs typeface="+mn-cs"/>
              </a:rPr>
              <a:t> - Choose from an extensive list of application templates in the </a:t>
            </a:r>
            <a:r>
              <a:rPr lang="en-CA" sz="1200" b="0" i="0" u="none" strike="noStrike" kern="1200" dirty="0">
                <a:solidFill>
                  <a:schemeClr val="tx1"/>
                </a:solidFill>
                <a:effectLst/>
                <a:latin typeface="+mn-lt"/>
                <a:ea typeface="+mn-ea"/>
                <a:cs typeface="+mn-cs"/>
                <a:hlinkClick r:id="rId24"/>
              </a:rPr>
              <a:t>Azure Marketplace</a:t>
            </a:r>
            <a:r>
              <a:rPr lang="en-CA" sz="1200" b="0" i="0" kern="1200" dirty="0">
                <a:solidFill>
                  <a:schemeClr val="tx1"/>
                </a:solidFill>
                <a:effectLst/>
                <a:latin typeface="+mn-lt"/>
                <a:ea typeface="+mn-ea"/>
                <a:cs typeface="+mn-cs"/>
              </a:rPr>
              <a:t>, such as WordPress, Joomla, and Drupal.</a:t>
            </a:r>
          </a:p>
          <a:p>
            <a:r>
              <a:rPr lang="en-CA" sz="1200" b="1" i="0" kern="1200" dirty="0">
                <a:solidFill>
                  <a:schemeClr val="tx1"/>
                </a:solidFill>
                <a:effectLst/>
                <a:latin typeface="+mn-lt"/>
                <a:ea typeface="+mn-ea"/>
                <a:cs typeface="+mn-cs"/>
              </a:rPr>
              <a:t>Visual Studio integration</a:t>
            </a:r>
            <a:r>
              <a:rPr lang="en-CA" sz="1200" b="0" i="0" kern="1200" dirty="0">
                <a:solidFill>
                  <a:schemeClr val="tx1"/>
                </a:solidFill>
                <a:effectLst/>
                <a:latin typeface="+mn-lt"/>
                <a:ea typeface="+mn-ea"/>
                <a:cs typeface="+mn-cs"/>
              </a:rPr>
              <a:t> - Dedicated tools in Visual Studio streamline the work of creating, deploying, and debugging.</a:t>
            </a:r>
          </a:p>
          <a:p>
            <a:r>
              <a:rPr lang="en-CA" sz="1200" b="1" i="0" kern="1200" dirty="0">
                <a:solidFill>
                  <a:schemeClr val="tx1"/>
                </a:solidFill>
                <a:effectLst/>
                <a:latin typeface="+mn-lt"/>
                <a:ea typeface="+mn-ea"/>
                <a:cs typeface="+mn-cs"/>
              </a:rPr>
              <a:t>API and mobile features</a:t>
            </a:r>
            <a:r>
              <a:rPr lang="en-CA" sz="1200" b="0" i="0" kern="1200" dirty="0">
                <a:solidFill>
                  <a:schemeClr val="tx1"/>
                </a:solidFill>
                <a:effectLst/>
                <a:latin typeface="+mn-lt"/>
                <a:ea typeface="+mn-ea"/>
                <a:cs typeface="+mn-cs"/>
              </a:rPr>
              <a:t> - Web Apps provides turn-key CORS support for RESTful API scenarios, and simplifies mobile app scenarios by enabling authentication, offline data sync, push notifications, and more.</a:t>
            </a:r>
          </a:p>
          <a:p>
            <a:r>
              <a:rPr lang="en-CA" sz="1200" b="1" i="0" kern="1200" dirty="0" err="1">
                <a:solidFill>
                  <a:schemeClr val="tx1"/>
                </a:solidFill>
                <a:effectLst/>
                <a:latin typeface="+mn-lt"/>
                <a:ea typeface="+mn-ea"/>
                <a:cs typeface="+mn-cs"/>
              </a:rPr>
              <a:t>Serverless</a:t>
            </a:r>
            <a:r>
              <a:rPr lang="en-CA" sz="1200" b="1" i="0" kern="1200" dirty="0">
                <a:solidFill>
                  <a:schemeClr val="tx1"/>
                </a:solidFill>
                <a:effectLst/>
                <a:latin typeface="+mn-lt"/>
                <a:ea typeface="+mn-ea"/>
                <a:cs typeface="+mn-cs"/>
              </a:rPr>
              <a:t> code</a:t>
            </a:r>
            <a:r>
              <a:rPr lang="en-CA" sz="1200" b="0" i="0" kern="1200" dirty="0">
                <a:solidFill>
                  <a:schemeClr val="tx1"/>
                </a:solidFill>
                <a:effectLst/>
                <a:latin typeface="+mn-lt"/>
                <a:ea typeface="+mn-ea"/>
                <a:cs typeface="+mn-cs"/>
              </a:rPr>
              <a:t> - Run a code snippet or script on-demand without having to explicitly provision or manage infrastructure, and pay only for the compute time your code actually uses (see </a:t>
            </a:r>
            <a:r>
              <a:rPr lang="en-CA" sz="1200" b="0" i="0" u="none" strike="noStrike" kern="1200" dirty="0">
                <a:solidFill>
                  <a:schemeClr val="tx1"/>
                </a:solidFill>
                <a:effectLst/>
                <a:latin typeface="+mn-lt"/>
                <a:ea typeface="+mn-ea"/>
                <a:cs typeface="+mn-cs"/>
                <a:hlinkClick r:id="rId25"/>
              </a:rPr>
              <a:t>Azure Functions</a:t>
            </a:r>
            <a:r>
              <a:rPr lang="en-CA" sz="1200" b="0" i="0" kern="1200" dirty="0">
                <a:solidFill>
                  <a:schemeClr val="tx1"/>
                </a:solidFill>
                <a:effectLst/>
                <a:latin typeface="+mn-lt"/>
                <a:ea typeface="+mn-ea"/>
                <a:cs typeface="+mn-cs"/>
              </a:rPr>
              <a:t>).</a:t>
            </a:r>
          </a:p>
          <a:p>
            <a:r>
              <a:rPr lang="en-CA" sz="1200" b="0" i="0" kern="1200" dirty="0">
                <a:solidFill>
                  <a:schemeClr val="tx1"/>
                </a:solidFill>
                <a:effectLst/>
                <a:latin typeface="+mn-lt"/>
                <a:ea typeface="+mn-ea"/>
                <a:cs typeface="+mn-cs"/>
              </a:rPr>
              <a:t>Besides Web Apps in App Service, Azure offers other services that can be used for hosting websites and web applications. For most scenarios, Web Apps is the best choice. For microservice architecture, consider </a:t>
            </a:r>
            <a:r>
              <a:rPr lang="en-CA" sz="1200" b="0" i="0" u="sng" kern="1200" dirty="0">
                <a:solidFill>
                  <a:schemeClr val="tx1"/>
                </a:solidFill>
                <a:effectLst/>
                <a:latin typeface="+mn-lt"/>
                <a:ea typeface="+mn-ea"/>
                <a:cs typeface="+mn-cs"/>
                <a:hlinkClick r:id="rId26"/>
              </a:rPr>
              <a:t>Service Fabric</a:t>
            </a:r>
            <a:r>
              <a:rPr lang="en-CA" sz="1200" b="0" i="0" kern="1200" dirty="0">
                <a:solidFill>
                  <a:schemeClr val="tx1"/>
                </a:solidFill>
                <a:effectLst/>
                <a:latin typeface="+mn-lt"/>
                <a:ea typeface="+mn-ea"/>
                <a:cs typeface="+mn-cs"/>
              </a:rPr>
              <a:t>. If you need more control over the VMs that your code runs on, consider </a:t>
            </a:r>
            <a:r>
              <a:rPr lang="en-CA" sz="1200" b="0" i="0" u="sng" kern="1200" dirty="0">
                <a:solidFill>
                  <a:schemeClr val="tx1"/>
                </a:solidFill>
                <a:effectLst/>
                <a:latin typeface="+mn-lt"/>
                <a:ea typeface="+mn-ea"/>
                <a:cs typeface="+mn-cs"/>
                <a:hlinkClick r:id="rId27"/>
              </a:rPr>
              <a:t>Azure Virtual Machines</a:t>
            </a:r>
            <a:r>
              <a:rPr lang="en-CA" sz="1200" b="0" i="0" kern="1200" dirty="0">
                <a:solidFill>
                  <a:schemeClr val="tx1"/>
                </a:solidFill>
                <a:effectLst/>
                <a:latin typeface="+mn-lt"/>
                <a:ea typeface="+mn-ea"/>
                <a:cs typeface="+mn-cs"/>
              </a:rPr>
              <a:t>. For more information about how to choose between these Azure services, see </a:t>
            </a:r>
            <a:r>
              <a:rPr lang="en-CA" sz="1200" b="0" i="0" u="sng" kern="1200" dirty="0">
                <a:solidFill>
                  <a:schemeClr val="tx1"/>
                </a:solidFill>
                <a:effectLst/>
                <a:latin typeface="+mn-lt"/>
                <a:ea typeface="+mn-ea"/>
                <a:cs typeface="+mn-cs"/>
                <a:hlinkClick r:id="rId28"/>
              </a:rPr>
              <a:t>Azure App Service, Virtual Machines, Service Fabric, and Cloud Services comparison</a:t>
            </a:r>
            <a:r>
              <a:rPr lang="en-CA"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ADAL</a:t>
            </a:r>
            <a:r>
              <a:rPr lang="en-US" sz="1200" b="0" i="0" kern="1200" dirty="0">
                <a:solidFill>
                  <a:schemeClr val="tx1"/>
                </a:solidFill>
                <a:effectLst/>
                <a:latin typeface="+mn-lt"/>
                <a:ea typeface="+mn-ea"/>
                <a:cs typeface="+mn-cs"/>
              </a:rPr>
              <a:t> to facilitate authentication with Azure AD</a:t>
            </a:r>
          </a:p>
          <a:p>
            <a:r>
              <a:rPr lang="en-US" sz="1200" b="0" i="0" kern="1200" dirty="0">
                <a:solidFill>
                  <a:schemeClr val="tx1"/>
                </a:solidFill>
                <a:effectLst/>
                <a:latin typeface="+mn-lt"/>
                <a:ea typeface="+mn-ea"/>
                <a:cs typeface="+mn-cs"/>
              </a:rPr>
              <a:t>Angular is a development platform for building mobile and desktop web applications using Typescript/JavaScript and other languages.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4150930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9562148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4941772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31990999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4670336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YOU’RE NOT USING SSL, YOU SHOULD BE. PERFORMANCE ISSUES HAVE BEEN ADDRESSED. GOOGLE WILL SHAME YOU IF YOU’RE NOT USING HTTPS!</a:t>
            </a:r>
          </a:p>
          <a:p>
            <a:endParaRPr lang="en-CA" dirty="0"/>
          </a:p>
          <a:p>
            <a:r>
              <a:rPr lang="en-CA" dirty="0"/>
              <a:t>ASE—APP SERVICE ENVIRONMENT USES A TIER ABOVE PREMIUM CALLED ISOLATED SERVICE TIER</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In App Service, an app runs in an </a:t>
            </a:r>
            <a:r>
              <a:rPr lang="en-CA" sz="1200" b="0" i="1" kern="1200" dirty="0">
                <a:solidFill>
                  <a:schemeClr val="tx1"/>
                </a:solidFill>
                <a:effectLst/>
                <a:latin typeface="+mn-lt"/>
                <a:ea typeface="+mn-ea"/>
                <a:cs typeface="+mn-cs"/>
              </a:rPr>
              <a:t>App Service plan</a:t>
            </a:r>
            <a:r>
              <a:rPr lang="en-CA" sz="1200" b="0" i="0" kern="1200" dirty="0">
                <a:solidFill>
                  <a:schemeClr val="tx1"/>
                </a:solidFill>
                <a:effectLst/>
                <a:latin typeface="+mn-lt"/>
                <a:ea typeface="+mn-ea"/>
                <a:cs typeface="+mn-cs"/>
              </a:rPr>
              <a:t>. An App Service plan defines a set of compute resources for a web app to run. These compute resources are analogous to the </a:t>
            </a:r>
            <a:r>
              <a:rPr lang="en-CA" sz="1200" b="0" i="1" u="sng" kern="1200" dirty="0">
                <a:solidFill>
                  <a:schemeClr val="tx1"/>
                </a:solidFill>
                <a:effectLst/>
                <a:latin typeface="+mn-lt"/>
                <a:ea typeface="+mn-ea"/>
                <a:cs typeface="+mn-cs"/>
                <a:hlinkClick r:id="rId3"/>
              </a:rPr>
              <a:t>server farm</a:t>
            </a:r>
            <a:r>
              <a:rPr lang="en-CA" sz="1200" b="0" i="0" kern="1200" dirty="0">
                <a:solidFill>
                  <a:schemeClr val="tx1"/>
                </a:solidFill>
                <a:effectLst/>
                <a:latin typeface="+mn-lt"/>
                <a:ea typeface="+mn-ea"/>
                <a:cs typeface="+mn-cs"/>
              </a:rPr>
              <a:t> in conventional web hosting. One or more apps can be configured to run on the same computing resources (or in the same App Service plan).</a:t>
            </a:r>
            <a:endParaRPr lang="en-CA" dirty="0"/>
          </a:p>
          <a:p>
            <a:endParaRPr lang="en-CA" dirty="0"/>
          </a:p>
          <a:p>
            <a:r>
              <a:rPr lang="en-CA" dirty="0"/>
              <a:t>ALL REGIONS ARE NOT CREATED EQUAL</a:t>
            </a:r>
          </a:p>
          <a:p>
            <a:endParaRPr lang="en-CA" dirty="0"/>
          </a:p>
          <a:p>
            <a:r>
              <a:rPr lang="en-CA" dirty="0"/>
              <a:t>WALMART LIFT AND SHIFT TO SOUTH CENTRAL</a:t>
            </a:r>
            <a:endParaRPr lang="en-US" dirty="0"/>
          </a:p>
          <a:p>
            <a:endParaRPr lang="en-US" dirty="0"/>
          </a:p>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ASEs DON’T SPAN REGIONS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EXAM: CLOUD APPS FAÇADE OVER IIS. VM PRE-CONFIGURED TO HOST YOUR APP OVER IIS.</a:t>
            </a:r>
          </a:p>
          <a:p>
            <a:endParaRPr lang="en-CA" dirty="0"/>
          </a:p>
          <a:p>
            <a:r>
              <a:rPr lang="en-CA" dirty="0"/>
              <a:t>PAAS TYPE WEB </a:t>
            </a:r>
          </a:p>
          <a:p>
            <a:endParaRPr lang="en-CA" dirty="0"/>
          </a:p>
          <a:p>
            <a:r>
              <a:rPr lang="en-CA" dirty="0"/>
              <a:t>IDEMPOTENT </a:t>
            </a:r>
            <a:endParaRPr lang="en-US" dirty="0"/>
          </a:p>
          <a:p>
            <a:endParaRPr lang="en-US" dirty="0"/>
          </a:p>
          <a:p>
            <a:endParaRPr lang="en-US" dirty="0"/>
          </a:p>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5/22/2018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5/22/2018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Solutions for Platform Services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4281BC8-73EA-4F67-9B99-D30759AAECE7}"/>
              </a:ext>
            </a:extLst>
          </p:cNvPr>
          <p:cNvSpPr txBox="1"/>
          <p:nvPr/>
        </p:nvSpPr>
        <p:spPr>
          <a:xfrm>
            <a:off x="4727448" y="5404104"/>
            <a:ext cx="4325112" cy="954107"/>
          </a:xfrm>
          <a:prstGeom prst="rect">
            <a:avLst/>
          </a:prstGeom>
          <a:noFill/>
        </p:spPr>
        <p:txBody>
          <a:bodyPr wrap="square" rtlCol="0">
            <a:spAutoFit/>
          </a:bodyPr>
          <a:lstStyle/>
          <a:p>
            <a:r>
              <a:rPr lang="en-US" sz="2800" b="1" dirty="0"/>
              <a:t>Mohd Mishal</a:t>
            </a:r>
          </a:p>
          <a:p>
            <a:r>
              <a:rPr lang="en-US" sz="2800" dirty="0"/>
              <a:t>Cloud Consultant | MCT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more than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7212</TotalTime>
  <Words>3799</Words>
  <Application>Microsoft Office PowerPoint</Application>
  <PresentationFormat>Widescreen</PresentationFormat>
  <Paragraphs>584</Paragraphs>
  <Slides>48</Slides>
  <Notes>48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Courier New</vt:lpstr>
      <vt:lpstr>Segoe UI</vt:lpstr>
      <vt:lpstr>Times New Roman</vt:lpstr>
      <vt:lpstr>Wingdings</vt:lpstr>
      <vt:lpstr>Office Theme</vt:lpstr>
      <vt:lpstr>Design Solutions for Platform Services</vt:lpstr>
      <vt:lpstr>Platform Services</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What is the best option to add background processing to your web app?</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Configure Data Replication Patterns</vt:lpstr>
      <vt:lpstr>You have a Web App that uses SQL Database.  You need to make sure your database will not be down more than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Implement Push Notification Services in Mobile Apps</vt:lpstr>
      <vt:lpstr>Send Push Notifications</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Mark Ingram</cp:lastModifiedBy>
  <cp:revision>333</cp:revision>
  <dcterms:created xsi:type="dcterms:W3CDTF">2015-09-15T13:10:44Z</dcterms:created>
  <dcterms:modified xsi:type="dcterms:W3CDTF">2018-05-22T20:04:09Z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