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6"/>
  </p:notesMasterIdLst>
  <p:handoutMasterIdLst>
    <p:handoutMasterId r:id="rId57"/>
  </p:handoutMasterIdLst>
  <p:sldIdLst>
    <p:sldId id="320" r:id="rId2"/>
    <p:sldId id="321" r:id="rId3"/>
    <p:sldId id="322" r:id="rId4"/>
    <p:sldId id="288" r:id="rId5"/>
    <p:sldId id="290" r:id="rId6"/>
    <p:sldId id="260" r:id="rId7"/>
    <p:sldId id="261" r:id="rId8"/>
    <p:sldId id="274" r:id="rId9"/>
    <p:sldId id="292" r:id="rId10"/>
    <p:sldId id="262" r:id="rId11"/>
    <p:sldId id="263" r:id="rId12"/>
    <p:sldId id="291" r:id="rId13"/>
    <p:sldId id="299" r:id="rId14"/>
    <p:sldId id="264" r:id="rId15"/>
    <p:sldId id="294" r:id="rId16"/>
    <p:sldId id="269" r:id="rId17"/>
    <p:sldId id="270" r:id="rId18"/>
    <p:sldId id="271" r:id="rId19"/>
    <p:sldId id="298" r:id="rId20"/>
    <p:sldId id="272" r:id="rId21"/>
    <p:sldId id="273" r:id="rId22"/>
    <p:sldId id="317" r:id="rId23"/>
    <p:sldId id="302" r:id="rId24"/>
    <p:sldId id="275" r:id="rId25"/>
    <p:sldId id="276" r:id="rId26"/>
    <p:sldId id="306" r:id="rId27"/>
    <p:sldId id="305" r:id="rId28"/>
    <p:sldId id="277" r:id="rId29"/>
    <p:sldId id="279" r:id="rId30"/>
    <p:sldId id="319" r:id="rId31"/>
    <p:sldId id="278" r:id="rId32"/>
    <p:sldId id="307" r:id="rId33"/>
    <p:sldId id="308" r:id="rId34"/>
    <p:sldId id="280" r:id="rId35"/>
    <p:sldId id="281" r:id="rId36"/>
    <p:sldId id="313" r:id="rId37"/>
    <p:sldId id="282" r:id="rId38"/>
    <p:sldId id="283" r:id="rId39"/>
    <p:sldId id="316" r:id="rId40"/>
    <p:sldId id="285" r:id="rId41"/>
    <p:sldId id="286" r:id="rId42"/>
    <p:sldId id="314" r:id="rId43"/>
    <p:sldId id="315" r:id="rId44"/>
    <p:sldId id="311" r:id="rId45"/>
    <p:sldId id="293" r:id="rId46"/>
    <p:sldId id="295" r:id="rId47"/>
    <p:sldId id="296" r:id="rId48"/>
    <p:sldId id="297" r:id="rId49"/>
    <p:sldId id="304" r:id="rId50"/>
    <p:sldId id="303" r:id="rId51"/>
    <p:sldId id="312" r:id="rId52"/>
    <p:sldId id="310" r:id="rId53"/>
    <p:sldId id="309" r:id="rId54"/>
    <p:sldId id="32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89" d="100"/>
          <a:sy n="89" d="100"/>
        </p:scale>
        <p:origin x="1248" y="82"/>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5/10/2018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34F14-BB8E-4748-AF16-70780877378B}" type="slidenum">
              <a:rPr lang="en-US" smtClean="0"/>
              <a:t>1</a:t>
            </a:fld>
            <a:endParaRPr lang="en-US"/>
          </a:p>
        </p:txBody>
      </p:sp>
    </p:spTree>
    <p:extLst>
      <p:ext uri="{BB962C8B-B14F-4D97-AF65-F5344CB8AC3E}">
        <p14:creationId xmlns:p14="http://schemas.microsoft.com/office/powerpoint/2010/main" val="233033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6157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834F14-BB8E-4748-AF16-70780877378B}" type="slidenum">
              <a:rPr lang="en-US" smtClean="0"/>
              <a:t>3</a:t>
            </a:fld>
            <a:endParaRPr lang="en-US"/>
          </a:p>
        </p:txBody>
      </p:sp>
    </p:spTree>
    <p:extLst>
      <p:ext uri="{BB962C8B-B14F-4D97-AF65-F5344CB8AC3E}">
        <p14:creationId xmlns:p14="http://schemas.microsoft.com/office/powerpoint/2010/main" val="2304732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28661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46E8F"/>
        </a:solid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a:xfrm>
            <a:off x="8824955" y="6319468"/>
            <a:ext cx="770984" cy="365125"/>
          </a:xfrm>
          <a:prstGeom prst="rect">
            <a:avLst/>
          </a:prstGeom>
        </p:spPr>
        <p:txBody>
          <a:bodyPr/>
          <a:lstStyle/>
          <a:p>
            <a:fld id="{494C348A-C635-486A-AAE5-ADE9061FA829}" type="slidenum">
              <a:rPr lang="en-US" smtClean="0"/>
              <a:t>‹#›</a:t>
            </a:fld>
            <a:endParaRPr lang="en-US"/>
          </a:p>
        </p:txBody>
      </p:sp>
      <p:sp>
        <p:nvSpPr>
          <p:cNvPr id="4" name="Date Placeholder"/>
          <p:cNvSpPr>
            <a:spLocks noGrp="1"/>
          </p:cNvSpPr>
          <p:nvPr>
            <p:ph type="dt" sz="half" idx="10"/>
          </p:nvPr>
        </p:nvSpPr>
        <p:spPr>
          <a:xfrm>
            <a:off x="7488103" y="6319468"/>
            <a:ext cx="1327120" cy="365125"/>
          </a:xfrm>
          <a:prstGeom prst="rect">
            <a:avLst/>
          </a:prstGeom>
        </p:spPr>
        <p:txBody>
          <a:bodyPr/>
          <a:lstStyle/>
          <a:p>
            <a:fld id="{15384FCE-1CBB-4B2C-AB83-0639951D88F5}" type="datetimeFigureOut">
              <a:rPr lang="en-US" smtClean="0"/>
              <a:t>5/10/2018</a:t>
            </a:fld>
            <a:endParaRPr lang="en-US" dirty="0"/>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798">
                <a:solidFill>
                  <a:schemeClr val="bg1">
                    <a:alpha val="98000"/>
                  </a:schemeClr>
                </a:solidFill>
                <a:latin typeface="Segoe UI" panose="020B0502040204020203" pitchFamily="34" charset="0"/>
                <a:cs typeface="Segoe UI" panose="020B0502040204020203" pitchFamily="34" charset="0"/>
              </a:defRPr>
            </a:lvl1pPr>
            <a:lvl2pPr marL="459726" indent="0">
              <a:buFont typeface="Arial" pitchFamily="34" charset="0"/>
              <a:buNone/>
              <a:defRPr/>
            </a:lvl2pPr>
            <a:lvl3pPr marL="854464" indent="0">
              <a:buFont typeface="Arial" pitchFamily="34" charset="0"/>
              <a:buNone/>
              <a:defRPr/>
            </a:lvl3pPr>
            <a:lvl4pPr marL="1257123" indent="0">
              <a:buFont typeface="Arial" pitchFamily="34" charset="0"/>
              <a:buNone/>
              <a:defRPr/>
            </a:lvl4pPr>
            <a:lvl5pPr marL="1602709"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3" y="1681889"/>
            <a:ext cx="10219373" cy="912311"/>
          </a:xfrm>
        </p:spPr>
        <p:txBody>
          <a:bodyPr vert="horz" lIns="91440" tIns="45720" rIns="91440" bIns="45720" rtlCol="0" anchor="t" anchorCtr="0">
            <a:noAutofit/>
          </a:bodyPr>
          <a:lstStyle>
            <a:lvl1pPr marL="0" indent="0" algn="l" defTabSz="913193" rtl="0" eaLnBrk="1" latinLnBrk="0" hangingPunct="1">
              <a:spcBef>
                <a:spcPct val="0"/>
              </a:spcBef>
              <a:buClr>
                <a:schemeClr val="accent1">
                  <a:lumMod val="60000"/>
                  <a:lumOff val="40000"/>
                </a:schemeClr>
              </a:buClr>
              <a:buSzPct val="110000"/>
              <a:buFont typeface="Wingdings 2" pitchFamily="18" charset="2"/>
              <a:buNone/>
              <a:defRPr sz="4794" kern="1200">
                <a:solidFill>
                  <a:schemeClr val="bg1"/>
                </a:solidFill>
                <a:latin typeface="Fira Code"/>
                <a:ea typeface="+mj-ea"/>
                <a:cs typeface="Segoe UI Light" panose="020B0502040204020203" pitchFamily="34" charset="0"/>
              </a:defRPr>
            </a:lvl1pPr>
          </a:lstStyle>
          <a:p>
            <a:r>
              <a:rPr lang="en-US"/>
              <a:t>Click to edit Master title style</a:t>
            </a:r>
            <a:endParaRPr dirty="0"/>
          </a:p>
        </p:txBody>
      </p:sp>
      <p:sp>
        <p:nvSpPr>
          <p:cNvPr id="5" name="Text Placeholder 4">
            <a:extLst>
              <a:ext uri="{FF2B5EF4-FFF2-40B4-BE49-F238E27FC236}">
                <a16:creationId xmlns:a16="http://schemas.microsoft.com/office/drawing/2014/main" id="{B6C7E9BF-FDAD-4F7F-A3B9-DD42F359FE12}"/>
              </a:ext>
            </a:extLst>
          </p:cNvPr>
          <p:cNvSpPr>
            <a:spLocks noGrp="1"/>
          </p:cNvSpPr>
          <p:nvPr>
            <p:ph type="body" sz="quarter" idx="13" hasCustomPrompt="1"/>
          </p:nvPr>
        </p:nvSpPr>
        <p:spPr>
          <a:xfrm>
            <a:off x="1216025" y="2598738"/>
            <a:ext cx="7608888" cy="500062"/>
          </a:xfrm>
        </p:spPr>
        <p:txBody>
          <a:bodyPr/>
          <a:lstStyle>
            <a:lvl1pPr marL="0" indent="0">
              <a:buNone/>
              <a:defRPr i="1">
                <a:solidFill>
                  <a:schemeClr val="bg1"/>
                </a:solidFill>
                <a:latin typeface="Segoe UI Light" panose="020B0502040204020203" pitchFamily="34" charset="0"/>
                <a:cs typeface="Segoe UI Light" panose="020B0502040204020203" pitchFamily="34" charset="0"/>
              </a:defRPr>
            </a:lvl1pPr>
          </a:lstStyle>
          <a:p>
            <a:pPr lvl="0"/>
            <a:r>
              <a:rPr lang="en-US" dirty="0"/>
              <a:t>Subtitle</a:t>
            </a:r>
          </a:p>
        </p:txBody>
      </p:sp>
    </p:spTree>
    <p:extLst>
      <p:ext uri="{BB962C8B-B14F-4D97-AF65-F5344CB8AC3E}">
        <p14:creationId xmlns:p14="http://schemas.microsoft.com/office/powerpoint/2010/main" val="314317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5BE72C-BB51-4A0A-A5B8-DBEB5DA59D7B}"/>
              </a:ext>
            </a:extLst>
          </p:cNvPr>
          <p:cNvSpPr>
            <a:spLocks noGrp="1"/>
          </p:cNvSpPr>
          <p:nvPr>
            <p:ph type="sldNum" sz="quarter" idx="10"/>
          </p:nvPr>
        </p:nvSpPr>
        <p:spPr/>
        <p:txBody>
          <a:bodyPr/>
          <a:lstStyle/>
          <a:p>
            <a:fld id="{494C348A-C635-486A-AAE5-ADE9061FA829}" type="slidenum">
              <a:rPr lang="en-US" smtClean="0"/>
              <a:t>‹#›</a:t>
            </a:fld>
            <a:endParaRPr lang="en-US"/>
          </a:p>
        </p:txBody>
      </p:sp>
      <p:sp>
        <p:nvSpPr>
          <p:cNvPr id="4" name="Date Placeholder 3">
            <a:extLst>
              <a:ext uri="{FF2B5EF4-FFF2-40B4-BE49-F238E27FC236}">
                <a16:creationId xmlns:a16="http://schemas.microsoft.com/office/drawing/2014/main" id="{E2A11DB3-8153-44E0-81B1-EA49CAD23096}"/>
              </a:ext>
            </a:extLst>
          </p:cNvPr>
          <p:cNvSpPr>
            <a:spLocks noGrp="1"/>
          </p:cNvSpPr>
          <p:nvPr>
            <p:ph type="dt" sz="half" idx="11"/>
          </p:nvPr>
        </p:nvSpPr>
        <p:spPr/>
        <p:txBody>
          <a:bodyPr/>
          <a:lstStyle/>
          <a:p>
            <a:fld id="{15384FCE-1CBB-4B2C-AB83-0639951D88F5}" type="datetimeFigureOut">
              <a:rPr lang="en-US" smtClean="0"/>
              <a:t>5/10/2018</a:t>
            </a:fld>
            <a:endParaRPr lang="en-US"/>
          </a:p>
        </p:txBody>
      </p:sp>
    </p:spTree>
    <p:extLst>
      <p:ext uri="{BB962C8B-B14F-4D97-AF65-F5344CB8AC3E}">
        <p14:creationId xmlns:p14="http://schemas.microsoft.com/office/powerpoint/2010/main" val="3734714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Slide (No Footer)">
    <p:spTree>
      <p:nvGrpSpPr>
        <p:cNvPr id="1" name=""/>
        <p:cNvGrpSpPr/>
        <p:nvPr/>
      </p:nvGrpSpPr>
      <p:grpSpPr>
        <a:xfrm>
          <a:off x="0" y="0"/>
          <a:ext cx="0" cy="0"/>
          <a:chOff x="0" y="0"/>
          <a:chExt cx="0" cy="0"/>
        </a:xfrm>
      </p:grpSpPr>
      <p:sp>
        <p:nvSpPr>
          <p:cNvPr id="6" name="Content"/>
          <p:cNvSpPr>
            <a:spLocks noGrp="1"/>
          </p:cNvSpPr>
          <p:nvPr>
            <p:ph sz="quarter" idx="12"/>
          </p:nvPr>
        </p:nvSpPr>
        <p:spPr>
          <a:xfrm>
            <a:off x="252413" y="1335654"/>
            <a:ext cx="11682412" cy="52937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85735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5/10/2018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5/10/2018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50" r:id="rId15"/>
    <p:sldLayoutId id="2147483751" r:id="rId16"/>
    <p:sldLayoutId id="214748375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jpe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1.jpeg"/><Relationship Id="rId2" Type="http://schemas.openxmlformats.org/officeDocument/2006/relationships/notesSlide" Target="../notesSlides/notesSlide2.xml"/><Relationship Id="rId16"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image" Target="../media/image7.emf"/><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3.png"/><Relationship Id="rId10" Type="http://schemas.microsoft.com/office/2007/relationships/hdphoto" Target="../media/hdphoto3.wdp"/><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E56056-46DE-4356-9117-4A82CD2CE85D}"/>
              </a:ext>
            </a:extLst>
          </p:cNvPr>
          <p:cNvSpPr>
            <a:spLocks noGrp="1"/>
          </p:cNvSpPr>
          <p:nvPr>
            <p:ph type="body" sz="quarter" idx="11"/>
          </p:nvPr>
        </p:nvSpPr>
        <p:spPr/>
        <p:txBody>
          <a:bodyPr>
            <a:normAutofit fontScale="92500" lnSpcReduction="10000"/>
          </a:bodyPr>
          <a:lstStyle/>
          <a:p>
            <a:r>
              <a:rPr lang="en-US" dirty="0"/>
              <a:t>Ken Muse</a:t>
            </a:r>
          </a:p>
          <a:p>
            <a:r>
              <a:rPr lang="en-US" dirty="0"/>
              <a:t>@</a:t>
            </a:r>
            <a:r>
              <a:rPr lang="en-US" dirty="0" err="1"/>
              <a:t>atlantabass</a:t>
            </a:r>
            <a:endParaRPr lang="en-US" dirty="0"/>
          </a:p>
          <a:p>
            <a:r>
              <a:rPr lang="en-US" dirty="0"/>
              <a:t>Microsoft Azure MVP</a:t>
            </a:r>
          </a:p>
          <a:p>
            <a:r>
              <a:rPr lang="en-US" dirty="0"/>
              <a:t>Microsoft ALM | DevOps Ranger</a:t>
            </a:r>
          </a:p>
        </p:txBody>
      </p:sp>
      <p:sp>
        <p:nvSpPr>
          <p:cNvPr id="2" name="Title 1">
            <a:extLst>
              <a:ext uri="{FF2B5EF4-FFF2-40B4-BE49-F238E27FC236}">
                <a16:creationId xmlns:a16="http://schemas.microsoft.com/office/drawing/2014/main" id="{F5530B3A-627B-4E02-AE25-34DC66851610}"/>
              </a:ext>
            </a:extLst>
          </p:cNvPr>
          <p:cNvSpPr>
            <a:spLocks noGrp="1"/>
          </p:cNvSpPr>
          <p:nvPr>
            <p:ph type="ctrTitle"/>
          </p:nvPr>
        </p:nvSpPr>
        <p:spPr>
          <a:xfrm>
            <a:off x="1222182" y="1990436"/>
            <a:ext cx="10206328" cy="984554"/>
          </a:xfrm>
        </p:spPr>
        <p:txBody>
          <a:bodyPr/>
          <a:lstStyle/>
          <a:p>
            <a:r>
              <a:rPr lang="en-US" sz="4400" dirty="0">
                <a:latin typeface="Fira Code" panose="020B0509050000020004" pitchFamily="49" charset="0"/>
                <a:ea typeface="Fira Code" panose="020B0509050000020004" pitchFamily="49" charset="0"/>
              </a:rPr>
              <a:t>Design Solutions For Platform Services</a:t>
            </a:r>
            <a:br>
              <a:rPr lang="en-US" sz="5882" dirty="0">
                <a:latin typeface="Fira Code" panose="020B0509050000020004" pitchFamily="49" charset="0"/>
                <a:ea typeface="Fira Code" panose="020B0509050000020004" pitchFamily="49" charset="0"/>
              </a:rPr>
            </a:br>
            <a:r>
              <a:rPr lang="en-US" sz="3600" dirty="0">
                <a:latin typeface="Fira Code" panose="020B0509050000020004" pitchFamily="49" charset="0"/>
                <a:ea typeface="Fira Code" panose="020B0509050000020004" pitchFamily="49" charset="0"/>
              </a:rPr>
              <a:t>Exam 70-535 Certification Jump Start</a:t>
            </a:r>
            <a:endParaRPr lang="en-US" sz="1798" i="1" dirty="0">
              <a:latin typeface="Fira Code" panose="020B0509050000020004" pitchFamily="49" charset="0"/>
              <a:ea typeface="Fira Code" panose="020B0509050000020004" pitchFamily="49" charset="0"/>
            </a:endParaRPr>
          </a:p>
        </p:txBody>
      </p:sp>
      <p:pic>
        <p:nvPicPr>
          <p:cNvPr id="6" name="Picture 5">
            <a:extLst>
              <a:ext uri="{FF2B5EF4-FFF2-40B4-BE49-F238E27FC236}">
                <a16:creationId xmlns:a16="http://schemas.microsoft.com/office/drawing/2014/main" id="{9935C8DB-0211-4288-8DA4-97788D3DCE6C}"/>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15508" r="15421"/>
          <a:stretch/>
        </p:blipFill>
        <p:spPr>
          <a:xfrm>
            <a:off x="183084" y="1896370"/>
            <a:ext cx="809997" cy="1172685"/>
          </a:xfrm>
          <a:prstGeom prst="rect">
            <a:avLst/>
          </a:prstGeom>
        </p:spPr>
      </p:pic>
      <p:pic>
        <p:nvPicPr>
          <p:cNvPr id="7" name="Picture 6">
            <a:extLst>
              <a:ext uri="{FF2B5EF4-FFF2-40B4-BE49-F238E27FC236}">
                <a16:creationId xmlns:a16="http://schemas.microsoft.com/office/drawing/2014/main" id="{3026284D-74AA-4526-9055-EDE4617ED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84" y="4573261"/>
            <a:ext cx="925801" cy="1458453"/>
          </a:xfrm>
          <a:prstGeom prst="rect">
            <a:avLst/>
          </a:prstGeom>
        </p:spPr>
      </p:pic>
      <p:sp>
        <p:nvSpPr>
          <p:cNvPr id="8" name="Rectangle 7">
            <a:extLst>
              <a:ext uri="{FF2B5EF4-FFF2-40B4-BE49-F238E27FC236}">
                <a16:creationId xmlns:a16="http://schemas.microsoft.com/office/drawing/2014/main" id="{7BBAF89C-DCDD-4369-8A8F-7539DB69C8F9}"/>
              </a:ext>
            </a:extLst>
          </p:cNvPr>
          <p:cNvSpPr/>
          <p:nvPr/>
        </p:nvSpPr>
        <p:spPr>
          <a:xfrm>
            <a:off x="1" y="6218653"/>
            <a:ext cx="12192000" cy="634970"/>
          </a:xfrm>
          <a:prstGeom prst="rect">
            <a:avLst/>
          </a:prstGeom>
          <a:solidFill>
            <a:srgbClr val="0021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9" name="ConsultingTrainingText">
            <a:extLst>
              <a:ext uri="{FF2B5EF4-FFF2-40B4-BE49-F238E27FC236}">
                <a16:creationId xmlns:a16="http://schemas.microsoft.com/office/drawing/2014/main" id="{508C369E-7702-4657-BF73-D4C324D00376}"/>
              </a:ext>
            </a:extLst>
          </p:cNvPr>
          <p:cNvSpPr txBox="1"/>
          <p:nvPr/>
        </p:nvSpPr>
        <p:spPr>
          <a:xfrm>
            <a:off x="4330464" y="6306465"/>
            <a:ext cx="3552499" cy="512935"/>
          </a:xfrm>
          <a:prstGeom prst="rect">
            <a:avLst/>
          </a:prstGeom>
          <a:noFill/>
        </p:spPr>
        <p:txBody>
          <a:bodyPr wrap="square" rtlCol="0">
            <a:spAutoFit/>
          </a:bodyPr>
          <a:lstStyle/>
          <a:p>
            <a:pPr algn="ctr"/>
            <a:r>
              <a:rPr lang="en-US" sz="1372" dirty="0">
                <a:solidFill>
                  <a:schemeClr val="bg1"/>
                </a:solidFill>
                <a:latin typeface="Segoe UI" panose="020B0502040204020203" pitchFamily="34" charset="0"/>
                <a:cs typeface="Segoe UI" panose="020B0502040204020203" pitchFamily="34" charset="0"/>
              </a:rPr>
              <a:t>Ken Muse   |   @</a:t>
            </a:r>
            <a:r>
              <a:rPr lang="en-US" sz="1372" dirty="0" err="1">
                <a:solidFill>
                  <a:schemeClr val="bg1"/>
                </a:solidFill>
                <a:latin typeface="Segoe UI" panose="020B0502040204020203" pitchFamily="34" charset="0"/>
                <a:cs typeface="Segoe UI" panose="020B0502040204020203" pitchFamily="34" charset="0"/>
              </a:rPr>
              <a:t>AtlantaBass</a:t>
            </a:r>
            <a:endParaRPr lang="en-US" sz="1372" dirty="0">
              <a:solidFill>
                <a:schemeClr val="bg1"/>
              </a:solidFill>
              <a:latin typeface="Segoe UI" panose="020B0502040204020203" pitchFamily="34" charset="0"/>
              <a:cs typeface="Segoe UI" panose="020B0502040204020203" pitchFamily="34" charset="0"/>
            </a:endParaRPr>
          </a:p>
          <a:p>
            <a:pPr algn="ctr"/>
            <a:r>
              <a:rPr lang="en-US" sz="1372" dirty="0">
                <a:solidFill>
                  <a:schemeClr val="bg1"/>
                </a:solidFill>
                <a:latin typeface="Segoe UI" panose="020B0502040204020203" pitchFamily="34" charset="0"/>
                <a:cs typeface="Segoe UI" panose="020B0502040204020203" pitchFamily="34" charset="0"/>
              </a:rPr>
              <a:t>Consulting &amp; Training</a:t>
            </a:r>
          </a:p>
        </p:txBody>
      </p:sp>
      <p:pic>
        <p:nvPicPr>
          <p:cNvPr id="10" name="Wintellect Logo">
            <a:extLst>
              <a:ext uri="{FF2B5EF4-FFF2-40B4-BE49-F238E27FC236}">
                <a16:creationId xmlns:a16="http://schemas.microsoft.com/office/drawing/2014/main" id="{F71D605E-A573-4569-AA10-10D919094A62}"/>
              </a:ext>
            </a:extLst>
          </p:cNvPr>
          <p:cNvPicPr>
            <a:picLocks noChangeAspect="1"/>
          </p:cNvPicPr>
          <p:nvPr/>
        </p:nvPicPr>
        <p:blipFill>
          <a:blip r:embed="rId5"/>
          <a:stretch>
            <a:fillRect/>
          </a:stretch>
        </p:blipFill>
        <p:spPr>
          <a:xfrm>
            <a:off x="378614" y="6308725"/>
            <a:ext cx="1513435" cy="434999"/>
          </a:xfrm>
          <a:prstGeom prst="rect">
            <a:avLst/>
          </a:prstGeom>
        </p:spPr>
      </p:pic>
      <p:pic>
        <p:nvPicPr>
          <p:cNvPr id="11" name="NOW Logo">
            <a:extLst>
              <a:ext uri="{FF2B5EF4-FFF2-40B4-BE49-F238E27FC236}">
                <a16:creationId xmlns:a16="http://schemas.microsoft.com/office/drawing/2014/main" id="{51B4EFFD-6FCD-4DD6-8025-AFA7CD3F409B}"/>
              </a:ext>
            </a:extLst>
          </p:cNvPr>
          <p:cNvPicPr>
            <a:picLocks noChangeAspect="1"/>
          </p:cNvPicPr>
          <p:nvPr/>
        </p:nvPicPr>
        <p:blipFill>
          <a:blip r:embed="rId6"/>
          <a:stretch>
            <a:fillRect/>
          </a:stretch>
        </p:blipFill>
        <p:spPr>
          <a:xfrm>
            <a:off x="10751738" y="6311136"/>
            <a:ext cx="1078931" cy="442439"/>
          </a:xfrm>
          <a:prstGeom prst="rect">
            <a:avLst/>
          </a:prstGeom>
        </p:spPr>
      </p:pic>
    </p:spTree>
    <p:extLst>
      <p:ext uri="{BB962C8B-B14F-4D97-AF65-F5344CB8AC3E}">
        <p14:creationId xmlns:p14="http://schemas.microsoft.com/office/powerpoint/2010/main" val="244793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6633A19-5403-433E-BD0D-48E500218582}"/>
              </a:ext>
            </a:extLst>
          </p:cNvPr>
          <p:cNvSpPr/>
          <p:nvPr/>
        </p:nvSpPr>
        <p:spPr>
          <a:xfrm>
            <a:off x="1" y="4377"/>
            <a:ext cx="12191999" cy="6853623"/>
          </a:xfrm>
          <a:prstGeom prst="rect">
            <a:avLst/>
          </a:prstGeom>
          <a:solidFill>
            <a:srgbClr val="04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6" name="Content Placeholder 5"/>
          <p:cNvSpPr>
            <a:spLocks noGrp="1"/>
          </p:cNvSpPr>
          <p:nvPr>
            <p:ph sz="quarter" idx="4294967295"/>
          </p:nvPr>
        </p:nvSpPr>
        <p:spPr>
          <a:xfrm>
            <a:off x="15271" y="1084513"/>
            <a:ext cx="8399839" cy="3211834"/>
          </a:xfrm>
        </p:spPr>
        <p:txBody>
          <a:bodyPr>
            <a:noAutofit/>
          </a:bodyPr>
          <a:lstStyle/>
          <a:p>
            <a:pPr marL="0" indent="0">
              <a:lnSpc>
                <a:spcPct val="80000"/>
              </a:lnSpc>
              <a:buNone/>
            </a:pPr>
            <a:r>
              <a:rPr lang="en-US" sz="2397" dirty="0">
                <a:solidFill>
                  <a:schemeClr val="bg1"/>
                </a:solidFill>
                <a:latin typeface="Segoe UI" panose="020B0502040204020203" pitchFamily="34" charset="0"/>
                <a:cs typeface="Segoe UI" panose="020B0502040204020203" pitchFamily="34" charset="0"/>
              </a:rPr>
              <a:t>   DevOps &amp; Azure Practice Lead at</a:t>
            </a:r>
          </a:p>
          <a:p>
            <a:pPr>
              <a:lnSpc>
                <a:spcPct val="80000"/>
              </a:lnSpc>
            </a:pPr>
            <a:endParaRPr lang="en-US" sz="200" dirty="0">
              <a:solidFill>
                <a:schemeClr val="bg1"/>
              </a:solidFill>
              <a:latin typeface="Segoe UI" panose="020B0502040204020203" pitchFamily="34" charset="0"/>
              <a:cs typeface="Segoe UI" panose="020B0502040204020203" pitchFamily="34" charset="0"/>
            </a:endParaRPr>
          </a:p>
          <a:p>
            <a:pPr>
              <a:lnSpc>
                <a:spcPct val="80000"/>
              </a:lnSpc>
            </a:pPr>
            <a:endParaRPr lang="en-US" sz="100" dirty="0">
              <a:solidFill>
                <a:schemeClr val="bg1"/>
              </a:solidFill>
              <a:latin typeface="Segoe UI" panose="020B0502040204020203" pitchFamily="34" charset="0"/>
              <a:cs typeface="Segoe UI" panose="020B0502040204020203" pitchFamily="34" charset="0"/>
            </a:endParaRPr>
          </a:p>
          <a:p>
            <a:pPr>
              <a:lnSpc>
                <a:spcPct val="80000"/>
              </a:lnSpc>
            </a:pPr>
            <a:endParaRPr lang="en-US" sz="100" dirty="0">
              <a:solidFill>
                <a:schemeClr val="bg1"/>
              </a:solidFill>
              <a:latin typeface="Segoe UI" panose="020B0502040204020203" pitchFamily="34" charset="0"/>
              <a:cs typeface="Segoe UI" panose="020B0502040204020203" pitchFamily="34" charset="0"/>
            </a:endParaRPr>
          </a:p>
          <a:p>
            <a:pPr>
              <a:lnSpc>
                <a:spcPct val="80000"/>
              </a:lnSpc>
            </a:pPr>
            <a:endParaRPr lang="en-US" sz="200" dirty="0">
              <a:solidFill>
                <a:schemeClr val="bg1"/>
              </a:solidFill>
              <a:latin typeface="Segoe UI" panose="020B0502040204020203" pitchFamily="34" charset="0"/>
              <a:cs typeface="Segoe UI" panose="020B0502040204020203" pitchFamily="34" charset="0"/>
            </a:endParaRPr>
          </a:p>
          <a:p>
            <a:pPr marL="1369857" lvl="1" indent="0">
              <a:lnSpc>
                <a:spcPct val="80000"/>
              </a:lnSpc>
              <a:buNone/>
            </a:pPr>
            <a:r>
              <a:rPr lang="en-US" sz="1998" dirty="0">
                <a:solidFill>
                  <a:srgbClr val="FFFF00"/>
                </a:solidFill>
                <a:latin typeface="Segoe UI" panose="020B0502040204020203" pitchFamily="34" charset="0"/>
                <a:cs typeface="Segoe UI" panose="020B0502040204020203" pitchFamily="34" charset="0"/>
              </a:rPr>
              <a:t>Consulting</a:t>
            </a:r>
            <a:br>
              <a:rPr lang="en-US" sz="1998" dirty="0">
                <a:solidFill>
                  <a:srgbClr val="FFFF00"/>
                </a:solidFill>
                <a:latin typeface="Segoe UI" panose="020B0502040204020203" pitchFamily="34" charset="0"/>
                <a:cs typeface="Segoe UI" panose="020B0502040204020203" pitchFamily="34" charset="0"/>
              </a:rPr>
            </a:br>
            <a:r>
              <a:rPr lang="en-US" sz="1998" dirty="0">
                <a:solidFill>
                  <a:schemeClr val="bg1"/>
                </a:solidFill>
                <a:latin typeface="Segoe UI" panose="020B0502040204020203" pitchFamily="34" charset="0"/>
                <a:cs typeface="Segoe UI" panose="020B0502040204020203" pitchFamily="34" charset="0"/>
              </a:rPr>
              <a:t>Custom software application development &amp; architecture</a:t>
            </a:r>
          </a:p>
          <a:p>
            <a:pPr marL="1369857" lvl="1" indent="0">
              <a:lnSpc>
                <a:spcPct val="80000"/>
              </a:lnSpc>
              <a:buNone/>
            </a:pPr>
            <a:endParaRPr lang="en-US" dirty="0">
              <a:latin typeface="Segoe UI" panose="020B0502040204020203" pitchFamily="34" charset="0"/>
              <a:cs typeface="Segoe UI" panose="020B0502040204020203" pitchFamily="34" charset="0"/>
            </a:endParaRPr>
          </a:p>
          <a:p>
            <a:pPr marL="1369857" lvl="1" indent="0">
              <a:lnSpc>
                <a:spcPct val="80000"/>
              </a:lnSpc>
              <a:buNone/>
            </a:pPr>
            <a:r>
              <a:rPr lang="en-US" sz="1998" dirty="0">
                <a:solidFill>
                  <a:srgbClr val="FFFF00"/>
                </a:solidFill>
                <a:latin typeface="Segoe UI" panose="020B0502040204020203" pitchFamily="34" charset="0"/>
                <a:cs typeface="Segoe UI" panose="020B0502040204020203" pitchFamily="34" charset="0"/>
              </a:rPr>
              <a:t>Instructor Led Training</a:t>
            </a:r>
            <a:br>
              <a:rPr lang="en-US" sz="1998" dirty="0">
                <a:solidFill>
                  <a:srgbClr val="FFFF00"/>
                </a:solidFill>
                <a:latin typeface="Segoe UI" panose="020B0502040204020203" pitchFamily="34" charset="0"/>
                <a:cs typeface="Segoe UI" panose="020B0502040204020203" pitchFamily="34" charset="0"/>
              </a:rPr>
            </a:br>
            <a:r>
              <a:rPr lang="en-US" sz="1998" dirty="0">
                <a:solidFill>
                  <a:schemeClr val="bg1"/>
                </a:solidFill>
                <a:latin typeface="Segoe UI" panose="020B0502040204020203" pitchFamily="34" charset="0"/>
                <a:cs typeface="Segoe UI" panose="020B0502040204020203" pitchFamily="34" charset="0"/>
              </a:rPr>
              <a:t>Microsoft’s #1 training vendor in DevDiv</a:t>
            </a:r>
          </a:p>
          <a:p>
            <a:pPr marL="1369857" lvl="1" indent="0">
              <a:lnSpc>
                <a:spcPct val="80000"/>
              </a:lnSpc>
              <a:buNone/>
            </a:pPr>
            <a:endParaRPr lang="en-US" dirty="0">
              <a:latin typeface="Segoe UI" panose="020B0502040204020203" pitchFamily="34" charset="0"/>
              <a:cs typeface="Segoe UI" panose="020B0502040204020203" pitchFamily="34" charset="0"/>
            </a:endParaRPr>
          </a:p>
          <a:p>
            <a:pPr marL="1369857" lvl="1" indent="0">
              <a:lnSpc>
                <a:spcPct val="80000"/>
              </a:lnSpc>
              <a:buNone/>
            </a:pPr>
            <a:r>
              <a:rPr lang="en-US" sz="1998" dirty="0">
                <a:solidFill>
                  <a:srgbClr val="FFFF00"/>
                </a:solidFill>
                <a:latin typeface="Segoe UI" panose="020B0502040204020203" pitchFamily="34" charset="0"/>
                <a:cs typeface="Segoe UI" panose="020B0502040204020203" pitchFamily="34" charset="0"/>
              </a:rPr>
              <a:t>On-Demand Training</a:t>
            </a:r>
            <a:br>
              <a:rPr lang="en-US" sz="1998" dirty="0">
                <a:solidFill>
                  <a:srgbClr val="FFFF00"/>
                </a:solidFill>
                <a:latin typeface="Segoe UI" panose="020B0502040204020203" pitchFamily="34" charset="0"/>
                <a:cs typeface="Segoe UI" panose="020B0502040204020203" pitchFamily="34" charset="0"/>
              </a:rPr>
            </a:br>
            <a:r>
              <a:rPr lang="en-US" sz="1998" dirty="0">
                <a:solidFill>
                  <a:schemeClr val="bg1"/>
                </a:solidFill>
                <a:latin typeface="Segoe UI" panose="020B0502040204020203" pitchFamily="34" charset="0"/>
                <a:cs typeface="Segoe UI" panose="020B0502040204020203" pitchFamily="34" charset="0"/>
              </a:rPr>
              <a:t>World class, subscription-based online training</a:t>
            </a:r>
            <a:br>
              <a:rPr lang="en-US" sz="1998" dirty="0">
                <a:solidFill>
                  <a:schemeClr val="bg1"/>
                </a:solidFill>
                <a:latin typeface="Segoe UI" panose="020B0502040204020203" pitchFamily="34" charset="0"/>
                <a:cs typeface="Segoe UI" panose="020B0502040204020203" pitchFamily="34" charset="0"/>
              </a:rPr>
            </a:br>
            <a:endParaRPr lang="en-US" sz="1798" dirty="0">
              <a:solidFill>
                <a:schemeClr val="bg1"/>
              </a:solidFill>
              <a:latin typeface="Segoe UI" panose="020B0502040204020203" pitchFamily="34" charset="0"/>
              <a:cs typeface="Segoe UI" panose="020B0502040204020203" pitchFamily="34" charset="0"/>
            </a:endParaRPr>
          </a:p>
          <a:p>
            <a:pPr>
              <a:lnSpc>
                <a:spcPct val="80000"/>
              </a:lnSpc>
            </a:pPr>
            <a:endParaRPr lang="en-US" sz="1998" dirty="0">
              <a:solidFill>
                <a:schemeClr val="bg1"/>
              </a:solidFill>
              <a:latin typeface="Segoe UI" panose="020B0502040204020203" pitchFamily="34" charset="0"/>
              <a:cs typeface="Segoe UI" panose="020B0502040204020203" pitchFamily="34" charset="0"/>
            </a:endParaRPr>
          </a:p>
          <a:p>
            <a:pPr>
              <a:lnSpc>
                <a:spcPct val="80000"/>
              </a:lnSpc>
            </a:pPr>
            <a:endParaRPr lang="en-US" sz="1998" dirty="0">
              <a:solidFill>
                <a:schemeClr val="bg1"/>
              </a:solidFill>
              <a:latin typeface="Segoe UI" panose="020B050204020402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AF4D84BC-11A5-44F8-89C7-24BEFA3B08F6}"/>
              </a:ext>
            </a:extLst>
          </p:cNvPr>
          <p:cNvSpPr/>
          <p:nvPr/>
        </p:nvSpPr>
        <p:spPr>
          <a:xfrm>
            <a:off x="8293466" y="1"/>
            <a:ext cx="3889831" cy="6218654"/>
          </a:xfrm>
          <a:prstGeom prst="rect">
            <a:avLst/>
          </a:prstGeom>
          <a:gradFill flip="none" rotWithShape="1">
            <a:gsLst>
              <a:gs pos="0">
                <a:srgbClr val="00223F"/>
              </a:gs>
              <a:gs pos="69000">
                <a:srgbClr val="797E87"/>
              </a:gs>
              <a:gs pos="100000">
                <a:srgbClr val="BBBDC0"/>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8"/>
          </a:p>
        </p:txBody>
      </p:sp>
      <p:sp>
        <p:nvSpPr>
          <p:cNvPr id="5" name="Title 4"/>
          <p:cNvSpPr>
            <a:spLocks noGrp="1"/>
          </p:cNvSpPr>
          <p:nvPr>
            <p:ph type="title" idx="4294967295"/>
          </p:nvPr>
        </p:nvSpPr>
        <p:spPr>
          <a:xfrm>
            <a:off x="200077" y="188649"/>
            <a:ext cx="11983219" cy="690909"/>
          </a:xfrm>
        </p:spPr>
        <p:txBody>
          <a:bodyPr anchor="ctr">
            <a:normAutofit fontScale="90000"/>
          </a:bodyPr>
          <a:lstStyle/>
          <a:p>
            <a:r>
              <a:rPr lang="en-US" b="1" dirty="0">
                <a:solidFill>
                  <a:schemeClr val="bg1"/>
                </a:solidFill>
              </a:rPr>
              <a:t>About 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311" y="619977"/>
            <a:ext cx="2890822" cy="795640"/>
          </a:xfrm>
          <a:prstGeom prst="rect">
            <a:avLst/>
          </a:prstGeom>
        </p:spPr>
      </p:pic>
      <p:pic>
        <p:nvPicPr>
          <p:cNvPr id="12" name="Picture 11">
            <a:extLst>
              <a:ext uri="{FF2B5EF4-FFF2-40B4-BE49-F238E27FC236}">
                <a16:creationId xmlns:a16="http://schemas.microsoft.com/office/drawing/2014/main" id="{118FEB39-F205-4665-BB28-F4929DBB1C2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89192" y="126460"/>
            <a:ext cx="2886089" cy="3098680"/>
          </a:xfrm>
          <a:prstGeom prst="ellipse">
            <a:avLst/>
          </a:prstGeom>
          <a:ln>
            <a:noFill/>
          </a:ln>
          <a:effectLst>
            <a:softEdge rad="112500"/>
          </a:effectLst>
        </p:spPr>
      </p:pic>
      <p:grpSp>
        <p:nvGrpSpPr>
          <p:cNvPr id="3" name="Group 2">
            <a:extLst>
              <a:ext uri="{FF2B5EF4-FFF2-40B4-BE49-F238E27FC236}">
                <a16:creationId xmlns:a16="http://schemas.microsoft.com/office/drawing/2014/main" id="{FEBA6093-2E4A-4EF0-BC02-5DC51BF9B386}"/>
              </a:ext>
            </a:extLst>
          </p:cNvPr>
          <p:cNvGrpSpPr/>
          <p:nvPr/>
        </p:nvGrpSpPr>
        <p:grpSpPr>
          <a:xfrm>
            <a:off x="200078" y="4814126"/>
            <a:ext cx="2867235" cy="1225532"/>
            <a:chOff x="7341628" y="3381451"/>
            <a:chExt cx="3724694" cy="1592032"/>
          </a:xfrm>
        </p:grpSpPr>
        <p:sp>
          <p:nvSpPr>
            <p:cNvPr id="20" name="Rectangle: Rounded Corners 19">
              <a:extLst>
                <a:ext uri="{FF2B5EF4-FFF2-40B4-BE49-F238E27FC236}">
                  <a16:creationId xmlns:a16="http://schemas.microsoft.com/office/drawing/2014/main" id="{B2E12B29-4FBC-4771-962F-B6BB69A5475C}"/>
                </a:ext>
              </a:extLst>
            </p:cNvPr>
            <p:cNvSpPr/>
            <p:nvPr/>
          </p:nvSpPr>
          <p:spPr>
            <a:xfrm>
              <a:off x="7514774" y="3597657"/>
              <a:ext cx="3369840" cy="1159622"/>
            </a:xfrm>
            <a:prstGeom prst="roundRect">
              <a:avLst/>
            </a:prstGeom>
            <a:solidFill>
              <a:schemeClr val="bg1"/>
            </a:solidFill>
            <a:ln>
              <a:solidFill>
                <a:srgbClr val="046E8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798"/>
            </a:p>
          </p:txBody>
        </p:sp>
        <p:pic>
          <p:nvPicPr>
            <p:cNvPr id="21" name="Picture 20">
              <a:extLst>
                <a:ext uri="{FF2B5EF4-FFF2-40B4-BE49-F238E27FC236}">
                  <a16:creationId xmlns:a16="http://schemas.microsoft.com/office/drawing/2014/main" id="{471A7B81-12EC-4CDB-AC80-6C87C36E81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41628" y="3381451"/>
              <a:ext cx="3724694" cy="1592032"/>
            </a:xfrm>
            <a:prstGeom prst="rect">
              <a:avLst/>
            </a:prstGeom>
          </p:spPr>
        </p:pic>
      </p:grpSp>
      <p:pic>
        <p:nvPicPr>
          <p:cNvPr id="23" name="Picture 22">
            <a:extLst>
              <a:ext uri="{FF2B5EF4-FFF2-40B4-BE49-F238E27FC236}">
                <a16:creationId xmlns:a16="http://schemas.microsoft.com/office/drawing/2014/main" id="{258CD449-8191-486C-B796-A80BD744A58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9231" l="2622" r="91011">
                        <a14:foregroundMark x1="62921" y1="16154" x2="62921" y2="16154"/>
                        <a14:foregroundMark x1="62921" y1="16154" x2="52060" y2="65385"/>
                        <a14:foregroundMark x1="52060" y1="65385" x2="64419" y2="69231"/>
                        <a14:foregroundMark x1="52434" y1="24615" x2="59176" y2="73846"/>
                        <a14:foregroundMark x1="59176" y1="73846" x2="84644" y2="81538"/>
                        <a14:foregroundMark x1="84644" y1="81538" x2="88764" y2="30769"/>
                        <a14:foregroundMark x1="88764" y1="30769" x2="13858" y2="20000"/>
                        <a14:foregroundMark x1="13858" y1="20000" x2="8614" y2="69231"/>
                        <a14:foregroundMark x1="8614" y1="69231" x2="32584" y2="83846"/>
                        <a14:foregroundMark x1="32584" y1="83846" x2="88764" y2="76154"/>
                        <a14:foregroundMark x1="88764" y1="76154" x2="90262" y2="77692"/>
                        <a14:foregroundMark x1="88015" y1="83846" x2="60300" y2="73077"/>
                        <a14:foregroundMark x1="60300" y1="73077" x2="79026" y2="37692"/>
                        <a14:foregroundMark x1="79026" y1="37692" x2="34082" y2="36154"/>
                        <a14:foregroundMark x1="34082" y1="36154" x2="46067" y2="26154"/>
                        <a14:foregroundMark x1="23970" y1="23077" x2="49064" y2="11538"/>
                        <a14:foregroundMark x1="49064" y1="11538" x2="75655" y2="11538"/>
                        <a14:foregroundMark x1="75655" y1="11538" x2="93633" y2="46154"/>
                        <a14:foregroundMark x1="93633" y1="46154" x2="79401" y2="86923"/>
                        <a14:foregroundMark x1="79401" y1="86923" x2="16479" y2="88462"/>
                        <a14:foregroundMark x1="16479" y1="88462" x2="6367" y2="42308"/>
                        <a14:foregroundMark x1="6367" y1="42308" x2="6367" y2="29231"/>
                        <a14:foregroundMark x1="35206" y1="28462" x2="11610" y2="15385"/>
                        <a14:foregroundMark x1="11610" y1="15385" x2="6367" y2="69231"/>
                        <a14:foregroundMark x1="6367" y1="69231" x2="32210" y2="90769"/>
                        <a14:foregroundMark x1="32210" y1="90769" x2="56554" y2="90769"/>
                        <a14:foregroundMark x1="77240" y1="88194" x2="81273" y2="87692"/>
                        <a14:foregroundMark x1="56554" y1="90769" x2="74584" y2="88525"/>
                        <a14:foregroundMark x1="81273" y1="87692" x2="89139" y2="39231"/>
                        <a14:foregroundMark x1="89139" y1="39231" x2="65918" y2="16154"/>
                        <a14:foregroundMark x1="65918" y1="16154" x2="41948" y2="19231"/>
                        <a14:foregroundMark x1="29213" y1="12308" x2="4494" y2="13077"/>
                        <a14:foregroundMark x1="4494" y1="13077" x2="2622" y2="15385"/>
                        <a14:foregroundMark x1="79401" y1="8462" x2="98502" y2="43077"/>
                        <a14:foregroundMark x1="98502" y1="43077" x2="91011" y2="91538"/>
                        <a14:foregroundMark x1="91011" y1="91538" x2="86592" y2="94780"/>
                        <a14:foregroundMark x1="36330" y1="39231" x2="61798" y2="43077"/>
                        <a14:foregroundMark x1="61798" y1="43077" x2="44569" y2="78462"/>
                        <a14:foregroundMark x1="44569" y1="78462" x2="65543" y2="50000"/>
                        <a14:foregroundMark x1="65543" y1="50000" x2="17603" y2="48462"/>
                        <a14:foregroundMark x1="17603" y1="48462" x2="13858" y2="70769"/>
                        <a14:foregroundMark x1="17978" y1="52308" x2="36704" y2="73846"/>
                        <a14:backgroundMark x1="82397" y1="97692" x2="82397" y2="97692"/>
                        <a14:backgroundMark x1="87640" y1="97692" x2="84270" y2="99231"/>
                        <a14:backgroundMark x1="83895" y1="99231" x2="77903" y2="99231"/>
                        <a14:backgroundMark x1="83146" y1="99231" x2="83146" y2="99231"/>
                        <a14:backgroundMark x1="83895" y1="99231" x2="83895" y2="97692"/>
                        <a14:backgroundMark x1="87640" y1="99231" x2="77903" y2="99231"/>
                        <a14:backgroundMark x1="86517" y1="97692" x2="86517" y2="97692"/>
                      </a14:backgroundRemoval>
                    </a14:imgEffect>
                  </a14:imgLayer>
                </a14:imgProps>
              </a:ext>
            </a:extLst>
          </a:blip>
          <a:stretch>
            <a:fillRect/>
          </a:stretch>
        </p:blipFill>
        <p:spPr>
          <a:xfrm>
            <a:off x="3067314" y="4952364"/>
            <a:ext cx="2000628" cy="974089"/>
          </a:xfrm>
          <a:prstGeom prst="rect">
            <a:avLst/>
          </a:prstGeom>
        </p:spPr>
      </p:pic>
      <p:pic>
        <p:nvPicPr>
          <p:cNvPr id="24" name="Picture 23">
            <a:extLst>
              <a:ext uri="{FF2B5EF4-FFF2-40B4-BE49-F238E27FC236}">
                <a16:creationId xmlns:a16="http://schemas.microsoft.com/office/drawing/2014/main" id="{9D642D1A-D04F-48B6-B6B2-CCA584401E1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904" b="95205" l="9494" r="91139">
                        <a14:foregroundMark x1="28481" y1="34932" x2="62658" y2="58219"/>
                        <a14:foregroundMark x1="62658" y1="58219" x2="51899" y2="16438"/>
                        <a14:foregroundMark x1="51899" y1="16438" x2="55063" y2="9589"/>
                        <a14:foregroundMark x1="70253" y1="39041" x2="79114" y2="54795"/>
                        <a14:foregroundMark x1="75949" y1="54110" x2="63291" y2="64384"/>
                        <a14:foregroundMark x1="43671" y1="71233" x2="39241" y2="77397"/>
                        <a14:foregroundMark x1="32278" y1="63014" x2="25949" y2="67123"/>
                        <a14:foregroundMark x1="20886" y1="50000" x2="34810" y2="52055"/>
                        <a14:foregroundMark x1="25316" y1="50000" x2="26582" y2="46575"/>
                        <a14:foregroundMark x1="33544" y1="44521" x2="26582" y2="64384"/>
                        <a14:foregroundMark x1="48734" y1="88356" x2="84810" y2="73288"/>
                        <a14:foregroundMark x1="84810" y1="73288" x2="91772" y2="50685"/>
                        <a14:foregroundMark x1="53165" y1="95205" x2="53165" y2="95205"/>
                        <a14:foregroundMark x1="75949" y1="52055" x2="46203" y2="52740"/>
                        <a14:foregroundMark x1="63924" y1="50685" x2="75316" y2="65753"/>
                      </a14:backgroundRemoval>
                    </a14:imgEffect>
                  </a14:imgLayer>
                </a14:imgProps>
              </a:ext>
            </a:extLst>
          </a:blip>
          <a:stretch>
            <a:fillRect/>
          </a:stretch>
        </p:blipFill>
        <p:spPr>
          <a:xfrm>
            <a:off x="5056759" y="4829568"/>
            <a:ext cx="1235963" cy="1142094"/>
          </a:xfrm>
          <a:prstGeom prst="rect">
            <a:avLst/>
          </a:prstGeom>
        </p:spPr>
      </p:pic>
      <p:pic>
        <p:nvPicPr>
          <p:cNvPr id="25" name="Picture 24">
            <a:extLst>
              <a:ext uri="{FF2B5EF4-FFF2-40B4-BE49-F238E27FC236}">
                <a16:creationId xmlns:a16="http://schemas.microsoft.com/office/drawing/2014/main" id="{A86D4D38-819D-491C-9D66-E0010787224A}"/>
              </a:ext>
            </a:extLst>
          </p:cNvPr>
          <p:cNvPicPr>
            <a:picLocks noChangeAspect="1"/>
          </p:cNvPicPr>
          <p:nvPr/>
        </p:nvPicPr>
        <p:blipFill rotWithShape="1">
          <a:blip r:embed="rId11"/>
          <a:srcRect t="16880" b="11046"/>
          <a:stretch/>
        </p:blipFill>
        <p:spPr>
          <a:xfrm>
            <a:off x="6472748" y="4867288"/>
            <a:ext cx="1432303" cy="1032314"/>
          </a:xfrm>
          <a:prstGeom prst="rect">
            <a:avLst/>
          </a:prstGeom>
          <a:ln>
            <a:solidFill>
              <a:schemeClr val="accent1"/>
            </a:solidFill>
          </a:ln>
        </p:spPr>
      </p:pic>
      <p:sp>
        <p:nvSpPr>
          <p:cNvPr id="4" name="Rectangle 3">
            <a:extLst>
              <a:ext uri="{FF2B5EF4-FFF2-40B4-BE49-F238E27FC236}">
                <a16:creationId xmlns:a16="http://schemas.microsoft.com/office/drawing/2014/main" id="{FC8D8AD2-ED69-4C5A-A1CA-339CFC79290D}"/>
              </a:ext>
            </a:extLst>
          </p:cNvPr>
          <p:cNvSpPr/>
          <p:nvPr/>
        </p:nvSpPr>
        <p:spPr>
          <a:xfrm>
            <a:off x="8291485" y="3276697"/>
            <a:ext cx="3892735" cy="1689585"/>
          </a:xfrm>
          <a:prstGeom prst="rect">
            <a:avLst/>
          </a:prstGeom>
        </p:spPr>
        <p:txBody>
          <a:bodyPr wrap="square">
            <a:spAutoFit/>
          </a:bodyPr>
          <a:lstStyle/>
          <a:p>
            <a:pPr algn="ctr">
              <a:lnSpc>
                <a:spcPct val="80000"/>
              </a:lnSpc>
            </a:pPr>
            <a:r>
              <a:rPr lang="en-US" sz="2397" b="1" dirty="0">
                <a:solidFill>
                  <a:schemeClr val="bg1"/>
                </a:solidFill>
                <a:latin typeface="Segoe UI" panose="020B0502040204020203" pitchFamily="34" charset="0"/>
                <a:cs typeface="Segoe UI" panose="020B0502040204020203" pitchFamily="34" charset="0"/>
              </a:rPr>
              <a:t>Ken Muse</a:t>
            </a:r>
          </a:p>
          <a:p>
            <a:pPr algn="ctr">
              <a:lnSpc>
                <a:spcPct val="80000"/>
              </a:lnSpc>
            </a:pPr>
            <a:r>
              <a:rPr lang="en-US" sz="1798" dirty="0">
                <a:solidFill>
                  <a:schemeClr val="bg1"/>
                </a:solidFill>
                <a:latin typeface="Segoe UI" panose="020B0502040204020203" pitchFamily="34" charset="0"/>
                <a:cs typeface="Segoe UI" panose="020B0502040204020203" pitchFamily="34" charset="0"/>
              </a:rPr>
              <a:t>@</a:t>
            </a:r>
            <a:r>
              <a:rPr lang="en-US" sz="1798" dirty="0" err="1">
                <a:solidFill>
                  <a:schemeClr val="bg1"/>
                </a:solidFill>
                <a:latin typeface="Segoe UI" panose="020B0502040204020203" pitchFamily="34" charset="0"/>
                <a:cs typeface="Segoe UI" panose="020B0502040204020203" pitchFamily="34" charset="0"/>
              </a:rPr>
              <a:t>atlantabass</a:t>
            </a:r>
            <a:endParaRPr lang="en-US" sz="1798" dirty="0">
              <a:solidFill>
                <a:schemeClr val="bg1"/>
              </a:solidFill>
              <a:latin typeface="Segoe UI" panose="020B0502040204020203" pitchFamily="34" charset="0"/>
              <a:cs typeface="Segoe UI" panose="020B0502040204020203" pitchFamily="34" charset="0"/>
            </a:endParaRPr>
          </a:p>
          <a:p>
            <a:pPr algn="ctr">
              <a:lnSpc>
                <a:spcPct val="80000"/>
              </a:lnSpc>
            </a:pPr>
            <a:endParaRPr lang="en-US" sz="1798" dirty="0">
              <a:solidFill>
                <a:schemeClr val="bg1"/>
              </a:solidFill>
              <a:latin typeface="Segoe UI" panose="020B0502040204020203" pitchFamily="34" charset="0"/>
              <a:cs typeface="Segoe UI" panose="020B0502040204020203" pitchFamily="34" charset="0"/>
            </a:endParaRPr>
          </a:p>
          <a:p>
            <a:pPr algn="ctr"/>
            <a:r>
              <a:rPr lang="en-US" sz="1798" dirty="0">
                <a:solidFill>
                  <a:schemeClr val="bg1"/>
                </a:solidFill>
                <a:latin typeface="Segoe UI" panose="020B0502040204020203" pitchFamily="34" charset="0"/>
                <a:cs typeface="Segoe UI" panose="020B0502040204020203" pitchFamily="34" charset="0"/>
              </a:rPr>
              <a:t>Microsoft ALM  | DevOps Ranger</a:t>
            </a:r>
          </a:p>
          <a:p>
            <a:pPr algn="ctr"/>
            <a:r>
              <a:rPr lang="en-US" sz="1798" dirty="0">
                <a:solidFill>
                  <a:schemeClr val="bg1"/>
                </a:solidFill>
                <a:latin typeface="Segoe UI" panose="020B0502040204020203" pitchFamily="34" charset="0"/>
                <a:cs typeface="Segoe UI" panose="020B0502040204020203" pitchFamily="34" charset="0"/>
              </a:rPr>
              <a:t>Microsoft Azure MVP</a:t>
            </a:r>
          </a:p>
          <a:p>
            <a:pPr algn="ctr"/>
            <a:r>
              <a:rPr lang="en-US" sz="1798" dirty="0">
                <a:solidFill>
                  <a:schemeClr val="bg1"/>
                </a:solidFill>
                <a:latin typeface="Segoe UI" panose="020B0502040204020203" pitchFamily="34" charset="0"/>
                <a:cs typeface="Segoe UI" panose="020B0502040204020203" pitchFamily="34" charset="0"/>
              </a:rPr>
              <a:t>Microsoft Azure Advisor</a:t>
            </a:r>
          </a:p>
        </p:txBody>
      </p:sp>
      <p:pic>
        <p:nvPicPr>
          <p:cNvPr id="17" name="Picture 16">
            <a:extLst>
              <a:ext uri="{FF2B5EF4-FFF2-40B4-BE49-F238E27FC236}">
                <a16:creationId xmlns:a16="http://schemas.microsoft.com/office/drawing/2014/main" id="{0C8018ED-6E89-43A0-9C1E-BEAA6190349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416227" y="1900036"/>
            <a:ext cx="856155" cy="684925"/>
          </a:xfrm>
          <a:prstGeom prst="rect">
            <a:avLst/>
          </a:prstGeom>
        </p:spPr>
      </p:pic>
      <p:pic>
        <p:nvPicPr>
          <p:cNvPr id="18" name="Picture 17">
            <a:extLst>
              <a:ext uri="{FF2B5EF4-FFF2-40B4-BE49-F238E27FC236}">
                <a16:creationId xmlns:a16="http://schemas.microsoft.com/office/drawing/2014/main" id="{42D143D5-0BF9-4716-B5AB-529AF9C7A389}"/>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414641" y="2820376"/>
            <a:ext cx="856155" cy="684925"/>
          </a:xfrm>
          <a:prstGeom prst="rect">
            <a:avLst/>
          </a:prstGeom>
        </p:spPr>
      </p:pic>
      <p:pic>
        <p:nvPicPr>
          <p:cNvPr id="19" name="Picture 18">
            <a:extLst>
              <a:ext uri="{FF2B5EF4-FFF2-40B4-BE49-F238E27FC236}">
                <a16:creationId xmlns:a16="http://schemas.microsoft.com/office/drawing/2014/main" id="{D05E26F2-5A15-480C-8E5D-0F390CA04BA2}"/>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414246" y="3753045"/>
            <a:ext cx="856155" cy="684925"/>
          </a:xfrm>
          <a:prstGeom prst="rect">
            <a:avLst/>
          </a:prstGeom>
        </p:spPr>
      </p:pic>
      <p:sp>
        <p:nvSpPr>
          <p:cNvPr id="22" name="Rectangle 21">
            <a:extLst>
              <a:ext uri="{FF2B5EF4-FFF2-40B4-BE49-F238E27FC236}">
                <a16:creationId xmlns:a16="http://schemas.microsoft.com/office/drawing/2014/main" id="{7503799A-D0C8-4EED-A2A4-3FDF186AE1E9}"/>
              </a:ext>
            </a:extLst>
          </p:cNvPr>
          <p:cNvSpPr/>
          <p:nvPr/>
        </p:nvSpPr>
        <p:spPr>
          <a:xfrm>
            <a:off x="-921" y="6218653"/>
            <a:ext cx="12184218" cy="634970"/>
          </a:xfrm>
          <a:prstGeom prst="rect">
            <a:avLst/>
          </a:prstGeom>
          <a:solidFill>
            <a:srgbClr val="0021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27" name="ConsultingTrainingText">
            <a:extLst>
              <a:ext uri="{FF2B5EF4-FFF2-40B4-BE49-F238E27FC236}">
                <a16:creationId xmlns:a16="http://schemas.microsoft.com/office/drawing/2014/main" id="{D5435705-0678-4E66-833E-7871A703ABBE}"/>
              </a:ext>
            </a:extLst>
          </p:cNvPr>
          <p:cNvSpPr txBox="1"/>
          <p:nvPr/>
        </p:nvSpPr>
        <p:spPr>
          <a:xfrm>
            <a:off x="4330464" y="6306465"/>
            <a:ext cx="3552499" cy="512935"/>
          </a:xfrm>
          <a:prstGeom prst="rect">
            <a:avLst/>
          </a:prstGeom>
          <a:noFill/>
        </p:spPr>
        <p:txBody>
          <a:bodyPr wrap="square" rtlCol="0">
            <a:spAutoFit/>
          </a:bodyPr>
          <a:lstStyle/>
          <a:p>
            <a:pPr algn="ctr"/>
            <a:r>
              <a:rPr lang="en-US" sz="1372" dirty="0">
                <a:solidFill>
                  <a:schemeClr val="bg1"/>
                </a:solidFill>
                <a:latin typeface="Segoe UI" panose="020B0502040204020203" pitchFamily="34" charset="0"/>
                <a:cs typeface="Segoe UI" panose="020B0502040204020203" pitchFamily="34" charset="0"/>
              </a:rPr>
              <a:t>Ken Muse   |   @</a:t>
            </a:r>
            <a:r>
              <a:rPr lang="en-US" sz="1372" dirty="0" err="1">
                <a:solidFill>
                  <a:schemeClr val="bg1"/>
                </a:solidFill>
                <a:latin typeface="Segoe UI" panose="020B0502040204020203" pitchFamily="34" charset="0"/>
                <a:cs typeface="Segoe UI" panose="020B0502040204020203" pitchFamily="34" charset="0"/>
              </a:rPr>
              <a:t>AtlantaBass</a:t>
            </a:r>
            <a:endParaRPr lang="en-US" sz="1372" dirty="0">
              <a:solidFill>
                <a:schemeClr val="bg1"/>
              </a:solidFill>
              <a:latin typeface="Segoe UI" panose="020B0502040204020203" pitchFamily="34" charset="0"/>
              <a:cs typeface="Segoe UI" panose="020B0502040204020203" pitchFamily="34" charset="0"/>
            </a:endParaRPr>
          </a:p>
          <a:p>
            <a:pPr algn="ctr"/>
            <a:r>
              <a:rPr lang="en-US" sz="1372" dirty="0">
                <a:solidFill>
                  <a:schemeClr val="bg1"/>
                </a:solidFill>
                <a:latin typeface="Segoe UI" panose="020B0502040204020203" pitchFamily="34" charset="0"/>
                <a:cs typeface="Segoe UI" panose="020B0502040204020203" pitchFamily="34" charset="0"/>
              </a:rPr>
              <a:t>Consulting &amp; Training</a:t>
            </a:r>
          </a:p>
        </p:txBody>
      </p:sp>
      <p:pic>
        <p:nvPicPr>
          <p:cNvPr id="28" name="Wintellect Logo">
            <a:extLst>
              <a:ext uri="{FF2B5EF4-FFF2-40B4-BE49-F238E27FC236}">
                <a16:creationId xmlns:a16="http://schemas.microsoft.com/office/drawing/2014/main" id="{B834123A-848E-435E-9980-4A5B7F3D4141}"/>
              </a:ext>
            </a:extLst>
          </p:cNvPr>
          <p:cNvPicPr>
            <a:picLocks noChangeAspect="1"/>
          </p:cNvPicPr>
          <p:nvPr/>
        </p:nvPicPr>
        <p:blipFill>
          <a:blip r:embed="rId15"/>
          <a:stretch>
            <a:fillRect/>
          </a:stretch>
        </p:blipFill>
        <p:spPr>
          <a:xfrm>
            <a:off x="378614" y="6308725"/>
            <a:ext cx="1513435" cy="434999"/>
          </a:xfrm>
          <a:prstGeom prst="rect">
            <a:avLst/>
          </a:prstGeom>
        </p:spPr>
      </p:pic>
      <p:pic>
        <p:nvPicPr>
          <p:cNvPr id="29" name="NOW Logo">
            <a:extLst>
              <a:ext uri="{FF2B5EF4-FFF2-40B4-BE49-F238E27FC236}">
                <a16:creationId xmlns:a16="http://schemas.microsoft.com/office/drawing/2014/main" id="{BFB64F56-18EF-49B5-B31C-A78E96C6BA30}"/>
              </a:ext>
            </a:extLst>
          </p:cNvPr>
          <p:cNvPicPr>
            <a:picLocks noChangeAspect="1"/>
          </p:cNvPicPr>
          <p:nvPr/>
        </p:nvPicPr>
        <p:blipFill>
          <a:blip r:embed="rId16"/>
          <a:stretch>
            <a:fillRect/>
          </a:stretch>
        </p:blipFill>
        <p:spPr>
          <a:xfrm>
            <a:off x="10751738" y="6311136"/>
            <a:ext cx="1078931" cy="442439"/>
          </a:xfrm>
          <a:prstGeom prst="rect">
            <a:avLst/>
          </a:prstGeom>
        </p:spPr>
      </p:pic>
    </p:spTree>
    <p:extLst>
      <p:ext uri="{BB962C8B-B14F-4D97-AF65-F5344CB8AC3E}">
        <p14:creationId xmlns:p14="http://schemas.microsoft.com/office/powerpoint/2010/main" val="133927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DA0E7D-3651-4F08-B29B-FCEC6F3E30D4}"/>
              </a:ext>
            </a:extLst>
          </p:cNvPr>
          <p:cNvPicPr>
            <a:picLocks noChangeAspect="1"/>
          </p:cNvPicPr>
          <p:nvPr/>
        </p:nvPicPr>
        <p:blipFill>
          <a:blip r:embed="rId3"/>
          <a:stretch>
            <a:fillRect/>
          </a:stretch>
        </p:blipFill>
        <p:spPr>
          <a:xfrm>
            <a:off x="7342104" y="1314447"/>
            <a:ext cx="4842116" cy="4887675"/>
          </a:xfrm>
          <a:prstGeom prst="rect">
            <a:avLst/>
          </a:prstGeom>
        </p:spPr>
      </p:pic>
      <p:pic>
        <p:nvPicPr>
          <p:cNvPr id="7" name="Picture 6">
            <a:extLst>
              <a:ext uri="{FF2B5EF4-FFF2-40B4-BE49-F238E27FC236}">
                <a16:creationId xmlns:a16="http://schemas.microsoft.com/office/drawing/2014/main" id="{DE8B40A6-6ACF-4DDD-99C3-C918FB6F08A5}"/>
              </a:ext>
            </a:extLst>
          </p:cNvPr>
          <p:cNvPicPr>
            <a:picLocks noChangeAspect="1"/>
          </p:cNvPicPr>
          <p:nvPr/>
        </p:nvPicPr>
        <p:blipFill>
          <a:blip r:embed="rId4"/>
          <a:stretch>
            <a:fillRect/>
          </a:stretch>
        </p:blipFill>
        <p:spPr>
          <a:xfrm>
            <a:off x="2080494" y="1971796"/>
            <a:ext cx="3037047" cy="3644457"/>
          </a:xfrm>
          <a:prstGeom prst="rect">
            <a:avLst/>
          </a:prstGeom>
        </p:spPr>
      </p:pic>
      <p:sp>
        <p:nvSpPr>
          <p:cNvPr id="5" name="Rectangle 4">
            <a:extLst>
              <a:ext uri="{FF2B5EF4-FFF2-40B4-BE49-F238E27FC236}">
                <a16:creationId xmlns:a16="http://schemas.microsoft.com/office/drawing/2014/main" id="{7BEC41A8-B160-42B9-8FAF-617075ED5B6B}"/>
              </a:ext>
            </a:extLst>
          </p:cNvPr>
          <p:cNvSpPr/>
          <p:nvPr/>
        </p:nvSpPr>
        <p:spPr>
          <a:xfrm>
            <a:off x="1" y="6218653"/>
            <a:ext cx="12184219" cy="634970"/>
          </a:xfrm>
          <a:prstGeom prst="rect">
            <a:avLst/>
          </a:prstGeom>
          <a:solidFill>
            <a:srgbClr val="0021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8" name="ConsultingTrainingText">
            <a:extLst>
              <a:ext uri="{FF2B5EF4-FFF2-40B4-BE49-F238E27FC236}">
                <a16:creationId xmlns:a16="http://schemas.microsoft.com/office/drawing/2014/main" id="{3FCEFDCA-FA07-4D74-9299-9C67902E1F9C}"/>
              </a:ext>
            </a:extLst>
          </p:cNvPr>
          <p:cNvSpPr txBox="1"/>
          <p:nvPr/>
        </p:nvSpPr>
        <p:spPr>
          <a:xfrm>
            <a:off x="4330464" y="6306465"/>
            <a:ext cx="3552499" cy="512935"/>
          </a:xfrm>
          <a:prstGeom prst="rect">
            <a:avLst/>
          </a:prstGeom>
          <a:noFill/>
        </p:spPr>
        <p:txBody>
          <a:bodyPr wrap="square" rtlCol="0">
            <a:spAutoFit/>
          </a:bodyPr>
          <a:lstStyle/>
          <a:p>
            <a:pPr algn="ctr"/>
            <a:r>
              <a:rPr lang="en-US" sz="1372" dirty="0">
                <a:solidFill>
                  <a:schemeClr val="bg1"/>
                </a:solidFill>
                <a:latin typeface="Segoe UI" panose="020B0502040204020203" pitchFamily="34" charset="0"/>
                <a:cs typeface="Segoe UI" panose="020B0502040204020203" pitchFamily="34" charset="0"/>
              </a:rPr>
              <a:t>Ken Muse   |   @</a:t>
            </a:r>
            <a:r>
              <a:rPr lang="en-US" sz="1372" dirty="0" err="1">
                <a:solidFill>
                  <a:schemeClr val="bg1"/>
                </a:solidFill>
                <a:latin typeface="Segoe UI" panose="020B0502040204020203" pitchFamily="34" charset="0"/>
                <a:cs typeface="Segoe UI" panose="020B0502040204020203" pitchFamily="34" charset="0"/>
              </a:rPr>
              <a:t>AtlantaBass</a:t>
            </a:r>
            <a:endParaRPr lang="en-US" sz="1372" dirty="0">
              <a:solidFill>
                <a:schemeClr val="bg1"/>
              </a:solidFill>
              <a:latin typeface="Segoe UI" panose="020B0502040204020203" pitchFamily="34" charset="0"/>
              <a:cs typeface="Segoe UI" panose="020B0502040204020203" pitchFamily="34" charset="0"/>
            </a:endParaRPr>
          </a:p>
          <a:p>
            <a:pPr algn="ctr"/>
            <a:r>
              <a:rPr lang="en-US" sz="1372" dirty="0">
                <a:solidFill>
                  <a:schemeClr val="bg1"/>
                </a:solidFill>
                <a:latin typeface="Segoe UI" panose="020B0502040204020203" pitchFamily="34" charset="0"/>
                <a:cs typeface="Segoe UI" panose="020B0502040204020203" pitchFamily="34" charset="0"/>
              </a:rPr>
              <a:t>Consulting &amp; Training</a:t>
            </a:r>
          </a:p>
        </p:txBody>
      </p:sp>
      <p:pic>
        <p:nvPicPr>
          <p:cNvPr id="9" name="Wintellect Logo">
            <a:extLst>
              <a:ext uri="{FF2B5EF4-FFF2-40B4-BE49-F238E27FC236}">
                <a16:creationId xmlns:a16="http://schemas.microsoft.com/office/drawing/2014/main" id="{9A3BDA08-46DA-468C-BFBD-D7E4B2E4EC27}"/>
              </a:ext>
            </a:extLst>
          </p:cNvPr>
          <p:cNvPicPr>
            <a:picLocks noChangeAspect="1"/>
          </p:cNvPicPr>
          <p:nvPr/>
        </p:nvPicPr>
        <p:blipFill>
          <a:blip r:embed="rId5"/>
          <a:stretch>
            <a:fillRect/>
          </a:stretch>
        </p:blipFill>
        <p:spPr>
          <a:xfrm>
            <a:off x="378614" y="6308725"/>
            <a:ext cx="1513435" cy="434999"/>
          </a:xfrm>
          <a:prstGeom prst="rect">
            <a:avLst/>
          </a:prstGeom>
        </p:spPr>
      </p:pic>
      <p:pic>
        <p:nvPicPr>
          <p:cNvPr id="10" name="NOW Logo">
            <a:extLst>
              <a:ext uri="{FF2B5EF4-FFF2-40B4-BE49-F238E27FC236}">
                <a16:creationId xmlns:a16="http://schemas.microsoft.com/office/drawing/2014/main" id="{524AC0F6-6AF9-4678-A940-FA78B5451BA2}"/>
              </a:ext>
            </a:extLst>
          </p:cNvPr>
          <p:cNvPicPr>
            <a:picLocks noChangeAspect="1"/>
          </p:cNvPicPr>
          <p:nvPr/>
        </p:nvPicPr>
        <p:blipFill>
          <a:blip r:embed="rId6"/>
          <a:stretch>
            <a:fillRect/>
          </a:stretch>
        </p:blipFill>
        <p:spPr>
          <a:xfrm>
            <a:off x="10751738" y="6311136"/>
            <a:ext cx="1078931" cy="442439"/>
          </a:xfrm>
          <a:prstGeom prst="rect">
            <a:avLst/>
          </a:prstGeom>
        </p:spPr>
      </p:pic>
      <p:sp>
        <p:nvSpPr>
          <p:cNvPr id="12" name="Rectangle 11">
            <a:extLst>
              <a:ext uri="{FF2B5EF4-FFF2-40B4-BE49-F238E27FC236}">
                <a16:creationId xmlns:a16="http://schemas.microsoft.com/office/drawing/2014/main" id="{A183196B-0DE4-409B-82FC-AF955A84D29C}"/>
              </a:ext>
            </a:extLst>
          </p:cNvPr>
          <p:cNvSpPr/>
          <p:nvPr/>
        </p:nvSpPr>
        <p:spPr>
          <a:xfrm>
            <a:off x="1" y="4378"/>
            <a:ext cx="12184219" cy="1310069"/>
          </a:xfrm>
          <a:prstGeom prst="rect">
            <a:avLst/>
          </a:prstGeom>
          <a:solidFill>
            <a:srgbClr val="04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1" name="Title 3">
            <a:extLst>
              <a:ext uri="{FF2B5EF4-FFF2-40B4-BE49-F238E27FC236}">
                <a16:creationId xmlns:a16="http://schemas.microsoft.com/office/drawing/2014/main" id="{2B6DF9C2-C1C2-4F6E-ADBA-85475AD68DF2}"/>
              </a:ext>
            </a:extLst>
          </p:cNvPr>
          <p:cNvSpPr txBox="1">
            <a:spLocks/>
          </p:cNvSpPr>
          <p:nvPr/>
        </p:nvSpPr>
        <p:spPr>
          <a:xfrm>
            <a:off x="248067" y="109839"/>
            <a:ext cx="11452055" cy="1184358"/>
          </a:xfrm>
          <a:prstGeom prst="rect">
            <a:avLst/>
          </a:prstGeom>
        </p:spPr>
        <p:txBody>
          <a:bodyPr vert="horz" lIns="89642" tIns="44821" rIns="89642" bIns="44821" rtlCol="0" anchor="ctr">
            <a:normAutofit/>
          </a:bodyPr>
          <a:lstStyle>
            <a:lvl1pPr algn="l" defTabSz="931591" rtl="0" eaLnBrk="1" latinLnBrk="0" hangingPunct="1">
              <a:lnSpc>
                <a:spcPct val="90000"/>
              </a:lnSpc>
              <a:spcBef>
                <a:spcPct val="0"/>
              </a:spcBef>
              <a:buNone/>
              <a:defRPr sz="4483" kern="1200">
                <a:solidFill>
                  <a:schemeClr val="tx1"/>
                </a:solidFill>
                <a:latin typeface="+mj-lt"/>
                <a:ea typeface="+mj-ea"/>
                <a:cs typeface="+mj-cs"/>
              </a:defRPr>
            </a:lvl1pPr>
          </a:lstStyle>
          <a:p>
            <a:r>
              <a:rPr lang="en-US" sz="4313" dirty="0">
                <a:solidFill>
                  <a:schemeClr val="bg1"/>
                </a:solidFill>
              </a:rPr>
              <a:t>Industry Influencers</a:t>
            </a:r>
            <a:br>
              <a:rPr lang="en-US" sz="4395" dirty="0">
                <a:solidFill>
                  <a:schemeClr val="bg1"/>
                </a:solidFill>
              </a:rPr>
            </a:br>
            <a:r>
              <a:rPr lang="en-US" sz="3137" dirty="0">
                <a:solidFill>
                  <a:schemeClr val="bg1"/>
                </a:solidFill>
              </a:rPr>
              <a:t>We wrote the book (over 30 of them)</a:t>
            </a:r>
            <a:endParaRPr lang="en-US" sz="4395" dirty="0">
              <a:solidFill>
                <a:schemeClr val="bg1"/>
              </a:solidFill>
            </a:endParaRPr>
          </a:p>
        </p:txBody>
      </p:sp>
    </p:spTree>
    <p:extLst>
      <p:ext uri="{BB962C8B-B14F-4D97-AF65-F5344CB8AC3E}">
        <p14:creationId xmlns:p14="http://schemas.microsoft.com/office/powerpoint/2010/main" val="1053421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DB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947ECB-6D74-4085-908F-5ED57385DFF2}"/>
              </a:ext>
            </a:extLst>
          </p:cNvPr>
          <p:cNvGrpSpPr/>
          <p:nvPr/>
        </p:nvGrpSpPr>
        <p:grpSpPr>
          <a:xfrm>
            <a:off x="1" y="4377"/>
            <a:ext cx="12192000" cy="6849246"/>
            <a:chOff x="0" y="0"/>
            <a:chExt cx="12436475" cy="6986588"/>
          </a:xfrm>
        </p:grpSpPr>
        <p:sp>
          <p:nvSpPr>
            <p:cNvPr id="3" name="Rectangle 2">
              <a:extLst>
                <a:ext uri="{FF2B5EF4-FFF2-40B4-BE49-F238E27FC236}">
                  <a16:creationId xmlns:a16="http://schemas.microsoft.com/office/drawing/2014/main" id="{16D8B0D1-788E-4BD8-B12B-ECEFE42DECBD}"/>
                </a:ext>
              </a:extLst>
            </p:cNvPr>
            <p:cNvSpPr/>
            <p:nvPr/>
          </p:nvSpPr>
          <p:spPr>
            <a:xfrm>
              <a:off x="0" y="1038687"/>
              <a:ext cx="12436475" cy="5947901"/>
            </a:xfrm>
            <a:prstGeom prst="rect">
              <a:avLst/>
            </a:prstGeom>
            <a:solidFill>
              <a:srgbClr val="002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8" name="Rectangle 7">
              <a:extLst>
                <a:ext uri="{FF2B5EF4-FFF2-40B4-BE49-F238E27FC236}">
                  <a16:creationId xmlns:a16="http://schemas.microsoft.com/office/drawing/2014/main" id="{807072E8-0776-4799-BD77-38E4DA4FCD10}"/>
                </a:ext>
              </a:extLst>
            </p:cNvPr>
            <p:cNvSpPr/>
            <p:nvPr/>
          </p:nvSpPr>
          <p:spPr>
            <a:xfrm>
              <a:off x="0" y="0"/>
              <a:ext cx="12428538" cy="1038687"/>
            </a:xfrm>
            <a:prstGeom prst="rect">
              <a:avLst/>
            </a:prstGeom>
            <a:solidFill>
              <a:srgbClr val="04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7" name="Picture 6">
            <a:extLst>
              <a:ext uri="{FF2B5EF4-FFF2-40B4-BE49-F238E27FC236}">
                <a16:creationId xmlns:a16="http://schemas.microsoft.com/office/drawing/2014/main" id="{3D56A4DA-61B2-47C1-9C80-BA1C2A8EE7B1}"/>
              </a:ext>
            </a:extLst>
          </p:cNvPr>
          <p:cNvPicPr>
            <a:picLocks noChangeAspect="1"/>
          </p:cNvPicPr>
          <p:nvPr/>
        </p:nvPicPr>
        <p:blipFill rotWithShape="1">
          <a:blip r:embed="rId2">
            <a:extLst>
              <a:ext uri="{28A0092B-C50C-407E-A947-70E740481C1C}">
                <a14:useLocalDpi xmlns:a14="http://schemas.microsoft.com/office/drawing/2010/main" val="0"/>
              </a:ext>
            </a:extLst>
          </a:blip>
          <a:srcRect l="5812" r="30193" b="-1"/>
          <a:stretch/>
        </p:blipFill>
        <p:spPr>
          <a:xfrm>
            <a:off x="6749307" y="4377"/>
            <a:ext cx="5434913" cy="5647721"/>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0" name="Rectangle 9">
            <a:extLst>
              <a:ext uri="{FF2B5EF4-FFF2-40B4-BE49-F238E27FC236}">
                <a16:creationId xmlns:a16="http://schemas.microsoft.com/office/drawing/2014/main" id="{5103742D-4FC0-4DD2-B7FF-778B3638B546}"/>
              </a:ext>
            </a:extLst>
          </p:cNvPr>
          <p:cNvSpPr/>
          <p:nvPr/>
        </p:nvSpPr>
        <p:spPr>
          <a:xfrm>
            <a:off x="7014742" y="4377"/>
            <a:ext cx="5169477" cy="1018269"/>
          </a:xfrm>
          <a:prstGeom prst="rect">
            <a:avLst/>
          </a:prstGeom>
          <a:solidFill>
            <a:srgbClr val="046E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5" name="Content Placeholder 4">
            <a:extLst>
              <a:ext uri="{FF2B5EF4-FFF2-40B4-BE49-F238E27FC236}">
                <a16:creationId xmlns:a16="http://schemas.microsoft.com/office/drawing/2014/main" id="{F8DBC7D9-4453-451F-B5F2-2469992033FA}"/>
              </a:ext>
            </a:extLst>
          </p:cNvPr>
          <p:cNvSpPr>
            <a:spLocks noGrp="1"/>
          </p:cNvSpPr>
          <p:nvPr>
            <p:ph sz="quarter" idx="12"/>
          </p:nvPr>
        </p:nvSpPr>
        <p:spPr>
          <a:xfrm>
            <a:off x="259873" y="1715970"/>
            <a:ext cx="8276324" cy="4048798"/>
          </a:xfrm>
        </p:spPr>
        <p:txBody>
          <a:bodyPr anchor="t">
            <a:normAutofit/>
          </a:bodyPr>
          <a:lstStyle/>
          <a:p>
            <a:pPr>
              <a:buClr>
                <a:schemeClr val="bg1"/>
              </a:buClr>
            </a:pPr>
            <a:r>
              <a:rPr lang="en-US" sz="2397" dirty="0">
                <a:solidFill>
                  <a:schemeClr val="bg1"/>
                </a:solidFill>
                <a:latin typeface="Segoe UI" panose="020B0502040204020203" pitchFamily="34" charset="0"/>
                <a:cs typeface="Segoe UI" panose="020B0502040204020203" pitchFamily="34" charset="0"/>
              </a:rPr>
              <a:t>Special offer for attendees of this workshop!</a:t>
            </a:r>
          </a:p>
          <a:p>
            <a:pPr>
              <a:buClr>
                <a:schemeClr val="bg1"/>
              </a:buClr>
            </a:pPr>
            <a:r>
              <a:rPr lang="en-US" sz="2397" dirty="0">
                <a:solidFill>
                  <a:schemeClr val="bg1"/>
                </a:solidFill>
                <a:latin typeface="Segoe UI" panose="020B0502040204020203" pitchFamily="34" charset="0"/>
                <a:cs typeface="Segoe UI" panose="020B0502040204020203" pitchFamily="34" charset="0"/>
              </a:rPr>
              <a:t>FREE 3-5 day jumpstart for your company</a:t>
            </a:r>
          </a:p>
          <a:p>
            <a:pPr>
              <a:buClr>
                <a:schemeClr val="bg1"/>
              </a:buClr>
            </a:pPr>
            <a:r>
              <a:rPr lang="en-US" sz="2397" dirty="0">
                <a:solidFill>
                  <a:schemeClr val="bg1"/>
                </a:solidFill>
                <a:latin typeface="Segoe UI" panose="020B0502040204020203" pitchFamily="34" charset="0"/>
                <a:cs typeface="Segoe UI" panose="020B0502040204020203" pitchFamily="34" charset="0"/>
              </a:rPr>
              <a:t>Funded by Microsoft and Wintellect</a:t>
            </a:r>
          </a:p>
          <a:p>
            <a:pPr lvl="1">
              <a:buClr>
                <a:schemeClr val="bg1"/>
              </a:buClr>
            </a:pPr>
            <a:r>
              <a:rPr lang="en-US" sz="1998" dirty="0">
                <a:solidFill>
                  <a:schemeClr val="bg1"/>
                </a:solidFill>
                <a:latin typeface="Segoe UI" panose="020B0502040204020203" pitchFamily="34" charset="0"/>
                <a:cs typeface="Segoe UI" panose="020B0502040204020203" pitchFamily="34" charset="0"/>
              </a:rPr>
              <a:t>Training and overviews for your team</a:t>
            </a:r>
          </a:p>
          <a:p>
            <a:pPr lvl="1">
              <a:buClr>
                <a:schemeClr val="bg1"/>
              </a:buClr>
            </a:pPr>
            <a:r>
              <a:rPr lang="en-US" sz="1998" dirty="0">
                <a:solidFill>
                  <a:schemeClr val="bg1"/>
                </a:solidFill>
                <a:latin typeface="Segoe UI" panose="020B0502040204020203" pitchFamily="34" charset="0"/>
                <a:cs typeface="Segoe UI" panose="020B0502040204020203" pitchFamily="34" charset="0"/>
              </a:rPr>
              <a:t>Stand up a basic Azure subscription and workload</a:t>
            </a:r>
          </a:p>
          <a:p>
            <a:pPr lvl="1">
              <a:buClr>
                <a:schemeClr val="bg1"/>
              </a:buClr>
            </a:pPr>
            <a:r>
              <a:rPr lang="en-US" sz="1998" dirty="0">
                <a:solidFill>
                  <a:schemeClr val="bg1"/>
                </a:solidFill>
                <a:latin typeface="Segoe UI" panose="020B0502040204020203" pitchFamily="34" charset="0"/>
                <a:cs typeface="Segoe UI" panose="020B0502040204020203" pitchFamily="34" charset="0"/>
              </a:rPr>
              <a:t>Deploy a basic Data, Analytics, or Cognitive Services POC</a:t>
            </a:r>
          </a:p>
          <a:p>
            <a:pPr lvl="1">
              <a:buClr>
                <a:schemeClr val="bg1"/>
              </a:buClr>
            </a:pPr>
            <a:r>
              <a:rPr lang="en-US" sz="1998" dirty="0">
                <a:solidFill>
                  <a:schemeClr val="bg1"/>
                </a:solidFill>
                <a:latin typeface="Segoe UI" panose="020B0502040204020203" pitchFamily="34" charset="0"/>
                <a:cs typeface="Segoe UI" panose="020B0502040204020203" pitchFamily="34" charset="0"/>
              </a:rPr>
              <a:t>Get your DevOps going with a VSTS POC</a:t>
            </a:r>
            <a:endParaRPr lang="en-US" dirty="0">
              <a:solidFill>
                <a:schemeClr val="bg1"/>
              </a:solidFill>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D7FE7E85-2651-4B59-9FBB-D5DB8EB105B9}"/>
              </a:ext>
            </a:extLst>
          </p:cNvPr>
          <p:cNvSpPr>
            <a:spLocks noGrp="1"/>
          </p:cNvSpPr>
          <p:nvPr>
            <p:ph type="title"/>
          </p:nvPr>
        </p:nvSpPr>
        <p:spPr>
          <a:xfrm>
            <a:off x="260499" y="4377"/>
            <a:ext cx="9490887" cy="1255695"/>
          </a:xfrm>
        </p:spPr>
        <p:txBody>
          <a:bodyPr>
            <a:normAutofit/>
          </a:bodyPr>
          <a:lstStyle/>
          <a:p>
            <a:r>
              <a:rPr lang="en-US" sz="3529" dirty="0">
                <a:solidFill>
                  <a:schemeClr val="bg1"/>
                </a:solidFill>
                <a:latin typeface="Segoe UI" panose="020B0502040204020203" pitchFamily="34" charset="0"/>
                <a:cs typeface="Segoe UI" panose="020B0502040204020203" pitchFamily="34" charset="0"/>
              </a:rPr>
              <a:t>Jumpstart Your Journey to the Azure Cloud</a:t>
            </a:r>
          </a:p>
        </p:txBody>
      </p:sp>
      <p:sp>
        <p:nvSpPr>
          <p:cNvPr id="2" name="TextBox 1">
            <a:extLst>
              <a:ext uri="{FF2B5EF4-FFF2-40B4-BE49-F238E27FC236}">
                <a16:creationId xmlns:a16="http://schemas.microsoft.com/office/drawing/2014/main" id="{0F43EBCE-9FC4-494B-B8C7-C1D2641C0C48}"/>
              </a:ext>
            </a:extLst>
          </p:cNvPr>
          <p:cNvSpPr txBox="1"/>
          <p:nvPr/>
        </p:nvSpPr>
        <p:spPr>
          <a:xfrm>
            <a:off x="259873" y="6010639"/>
            <a:ext cx="11734089" cy="530686"/>
          </a:xfrm>
          <a:prstGeom prst="rect">
            <a:avLst/>
          </a:prstGeom>
          <a:noFill/>
        </p:spPr>
        <p:txBody>
          <a:bodyPr wrap="square" rtlCol="0">
            <a:spAutoFit/>
          </a:bodyPr>
          <a:lstStyle/>
          <a:p>
            <a:pPr algn="ctr"/>
            <a:r>
              <a:rPr lang="en-US" sz="2797" dirty="0">
                <a:solidFill>
                  <a:schemeClr val="bg1"/>
                </a:solidFill>
                <a:latin typeface="Segoe UI" panose="020B0502040204020203" pitchFamily="34" charset="0"/>
                <a:cs typeface="Segoe UI" panose="020B0502040204020203" pitchFamily="34" charset="0"/>
              </a:rPr>
              <a:t>For more details, contact us at </a:t>
            </a:r>
            <a:r>
              <a:rPr lang="en-US" sz="2797" u="sng" dirty="0">
                <a:solidFill>
                  <a:schemeClr val="bg1"/>
                </a:solidFill>
                <a:latin typeface="Segoe UI" panose="020B0502040204020203" pitchFamily="34" charset="0"/>
                <a:cs typeface="Segoe UI" panose="020B0502040204020203" pitchFamily="34" charset="0"/>
              </a:rPr>
              <a:t>info@wintellect.com</a:t>
            </a:r>
          </a:p>
        </p:txBody>
      </p:sp>
    </p:spTree>
    <p:extLst>
      <p:ext uri="{BB962C8B-B14F-4D97-AF65-F5344CB8AC3E}">
        <p14:creationId xmlns:p14="http://schemas.microsoft.com/office/powerpoint/2010/main" val="19462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7035</TotalTime>
  <Words>3885</Words>
  <Application>Microsoft Office PowerPoint</Application>
  <PresentationFormat>Widescreen</PresentationFormat>
  <Paragraphs>578</Paragraphs>
  <Slides>54</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Calibri Light</vt:lpstr>
      <vt:lpstr>Courier New</vt:lpstr>
      <vt:lpstr>Fira Code</vt:lpstr>
      <vt:lpstr>Segoe UI</vt:lpstr>
      <vt:lpstr>Segoe UI Light</vt:lpstr>
      <vt:lpstr>Times New Roman</vt:lpstr>
      <vt:lpstr>Wingdings</vt:lpstr>
      <vt:lpstr>Wingdings 2</vt:lpstr>
      <vt:lpstr>Office Theme</vt:lpstr>
      <vt:lpstr>Design Solutions For Platform Services Exam 70-535 Certification Jump Start</vt:lpstr>
      <vt:lpstr>About Me</vt:lpstr>
      <vt:lpstr>PowerPoint Presentation</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lpstr>Jumpstart Your Journey to the Azure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Ken Muse</cp:lastModifiedBy>
  <cp:revision>324</cp:revision>
  <dcterms:created xsi:type="dcterms:W3CDTF">2015-09-15T13:10:44Z</dcterms:created>
  <dcterms:modified xsi:type="dcterms:W3CDTF">2018-05-11T00:14:07Z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