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414" r:id="rId2"/>
    <p:sldId id="418" r:id="rId3"/>
    <p:sldId id="427" r:id="rId4"/>
    <p:sldId id="419" r:id="rId5"/>
    <p:sldId id="412" r:id="rId6"/>
    <p:sldId id="399" r:id="rId7"/>
    <p:sldId id="400" r:id="rId8"/>
    <p:sldId id="402" r:id="rId9"/>
    <p:sldId id="401" r:id="rId10"/>
    <p:sldId id="408" r:id="rId11"/>
    <p:sldId id="409" r:id="rId12"/>
    <p:sldId id="425" r:id="rId13"/>
    <p:sldId id="420" r:id="rId14"/>
    <p:sldId id="424" r:id="rId15"/>
    <p:sldId id="410" r:id="rId16"/>
    <p:sldId id="421" r:id="rId17"/>
    <p:sldId id="422" r:id="rId18"/>
    <p:sldId id="423" r:id="rId19"/>
    <p:sldId id="428" r:id="rId20"/>
    <p:sldId id="33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4159AA-050C-4EA0-A049-C8CEE9160C9C}">
          <p14:sldIdLst/>
        </p14:section>
        <p14:section name="Tips Tricks and Experiences" id="{E1451C3D-224F-44A3-A541-A46AA8CBBF73}">
          <p14:sldIdLst>
            <p14:sldId id="414"/>
            <p14:sldId id="418"/>
            <p14:sldId id="427"/>
            <p14:sldId id="419"/>
            <p14:sldId id="412"/>
            <p14:sldId id="399"/>
            <p14:sldId id="400"/>
            <p14:sldId id="402"/>
            <p14:sldId id="401"/>
            <p14:sldId id="408"/>
            <p14:sldId id="409"/>
            <p14:sldId id="425"/>
            <p14:sldId id="420"/>
            <p14:sldId id="424"/>
            <p14:sldId id="410"/>
            <p14:sldId id="421"/>
            <p14:sldId id="422"/>
            <p14:sldId id="423"/>
            <p14:sldId id="428"/>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6581" autoAdjust="0"/>
  </p:normalViewPr>
  <p:slideViewPr>
    <p:cSldViewPr snapToGrid="0">
      <p:cViewPr varScale="1">
        <p:scale>
          <a:sx n="72" d="100"/>
          <a:sy n="72" d="100"/>
        </p:scale>
        <p:origin x="965" y="58"/>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Exam Information</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Technology Changes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Question Types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Exam Strategies</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Additional Resources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t>
        <a:bodyPr/>
        <a:lstStyle/>
        <a:p>
          <a:endParaRPr lang="en-US"/>
        </a:p>
      </dgm:t>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custLinFactNeighborY="0">
        <dgm:presLayoutVars>
          <dgm:chMax val="1"/>
          <dgm:chPref val="1"/>
          <dgm:bulletEnabled val="1"/>
        </dgm:presLayoutVars>
      </dgm:prSet>
      <dgm:spPr/>
      <dgm:t>
        <a:bodyPr/>
        <a:lstStyle/>
        <a:p>
          <a:endParaRPr lang="en-US"/>
        </a:p>
      </dgm:t>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t>
        <a:bodyPr/>
        <a:lstStyle/>
        <a:p>
          <a:endParaRPr lang="en-US"/>
        </a:p>
      </dgm:t>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t>
        <a:bodyPr/>
        <a:lstStyle/>
        <a:p>
          <a:endParaRPr lang="en-US"/>
        </a:p>
      </dgm:t>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t>
        <a:bodyPr/>
        <a:lstStyle/>
        <a:p>
          <a:endParaRPr lang="en-US"/>
        </a:p>
      </dgm:t>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t>
        <a:bodyPr/>
        <a:lstStyle/>
        <a:p>
          <a:endParaRPr lang="en-US"/>
        </a:p>
      </dgm:t>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t>
        <a:bodyPr/>
        <a:lstStyle/>
        <a:p>
          <a:endParaRPr lang="en-US"/>
        </a:p>
      </dgm:t>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t>
        <a:bodyPr/>
        <a:lstStyle/>
        <a:p>
          <a:endParaRPr lang="en-US"/>
        </a:p>
      </dgm:t>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t>
        <a:bodyPr/>
        <a:lstStyle/>
        <a:p>
          <a:endParaRPr lang="en-US"/>
        </a:p>
      </dgm:t>
    </dgm:pt>
  </dgm:ptLst>
  <dgm:cxnLst>
    <dgm:cxn modelId="{461AA0C8-08BD-4606-AB04-4CECEEA600E7}" type="presOf" srcId="{0E1756FE-9A0E-40C2-AF27-BEDB22587F4C}" destId="{8E02C9CA-7E47-4C0E-9D64-9A4547D3E10B}"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0438D83B-F945-4B4E-B4C3-D754C38CB87A}" srcId="{A6DD3D5F-E149-46DF-9DCA-EAF6439D8FBC}" destId="{6A4FCFFA-444B-43DD-9046-3AADE5D1F4C9}" srcOrd="4" destOrd="0" parTransId="{6FBD2B74-C1A1-43FE-A588-225B50F80240}" sibTransId="{6194E1D2-9BCB-4BC2-A5C1-B5C7213CB280}"/>
    <dgm:cxn modelId="{92B270C0-52B8-49C3-8698-DAB9C0880155}" srcId="{A6DD3D5F-E149-46DF-9DCA-EAF6439D8FBC}" destId="{2DE38695-58BA-4A8F-8BF2-B4AF6597D3FC}" srcOrd="3" destOrd="0" parTransId="{B6DEECF7-E0A9-4192-A96C-F610FC2A1389}" sibTransId="{50C5104F-FEB7-4B02-AC0F-6A450247F1CD}"/>
    <dgm:cxn modelId="{64579302-47B0-4745-846C-EDDB1332E2A0}" type="presOf" srcId="{BBFAC1CF-FB45-4815-B4AD-A0064D1B9DF7}" destId="{9A30A22A-4099-4164-B490-37968B1380F3}"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07BB264F-6805-41F0-B2E3-689A2692E06C}" type="presOf" srcId="{EEA06D5F-AEF1-4E25-81CB-378F9FBE7219}" destId="{7FFF41F5-4B85-4283-89BC-F72BB1DCDF17}" srcOrd="0" destOrd="0" presId="urn:microsoft.com/office/officeart/2008/layout/AlternatingHexagons"/>
    <dgm:cxn modelId="{DB6EC1A9-8882-4523-9B6E-A2259F54876C}" type="presOf" srcId="{AC5AD43E-8BA6-40C9-90EE-24F45AB1BC51}" destId="{49CC989F-47AD-4C12-A6F8-6A4849D9023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17603"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a:solidFill>
                <a:schemeClr val="tx1"/>
              </a:solidFill>
            </a:rPr>
            <a:t>Exam Information</a:t>
          </a:r>
        </a:p>
      </dsp:txBody>
      <dsp:txXfrm rot="-5400000">
        <a:off x="2299631" y="142164"/>
        <a:ext cx="543474" cy="624683"/>
      </dsp:txXfrm>
    </dsp:sp>
    <dsp:sp modelId="{9A53782E-84B7-495E-BB96-20026BD94B97}">
      <dsp:nvSpPr>
        <dsp:cNvPr id="0" name=""/>
        <dsp:cNvSpPr/>
      </dsp:nvSpPr>
      <dsp:spPr>
        <a:xfrm>
          <a:off x="2990104" y="182246"/>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264886"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446914" y="142164"/>
        <a:ext cx="543474" cy="624683"/>
      </dsp:txXfrm>
    </dsp:sp>
    <dsp:sp modelId="{086C4028-E570-4C97-805F-0C7D8D7F5D26}">
      <dsp:nvSpPr>
        <dsp:cNvPr id="0" name=""/>
        <dsp:cNvSpPr/>
      </dsp:nvSpPr>
      <dsp:spPr>
        <a:xfrm rot="5400000">
          <a:off x="1689611"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a:solidFill>
                <a:schemeClr val="tx1"/>
              </a:solidFill>
            </a:rPr>
            <a:t>Technology Changes</a:t>
          </a:r>
        </a:p>
      </dsp:txBody>
      <dsp:txXfrm rot="-5400000">
        <a:off x="1871639" y="912478"/>
        <a:ext cx="543474" cy="624683"/>
      </dsp:txXfrm>
    </dsp:sp>
    <dsp:sp modelId="{24AAF4F4-6396-4EA2-8E83-1A293A16235A}">
      <dsp:nvSpPr>
        <dsp:cNvPr id="0" name=""/>
        <dsp:cNvSpPr/>
      </dsp:nvSpPr>
      <dsp:spPr>
        <a:xfrm>
          <a:off x="735795" y="952559"/>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542328"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2724356" y="912478"/>
        <a:ext cx="543474" cy="624683"/>
      </dsp:txXfrm>
    </dsp:sp>
    <dsp:sp modelId="{8E02C9CA-7E47-4C0E-9D64-9A4547D3E10B}">
      <dsp:nvSpPr>
        <dsp:cNvPr id="0" name=""/>
        <dsp:cNvSpPr/>
      </dsp:nvSpPr>
      <dsp:spPr>
        <a:xfrm rot="5400000">
          <a:off x="2117603"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a:solidFill>
                <a:schemeClr val="tx1"/>
              </a:solidFill>
            </a:rPr>
            <a:t>Question Types</a:t>
          </a:r>
        </a:p>
      </dsp:txBody>
      <dsp:txXfrm rot="-5400000">
        <a:off x="2299631" y="1682791"/>
        <a:ext cx="543474" cy="624683"/>
      </dsp:txXfrm>
    </dsp:sp>
    <dsp:sp modelId="{3617D18F-FC41-4379-8912-3757CD3B8A92}">
      <dsp:nvSpPr>
        <dsp:cNvPr id="0" name=""/>
        <dsp:cNvSpPr/>
      </dsp:nvSpPr>
      <dsp:spPr>
        <a:xfrm>
          <a:off x="2990104" y="1722872"/>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264886"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446914" y="1682791"/>
        <a:ext cx="543474" cy="624683"/>
      </dsp:txXfrm>
    </dsp:sp>
    <dsp:sp modelId="{1CF68D52-AC71-446A-824B-331D380D19AB}">
      <dsp:nvSpPr>
        <dsp:cNvPr id="0" name=""/>
        <dsp:cNvSpPr/>
      </dsp:nvSpPr>
      <dsp:spPr>
        <a:xfrm rot="5400000">
          <a:off x="1689611"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a:solidFill>
                <a:schemeClr val="tx1"/>
              </a:solidFill>
            </a:rPr>
            <a:t>Exam Strategies</a:t>
          </a:r>
        </a:p>
      </dsp:txBody>
      <dsp:txXfrm rot="-5400000">
        <a:off x="1871639" y="2453104"/>
        <a:ext cx="543474" cy="624683"/>
      </dsp:txXfrm>
    </dsp:sp>
    <dsp:sp modelId="{8803F8D3-B9BA-46F4-8DA3-658EBC5AC972}">
      <dsp:nvSpPr>
        <dsp:cNvPr id="0" name=""/>
        <dsp:cNvSpPr/>
      </dsp:nvSpPr>
      <dsp:spPr>
        <a:xfrm>
          <a:off x="735795" y="2493186"/>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542328"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2724356" y="2453104"/>
        <a:ext cx="543474" cy="624683"/>
      </dsp:txXfrm>
    </dsp:sp>
    <dsp:sp modelId="{E73095F5-EF93-4F9E-8583-9070C4DC8D56}">
      <dsp:nvSpPr>
        <dsp:cNvPr id="0" name=""/>
        <dsp:cNvSpPr/>
      </dsp:nvSpPr>
      <dsp:spPr>
        <a:xfrm rot="5400000">
          <a:off x="2117603"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a:solidFill>
                <a:schemeClr val="tx1"/>
              </a:solidFill>
            </a:rPr>
            <a:t>Additional Resources</a:t>
          </a:r>
        </a:p>
      </dsp:txBody>
      <dsp:txXfrm rot="-5400000">
        <a:off x="2299631" y="3223417"/>
        <a:ext cx="543474" cy="624683"/>
      </dsp:txXfrm>
    </dsp:sp>
    <dsp:sp modelId="{C2B784D3-9D62-40FC-ABC8-96FCE8DD5438}">
      <dsp:nvSpPr>
        <dsp:cNvPr id="0" name=""/>
        <dsp:cNvSpPr/>
      </dsp:nvSpPr>
      <dsp:spPr>
        <a:xfrm>
          <a:off x="2990104" y="3263499"/>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264886"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446914" y="3223417"/>
        <a:ext cx="543474" cy="62468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84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540287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801132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4213318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93816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https://azure.microsoft.com/en-us/free/?v=17.39a    (12 months)</a:t>
            </a:r>
          </a:p>
          <a:p>
            <a:endParaRPr lang="en-US" dirty="0"/>
          </a:p>
          <a:p>
            <a:r>
              <a:rPr lang="en-US" dirty="0"/>
              <a:t>MVA 70-534 - https://mva.microsoft.com/en-US/training-courses/certification-exam-overview-70534-architecting-microsoft-azure-solutions-17406?l=2jFpjinjD_4806218965 </a:t>
            </a:r>
          </a:p>
          <a:p>
            <a:endParaRPr lang="en-US" dirty="0"/>
          </a:p>
          <a:p>
            <a:r>
              <a:rPr lang="en-US" dirty="0"/>
              <a:t>VIRTUAL LABS - https://azure.microsoft.com/en-us/training/hands-on-labs/ </a:t>
            </a:r>
          </a:p>
          <a:p>
            <a:endParaRPr lang="en-US" dirty="0"/>
          </a:p>
          <a:p>
            <a:r>
              <a:rPr lang="en-US" dirty="0"/>
              <a:t>Azure updates - https://azure.microsoft.com/en-us/updates/ </a:t>
            </a:r>
          </a:p>
          <a:p>
            <a:endParaRPr lang="en-US" dirty="0"/>
          </a:p>
          <a:p>
            <a:r>
              <a:rPr lang="en-US" dirty="0"/>
              <a:t>Practice tests - https://www.mindhub.com/70-534-Architecting-Microsoft-Azure-Solutions-p/mu-70-534_p.htm&amp;utm_source=microsoft&amp;utm_medium=certpage&amp;utm_campaign=msofficialpractice </a:t>
            </a:r>
          </a:p>
          <a:p>
            <a:endParaRPr lang="en-US" dirty="0"/>
          </a:p>
          <a:p>
            <a:r>
              <a:rPr lang="en-US" dirty="0"/>
              <a:t>Exam Replay - https://www.microsoft.com/en-us/learning/offers.aspx?intcmp=lexhpoffersmenubutton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4248688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539794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05514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505816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159731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91430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031005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6/11/2018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30935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04876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2391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Learn about a8 and a9 - </a:t>
            </a:r>
            <a:r>
              <a:rPr lang="en-US" dirty="0" err="1"/>
              <a:t>hpc</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79420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91711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255609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91340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47873"/>
            <a:ext cx="10515600" cy="1325563"/>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dirty="0"/>
              <a:t>EXAM TIP!</a:t>
            </a:r>
          </a:p>
        </p:txBody>
      </p:sp>
      <p:sp>
        <p:nvSpPr>
          <p:cNvPr id="4" name="Text Placeholder 3"/>
          <p:cNvSpPr>
            <a:spLocks noGrp="1"/>
          </p:cNvSpPr>
          <p:nvPr>
            <p:ph type="body" sz="quarter" idx="11"/>
          </p:nvPr>
        </p:nvSpPr>
        <p:spPr>
          <a:xfrm>
            <a:off x="268080" y="1673436"/>
            <a:ext cx="11655840" cy="2018835"/>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6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mailto:skillupmsft@microsoft.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azure.microsoft.com/en-us/training/hands-on-lab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www.measureup.com/" TargetMode="External"/><Relationship Id="rId3" Type="http://schemas.openxmlformats.org/officeDocument/2006/relationships/hyperlink" Target="https://www.microsoft.com/en-us/learning/default.aspx" TargetMode="External"/><Relationship Id="rId7" Type="http://schemas.openxmlformats.org/officeDocument/2006/relationships/hyperlink" Target="https://www.edx.or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mva.microsoft.com/" TargetMode="External"/><Relationship Id="rId5" Type="http://schemas.openxmlformats.org/officeDocument/2006/relationships/hyperlink" Target="https://technet.microsoft.com/en-us/learning/bb291022.aspx" TargetMode="External"/><Relationship Id="rId4" Type="http://schemas.openxmlformats.org/officeDocument/2006/relationships/hyperlink" Target="http://borntolearn.mslearn.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ext uri="{D42A27DB-BD31-4B8C-83A1-F6EECF244321}">
                <p14:modId xmlns:p14="http://schemas.microsoft.com/office/powerpoint/2010/main" val="2141986353"/>
              </p:ext>
            </p:extLst>
          </p:nvPr>
        </p:nvGraphicFramePr>
        <p:xfrm>
          <a:off x="-859880" y="1496135"/>
          <a:ext cx="4738705" cy="399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0774" y="1496135"/>
            <a:ext cx="7481404" cy="4577723"/>
          </a:xfrm>
          <a:prstGeom prst="rect">
            <a:avLst/>
          </a:prstGeom>
        </p:spPr>
      </p:pic>
      <p:sp>
        <p:nvSpPr>
          <p:cNvPr id="3" name="Title 2"/>
          <p:cNvSpPr>
            <a:spLocks noGrp="1"/>
          </p:cNvSpPr>
          <p:nvPr>
            <p:ph type="title"/>
          </p:nvPr>
        </p:nvSpPr>
        <p:spPr/>
        <p:txBody>
          <a:bodyPr/>
          <a:lstStyle/>
          <a:p>
            <a:r>
              <a:rPr lang="en-US" b="1" dirty="0"/>
              <a:t>Exam Tips and Tricks</a:t>
            </a:r>
            <a:endParaRPr lang="en-US" dirty="0"/>
          </a:p>
        </p:txBody>
      </p:sp>
      <p:sp>
        <p:nvSpPr>
          <p:cNvPr id="6" name="TextBox 5">
            <a:extLst>
              <a:ext uri="{FF2B5EF4-FFF2-40B4-BE49-F238E27FC236}">
                <a16:creationId xmlns:a16="http://schemas.microsoft.com/office/drawing/2014/main" xmlns="" id="{F6DABB8C-BBAA-4063-810A-6C3A37ACCD82}"/>
              </a:ext>
            </a:extLst>
          </p:cNvPr>
          <p:cNvSpPr txBox="1"/>
          <p:nvPr/>
        </p:nvSpPr>
        <p:spPr>
          <a:xfrm>
            <a:off x="0" y="5780140"/>
            <a:ext cx="4029949" cy="707886"/>
          </a:xfrm>
          <a:prstGeom prst="rect">
            <a:avLst/>
          </a:prstGeom>
          <a:noFill/>
        </p:spPr>
        <p:txBody>
          <a:bodyPr wrap="none" rtlCol="0">
            <a:spAutoFit/>
          </a:bodyPr>
          <a:lstStyle/>
          <a:p>
            <a:r>
              <a:rPr lang="en-US" sz="2000" b="1" dirty="0"/>
              <a:t>Ashish Sharma</a:t>
            </a:r>
          </a:p>
          <a:p>
            <a:r>
              <a:rPr lang="en-US" sz="2000" b="1" dirty="0"/>
              <a:t>Cloud Solutions Architect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Option Multiple Choice Item</a:t>
            </a:r>
          </a:p>
        </p:txBody>
      </p:sp>
      <p:sp>
        <p:nvSpPr>
          <p:cNvPr id="3" name="Content Placeholder 2"/>
          <p:cNvSpPr>
            <a:spLocks noGrp="1"/>
          </p:cNvSpPr>
          <p:nvPr>
            <p:ph idx="1"/>
          </p:nvPr>
        </p:nvSpPr>
        <p:spPr/>
        <p:txBody>
          <a:bodyPr>
            <a:normAutofit fontScale="850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You bring penny candy to the meeting with the stakeholder. </a:t>
            </a:r>
          </a:p>
          <a:p>
            <a:endParaRPr lang="en-US" dirty="0"/>
          </a:p>
          <a:p>
            <a:r>
              <a:rPr lang="en-US" dirty="0"/>
              <a:t>Does the solution meet the goal?</a:t>
            </a:r>
          </a:p>
          <a:p>
            <a:endParaRPr lang="en-US" dirty="0"/>
          </a:p>
          <a:p>
            <a:pPr marL="742950" indent="-742950">
              <a:buAutoNum type="alphaUcPeriod"/>
            </a:pPr>
            <a:r>
              <a:rPr lang="en-US" dirty="0"/>
              <a:t>Yes</a:t>
            </a:r>
          </a:p>
          <a:p>
            <a:pPr marL="742950" indent="-742950">
              <a:buAutoNum type="alphaUcPeriod"/>
            </a:pPr>
            <a:r>
              <a:rPr lang="en-US" dirty="0"/>
              <a:t>No</a:t>
            </a:r>
          </a:p>
        </p:txBody>
      </p:sp>
    </p:spTree>
    <p:extLst>
      <p:ext uri="{BB962C8B-B14F-4D97-AF65-F5344CB8AC3E}">
        <p14:creationId xmlns:p14="http://schemas.microsoft.com/office/powerpoint/2010/main" val="1172583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 Types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Select answer options and place them in the correct order</a:t>
            </a:r>
          </a:p>
          <a:p>
            <a:pPr marL="571500" indent="-571500">
              <a:buFont typeface="Arial" panose="020B0604020202020204" pitchFamily="34" charset="0"/>
              <a:buChar char="•"/>
            </a:pPr>
            <a:r>
              <a:rPr lang="en-US" dirty="0"/>
              <a:t>Drag answer options into a table, diagram, code, markup, or PowerShell</a:t>
            </a:r>
          </a:p>
          <a:p>
            <a:pPr marL="571500" indent="-571500">
              <a:buFont typeface="Arial" panose="020B0604020202020204" pitchFamily="34" charset="0"/>
              <a:buChar char="•"/>
            </a:pPr>
            <a:r>
              <a:rPr lang="en-US" dirty="0"/>
              <a:t>Analyze code, markup, ARM templates, PowerShell scripts to test your understanding</a:t>
            </a:r>
          </a:p>
        </p:txBody>
      </p:sp>
    </p:spTree>
    <p:extLst>
      <p:ext uri="{BB962C8B-B14F-4D97-AF65-F5344CB8AC3E}">
        <p14:creationId xmlns:p14="http://schemas.microsoft.com/office/powerpoint/2010/main" val="1810673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Set-Based Items</a:t>
            </a:r>
          </a:p>
        </p:txBody>
      </p:sp>
      <p:sp>
        <p:nvSpPr>
          <p:cNvPr id="3" name="Content Placeholder 2"/>
          <p:cNvSpPr>
            <a:spLocks noGrp="1"/>
          </p:cNvSpPr>
          <p:nvPr>
            <p:ph idx="1"/>
          </p:nvPr>
        </p:nvSpPr>
        <p:spPr/>
        <p:txBody>
          <a:bodyPr/>
          <a:lstStyle/>
          <a:p>
            <a:r>
              <a:rPr lang="en-US" dirty="0"/>
              <a:t>Groups of questions may be presented as sets.</a:t>
            </a:r>
          </a:p>
          <a:p>
            <a:endParaRPr lang="en-US" dirty="0"/>
          </a:p>
          <a:p>
            <a:r>
              <a:rPr lang="en-US" dirty="0"/>
              <a:t>Sets may share elements (scenario and/or answer choices).</a:t>
            </a:r>
          </a:p>
          <a:p>
            <a:endParaRPr lang="en-US" dirty="0"/>
          </a:p>
          <a:p>
            <a:r>
              <a:rPr lang="en-US" dirty="0"/>
              <a:t>Ability to return to sets or questions in a set may be restricted.</a:t>
            </a:r>
          </a:p>
        </p:txBody>
      </p:sp>
    </p:spTree>
    <p:extLst>
      <p:ext uri="{BB962C8B-B14F-4D97-AF65-F5344CB8AC3E}">
        <p14:creationId xmlns:p14="http://schemas.microsoft.com/office/powerpoint/2010/main" val="232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and Take the Exam</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529154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a:xfrm>
            <a:off x="201591" y="1231901"/>
            <a:ext cx="11778205" cy="5272138"/>
          </a:xfrm>
        </p:spPr>
        <p:txBody>
          <a:bodyPr>
            <a:normAutofit/>
          </a:bodyPr>
          <a:lstStyle/>
          <a:p>
            <a:pPr marL="571500" indent="-571500">
              <a:buFont typeface="Arial" panose="020B0604020202020204" pitchFamily="34" charset="0"/>
              <a:buChar char="•"/>
            </a:pPr>
            <a:r>
              <a:rPr lang="en-US" dirty="0"/>
              <a:t>Sign up for free Azure </a:t>
            </a:r>
          </a:p>
          <a:p>
            <a:pPr marL="571500" indent="-571500">
              <a:buFont typeface="Arial" panose="020B0604020202020204" pitchFamily="34" charset="0"/>
              <a:buChar char="•"/>
            </a:pPr>
            <a:r>
              <a:rPr lang="en-US" dirty="0"/>
              <a:t>Review the Certification Exam Overview: 70-534: Architecting Microsoft Azure Solutions (MVA)</a:t>
            </a:r>
          </a:p>
          <a:p>
            <a:pPr marL="571500" indent="-571500">
              <a:buFont typeface="Arial" panose="020B0604020202020204" pitchFamily="34" charset="0"/>
              <a:buChar char="•"/>
            </a:pPr>
            <a:r>
              <a:rPr lang="en-US" dirty="0"/>
              <a:t>Practice, practice, </a:t>
            </a:r>
            <a:r>
              <a:rPr lang="en-US" dirty="0" smtClean="0"/>
              <a:t>practice – request practice exams: </a:t>
            </a:r>
            <a:r>
              <a:rPr lang="en-US" sz="2400" u="sng" dirty="0">
                <a:hlinkClick r:id="rId3"/>
              </a:rPr>
              <a:t>skillupmsft@microsoft.com</a:t>
            </a:r>
            <a:r>
              <a:rPr lang="en-US" sz="2400" dirty="0"/>
              <a:t> </a:t>
            </a:r>
            <a:endParaRPr lang="en-US" sz="2400" dirty="0"/>
          </a:p>
          <a:p>
            <a:pPr marL="571500" indent="-571500">
              <a:buFont typeface="Arial" panose="020B0604020202020204" pitchFamily="34" charset="0"/>
              <a:buChar char="•"/>
            </a:pPr>
            <a:r>
              <a:rPr lang="en-US" dirty="0"/>
              <a:t>Run virtual </a:t>
            </a:r>
            <a:r>
              <a:rPr lang="en-US" dirty="0" smtClean="0"/>
              <a:t>labs - </a:t>
            </a:r>
            <a:r>
              <a:rPr lang="en-US" sz="2400" u="sng" dirty="0">
                <a:hlinkClick r:id="rId4"/>
              </a:rPr>
              <a:t>https://azure.microsoft.com/en-us/training/hands-on-labs/</a:t>
            </a:r>
            <a:r>
              <a:rPr lang="en-US" sz="2400" dirty="0"/>
              <a:t> </a:t>
            </a:r>
            <a:endParaRPr lang="en-US" sz="2400" dirty="0"/>
          </a:p>
          <a:p>
            <a:pPr marL="571500" indent="-571500">
              <a:buFont typeface="Arial" panose="020B0604020202020204" pitchFamily="34" charset="0"/>
              <a:buChar char="•"/>
            </a:pPr>
            <a:r>
              <a:rPr lang="en-US" dirty="0"/>
              <a:t>Read up on what is new</a:t>
            </a:r>
          </a:p>
          <a:p>
            <a:pPr marL="571500" indent="-571500">
              <a:buFont typeface="Arial" panose="020B0604020202020204" pitchFamily="34" charset="0"/>
              <a:buChar char="•"/>
            </a:pPr>
            <a:r>
              <a:rPr lang="en-US" dirty="0"/>
              <a:t>Do not use brain dump sites – use practice tests instead</a:t>
            </a:r>
          </a:p>
          <a:p>
            <a:pPr marL="571500" indent="-571500">
              <a:buFont typeface="Arial" panose="020B0604020202020204" pitchFamily="34" charset="0"/>
              <a:buChar char="•"/>
            </a:pPr>
            <a:r>
              <a:rPr lang="en-US" dirty="0"/>
              <a:t>Special offer – Exam Replay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5449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a:t>
            </a:r>
            <a:r>
              <a:rPr lang="en-US" b="1" dirty="0"/>
              <a:t>Entire</a:t>
            </a:r>
            <a:r>
              <a:rPr lang="en-US" dirty="0"/>
              <a:t> Item</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One word or number can make a difference.</a:t>
            </a:r>
          </a:p>
          <a:p>
            <a:pPr marL="571500" indent="-571500">
              <a:buFont typeface="Arial" panose="020B0604020202020204" pitchFamily="34" charset="0"/>
              <a:buChar char="•"/>
            </a:pPr>
            <a:r>
              <a:rPr lang="en-US" dirty="0"/>
              <a:t>Read the boilerplate text and instruction statements.</a:t>
            </a:r>
          </a:p>
          <a:p>
            <a:pPr marL="571500" indent="-571500">
              <a:buFont typeface="Arial" panose="020B0604020202020204" pitchFamily="34" charset="0"/>
              <a:buChar char="•"/>
            </a:pPr>
            <a:endParaRPr lang="en-US" dirty="0"/>
          </a:p>
          <a:p>
            <a:r>
              <a:rPr lang="en-US" dirty="0"/>
              <a:t>Exam items are not written with any intent to trick, obfuscate, or deceive.</a:t>
            </a:r>
          </a:p>
        </p:txBody>
      </p:sp>
    </p:spTree>
    <p:extLst>
      <p:ext uri="{BB962C8B-B14F-4D97-AF65-F5344CB8AC3E}">
        <p14:creationId xmlns:p14="http://schemas.microsoft.com/office/powerpoint/2010/main" val="34931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3641568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Money on Your Exams</a:t>
            </a:r>
          </a:p>
        </p:txBody>
      </p:sp>
      <p:sp>
        <p:nvSpPr>
          <p:cNvPr id="3" name="Text Placeholder 2"/>
          <p:cNvSpPr>
            <a:spLocks noGrp="1"/>
          </p:cNvSpPr>
          <p:nvPr>
            <p:ph idx="1"/>
          </p:nvPr>
        </p:nvSpPr>
        <p:spPr/>
        <p:txBody>
          <a:bodyPr/>
          <a:lstStyle/>
          <a:p>
            <a:r>
              <a:rPr lang="en-US" sz="3200" dirty="0"/>
              <a:t>The </a:t>
            </a:r>
            <a:r>
              <a:rPr lang="en-US" sz="3200" b="1" dirty="0"/>
              <a:t>Special offers </a:t>
            </a:r>
            <a:r>
              <a:rPr lang="en-US" sz="3200" dirty="0"/>
              <a:t>link lists current promotions and discount</a:t>
            </a:r>
            <a:r>
              <a:rPr lang="en-US" sz="3200" dirty="0" smtClean="0"/>
              <a:t>.</a:t>
            </a:r>
          </a:p>
          <a:p>
            <a:r>
              <a:rPr lang="en-US" sz="3200" dirty="0" smtClean="0"/>
              <a:t>**50% off exam vouchers will be sent in post event email.</a:t>
            </a:r>
            <a:endParaRPr lang="en-US" sz="3200" dirty="0"/>
          </a:p>
          <a:p>
            <a:endParaRPr lang="en-US" dirty="0"/>
          </a:p>
        </p:txBody>
      </p:sp>
      <p:pic>
        <p:nvPicPr>
          <p:cNvPr id="4" name="Picture 3"/>
          <p:cNvPicPr>
            <a:picLocks noChangeAspect="1"/>
          </p:cNvPicPr>
          <p:nvPr/>
        </p:nvPicPr>
        <p:blipFill>
          <a:blip r:embed="rId3"/>
          <a:stretch>
            <a:fillRect/>
          </a:stretch>
        </p:blipFill>
        <p:spPr>
          <a:xfrm>
            <a:off x="403896" y="2447110"/>
            <a:ext cx="7644951" cy="4072699"/>
          </a:xfrm>
          <a:prstGeom prst="rect">
            <a:avLst/>
          </a:prstGeom>
        </p:spPr>
      </p:pic>
      <p:sp>
        <p:nvSpPr>
          <p:cNvPr id="5" name="Oval 4"/>
          <p:cNvSpPr/>
          <p:nvPr/>
        </p:nvSpPr>
        <p:spPr>
          <a:xfrm>
            <a:off x="3592382" y="2688067"/>
            <a:ext cx="1706492" cy="673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038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Comments About Exam Questions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Deprecated technology</a:t>
            </a:r>
          </a:p>
          <a:p>
            <a:pPr marL="571500" indent="-571500">
              <a:buFont typeface="Arial" panose="020B0604020202020204" pitchFamily="34" charset="0"/>
              <a:buChar char="•"/>
            </a:pPr>
            <a:r>
              <a:rPr lang="en-US" dirty="0"/>
              <a:t>Question is confusing or unclear</a:t>
            </a:r>
          </a:p>
          <a:p>
            <a:pPr marL="571500" indent="-571500">
              <a:buFont typeface="Arial" panose="020B0604020202020204" pitchFamily="34" charset="0"/>
              <a:buChar char="•"/>
            </a:pPr>
            <a:r>
              <a:rPr lang="en-US" dirty="0"/>
              <a:t>Branding has changed</a:t>
            </a:r>
          </a:p>
          <a:p>
            <a:pPr marL="571500" indent="-571500">
              <a:buFont typeface="Arial" panose="020B0604020202020204" pitchFamily="34" charset="0"/>
              <a:buChar char="•"/>
            </a:pPr>
            <a:r>
              <a:rPr lang="en-US" dirty="0"/>
              <a:t>You really like a question</a:t>
            </a:r>
          </a:p>
          <a:p>
            <a:pPr marL="571500" indent="-571500">
              <a:buFont typeface="Arial" panose="020B0604020202020204" pitchFamily="34" charset="0"/>
              <a:buChar char="•"/>
            </a:pPr>
            <a:r>
              <a:rPr lang="en-US" dirty="0"/>
              <a:t>Typographical errors</a:t>
            </a:r>
          </a:p>
          <a:p>
            <a:pPr marL="571500" indent="-571500">
              <a:buFont typeface="Arial" panose="020B0604020202020204" pitchFamily="34" charset="0"/>
              <a:buChar char="•"/>
            </a:pPr>
            <a:r>
              <a:rPr lang="en-US" dirty="0"/>
              <a:t>Functionality issues</a:t>
            </a:r>
          </a:p>
        </p:txBody>
      </p:sp>
    </p:spTree>
    <p:extLst>
      <p:ext uri="{BB962C8B-B14F-4D97-AF65-F5344CB8AC3E}">
        <p14:creationId xmlns:p14="http://schemas.microsoft.com/office/powerpoint/2010/main" val="2050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hlinkClick r:id="rId3"/>
              </a:rPr>
              <a:t>Microsoft Learning home page</a:t>
            </a:r>
            <a:endParaRPr lang="en-US" dirty="0"/>
          </a:p>
          <a:p>
            <a:r>
              <a:rPr lang="en-US" dirty="0">
                <a:hlinkClick r:id="rId4"/>
              </a:rPr>
              <a:t>Microsoft Born to Learn site</a:t>
            </a:r>
            <a:endParaRPr lang="en-US" dirty="0"/>
          </a:p>
          <a:p>
            <a:r>
              <a:rPr lang="en-US" dirty="0">
                <a:hlinkClick r:id="rId5"/>
              </a:rPr>
              <a:t>Microsoft </a:t>
            </a:r>
            <a:r>
              <a:rPr lang="en-US" dirty="0" err="1">
                <a:hlinkClick r:id="rId5"/>
              </a:rPr>
              <a:t>Technet</a:t>
            </a:r>
            <a:r>
              <a:rPr lang="en-US" dirty="0">
                <a:hlinkClick r:id="rId5"/>
              </a:rPr>
              <a:t> Learning Resources</a:t>
            </a:r>
            <a:endParaRPr lang="en-US" dirty="0"/>
          </a:p>
          <a:p>
            <a:r>
              <a:rPr lang="en-US" dirty="0">
                <a:hlinkClick r:id="rId6"/>
              </a:rPr>
              <a:t>Microsoft Virtual Academy</a:t>
            </a:r>
            <a:endParaRPr lang="en-US" dirty="0"/>
          </a:p>
          <a:p>
            <a:r>
              <a:rPr lang="en-US" dirty="0">
                <a:hlinkClick r:id="rId7"/>
              </a:rPr>
              <a:t>Edx.org</a:t>
            </a:r>
            <a:endParaRPr lang="en-US" dirty="0"/>
          </a:p>
          <a:p>
            <a:r>
              <a:rPr lang="en-US" dirty="0" err="1" smtClean="0">
                <a:hlinkClick r:id="rId8"/>
              </a:rPr>
              <a:t>MeasureUp</a:t>
            </a:r>
            <a:endParaRPr lang="en-US" dirty="0" smtClean="0"/>
          </a:p>
          <a:p>
            <a:endParaRPr lang="en-US" dirty="0"/>
          </a:p>
        </p:txBody>
      </p:sp>
    </p:spTree>
    <p:extLst>
      <p:ext uri="{BB962C8B-B14F-4D97-AF65-F5344CB8AC3E}">
        <p14:creationId xmlns:p14="http://schemas.microsoft.com/office/powerpoint/2010/main" val="2634649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Information</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654268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Rectangle 1">
            <a:extLst>
              <a:ext uri="{FF2B5EF4-FFF2-40B4-BE49-F238E27FC236}">
                <a16:creationId xmlns:a16="http://schemas.microsoft.com/office/drawing/2014/main" xmlns="" id="{EB07F72F-9ABC-402E-BBA2-8EB2D13C0001}"/>
              </a:ext>
            </a:extLst>
          </p:cNvPr>
          <p:cNvSpPr/>
          <p:nvPr/>
        </p:nvSpPr>
        <p:spPr>
          <a:xfrm>
            <a:off x="1318162" y="3083701"/>
            <a:ext cx="4013859" cy="769441"/>
          </a:xfrm>
          <a:prstGeom prst="rect">
            <a:avLst/>
          </a:prstGeom>
        </p:spPr>
        <p:txBody>
          <a:bodyPr wrap="square">
            <a:spAutoFit/>
          </a:bodyPr>
          <a:lstStyle/>
          <a:p>
            <a:r>
              <a:rPr lang="en-US" sz="4400" dirty="0"/>
              <a:t>Questions?</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 Azure Certifications</a:t>
            </a:r>
          </a:p>
        </p:txBody>
      </p:sp>
      <p:sp>
        <p:nvSpPr>
          <p:cNvPr id="3" name="Content Placeholder 2"/>
          <p:cNvSpPr>
            <a:spLocks noGrp="1"/>
          </p:cNvSpPr>
          <p:nvPr>
            <p:ph idx="1"/>
          </p:nvPr>
        </p:nvSpPr>
        <p:spPr>
          <a:xfrm>
            <a:off x="201591" y="1231901"/>
            <a:ext cx="11778205" cy="4933487"/>
          </a:xfrm>
        </p:spPr>
        <p:txBody>
          <a:bodyPr>
            <a:normAutofit fontScale="55000" lnSpcReduction="20000"/>
          </a:bodyPr>
          <a:lstStyle/>
          <a:p>
            <a:r>
              <a:rPr lang="en-US" sz="6700" dirty="0"/>
              <a:t>MCSA – Cloud Platform, pass two of the following exams</a:t>
            </a:r>
          </a:p>
          <a:p>
            <a:pPr marL="571500" indent="-571500">
              <a:buFont typeface="Arial" panose="020B0604020202020204" pitchFamily="34" charset="0"/>
              <a:buChar char="•"/>
            </a:pPr>
            <a:r>
              <a:rPr lang="en-US" sz="5100" dirty="0"/>
              <a:t>70-473 Designing and Implementing Cloud Data Platform Solutions</a:t>
            </a:r>
          </a:p>
          <a:p>
            <a:pPr marL="571500" indent="-571500">
              <a:buFont typeface="Arial" panose="020B0604020202020204" pitchFamily="34" charset="0"/>
              <a:buChar char="•"/>
            </a:pPr>
            <a:r>
              <a:rPr lang="en-US" sz="5100" dirty="0"/>
              <a:t>70-475 Designing and Implementing Big Data Analytics Solutions</a:t>
            </a:r>
          </a:p>
          <a:p>
            <a:pPr marL="571500" indent="-571500">
              <a:buFont typeface="Arial" panose="020B0604020202020204" pitchFamily="34" charset="0"/>
              <a:buChar char="•"/>
            </a:pPr>
            <a:r>
              <a:rPr lang="en-US" sz="5100" dirty="0"/>
              <a:t>70-532 Developing Microsoft Azure Solutions</a:t>
            </a:r>
          </a:p>
          <a:p>
            <a:pPr marL="571500" indent="-571500">
              <a:buFont typeface="Arial" panose="020B0604020202020204" pitchFamily="34" charset="0"/>
              <a:buChar char="•"/>
            </a:pPr>
            <a:r>
              <a:rPr lang="en-US" sz="5100" dirty="0"/>
              <a:t>70-533 Implementing Microsoft Azure Infrastructure Solutions</a:t>
            </a:r>
          </a:p>
          <a:p>
            <a:pPr marL="571500" indent="-571500">
              <a:buFont typeface="Arial" panose="020B0604020202020204" pitchFamily="34" charset="0"/>
              <a:buChar char="•"/>
            </a:pPr>
            <a:r>
              <a:rPr lang="en-US" sz="5100" dirty="0"/>
              <a:t>70-534 Architecting Microsoft Azure Solutions</a:t>
            </a:r>
          </a:p>
          <a:p>
            <a:endParaRPr lang="en-US" sz="5100" dirty="0"/>
          </a:p>
          <a:p>
            <a:r>
              <a:rPr lang="en-US" sz="6700" dirty="0"/>
              <a:t>MCSE – Cloud Platform and Infrastructure</a:t>
            </a:r>
          </a:p>
          <a:p>
            <a:pPr marL="571500" indent="-571500">
              <a:buFont typeface="Arial" panose="020B0604020202020204" pitchFamily="34" charset="0"/>
              <a:buChar char="•"/>
            </a:pPr>
            <a:r>
              <a:rPr lang="en-US" sz="5100" dirty="0"/>
              <a:t>Requires MCSA – Cloud Platform</a:t>
            </a:r>
          </a:p>
          <a:p>
            <a:pPr marL="571500" indent="-571500">
              <a:buFont typeface="Arial" panose="020B0604020202020204" pitchFamily="34" charset="0"/>
              <a:buChar char="•"/>
            </a:pPr>
            <a:r>
              <a:rPr lang="en-US" sz="5100" dirty="0"/>
              <a:t>Pass one additional exam including: 70-246, 70-247, 70-413, 70-414, 70-473, 70-475, 70-532, 70-533, 70-534, 70-744</a:t>
            </a:r>
          </a:p>
          <a:p>
            <a:endParaRPr lang="en-US" dirty="0"/>
          </a:p>
        </p:txBody>
      </p:sp>
    </p:spTree>
    <p:extLst>
      <p:ext uri="{BB962C8B-B14F-4D97-AF65-F5344CB8AC3E}">
        <p14:creationId xmlns:p14="http://schemas.microsoft.com/office/powerpoint/2010/main" val="3708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7120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stretch>
            <a:fillRect/>
          </a:stretch>
        </p:blipFill>
        <p:spPr>
          <a:xfrm>
            <a:off x="8358809" y="3021496"/>
            <a:ext cx="3657600" cy="3657600"/>
          </a:xfrm>
          <a:prstGeom prst="rect">
            <a:avLst/>
          </a:prstGeom>
        </p:spPr>
      </p:pic>
      <p:sp>
        <p:nvSpPr>
          <p:cNvPr id="2" name="Title 1"/>
          <p:cNvSpPr>
            <a:spLocks noGrp="1"/>
          </p:cNvSpPr>
          <p:nvPr>
            <p:ph type="title"/>
          </p:nvPr>
        </p:nvSpPr>
        <p:spPr/>
        <p:txBody>
          <a:bodyPr/>
          <a:lstStyle/>
          <a:p>
            <a:r>
              <a:rPr lang="en-US" dirty="0"/>
              <a:t>Azure Exam Refreshes</a:t>
            </a:r>
          </a:p>
        </p:txBody>
      </p:sp>
      <p:sp>
        <p:nvSpPr>
          <p:cNvPr id="7" name="TextBox 6"/>
          <p:cNvSpPr txBox="1"/>
          <p:nvPr/>
        </p:nvSpPr>
        <p:spPr>
          <a:xfrm>
            <a:off x="144117" y="1138030"/>
            <a:ext cx="11872292"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Exams are refreshed regularly</a:t>
            </a:r>
          </a:p>
          <a:p>
            <a:pPr marL="285750" indent="-285750">
              <a:buFont typeface="Arial" panose="020B0604020202020204" pitchFamily="34" charset="0"/>
              <a:buChar char="•"/>
            </a:pPr>
            <a:r>
              <a:rPr lang="en-US" sz="2800" dirty="0"/>
              <a:t>The MS Learning exam page announces significant changes before changes go live</a:t>
            </a:r>
          </a:p>
          <a:p>
            <a:pPr marL="285750" indent="-285750">
              <a:buFont typeface="Arial" panose="020B0604020202020204" pitchFamily="34" charset="0"/>
              <a:buChar char="•"/>
            </a:pPr>
            <a:r>
              <a:rPr lang="en-US" sz="2800" dirty="0"/>
              <a:t>You can now re-earn specific certifications yearly </a:t>
            </a:r>
          </a:p>
          <a:p>
            <a:endParaRPr lang="en-US" dirty="0"/>
          </a:p>
        </p:txBody>
      </p:sp>
      <p:sp>
        <p:nvSpPr>
          <p:cNvPr id="8" name="TextBox 7"/>
          <p:cNvSpPr txBox="1"/>
          <p:nvPr/>
        </p:nvSpPr>
        <p:spPr>
          <a:xfrm>
            <a:off x="367749" y="3049245"/>
            <a:ext cx="5948569" cy="2954655"/>
          </a:xfrm>
          <a:prstGeom prst="rect">
            <a:avLst/>
          </a:prstGeom>
          <a:noFill/>
        </p:spPr>
        <p:txBody>
          <a:bodyPr wrap="square" rtlCol="0">
            <a:spAutoFit/>
          </a:bodyPr>
          <a:lstStyle/>
          <a:p>
            <a:r>
              <a:rPr lang="en-US" sz="2800" dirty="0"/>
              <a:t>“Since the last exam update, Microsoft Azure has had significant technology changes, and we are updating the exam objectives to include them. As of November 22, 2016, this exam reflects these changes.”</a:t>
            </a:r>
          </a:p>
          <a:p>
            <a:endParaRPr lang="en-US" dirty="0"/>
          </a:p>
        </p:txBody>
      </p:sp>
    </p:spTree>
    <p:extLst>
      <p:ext uri="{BB962C8B-B14F-4D97-AF65-F5344CB8AC3E}">
        <p14:creationId xmlns:p14="http://schemas.microsoft.com/office/powerpoint/2010/main" val="15330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Text Placeholder 2"/>
          <p:cNvSpPr>
            <a:spLocks noGrp="1"/>
          </p:cNvSpPr>
          <p:nvPr>
            <p:ph type="body" idx="1"/>
          </p:nvPr>
        </p:nvSpPr>
        <p:spPr/>
        <p:txBody>
          <a:bodyPr/>
          <a:lstStyle/>
          <a:p>
            <a:r>
              <a:rPr lang="en-US" dirty="0"/>
              <a:t>How Exam Authors Ask Questions</a:t>
            </a:r>
          </a:p>
        </p:txBody>
      </p:sp>
    </p:spTree>
    <p:extLst>
      <p:ext uri="{BB962C8B-B14F-4D97-AF65-F5344CB8AC3E}">
        <p14:creationId xmlns:p14="http://schemas.microsoft.com/office/powerpoint/2010/main" val="42438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and Variants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1, 2, or 3 correct answers</a:t>
            </a:r>
          </a:p>
          <a:p>
            <a:pPr marL="571500" indent="-571500">
              <a:buFont typeface="Arial" panose="020B0604020202020204" pitchFamily="34" charset="0"/>
              <a:buChar char="•"/>
            </a:pPr>
            <a:r>
              <a:rPr lang="en-US" dirty="0"/>
              <a:t>Dynamic Option Multiple Choice is relatively new</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08770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err="1"/>
              <a:t>Testlet</a:t>
            </a:r>
            <a:r>
              <a:rPr lang="en-US" dirty="0"/>
              <a:t> with background, requirements, and other resources, may include code, markup, PowerShell, etc.</a:t>
            </a:r>
          </a:p>
          <a:p>
            <a:pPr marL="571500" indent="-571500">
              <a:buFont typeface="Arial" panose="020B0604020202020204" pitchFamily="34" charset="0"/>
              <a:buChar char="•"/>
            </a:pPr>
            <a:r>
              <a:rPr lang="en-US" dirty="0"/>
              <a:t>Includes 1 or more related questions</a:t>
            </a:r>
          </a:p>
          <a:p>
            <a:pPr marL="571500" indent="-571500">
              <a:buFont typeface="Arial" panose="020B0604020202020204" pitchFamily="34" charset="0"/>
              <a:buChar char="•"/>
            </a:pPr>
            <a:r>
              <a:rPr lang="en-US" dirty="0"/>
              <a:t>Once you complete a case study section, you cannot return to it</a:t>
            </a:r>
          </a:p>
          <a:p>
            <a:endParaRPr lang="en-US" dirty="0"/>
          </a:p>
          <a:p>
            <a:r>
              <a:rPr lang="en-US" dirty="0"/>
              <a:t>Why? Real world situations</a:t>
            </a:r>
          </a:p>
          <a:p>
            <a:r>
              <a:rPr lang="en-US" dirty="0"/>
              <a:t>Strategy: Read all of the questions first, then read through the case study document.</a:t>
            </a:r>
          </a:p>
          <a:p>
            <a:endParaRPr lang="en-US" dirty="0"/>
          </a:p>
        </p:txBody>
      </p:sp>
    </p:spTree>
    <p:extLst>
      <p:ext uri="{BB962C8B-B14F-4D97-AF65-F5344CB8AC3E}">
        <p14:creationId xmlns:p14="http://schemas.microsoft.com/office/powerpoint/2010/main" val="37147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Choice Item</a:t>
            </a:r>
          </a:p>
        </p:txBody>
      </p:sp>
      <p:sp>
        <p:nvSpPr>
          <p:cNvPr id="3" name="Content Placeholder 2"/>
          <p:cNvSpPr>
            <a:spLocks noGrp="1"/>
          </p:cNvSpPr>
          <p:nvPr>
            <p:ph idx="1"/>
          </p:nvPr>
        </p:nvSpPr>
        <p:spPr/>
        <p:txBody>
          <a:bodyPr>
            <a:normAutofit fontScale="925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What should you bring to the meeting?</a:t>
            </a:r>
          </a:p>
          <a:p>
            <a:endParaRPr lang="en-US" dirty="0"/>
          </a:p>
          <a:p>
            <a:pPr marL="742950" indent="-742950">
              <a:buAutoNum type="alphaUcPeriod"/>
            </a:pPr>
            <a:r>
              <a:rPr lang="en-US" dirty="0"/>
              <a:t>Hammers</a:t>
            </a:r>
          </a:p>
          <a:p>
            <a:pPr marL="742950" indent="-742950">
              <a:buAutoNum type="alphaUcPeriod"/>
            </a:pPr>
            <a:r>
              <a:rPr lang="en-US" dirty="0"/>
              <a:t>Junk Food</a:t>
            </a:r>
          </a:p>
          <a:p>
            <a:pPr marL="742950" indent="-742950">
              <a:buAutoNum type="alphaUcPeriod"/>
            </a:pPr>
            <a:r>
              <a:rPr lang="en-US" dirty="0"/>
              <a:t>Money</a:t>
            </a:r>
          </a:p>
          <a:p>
            <a:pPr marL="742950" indent="-742950">
              <a:buAutoNum type="alphaUcPeriod"/>
            </a:pPr>
            <a:r>
              <a:rPr lang="en-US" dirty="0"/>
              <a:t>Penny Candy</a:t>
            </a:r>
          </a:p>
        </p:txBody>
      </p:sp>
    </p:spTree>
    <p:extLst>
      <p:ext uri="{BB962C8B-B14F-4D97-AF65-F5344CB8AC3E}">
        <p14:creationId xmlns:p14="http://schemas.microsoft.com/office/powerpoint/2010/main" val="3666682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9334</TotalTime>
  <Words>1089</Words>
  <Application>Microsoft Office PowerPoint</Application>
  <PresentationFormat>Widescreen</PresentationFormat>
  <Paragraphs>148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Segoe Semibold</vt:lpstr>
      <vt:lpstr>Segoe UI</vt:lpstr>
      <vt:lpstr>Office Theme</vt:lpstr>
      <vt:lpstr>Exam Tips and Tricks</vt:lpstr>
      <vt:lpstr>Exam Information</vt:lpstr>
      <vt:lpstr>RoadMap – Azure Certifications</vt:lpstr>
      <vt:lpstr>Consult the Official Exam Page for Your Exam</vt:lpstr>
      <vt:lpstr>Azure Exam Refreshes</vt:lpstr>
      <vt:lpstr>Question Types</vt:lpstr>
      <vt:lpstr>Multiple Choice and Variants</vt:lpstr>
      <vt:lpstr>Case Studies</vt:lpstr>
      <vt:lpstr>Standard Multiple Choice Item</vt:lpstr>
      <vt:lpstr>Dynamic Option Multiple Choice Item</vt:lpstr>
      <vt:lpstr>Other Item Types</vt:lpstr>
      <vt:lpstr>Set-Based Items</vt:lpstr>
      <vt:lpstr>Get Ready and Take the Exam</vt:lpstr>
      <vt:lpstr>Get Ready</vt:lpstr>
      <vt:lpstr>Read the Entire Item</vt:lpstr>
      <vt:lpstr>Consult the Official Exam Page for Your Exam</vt:lpstr>
      <vt:lpstr>Save Money on Your Exams</vt:lpstr>
      <vt:lpstr>Leave Comments About Exam Questions</vt:lpstr>
      <vt:lpstr>Additional 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Jeff Stillman</cp:lastModifiedBy>
  <cp:revision>111</cp:revision>
  <dcterms:created xsi:type="dcterms:W3CDTF">2015-09-15T13:10:44Z</dcterms:created>
  <dcterms:modified xsi:type="dcterms:W3CDTF">2018-06-11T14:21:40Z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2017-09-26T21:34:13.3602241-04:00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