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9" r:id="rId2"/>
    <p:sldId id="291" r:id="rId3"/>
    <p:sldId id="293" r:id="rId4"/>
    <p:sldId id="294" r:id="rId5"/>
    <p:sldId id="292" r:id="rId6"/>
    <p:sldId id="296" r:id="rId7"/>
    <p:sldId id="378" r:id="rId8"/>
    <p:sldId id="375" r:id="rId9"/>
    <p:sldId id="372" r:id="rId10"/>
    <p:sldId id="298" r:id="rId11"/>
    <p:sldId id="373" r:id="rId12"/>
    <p:sldId id="374" r:id="rId13"/>
    <p:sldId id="300" r:id="rId14"/>
    <p:sldId id="302" r:id="rId15"/>
    <p:sldId id="342" r:id="rId16"/>
    <p:sldId id="333" r:id="rId17"/>
    <p:sldId id="389" r:id="rId18"/>
    <p:sldId id="306" r:id="rId19"/>
    <p:sldId id="381" r:id="rId20"/>
    <p:sldId id="320" r:id="rId21"/>
    <p:sldId id="308" r:id="rId22"/>
    <p:sldId id="307" r:id="rId23"/>
    <p:sldId id="387" r:id="rId24"/>
    <p:sldId id="314" r:id="rId25"/>
    <p:sldId id="364" r:id="rId26"/>
    <p:sldId id="311" r:id="rId27"/>
    <p:sldId id="309" r:id="rId28"/>
    <p:sldId id="319" r:id="rId29"/>
    <p:sldId id="321" r:id="rId30"/>
    <p:sldId id="323" r:id="rId31"/>
    <p:sldId id="324" r:id="rId32"/>
    <p:sldId id="325" r:id="rId33"/>
    <p:sldId id="388" r:id="rId34"/>
    <p:sldId id="383" r:id="rId35"/>
    <p:sldId id="329" r:id="rId36"/>
    <p:sldId id="330" r:id="rId37"/>
    <p:sldId id="370" r:id="rId38"/>
    <p:sldId id="334" r:id="rId39"/>
    <p:sldId id="3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072" autoAdjust="0"/>
    <p:restoredTop sz="64754" autoAdjust="0"/>
  </p:normalViewPr>
  <p:slideViewPr>
    <p:cSldViewPr snapToGrid="0">
      <p:cViewPr varScale="1">
        <p:scale>
          <a:sx n="51" d="100"/>
          <a:sy n="51" d="100"/>
        </p:scale>
        <p:origin x="636" y="78"/>
      </p:cViewPr>
      <p:guideLst/>
    </p:cSldViewPr>
  </p:slideViewPr>
  <p:outlineViewPr>
    <p:cViewPr>
      <p:scale>
        <a:sx n="33" d="100"/>
        <a:sy n="33" d="100"/>
      </p:scale>
      <p:origin x="0" y="-329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ARM Virtual Machines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dirty="0">
            <a:solidFill>
              <a:schemeClr val="tx1"/>
            </a:solidFill>
          </a:endParaRPr>
        </a:p>
      </dgm:t>
    </dgm:pt>
    <dgm:pt modelId="{A56971B8-C7AF-49E7-B6D3-6FAA05FB8F30}">
      <dgm:prSet phldrT="[Text]"/>
      <dgm:spPr/>
      <dgm:t>
        <a:bodyPr/>
        <a:lstStyle/>
        <a:p>
          <a:r>
            <a:rPr lang="en-US" dirty="0">
              <a:solidFill>
                <a:schemeClr val="tx1"/>
              </a:solidFill>
            </a:rPr>
            <a:t>ARM Templates</a:t>
          </a:r>
        </a:p>
      </dgm:t>
    </dgm:pt>
    <dgm:pt modelId="{D5B474D5-23AC-46E0-9804-36CC26A4CE01}" type="parTrans" cxnId="{10B6536E-3229-4A3B-ADCE-03E707ABA01D}">
      <dgm:prSet/>
      <dgm:spPr/>
      <dgm:t>
        <a:bodyPr/>
        <a:lstStyle/>
        <a:p>
          <a:endParaRPr lang="en-US"/>
        </a:p>
      </dgm:t>
    </dgm:pt>
    <dgm:pt modelId="{95748DF1-EA49-4D56-8B66-89ADFCED8D8B}" type="sibTrans" cxnId="{10B6536E-3229-4A3B-ADCE-03E707ABA01D}">
      <dgm:prSet/>
      <dgm:spPr/>
      <dgm:t>
        <a:bodyPr/>
        <a:lstStyle/>
        <a:p>
          <a:endParaRPr lang="en-US" dirty="0"/>
        </a:p>
      </dgm:t>
    </dgm:pt>
    <dgm:pt modelId="{020B9A33-F786-49AF-B02E-217615166DAD}">
      <dgm:prSet phldrT="[Text]"/>
      <dgm:spPr/>
      <dgm:t>
        <a:bodyPr/>
        <a:lstStyle/>
        <a:p>
          <a:r>
            <a:rPr lang="en-US" dirty="0">
              <a:solidFill>
                <a:schemeClr val="tx1"/>
              </a:solidFill>
            </a:rPr>
            <a:t>Design for Availability</a:t>
          </a:r>
        </a:p>
      </dgm:t>
    </dgm:pt>
    <dgm:pt modelId="{D8AF8431-5E72-4DDF-B344-C96FFB92E63D}" type="parTrans" cxnId="{00AE487A-2976-4C9C-8042-BEACC63DFF58}">
      <dgm:prSet/>
      <dgm:spPr/>
      <dgm:t>
        <a:bodyPr/>
        <a:lstStyle/>
        <a:p>
          <a:endParaRPr lang="en-US"/>
        </a:p>
      </dgm:t>
    </dgm:pt>
    <dgm:pt modelId="{C0F05320-2C4B-460C-ABC8-B529BDB7E260}" type="sibTrans" cxnId="{00AE487A-2976-4C9C-8042-BEACC63DFF58}">
      <dgm:prSet/>
      <dgm:spPr/>
      <dgm:t>
        <a:bodyPr/>
        <a:lstStyle/>
        <a:p>
          <a:endParaRPr lang="en-US" dirty="0"/>
        </a:p>
      </dgm:t>
    </dgm:pt>
    <dgm:pt modelId="{9EA4442E-21D6-4E2C-BF24-AC3CFA1CED27}">
      <dgm:prSet phldrT="[Text]"/>
      <dgm:spPr/>
      <dgm:t>
        <a:bodyPr/>
        <a:lstStyle/>
        <a:p>
          <a:r>
            <a:rPr lang="en-US" dirty="0">
              <a:solidFill>
                <a:schemeClr val="tx1"/>
              </a:solidFill>
            </a:rPr>
            <a:t>Containers</a:t>
          </a:r>
        </a:p>
      </dgm:t>
    </dgm:pt>
    <dgm:pt modelId="{4994F071-81D4-4249-BBB4-26B5CD1B6DA0}" type="parTrans" cxnId="{0549E9A7-6881-4024-8E96-67E946278B70}">
      <dgm:prSet/>
      <dgm:spPr/>
      <dgm:t>
        <a:bodyPr/>
        <a:lstStyle/>
        <a:p>
          <a:endParaRPr lang="en-US"/>
        </a:p>
      </dgm:t>
    </dgm:pt>
    <dgm:pt modelId="{849FAFE5-87A0-44E9-B89E-B0C2B076DCC1}" type="sibTrans" cxnId="{0549E9A7-6881-4024-8E96-67E946278B70}">
      <dgm:prSet/>
      <dgm:spPr/>
      <dgm:t>
        <a:bodyPr/>
        <a:lstStyle/>
        <a:p>
          <a:endParaRPr lang="en-US" dirty="0"/>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t>
        <a:bodyPr/>
        <a:lstStyle/>
        <a:p>
          <a:endParaRPr lang="en-US"/>
        </a:p>
      </dgm:t>
    </dgm:pt>
    <dgm:pt modelId="{7C462263-4F53-4BF0-8A48-FD072B4CD221}" type="pres">
      <dgm:prSet presAssocID="{BBFAC1CF-FB45-4815-B4AD-A0064D1B9DF7}" presName="spaceBetweenRectangles" presStyleCnt="0"/>
      <dgm:spPr/>
    </dgm:pt>
    <dgm:pt modelId="{FE128CEC-E3A4-4ED1-8198-B974A140A9AB}" type="pres">
      <dgm:prSet presAssocID="{A56971B8-C7AF-49E7-B6D3-6FAA05FB8F30}" presName="composite" presStyleCnt="0"/>
      <dgm:spPr/>
    </dgm:pt>
    <dgm:pt modelId="{41C0B38A-FF0E-4C29-A8B1-D7588A1A9344}" type="pres">
      <dgm:prSet presAssocID="{A56971B8-C7AF-49E7-B6D3-6FAA05FB8F30}" presName="Parent1" presStyleLbl="node1" presStyleIdx="2" presStyleCnt="8">
        <dgm:presLayoutVars>
          <dgm:chMax val="1"/>
          <dgm:chPref val="1"/>
          <dgm:bulletEnabled val="1"/>
        </dgm:presLayoutVars>
      </dgm:prSet>
      <dgm:spPr/>
      <dgm:t>
        <a:bodyPr/>
        <a:lstStyle/>
        <a:p>
          <a:endParaRPr lang="en-US"/>
        </a:p>
      </dgm:t>
    </dgm:pt>
    <dgm:pt modelId="{DB714A41-C1D3-45BA-AF9B-6C65091C561C}" type="pres">
      <dgm:prSet presAssocID="{A56971B8-C7AF-49E7-B6D3-6FAA05FB8F30}" presName="Childtext1" presStyleLbl="revTx" presStyleIdx="1" presStyleCnt="4">
        <dgm:presLayoutVars>
          <dgm:chMax val="0"/>
          <dgm:chPref val="0"/>
          <dgm:bulletEnabled val="1"/>
        </dgm:presLayoutVars>
      </dgm:prSet>
      <dgm:spPr/>
    </dgm:pt>
    <dgm:pt modelId="{669BD05F-066F-4E56-A6D7-60C5124C5650}" type="pres">
      <dgm:prSet presAssocID="{A56971B8-C7AF-49E7-B6D3-6FAA05FB8F30}" presName="BalanceSpacing" presStyleCnt="0"/>
      <dgm:spPr/>
    </dgm:pt>
    <dgm:pt modelId="{8187F915-9C30-4684-9408-2E74DF58F007}" type="pres">
      <dgm:prSet presAssocID="{A56971B8-C7AF-49E7-B6D3-6FAA05FB8F30}" presName="BalanceSpacing1" presStyleCnt="0"/>
      <dgm:spPr/>
    </dgm:pt>
    <dgm:pt modelId="{0A9DC0AC-77E6-486F-B75F-52B329AB064D}" type="pres">
      <dgm:prSet presAssocID="{95748DF1-EA49-4D56-8B66-89ADFCED8D8B}" presName="Accent1Text" presStyleLbl="node1" presStyleIdx="3" presStyleCnt="8"/>
      <dgm:spPr/>
      <dgm:t>
        <a:bodyPr/>
        <a:lstStyle/>
        <a:p>
          <a:endParaRPr lang="en-US"/>
        </a:p>
      </dgm:t>
    </dgm:pt>
    <dgm:pt modelId="{62A62907-F7A9-4FBA-9CBF-15C2E1AB44E8}" type="pres">
      <dgm:prSet presAssocID="{95748DF1-EA49-4D56-8B66-89ADFCED8D8B}" presName="spaceBetweenRectangles" presStyleCnt="0"/>
      <dgm:spPr/>
    </dgm:pt>
    <dgm:pt modelId="{24E6FF85-CEAC-4CC6-8808-1C780E9F62E7}" type="pres">
      <dgm:prSet presAssocID="{020B9A33-F786-49AF-B02E-217615166DAD}" presName="composite" presStyleCnt="0"/>
      <dgm:spPr/>
    </dgm:pt>
    <dgm:pt modelId="{6C409B96-5012-4C95-B729-4C3A54709DB3}" type="pres">
      <dgm:prSet presAssocID="{020B9A33-F786-49AF-B02E-217615166DAD}" presName="Parent1" presStyleLbl="node1" presStyleIdx="4" presStyleCnt="8">
        <dgm:presLayoutVars>
          <dgm:chMax val="1"/>
          <dgm:chPref val="1"/>
          <dgm:bulletEnabled val="1"/>
        </dgm:presLayoutVars>
      </dgm:prSet>
      <dgm:spPr/>
      <dgm:t>
        <a:bodyPr/>
        <a:lstStyle/>
        <a:p>
          <a:endParaRPr lang="en-US"/>
        </a:p>
      </dgm:t>
    </dgm:pt>
    <dgm:pt modelId="{0EDA32DF-10F5-436B-AC95-08BA8592FE49}" type="pres">
      <dgm:prSet presAssocID="{020B9A33-F786-49AF-B02E-217615166DAD}" presName="Childtext1" presStyleLbl="revTx" presStyleIdx="2" presStyleCnt="4">
        <dgm:presLayoutVars>
          <dgm:chMax val="0"/>
          <dgm:chPref val="0"/>
          <dgm:bulletEnabled val="1"/>
        </dgm:presLayoutVars>
      </dgm:prSet>
      <dgm:spPr/>
    </dgm:pt>
    <dgm:pt modelId="{6F341DE3-B757-487C-83E2-6C4721A3F7B1}" type="pres">
      <dgm:prSet presAssocID="{020B9A33-F786-49AF-B02E-217615166DAD}" presName="BalanceSpacing" presStyleCnt="0"/>
      <dgm:spPr/>
    </dgm:pt>
    <dgm:pt modelId="{957FC1BE-CEAA-4F71-8CE3-75A7F0EDB6B2}" type="pres">
      <dgm:prSet presAssocID="{020B9A33-F786-49AF-B02E-217615166DAD}" presName="BalanceSpacing1" presStyleCnt="0"/>
      <dgm:spPr/>
    </dgm:pt>
    <dgm:pt modelId="{4F78FA12-C28E-45BC-AD61-E44CDF6EE54A}" type="pres">
      <dgm:prSet presAssocID="{C0F05320-2C4B-460C-ABC8-B529BDB7E260}" presName="Accent1Text" presStyleLbl="node1" presStyleIdx="5" presStyleCnt="8"/>
      <dgm:spPr/>
      <dgm:t>
        <a:bodyPr/>
        <a:lstStyle/>
        <a:p>
          <a:endParaRPr lang="en-US"/>
        </a:p>
      </dgm:t>
    </dgm:pt>
    <dgm:pt modelId="{08C669FB-708F-4A4F-BF17-5CE167D8EDDC}" type="pres">
      <dgm:prSet presAssocID="{C0F05320-2C4B-460C-ABC8-B529BDB7E260}" presName="spaceBetweenRectangles" presStyleCnt="0"/>
      <dgm:spPr/>
    </dgm:pt>
    <dgm:pt modelId="{84B4524D-365F-47E8-B612-0A260550DFCA}" type="pres">
      <dgm:prSet presAssocID="{9EA4442E-21D6-4E2C-BF24-AC3CFA1CED27}" presName="composite" presStyleCnt="0"/>
      <dgm:spPr/>
    </dgm:pt>
    <dgm:pt modelId="{FCD63225-8CE2-46D7-98CA-8991C289E97B}" type="pres">
      <dgm:prSet presAssocID="{9EA4442E-21D6-4E2C-BF24-AC3CFA1CED27}" presName="Parent1" presStyleLbl="node1" presStyleIdx="6" presStyleCnt="8">
        <dgm:presLayoutVars>
          <dgm:chMax val="1"/>
          <dgm:chPref val="1"/>
          <dgm:bulletEnabled val="1"/>
        </dgm:presLayoutVars>
      </dgm:prSet>
      <dgm:spPr/>
      <dgm:t>
        <a:bodyPr/>
        <a:lstStyle/>
        <a:p>
          <a:endParaRPr lang="en-US"/>
        </a:p>
      </dgm:t>
    </dgm:pt>
    <dgm:pt modelId="{BE696553-A41A-4883-9AE8-D4783B98C421}" type="pres">
      <dgm:prSet presAssocID="{9EA4442E-21D6-4E2C-BF24-AC3CFA1CED27}" presName="Childtext1" presStyleLbl="revTx" presStyleIdx="3" presStyleCnt="4">
        <dgm:presLayoutVars>
          <dgm:chMax val="0"/>
          <dgm:chPref val="0"/>
          <dgm:bulletEnabled val="1"/>
        </dgm:presLayoutVars>
      </dgm:prSet>
      <dgm:spPr/>
    </dgm:pt>
    <dgm:pt modelId="{85DBED89-BC0A-4621-B77A-E633E5CE6164}" type="pres">
      <dgm:prSet presAssocID="{9EA4442E-21D6-4E2C-BF24-AC3CFA1CED27}" presName="BalanceSpacing" presStyleCnt="0"/>
      <dgm:spPr/>
    </dgm:pt>
    <dgm:pt modelId="{CA31443F-6BAC-41E1-B90C-CEAED3A3CB92}" type="pres">
      <dgm:prSet presAssocID="{9EA4442E-21D6-4E2C-BF24-AC3CFA1CED27}" presName="BalanceSpacing1" presStyleCnt="0"/>
      <dgm:spPr/>
    </dgm:pt>
    <dgm:pt modelId="{AC87077D-C109-41FF-87EE-BA2099E74947}" type="pres">
      <dgm:prSet presAssocID="{849FAFE5-87A0-44E9-B89E-B0C2B076DCC1}" presName="Accent1Text" presStyleLbl="node1" presStyleIdx="7" presStyleCnt="8"/>
      <dgm:spPr/>
      <dgm:t>
        <a:bodyPr/>
        <a:lstStyle/>
        <a:p>
          <a:endParaRPr lang="en-US"/>
        </a:p>
      </dgm:t>
    </dgm:pt>
  </dgm:ptLst>
  <dgm:cxnLst>
    <dgm:cxn modelId="{55A8F1BD-74DF-45C9-849D-63D86355C3C6}" type="presOf" srcId="{C0F05320-2C4B-460C-ABC8-B529BDB7E260}" destId="{4F78FA12-C28E-45BC-AD61-E44CDF6EE54A}"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57BCFDCA-DACA-4D98-BB66-5A562003E418}" type="presOf" srcId="{A56971B8-C7AF-49E7-B6D3-6FAA05FB8F30}" destId="{41C0B38A-FF0E-4C29-A8B1-D7588A1A9344}" srcOrd="0" destOrd="0" presId="urn:microsoft.com/office/officeart/2008/layout/AlternatingHexagons"/>
    <dgm:cxn modelId="{885638E2-CEB2-4529-BF1B-19155AEA7B5A}" type="presOf" srcId="{9EA4442E-21D6-4E2C-BF24-AC3CFA1CED27}" destId="{FCD63225-8CE2-46D7-98CA-8991C289E97B}"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10B6536E-3229-4A3B-ADCE-03E707ABA01D}" srcId="{A6DD3D5F-E149-46DF-9DCA-EAF6439D8FBC}" destId="{A56971B8-C7AF-49E7-B6D3-6FAA05FB8F30}" srcOrd="1" destOrd="0" parTransId="{D5B474D5-23AC-46E0-9804-36CC26A4CE01}" sibTransId="{95748DF1-EA49-4D56-8B66-89ADFCED8D8B}"/>
    <dgm:cxn modelId="{00AE487A-2976-4C9C-8042-BEACC63DFF58}" srcId="{A6DD3D5F-E149-46DF-9DCA-EAF6439D8FBC}" destId="{020B9A33-F786-49AF-B02E-217615166DAD}" srcOrd="2" destOrd="0" parTransId="{D8AF8431-5E72-4DDF-B344-C96FFB92E63D}" sibTransId="{C0F05320-2C4B-460C-ABC8-B529BDB7E260}"/>
    <dgm:cxn modelId="{64579302-47B0-4745-846C-EDDB1332E2A0}" type="presOf" srcId="{BBFAC1CF-FB45-4815-B4AD-A0064D1B9DF7}" destId="{9A30A22A-4099-4164-B490-37968B1380F3}" srcOrd="0" destOrd="0" presId="urn:microsoft.com/office/officeart/2008/layout/AlternatingHexagons"/>
    <dgm:cxn modelId="{7BA12A71-C1FE-404B-8D24-A0C7B847FDBD}" type="presOf" srcId="{020B9A33-F786-49AF-B02E-217615166DAD}" destId="{6C409B96-5012-4C95-B729-4C3A54709DB3}" srcOrd="0" destOrd="0" presId="urn:microsoft.com/office/officeart/2008/layout/AlternatingHexagons"/>
    <dgm:cxn modelId="{27B92BD1-0522-48FB-9091-C706D59D2236}" type="presOf" srcId="{95748DF1-EA49-4D56-8B66-89ADFCED8D8B}" destId="{0A9DC0AC-77E6-486F-B75F-52B329AB064D}"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3B45A5B1-5E56-411C-8C6E-63A49AE5EA0B}" type="presOf" srcId="{849FAFE5-87A0-44E9-B89E-B0C2B076DCC1}" destId="{AC87077D-C109-41FF-87EE-BA2099E74947}" srcOrd="0" destOrd="0" presId="urn:microsoft.com/office/officeart/2008/layout/AlternatingHexagons"/>
    <dgm:cxn modelId="{0549E9A7-6881-4024-8E96-67E946278B70}" srcId="{A6DD3D5F-E149-46DF-9DCA-EAF6439D8FBC}" destId="{9EA4442E-21D6-4E2C-BF24-AC3CFA1CED27}" srcOrd="3" destOrd="0" parTransId="{4994F071-81D4-4249-BBB4-26B5CD1B6DA0}" sibTransId="{849FAFE5-87A0-44E9-B89E-B0C2B076DCC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EA70F7C1-FA50-4698-BAD5-C48AD3A7A7EA}" type="presParOf" srcId="{351FC134-8697-4C99-AFA8-B90BC49F3901}" destId="{7C462263-4F53-4BF0-8A48-FD072B4CD221}" srcOrd="1" destOrd="0" presId="urn:microsoft.com/office/officeart/2008/layout/AlternatingHexagons"/>
    <dgm:cxn modelId="{7C0C888B-C26F-4E7A-92DA-D064838ECA8E}" type="presParOf" srcId="{351FC134-8697-4C99-AFA8-B90BC49F3901}" destId="{FE128CEC-E3A4-4ED1-8198-B974A140A9AB}" srcOrd="2" destOrd="0" presId="urn:microsoft.com/office/officeart/2008/layout/AlternatingHexagons"/>
    <dgm:cxn modelId="{81CC369D-FEDC-47F1-AFBB-DCDB6497DF95}" type="presParOf" srcId="{FE128CEC-E3A4-4ED1-8198-B974A140A9AB}" destId="{41C0B38A-FF0E-4C29-A8B1-D7588A1A9344}" srcOrd="0" destOrd="0" presId="urn:microsoft.com/office/officeart/2008/layout/AlternatingHexagons"/>
    <dgm:cxn modelId="{DF09E47F-EFBE-442B-9ED0-735946F68FE8}" type="presParOf" srcId="{FE128CEC-E3A4-4ED1-8198-B974A140A9AB}" destId="{DB714A41-C1D3-45BA-AF9B-6C65091C561C}" srcOrd="1" destOrd="0" presId="urn:microsoft.com/office/officeart/2008/layout/AlternatingHexagons"/>
    <dgm:cxn modelId="{A40A0E6E-A305-407F-93B5-25B0192C9CF9}" type="presParOf" srcId="{FE128CEC-E3A4-4ED1-8198-B974A140A9AB}" destId="{669BD05F-066F-4E56-A6D7-60C5124C5650}" srcOrd="2" destOrd="0" presId="urn:microsoft.com/office/officeart/2008/layout/AlternatingHexagons"/>
    <dgm:cxn modelId="{2BDBD704-C68E-4C23-B2E2-E17D5291ABC6}" type="presParOf" srcId="{FE128CEC-E3A4-4ED1-8198-B974A140A9AB}" destId="{8187F915-9C30-4684-9408-2E74DF58F007}" srcOrd="3" destOrd="0" presId="urn:microsoft.com/office/officeart/2008/layout/AlternatingHexagons"/>
    <dgm:cxn modelId="{B56F0153-7D4F-4B38-9F83-BD4F34D0D51E}" type="presParOf" srcId="{FE128CEC-E3A4-4ED1-8198-B974A140A9AB}" destId="{0A9DC0AC-77E6-486F-B75F-52B329AB064D}" srcOrd="4" destOrd="0" presId="urn:microsoft.com/office/officeart/2008/layout/AlternatingHexagons"/>
    <dgm:cxn modelId="{C1F33631-C127-4C4B-AC38-A034C0C36942}" type="presParOf" srcId="{351FC134-8697-4C99-AFA8-B90BC49F3901}" destId="{62A62907-F7A9-4FBA-9CBF-15C2E1AB44E8}" srcOrd="3" destOrd="0" presId="urn:microsoft.com/office/officeart/2008/layout/AlternatingHexagons"/>
    <dgm:cxn modelId="{46C4EFE8-7E53-436F-9F79-47D9336E8587}" type="presParOf" srcId="{351FC134-8697-4C99-AFA8-B90BC49F3901}" destId="{24E6FF85-CEAC-4CC6-8808-1C780E9F62E7}" srcOrd="4" destOrd="0" presId="urn:microsoft.com/office/officeart/2008/layout/AlternatingHexagons"/>
    <dgm:cxn modelId="{D917EAC2-6CE5-41F4-8FAA-0CC72FCD0772}" type="presParOf" srcId="{24E6FF85-CEAC-4CC6-8808-1C780E9F62E7}" destId="{6C409B96-5012-4C95-B729-4C3A54709DB3}" srcOrd="0" destOrd="0" presId="urn:microsoft.com/office/officeart/2008/layout/AlternatingHexagons"/>
    <dgm:cxn modelId="{0726F5DC-B001-4514-A6EE-E1EC0851F0EB}" type="presParOf" srcId="{24E6FF85-CEAC-4CC6-8808-1C780E9F62E7}" destId="{0EDA32DF-10F5-436B-AC95-08BA8592FE49}" srcOrd="1" destOrd="0" presId="urn:microsoft.com/office/officeart/2008/layout/AlternatingHexagons"/>
    <dgm:cxn modelId="{E7AFB148-462D-40C2-899C-3A787ECC1412}" type="presParOf" srcId="{24E6FF85-CEAC-4CC6-8808-1C780E9F62E7}" destId="{6F341DE3-B757-487C-83E2-6C4721A3F7B1}" srcOrd="2" destOrd="0" presId="urn:microsoft.com/office/officeart/2008/layout/AlternatingHexagons"/>
    <dgm:cxn modelId="{0F513F04-38BA-4D80-A76A-0DB377FBA9CE}" type="presParOf" srcId="{24E6FF85-CEAC-4CC6-8808-1C780E9F62E7}" destId="{957FC1BE-CEAA-4F71-8CE3-75A7F0EDB6B2}" srcOrd="3" destOrd="0" presId="urn:microsoft.com/office/officeart/2008/layout/AlternatingHexagons"/>
    <dgm:cxn modelId="{A12C8901-09AE-48AC-9D6E-EB289C2782D5}" type="presParOf" srcId="{24E6FF85-CEAC-4CC6-8808-1C780E9F62E7}" destId="{4F78FA12-C28E-45BC-AD61-E44CDF6EE54A}" srcOrd="4" destOrd="0" presId="urn:microsoft.com/office/officeart/2008/layout/AlternatingHexagons"/>
    <dgm:cxn modelId="{459392CF-940B-43B8-A73B-313130C89907}" type="presParOf" srcId="{351FC134-8697-4C99-AFA8-B90BC49F3901}" destId="{08C669FB-708F-4A4F-BF17-5CE167D8EDDC}" srcOrd="5" destOrd="0" presId="urn:microsoft.com/office/officeart/2008/layout/AlternatingHexagons"/>
    <dgm:cxn modelId="{43A56898-2901-48E8-A00C-5209ED50AC9F}" type="presParOf" srcId="{351FC134-8697-4C99-AFA8-B90BC49F3901}" destId="{84B4524D-365F-47E8-B612-0A260550DFCA}" srcOrd="6" destOrd="0" presId="urn:microsoft.com/office/officeart/2008/layout/AlternatingHexagons"/>
    <dgm:cxn modelId="{2DE4017C-1D2A-4588-88EE-BEFE86C723E3}" type="presParOf" srcId="{84B4524D-365F-47E8-B612-0A260550DFCA}" destId="{FCD63225-8CE2-46D7-98CA-8991C289E97B}" srcOrd="0" destOrd="0" presId="urn:microsoft.com/office/officeart/2008/layout/AlternatingHexagons"/>
    <dgm:cxn modelId="{BF3367D3-843D-43A7-B4D3-DA09356F1C79}" type="presParOf" srcId="{84B4524D-365F-47E8-B612-0A260550DFCA}" destId="{BE696553-A41A-4883-9AE8-D4783B98C421}" srcOrd="1" destOrd="0" presId="urn:microsoft.com/office/officeart/2008/layout/AlternatingHexagons"/>
    <dgm:cxn modelId="{D7B11F29-E6AF-4875-A7BA-0C70B198C499}" type="presParOf" srcId="{84B4524D-365F-47E8-B612-0A260550DFCA}" destId="{85DBED89-BC0A-4621-B77A-E633E5CE6164}" srcOrd="2" destOrd="0" presId="urn:microsoft.com/office/officeart/2008/layout/AlternatingHexagons"/>
    <dgm:cxn modelId="{67E04FF5-4C16-4D40-A916-139783ABA217}" type="presParOf" srcId="{84B4524D-365F-47E8-B612-0A260550DFCA}" destId="{CA31443F-6BAC-41E1-B90C-CEAED3A3CB92}" srcOrd="3" destOrd="0" presId="urn:microsoft.com/office/officeart/2008/layout/AlternatingHexagons"/>
    <dgm:cxn modelId="{20EA16FB-E73F-43DD-8D52-AFB6A34FBEC3}" type="presParOf" srcId="{84B4524D-365F-47E8-B612-0A260550DFCA}" destId="{AC87077D-C109-41FF-87EE-BA2099E7494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58873" y="70652"/>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tx1"/>
              </a:solidFill>
            </a:rPr>
            <a:t>ARM Virtual Machines</a:t>
          </a:r>
        </a:p>
      </dsp:txBody>
      <dsp:txXfrm rot="-5400000">
        <a:off x="2371628" y="167002"/>
        <a:ext cx="635218" cy="730135"/>
      </dsp:txXfrm>
    </dsp:sp>
    <dsp:sp modelId="{9A53782E-84B7-495E-BB96-20026BD94B97}">
      <dsp:nvSpPr>
        <dsp:cNvPr id="0" name=""/>
        <dsp:cNvSpPr/>
      </dsp:nvSpPr>
      <dsp:spPr>
        <a:xfrm>
          <a:off x="3178658" y="213851"/>
          <a:ext cx="1183774" cy="636437"/>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162212" y="70652"/>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solidFill>
              <a:schemeClr val="tx1"/>
            </a:solidFill>
          </a:endParaRPr>
        </a:p>
      </dsp:txBody>
      <dsp:txXfrm rot="-5400000">
        <a:off x="1374967" y="167002"/>
        <a:ext cx="635218" cy="730135"/>
      </dsp:txXfrm>
    </dsp:sp>
    <dsp:sp modelId="{41C0B38A-FF0E-4C29-A8B1-D7588A1A9344}">
      <dsp:nvSpPr>
        <dsp:cNvPr id="0" name=""/>
        <dsp:cNvSpPr/>
      </dsp:nvSpPr>
      <dsp:spPr>
        <a:xfrm rot="5400000">
          <a:off x="1658633" y="971000"/>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tx1"/>
              </a:solidFill>
            </a:rPr>
            <a:t>ARM Templates</a:t>
          </a:r>
        </a:p>
      </dsp:txBody>
      <dsp:txXfrm rot="-5400000">
        <a:off x="1871388" y="1067350"/>
        <a:ext cx="635218" cy="730135"/>
      </dsp:txXfrm>
    </dsp:sp>
    <dsp:sp modelId="{DB714A41-C1D3-45BA-AF9B-6C65091C561C}">
      <dsp:nvSpPr>
        <dsp:cNvPr id="0" name=""/>
        <dsp:cNvSpPr/>
      </dsp:nvSpPr>
      <dsp:spPr>
        <a:xfrm>
          <a:off x="543806" y="1114198"/>
          <a:ext cx="1145587" cy="636437"/>
        </a:xfrm>
        <a:prstGeom prst="rect">
          <a:avLst/>
        </a:prstGeom>
        <a:noFill/>
        <a:ln>
          <a:noFill/>
        </a:ln>
        <a:effectLst/>
      </dsp:spPr>
      <dsp:style>
        <a:lnRef idx="0">
          <a:scrgbClr r="0" g="0" b="0"/>
        </a:lnRef>
        <a:fillRef idx="0">
          <a:scrgbClr r="0" g="0" b="0"/>
        </a:fillRef>
        <a:effectRef idx="0">
          <a:scrgbClr r="0" g="0" b="0"/>
        </a:effectRef>
        <a:fontRef idx="minor"/>
      </dsp:style>
    </dsp:sp>
    <dsp:sp modelId="{0A9DC0AC-77E6-486F-B75F-52B329AB064D}">
      <dsp:nvSpPr>
        <dsp:cNvPr id="0" name=""/>
        <dsp:cNvSpPr/>
      </dsp:nvSpPr>
      <dsp:spPr>
        <a:xfrm rot="5400000">
          <a:off x="2655295" y="971000"/>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2868050" y="1067350"/>
        <a:ext cx="635218" cy="730135"/>
      </dsp:txXfrm>
    </dsp:sp>
    <dsp:sp modelId="{6C409B96-5012-4C95-B729-4C3A54709DB3}">
      <dsp:nvSpPr>
        <dsp:cNvPr id="0" name=""/>
        <dsp:cNvSpPr/>
      </dsp:nvSpPr>
      <dsp:spPr>
        <a:xfrm rot="5400000">
          <a:off x="2158873" y="1871347"/>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tx1"/>
              </a:solidFill>
            </a:rPr>
            <a:t>Design for Availability</a:t>
          </a:r>
        </a:p>
      </dsp:txBody>
      <dsp:txXfrm rot="-5400000">
        <a:off x="2371628" y="1967697"/>
        <a:ext cx="635218" cy="730135"/>
      </dsp:txXfrm>
    </dsp:sp>
    <dsp:sp modelId="{0EDA32DF-10F5-436B-AC95-08BA8592FE49}">
      <dsp:nvSpPr>
        <dsp:cNvPr id="0" name=""/>
        <dsp:cNvSpPr/>
      </dsp:nvSpPr>
      <dsp:spPr>
        <a:xfrm>
          <a:off x="3178658" y="2014545"/>
          <a:ext cx="1183774" cy="636437"/>
        </a:xfrm>
        <a:prstGeom prst="rect">
          <a:avLst/>
        </a:prstGeom>
        <a:noFill/>
        <a:ln>
          <a:noFill/>
        </a:ln>
        <a:effectLst/>
      </dsp:spPr>
      <dsp:style>
        <a:lnRef idx="0">
          <a:scrgbClr r="0" g="0" b="0"/>
        </a:lnRef>
        <a:fillRef idx="0">
          <a:scrgbClr r="0" g="0" b="0"/>
        </a:fillRef>
        <a:effectRef idx="0">
          <a:scrgbClr r="0" g="0" b="0"/>
        </a:effectRef>
        <a:fontRef idx="minor"/>
      </dsp:style>
    </dsp:sp>
    <dsp:sp modelId="{4F78FA12-C28E-45BC-AD61-E44CDF6EE54A}">
      <dsp:nvSpPr>
        <dsp:cNvPr id="0" name=""/>
        <dsp:cNvSpPr/>
      </dsp:nvSpPr>
      <dsp:spPr>
        <a:xfrm rot="5400000">
          <a:off x="1162212" y="1871347"/>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1374967" y="1967697"/>
        <a:ext cx="635218" cy="730135"/>
      </dsp:txXfrm>
    </dsp:sp>
    <dsp:sp modelId="{FCD63225-8CE2-46D7-98CA-8991C289E97B}">
      <dsp:nvSpPr>
        <dsp:cNvPr id="0" name=""/>
        <dsp:cNvSpPr/>
      </dsp:nvSpPr>
      <dsp:spPr>
        <a:xfrm rot="5400000">
          <a:off x="1658633" y="2771694"/>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tx1"/>
              </a:solidFill>
            </a:rPr>
            <a:t>Containers</a:t>
          </a:r>
        </a:p>
      </dsp:txBody>
      <dsp:txXfrm rot="-5400000">
        <a:off x="1871388" y="2868044"/>
        <a:ext cx="635218" cy="730135"/>
      </dsp:txXfrm>
    </dsp:sp>
    <dsp:sp modelId="{BE696553-A41A-4883-9AE8-D4783B98C421}">
      <dsp:nvSpPr>
        <dsp:cNvPr id="0" name=""/>
        <dsp:cNvSpPr/>
      </dsp:nvSpPr>
      <dsp:spPr>
        <a:xfrm>
          <a:off x="543806" y="2914892"/>
          <a:ext cx="1145587" cy="636437"/>
        </a:xfrm>
        <a:prstGeom prst="rect">
          <a:avLst/>
        </a:prstGeom>
        <a:noFill/>
        <a:ln>
          <a:noFill/>
        </a:ln>
        <a:effectLst/>
      </dsp:spPr>
      <dsp:style>
        <a:lnRef idx="0">
          <a:scrgbClr r="0" g="0" b="0"/>
        </a:lnRef>
        <a:fillRef idx="0">
          <a:scrgbClr r="0" g="0" b="0"/>
        </a:fillRef>
        <a:effectRef idx="0">
          <a:scrgbClr r="0" g="0" b="0"/>
        </a:effectRef>
        <a:fontRef idx="minor"/>
      </dsp:style>
    </dsp:sp>
    <dsp:sp modelId="{AC87077D-C109-41FF-87EE-BA2099E74947}">
      <dsp:nvSpPr>
        <dsp:cNvPr id="0" name=""/>
        <dsp:cNvSpPr/>
      </dsp:nvSpPr>
      <dsp:spPr>
        <a:xfrm rot="5400000">
          <a:off x="2655295" y="2771694"/>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2868050" y="2868044"/>
        <a:ext cx="635218" cy="73013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6/20/2018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dirty="0"/>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pricing/details/storage/blob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security/azure-security-disk-encryption#disk-encryption-deployment-scenarios-and-user-experience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virtual-machines/windows/capture-image-resource"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microsoft.com/en-us/azure/storage/storage-incremental-snapshots" TargetMode="External"/><Relationship Id="rId4" Type="http://schemas.openxmlformats.org/officeDocument/2006/relationships/hyperlink" Target="https://docs.microsoft.com/en-us/azure/storage/storage-managed-disks-overview#images-versus-snapshot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virtual-machines-linux/single-v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move-resourc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overview#resource-group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microsoft.com/en-us/azure/azure-resource-manager/resource-group-overview#template-deployment" TargetMode="External"/><Relationship Id="rId4" Type="http://schemas.openxmlformats.org/officeDocument/2006/relationships/hyperlink" Target="https://docs.microsoft.com/en-us/azure/azure-resource-manager/resource-group-overview#resource-providers"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variabl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define-dependencie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azure-subscription-service-limits#virtual-machines-limit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azure.microsoft.com/en-us/pricing/details/virtual-machines/linux/"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ocs.microsoft.com/en-us/azure/best-practices-availability-paired-regions#what-are-paired-regions"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virtual-machines/linux/endorsed-distr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virtual-machines/windows/faq-for-disk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docs.microsoft.com/en-us/azure/virtual-machines/windows/manage-availability" TargetMode="External"/><Relationship Id="rId4" Type="http://schemas.openxmlformats.org/officeDocument/2006/relationships/hyperlink" Target="https://docs.microsoft.com/en-us/azure/virtual-machines/linux/manage-availability?#use-managed-disks-for-vms-in-an-availability-se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virtual-machines/windows/resize-v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microsoft.com/en-us/azure/monitoring-and-diagnostics/monitoring-overview-autoscale#resource-metric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en-us/documentation/services/virtual-machines-scale-se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6/20/2018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https://docs.microsoft.com/en-us/azure/storage/storage-premium-storage#scalability-and-performance-targets</a:t>
            </a:r>
            <a:endParaRPr lang="en-US" sz="1200" dirty="0"/>
          </a:p>
          <a:p>
            <a:endParaRPr lang="en-US" dirty="0"/>
          </a:p>
          <a:p>
            <a:endParaRPr lang="en-US" dirty="0"/>
          </a:p>
          <a:p>
            <a:r>
              <a:rPr lang="en-US" dirty="0"/>
              <a:t>The temporary disk is labeled as the D: drive by default and it used for storing pagefile.sys</a:t>
            </a:r>
          </a:p>
        </p:txBody>
      </p:sp>
      <p:sp>
        <p:nvSpPr>
          <p:cNvPr id="4" name="Slide Number Placeholder 3"/>
          <p:cNvSpPr>
            <a:spLocks noGrp="1"/>
          </p:cNvSpPr>
          <p:nvPr>
            <p:ph type="sldNum" sz="quarter" idx="10"/>
          </p:nvPr>
        </p:nvSpPr>
        <p:spPr/>
        <p:txBody>
          <a:bodyPr/>
          <a:lstStyle/>
          <a:p>
            <a:fld id="{3AB32C7E-D9C3-40D4-8B5C-4BFC5FA60907}" type="slidenum">
              <a:rPr lang="en-US" smtClean="0"/>
              <a:t>10</a:t>
            </a:fld>
            <a:endParaRPr lang="en-US" dirty="0"/>
          </a:p>
        </p:txBody>
      </p:sp>
    </p:spTree>
    <p:extLst>
      <p:ext uri="{BB962C8B-B14F-4D97-AF65-F5344CB8AC3E}">
        <p14:creationId xmlns:p14="http://schemas.microsoft.com/office/powerpoint/2010/main" val="88260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https://docs.microsoft.com/en-us/azure/storage/storage-premium-storage#scalability-and-performance-targets</a:t>
            </a:r>
            <a:endParaRPr lang="en-US" sz="1200"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11</a:t>
            </a:fld>
            <a:endParaRPr lang="en-US" dirty="0"/>
          </a:p>
        </p:txBody>
      </p:sp>
    </p:spTree>
    <p:extLst>
      <p:ext uri="{BB962C8B-B14F-4D97-AF65-F5344CB8AC3E}">
        <p14:creationId xmlns:p14="http://schemas.microsoft.com/office/powerpoint/2010/main" val="2319234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disk - https://docs.microsoft.com/en-us/azure/virtual-machines/windows/managed-disks-overview </a:t>
            </a:r>
          </a:p>
          <a:p>
            <a:r>
              <a:rPr lang="en-US" dirty="0"/>
              <a:t>https://docs.microsoft.com/en-us/azure/storage/common/storage-premium-storage</a:t>
            </a:r>
          </a:p>
          <a:p>
            <a:pPr rtl="0">
              <a:buFont typeface="Arial" panose="020B0604020202020204" pitchFamily="34" charset="0"/>
              <a:buChar char="•"/>
            </a:pPr>
            <a:r>
              <a:rPr lang="en-US" b="1" dirty="0"/>
              <a:t>Unmanaged disks</a:t>
            </a:r>
            <a:endParaRPr lang="en-US" dirty="0"/>
          </a:p>
          <a:p>
            <a:pPr rtl="0">
              <a:buFont typeface="Arial" panose="020B0604020202020204" pitchFamily="34" charset="0"/>
              <a:buChar char="•"/>
            </a:pPr>
            <a:r>
              <a:rPr lang="en-US" dirty="0"/>
              <a:t>The original method is to use unmanaged disks. In an unmanaged disk, you manage the storage accounts that you use to store the virtual hard disk (VHD) files that correspond to your VM disks. VHD files are stored as page blobs in Azure storage accounts. </a:t>
            </a:r>
          </a:p>
          <a:p>
            <a:pPr rtl="0">
              <a:buFont typeface="Arial" panose="020B0604020202020204" pitchFamily="34" charset="0"/>
              <a:buChar char="•"/>
            </a:pPr>
            <a:r>
              <a:rPr lang="en-US" b="1" dirty="0"/>
              <a:t>Managed disks</a:t>
            </a:r>
            <a:endParaRPr lang="en-US" dirty="0"/>
          </a:p>
          <a:p>
            <a:pPr rtl="0">
              <a:buFont typeface="Arial" panose="020B0604020202020204" pitchFamily="34" charset="0"/>
              <a:buChar char="•"/>
            </a:pPr>
            <a:r>
              <a:rPr lang="en-US" dirty="0"/>
              <a:t>When you choose </a:t>
            </a:r>
            <a:r>
              <a:rPr lang="en-US" dirty="0">
                <a:hlinkClick r:id="rId3"/>
              </a:rPr>
              <a:t>Azure Managed Disks</a:t>
            </a:r>
            <a:r>
              <a:rPr lang="en-US" dirty="0"/>
              <a:t>, Azure manages the storage accounts that you use for your VM disks. You specify the disk type (Premium or Standard) and the size of the disk that you need. Azure creates and manages the disk for you. You don't have to worry about placing the disks in multiple storage accounts to ensure that you stay within scalability limits for your storage accounts. Azure handles that for you.</a:t>
            </a:r>
          </a:p>
          <a:p>
            <a:endParaRPr lang="en-US" dirty="0"/>
          </a:p>
          <a:p>
            <a:r>
              <a:rPr lang="en-US" dirty="0"/>
              <a:t>Throughput and IOPS are lower for smaller disks</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12</a:t>
            </a:fld>
            <a:endParaRPr lang="en-US" dirty="0"/>
          </a:p>
        </p:txBody>
      </p:sp>
    </p:spTree>
    <p:extLst>
      <p:ext uri="{BB962C8B-B14F-4D97-AF65-F5344CB8AC3E}">
        <p14:creationId xmlns:p14="http://schemas.microsoft.com/office/powerpoint/2010/main" val="37497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Disk and Azure Storage pricing: </a:t>
            </a:r>
            <a:r>
              <a:rPr lang="en-US" dirty="0">
                <a:hlinkClick r:id="rId3"/>
              </a:rPr>
              <a:t>https://azure.microsoft.com/en-us/pricing/details/storage/blobs/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Encryption: https://docs.microsoft.com/en-us/azure/security/azure-security-disk-encryption#disk-encryption-deployment-scenarios-and-user-experiences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endParaRPr lang="en-US" dirty="0"/>
          </a:p>
          <a:p>
            <a:pPr lvl="1"/>
            <a:r>
              <a:rPr lang="en-US" dirty="0"/>
              <a:t>Managed disks: https://docs.microsoft.com/en-us/azure/virtual-machines/windows/managed-disks-overview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Managed disks are encrypted by default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13</a:t>
            </a:fld>
            <a:endParaRPr lang="en-US" dirty="0"/>
          </a:p>
        </p:txBody>
      </p:sp>
    </p:spTree>
    <p:extLst>
      <p:ext uri="{BB962C8B-B14F-4D97-AF65-F5344CB8AC3E}">
        <p14:creationId xmlns:p14="http://schemas.microsoft.com/office/powerpoint/2010/main" val="416240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You can capture an Image of a VM and it will include all the disks. </a:t>
            </a:r>
            <a:r>
              <a:rPr lang="en-US" dirty="0">
                <a:hlinkClick r:id="rId3"/>
              </a:rPr>
              <a:t>https://docs.microsoft.com/en-us/azure/virtual-machines/windows/capture-image-resource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dirty="0"/>
              <a:t>Managed Disks: Take Snapshots of the disk </a:t>
            </a:r>
            <a:r>
              <a:rPr lang="en-US" dirty="0">
                <a:hlinkClick r:id="rId4"/>
              </a:rPr>
              <a:t>https://docs.microsoft.com/en-us/azure/storage/storage-managed-disks-overview#images-versus-snapshots</a:t>
            </a:r>
            <a:endParaRPr lang="en-US" dirty="0"/>
          </a:p>
          <a:p>
            <a:pPr lvl="1"/>
            <a:r>
              <a:rPr lang="en-US" dirty="0"/>
              <a:t>Unmanaged Disks: Take Snapshots of the underlying VHD blob </a:t>
            </a:r>
            <a:r>
              <a:rPr lang="en-US" dirty="0">
                <a:hlinkClick r:id="rId5"/>
              </a:rPr>
              <a:t>https://docs.microsoft.com/en-us/azure/storage/storage-incremental-snapshots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14</a:t>
            </a:fld>
            <a:endParaRPr lang="en-US" dirty="0"/>
          </a:p>
        </p:txBody>
      </p:sp>
    </p:spTree>
    <p:extLst>
      <p:ext uri="{BB962C8B-B14F-4D97-AF65-F5344CB8AC3E}">
        <p14:creationId xmlns:p14="http://schemas.microsoft.com/office/powerpoint/2010/main" val="3596082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https://docs.microsoft.com/en-us/azure/storage/storage-premium-storage#scalability-and-performance-targets</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15</a:t>
            </a:fld>
            <a:endParaRPr lang="en-US" dirty="0"/>
          </a:p>
        </p:txBody>
      </p:sp>
    </p:spTree>
    <p:extLst>
      <p:ext uri="{BB962C8B-B14F-4D97-AF65-F5344CB8AC3E}">
        <p14:creationId xmlns:p14="http://schemas.microsoft.com/office/powerpoint/2010/main" val="79704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https://docs.microsoft.com/en-us/azure/architecture/reference-architectures/virtual-machines-linux/single-vm</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16</a:t>
            </a:fld>
            <a:endParaRPr lang="en-US" dirty="0"/>
          </a:p>
        </p:txBody>
      </p:sp>
    </p:spTree>
    <p:extLst>
      <p:ext uri="{BB962C8B-B14F-4D97-AF65-F5344CB8AC3E}">
        <p14:creationId xmlns:p14="http://schemas.microsoft.com/office/powerpoint/2010/main" val="170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17</a:t>
            </a:fld>
            <a:endParaRPr lang="en-US"/>
          </a:p>
        </p:txBody>
      </p:sp>
    </p:spTree>
    <p:extLst>
      <p:ext uri="{BB962C8B-B14F-4D97-AF65-F5344CB8AC3E}">
        <p14:creationId xmlns:p14="http://schemas.microsoft.com/office/powerpoint/2010/main" val="1395308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Patterns for defining complex templates -https://docs.microsoft.com/</a:t>
            </a:r>
            <a:r>
              <a:rPr lang="en-US" dirty="0" err="1"/>
              <a:t>en</a:t>
            </a:r>
            <a:r>
              <a:rPr lang="en-US" dirty="0"/>
              <a:t>-us/azure/azure-resource-manager/best-practices-resource-manager-design-templates </a:t>
            </a:r>
          </a:p>
        </p:txBody>
      </p:sp>
      <p:sp>
        <p:nvSpPr>
          <p:cNvPr id="4" name="Slide Number Placeholder 3"/>
          <p:cNvSpPr>
            <a:spLocks noGrp="1"/>
          </p:cNvSpPr>
          <p:nvPr>
            <p:ph type="sldNum" sz="quarter" idx="10"/>
          </p:nvPr>
        </p:nvSpPr>
        <p:spPr/>
        <p:txBody>
          <a:bodyPr/>
          <a:lstStyle/>
          <a:p>
            <a:fld id="{3AB32C7E-D9C3-40D4-8B5C-4BFC5FA60907}" type="slidenum">
              <a:rPr lang="en-US" smtClean="0"/>
              <a:t>18</a:t>
            </a:fld>
            <a:endParaRPr lang="en-US" dirty="0"/>
          </a:p>
        </p:txBody>
      </p:sp>
    </p:spTree>
    <p:extLst>
      <p:ext uri="{BB962C8B-B14F-4D97-AF65-F5344CB8AC3E}">
        <p14:creationId xmlns:p14="http://schemas.microsoft.com/office/powerpoint/2010/main" val="2888406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 the resources in your resource group should share the same lifecycle. You deploy, update, and delete them together. If one resource, such as a database server, needs to exist on a different deployment cycle it should be in another resource group.</a:t>
            </a:r>
          </a:p>
          <a:p>
            <a:r>
              <a:rPr lang="en-US" sz="1200" b="0" i="0" kern="1200" dirty="0">
                <a:solidFill>
                  <a:schemeClr val="tx1"/>
                </a:solidFill>
                <a:effectLst/>
                <a:latin typeface="+mn-lt"/>
                <a:ea typeface="+mn-ea"/>
                <a:cs typeface="+mn-cs"/>
              </a:rPr>
              <a:t>Each resource can only exist in one resource group.</a:t>
            </a:r>
          </a:p>
          <a:p>
            <a:r>
              <a:rPr lang="en-US" sz="1200" b="0" i="0" kern="1200" dirty="0">
                <a:solidFill>
                  <a:schemeClr val="tx1"/>
                </a:solidFill>
                <a:effectLst/>
                <a:latin typeface="+mn-lt"/>
                <a:ea typeface="+mn-ea"/>
                <a:cs typeface="+mn-cs"/>
              </a:rPr>
              <a:t>You can add or remove a resource to a resource group at any time.</a:t>
            </a:r>
          </a:p>
          <a:p>
            <a:r>
              <a:rPr lang="en-US" sz="1200" b="0" i="0" kern="1200" dirty="0">
                <a:solidFill>
                  <a:schemeClr val="tx1"/>
                </a:solidFill>
                <a:effectLst/>
                <a:latin typeface="+mn-lt"/>
                <a:ea typeface="+mn-ea"/>
                <a:cs typeface="+mn-cs"/>
              </a:rPr>
              <a:t>You can move a resource from one resource group to another group. For more information, see </a:t>
            </a:r>
            <a:r>
              <a:rPr lang="en-US" sz="1200" b="0" i="0" u="none" strike="noStrike" kern="1200" dirty="0">
                <a:solidFill>
                  <a:schemeClr val="tx1"/>
                </a:solidFill>
                <a:effectLst/>
                <a:latin typeface="+mn-lt"/>
                <a:ea typeface="+mn-ea"/>
                <a:cs typeface="+mn-cs"/>
                <a:hlinkClick r:id="rId3"/>
              </a:rPr>
              <a:t>Move resources to new resource group or subscription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resource group can contain resources that reside in different regions.</a:t>
            </a:r>
          </a:p>
          <a:p>
            <a:r>
              <a:rPr lang="en-US" sz="1200" b="0" i="0" kern="1200" dirty="0">
                <a:solidFill>
                  <a:schemeClr val="tx1"/>
                </a:solidFill>
                <a:effectLst/>
                <a:latin typeface="+mn-lt"/>
                <a:ea typeface="+mn-ea"/>
                <a:cs typeface="+mn-cs"/>
              </a:rPr>
              <a:t>A resource group can be used to scope access control for administrative actions.</a:t>
            </a:r>
          </a:p>
          <a:p>
            <a:r>
              <a:rPr lang="en-US" sz="1200" b="0" i="0" kern="1200" dirty="0">
                <a:solidFill>
                  <a:schemeClr val="tx1"/>
                </a:solidFill>
                <a:effectLst/>
                <a:latin typeface="+mn-lt"/>
                <a:ea typeface="+mn-ea"/>
                <a:cs typeface="+mn-cs"/>
              </a:rPr>
              <a:t>A resource can interact with resources in other resource groups. This interaction is common when the two resources are related but do not share the same lifecycle (for example, web apps connecting to a database).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792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1039203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https://docs.microsoft.com/en-us/azure/azure-resource-manager/resource-group-overview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following image shows how all the tools interact with the same Azure Resource Manager API. The API passes requests to the Resource Manager service, which authenticates and authorizes the requests. Resource Manager then routes the requests to the appropriate resource providers.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are new to Azure Resource Manager, there are some terms you might not be familiar with.</a:t>
            </a:r>
          </a:p>
          <a:p>
            <a:r>
              <a:rPr lang="en-US" sz="1200" b="1" i="0" kern="1200" dirty="0">
                <a:solidFill>
                  <a:schemeClr val="tx1"/>
                </a:solidFill>
                <a:effectLst/>
                <a:latin typeface="+mn-lt"/>
                <a:ea typeface="+mn-ea"/>
                <a:cs typeface="+mn-cs"/>
              </a:rPr>
              <a:t>resource</a:t>
            </a:r>
            <a:r>
              <a:rPr lang="en-US" sz="1200" b="0" i="0" kern="1200" dirty="0">
                <a:solidFill>
                  <a:schemeClr val="tx1"/>
                </a:solidFill>
                <a:effectLst/>
                <a:latin typeface="+mn-lt"/>
                <a:ea typeface="+mn-ea"/>
                <a:cs typeface="+mn-cs"/>
              </a:rPr>
              <a:t> - A manageable item that is available through Azure. Some common resources are a virtual machine, storage account, web app, database, and virtual network, but there are many more.</a:t>
            </a:r>
          </a:p>
          <a:p>
            <a:r>
              <a:rPr lang="en-US" sz="1200" b="1" i="0" kern="1200" dirty="0">
                <a:solidFill>
                  <a:schemeClr val="tx1"/>
                </a:solidFill>
                <a:effectLst/>
                <a:latin typeface="+mn-lt"/>
                <a:ea typeface="+mn-ea"/>
                <a:cs typeface="+mn-cs"/>
              </a:rPr>
              <a:t>resource group</a:t>
            </a:r>
            <a:r>
              <a:rPr lang="en-US" sz="1200" b="0" i="0" kern="1200" dirty="0">
                <a:solidFill>
                  <a:schemeClr val="tx1"/>
                </a:solidFill>
                <a:effectLst/>
                <a:latin typeface="+mn-lt"/>
                <a:ea typeface="+mn-ea"/>
                <a:cs typeface="+mn-cs"/>
              </a:rPr>
              <a:t> -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 See </a:t>
            </a:r>
            <a:r>
              <a:rPr lang="en-US" sz="1200" b="0" i="0" u="none" strike="noStrike" kern="1200" dirty="0">
                <a:solidFill>
                  <a:schemeClr val="tx1"/>
                </a:solidFill>
                <a:effectLst/>
                <a:latin typeface="+mn-lt"/>
                <a:ea typeface="+mn-ea"/>
                <a:cs typeface="+mn-cs"/>
                <a:hlinkClick r:id="rId3"/>
              </a:rPr>
              <a:t>Resource groups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resource provider</a:t>
            </a:r>
            <a:r>
              <a:rPr lang="en-US" sz="1200" b="0" i="0" kern="1200" dirty="0">
                <a:solidFill>
                  <a:schemeClr val="tx1"/>
                </a:solidFill>
                <a:effectLst/>
                <a:latin typeface="+mn-lt"/>
                <a:ea typeface="+mn-ea"/>
                <a:cs typeface="+mn-cs"/>
              </a:rPr>
              <a:t> - A service that supplies the resources you can deploy and manage through Resource Manager. Each resource provider offers operations for working with the resources that are deployed. Some common resource providers are </a:t>
            </a:r>
            <a:r>
              <a:rPr lang="en-US" sz="1200" b="0" i="0" kern="1200" dirty="0" err="1">
                <a:solidFill>
                  <a:schemeClr val="tx1"/>
                </a:solidFill>
                <a:effectLst/>
                <a:latin typeface="+mn-lt"/>
                <a:ea typeface="+mn-ea"/>
                <a:cs typeface="+mn-cs"/>
              </a:rPr>
              <a:t>Microsoft.Compute</a:t>
            </a:r>
            <a:r>
              <a:rPr lang="en-US" sz="1200" b="0" i="0" kern="1200" dirty="0">
                <a:solidFill>
                  <a:schemeClr val="tx1"/>
                </a:solidFill>
                <a:effectLst/>
                <a:latin typeface="+mn-lt"/>
                <a:ea typeface="+mn-ea"/>
                <a:cs typeface="+mn-cs"/>
              </a:rPr>
              <a:t>, which supplies the virtual machine resource, </a:t>
            </a:r>
            <a:r>
              <a:rPr lang="en-US" sz="1200" b="0" i="0" kern="1200" dirty="0" err="1">
                <a:solidFill>
                  <a:schemeClr val="tx1"/>
                </a:solidFill>
                <a:effectLst/>
                <a:latin typeface="+mn-lt"/>
                <a:ea typeface="+mn-ea"/>
                <a:cs typeface="+mn-cs"/>
              </a:rPr>
              <a:t>Microsoft.Storage</a:t>
            </a:r>
            <a:r>
              <a:rPr lang="en-US" sz="1200" b="0" i="0" kern="1200" dirty="0">
                <a:solidFill>
                  <a:schemeClr val="tx1"/>
                </a:solidFill>
                <a:effectLst/>
                <a:latin typeface="+mn-lt"/>
                <a:ea typeface="+mn-ea"/>
                <a:cs typeface="+mn-cs"/>
              </a:rPr>
              <a:t>, which supplies the storage account resource, and </a:t>
            </a:r>
            <a:r>
              <a:rPr lang="en-US" sz="1200" b="0" i="0" kern="1200" dirty="0" err="1">
                <a:solidFill>
                  <a:schemeClr val="tx1"/>
                </a:solidFill>
                <a:effectLst/>
                <a:latin typeface="+mn-lt"/>
                <a:ea typeface="+mn-ea"/>
                <a:cs typeface="+mn-cs"/>
              </a:rPr>
              <a:t>Microsoft.Web</a:t>
            </a:r>
            <a:r>
              <a:rPr lang="en-US" sz="1200" b="0" i="0" kern="1200" dirty="0">
                <a:solidFill>
                  <a:schemeClr val="tx1"/>
                </a:solidFill>
                <a:effectLst/>
                <a:latin typeface="+mn-lt"/>
                <a:ea typeface="+mn-ea"/>
                <a:cs typeface="+mn-cs"/>
              </a:rPr>
              <a:t>, which supplies resources related to web apps. See </a:t>
            </a:r>
            <a:r>
              <a:rPr lang="en-US" sz="1200" b="0" i="0" u="none" strike="noStrike" kern="1200" dirty="0">
                <a:solidFill>
                  <a:schemeClr val="tx1"/>
                </a:solidFill>
                <a:effectLst/>
                <a:latin typeface="+mn-lt"/>
                <a:ea typeface="+mn-ea"/>
                <a:cs typeface="+mn-cs"/>
                <a:hlinkClick r:id="rId4"/>
              </a:rPr>
              <a:t>Resource providers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Resource Manager template</a:t>
            </a:r>
            <a:r>
              <a:rPr lang="en-US" sz="1200" b="0" i="0" kern="1200" dirty="0">
                <a:solidFill>
                  <a:schemeClr val="tx1"/>
                </a:solidFill>
                <a:effectLst/>
                <a:latin typeface="+mn-lt"/>
                <a:ea typeface="+mn-ea"/>
                <a:cs typeface="+mn-cs"/>
              </a:rPr>
              <a:t> - A JavaScript Object Notation (JSON) file that defines one or more resources to deploy to a resource group. It also defines the dependencies between the deployed resources. The template can be used to deploy the resources consistently and repeatedly. See </a:t>
            </a:r>
            <a:r>
              <a:rPr lang="en-US" sz="1200" b="0" i="0" u="none" strike="noStrike" kern="1200" dirty="0">
                <a:solidFill>
                  <a:schemeClr val="tx1"/>
                </a:solidFill>
                <a:effectLst/>
                <a:latin typeface="+mn-lt"/>
                <a:ea typeface="+mn-ea"/>
                <a:cs typeface="+mn-cs"/>
                <a:hlinkClick r:id="rId5"/>
              </a:rPr>
              <a:t>Template deployment</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declarative syntax</a:t>
            </a:r>
            <a:r>
              <a:rPr lang="en-US" sz="1200" b="0" i="0" kern="1200" dirty="0">
                <a:solidFill>
                  <a:schemeClr val="tx1"/>
                </a:solidFill>
                <a:effectLst/>
                <a:latin typeface="+mn-lt"/>
                <a:ea typeface="+mn-ea"/>
                <a:cs typeface="+mn-cs"/>
              </a:rPr>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20</a:t>
            </a:fld>
            <a:endParaRPr lang="en-US" dirty="0"/>
          </a:p>
        </p:txBody>
      </p:sp>
    </p:spTree>
    <p:extLst>
      <p:ext uri="{BB962C8B-B14F-4D97-AF65-F5344CB8AC3E}">
        <p14:creationId xmlns:p14="http://schemas.microsoft.com/office/powerpoint/2010/main" val="658851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https://docs.microsoft.com/en-us/azure/azure-resource-manager/resource-group-authoring-templates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21</a:t>
            </a:fld>
            <a:endParaRPr lang="en-US" dirty="0"/>
          </a:p>
        </p:txBody>
      </p:sp>
    </p:spTree>
    <p:extLst>
      <p:ext uri="{BB962C8B-B14F-4D97-AF65-F5344CB8AC3E}">
        <p14:creationId xmlns:p14="http://schemas.microsoft.com/office/powerpoint/2010/main" val="3416225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dirty="0"/>
          </a:p>
        </p:txBody>
      </p:sp>
    </p:spTree>
    <p:extLst>
      <p:ext uri="{BB962C8B-B14F-4D97-AF65-F5344CB8AC3E}">
        <p14:creationId xmlns:p14="http://schemas.microsoft.com/office/powerpoint/2010/main" val="1288666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AzureRmResourceGroupDeployment</a:t>
            </a:r>
            <a:r>
              <a:rPr lang="en-US" dirty="0"/>
              <a:t> -Mode Complete -Name </a:t>
            </a:r>
            <a:r>
              <a:rPr lang="en-US" dirty="0" err="1"/>
              <a:t>ExampleDeployment</a:t>
            </a:r>
            <a:r>
              <a:rPr lang="en-US" dirty="0"/>
              <a:t> ` -</a:t>
            </a:r>
            <a:r>
              <a:rPr lang="en-US" dirty="0" err="1"/>
              <a:t>ResourceGroupName</a:t>
            </a:r>
            <a:r>
              <a:rPr lang="en-US" dirty="0"/>
              <a:t> </a:t>
            </a:r>
            <a:r>
              <a:rPr lang="en-US" dirty="0" err="1"/>
              <a:t>ExampleResourceGroup</a:t>
            </a:r>
            <a:r>
              <a:rPr lang="en-US" dirty="0"/>
              <a:t> -</a:t>
            </a:r>
            <a:r>
              <a:rPr lang="en-US" dirty="0" err="1"/>
              <a:t>TemplateFile</a:t>
            </a:r>
            <a:r>
              <a:rPr lang="en-US" dirty="0"/>
              <a:t> c:\MyTemplates\storage.json </a:t>
            </a:r>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dirty="0"/>
          </a:p>
        </p:txBody>
      </p:sp>
    </p:spTree>
    <p:extLst>
      <p:ext uri="{BB962C8B-B14F-4D97-AF65-F5344CB8AC3E}">
        <p14:creationId xmlns:p14="http://schemas.microsoft.com/office/powerpoint/2010/main" val="791073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parameters section of the template, you specify which values you can input when deploying the resources. These parameter values enable you to customize the deployment by providing values that are tailored for a particular environment (such as dev, test, and production). You do not have to provide parameters in your template, but without parameters your template would always deploy the same resources with the same names, locations, and properties.</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24</a:t>
            </a:fld>
            <a:endParaRPr lang="en-US" dirty="0"/>
          </a:p>
        </p:txBody>
      </p:sp>
    </p:spTree>
    <p:extLst>
      <p:ext uri="{BB962C8B-B14F-4D97-AF65-F5344CB8AC3E}">
        <p14:creationId xmlns:p14="http://schemas.microsoft.com/office/powerpoint/2010/main" val="3782404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dirty="0"/>
          </a:p>
        </p:txBody>
      </p:sp>
    </p:spTree>
    <p:extLst>
      <p:ext uri="{BB962C8B-B14F-4D97-AF65-F5344CB8AC3E}">
        <p14:creationId xmlns:p14="http://schemas.microsoft.com/office/powerpoint/2010/main" val="2849677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https://docs.microsoft.com/en-us/azure/azure-resource-manager/resource-manager-template-best-practices#variables</a:t>
            </a:r>
            <a:r>
              <a:rPr lang="en-US" sz="1200" dirty="0"/>
              <a:t> </a:t>
            </a:r>
          </a:p>
          <a:p>
            <a:r>
              <a:rPr lang="en-US" dirty="0"/>
              <a:t> </a:t>
            </a:r>
          </a:p>
        </p:txBody>
      </p:sp>
      <p:sp>
        <p:nvSpPr>
          <p:cNvPr id="4" name="Slide Number Placeholder 3"/>
          <p:cNvSpPr>
            <a:spLocks noGrp="1"/>
          </p:cNvSpPr>
          <p:nvPr>
            <p:ph type="sldNum" sz="quarter" idx="10"/>
          </p:nvPr>
        </p:nvSpPr>
        <p:spPr/>
        <p:txBody>
          <a:bodyPr/>
          <a:lstStyle/>
          <a:p>
            <a:fld id="{3AB32C7E-D9C3-40D4-8B5C-4BFC5FA60907}" type="slidenum">
              <a:rPr lang="en-US" smtClean="0"/>
              <a:t>26</a:t>
            </a:fld>
            <a:endParaRPr lang="en-US" dirty="0"/>
          </a:p>
        </p:txBody>
      </p:sp>
    </p:spTree>
    <p:extLst>
      <p:ext uri="{BB962C8B-B14F-4D97-AF65-F5344CB8AC3E}">
        <p14:creationId xmlns:p14="http://schemas.microsoft.com/office/powerpoint/2010/main" val="3274934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27</a:t>
            </a:fld>
            <a:endParaRPr lang="en-US" dirty="0"/>
          </a:p>
        </p:txBody>
      </p:sp>
    </p:spTree>
    <p:extLst>
      <p:ext uri="{BB962C8B-B14F-4D97-AF65-F5344CB8AC3E}">
        <p14:creationId xmlns:p14="http://schemas.microsoft.com/office/powerpoint/2010/main" val="610649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https://docs.microsoft.com/en-us/azure/azure-resource-manager/resource-group-define-dependencies</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28</a:t>
            </a:fld>
            <a:endParaRPr lang="en-US" dirty="0"/>
          </a:p>
        </p:txBody>
      </p:sp>
    </p:spTree>
    <p:extLst>
      <p:ext uri="{BB962C8B-B14F-4D97-AF65-F5344CB8AC3E}">
        <p14:creationId xmlns:p14="http://schemas.microsoft.com/office/powerpoint/2010/main" val="3706700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29</a:t>
            </a:fld>
            <a:endParaRPr lang="en-US" dirty="0"/>
          </a:p>
        </p:txBody>
      </p:sp>
    </p:spTree>
    <p:extLst>
      <p:ext uri="{BB962C8B-B14F-4D97-AF65-F5344CB8AC3E}">
        <p14:creationId xmlns:p14="http://schemas.microsoft.com/office/powerpoint/2010/main" val="401851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Limits: </a:t>
            </a:r>
            <a:r>
              <a:rPr lang="en-US" dirty="0">
                <a:hlinkClick r:id="rId3"/>
              </a:rPr>
              <a:t>https://docs.microsoft.com/en-us/azure/azure-subscription-service-limits#virtual-machines-limits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Pricing - </a:t>
            </a:r>
            <a:r>
              <a:rPr lang="en-US" dirty="0">
                <a:hlinkClick r:id="rId4"/>
              </a:rPr>
              <a:t>https://azure.microsoft.com/en-us/pricing/details/virtual-machines/linux/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Vertical scaling - https://docs.microsoft.com/en-us/azure/virtual-machines/linux/vertical-scaling-automation?toc=%2fazure%2fvirtual-machines%2flinux%2ftoc.json </a:t>
            </a:r>
          </a:p>
        </p:txBody>
      </p:sp>
      <p:sp>
        <p:nvSpPr>
          <p:cNvPr id="4" name="Slide Number Placeholder 3"/>
          <p:cNvSpPr>
            <a:spLocks noGrp="1"/>
          </p:cNvSpPr>
          <p:nvPr>
            <p:ph type="sldNum" sz="quarter" idx="10"/>
          </p:nvPr>
        </p:nvSpPr>
        <p:spPr/>
        <p:txBody>
          <a:bodyPr/>
          <a:lstStyle/>
          <a:p>
            <a:fld id="{3AB32C7E-D9C3-40D4-8B5C-4BFC5FA60907}" type="slidenum">
              <a:rPr lang="en-US" smtClean="0"/>
              <a:t>3</a:t>
            </a:fld>
            <a:endParaRPr lang="en-US" dirty="0"/>
          </a:p>
        </p:txBody>
      </p:sp>
    </p:spTree>
    <p:extLst>
      <p:ext uri="{BB962C8B-B14F-4D97-AF65-F5344CB8AC3E}">
        <p14:creationId xmlns:p14="http://schemas.microsoft.com/office/powerpoint/2010/main" val="4190020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30</a:t>
            </a:fld>
            <a:endParaRPr lang="en-US" dirty="0"/>
          </a:p>
        </p:txBody>
      </p:sp>
    </p:spTree>
    <p:extLst>
      <p:ext uri="{BB962C8B-B14F-4D97-AF65-F5344CB8AC3E}">
        <p14:creationId xmlns:p14="http://schemas.microsoft.com/office/powerpoint/2010/main" val="219248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31</a:t>
            </a:fld>
            <a:endParaRPr lang="en-US" dirty="0"/>
          </a:p>
        </p:txBody>
      </p:sp>
    </p:spTree>
    <p:extLst>
      <p:ext uri="{BB962C8B-B14F-4D97-AF65-F5344CB8AC3E}">
        <p14:creationId xmlns:p14="http://schemas.microsoft.com/office/powerpoint/2010/main" val="4185243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32</a:t>
            </a:fld>
            <a:endParaRPr lang="en-US" dirty="0"/>
          </a:p>
        </p:txBody>
      </p:sp>
    </p:spTree>
    <p:extLst>
      <p:ext uri="{BB962C8B-B14F-4D97-AF65-F5344CB8AC3E}">
        <p14:creationId xmlns:p14="http://schemas.microsoft.com/office/powerpoint/2010/main" val="4169948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33</a:t>
            </a:fld>
            <a:endParaRPr lang="en-US"/>
          </a:p>
        </p:txBody>
      </p:sp>
    </p:spTree>
    <p:extLst>
      <p:ext uri="{BB962C8B-B14F-4D97-AF65-F5344CB8AC3E}">
        <p14:creationId xmlns:p14="http://schemas.microsoft.com/office/powerpoint/2010/main" val="3754968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Connect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6/20/2018 5:11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01916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35</a:t>
            </a:fld>
            <a:endParaRPr lang="en-US" dirty="0"/>
          </a:p>
        </p:txBody>
      </p:sp>
    </p:spTree>
    <p:extLst>
      <p:ext uri="{BB962C8B-B14F-4D97-AF65-F5344CB8AC3E}">
        <p14:creationId xmlns:p14="http://schemas.microsoft.com/office/powerpoint/2010/main" val="3890586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An Azure Region is a geographic region that contains a collection of data centers. Datacenters will be in close geo proximity to each other – separate buildings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It’s more than one building.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There are over 36 Azure regions: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3"/>
              </a:rPr>
              <a:t>https://azure.microsoft.com/en-us/regions/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Regions might have restrictions – </a:t>
            </a:r>
            <a:r>
              <a:rPr kumimoji="0" lang="en-US" sz="2000" b="0" i="0" u="none" strike="noStrike" kern="1200" cap="none" spc="0" normalizeH="0" baseline="0" noProof="0" dirty="0" err="1">
                <a:ln>
                  <a:noFill/>
                </a:ln>
                <a:solidFill>
                  <a:prstClr val="black"/>
                </a:solidFill>
                <a:effectLst/>
                <a:uLnTx/>
                <a:uFillTx/>
                <a:latin typeface="+mn-lt"/>
                <a:ea typeface="+mn-ea"/>
                <a:cs typeface="+mn-cs"/>
              </a:rPr>
              <a:t>eg</a:t>
            </a:r>
            <a:r>
              <a:rPr kumimoji="0" lang="en-US" sz="2000" b="0" i="0" u="none" strike="noStrike" kern="1200" cap="none" spc="0" normalizeH="0" baseline="0" noProof="0" dirty="0">
                <a:ln>
                  <a:noFill/>
                </a:ln>
                <a:solidFill>
                  <a:prstClr val="black"/>
                </a:solidFill>
                <a:effectLst/>
                <a:uLnTx/>
                <a:uFillTx/>
                <a:latin typeface="+mn-lt"/>
                <a:ea typeface="+mn-ea"/>
                <a:cs typeface="+mn-cs"/>
              </a:rPr>
              <a:t>. China -  you might need a billing address in that country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All services might not be available in all regions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Special / Sovereign Regions: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US </a:t>
            </a:r>
            <a:r>
              <a:rPr kumimoji="0" lang="en-US" sz="1700" b="0" i="0" u="none" strike="noStrike" kern="1200" cap="none" spc="0" normalizeH="0" baseline="0" noProof="0" dirty="0" err="1">
                <a:ln>
                  <a:noFill/>
                </a:ln>
                <a:solidFill>
                  <a:prstClr val="black"/>
                </a:solidFill>
                <a:effectLst/>
                <a:uLnTx/>
                <a:uFillTx/>
                <a:latin typeface="+mn-lt"/>
                <a:ea typeface="+mn-ea"/>
                <a:cs typeface="+mn-cs"/>
              </a:rPr>
              <a:t>Gov</a:t>
            </a:r>
            <a:r>
              <a:rPr kumimoji="0" lang="en-US" sz="1700" b="0" i="0" u="none" strike="noStrike" kern="1200" cap="none" spc="0" normalizeH="0" baseline="0" noProof="0" dirty="0">
                <a:ln>
                  <a:noFill/>
                </a:ln>
                <a:solidFill>
                  <a:prstClr val="black"/>
                </a:solidFill>
                <a:effectLst/>
                <a:uLnTx/>
                <a:uFillTx/>
                <a:latin typeface="+mn-lt"/>
                <a:ea typeface="+mn-ea"/>
                <a:cs typeface="+mn-cs"/>
              </a:rPr>
              <a:t> Virginia/Iowa</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China East, China North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Germany Central, </a:t>
            </a:r>
            <a:r>
              <a:rPr kumimoji="0" lang="en-US" sz="1700" b="0" i="0" u="none" strike="noStrike" kern="1200" cap="none" spc="0" normalizeH="0" baseline="0" noProof="0" dirty="0" err="1">
                <a:ln>
                  <a:noFill/>
                </a:ln>
                <a:solidFill>
                  <a:prstClr val="black"/>
                </a:solidFill>
                <a:effectLst/>
                <a:uLnTx/>
                <a:uFillTx/>
                <a:latin typeface="+mn-lt"/>
                <a:ea typeface="+mn-ea"/>
                <a:cs typeface="+mn-cs"/>
              </a:rPr>
              <a:t>Gemany</a:t>
            </a:r>
            <a:r>
              <a:rPr kumimoji="0" lang="en-US" sz="1700" b="0" i="0" u="none" strike="noStrike" kern="1200" cap="none" spc="0" normalizeH="0" baseline="0" noProof="0" dirty="0">
                <a:ln>
                  <a:noFill/>
                </a:ln>
                <a:solidFill>
                  <a:prstClr val="black"/>
                </a:solidFill>
                <a:effectLst/>
                <a:uLnTx/>
                <a:uFillTx/>
                <a:latin typeface="+mn-lt"/>
                <a:ea typeface="+mn-ea"/>
                <a:cs typeface="+mn-cs"/>
              </a:rPr>
              <a:t> Northeast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mn-lt"/>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3AB32C7E-D9C3-40D4-8B5C-4BFC5FA60907}" type="slidenum">
              <a:rPr lang="en-US" smtClean="0"/>
              <a:t>36</a:t>
            </a:fld>
            <a:endParaRPr lang="en-US" dirty="0"/>
          </a:p>
        </p:txBody>
      </p:sp>
    </p:spTree>
    <p:extLst>
      <p:ext uri="{BB962C8B-B14F-4D97-AF65-F5344CB8AC3E}">
        <p14:creationId xmlns:p14="http://schemas.microsoft.com/office/powerpoint/2010/main" val="1806755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Datacenters are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An Azure Region is a geographic region that contains a collection of data centers.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It’s more than one building.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There are over 36 Azure regions: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3"/>
              </a:rPr>
              <a:t>https://azure.microsoft.com/en-us/regions/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Special / Sovereign Regions: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US </a:t>
            </a:r>
            <a:r>
              <a:rPr kumimoji="0" lang="en-US" sz="1700" b="0" i="0" u="none" strike="noStrike" kern="1200" cap="none" spc="0" normalizeH="0" baseline="0" noProof="0" dirty="0" err="1">
                <a:ln>
                  <a:noFill/>
                </a:ln>
                <a:solidFill>
                  <a:prstClr val="black"/>
                </a:solidFill>
                <a:effectLst/>
                <a:uLnTx/>
                <a:uFillTx/>
                <a:latin typeface="+mn-lt"/>
                <a:ea typeface="+mn-ea"/>
                <a:cs typeface="+mn-cs"/>
              </a:rPr>
              <a:t>Gov</a:t>
            </a:r>
            <a:r>
              <a:rPr kumimoji="0" lang="en-US" sz="1700" b="0" i="0" u="none" strike="noStrike" kern="1200" cap="none" spc="0" normalizeH="0" baseline="0" noProof="0" dirty="0">
                <a:ln>
                  <a:noFill/>
                </a:ln>
                <a:solidFill>
                  <a:prstClr val="black"/>
                </a:solidFill>
                <a:effectLst/>
                <a:uLnTx/>
                <a:uFillTx/>
                <a:latin typeface="+mn-lt"/>
                <a:ea typeface="+mn-ea"/>
                <a:cs typeface="+mn-cs"/>
              </a:rPr>
              <a:t> Virginia/Iowa</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China East, China North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Germany Central, </a:t>
            </a:r>
            <a:r>
              <a:rPr kumimoji="0" lang="en-US" sz="1700" b="0" i="0" u="none" strike="noStrike" kern="1200" cap="none" spc="0" normalizeH="0" baseline="0" noProof="0" dirty="0" err="1">
                <a:ln>
                  <a:noFill/>
                </a:ln>
                <a:solidFill>
                  <a:prstClr val="black"/>
                </a:solidFill>
                <a:effectLst/>
                <a:uLnTx/>
                <a:uFillTx/>
                <a:latin typeface="+mn-lt"/>
                <a:ea typeface="+mn-ea"/>
                <a:cs typeface="+mn-cs"/>
              </a:rPr>
              <a:t>Gemany</a:t>
            </a:r>
            <a:r>
              <a:rPr kumimoji="0" lang="en-US" sz="1700" b="0" i="0" u="none" strike="noStrike" kern="1200" cap="none" spc="0" normalizeH="0" baseline="0" noProof="0" dirty="0">
                <a:ln>
                  <a:noFill/>
                </a:ln>
                <a:solidFill>
                  <a:prstClr val="black"/>
                </a:solidFill>
                <a:effectLst/>
                <a:uLnTx/>
                <a:uFillTx/>
                <a:latin typeface="+mn-lt"/>
                <a:ea typeface="+mn-ea"/>
                <a:cs typeface="+mn-cs"/>
              </a:rPr>
              <a:t> Northeast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Region Pairs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In same geography (such as US, Europe or Asia)</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Replicated resources are replicated across pairs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In broad geographic outage, one region in the pair is prioritized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Data resides in the same geography as its pair (except Brazil South)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Pairs: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4"/>
              </a:rPr>
              <a:t>https://docs.microsoft.com/en-us/azure/best-practices-availability-paired-regions#what-are-paired-regions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Azure Storage GRS and RA-GRS replicates data from one region to its pair.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8814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38</a:t>
            </a:fld>
            <a:endParaRPr lang="en-US" dirty="0"/>
          </a:p>
        </p:txBody>
      </p:sp>
    </p:spTree>
    <p:extLst>
      <p:ext uri="{BB962C8B-B14F-4D97-AF65-F5344CB8AC3E}">
        <p14:creationId xmlns:p14="http://schemas.microsoft.com/office/powerpoint/2010/main" val="37748444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39</a:t>
            </a:fld>
            <a:endParaRPr lang="en-US" dirty="0"/>
          </a:p>
        </p:txBody>
      </p:sp>
    </p:spTree>
    <p:extLst>
      <p:ext uri="{BB962C8B-B14F-4D97-AF65-F5344CB8AC3E}">
        <p14:creationId xmlns:p14="http://schemas.microsoft.com/office/powerpoint/2010/main" val="232534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you want to lift and shift an app – for example, a legacy app</a:t>
            </a:r>
          </a:p>
          <a:p>
            <a:pPr marL="171450" indent="-171450">
              <a:buFontTx/>
              <a:buChar char="-"/>
            </a:pPr>
            <a:r>
              <a:rPr lang="en-US" dirty="0"/>
              <a:t>You need to customize the OS and </a:t>
            </a:r>
            <a:r>
              <a:rPr lang="en-US" dirty="0" smtClean="0"/>
              <a:t>install</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4</a:t>
            </a:fld>
            <a:endParaRPr lang="en-US" dirty="0"/>
          </a:p>
        </p:txBody>
      </p:sp>
    </p:spTree>
    <p:extLst>
      <p:ext uri="{BB962C8B-B14F-4D97-AF65-F5344CB8AC3E}">
        <p14:creationId xmlns:p14="http://schemas.microsoft.com/office/powerpoint/2010/main" val="289639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hlinkClick r:id="rId3"/>
              </a:rPr>
              <a:t>https://docs.microsoft.com/en-us/azure/virtual-machines/linux/endorsed-distros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Bring your own image for windows server 2003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x-none"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5</a:t>
            </a:fld>
            <a:endParaRPr lang="en-US" dirty="0"/>
          </a:p>
        </p:txBody>
      </p:sp>
    </p:spTree>
    <p:extLst>
      <p:ext uri="{BB962C8B-B14F-4D97-AF65-F5344CB8AC3E}">
        <p14:creationId xmlns:p14="http://schemas.microsoft.com/office/powerpoint/2010/main" val="1161441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series - https://buildazure.com/2017/09/11/more-affordable-azure-vms-with-burstable-b-series/ </a:t>
            </a:r>
          </a:p>
          <a:p>
            <a:endParaRPr lang="en-US" dirty="0"/>
          </a:p>
          <a:p>
            <a:r>
              <a:rPr lang="en-US" dirty="0"/>
              <a:t>Determine Cores, RAM, ACUs, Disks, NICs, Network Speed, Temporary Storage, SSD support</a:t>
            </a:r>
          </a:p>
          <a:p>
            <a:r>
              <a:rPr lang="en-US" dirty="0"/>
              <a:t>High level categories:</a:t>
            </a:r>
          </a:p>
          <a:p>
            <a:endParaRPr lang="en-US" dirty="0"/>
          </a:p>
          <a:p>
            <a:r>
              <a:rPr lang="en-US" dirty="0" err="1"/>
              <a:t>Acu</a:t>
            </a:r>
            <a:r>
              <a:rPr lang="en-US" dirty="0"/>
              <a:t> helps normalize </a:t>
            </a:r>
            <a:r>
              <a:rPr lang="en-US" dirty="0" err="1"/>
              <a:t>cpu</a:t>
            </a:r>
            <a:r>
              <a:rPr lang="en-US" dirty="0"/>
              <a:t> perf.. </a:t>
            </a:r>
            <a:r>
              <a:rPr lang="en-US" dirty="0" err="1"/>
              <a:t>D&amp;f</a:t>
            </a:r>
            <a:r>
              <a:rPr lang="en-US" dirty="0"/>
              <a:t> have same </a:t>
            </a:r>
            <a:r>
              <a:rPr lang="en-US" dirty="0" err="1"/>
              <a:t>acu</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6</a:t>
            </a:fld>
            <a:endParaRPr lang="en-US" dirty="0"/>
          </a:p>
        </p:txBody>
      </p:sp>
    </p:spTree>
    <p:extLst>
      <p:ext uri="{BB962C8B-B14F-4D97-AF65-F5344CB8AC3E}">
        <p14:creationId xmlns:p14="http://schemas.microsoft.com/office/powerpoint/2010/main" val="359723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To provide redundancy to your application, we recommend that you group two or more virtual machines in an availability set.</a:t>
            </a:r>
            <a:endParaRPr lang="en-US" dirty="0"/>
          </a:p>
          <a:p>
            <a:pPr marL="171450" indent="-171450">
              <a:buFontTx/>
              <a:buChar char="-"/>
            </a:pPr>
            <a:r>
              <a:rPr lang="en-US" dirty="0"/>
              <a:t>Fault domain – collection of resources that may fail at the same time due to same root cause. Servers in same rack are part of same fault domain. A fault domain has a single point of failure. Place resources in separate fault domain so that they remain available in case of a failure</a:t>
            </a:r>
          </a:p>
          <a:p>
            <a:pPr marL="171450" indent="-171450">
              <a:buFontTx/>
              <a:buChar char="-"/>
            </a:pPr>
            <a:endParaRPr lang="en-US" dirty="0"/>
          </a:p>
          <a:p>
            <a:pPr marL="171450" indent="-171450">
              <a:buFontTx/>
              <a:buChar char="-"/>
            </a:pPr>
            <a:r>
              <a:rPr lang="en-US" dirty="0"/>
              <a:t>Update domain – logical collection of resources that can be updated at the same time. One update domain has updates applied at a time and may require rebooting. </a:t>
            </a:r>
            <a:r>
              <a:rPr lang="en-US" dirty="0" err="1"/>
              <a:t>Pleace</a:t>
            </a:r>
            <a:r>
              <a:rPr lang="en-US" dirty="0"/>
              <a:t> resources in separate update domains – it is automatic (</a:t>
            </a:r>
            <a:r>
              <a:rPr lang="en-US" sz="1200" b="0" i="0" kern="1200" dirty="0">
                <a:solidFill>
                  <a:schemeClr val="tx1"/>
                </a:solidFill>
                <a:effectLst/>
                <a:latin typeface="+mn-lt"/>
                <a:ea typeface="+mn-ea"/>
                <a:cs typeface="+mn-cs"/>
              </a:rPr>
              <a:t>indicate groups of virtual machines and underlying physical hardware that can be rebooted at the same time. )</a:t>
            </a:r>
            <a:endParaRPr lang="en-US" dirty="0"/>
          </a:p>
          <a:p>
            <a:pPr marL="171450" indent="-171450">
              <a:buFontTx/>
              <a:buChar char="-"/>
            </a:pPr>
            <a:r>
              <a:rPr lang="en-US" dirty="0"/>
              <a:t>One update domain has updates applied at a time</a:t>
            </a:r>
          </a:p>
          <a:p>
            <a:pPr marL="171450" indent="-171450">
              <a:buFontTx/>
              <a:buChar char="-"/>
            </a:pPr>
            <a:endParaRPr lang="en-US" dirty="0"/>
          </a:p>
          <a:p>
            <a:pPr marL="171450" indent="-171450">
              <a:buFontTx/>
              <a:buChar char="-"/>
            </a:pPr>
            <a:r>
              <a:rPr lang="en-US" dirty="0"/>
              <a:t>Availability set – can place </a:t>
            </a:r>
            <a:r>
              <a:rPr lang="en-US" dirty="0" err="1"/>
              <a:t>vm’s</a:t>
            </a:r>
            <a:r>
              <a:rPr lang="en-US" dirty="0"/>
              <a:t> in an availability set at creation or after deployment . Moving a </a:t>
            </a:r>
            <a:r>
              <a:rPr lang="en-US" dirty="0" err="1"/>
              <a:t>vm</a:t>
            </a:r>
            <a:r>
              <a:rPr lang="en-US" dirty="0"/>
              <a:t> in or out of availability set causes it to reboot</a:t>
            </a:r>
          </a:p>
          <a:p>
            <a:pPr marL="171450" indent="-171450">
              <a:buFontTx/>
              <a:buChar char="-"/>
            </a:pPr>
            <a:endParaRPr lang="en-US" dirty="0"/>
          </a:p>
          <a:p>
            <a:pPr rtl="0"/>
            <a:r>
              <a:rPr lang="en-US" b="1" dirty="0"/>
              <a:t>Fault domains</a:t>
            </a:r>
          </a:p>
          <a:p>
            <a:pPr rtl="0"/>
            <a:r>
              <a:rPr lang="en-US" dirty="0"/>
              <a:t>A fault domain is a logical group of underlying hardware that share a common power source and network switch, similar to a rack within an on-premises datacenter. As you create VMs within an availability set, the Azure platform automatically distributes your VMs across these fault domains. This approach limits the impact of potential physical hardware failures, network outages, or power interruptions.+ </a:t>
            </a:r>
          </a:p>
          <a:p>
            <a:pPr rtl="0"/>
            <a:r>
              <a:rPr lang="en-US" b="1" dirty="0"/>
              <a:t>Update domains</a:t>
            </a:r>
          </a:p>
          <a:p>
            <a:pPr rtl="0"/>
            <a:r>
              <a:rPr lang="en-US" dirty="0"/>
              <a:t>An update domain is a logical group of underlying hardware that can undergo maintenance or be rebooted at the same time. As you create VMs within an availability set, the Azure platform automatically distributes your VMs across these update domains. This approach ensures that at least one instance of your application always remains running as the Azure platform undergoes periodic maintenance. The order of update domains being rebooted may not proceed sequentially during planned maintenance, but only one update domain is rebooted at a time.+ </a:t>
            </a:r>
          </a:p>
          <a:p>
            <a:pPr rtl="0"/>
            <a:r>
              <a:rPr lang="en-US" b="1" dirty="0"/>
              <a:t>Managed Disk fault domains</a:t>
            </a:r>
          </a:p>
          <a:p>
            <a:pPr rtl="0"/>
            <a:r>
              <a:rPr lang="en-US" dirty="0"/>
              <a:t>For VMs using </a:t>
            </a:r>
            <a:r>
              <a:rPr lang="en-US" dirty="0">
                <a:hlinkClick r:id="rId3"/>
              </a:rPr>
              <a:t>Azure Managed Disks</a:t>
            </a:r>
            <a:r>
              <a:rPr lang="en-US" dirty="0"/>
              <a:t>, VMs are aligned with managed disk fault domains when using a managed availability set. This alignment ensures that all the managed disks attached to a VM are within the same managed disk fault domain. Only VMs with managed disks can be created in a managed availability set. The number of managed disk fault domains varies by region - either two or three managed disk fault domains per region. You can read more about these managed disk fault domains for </a:t>
            </a:r>
            <a:r>
              <a:rPr lang="en-US" dirty="0">
                <a:hlinkClick r:id="rId4"/>
              </a:rPr>
              <a:t>Linux VMs</a:t>
            </a:r>
            <a:r>
              <a:rPr lang="en-US" dirty="0"/>
              <a:t> or </a:t>
            </a:r>
            <a:r>
              <a:rPr lang="en-US" dirty="0">
                <a:hlinkClick r:id="rId4"/>
              </a:rPr>
              <a:t>Windows VMs</a:t>
            </a:r>
            <a:r>
              <a:rPr lang="en-US" dirty="0"/>
              <a:t>.</a:t>
            </a:r>
          </a:p>
          <a:p>
            <a:pPr marL="171450" indent="-171450">
              <a:buFontTx/>
              <a:buChar char="-"/>
            </a:pPr>
            <a:endParaRPr lang="en-US" dirty="0"/>
          </a:p>
          <a:p>
            <a:pPr marL="171450" indent="-171450">
              <a:buFontTx/>
              <a:buChar char="-"/>
            </a:pPr>
            <a:endParaRPr lang="en-US" dirty="0"/>
          </a:p>
          <a:p>
            <a:pPr marL="171450" indent="-171450">
              <a:buFontTx/>
              <a:buChar char="-"/>
            </a:pPr>
            <a:r>
              <a:rPr lang="en-US" sz="1200" dirty="0">
                <a:hlinkClick r:id="rId5"/>
              </a:rPr>
              <a:t>https://docs.microsoft.com/en-us/azure/virtual-machines/windows/manage-availability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95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a:solidFill>
                  <a:srgbClr val="FF0000"/>
                </a:solidFill>
              </a:rPr>
              <a:t>If the VM is part of an availability set and the new size is not supported in the cluster, all VMs in the availability set will need to be deallocated for the resize to happen</a:t>
            </a:r>
          </a:p>
          <a:p>
            <a:pPr lvl="1"/>
            <a:r>
              <a:rPr lang="en-US" dirty="0">
                <a:hlinkClick r:id="rId3"/>
              </a:rPr>
              <a:t>https://docs.microsoft.com/en-us/azure/virtual-machines/windows/resize-vm</a:t>
            </a:r>
            <a:endParaRPr lang="en-US" dirty="0"/>
          </a:p>
          <a:p>
            <a:endParaRPr lang="en-US" dirty="0"/>
          </a:p>
          <a:p>
            <a:pPr lvl="2"/>
            <a:r>
              <a:rPr lang="en-US" dirty="0"/>
              <a:t>- </a:t>
            </a:r>
            <a:r>
              <a:rPr lang="en-US" b="1" dirty="0">
                <a:solidFill>
                  <a:srgbClr val="FF0000"/>
                </a:solidFill>
              </a:rPr>
              <a:t>Azure </a:t>
            </a:r>
            <a:r>
              <a:rPr lang="en-US" b="1" dirty="0" err="1">
                <a:solidFill>
                  <a:srgbClr val="FF0000"/>
                </a:solidFill>
              </a:rPr>
              <a:t>Autoscale</a:t>
            </a:r>
            <a:endParaRPr lang="en-US" b="1" dirty="0">
              <a:solidFill>
                <a:srgbClr val="FF0000"/>
              </a:solidFill>
            </a:endParaRPr>
          </a:p>
          <a:p>
            <a:pPr lvl="3"/>
            <a:r>
              <a:rPr lang="en-US" dirty="0"/>
              <a:t>System Metrics (CPU, RAM, </a:t>
            </a:r>
            <a:r>
              <a:rPr lang="en-US" dirty="0" err="1"/>
              <a:t>etc</a:t>
            </a:r>
            <a:r>
              <a:rPr lang="en-US" dirty="0"/>
              <a:t>)</a:t>
            </a:r>
          </a:p>
          <a:p>
            <a:pPr lvl="3"/>
            <a:r>
              <a:rPr lang="en-US" dirty="0"/>
              <a:t>Custom Metrics </a:t>
            </a:r>
            <a:r>
              <a:rPr lang="en-US" dirty="0">
                <a:hlinkClick r:id="rId4"/>
              </a:rPr>
              <a:t>https://docs.microsoft.com/en-us/azure/monitoring-and-diagnostics/monitoring-overview-autoscale#resource-metrics</a:t>
            </a:r>
            <a:endParaRPr lang="en-US" dirty="0"/>
          </a:p>
          <a:p>
            <a:pPr lvl="1"/>
            <a:r>
              <a:rPr lang="en-US" dirty="0"/>
              <a:t>Scale</a:t>
            </a:r>
          </a:p>
          <a:p>
            <a:pPr lvl="2"/>
            <a:r>
              <a:rPr lang="en-US" dirty="0"/>
              <a:t>Up/Down</a:t>
            </a:r>
          </a:p>
          <a:p>
            <a:pPr lvl="2"/>
            <a:r>
              <a:rPr lang="en-US" dirty="0"/>
              <a:t>In/Out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54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solidFill>
                  <a:srgbClr val="0563C1"/>
                </a:solidFill>
                <a:latin typeface="Segoe UI" panose="020B0502040204020203" pitchFamily="34" charset="0"/>
                <a:ea typeface="Calibri" panose="020F0502020204030204" pitchFamily="34" charset="0"/>
                <a:hlinkClick r:id="rId3"/>
              </a:rPr>
              <a:t>https://azure.microsoft.com/en-us/documentation/services/virtual-machines-scale-sets</a:t>
            </a:r>
            <a:endParaRPr lang="en-US" sz="1200" u="sng" dirty="0">
              <a:solidFill>
                <a:srgbClr val="0563C1"/>
              </a:solidFill>
              <a:latin typeface="Segoe UI" panose="020B0502040204020203" pitchFamily="34" charset="0"/>
              <a:ea typeface="Calibri" panose="020F0502020204030204" pitchFamily="34" charset="0"/>
            </a:endParaRPr>
          </a:p>
          <a:p>
            <a:endParaRPr lang="en-US" sz="1200" u="sng" dirty="0">
              <a:solidFill>
                <a:srgbClr val="0563C1"/>
              </a:solidFill>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6/20/2018 5:11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733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#70-535 @ITProGuru</a:t>
            </a:r>
          </a:p>
        </p:txBody>
      </p:sp>
      <p:sp>
        <p:nvSpPr>
          <p:cNvPr id="5" name="Text Placeholder 4">
            <a:extLst>
              <a:ext uri="{FF2B5EF4-FFF2-40B4-BE49-F238E27FC236}">
                <a16:creationId xmlns=""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5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0196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287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33366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05896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4681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026627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211265" y="117610"/>
            <a:ext cx="1669047" cy="715581"/>
          </a:xfrm>
          <a:prstGeom prst="rect">
            <a:avLst/>
          </a:prstGeom>
        </p:spPr>
        <p:txBody>
          <a:bodyPr wrap="none">
            <a:spAutoFit/>
          </a:bodyPr>
          <a:lstStyle/>
          <a:p>
            <a:r>
              <a:rPr lang="en-US" sz="4050" dirty="0" smtClean="0">
                <a:solidFill>
                  <a:srgbClr val="3399FF"/>
                </a:solidFill>
                <a:latin typeface="Segoe UI" panose="020B0502040204020203" pitchFamily="34" charset="0"/>
                <a:cs typeface="Segoe UI" panose="020B0502040204020203" pitchFamily="34" charset="0"/>
              </a:rPr>
              <a:t>DEMO</a:t>
            </a:r>
            <a:endParaRPr lang="en-US" sz="4050" dirty="0">
              <a:solidFill>
                <a:srgbClr val="3399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19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0052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55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 xmlns:a16="http://schemas.microsoft.com/office/drawing/2014/main" id="{0F190067-1F7C-4577-8376-D9481BC0FB11}"/>
              </a:ext>
            </a:extLst>
          </p:cNvPr>
          <p:cNvSpPr txBox="1"/>
          <p:nvPr userDrawn="1"/>
        </p:nvSpPr>
        <p:spPr>
          <a:xfrm>
            <a:off x="9353978" y="3283774"/>
            <a:ext cx="2782277" cy="369332"/>
          </a:xfrm>
          <a:prstGeom prst="rect">
            <a:avLst/>
          </a:prstGeom>
          <a:noFill/>
        </p:spPr>
        <p:txBody>
          <a:bodyPr wrap="square" rtlCol="0">
            <a:spAutoFit/>
          </a:bodyPr>
          <a:lstStyle/>
          <a:p>
            <a:r>
              <a:rPr lang="en-US" sz="1000" dirty="0"/>
              <a:t>Socialize: </a:t>
            </a:r>
            <a:r>
              <a:rPr lang="en-US" dirty="0"/>
              <a:t>#70-535 @ITProGuru</a:t>
            </a:r>
          </a:p>
        </p:txBody>
      </p:sp>
    </p:spTree>
    <p:extLst>
      <p:ext uri="{BB962C8B-B14F-4D97-AF65-F5344CB8AC3E}">
        <p14:creationId xmlns:p14="http://schemas.microsoft.com/office/powerpoint/2010/main" val="26817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3678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643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2155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7097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6/20/2018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8280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6/20/2018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4985" y="6356350"/>
            <a:ext cx="890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dirty="0"/>
          </a:p>
        </p:txBody>
      </p:sp>
      <p:sp>
        <p:nvSpPr>
          <p:cNvPr id="7" name="TextBox 6">
            <a:extLst>
              <a:ext uri="{FF2B5EF4-FFF2-40B4-BE49-F238E27FC236}">
                <a16:creationId xmlns="" xmlns:a16="http://schemas.microsoft.com/office/drawing/2014/main" id="{F1AD2E1B-5768-4AAB-9E0B-49A56B81BA7D}"/>
              </a:ext>
            </a:extLst>
          </p:cNvPr>
          <p:cNvSpPr txBox="1"/>
          <p:nvPr userDrawn="1"/>
        </p:nvSpPr>
        <p:spPr>
          <a:xfrm>
            <a:off x="9409723" y="6343528"/>
            <a:ext cx="2680677" cy="369332"/>
          </a:xfrm>
          <a:prstGeom prst="rect">
            <a:avLst/>
          </a:prstGeom>
          <a:noFill/>
        </p:spPr>
        <p:txBody>
          <a:bodyPr wrap="square" rtlCol="0">
            <a:spAutoFit/>
          </a:bodyPr>
          <a:lstStyle/>
          <a:p>
            <a:r>
              <a:rPr lang="en-US" sz="1000" dirty="0"/>
              <a:t>Socialize: </a:t>
            </a:r>
            <a:r>
              <a:rPr lang="en-US" dirty="0"/>
              <a:t>#70-535 @ITProGuru</a:t>
            </a:r>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nam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architecture/resiliency/high-availability-azure-applications" TargetMode="External"/><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hyperlink" Target="https://docs.microsoft.com/en-us/azure/architecture/resiliency/index#designing-for-resiliency"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coreos/coreos-overlay/tree/master/app-emulation/wa-linux-agent" TargetMode="External"/><Relationship Id="rId3" Type="http://schemas.openxmlformats.org/officeDocument/2006/relationships/hyperlink" Target="https://support.microsoft.com/en-us/help/3206074" TargetMode="External"/><Relationship Id="rId7" Type="http://schemas.openxmlformats.org/officeDocument/2006/relationships/hyperlink" Target="https://coreos.com/docs/running-coreos/cloud-providers/azur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github.com/Azure/WALinuxAgent" TargetMode="External"/><Relationship Id="rId5" Type="http://schemas.openxmlformats.org/officeDocument/2006/relationships/hyperlink" Target="http://olcentgbl.trafficmanager.net/openlogic/6/openlogic/x86_64/RPMS/" TargetMode="External"/><Relationship Id="rId10" Type="http://schemas.openxmlformats.org/officeDocument/2006/relationships/hyperlink" Target="https://build.opensuse.org/project/show/Cloud:Tools" TargetMode="External"/><Relationship Id="rId4" Type="http://schemas.openxmlformats.org/officeDocument/2006/relationships/hyperlink" Target="http://go.microsoft.com/fwlink/?LinkID=403033&amp;clcid=0x409" TargetMode="External"/><Relationship Id="rId9" Type="http://schemas.openxmlformats.org/officeDocument/2006/relationships/hyperlink" Target="http://go.microsoft.com/fwlink/p/?LinkID=250998"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virtual-machines/windows/sizes-hpc" TargetMode="External"/><Relationship Id="rId3" Type="http://schemas.openxmlformats.org/officeDocument/2006/relationships/hyperlink" Target="https://docs.microsoft.com/en-us/azure/virtual-machines/windows/sizes-general" TargetMode="External"/><Relationship Id="rId7" Type="http://schemas.openxmlformats.org/officeDocument/2006/relationships/hyperlink" Target="https://docs.microsoft.com/en-us/azure/virtual-machines/windows/sizes-gpu"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storage"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windows/sizes-comput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Architect an Azure Compute Infrastructure</a:t>
            </a:r>
          </a:p>
        </p:txBody>
      </p:sp>
      <p:graphicFrame>
        <p:nvGraphicFramePr>
          <p:cNvPr id="32" name="Diagram 31"/>
          <p:cNvGraphicFramePr/>
          <p:nvPr>
            <p:extLst>
              <p:ext uri="{D42A27DB-BD31-4B8C-83A1-F6EECF244321}">
                <p14:modId xmlns:p14="http://schemas.microsoft.com/office/powerpoint/2010/main" val="2455308283"/>
              </p:ext>
            </p:extLst>
          </p:nvPr>
        </p:nvGraphicFramePr>
        <p:xfrm>
          <a:off x="-859878" y="1496136"/>
          <a:ext cx="4906240" cy="3765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6361" y="1496135"/>
            <a:ext cx="7785817" cy="4763988"/>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5951" y="0"/>
            <a:ext cx="10515600" cy="1325563"/>
          </a:xfrm>
        </p:spPr>
        <p:txBody>
          <a:bodyPr/>
          <a:lstStyle/>
          <a:p>
            <a:r>
              <a:rPr lang="en-US" dirty="0"/>
              <a:t>VM Disks</a:t>
            </a:r>
          </a:p>
        </p:txBody>
      </p:sp>
      <p:sp>
        <p:nvSpPr>
          <p:cNvPr id="3" name="Content Placeholder 2"/>
          <p:cNvSpPr>
            <a:spLocks noGrp="1"/>
          </p:cNvSpPr>
          <p:nvPr>
            <p:ph idx="1"/>
          </p:nvPr>
        </p:nvSpPr>
        <p:spPr>
          <a:xfrm>
            <a:off x="838200" y="1277007"/>
            <a:ext cx="10515600" cy="4899956"/>
          </a:xfrm>
        </p:spPr>
        <p:txBody>
          <a:bodyPr numCol="2">
            <a:normAutofit/>
          </a:bodyPr>
          <a:lstStyle/>
          <a:p>
            <a:r>
              <a:rPr lang="en-US" dirty="0"/>
              <a:t>OS Disk (attached via SATA)</a:t>
            </a:r>
          </a:p>
          <a:p>
            <a:pPr lvl="1"/>
            <a:r>
              <a:rPr lang="en-US" dirty="0"/>
              <a:t>VHD based</a:t>
            </a:r>
          </a:p>
          <a:p>
            <a:pPr lvl="1"/>
            <a:r>
              <a:rPr lang="en-US" dirty="0"/>
              <a:t>Persists</a:t>
            </a:r>
          </a:p>
          <a:p>
            <a:pPr lvl="1"/>
            <a:r>
              <a:rPr lang="en-US" dirty="0"/>
              <a:t>Separate storage cost</a:t>
            </a:r>
          </a:p>
          <a:p>
            <a:r>
              <a:rPr lang="en-US" dirty="0"/>
              <a:t>Temporary Disk</a:t>
            </a:r>
          </a:p>
          <a:p>
            <a:pPr lvl="1"/>
            <a:r>
              <a:rPr lang="en-US" dirty="0"/>
              <a:t>Doesn’t persist - SSD</a:t>
            </a:r>
          </a:p>
          <a:p>
            <a:pPr lvl="1"/>
            <a:r>
              <a:rPr lang="en-US" dirty="0"/>
              <a:t>No Separate storage cost</a:t>
            </a:r>
          </a:p>
          <a:p>
            <a:r>
              <a:rPr lang="en-US" dirty="0"/>
              <a:t>Data Disk (SCSI)</a:t>
            </a:r>
          </a:p>
          <a:p>
            <a:pPr lvl="1"/>
            <a:r>
              <a:rPr lang="en-US" dirty="0"/>
              <a:t>VHD based</a:t>
            </a:r>
          </a:p>
          <a:p>
            <a:pPr lvl="1"/>
            <a:r>
              <a:rPr lang="en-US" dirty="0"/>
              <a:t>Persists</a:t>
            </a:r>
          </a:p>
          <a:p>
            <a:pPr lvl="1"/>
            <a:r>
              <a:rPr lang="en-US" dirty="0"/>
              <a:t>Separate storage cost</a:t>
            </a:r>
          </a:p>
          <a:p>
            <a:pPr marL="457200" lvl="1" indent="0">
              <a:buNone/>
            </a:pPr>
            <a:endParaRPr lang="en-US" dirty="0"/>
          </a:p>
          <a:p>
            <a:pPr lvl="1"/>
            <a:r>
              <a:rPr lang="en-US" dirty="0"/>
              <a:t>Current Max Data Disk Size: 4095GB</a:t>
            </a:r>
          </a:p>
          <a:p>
            <a:pPr marL="0" indent="0">
              <a:buNone/>
            </a:pPr>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97435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7579" y="34724"/>
            <a:ext cx="10515600" cy="1325563"/>
          </a:xfrm>
        </p:spPr>
        <p:txBody>
          <a:bodyPr/>
          <a:lstStyle/>
          <a:p>
            <a:r>
              <a:rPr lang="en-US" dirty="0"/>
              <a:t>VM Disks – SSD</a:t>
            </a:r>
            <a:br>
              <a:rPr lang="en-US" dirty="0"/>
            </a:br>
            <a:endParaRPr lang="en-US" dirty="0"/>
          </a:p>
        </p:txBody>
      </p:sp>
      <p:sp>
        <p:nvSpPr>
          <p:cNvPr id="3" name="Content Placeholder 2"/>
          <p:cNvSpPr>
            <a:spLocks noGrp="1"/>
          </p:cNvSpPr>
          <p:nvPr>
            <p:ph idx="1"/>
          </p:nvPr>
        </p:nvSpPr>
        <p:spPr>
          <a:xfrm>
            <a:off x="207579" y="1690688"/>
            <a:ext cx="10515600" cy="4351338"/>
          </a:xfrm>
        </p:spPr>
        <p:txBody>
          <a:bodyPr numCol="2">
            <a:normAutofit/>
          </a:bodyPr>
          <a:lstStyle/>
          <a:p>
            <a:r>
              <a:rPr lang="en-US" dirty="0">
                <a:solidFill>
                  <a:schemeClr val="tx1">
                    <a:lumMod val="95000"/>
                    <a:lumOff val="5000"/>
                  </a:schemeClr>
                </a:solidFill>
              </a:rPr>
              <a:t>Premium Storage Disk Types</a:t>
            </a:r>
          </a:p>
          <a:p>
            <a:pPr lvl="1"/>
            <a:r>
              <a:rPr lang="en-US" dirty="0">
                <a:solidFill>
                  <a:schemeClr val="tx1">
                    <a:lumMod val="95000"/>
                    <a:lumOff val="5000"/>
                  </a:schemeClr>
                </a:solidFill>
              </a:rPr>
              <a:t>P10, P20, P30</a:t>
            </a:r>
          </a:p>
          <a:p>
            <a:r>
              <a:rPr lang="en-US" dirty="0">
                <a:solidFill>
                  <a:schemeClr val="tx1">
                    <a:lumMod val="95000"/>
                    <a:lumOff val="5000"/>
                  </a:schemeClr>
                </a:solidFill>
              </a:rPr>
              <a:t>Support for SSD (Premium Storage)</a:t>
            </a:r>
          </a:p>
          <a:p>
            <a:pPr lvl="1"/>
            <a:r>
              <a:rPr lang="en-US" dirty="0">
                <a:solidFill>
                  <a:schemeClr val="tx1">
                    <a:lumMod val="95000"/>
                    <a:lumOff val="5000"/>
                  </a:schemeClr>
                </a:solidFill>
              </a:rPr>
              <a:t>DS-series, DSv2-series, GS-series, and Fs-series.</a:t>
            </a:r>
          </a:p>
          <a:p>
            <a:pPr lvl="1"/>
            <a:r>
              <a:rPr lang="en-US" dirty="0">
                <a:solidFill>
                  <a:schemeClr val="tx1">
                    <a:lumMod val="95000"/>
                    <a:lumOff val="5000"/>
                  </a:schemeClr>
                </a:solidFill>
              </a:rPr>
              <a:t>You can use Standard </a:t>
            </a:r>
            <a:r>
              <a:rPr lang="en-US" sz="3000" dirty="0">
                <a:solidFill>
                  <a:schemeClr val="tx1">
                    <a:lumMod val="95000"/>
                    <a:lumOff val="5000"/>
                  </a:schemeClr>
                </a:solidFill>
              </a:rPr>
              <a:t>OR</a:t>
            </a:r>
            <a:r>
              <a:rPr lang="en-US" dirty="0">
                <a:solidFill>
                  <a:schemeClr val="tx1">
                    <a:lumMod val="95000"/>
                    <a:lumOff val="5000"/>
                  </a:schemeClr>
                </a:solidFill>
              </a:rPr>
              <a:t> Premium storage with these series.</a:t>
            </a:r>
          </a:p>
          <a:p>
            <a:pPr lvl="1"/>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graphicFrame>
        <p:nvGraphicFramePr>
          <p:cNvPr id="4" name="Table 3">
            <a:extLst>
              <a:ext uri="{FF2B5EF4-FFF2-40B4-BE49-F238E27FC236}">
                <a16:creationId xmlns="" xmlns:a16="http://schemas.microsoft.com/office/drawing/2014/main" id="{37D0F55D-895D-4696-A09C-C886EFF6289F}"/>
              </a:ext>
            </a:extLst>
          </p:cNvPr>
          <p:cNvGraphicFramePr>
            <a:graphicFrameLocks noGrp="1"/>
          </p:cNvGraphicFramePr>
          <p:nvPr>
            <p:extLst>
              <p:ext uri="{D42A27DB-BD31-4B8C-83A1-F6EECF244321}">
                <p14:modId xmlns:p14="http://schemas.microsoft.com/office/powerpoint/2010/main" val="3359945328"/>
              </p:ext>
            </p:extLst>
          </p:nvPr>
        </p:nvGraphicFramePr>
        <p:xfrm>
          <a:off x="5517931" y="697506"/>
          <a:ext cx="6674072" cy="4370821"/>
        </p:xfrm>
        <a:graphic>
          <a:graphicData uri="http://schemas.openxmlformats.org/drawingml/2006/table">
            <a:tbl>
              <a:tblPr/>
              <a:tblGrid>
                <a:gridCol w="1072055">
                  <a:extLst>
                    <a:ext uri="{9D8B030D-6E8A-4147-A177-3AD203B41FA5}">
                      <a16:colId xmlns="" xmlns:a16="http://schemas.microsoft.com/office/drawing/2014/main" val="483026534"/>
                    </a:ext>
                  </a:extLst>
                </a:gridCol>
                <a:gridCol w="725214">
                  <a:extLst>
                    <a:ext uri="{9D8B030D-6E8A-4147-A177-3AD203B41FA5}">
                      <a16:colId xmlns="" xmlns:a16="http://schemas.microsoft.com/office/drawing/2014/main" val="4105391691"/>
                    </a:ext>
                  </a:extLst>
                </a:gridCol>
                <a:gridCol w="772510">
                  <a:extLst>
                    <a:ext uri="{9D8B030D-6E8A-4147-A177-3AD203B41FA5}">
                      <a16:colId xmlns="" xmlns:a16="http://schemas.microsoft.com/office/drawing/2014/main" val="1423268333"/>
                    </a:ext>
                  </a:extLst>
                </a:gridCol>
                <a:gridCol w="767257">
                  <a:extLst>
                    <a:ext uri="{9D8B030D-6E8A-4147-A177-3AD203B41FA5}">
                      <a16:colId xmlns="" xmlns:a16="http://schemas.microsoft.com/office/drawing/2014/main" val="1816247176"/>
                    </a:ext>
                  </a:extLst>
                </a:gridCol>
                <a:gridCol w="834259">
                  <a:extLst>
                    <a:ext uri="{9D8B030D-6E8A-4147-A177-3AD203B41FA5}">
                      <a16:colId xmlns="" xmlns:a16="http://schemas.microsoft.com/office/drawing/2014/main" val="4250612075"/>
                    </a:ext>
                  </a:extLst>
                </a:gridCol>
                <a:gridCol w="834259">
                  <a:extLst>
                    <a:ext uri="{9D8B030D-6E8A-4147-A177-3AD203B41FA5}">
                      <a16:colId xmlns="" xmlns:a16="http://schemas.microsoft.com/office/drawing/2014/main" val="3007746167"/>
                    </a:ext>
                  </a:extLst>
                </a:gridCol>
                <a:gridCol w="834259">
                  <a:extLst>
                    <a:ext uri="{9D8B030D-6E8A-4147-A177-3AD203B41FA5}">
                      <a16:colId xmlns="" xmlns:a16="http://schemas.microsoft.com/office/drawing/2014/main" val="3508948653"/>
                    </a:ext>
                  </a:extLst>
                </a:gridCol>
                <a:gridCol w="834259">
                  <a:extLst>
                    <a:ext uri="{9D8B030D-6E8A-4147-A177-3AD203B41FA5}">
                      <a16:colId xmlns="" xmlns:a16="http://schemas.microsoft.com/office/drawing/2014/main" val="930256374"/>
                    </a:ext>
                  </a:extLst>
                </a:gridCol>
              </a:tblGrid>
              <a:tr h="1147171">
                <a:tc>
                  <a:txBody>
                    <a:bodyPr/>
                    <a:lstStyle/>
                    <a:p>
                      <a:pPr algn="l" fontAlgn="b"/>
                      <a:r>
                        <a:rPr lang="en-US" sz="1600" b="0">
                          <a:effectLst/>
                          <a:latin typeface="segoe-ui_semibold"/>
                        </a:rPr>
                        <a:t>Premium Disks Type</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P4</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P6</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P10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P20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P30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P40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P50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2806599724"/>
                  </a:ext>
                </a:extLst>
              </a:tr>
              <a:tr h="909825">
                <a:tc>
                  <a:txBody>
                    <a:bodyPr/>
                    <a:lstStyle/>
                    <a:p>
                      <a:pPr fontAlgn="t"/>
                      <a:r>
                        <a:rPr lang="en-US" sz="1600">
                          <a:effectLst/>
                        </a:rPr>
                        <a:t>Disk size</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32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64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128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512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1024 GB (1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2048 GB (2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4095 GB (4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628389384"/>
                  </a:ext>
                </a:extLst>
              </a:tr>
              <a:tr h="909825">
                <a:tc>
                  <a:txBody>
                    <a:bodyPr/>
                    <a:lstStyle/>
                    <a:p>
                      <a:pPr fontAlgn="t"/>
                      <a:r>
                        <a:rPr lang="en-US" sz="1600">
                          <a:effectLst/>
                        </a:rPr>
                        <a:t>IOPS per disk</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120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240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2300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7500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7500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2644778624"/>
                  </a:ext>
                </a:extLst>
              </a:tr>
              <a:tr h="1384517">
                <a:tc>
                  <a:txBody>
                    <a:bodyPr/>
                    <a:lstStyle/>
                    <a:p>
                      <a:pPr fontAlgn="t"/>
                      <a:r>
                        <a:rPr lang="en-US" sz="1600">
                          <a:effectLst/>
                        </a:rPr>
                        <a:t>Throughput per disk</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100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200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48265396"/>
                  </a:ext>
                </a:extLst>
              </a:tr>
            </a:tbl>
          </a:graphicData>
        </a:graphic>
      </p:graphicFrame>
    </p:spTree>
    <p:extLst>
      <p:ext uri="{BB962C8B-B14F-4D97-AF65-F5344CB8AC3E}">
        <p14:creationId xmlns:p14="http://schemas.microsoft.com/office/powerpoint/2010/main" val="774004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0EFA9DE9-2C4C-485B-B204-7F07D07D02C6}"/>
              </a:ext>
            </a:extLst>
          </p:cNvPr>
          <p:cNvGraphicFramePr>
            <a:graphicFrameLocks noGrp="1"/>
          </p:cNvGraphicFramePr>
          <p:nvPr>
            <p:ph idx="1"/>
            <p:extLst>
              <p:ext uri="{D42A27DB-BD31-4B8C-83A1-F6EECF244321}">
                <p14:modId xmlns:p14="http://schemas.microsoft.com/office/powerpoint/2010/main" val="3402147291"/>
              </p:ext>
            </p:extLst>
          </p:nvPr>
        </p:nvGraphicFramePr>
        <p:xfrm>
          <a:off x="236481" y="0"/>
          <a:ext cx="11682249" cy="6856002"/>
        </p:xfrm>
        <a:graphic>
          <a:graphicData uri="http://schemas.openxmlformats.org/drawingml/2006/table">
            <a:tbl>
              <a:tblPr/>
              <a:tblGrid>
                <a:gridCol w="3894083">
                  <a:extLst>
                    <a:ext uri="{9D8B030D-6E8A-4147-A177-3AD203B41FA5}">
                      <a16:colId xmlns="" xmlns:a16="http://schemas.microsoft.com/office/drawing/2014/main" val="2338558242"/>
                    </a:ext>
                  </a:extLst>
                </a:gridCol>
                <a:gridCol w="3894083">
                  <a:extLst>
                    <a:ext uri="{9D8B030D-6E8A-4147-A177-3AD203B41FA5}">
                      <a16:colId xmlns="" xmlns:a16="http://schemas.microsoft.com/office/drawing/2014/main" val="4087647339"/>
                    </a:ext>
                  </a:extLst>
                </a:gridCol>
                <a:gridCol w="3894083">
                  <a:extLst>
                    <a:ext uri="{9D8B030D-6E8A-4147-A177-3AD203B41FA5}">
                      <a16:colId xmlns="" xmlns:a16="http://schemas.microsoft.com/office/drawing/2014/main" val="4162674754"/>
                    </a:ext>
                  </a:extLst>
                </a:gridCol>
              </a:tblGrid>
              <a:tr h="875640">
                <a:tc>
                  <a:txBody>
                    <a:bodyPr/>
                    <a:lstStyle/>
                    <a:p>
                      <a:pPr algn="l" fontAlgn="b"/>
                      <a:endParaRPr lang="en-US" sz="1800" b="1" dirty="0">
                        <a:effectLst/>
                        <a:latin typeface="segoe-ui_semibold"/>
                      </a:endParaRPr>
                    </a:p>
                  </a:txBody>
                  <a:tcPr marL="69399" marR="69399" marT="52049" marB="5204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dirty="0">
                        <a:effectLst/>
                        <a:latin typeface="segoe-ui_semibold"/>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1" dirty="0">
                          <a:effectLst/>
                          <a:latin typeface="segoe-ui_semibold"/>
                        </a:rPr>
                        <a:t>Azure Premium Disk</a:t>
                      </a:r>
                    </a:p>
                    <a:p>
                      <a:pPr marL="0" algn="l" defTabSz="914400" rtl="0" eaLnBrk="1" fontAlgn="b" latinLnBrk="0" hangingPunct="1"/>
                      <a:endParaRPr lang="en-US" sz="1800" b="1" kern="1200" dirty="0">
                        <a:solidFill>
                          <a:schemeClr val="tx1"/>
                        </a:solidFill>
                        <a:effectLst/>
                        <a:latin typeface="segoe-ui_semibold"/>
                        <a:ea typeface="+mn-ea"/>
                        <a:cs typeface="+mn-cs"/>
                      </a:endParaRPr>
                    </a:p>
                  </a:txBody>
                  <a:tcPr marL="69399" marR="69399" marT="52049" marB="5204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segoe-ui_semibold"/>
                        <a:ea typeface="+mn-ea"/>
                        <a:cs typeface="+mn-cs"/>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segoe-ui_semibold"/>
                          <a:ea typeface="+mn-ea"/>
                          <a:cs typeface="+mn-cs"/>
                        </a:rPr>
                        <a:t>Azure Standard Disk</a:t>
                      </a:r>
                    </a:p>
                  </a:txBody>
                  <a:tcPr marL="41640" marR="41640" marT="20820" marB="20820">
                    <a:lnL w="12700" cap="flat" cmpd="sng" algn="ctr">
                      <a:solidFill>
                        <a:srgbClr val="E3E3E3"/>
                      </a:solidFill>
                      <a:prstDash val="solid"/>
                      <a:round/>
                      <a:headEnd type="none" w="med" len="med"/>
                      <a:tailEnd type="none" w="med" len="med"/>
                    </a:lnL>
                    <a:lnB w="9525" cap="flat" cmpd="sng" algn="ctr">
                      <a:solidFill>
                        <a:srgbClr val="E3E3E3"/>
                      </a:solidFill>
                      <a:prstDash val="solid"/>
                      <a:round/>
                      <a:headEnd type="none" w="med" len="med"/>
                      <a:tailEnd type="none" w="med" len="med"/>
                    </a:lnB>
                    <a:noFill/>
                  </a:tcPr>
                </a:tc>
                <a:extLst>
                  <a:ext uri="{0D108BD9-81ED-4DB2-BD59-A6C34878D82A}">
                    <a16:rowId xmlns="" xmlns:a16="http://schemas.microsoft.com/office/drawing/2014/main" val="2725414650"/>
                  </a:ext>
                </a:extLst>
              </a:tr>
              <a:tr h="386219">
                <a:tc>
                  <a:txBody>
                    <a:bodyPr/>
                    <a:lstStyle/>
                    <a:p>
                      <a:pPr fontAlgn="t"/>
                      <a:r>
                        <a:rPr lang="en-US" sz="2000" b="1" dirty="0">
                          <a:effectLst/>
                        </a:rPr>
                        <a:t>Disk Type</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Solid State Drives (SSD)</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Hard Disk Drives (HDD)</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 xmlns:a16="http://schemas.microsoft.com/office/drawing/2014/main" val="1370704021"/>
                  </a:ext>
                </a:extLst>
              </a:tr>
              <a:tr h="1101030">
                <a:tc>
                  <a:txBody>
                    <a:bodyPr/>
                    <a:lstStyle/>
                    <a:p>
                      <a:pPr fontAlgn="t"/>
                      <a:r>
                        <a:rPr lang="en-US" sz="2000" b="1" dirty="0">
                          <a:effectLst/>
                        </a:rPr>
                        <a:t>Overview</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SSD-based high-performance, low-latency disk support for VMs running IO-intensive workloads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HDD-based cost effective disk support for Dev/Test VM scenarios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 xmlns:a16="http://schemas.microsoft.com/office/drawing/2014/main" val="1434320552"/>
                  </a:ext>
                </a:extLst>
              </a:tr>
              <a:tr h="616535">
                <a:tc>
                  <a:txBody>
                    <a:bodyPr/>
                    <a:lstStyle/>
                    <a:p>
                      <a:pPr fontAlgn="t"/>
                      <a:r>
                        <a:rPr lang="en-US" sz="2000" b="1" dirty="0">
                          <a:effectLst/>
                        </a:rPr>
                        <a:t>Scenario</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Production and performance sensitive workloads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Dev/Test, non-critical,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Infrequent access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 xmlns:a16="http://schemas.microsoft.com/office/drawing/2014/main" val="2908402776"/>
                  </a:ext>
                </a:extLst>
              </a:tr>
              <a:tr h="2948482">
                <a:tc>
                  <a:txBody>
                    <a:bodyPr/>
                    <a:lstStyle/>
                    <a:p>
                      <a:pPr fontAlgn="t"/>
                      <a:r>
                        <a:rPr lang="en-US" sz="2000" b="1" dirty="0">
                          <a:effectLst/>
                        </a:rPr>
                        <a:t>Disk Size</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P4: 32 GB (Managed Disks only)</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P6: 64 GB (Managed Disks only)</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P10: 128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P20: 512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P30: 1024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P40: 2048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P50: 4095 GB</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Unmanaged Disks: 1 GB – 4 TB (4095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Managed Disks:</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S4: 32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S6: 64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S10: 128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S20: 512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S30: 1024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S40: 2048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S50: 4095 GB</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 xmlns:a16="http://schemas.microsoft.com/office/drawing/2014/main" val="710144733"/>
                  </a:ext>
                </a:extLst>
              </a:tr>
              <a:tr h="386219">
                <a:tc>
                  <a:txBody>
                    <a:bodyPr/>
                    <a:lstStyle/>
                    <a:p>
                      <a:pPr fontAlgn="t"/>
                      <a:r>
                        <a:rPr lang="en-US" sz="2000" b="1" dirty="0">
                          <a:effectLst/>
                        </a:rPr>
                        <a:t>Max Throughput per Disk</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250 MB/s </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fontAlgn="t"/>
                      <a:r>
                        <a:rPr lang="en-US" sz="1800">
                          <a:effectLst/>
                        </a:rPr>
                        <a:t>60 MB/s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 xmlns:a16="http://schemas.microsoft.com/office/drawing/2014/main" val="2247555544"/>
                  </a:ext>
                </a:extLst>
              </a:tr>
              <a:tr h="386219">
                <a:tc>
                  <a:txBody>
                    <a:bodyPr/>
                    <a:lstStyle/>
                    <a:p>
                      <a:pPr fontAlgn="t"/>
                      <a:r>
                        <a:rPr lang="en-US" sz="2000" b="1" dirty="0">
                          <a:effectLst/>
                        </a:rPr>
                        <a:t>Max IOPS per Disk</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7500 IOPS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t"/>
                      <a:r>
                        <a:rPr lang="en-US" sz="1800" dirty="0">
                          <a:effectLst/>
                        </a:rPr>
                        <a:t>500 IOPS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 xmlns:a16="http://schemas.microsoft.com/office/drawing/2014/main" val="3138701546"/>
                  </a:ext>
                </a:extLst>
              </a:tr>
            </a:tbl>
          </a:graphicData>
        </a:graphic>
      </p:graphicFrame>
    </p:spTree>
    <p:extLst>
      <p:ext uri="{BB962C8B-B14F-4D97-AF65-F5344CB8AC3E}">
        <p14:creationId xmlns:p14="http://schemas.microsoft.com/office/powerpoint/2010/main" val="1420989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 xmlns:a16="http://schemas.microsoft.com/office/drawing/2014/main" id="{9A084D11-B70D-40EE-B04A-A4D4D869172E}"/>
              </a:ext>
            </a:extLst>
          </p:cNvPr>
          <p:cNvSpPr>
            <a:spLocks noGrp="1"/>
          </p:cNvSpPr>
          <p:nvPr>
            <p:ph idx="1"/>
          </p:nvPr>
        </p:nvSpPr>
        <p:spPr>
          <a:xfrm>
            <a:off x="838200" y="1690687"/>
            <a:ext cx="10515600" cy="4486275"/>
          </a:xfrm>
        </p:spPr>
        <p:txBody>
          <a:bodyPr>
            <a:normAutofit/>
          </a:bodyPr>
          <a:lstStyle/>
          <a:p>
            <a:r>
              <a:rPr lang="en-US" dirty="0">
                <a:solidFill>
                  <a:schemeClr val="tx1">
                    <a:lumMod val="95000"/>
                    <a:lumOff val="5000"/>
                  </a:schemeClr>
                </a:solidFill>
              </a:rPr>
              <a:t>Disks can be resized up to 4TB</a:t>
            </a:r>
          </a:p>
          <a:p>
            <a:r>
              <a:rPr lang="en-US" dirty="0">
                <a:solidFill>
                  <a:schemeClr val="tx1">
                    <a:lumMod val="95000"/>
                    <a:lumOff val="5000"/>
                  </a:schemeClr>
                </a:solidFill>
              </a:rPr>
              <a:t>Managed Vs Unmanaged.</a:t>
            </a:r>
          </a:p>
          <a:p>
            <a:r>
              <a:rPr lang="en-US" dirty="0"/>
              <a:t>Encryption </a:t>
            </a:r>
          </a:p>
          <a:p>
            <a:r>
              <a:rPr lang="en-US" dirty="0"/>
              <a:t>Disk Caching</a:t>
            </a:r>
          </a:p>
          <a:p>
            <a:pPr lvl="1"/>
            <a:r>
              <a:rPr lang="en-US" dirty="0">
                <a:solidFill>
                  <a:schemeClr val="tx1">
                    <a:lumMod val="95000"/>
                    <a:lumOff val="5000"/>
                  </a:schemeClr>
                </a:solidFill>
              </a:rPr>
              <a:t>None – for Write only and Write heavy (SQL Logs)</a:t>
            </a:r>
          </a:p>
          <a:p>
            <a:pPr lvl="1"/>
            <a:r>
              <a:rPr lang="en-US" dirty="0" err="1">
                <a:solidFill>
                  <a:schemeClr val="tx1">
                    <a:lumMod val="95000"/>
                    <a:lumOff val="5000"/>
                  </a:schemeClr>
                </a:solidFill>
              </a:rPr>
              <a:t>ReadOnly</a:t>
            </a:r>
            <a:r>
              <a:rPr lang="en-US" dirty="0">
                <a:solidFill>
                  <a:schemeClr val="tx1">
                    <a:lumMod val="95000"/>
                    <a:lumOff val="5000"/>
                  </a:schemeClr>
                </a:solidFill>
              </a:rPr>
              <a:t> – for Read only or read-intensive disks (SQL Data files)</a:t>
            </a:r>
          </a:p>
          <a:p>
            <a:pPr lvl="1"/>
            <a:r>
              <a:rPr lang="en-US" dirty="0" err="1">
                <a:solidFill>
                  <a:schemeClr val="tx1">
                    <a:lumMod val="95000"/>
                    <a:lumOff val="5000"/>
                  </a:schemeClr>
                </a:solidFill>
              </a:rPr>
              <a:t>ReadWrite</a:t>
            </a:r>
            <a:r>
              <a:rPr lang="en-US" dirty="0">
                <a:solidFill>
                  <a:schemeClr val="tx1">
                    <a:lumMod val="95000"/>
                    <a:lumOff val="5000"/>
                  </a:schemeClr>
                </a:solidFill>
              </a:rPr>
              <a:t> – for Operating System disks</a:t>
            </a:r>
          </a:p>
          <a:p>
            <a:pPr lvl="1"/>
            <a:endParaRPr lang="en-US" dirty="0"/>
          </a:p>
          <a:p>
            <a:pPr lvl="1"/>
            <a:endParaRPr lang="en-US" dirty="0"/>
          </a:p>
          <a:p>
            <a:endParaRPr lang="en-US" dirty="0"/>
          </a:p>
        </p:txBody>
      </p:sp>
    </p:spTree>
    <p:extLst>
      <p:ext uri="{BB962C8B-B14F-4D97-AF65-F5344CB8AC3E}">
        <p14:creationId xmlns:p14="http://schemas.microsoft.com/office/powerpoint/2010/main" val="27743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8C344E-8CAA-4BD4-9CF5-6B6FB7925E86}"/>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 xmlns:a16="http://schemas.microsoft.com/office/drawing/2014/main" id="{33540426-6430-4F92-BCF3-6BC3ADBA2069}"/>
              </a:ext>
            </a:extLst>
          </p:cNvPr>
          <p:cNvSpPr>
            <a:spLocks noGrp="1"/>
          </p:cNvSpPr>
          <p:nvPr>
            <p:ph idx="1"/>
          </p:nvPr>
        </p:nvSpPr>
        <p:spPr/>
        <p:txBody>
          <a:bodyPr>
            <a:normAutofit/>
          </a:bodyPr>
          <a:lstStyle/>
          <a:p>
            <a:r>
              <a:rPr lang="en-US" b="1" dirty="0">
                <a:solidFill>
                  <a:schemeClr val="tx1">
                    <a:lumMod val="95000"/>
                    <a:lumOff val="5000"/>
                  </a:schemeClr>
                </a:solidFill>
              </a:rPr>
              <a:t>Images are representations of your VM that you can use to create more instances of the VM</a:t>
            </a:r>
          </a:p>
          <a:p>
            <a:pPr lvl="1"/>
            <a:r>
              <a:rPr lang="en-US" dirty="0"/>
              <a:t>You can capture an Image of a VM and it will include all the disks</a:t>
            </a:r>
          </a:p>
          <a:p>
            <a:pPr lvl="1"/>
            <a:r>
              <a:rPr lang="en-US" dirty="0"/>
              <a:t>Snapshots only capture one disk at a time.</a:t>
            </a:r>
          </a:p>
          <a:p>
            <a:pPr lvl="1"/>
            <a:endParaRPr lang="en-US" b="1" dirty="0">
              <a:solidFill>
                <a:srgbClr val="FF0000"/>
              </a:solidFill>
            </a:endParaRPr>
          </a:p>
          <a:p>
            <a:r>
              <a:rPr lang="en-US" b="1" dirty="0">
                <a:solidFill>
                  <a:schemeClr val="tx1">
                    <a:lumMod val="95000"/>
                    <a:lumOff val="5000"/>
                  </a:schemeClr>
                </a:solidFill>
              </a:rPr>
              <a:t>Disk Snapshots let you capture current state copies of your disks.</a:t>
            </a:r>
          </a:p>
          <a:p>
            <a:pPr lvl="1"/>
            <a:r>
              <a:rPr lang="en-US" dirty="0"/>
              <a:t>Managed Disks: Take Snapshots of the disk </a:t>
            </a:r>
          </a:p>
          <a:p>
            <a:pPr lvl="1"/>
            <a:r>
              <a:rPr lang="en-US" dirty="0"/>
              <a:t>Unmanaged Disks: Take Snapshots of the underlying VHD blob</a:t>
            </a:r>
            <a:endParaRPr lang="en-US" b="1" dirty="0">
              <a:solidFill>
                <a:schemeClr val="tx1">
                  <a:lumMod val="95000"/>
                  <a:lumOff val="5000"/>
                </a:schemeClr>
              </a:solidFill>
            </a:endParaRPr>
          </a:p>
          <a:p>
            <a:pPr lvl="1"/>
            <a:endParaRPr lang="en-US" b="1" dirty="0">
              <a:solidFill>
                <a:schemeClr val="tx1">
                  <a:lumMod val="95000"/>
                  <a:lumOff val="5000"/>
                </a:schemeClr>
              </a:solidFill>
            </a:endParaRPr>
          </a:p>
          <a:p>
            <a:pPr marL="457200" lvl="1" indent="0">
              <a:buNone/>
            </a:pPr>
            <a:endParaRPr lang="en-US" dirty="0"/>
          </a:p>
          <a:p>
            <a:endParaRPr lang="en-US" dirty="0"/>
          </a:p>
        </p:txBody>
      </p:sp>
    </p:spTree>
    <p:extLst>
      <p:ext uri="{BB962C8B-B14F-4D97-AF65-F5344CB8AC3E}">
        <p14:creationId xmlns:p14="http://schemas.microsoft.com/office/powerpoint/2010/main" val="912706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A91F94-057D-4EA7-9FB0-62853984FC8F}"/>
              </a:ext>
            </a:extLst>
          </p:cNvPr>
          <p:cNvSpPr>
            <a:spLocks noGrp="1"/>
          </p:cNvSpPr>
          <p:nvPr>
            <p:ph type="title"/>
          </p:nvPr>
        </p:nvSpPr>
        <p:spPr>
          <a:xfrm>
            <a:off x="536028" y="347874"/>
            <a:ext cx="11387892" cy="923330"/>
          </a:xfrm>
        </p:spPr>
        <p:txBody>
          <a:bodyPr>
            <a:normAutofit/>
          </a:bodyPr>
          <a:lstStyle/>
          <a:p>
            <a:r>
              <a:rPr lang="en-US" sz="6000" dirty="0"/>
              <a:t>Exam Tip </a:t>
            </a:r>
            <a:r>
              <a:rPr lang="en-US" dirty="0"/>
              <a:t>- Increase size of existing Disks</a:t>
            </a:r>
          </a:p>
        </p:txBody>
      </p:sp>
      <p:sp>
        <p:nvSpPr>
          <p:cNvPr id="3" name="Text Placeholder 2">
            <a:extLst>
              <a:ext uri="{FF2B5EF4-FFF2-40B4-BE49-F238E27FC236}">
                <a16:creationId xmlns="" xmlns:a16="http://schemas.microsoft.com/office/drawing/2014/main" id="{929ADB5E-2F24-4EF5-A5E4-9B33DA06A2E4}"/>
              </a:ext>
            </a:extLst>
          </p:cNvPr>
          <p:cNvSpPr>
            <a:spLocks noGrp="1"/>
          </p:cNvSpPr>
          <p:nvPr>
            <p:ph type="body" sz="quarter" idx="11"/>
          </p:nvPr>
        </p:nvSpPr>
        <p:spPr>
          <a:xfrm>
            <a:off x="268080" y="2210281"/>
            <a:ext cx="11655840" cy="4641916"/>
          </a:xfrm>
        </p:spPr>
        <p:txBody>
          <a:bodyPr/>
          <a:lstStyle/>
          <a:p>
            <a:r>
              <a:rPr lang="en-US" dirty="0"/>
              <a:t>You can easily increase the size of existing disks. For example, you might want to increase the size of a 30-GB disk to 128 GB, or even to 4 TB. Or, you might want to convert your P20 disk to a P30 disk because you need more capacity or more IOPS and throughput.</a:t>
            </a:r>
          </a:p>
        </p:txBody>
      </p:sp>
    </p:spTree>
    <p:extLst>
      <p:ext uri="{BB962C8B-B14F-4D97-AF65-F5344CB8AC3E}">
        <p14:creationId xmlns:p14="http://schemas.microsoft.com/office/powerpoint/2010/main" val="271017344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Recommendations</a:t>
            </a:r>
          </a:p>
        </p:txBody>
      </p:sp>
      <p:sp>
        <p:nvSpPr>
          <p:cNvPr id="3" name="Content Placeholder 2"/>
          <p:cNvSpPr>
            <a:spLocks noGrp="1"/>
          </p:cNvSpPr>
          <p:nvPr>
            <p:ph idx="1"/>
          </p:nvPr>
        </p:nvSpPr>
        <p:spPr/>
        <p:txBody>
          <a:bodyPr>
            <a:normAutofit fontScale="85000" lnSpcReduction="10000"/>
          </a:bodyPr>
          <a:lstStyle/>
          <a:p>
            <a:r>
              <a:rPr lang="en-US" b="1" dirty="0">
                <a:solidFill>
                  <a:schemeClr val="tx1">
                    <a:lumMod val="95000"/>
                    <a:lumOff val="5000"/>
                  </a:schemeClr>
                </a:solidFill>
              </a:rPr>
              <a:t>Premium Storage for Production Workloads (Storage SLAs)</a:t>
            </a:r>
          </a:p>
          <a:p>
            <a:r>
              <a:rPr lang="en-US" b="1" dirty="0">
                <a:solidFill>
                  <a:schemeClr val="tx1">
                    <a:lumMod val="95000"/>
                    <a:lumOff val="5000"/>
                  </a:schemeClr>
                </a:solidFill>
              </a:rPr>
              <a:t>Choose a VM Size that works with premium storage for production</a:t>
            </a:r>
          </a:p>
          <a:p>
            <a:r>
              <a:rPr lang="en-US" b="1" dirty="0">
                <a:solidFill>
                  <a:schemeClr val="tx1">
                    <a:lumMod val="95000"/>
                    <a:lumOff val="5000"/>
                  </a:schemeClr>
                </a:solidFill>
              </a:rPr>
              <a:t>Use Managed Disks over Unmanaged Disks</a:t>
            </a:r>
          </a:p>
          <a:p>
            <a:r>
              <a:rPr lang="en-US" dirty="0">
                <a:solidFill>
                  <a:schemeClr val="tx1">
                    <a:lumMod val="95000"/>
                    <a:lumOff val="5000"/>
                  </a:schemeClr>
                </a:solidFill>
              </a:rPr>
              <a:t>Scaling Up/Down is just resizing the VM</a:t>
            </a:r>
          </a:p>
          <a:p>
            <a:r>
              <a:rPr lang="en-US" b="1" dirty="0">
                <a:solidFill>
                  <a:schemeClr val="tx1">
                    <a:lumMod val="95000"/>
                    <a:lumOff val="5000"/>
                  </a:schemeClr>
                </a:solidFill>
              </a:rPr>
              <a:t>Scaling In/Out – the VMs should be in an availability set</a:t>
            </a:r>
          </a:p>
          <a:p>
            <a:r>
              <a:rPr lang="en-US" dirty="0">
                <a:solidFill>
                  <a:schemeClr val="tx1">
                    <a:lumMod val="95000"/>
                    <a:lumOff val="5000"/>
                  </a:schemeClr>
                </a:solidFill>
              </a:rPr>
              <a:t>Use VM reboot logs to determine if VM was rebooted by planned maintenance</a:t>
            </a:r>
          </a:p>
          <a:p>
            <a:r>
              <a:rPr lang="en-US" dirty="0">
                <a:solidFill>
                  <a:schemeClr val="tx1">
                    <a:lumMod val="95000"/>
                    <a:lumOff val="5000"/>
                  </a:schemeClr>
                </a:solidFill>
              </a:rPr>
              <a:t>Use snapshots to prevent accidental data loss</a:t>
            </a:r>
          </a:p>
          <a:p>
            <a:r>
              <a:rPr lang="en-US" dirty="0">
                <a:solidFill>
                  <a:schemeClr val="tx1">
                    <a:lumMod val="95000"/>
                    <a:lumOff val="5000"/>
                  </a:schemeClr>
                </a:solidFill>
              </a:rPr>
              <a:t>Enable VM diagnostics for production (includes boot diagnostics)</a:t>
            </a:r>
          </a:p>
          <a:p>
            <a:r>
              <a:rPr lang="en-US" b="1" dirty="0">
                <a:solidFill>
                  <a:schemeClr val="tx1">
                    <a:lumMod val="95000"/>
                    <a:lumOff val="5000"/>
                  </a:schemeClr>
                </a:solidFill>
              </a:rPr>
              <a:t>Stopped</a:t>
            </a:r>
            <a:r>
              <a:rPr lang="en-US" dirty="0">
                <a:solidFill>
                  <a:schemeClr val="tx1">
                    <a:lumMod val="95000"/>
                    <a:lumOff val="5000"/>
                  </a:schemeClr>
                </a:solidFill>
              </a:rPr>
              <a:t> VMs are still charged for use. VMs need to be </a:t>
            </a:r>
            <a:r>
              <a:rPr lang="en-US" b="1" dirty="0">
                <a:solidFill>
                  <a:schemeClr val="tx1">
                    <a:lumMod val="95000"/>
                    <a:lumOff val="5000"/>
                  </a:schemeClr>
                </a:solidFill>
              </a:rPr>
              <a:t>deallocated</a:t>
            </a:r>
            <a:r>
              <a:rPr lang="en-US" dirty="0">
                <a:solidFill>
                  <a:schemeClr val="tx1">
                    <a:lumMod val="95000"/>
                    <a:lumOff val="5000"/>
                  </a:schemeClr>
                </a:solidFill>
              </a:rPr>
              <a:t> to stop charges. </a:t>
            </a:r>
            <a:r>
              <a:rPr lang="en-US" b="1" dirty="0">
                <a:solidFill>
                  <a:schemeClr val="tx1">
                    <a:lumMod val="95000"/>
                    <a:lumOff val="5000"/>
                  </a:schemeClr>
                </a:solidFill>
              </a:rPr>
              <a:t>Stopping through OS does not deallocate! Stop with portal or CLI.</a:t>
            </a:r>
          </a:p>
          <a:p>
            <a:endParaRPr lang="en-US" dirty="0"/>
          </a:p>
          <a:p>
            <a:endParaRPr lang="en-US" dirty="0"/>
          </a:p>
          <a:p>
            <a:endParaRPr lang="en-US" dirty="0"/>
          </a:p>
        </p:txBody>
      </p:sp>
    </p:spTree>
    <p:extLst>
      <p:ext uri="{BB962C8B-B14F-4D97-AF65-F5344CB8AC3E}">
        <p14:creationId xmlns:p14="http://schemas.microsoft.com/office/powerpoint/2010/main" val="242310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smtClean="0"/>
              <a:t>Create an Azure virtual machine</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254187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53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313" dirty="0"/>
              <a:t> Azure Resource Manager (ARM)</a:t>
            </a:r>
          </a:p>
        </p:txBody>
      </p:sp>
      <p:sp>
        <p:nvSpPr>
          <p:cNvPr id="3" name="Subtitle 2"/>
          <p:cNvSpPr>
            <a:spLocks noGrp="1"/>
          </p:cNvSpPr>
          <p:nvPr>
            <p:ph type="body" sz="quarter" idx="4294967295"/>
          </p:nvPr>
        </p:nvSpPr>
        <p:spPr>
          <a:xfrm>
            <a:off x="6554788" y="2041525"/>
            <a:ext cx="5637212" cy="3732213"/>
          </a:xfrm>
        </p:spPr>
        <p:style>
          <a:lnRef idx="2">
            <a:schemeClr val="accent2">
              <a:shade val="50000"/>
            </a:schemeClr>
          </a:lnRef>
          <a:fillRef idx="1">
            <a:schemeClr val="accent2"/>
          </a:fillRef>
          <a:effectRef idx="0">
            <a:schemeClr val="accent2"/>
          </a:effectRef>
          <a:fontRef idx="minor">
            <a:schemeClr val="lt1"/>
          </a:fontRef>
        </p:style>
        <p:txBody>
          <a:bodyPr vert="horz" wrap="square" lIns="179285" tIns="143428" rIns="179285" bIns="143428" rtlCol="0" anchor="ctr">
            <a:noAutofit/>
          </a:bodyPr>
          <a:lstStyle/>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Enable application management within Azure</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Resource groups are containers that </a:t>
            </a:r>
            <a:br>
              <a:rPr lang="en-US" sz="1961" dirty="0">
                <a:gradFill>
                  <a:gsLst>
                    <a:gs pos="14151">
                      <a:schemeClr val="bg1"/>
                    </a:gs>
                    <a:gs pos="24000">
                      <a:schemeClr val="bg1"/>
                    </a:gs>
                  </a:gsLst>
                  <a:lin ang="5400000" scaled="0"/>
                </a:gradFill>
              </a:rPr>
            </a:br>
            <a:r>
              <a:rPr lang="en-US" sz="1961" dirty="0">
                <a:gradFill>
                  <a:gsLst>
                    <a:gs pos="14151">
                      <a:schemeClr val="bg1"/>
                    </a:gs>
                    <a:gs pos="24000">
                      <a:schemeClr val="bg1"/>
                    </a:gs>
                  </a:gsLst>
                  <a:lin ang="5400000" scaled="0"/>
                </a:gradFill>
              </a:rPr>
              <a:t>can contain multiple IaaS + PaaS resources</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Support lifecycle management with integrated Role Based Access Control (RBAC)</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Templatize application deployment and configuration</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Supports DevOps</a:t>
            </a:r>
          </a:p>
        </p:txBody>
      </p:sp>
      <p:grpSp>
        <p:nvGrpSpPr>
          <p:cNvPr id="5" name="Group 4"/>
          <p:cNvGrpSpPr>
            <a:grpSpLocks noChangeAspect="1"/>
          </p:cNvGrpSpPr>
          <p:nvPr/>
        </p:nvGrpSpPr>
        <p:grpSpPr bwMode="auto">
          <a:xfrm>
            <a:off x="449800" y="1546529"/>
            <a:ext cx="4945949" cy="4723730"/>
            <a:chOff x="406" y="668"/>
            <a:chExt cx="3116" cy="2976"/>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4"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RESOU</a:t>
              </a:r>
              <a:endParaRPr lang="en-US" altLang="en-US" kern="0" dirty="0">
                <a:gradFill>
                  <a:gsLst>
                    <a:gs pos="62264">
                      <a:srgbClr val="505050"/>
                    </a:gs>
                    <a:gs pos="39000">
                      <a:srgbClr val="505050"/>
                    </a:gs>
                  </a:gsLst>
                  <a:lin ang="5400000" scaled="0"/>
                </a:gradFill>
              </a:endParaRPr>
            </a:p>
          </p:txBody>
        </p:sp>
        <p:sp>
          <p:nvSpPr>
            <p:cNvPr id="95"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R</a:t>
              </a:r>
              <a:endParaRPr lang="en-US" altLang="en-US" kern="0" dirty="0">
                <a:gradFill>
                  <a:gsLst>
                    <a:gs pos="62264">
                      <a:srgbClr val="505050"/>
                    </a:gs>
                    <a:gs pos="39000">
                      <a:srgbClr val="505050"/>
                    </a:gs>
                  </a:gsLst>
                  <a:lin ang="5400000" scaled="0"/>
                </a:gradFill>
              </a:endParaRPr>
            </a:p>
          </p:txBody>
        </p:sp>
        <p:sp>
          <p:nvSpPr>
            <p:cNvPr id="96"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CE G</a:t>
              </a:r>
              <a:endParaRPr lang="en-US" altLang="en-US" kern="0" dirty="0">
                <a:gradFill>
                  <a:gsLst>
                    <a:gs pos="62264">
                      <a:srgbClr val="505050"/>
                    </a:gs>
                    <a:gs pos="39000">
                      <a:srgbClr val="505050"/>
                    </a:gs>
                  </a:gsLst>
                  <a:lin ang="5400000" scaled="0"/>
                </a:gradFill>
              </a:endParaRPr>
            </a:p>
          </p:txBody>
        </p:sp>
        <p:sp>
          <p:nvSpPr>
            <p:cNvPr id="97"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R</a:t>
              </a:r>
              <a:endParaRPr lang="en-US" altLang="en-US" kern="0" dirty="0">
                <a:gradFill>
                  <a:gsLst>
                    <a:gs pos="62264">
                      <a:srgbClr val="505050"/>
                    </a:gs>
                    <a:gs pos="39000">
                      <a:srgbClr val="505050"/>
                    </a:gs>
                  </a:gsLst>
                  <a:lin ang="5400000" scaled="0"/>
                </a:gradFill>
              </a:endParaRPr>
            </a:p>
          </p:txBody>
        </p:sp>
        <p:sp>
          <p:nvSpPr>
            <p:cNvPr id="98"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OUP</a:t>
              </a:r>
              <a:endParaRPr lang="en-US" altLang="en-US" kern="0" dirty="0">
                <a:gradFill>
                  <a:gsLst>
                    <a:gs pos="62264">
                      <a:srgbClr val="505050"/>
                    </a:gs>
                    <a:gs pos="39000">
                      <a:srgbClr val="505050"/>
                    </a:gs>
                  </a:gsLst>
                  <a:lin ang="5400000" scaled="0"/>
                </a:gradFill>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grpSp>
    </p:spTree>
    <p:extLst>
      <p:ext uri="{BB962C8B-B14F-4D97-AF65-F5344CB8AC3E}">
        <p14:creationId xmlns:p14="http://schemas.microsoft.com/office/powerpoint/2010/main" val="260016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42" presetClass="path" presetSubtype="0" decel="100000" fill="hold" grpId="1" nodeType="withEffect">
                                  <p:stCondLst>
                                    <p:cond delay="0"/>
                                  </p:stCondLst>
                                  <p:childTnLst>
                                    <p:animMotion origin="layout" path="M -0.0245 -4.67544E-6 L -4.90682E-6 -4.67544E-6 " pathEditMode="relative" rAng="0" ptsTypes="AA">
                                      <p:cBhvr>
                                        <p:cTn id="13" dur="1000" fill="hold"/>
                                        <p:tgtEl>
                                          <p:spTgt spid="3"/>
                                        </p:tgtEl>
                                        <p:attrNameLst>
                                          <p:attrName>ppt_x</p:attrName>
                                          <p:attrName>ppt_y</p:attrName>
                                        </p:attrNameLst>
                                      </p:cBhvr>
                                      <p:rCtr x="12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Machines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9843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What is ARM?</a:t>
            </a:r>
          </a:p>
        </p:txBody>
      </p:sp>
      <p:sp>
        <p:nvSpPr>
          <p:cNvPr id="3" name="Content Placeholder 2"/>
          <p:cNvSpPr>
            <a:spLocks noGrp="1"/>
          </p:cNvSpPr>
          <p:nvPr>
            <p:ph idx="1"/>
          </p:nvPr>
        </p:nvSpPr>
        <p:spPr>
          <a:xfrm>
            <a:off x="127001" y="1613548"/>
            <a:ext cx="4584699" cy="4368152"/>
          </a:xfrm>
        </p:spPr>
        <p:txBody>
          <a:bodyPr>
            <a:normAutofit/>
          </a:bodyPr>
          <a:lstStyle/>
          <a:p>
            <a:pPr>
              <a:lnSpc>
                <a:spcPct val="150000"/>
              </a:lnSpc>
            </a:pPr>
            <a:r>
              <a:rPr lang="en-US" dirty="0"/>
              <a:t>Resource</a:t>
            </a:r>
          </a:p>
          <a:p>
            <a:pPr>
              <a:lnSpc>
                <a:spcPct val="150000"/>
              </a:lnSpc>
            </a:pPr>
            <a:r>
              <a:rPr lang="en-US" dirty="0"/>
              <a:t>Resource Group</a:t>
            </a:r>
          </a:p>
          <a:p>
            <a:pPr>
              <a:lnSpc>
                <a:spcPct val="150000"/>
              </a:lnSpc>
            </a:pPr>
            <a:r>
              <a:rPr lang="en-US" dirty="0"/>
              <a:t>Resource Provider </a:t>
            </a:r>
          </a:p>
          <a:p>
            <a:pPr>
              <a:lnSpc>
                <a:spcPct val="150000"/>
              </a:lnSpc>
            </a:pPr>
            <a:r>
              <a:rPr lang="en-US" dirty="0"/>
              <a:t>Resource Manager Template</a:t>
            </a:r>
          </a:p>
        </p:txBody>
      </p:sp>
      <p:pic>
        <p:nvPicPr>
          <p:cNvPr id="5122" name="Picture 2" descr="Resource Manager request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937" y="1325562"/>
            <a:ext cx="7241458" cy="438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87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a:t>ARM Templates -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72113181"/>
              </p:ext>
            </p:extLst>
          </p:nvPr>
        </p:nvGraphicFramePr>
        <p:xfrm>
          <a:off x="838199" y="3021978"/>
          <a:ext cx="9724696" cy="3701463"/>
        </p:xfrm>
        <a:graphic>
          <a:graphicData uri="http://schemas.openxmlformats.org/drawingml/2006/table">
            <a:tbl>
              <a:tblPr/>
              <a:tblGrid>
                <a:gridCol w="1585838">
                  <a:extLst>
                    <a:ext uri="{9D8B030D-6E8A-4147-A177-3AD203B41FA5}">
                      <a16:colId xmlns="" xmlns:a16="http://schemas.microsoft.com/office/drawing/2014/main" val="3094396582"/>
                    </a:ext>
                  </a:extLst>
                </a:gridCol>
                <a:gridCol w="1036893">
                  <a:extLst>
                    <a:ext uri="{9D8B030D-6E8A-4147-A177-3AD203B41FA5}">
                      <a16:colId xmlns="" xmlns:a16="http://schemas.microsoft.com/office/drawing/2014/main" val="97210441"/>
                    </a:ext>
                  </a:extLst>
                </a:gridCol>
                <a:gridCol w="7101965">
                  <a:extLst>
                    <a:ext uri="{9D8B030D-6E8A-4147-A177-3AD203B41FA5}">
                      <a16:colId xmlns="" xmlns:a16="http://schemas.microsoft.com/office/drawing/2014/main" val="3384330270"/>
                    </a:ext>
                  </a:extLst>
                </a:gridCol>
              </a:tblGrid>
              <a:tr h="411700">
                <a:tc>
                  <a:txBody>
                    <a:bodyPr/>
                    <a:lstStyle/>
                    <a:p>
                      <a:pPr marL="0" marR="0" fontAlgn="t">
                        <a:spcBef>
                          <a:spcPts val="0"/>
                        </a:spcBef>
                        <a:spcAft>
                          <a:spcPts val="0"/>
                        </a:spcAft>
                      </a:pPr>
                      <a:r>
                        <a:rPr lang="en-US" sz="1400" b="1">
                          <a:solidFill>
                            <a:srgbClr val="D5D5D5"/>
                          </a:solidFill>
                          <a:effectLst/>
                          <a:latin typeface="segoe-ui_semibold"/>
                        </a:rPr>
                        <a:t>Element name</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semibold"/>
                        </a:rPr>
                        <a:t>Required</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semibold"/>
                        </a:rPr>
                        <a:t>Description</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564615006"/>
                  </a:ext>
                </a:extLst>
              </a:tr>
              <a:tr h="668043">
                <a:tc>
                  <a:txBody>
                    <a:bodyPr/>
                    <a:lstStyle/>
                    <a:p>
                      <a:pPr marL="0" marR="0" fontAlgn="t">
                        <a:spcBef>
                          <a:spcPts val="0"/>
                        </a:spcBef>
                        <a:spcAft>
                          <a:spcPts val="0"/>
                        </a:spcAft>
                      </a:pPr>
                      <a:r>
                        <a:rPr lang="en-US" sz="14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758143910"/>
                  </a:ext>
                </a:extLst>
              </a:tr>
              <a:tr h="668043">
                <a:tc>
                  <a:txBody>
                    <a:bodyPr/>
                    <a:lstStyle/>
                    <a:p>
                      <a:pPr marL="0" marR="0" fontAlgn="t">
                        <a:spcBef>
                          <a:spcPts val="0"/>
                        </a:spcBef>
                        <a:spcAft>
                          <a:spcPts val="0"/>
                        </a:spcAft>
                      </a:pPr>
                      <a:r>
                        <a:rPr lang="en-US" sz="14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801806989"/>
                  </a:ext>
                </a:extLst>
              </a:tr>
              <a:tr h="411700">
                <a:tc>
                  <a:txBody>
                    <a:bodyPr/>
                    <a:lstStyle/>
                    <a:p>
                      <a:pPr marL="0" marR="0" fontAlgn="t">
                        <a:spcBef>
                          <a:spcPts val="0"/>
                        </a:spcBef>
                        <a:spcAft>
                          <a:spcPts val="0"/>
                        </a:spcAft>
                      </a:pPr>
                      <a:r>
                        <a:rPr lang="en-US" sz="14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239636010"/>
                  </a:ext>
                </a:extLst>
              </a:tr>
              <a:tr h="411700">
                <a:tc>
                  <a:txBody>
                    <a:bodyPr/>
                    <a:lstStyle/>
                    <a:p>
                      <a:pPr marL="0" marR="0" fontAlgn="t">
                        <a:spcBef>
                          <a:spcPts val="0"/>
                        </a:spcBef>
                        <a:spcAft>
                          <a:spcPts val="0"/>
                        </a:spcAft>
                      </a:pPr>
                      <a:r>
                        <a:rPr lang="en-US" sz="14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438690508"/>
                  </a:ext>
                </a:extLst>
              </a:tr>
              <a:tr h="411700">
                <a:tc>
                  <a:txBody>
                    <a:bodyPr/>
                    <a:lstStyle/>
                    <a:p>
                      <a:pPr marL="0" marR="0" fontAlgn="t">
                        <a:spcBef>
                          <a:spcPts val="0"/>
                        </a:spcBef>
                        <a:spcAft>
                          <a:spcPts val="0"/>
                        </a:spcAft>
                      </a:pPr>
                      <a:r>
                        <a:rPr lang="en-US" sz="14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488129954"/>
                  </a:ext>
                </a:extLst>
              </a:tr>
              <a:tr h="411700">
                <a:tc>
                  <a:txBody>
                    <a:bodyPr/>
                    <a:lstStyle/>
                    <a:p>
                      <a:pPr marL="0" marR="0" fontAlgn="t">
                        <a:spcBef>
                          <a:spcPts val="0"/>
                        </a:spcBef>
                        <a:spcAft>
                          <a:spcPts val="0"/>
                        </a:spcAft>
                      </a:pPr>
                      <a:r>
                        <a:rPr lang="en-US" sz="14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35058963"/>
                  </a:ext>
                </a:extLst>
              </a:tr>
            </a:tbl>
          </a:graphicData>
        </a:graphic>
      </p:graphicFrame>
      <p:pic>
        <p:nvPicPr>
          <p:cNvPr id="8" name="Picture 7"/>
          <p:cNvPicPr>
            <a:picLocks noChangeAspect="1"/>
          </p:cNvPicPr>
          <p:nvPr/>
        </p:nvPicPr>
        <p:blipFill>
          <a:blip r:embed="rId3"/>
          <a:stretch>
            <a:fillRect/>
          </a:stretch>
        </p:blipFill>
        <p:spPr>
          <a:xfrm>
            <a:off x="838199" y="1020405"/>
            <a:ext cx="8589579" cy="1861449"/>
          </a:xfrm>
          <a:prstGeom prst="rect">
            <a:avLst/>
          </a:prstGeom>
        </p:spPr>
      </p:pic>
    </p:spTree>
    <p:extLst>
      <p:ext uri="{BB962C8B-B14F-4D97-AF65-F5344CB8AC3E}">
        <p14:creationId xmlns:p14="http://schemas.microsoft.com/office/powerpoint/2010/main" val="4220664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Deployment Mode</a:t>
            </a:r>
          </a:p>
        </p:txBody>
      </p:sp>
      <p:sp>
        <p:nvSpPr>
          <p:cNvPr id="3" name="Content Placeholder 2"/>
          <p:cNvSpPr>
            <a:spLocks noGrp="1"/>
          </p:cNvSpPr>
          <p:nvPr>
            <p:ph idx="1"/>
          </p:nvPr>
        </p:nvSpPr>
        <p:spPr/>
        <p:txBody>
          <a:bodyPr/>
          <a:lstStyle/>
          <a:p>
            <a:r>
              <a:rPr lang="en-US" dirty="0"/>
              <a:t>Complete: Resource Manager </a:t>
            </a:r>
            <a:r>
              <a:rPr lang="en-US" b="1" dirty="0"/>
              <a:t>deletes</a:t>
            </a:r>
            <a:r>
              <a:rPr lang="en-US" dirty="0"/>
              <a:t> resources that exist in the resource group but are not specified in the template. </a:t>
            </a:r>
          </a:p>
          <a:p>
            <a:endParaRPr lang="en-US" dirty="0"/>
          </a:p>
          <a:p>
            <a:endParaRPr lang="en-US" dirty="0"/>
          </a:p>
          <a:p>
            <a:r>
              <a:rPr lang="en-US" b="1" dirty="0"/>
              <a:t>Incremental</a:t>
            </a:r>
            <a:r>
              <a:rPr lang="en-US" dirty="0"/>
              <a:t>: Resource Manager </a:t>
            </a:r>
            <a:r>
              <a:rPr lang="en-US" b="1" dirty="0"/>
              <a:t>leaves unchanged</a:t>
            </a:r>
            <a:r>
              <a:rPr lang="en-US" dirty="0"/>
              <a:t> resources that exist in the resource group but are not specified in the template.</a:t>
            </a:r>
          </a:p>
          <a:p>
            <a:pPr lvl="1"/>
            <a:endParaRPr lang="en-US" dirty="0"/>
          </a:p>
          <a:p>
            <a:endParaRPr lang="en-US" dirty="0"/>
          </a:p>
          <a:p>
            <a:endParaRPr lang="en-US" dirty="0"/>
          </a:p>
        </p:txBody>
      </p:sp>
    </p:spTree>
    <p:extLst>
      <p:ext uri="{BB962C8B-B14F-4D97-AF65-F5344CB8AC3E}">
        <p14:creationId xmlns:p14="http://schemas.microsoft.com/office/powerpoint/2010/main" val="15036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D19FF3D-31C0-4D0E-8C98-EEF92F9E1E2B}"/>
              </a:ext>
            </a:extLst>
          </p:cNvPr>
          <p:cNvSpPr>
            <a:spLocks noGrp="1"/>
          </p:cNvSpPr>
          <p:nvPr>
            <p:ph idx="1"/>
          </p:nvPr>
        </p:nvSpPr>
        <p:spPr>
          <a:xfrm>
            <a:off x="500269" y="374511"/>
            <a:ext cx="11426688" cy="6225072"/>
          </a:xfrm>
        </p:spPr>
        <p:txBody>
          <a:bodyPr>
            <a:noAutofit/>
          </a:bodyPr>
          <a:lstStyle/>
          <a:p>
            <a:r>
              <a:rPr lang="en-US" sz="3200" b="1" dirty="0"/>
              <a:t>Existing Resource Group 			</a:t>
            </a:r>
          </a:p>
          <a:p>
            <a:pPr marL="0" indent="0">
              <a:buNone/>
            </a:pPr>
            <a:r>
              <a:rPr lang="en-US" sz="3200" b="1" dirty="0"/>
              <a:t>  contains:</a:t>
            </a:r>
          </a:p>
          <a:p>
            <a:r>
              <a:rPr lang="en-US" sz="3200" dirty="0"/>
              <a:t>Resource A</a:t>
            </a:r>
          </a:p>
          <a:p>
            <a:r>
              <a:rPr lang="en-US" sz="3200" dirty="0"/>
              <a:t>Resource B</a:t>
            </a:r>
          </a:p>
          <a:p>
            <a:r>
              <a:rPr lang="en-US" sz="3200" dirty="0"/>
              <a:t>Resource C</a:t>
            </a:r>
          </a:p>
          <a:p>
            <a:endParaRPr lang="en-US" sz="4000" dirty="0"/>
          </a:p>
          <a:p>
            <a:r>
              <a:rPr lang="en-US" sz="4000" dirty="0"/>
              <a:t>Template defines:</a:t>
            </a:r>
          </a:p>
          <a:p>
            <a:r>
              <a:rPr lang="en-US" sz="3200" dirty="0"/>
              <a:t>Resource A</a:t>
            </a:r>
          </a:p>
          <a:p>
            <a:r>
              <a:rPr lang="en-US" sz="3200" dirty="0"/>
              <a:t>Resource B</a:t>
            </a:r>
          </a:p>
          <a:p>
            <a:r>
              <a:rPr lang="en-US" sz="3200" dirty="0"/>
              <a:t>Resource D</a:t>
            </a:r>
          </a:p>
          <a:p>
            <a:endParaRPr lang="en-US" sz="4000" dirty="0"/>
          </a:p>
          <a:p>
            <a:endParaRPr lang="en-US" sz="4000" dirty="0"/>
          </a:p>
          <a:p>
            <a:endParaRPr lang="en-US" sz="4000" dirty="0"/>
          </a:p>
        </p:txBody>
      </p:sp>
      <p:cxnSp>
        <p:nvCxnSpPr>
          <p:cNvPr id="5" name="Straight Connector 4">
            <a:extLst>
              <a:ext uri="{FF2B5EF4-FFF2-40B4-BE49-F238E27FC236}">
                <a16:creationId xmlns="" xmlns:a16="http://schemas.microsoft.com/office/drawing/2014/main" id="{227E7652-4FAA-476F-9AEC-EAC772BCBD18}"/>
              </a:ext>
            </a:extLst>
          </p:cNvPr>
          <p:cNvCxnSpPr>
            <a:endCxn id="3" idx="2"/>
          </p:cNvCxnSpPr>
          <p:nvPr/>
        </p:nvCxnSpPr>
        <p:spPr>
          <a:xfrm>
            <a:off x="6162261" y="477078"/>
            <a:ext cx="51352" cy="6122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 xmlns:a16="http://schemas.microsoft.com/office/drawing/2014/main" id="{8721D179-0E93-47D4-AD8F-014668500010}"/>
              </a:ext>
            </a:extLst>
          </p:cNvPr>
          <p:cNvSpPr/>
          <p:nvPr/>
        </p:nvSpPr>
        <p:spPr>
          <a:xfrm>
            <a:off x="6182139" y="2782957"/>
            <a:ext cx="5744818" cy="2305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deployed in complete mode, Resource C is deleted. The resource group contains:</a:t>
            </a:r>
          </a:p>
          <a:p>
            <a:pPr algn="ctr"/>
            <a:endParaRPr lang="en-US" dirty="0"/>
          </a:p>
          <a:p>
            <a:pPr algn="ctr"/>
            <a:r>
              <a:rPr lang="en-US" dirty="0"/>
              <a:t>Resource A</a:t>
            </a:r>
          </a:p>
          <a:p>
            <a:pPr algn="ctr"/>
            <a:r>
              <a:rPr lang="en-US" dirty="0"/>
              <a:t>Resource B</a:t>
            </a:r>
          </a:p>
          <a:p>
            <a:pPr algn="ctr"/>
            <a:r>
              <a:rPr lang="en-US" dirty="0"/>
              <a:t>Resource D</a:t>
            </a:r>
          </a:p>
          <a:p>
            <a:pPr algn="ctr"/>
            <a:endParaRPr lang="en-US" dirty="0"/>
          </a:p>
          <a:p>
            <a:pPr algn="ctr"/>
            <a:endParaRPr lang="en-US" dirty="0"/>
          </a:p>
        </p:txBody>
      </p:sp>
      <p:sp>
        <p:nvSpPr>
          <p:cNvPr id="7" name="Rectangle 6">
            <a:extLst>
              <a:ext uri="{FF2B5EF4-FFF2-40B4-BE49-F238E27FC236}">
                <a16:creationId xmlns="" xmlns:a16="http://schemas.microsoft.com/office/drawing/2014/main" id="{398EADDC-B227-48F1-96A6-0B2E71CC912D}"/>
              </a:ext>
            </a:extLst>
          </p:cNvPr>
          <p:cNvSpPr/>
          <p:nvPr/>
        </p:nvSpPr>
        <p:spPr>
          <a:xfrm>
            <a:off x="6182139" y="5474877"/>
            <a:ext cx="5693466" cy="400110"/>
          </a:xfrm>
          <a:prstGeom prst="rect">
            <a:avLst/>
          </a:prstGeom>
        </p:spPr>
        <p:txBody>
          <a:bodyPr wrap="square">
            <a:spAutoFit/>
          </a:bodyPr>
          <a:lstStyle/>
          <a:p>
            <a:r>
              <a:rPr lang="en-US" sz="2000" b="1" dirty="0"/>
              <a:t>To use complete mode, use the Mode parameter</a:t>
            </a:r>
          </a:p>
        </p:txBody>
      </p:sp>
      <p:sp>
        <p:nvSpPr>
          <p:cNvPr id="8" name="Rectangle 7">
            <a:extLst>
              <a:ext uri="{FF2B5EF4-FFF2-40B4-BE49-F238E27FC236}">
                <a16:creationId xmlns="" xmlns:a16="http://schemas.microsoft.com/office/drawing/2014/main" id="{1781C608-F471-4856-89C4-F3107E44F39E}"/>
              </a:ext>
            </a:extLst>
          </p:cNvPr>
          <p:cNvSpPr/>
          <p:nvPr/>
        </p:nvSpPr>
        <p:spPr>
          <a:xfrm>
            <a:off x="6172200" y="425796"/>
            <a:ext cx="5744818" cy="2305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When deployed in incremental  mode, Resource C is deleted. The resource group contains:</a:t>
            </a:r>
          </a:p>
          <a:p>
            <a:pPr algn="ctr"/>
            <a:endParaRPr lang="en-US" dirty="0"/>
          </a:p>
          <a:p>
            <a:pPr algn="ctr"/>
            <a:r>
              <a:rPr lang="en-US" dirty="0"/>
              <a:t>Resource A</a:t>
            </a:r>
          </a:p>
          <a:p>
            <a:pPr algn="ctr"/>
            <a:r>
              <a:rPr lang="en-US" dirty="0"/>
              <a:t>Resource B</a:t>
            </a:r>
          </a:p>
          <a:p>
            <a:pPr algn="ctr"/>
            <a:r>
              <a:rPr lang="en-US" dirty="0"/>
              <a:t>Resource C</a:t>
            </a:r>
          </a:p>
          <a:p>
            <a:pPr algn="ctr"/>
            <a:r>
              <a:rPr lang="en-US" dirty="0"/>
              <a:t>Resource D</a:t>
            </a:r>
          </a:p>
          <a:p>
            <a:pPr algn="ctr"/>
            <a:endParaRPr lang="en-US" dirty="0"/>
          </a:p>
          <a:p>
            <a:pPr algn="ctr"/>
            <a:endParaRPr lang="en-US" dirty="0"/>
          </a:p>
        </p:txBody>
      </p:sp>
    </p:spTree>
    <p:extLst>
      <p:ext uri="{BB962C8B-B14F-4D97-AF65-F5344CB8AC3E}">
        <p14:creationId xmlns:p14="http://schemas.microsoft.com/office/powerpoint/2010/main" val="417099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925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667812"/>
              </p:ext>
            </p:extLst>
          </p:nvPr>
        </p:nvGraphicFramePr>
        <p:xfrm>
          <a:off x="924807" y="1403168"/>
          <a:ext cx="6163970" cy="3865880"/>
        </p:xfrm>
        <a:graphic>
          <a:graphicData uri="http://schemas.openxmlformats.org/drawingml/2006/table">
            <a:tbl>
              <a:tblPr/>
              <a:tblGrid>
                <a:gridCol w="1158545">
                  <a:extLst>
                    <a:ext uri="{9D8B030D-6E8A-4147-A177-3AD203B41FA5}">
                      <a16:colId xmlns="" xmlns:a16="http://schemas.microsoft.com/office/drawing/2014/main" val="3080702475"/>
                    </a:ext>
                  </a:extLst>
                </a:gridCol>
                <a:gridCol w="705002">
                  <a:extLst>
                    <a:ext uri="{9D8B030D-6E8A-4147-A177-3AD203B41FA5}">
                      <a16:colId xmlns="" xmlns:a16="http://schemas.microsoft.com/office/drawing/2014/main" val="1070355923"/>
                    </a:ext>
                  </a:extLst>
                </a:gridCol>
                <a:gridCol w="4300423">
                  <a:extLst>
                    <a:ext uri="{9D8B030D-6E8A-4147-A177-3AD203B41FA5}">
                      <a16:colId xmlns="" xmlns:a16="http://schemas.microsoft.com/office/drawing/2014/main"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847044494"/>
                  </a:ext>
                </a:extLst>
              </a:tr>
            </a:tbl>
          </a:graphicData>
        </a:graphic>
      </p:graphicFrame>
      <p:pic>
        <p:nvPicPr>
          <p:cNvPr id="6" name="Picture 5"/>
          <p:cNvPicPr>
            <a:picLocks noChangeAspect="1"/>
          </p:cNvPicPr>
          <p:nvPr/>
        </p:nvPicPr>
        <p:blipFill>
          <a:blip r:embed="rId3"/>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4272161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A91F94-057D-4EA7-9FB0-62853984FC8F}"/>
              </a:ext>
            </a:extLst>
          </p:cNvPr>
          <p:cNvSpPr>
            <a:spLocks noGrp="1"/>
          </p:cNvSpPr>
          <p:nvPr>
            <p:ph type="title"/>
          </p:nvPr>
        </p:nvSpPr>
        <p:spPr/>
        <p:txBody>
          <a:bodyPr/>
          <a:lstStyle/>
          <a:p>
            <a:r>
              <a:rPr lang="en-US" dirty="0"/>
              <a:t>Re-use ARM Templates</a:t>
            </a:r>
          </a:p>
        </p:txBody>
      </p:sp>
      <p:sp>
        <p:nvSpPr>
          <p:cNvPr id="3" name="Text Placeholder 2">
            <a:extLst>
              <a:ext uri="{FF2B5EF4-FFF2-40B4-BE49-F238E27FC236}">
                <a16:creationId xmlns="" xmlns:a16="http://schemas.microsoft.com/office/drawing/2014/main" id="{929ADB5E-2F24-4EF5-A5E4-9B33DA06A2E4}"/>
              </a:ext>
            </a:extLst>
          </p:cNvPr>
          <p:cNvSpPr>
            <a:spLocks noGrp="1"/>
          </p:cNvSpPr>
          <p:nvPr>
            <p:ph type="body" sz="quarter" idx="11"/>
          </p:nvPr>
        </p:nvSpPr>
        <p:spPr/>
        <p:txBody>
          <a:bodyPr/>
          <a:lstStyle/>
          <a:p>
            <a:r>
              <a:rPr lang="en-US" sz="3200" dirty="0"/>
              <a:t>By passing in </a:t>
            </a:r>
            <a:r>
              <a:rPr lang="en-US" sz="2800" dirty="0"/>
              <a:t>parameters</a:t>
            </a:r>
            <a:r>
              <a:rPr lang="en-US" sz="3200" dirty="0"/>
              <a:t> to your ARM Templates, you can re-use them in many different scenarios. You can deploy full solutions with t-shirt sizing (Small, Medium, Large) based on parameters you pass in: Size of VM, # of VMs, etc. </a:t>
            </a:r>
          </a:p>
          <a:p>
            <a:endParaRPr lang="en-US" sz="3200" dirty="0"/>
          </a:p>
          <a:p>
            <a:r>
              <a:rPr lang="en-US" sz="3200" dirty="0"/>
              <a:t>Be aware of what values in the ARM template need to be unique when re-using templates: </a:t>
            </a:r>
            <a:r>
              <a:rPr lang="en-US" sz="3200" dirty="0">
                <a:hlinkClick r:id="rId3"/>
              </a:rPr>
              <a:t>https://docs.microsoft.com/en-us/azure/azure-resource-manager/resource-manager-template-best-practices#resource-names</a:t>
            </a:r>
            <a:endParaRPr lang="en-US" sz="3200" dirty="0"/>
          </a:p>
          <a:p>
            <a:endParaRPr lang="en-US" sz="3200" dirty="0"/>
          </a:p>
          <a:p>
            <a:endParaRPr lang="en-US" sz="3200" dirty="0"/>
          </a:p>
        </p:txBody>
      </p:sp>
      <p:sp>
        <p:nvSpPr>
          <p:cNvPr id="4" name="Text Placeholder 3">
            <a:extLst>
              <a:ext uri="{FF2B5EF4-FFF2-40B4-BE49-F238E27FC236}">
                <a16:creationId xmlns="" xmlns:a16="http://schemas.microsoft.com/office/drawing/2014/main" id="{BD04B8BB-B217-4F9D-B549-3FC1E3378D17}"/>
              </a:ext>
            </a:extLst>
          </p:cNvPr>
          <p:cNvSpPr>
            <a:spLocks noGrp="1"/>
          </p:cNvSpPr>
          <p:nvPr>
            <p:ph type="body" sz="quarter" idx="10"/>
          </p:nvPr>
        </p:nvSpPr>
        <p:spPr/>
        <p:txBody>
          <a:bodyPr/>
          <a:lstStyle/>
          <a:p>
            <a:r>
              <a:rPr lang="en-US" dirty="0"/>
              <a:t>https://docs.microsoft.com/en-us/azure/azure-resource-manager/best-practices-resource-manager-design-templates</a:t>
            </a:r>
          </a:p>
        </p:txBody>
      </p:sp>
    </p:spTree>
    <p:extLst>
      <p:ext uri="{BB962C8B-B14F-4D97-AF65-F5344CB8AC3E}">
        <p14:creationId xmlns:p14="http://schemas.microsoft.com/office/powerpoint/2010/main" val="37005767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pic>
        <p:nvPicPr>
          <p:cNvPr id="6" name="Picture 5"/>
          <p:cNvPicPr>
            <a:picLocks noChangeAspect="1"/>
          </p:cNvPicPr>
          <p:nvPr/>
        </p:nvPicPr>
        <p:blipFill>
          <a:blip r:embed="rId3"/>
          <a:stretch>
            <a:fillRect/>
          </a:stretch>
        </p:blipFill>
        <p:spPr>
          <a:xfrm>
            <a:off x="922292" y="1347515"/>
            <a:ext cx="5505450" cy="1590675"/>
          </a:xfrm>
          <a:prstGeom prst="rect">
            <a:avLst/>
          </a:prstGeom>
        </p:spPr>
      </p:pic>
      <p:pic>
        <p:nvPicPr>
          <p:cNvPr id="7" name="Picture 6"/>
          <p:cNvPicPr>
            <a:picLocks noChangeAspect="1"/>
          </p:cNvPicPr>
          <p:nvPr/>
        </p:nvPicPr>
        <p:blipFill>
          <a:blip r:embed="rId4"/>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1554586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3"/>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2930880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fontScale="92500"/>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3"/>
          <a:stretch>
            <a:fillRect/>
          </a:stretch>
        </p:blipFill>
        <p:spPr>
          <a:xfrm>
            <a:off x="7459580" y="1283368"/>
            <a:ext cx="4475746" cy="2766067"/>
          </a:xfrm>
          <a:prstGeom prst="rect">
            <a:avLst/>
          </a:prstGeom>
        </p:spPr>
      </p:pic>
      <p:pic>
        <p:nvPicPr>
          <p:cNvPr id="6" name="Picture 5"/>
          <p:cNvPicPr>
            <a:picLocks noChangeAspect="1"/>
          </p:cNvPicPr>
          <p:nvPr/>
        </p:nvPicPr>
        <p:blipFill>
          <a:blip r:embed="rId4"/>
          <a:stretch>
            <a:fillRect/>
          </a:stretch>
        </p:blipFill>
        <p:spPr>
          <a:xfrm>
            <a:off x="6497292" y="4106780"/>
            <a:ext cx="5694708" cy="2269958"/>
          </a:xfrm>
          <a:prstGeom prst="rect">
            <a:avLst/>
          </a:prstGeom>
        </p:spPr>
      </p:pic>
    </p:spTree>
    <p:extLst>
      <p:ext uri="{BB962C8B-B14F-4D97-AF65-F5344CB8AC3E}">
        <p14:creationId xmlns:p14="http://schemas.microsoft.com/office/powerpoint/2010/main" val="755755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441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a:t>
            </a:r>
          </a:p>
        </p:txBody>
      </p:sp>
      <p:sp>
        <p:nvSpPr>
          <p:cNvPr id="3" name="Content Placeholder 2"/>
          <p:cNvSpPr>
            <a:spLocks noGrp="1"/>
          </p:cNvSpPr>
          <p:nvPr>
            <p:ph idx="1"/>
          </p:nvPr>
        </p:nvSpPr>
        <p:spPr>
          <a:xfrm>
            <a:off x="627529" y="1690688"/>
            <a:ext cx="10726271" cy="4486275"/>
          </a:xfrm>
        </p:spPr>
        <p:txBody>
          <a:bodyPr numCol="2">
            <a:normAutofit fontScale="85000" lnSpcReduction="20000"/>
          </a:bodyPr>
          <a:lstStyle/>
          <a:p>
            <a:r>
              <a:rPr lang="en-US" dirty="0"/>
              <a:t>What is a VM?</a:t>
            </a:r>
          </a:p>
          <a:p>
            <a:pPr lvl="1"/>
            <a:r>
              <a:rPr lang="en-US" b="1" dirty="0">
                <a:solidFill>
                  <a:schemeClr val="tx1">
                    <a:lumMod val="95000"/>
                    <a:lumOff val="5000"/>
                  </a:schemeClr>
                </a:solidFill>
              </a:rPr>
              <a:t>Cores (CPUs)</a:t>
            </a:r>
          </a:p>
          <a:p>
            <a:pPr lvl="1"/>
            <a:r>
              <a:rPr lang="en-US" b="1" dirty="0">
                <a:solidFill>
                  <a:schemeClr val="tx1">
                    <a:lumMod val="95000"/>
                    <a:lumOff val="5000"/>
                  </a:schemeClr>
                </a:solidFill>
              </a:rPr>
              <a:t>RAM</a:t>
            </a:r>
          </a:p>
          <a:p>
            <a:pPr lvl="1"/>
            <a:r>
              <a:rPr lang="en-US" b="1" dirty="0">
                <a:solidFill>
                  <a:schemeClr val="tx1">
                    <a:lumMod val="95000"/>
                    <a:lumOff val="5000"/>
                  </a:schemeClr>
                </a:solidFill>
              </a:rPr>
              <a:t>Temp Disk</a:t>
            </a:r>
          </a:p>
          <a:p>
            <a:pPr lvl="1"/>
            <a:r>
              <a:rPr lang="en-US" dirty="0"/>
              <a:t>Disks</a:t>
            </a:r>
          </a:p>
          <a:p>
            <a:pPr lvl="1"/>
            <a:r>
              <a:rPr lang="en-US" dirty="0"/>
              <a:t>Network  Interface Cards</a:t>
            </a:r>
          </a:p>
          <a:p>
            <a:r>
              <a:rPr lang="en-US" b="1" dirty="0">
                <a:solidFill>
                  <a:schemeClr val="tx1">
                    <a:lumMod val="95000"/>
                    <a:lumOff val="5000"/>
                  </a:schemeClr>
                </a:solidFill>
              </a:rPr>
              <a:t>Pricing is charged by the hour.</a:t>
            </a:r>
          </a:p>
          <a:p>
            <a:pPr lvl="1"/>
            <a:r>
              <a:rPr lang="en-US" dirty="0"/>
              <a:t>Partial hours are charged by the minute.</a:t>
            </a:r>
          </a:p>
          <a:p>
            <a:pPr lvl="1"/>
            <a:r>
              <a:rPr lang="en-US" dirty="0"/>
              <a:t>Storage is priced and charged separately.</a:t>
            </a:r>
          </a:p>
          <a:p>
            <a:pPr lvl="1"/>
            <a:endParaRPr lang="en-US" dirty="0"/>
          </a:p>
          <a:p>
            <a:r>
              <a:rPr lang="en-US" dirty="0"/>
              <a:t>Limits</a:t>
            </a:r>
          </a:p>
          <a:p>
            <a:pPr lvl="2"/>
            <a:r>
              <a:rPr lang="en-US" sz="2500" dirty="0"/>
              <a:t>Learn about default and Maximum Limits. Eg.20 cores per region. 10,000 Max.</a:t>
            </a:r>
          </a:p>
          <a:p>
            <a:pPr lvl="1"/>
            <a:endParaRPr lang="en-US" dirty="0"/>
          </a:p>
          <a:p>
            <a:pPr lvl="1"/>
            <a:endParaRPr lang="en-US" dirty="0"/>
          </a:p>
          <a:p>
            <a:pPr lvl="1"/>
            <a:endParaRPr lang="en-US" dirty="0"/>
          </a:p>
          <a:p>
            <a:pPr lvl="1"/>
            <a:r>
              <a:rPr lang="en-US" dirty="0"/>
              <a:t>Windows/Linux</a:t>
            </a:r>
          </a:p>
          <a:p>
            <a:pPr lvl="1"/>
            <a:r>
              <a:rPr lang="en-US" dirty="0"/>
              <a:t>Containers</a:t>
            </a:r>
          </a:p>
          <a:p>
            <a:pPr lvl="1"/>
            <a:r>
              <a:rPr lang="en-US" dirty="0"/>
              <a:t>Encryption</a:t>
            </a:r>
          </a:p>
          <a:p>
            <a:pPr lvl="1"/>
            <a:r>
              <a:rPr lang="en-US" dirty="0"/>
              <a:t>Memory, CPU, Disk, Network intensive?</a:t>
            </a:r>
          </a:p>
          <a:p>
            <a:pPr lvl="2"/>
            <a:r>
              <a:rPr lang="en-US" dirty="0"/>
              <a:t>How many cores</a:t>
            </a:r>
          </a:p>
          <a:p>
            <a:pPr lvl="2"/>
            <a:r>
              <a:rPr lang="en-US" dirty="0"/>
              <a:t>How much disk space</a:t>
            </a:r>
          </a:p>
          <a:p>
            <a:pPr lvl="2"/>
            <a:r>
              <a:rPr lang="en-US" dirty="0"/>
              <a:t>SSDs required</a:t>
            </a:r>
          </a:p>
          <a:p>
            <a:pPr lvl="2"/>
            <a:r>
              <a:rPr lang="en-US" dirty="0"/>
              <a:t>IOPS required</a:t>
            </a:r>
          </a:p>
          <a:p>
            <a:pPr lvl="2"/>
            <a:r>
              <a:rPr lang="en-US" dirty="0"/>
              <a:t>How many NICs</a:t>
            </a:r>
          </a:p>
          <a:p>
            <a:pPr lvl="2"/>
            <a:r>
              <a:rPr lang="en-US" dirty="0"/>
              <a:t>Networking Speed</a:t>
            </a:r>
          </a:p>
          <a:p>
            <a:pPr marL="457200" lvl="1" indent="0">
              <a:buNone/>
            </a:pPr>
            <a:endParaRPr lang="en-US" dirty="0"/>
          </a:p>
          <a:p>
            <a:pPr lvl="1"/>
            <a:endParaRPr lang="en-US" dirty="0"/>
          </a:p>
          <a:p>
            <a:pPr lvl="1"/>
            <a:endParaRPr lang="en-US" dirty="0"/>
          </a:p>
          <a:p>
            <a:endParaRPr lang="en-US" dirty="0"/>
          </a:p>
        </p:txBody>
      </p:sp>
      <p:cxnSp>
        <p:nvCxnSpPr>
          <p:cNvPr id="5" name="Straight Arrow Connector 4"/>
          <p:cNvCxnSpPr/>
          <p:nvPr/>
        </p:nvCxnSpPr>
        <p:spPr>
          <a:xfrm flipH="1">
            <a:off x="2732567" y="1690688"/>
            <a:ext cx="1212115" cy="68370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44681" y="1297172"/>
            <a:ext cx="2011326" cy="1077218"/>
          </a:xfrm>
          <a:prstGeom prst="rect">
            <a:avLst/>
          </a:prstGeom>
          <a:noFill/>
        </p:spPr>
        <p:txBody>
          <a:bodyPr wrap="square" rtlCol="0">
            <a:spAutoFit/>
          </a:bodyPr>
          <a:lstStyle/>
          <a:p>
            <a:r>
              <a:rPr lang="en-US" sz="1600" dirty="0">
                <a:solidFill>
                  <a:schemeClr val="accent5">
                    <a:lumMod val="75000"/>
                  </a:schemeClr>
                </a:solidFill>
              </a:rPr>
              <a:t>When you pay for a VM, this is what you are paying for: Cores, RAM, Temp Disk</a:t>
            </a:r>
          </a:p>
        </p:txBody>
      </p:sp>
    </p:spTree>
    <p:extLst>
      <p:ext uri="{BB962C8B-B14F-4D97-AF65-F5344CB8AC3E}">
        <p14:creationId xmlns:p14="http://schemas.microsoft.com/office/powerpoint/2010/main" val="3473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fade">
                                      <p:cBhvr>
                                        <p:cTn id="51" dur="500"/>
                                        <p:tgtEl>
                                          <p:spTgt spid="3">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fade">
                                      <p:cBhvr>
                                        <p:cTn id="54" dur="500"/>
                                        <p:tgtEl>
                                          <p:spTgt spid="3">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fade">
                                      <p:cBhvr>
                                        <p:cTn id="57" dur="500"/>
                                        <p:tgtEl>
                                          <p:spTgt spid="3">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8" end="18"/>
                                            </p:txEl>
                                          </p:spTgt>
                                        </p:tgtEl>
                                        <p:attrNameLst>
                                          <p:attrName>style.visibility</p:attrName>
                                        </p:attrNameLst>
                                      </p:cBhvr>
                                      <p:to>
                                        <p:strVal val="visible"/>
                                      </p:to>
                                    </p:set>
                                    <p:animEffect transition="in" filter="fade">
                                      <p:cBhvr>
                                        <p:cTn id="60" dur="500"/>
                                        <p:tgtEl>
                                          <p:spTgt spid="3">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Effect transition="in" filter="fade">
                                      <p:cBhvr>
                                        <p:cTn id="63" dur="500"/>
                                        <p:tgtEl>
                                          <p:spTgt spid="3">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20" end="20"/>
                                            </p:txEl>
                                          </p:spTgt>
                                        </p:tgtEl>
                                        <p:attrNameLst>
                                          <p:attrName>style.visibility</p:attrName>
                                        </p:attrNameLst>
                                      </p:cBhvr>
                                      <p:to>
                                        <p:strVal val="visible"/>
                                      </p:to>
                                    </p:set>
                                    <p:animEffect transition="in" filter="fade">
                                      <p:cBhvr>
                                        <p:cTn id="66" dur="500"/>
                                        <p:tgtEl>
                                          <p:spTgt spid="3">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21" end="21"/>
                                            </p:txEl>
                                          </p:spTgt>
                                        </p:tgtEl>
                                        <p:attrNameLst>
                                          <p:attrName>style.visibility</p:attrName>
                                        </p:attrNameLst>
                                      </p:cBhvr>
                                      <p:to>
                                        <p:strVal val="visible"/>
                                      </p:to>
                                    </p:set>
                                    <p:animEffect transition="in" filter="fade">
                                      <p:cBhvr>
                                        <p:cTn id="69" dur="500"/>
                                        <p:tgtEl>
                                          <p:spTgt spid="3">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22" end="22"/>
                                            </p:txEl>
                                          </p:spTgt>
                                        </p:tgtEl>
                                        <p:attrNameLst>
                                          <p:attrName>style.visibility</p:attrName>
                                        </p:attrNameLst>
                                      </p:cBhvr>
                                      <p:to>
                                        <p:strVal val="visible"/>
                                      </p:to>
                                    </p:set>
                                    <p:animEffect transition="in" filter="fade">
                                      <p:cBhvr>
                                        <p:cTn id="72" dur="500"/>
                                        <p:tgtEl>
                                          <p:spTgt spid="3">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23" end="23"/>
                                            </p:txEl>
                                          </p:spTgt>
                                        </p:tgtEl>
                                        <p:attrNameLst>
                                          <p:attrName>style.visibility</p:attrName>
                                        </p:attrNameLst>
                                      </p:cBhvr>
                                      <p:to>
                                        <p:strVal val="visible"/>
                                      </p:to>
                                    </p:set>
                                    <p:animEffect transition="in" filter="fade">
                                      <p:cBhvr>
                                        <p:cTn id="75" dur="500"/>
                                        <p:tgtEl>
                                          <p:spTgt spid="3">
                                            <p:txEl>
                                              <p:pRg st="23" end="2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animEffect transition="in" filter="fade">
                                      <p:cBhvr>
                                        <p:cTn id="78"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60684" y="1562351"/>
            <a:ext cx="4191000" cy="4467225"/>
          </a:xfrm>
          <a:prstGeom prst="rect">
            <a:avLst/>
          </a:prstGeom>
        </p:spPr>
      </p:pic>
      <p:pic>
        <p:nvPicPr>
          <p:cNvPr id="7172" name="Picture 4" descr="edit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779" y="1562350"/>
            <a:ext cx="5322383" cy="45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35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18" y="1535781"/>
            <a:ext cx="7145049" cy="49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1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18" name="Picture 2" descr="browse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deploy saved template"/>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40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smtClean="0"/>
              <a:t>Deploy a resource using templates</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89339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757" y="291995"/>
            <a:ext cx="11540226" cy="899409"/>
          </a:xfrm>
        </p:spPr>
        <p:txBody>
          <a:bodyPr/>
          <a:lstStyle/>
          <a:p>
            <a:pPr defTabSz="913993">
              <a:defRPr/>
            </a:pPr>
            <a:r>
              <a:rPr sz="5292" dirty="0"/>
              <a:t>ARM Role Based Access Control</a:t>
            </a:r>
          </a:p>
        </p:txBody>
      </p:sp>
      <p:pic>
        <p:nvPicPr>
          <p:cNvPr id="9421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772" y="1262949"/>
            <a:ext cx="10080237" cy="526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86027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2254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1504"/>
            <a:ext cx="10515600" cy="1325563"/>
          </a:xfrm>
        </p:spPr>
        <p:txBody>
          <a:bodyPr>
            <a:normAutofit/>
          </a:bodyPr>
          <a:lstStyle/>
          <a:p>
            <a:r>
              <a:rPr lang="en-US" dirty="0"/>
              <a:t> Regions</a:t>
            </a:r>
          </a:p>
        </p:txBody>
      </p:sp>
      <p:sp>
        <p:nvSpPr>
          <p:cNvPr id="3" name="Content Placeholder 2"/>
          <p:cNvSpPr>
            <a:spLocks noGrp="1"/>
          </p:cNvSpPr>
          <p:nvPr>
            <p:ph idx="1"/>
          </p:nvPr>
        </p:nvSpPr>
        <p:spPr>
          <a:xfrm>
            <a:off x="381000" y="1758156"/>
            <a:ext cx="3797807" cy="4351338"/>
          </a:xfrm>
        </p:spPr>
        <p:txBody>
          <a:bodyPr>
            <a:normAutofit/>
          </a:bodyPr>
          <a:lstStyle/>
          <a:p>
            <a:r>
              <a:rPr lang="en-US" sz="2000" dirty="0"/>
              <a:t>An Azure Region is a geographic region that contains a collection of data centers. </a:t>
            </a:r>
          </a:p>
          <a:p>
            <a:pPr lvl="1">
              <a:lnSpc>
                <a:spcPct val="200000"/>
              </a:lnSpc>
            </a:pPr>
            <a:r>
              <a:rPr lang="en-US" sz="2000" dirty="0"/>
              <a:t>It’s more than one building. </a:t>
            </a:r>
          </a:p>
          <a:p>
            <a:pPr lvl="1">
              <a:lnSpc>
                <a:spcPct val="200000"/>
              </a:lnSpc>
            </a:pPr>
            <a:r>
              <a:rPr lang="en-US" sz="2000" dirty="0"/>
              <a:t>Over 40 Azure regions</a:t>
            </a:r>
          </a:p>
          <a:p>
            <a:pPr lvl="1">
              <a:lnSpc>
                <a:spcPct val="200000"/>
              </a:lnSpc>
            </a:pPr>
            <a:r>
              <a:rPr lang="en-US" sz="2000" dirty="0"/>
              <a:t>Special / Sovereign Regions</a:t>
            </a:r>
          </a:p>
          <a:p>
            <a:pPr marL="914400" lvl="2" indent="0">
              <a:buNone/>
            </a:pPr>
            <a:endParaRPr lang="en-US" dirty="0"/>
          </a:p>
          <a:p>
            <a:pPr lvl="1"/>
            <a:endParaRPr lang="en-US" sz="2000" dirty="0"/>
          </a:p>
        </p:txBody>
      </p:sp>
      <p:pic>
        <p:nvPicPr>
          <p:cNvPr id="5" name="Picture 6" descr="Map of available regions">
            <a:extLst>
              <a:ext uri="{FF2B5EF4-FFF2-40B4-BE49-F238E27FC236}">
                <a16:creationId xmlns="" xmlns:a16="http://schemas.microsoft.com/office/drawing/2014/main" id="{861C229C-04E0-449B-AD6A-5C9294D04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807" y="1507067"/>
            <a:ext cx="8083378" cy="4301066"/>
          </a:xfrm>
          <a:prstGeom prst="rect">
            <a:avLst/>
          </a:prstGeom>
          <a:blipFill>
            <a:blip r:embed="rId4"/>
            <a:tile tx="0" ty="0" sx="100000" sy="100000" flip="none" algn="tl"/>
          </a:blipFill>
        </p:spPr>
      </p:pic>
    </p:spTree>
    <p:extLst>
      <p:ext uri="{BB962C8B-B14F-4D97-AF65-F5344CB8AC3E}">
        <p14:creationId xmlns:p14="http://schemas.microsoft.com/office/powerpoint/2010/main" val="38195843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Regional Availability - Regions</a:t>
            </a:r>
          </a:p>
        </p:txBody>
      </p:sp>
      <p:sp>
        <p:nvSpPr>
          <p:cNvPr id="3" name="Content Placeholder 2"/>
          <p:cNvSpPr>
            <a:spLocks noGrp="1"/>
          </p:cNvSpPr>
          <p:nvPr>
            <p:ph idx="1"/>
          </p:nvPr>
        </p:nvSpPr>
        <p:spPr>
          <a:xfrm>
            <a:off x="838200" y="1825625"/>
            <a:ext cx="5015484" cy="4351338"/>
          </a:xfrm>
        </p:spPr>
        <p:txBody>
          <a:bodyPr vert="horz" lIns="91440" tIns="45720" rIns="91440" bIns="45720" rtlCol="0">
            <a:normAutofit/>
          </a:bodyPr>
          <a:lstStyle/>
          <a:p>
            <a:r>
              <a:rPr lang="en-US" sz="2000" dirty="0"/>
              <a:t>Region Pairs</a:t>
            </a:r>
          </a:p>
          <a:p>
            <a:pPr lvl="1"/>
            <a:r>
              <a:rPr lang="en-US" sz="2000" dirty="0"/>
              <a:t>In same geography (such as US, Europe or Asia)</a:t>
            </a:r>
          </a:p>
          <a:p>
            <a:pPr lvl="1"/>
            <a:r>
              <a:rPr lang="en-US" sz="2000" dirty="0"/>
              <a:t>Replicated resources are replicated across pairs</a:t>
            </a:r>
          </a:p>
          <a:p>
            <a:pPr lvl="1"/>
            <a:r>
              <a:rPr lang="en-US" sz="2000" dirty="0"/>
              <a:t>In broad geographic outage, one region in the pair is prioritized</a:t>
            </a:r>
          </a:p>
          <a:p>
            <a:pPr lvl="1"/>
            <a:r>
              <a:rPr lang="en-US" sz="2000" dirty="0"/>
              <a:t>Data resides in the same geography as its pair (except Brazil South)</a:t>
            </a:r>
          </a:p>
          <a:p>
            <a:pPr lvl="1"/>
            <a:r>
              <a:rPr lang="en-US" sz="2000" dirty="0"/>
              <a:t>Azure Storage GRS and RA-GRS replicates data from one region to its pair.</a:t>
            </a:r>
          </a:p>
          <a:p>
            <a:pPr lvl="1"/>
            <a:endParaRPr lang="en-US" sz="2000" dirty="0"/>
          </a:p>
        </p:txBody>
      </p:sp>
      <p:pic>
        <p:nvPicPr>
          <p:cNvPr id="5" name="Picture 4">
            <a:extLst>
              <a:ext uri="{FF2B5EF4-FFF2-40B4-BE49-F238E27FC236}">
                <a16:creationId xmlns="" xmlns:a16="http://schemas.microsoft.com/office/drawing/2014/main" id="{4A91A280-A342-494B-A0F0-3C6AA77A5130}"/>
              </a:ext>
            </a:extLst>
          </p:cNvPr>
          <p:cNvPicPr>
            <a:picLocks noChangeAspect="1"/>
          </p:cNvPicPr>
          <p:nvPr/>
        </p:nvPicPr>
        <p:blipFill>
          <a:blip r:embed="rId3"/>
          <a:stretch>
            <a:fillRect/>
          </a:stretch>
        </p:blipFill>
        <p:spPr>
          <a:xfrm>
            <a:off x="5853684" y="1690688"/>
            <a:ext cx="6838639" cy="3423709"/>
          </a:xfrm>
          <a:prstGeom prst="rect">
            <a:avLst/>
          </a:prstGeom>
        </p:spPr>
      </p:pic>
    </p:spTree>
    <p:extLst>
      <p:ext uri="{BB962C8B-B14F-4D97-AF65-F5344CB8AC3E}">
        <p14:creationId xmlns:p14="http://schemas.microsoft.com/office/powerpoint/2010/main" val="3984285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85000" lnSpcReduction="20000"/>
          </a:bodyPr>
          <a:lstStyle/>
          <a:p>
            <a:r>
              <a:rPr lang="en-US" dirty="0"/>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3"/>
              </a:rPr>
              <a:t>https://docs.microsoft.com/en-us/azure/architecture/resiliency/high-availability-azure-applications</a:t>
            </a:r>
            <a:endParaRPr lang="en-US" dirty="0"/>
          </a:p>
          <a:p>
            <a:r>
              <a:rPr lang="en-US" dirty="0">
                <a:hlinkClick r:id="rId4"/>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3007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a:t>
            </a:r>
            <a:endParaRPr lang="en-US" dirty="0"/>
          </a:p>
        </p:txBody>
      </p:sp>
      <p:sp>
        <p:nvSpPr>
          <p:cNvPr id="3" name="Content Placeholder 2"/>
          <p:cNvSpPr>
            <a:spLocks noGrp="1"/>
          </p:cNvSpPr>
          <p:nvPr>
            <p:ph idx="1"/>
          </p:nvPr>
        </p:nvSpPr>
        <p:spPr/>
        <p:txBody>
          <a:bodyPr/>
          <a:lstStyle/>
          <a:p>
            <a:r>
              <a:rPr lang="en-US" dirty="0" smtClean="0"/>
              <a:t>Create two virtual machines</a:t>
            </a:r>
            <a:endParaRPr lang="en-US" dirty="0"/>
          </a:p>
        </p:txBody>
      </p:sp>
    </p:spTree>
    <p:extLst>
      <p:ext uri="{BB962C8B-B14F-4D97-AF65-F5344CB8AC3E}">
        <p14:creationId xmlns:p14="http://schemas.microsoft.com/office/powerpoint/2010/main" val="110539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4" name="Picture 6" descr="Image result for site:Microsoft.com cloud shared responsibility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38" y="1825625"/>
            <a:ext cx="7738110" cy="3429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VMs or </a:t>
            </a:r>
            <a:r>
              <a:rPr lang="en-US" dirty="0" err="1"/>
              <a:t>Paas</a:t>
            </a:r>
            <a:r>
              <a:rPr lang="en-US" dirty="0"/>
              <a:t>? – What is the workload</a:t>
            </a:r>
          </a:p>
        </p:txBody>
      </p:sp>
      <p:sp>
        <p:nvSpPr>
          <p:cNvPr id="4" name="Content Placeholder 3"/>
          <p:cNvSpPr>
            <a:spLocks noGrp="1"/>
          </p:cNvSpPr>
          <p:nvPr>
            <p:ph idx="1"/>
          </p:nvPr>
        </p:nvSpPr>
        <p:spPr>
          <a:xfrm>
            <a:off x="838200" y="1825625"/>
            <a:ext cx="3755065" cy="4351338"/>
          </a:xfrm>
        </p:spPr>
        <p:txBody>
          <a:bodyPr>
            <a:normAutofit lnSpcReduction="10000"/>
          </a:bodyPr>
          <a:lstStyle/>
          <a:p>
            <a:r>
              <a:rPr lang="en-US" dirty="0"/>
              <a:t>Use VMs</a:t>
            </a:r>
          </a:p>
          <a:p>
            <a:pPr lvl="1"/>
            <a:r>
              <a:rPr lang="en-US" dirty="0"/>
              <a:t>Lift &amp; Shift</a:t>
            </a:r>
          </a:p>
          <a:p>
            <a:pPr lvl="1"/>
            <a:r>
              <a:rPr lang="en-US" dirty="0"/>
              <a:t>Existing Deployment Model</a:t>
            </a:r>
          </a:p>
          <a:p>
            <a:pPr lvl="1"/>
            <a:r>
              <a:rPr lang="en-US" dirty="0"/>
              <a:t>OS customization required</a:t>
            </a:r>
          </a:p>
          <a:p>
            <a:pPr lvl="1"/>
            <a:r>
              <a:rPr lang="en-US" dirty="0"/>
              <a:t>Installed Dependencies required</a:t>
            </a:r>
          </a:p>
          <a:p>
            <a:pPr lvl="1"/>
            <a:r>
              <a:rPr lang="en-US" dirty="0"/>
              <a:t>Hardcoded lookups (Folders, drive letters, </a:t>
            </a:r>
            <a:r>
              <a:rPr lang="en-US" dirty="0" err="1"/>
              <a:t>etc</a:t>
            </a:r>
            <a:r>
              <a:rPr lang="en-US" dirty="0"/>
              <a:t>)</a:t>
            </a:r>
          </a:p>
          <a:p>
            <a:pPr lvl="1"/>
            <a:r>
              <a:rPr lang="en-US" dirty="0"/>
              <a:t>Portability</a:t>
            </a:r>
          </a:p>
          <a:p>
            <a:pPr lvl="1"/>
            <a:endParaRPr lang="en-US" dirty="0"/>
          </a:p>
        </p:txBody>
      </p:sp>
      <p:sp>
        <p:nvSpPr>
          <p:cNvPr id="6" name="Circle: Hollow 5"/>
          <p:cNvSpPr/>
          <p:nvPr/>
        </p:nvSpPr>
        <p:spPr>
          <a:xfrm>
            <a:off x="6484226" y="2810062"/>
            <a:ext cx="1564622" cy="1453593"/>
          </a:xfrm>
          <a:prstGeom prst="donut">
            <a:avLst>
              <a:gd name="adj" fmla="val 4018"/>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99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 Supported Operating Systems</a:t>
            </a:r>
          </a:p>
        </p:txBody>
      </p:sp>
      <p:sp>
        <p:nvSpPr>
          <p:cNvPr id="3" name="Content Placeholder 2"/>
          <p:cNvSpPr>
            <a:spLocks noGrp="1"/>
          </p:cNvSpPr>
          <p:nvPr>
            <p:ph idx="1"/>
          </p:nvPr>
        </p:nvSpPr>
        <p:spPr/>
        <p:txBody>
          <a:bodyPr>
            <a:normAutofit fontScale="92500" lnSpcReduction="10000"/>
          </a:bodyPr>
          <a:lstStyle/>
          <a:p>
            <a:r>
              <a:rPr lang="en-US" dirty="0"/>
              <a:t>Linux</a:t>
            </a:r>
          </a:p>
          <a:p>
            <a:pPr lvl="1"/>
            <a:r>
              <a:rPr lang="en-US" dirty="0"/>
              <a:t>CentOS</a:t>
            </a:r>
          </a:p>
          <a:p>
            <a:pPr lvl="1"/>
            <a:r>
              <a:rPr lang="en-US" dirty="0"/>
              <a:t>CoreOS</a:t>
            </a:r>
          </a:p>
          <a:p>
            <a:pPr lvl="1"/>
            <a:r>
              <a:rPr lang="en-US" dirty="0"/>
              <a:t>Debian</a:t>
            </a:r>
          </a:p>
          <a:p>
            <a:pPr lvl="1"/>
            <a:r>
              <a:rPr lang="en-US" dirty="0"/>
              <a:t>Oracle</a:t>
            </a:r>
          </a:p>
          <a:p>
            <a:pPr lvl="1"/>
            <a:r>
              <a:rPr lang="en-US" dirty="0"/>
              <a:t>Red Hat</a:t>
            </a:r>
          </a:p>
          <a:p>
            <a:pPr lvl="1"/>
            <a:r>
              <a:rPr lang="en-US" dirty="0"/>
              <a:t>SUSE</a:t>
            </a:r>
          </a:p>
          <a:p>
            <a:pPr lvl="1"/>
            <a:r>
              <a:rPr lang="en-US" dirty="0" err="1"/>
              <a:t>openSUSE</a:t>
            </a:r>
            <a:endParaRPr lang="en-US" dirty="0"/>
          </a:p>
          <a:p>
            <a:pPr lvl="1"/>
            <a:r>
              <a:rPr lang="en-US" dirty="0"/>
              <a:t>Ubuntu</a:t>
            </a:r>
          </a:p>
          <a:p>
            <a:r>
              <a:rPr lang="en-US" dirty="0"/>
              <a:t>Windows Server</a:t>
            </a:r>
          </a:p>
          <a:p>
            <a:pPr lvl="1"/>
            <a:r>
              <a:rPr lang="en-US" dirty="0"/>
              <a:t>Windows 2003* </a:t>
            </a:r>
            <a:br>
              <a:rPr lang="en-US" dirty="0"/>
            </a:br>
            <a:r>
              <a:rPr lang="en-US" sz="1200" dirty="0">
                <a:hlinkClick r:id="rId3"/>
              </a:rPr>
              <a:t>https://support.microsoft.com/en-us/help/3206074</a:t>
            </a:r>
            <a:endParaRPr lang="en-US" dirty="0"/>
          </a:p>
          <a:p>
            <a:pPr lvl="1"/>
            <a:r>
              <a:rPr lang="en-US" b="1" dirty="0">
                <a:solidFill>
                  <a:schemeClr val="tx1">
                    <a:lumMod val="95000"/>
                    <a:lumOff val="5000"/>
                  </a:schemeClr>
                </a:solidFill>
              </a:rPr>
              <a:t>Windows 2008R2+</a:t>
            </a:r>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0433766"/>
              </p:ext>
            </p:extLst>
          </p:nvPr>
        </p:nvGraphicFramePr>
        <p:xfrm>
          <a:off x="4780206" y="2166620"/>
          <a:ext cx="7129788" cy="4577875"/>
        </p:xfrm>
        <a:graphic>
          <a:graphicData uri="http://schemas.openxmlformats.org/drawingml/2006/table">
            <a:tbl>
              <a:tblPr/>
              <a:tblGrid>
                <a:gridCol w="1297923">
                  <a:extLst>
                    <a:ext uri="{9D8B030D-6E8A-4147-A177-3AD203B41FA5}">
                      <a16:colId xmlns="" xmlns:a16="http://schemas.microsoft.com/office/drawing/2014/main" val="3354980451"/>
                    </a:ext>
                  </a:extLst>
                </a:gridCol>
                <a:gridCol w="1646688">
                  <a:extLst>
                    <a:ext uri="{9D8B030D-6E8A-4147-A177-3AD203B41FA5}">
                      <a16:colId xmlns="" xmlns:a16="http://schemas.microsoft.com/office/drawing/2014/main" val="22402737"/>
                    </a:ext>
                  </a:extLst>
                </a:gridCol>
                <a:gridCol w="1319200">
                  <a:extLst>
                    <a:ext uri="{9D8B030D-6E8A-4147-A177-3AD203B41FA5}">
                      <a16:colId xmlns="" xmlns:a16="http://schemas.microsoft.com/office/drawing/2014/main" val="1334607271"/>
                    </a:ext>
                  </a:extLst>
                </a:gridCol>
                <a:gridCol w="2865977">
                  <a:extLst>
                    <a:ext uri="{9D8B030D-6E8A-4147-A177-3AD203B41FA5}">
                      <a16:colId xmlns="" xmlns:a16="http://schemas.microsoft.com/office/drawing/2014/main" val="1855409476"/>
                    </a:ext>
                  </a:extLst>
                </a:gridCol>
              </a:tblGrid>
              <a:tr h="241236">
                <a:tc>
                  <a:txBody>
                    <a:bodyPr/>
                    <a:lstStyle/>
                    <a:p>
                      <a:pPr marL="0" marR="0" fontAlgn="t">
                        <a:spcBef>
                          <a:spcPts val="0"/>
                        </a:spcBef>
                        <a:spcAft>
                          <a:spcPts val="0"/>
                        </a:spcAft>
                      </a:pPr>
                      <a:r>
                        <a:rPr lang="en-US" sz="1100">
                          <a:solidFill>
                            <a:srgbClr val="D5D5D5"/>
                          </a:solidFill>
                          <a:effectLst/>
                          <a:latin typeface="segoe-ui_semibold"/>
                        </a:rPr>
                        <a:t>Distribution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Version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Drivers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Agent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476834924"/>
                  </a:ext>
                </a:extLst>
              </a:tr>
              <a:tr h="796640">
                <a:tc>
                  <a:txBody>
                    <a:bodyPr/>
                    <a:lstStyle/>
                    <a:p>
                      <a:pPr marL="0" marR="0" fontAlgn="t">
                        <a:spcBef>
                          <a:spcPts val="0"/>
                        </a:spcBef>
                        <a:spcAft>
                          <a:spcPts val="0"/>
                        </a:spcAft>
                      </a:pPr>
                      <a:r>
                        <a:rPr lang="en-US" sz="1100" dirty="0">
                          <a:solidFill>
                            <a:srgbClr val="D5D5D5"/>
                          </a:solidFill>
                          <a:effectLst/>
                          <a:latin typeface="segoe-ui_normal"/>
                        </a:rPr>
                        <a:t>CentOS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a:t>
                      </a:r>
                      <a:r>
                        <a:rPr lang="en-US" sz="1100">
                          <a:effectLst/>
                          <a:latin typeface="segoe-ui_normal"/>
                          <a:hlinkClick r:id="rId4"/>
                        </a:rPr>
                        <a:t>LIS download</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CentOS 6.4+: 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5"/>
                        </a:rPr>
                        <a:t>repo</a:t>
                      </a:r>
                      <a:r>
                        <a:rPr lang="en-US" sz="1100">
                          <a:solidFill>
                            <a:srgbClr val="D5D5D5"/>
                          </a:solidFill>
                          <a:effectLst/>
                          <a:latin typeface="segoe-ui_normal"/>
                        </a:rPr>
                        <a:t> under "WALinuxAgent"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1690905278"/>
                  </a:ext>
                </a:extLst>
              </a:tr>
              <a:tr h="241236">
                <a:tc>
                  <a:txBody>
                    <a:bodyPr/>
                    <a:lstStyle/>
                    <a:p>
                      <a:pPr marL="0" marR="0" fontAlgn="t">
                        <a:spcBef>
                          <a:spcPts val="0"/>
                        </a:spcBef>
                        <a:spcAft>
                          <a:spcPts val="0"/>
                        </a:spcAft>
                      </a:pPr>
                      <a:r>
                        <a:rPr lang="en-US" sz="1100">
                          <a:effectLst/>
                          <a:latin typeface="segoe-ui_normal"/>
                          <a:hlinkClick r:id="rId7"/>
                        </a:rPr>
                        <a:t>CoreOS</a:t>
                      </a:r>
                      <a:endParaRPr lang="en-US" sz="1100">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494.4.0+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4256988583"/>
                  </a:ext>
                </a:extLst>
              </a:tr>
              <a:tr h="426371">
                <a:tc>
                  <a:txBody>
                    <a:bodyPr/>
                    <a:lstStyle/>
                    <a:p>
                      <a:pPr marL="0" marR="0" fontAlgn="t">
                        <a:spcBef>
                          <a:spcPts val="0"/>
                        </a:spcBef>
                        <a:spcAft>
                          <a:spcPts val="0"/>
                        </a:spcAft>
                      </a:pPr>
                      <a:r>
                        <a:rPr lang="en-US" sz="1100">
                          <a:solidFill>
                            <a:srgbClr val="D5D5D5"/>
                          </a:solidFill>
                          <a:effectLst/>
                          <a:latin typeface="segoe-ui_normal"/>
                        </a:rPr>
                        <a:t>Debian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Debian 7.9+, 8.2+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949175396"/>
                  </a:ext>
                </a:extLst>
              </a:tr>
              <a:tr h="426371">
                <a:tc>
                  <a:txBody>
                    <a:bodyPr/>
                    <a:lstStyle/>
                    <a:p>
                      <a:pPr marL="0" marR="0" fontAlgn="t">
                        <a:spcBef>
                          <a:spcPts val="0"/>
                        </a:spcBef>
                        <a:spcAft>
                          <a:spcPts val="0"/>
                        </a:spcAft>
                      </a:pPr>
                      <a:r>
                        <a:rPr lang="en-US" sz="1100">
                          <a:solidFill>
                            <a:srgbClr val="D5D5D5"/>
                          </a:solidFill>
                          <a:effectLst/>
                          <a:latin typeface="segoe-ui_normal"/>
                        </a:rPr>
                        <a:t>Oracle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6.4+,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1721527871"/>
                  </a:ext>
                </a:extLst>
              </a:tr>
              <a:tr h="426371">
                <a:tc>
                  <a:txBody>
                    <a:bodyPr/>
                    <a:lstStyle/>
                    <a:p>
                      <a:pPr marL="0" marR="0" fontAlgn="t">
                        <a:spcBef>
                          <a:spcPts val="0"/>
                        </a:spcBef>
                        <a:spcAft>
                          <a:spcPts val="0"/>
                        </a:spcAft>
                      </a:pPr>
                      <a:r>
                        <a:rPr lang="en-US" sz="1100">
                          <a:solidFill>
                            <a:srgbClr val="D5D5D5"/>
                          </a:solidFill>
                          <a:effectLst/>
                          <a:latin typeface="segoe-ui_normal"/>
                        </a:rPr>
                        <a:t>Red Hat Enterprise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RHEL 6.7+, 7.1+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253716526"/>
                  </a:ext>
                </a:extLst>
              </a:tr>
              <a:tr h="981774">
                <a:tc>
                  <a:txBody>
                    <a:bodyPr/>
                    <a:lstStyle/>
                    <a:p>
                      <a:pPr marL="0" marR="0" fontAlgn="t">
                        <a:spcBef>
                          <a:spcPts val="0"/>
                        </a:spcBef>
                        <a:spcAft>
                          <a:spcPts val="0"/>
                        </a:spcAft>
                      </a:pPr>
                      <a:r>
                        <a:rPr lang="en-US" sz="1100">
                          <a:solidFill>
                            <a:srgbClr val="D5D5D5"/>
                          </a:solidFill>
                          <a:effectLst/>
                          <a:latin typeface="segoe-ui_normal"/>
                        </a:rPr>
                        <a:t>SUSE Linux Enterprise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SLES/SLES for SAP</a:t>
                      </a:r>
                    </a:p>
                    <a:p>
                      <a:pPr marL="0" marR="0" fontAlgn="t">
                        <a:spcBef>
                          <a:spcPts val="0"/>
                        </a:spcBef>
                        <a:spcAft>
                          <a:spcPts val="0"/>
                        </a:spcAft>
                      </a:pPr>
                      <a:r>
                        <a:rPr lang="en-US" sz="1100">
                          <a:solidFill>
                            <a:srgbClr val="D5D5D5"/>
                          </a:solidFill>
                          <a:effectLst/>
                          <a:latin typeface="segoe-ui_normal"/>
                        </a:rPr>
                        <a:t>11 SP4</a:t>
                      </a:r>
                    </a:p>
                    <a:p>
                      <a:pPr marL="0" marR="0" fontAlgn="t">
                        <a:spcBef>
                          <a:spcPts val="0"/>
                        </a:spcBef>
                        <a:spcAft>
                          <a:spcPts val="0"/>
                        </a:spcAft>
                      </a:pPr>
                      <a:r>
                        <a:rPr lang="en-US" sz="1100">
                          <a:solidFill>
                            <a:srgbClr val="D5D5D5"/>
                          </a:solidFill>
                          <a:effectLst/>
                          <a:latin typeface="segoe-ui_normal"/>
                        </a:rPr>
                        <a:t>12 SP1+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a:t>
                      </a:r>
                    </a:p>
                    <a:p>
                      <a:pPr marL="0" marR="0" fontAlgn="t">
                        <a:spcBef>
                          <a:spcPts val="0"/>
                        </a:spcBef>
                        <a:spcAft>
                          <a:spcPts val="0"/>
                        </a:spcAft>
                      </a:pPr>
                      <a:r>
                        <a:rPr lang="en-US" sz="1100">
                          <a:solidFill>
                            <a:srgbClr val="D5D5D5"/>
                          </a:solidFill>
                          <a:effectLst/>
                          <a:latin typeface="segoe-ui_normal"/>
                        </a:rPr>
                        <a:t>for 11 in </a:t>
                      </a:r>
                      <a:r>
                        <a:rPr lang="en-US" sz="1100">
                          <a:effectLst/>
                          <a:latin typeface="segoe-ui_normal"/>
                          <a:hlinkClick r:id="rId10"/>
                        </a:rPr>
                        <a:t>Cloud:Tools</a:t>
                      </a:r>
                      <a:r>
                        <a:rPr lang="en-US" sz="1100">
                          <a:solidFill>
                            <a:srgbClr val="D5D5D5"/>
                          </a:solidFill>
                          <a:effectLst/>
                          <a:latin typeface="segoe-ui_normal"/>
                        </a:rPr>
                        <a:t> repo</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for 12 included in "Public Cloud" Module under "python-azure-agent"</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2953683558"/>
                  </a:ext>
                </a:extLst>
              </a:tr>
              <a:tr h="611505">
                <a:tc>
                  <a:txBody>
                    <a:bodyPr/>
                    <a:lstStyle/>
                    <a:p>
                      <a:pPr marL="0" marR="0" fontAlgn="t">
                        <a:spcBef>
                          <a:spcPts val="0"/>
                        </a:spcBef>
                        <a:spcAft>
                          <a:spcPts val="0"/>
                        </a:spcAft>
                      </a:pPr>
                      <a:r>
                        <a:rPr lang="en-US" sz="1100">
                          <a:solidFill>
                            <a:srgbClr val="D5D5D5"/>
                          </a:solidFill>
                          <a:effectLst/>
                          <a:latin typeface="segoe-ui_normal"/>
                        </a:rPr>
                        <a:t>openSUSE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openSUSE Leap 42.1+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10"/>
                        </a:rPr>
                        <a:t>Cloud:Tools</a:t>
                      </a:r>
                      <a:r>
                        <a:rPr lang="en-US" sz="1100">
                          <a:solidFill>
                            <a:srgbClr val="D5D5D5"/>
                          </a:solidFill>
                          <a:effectLst/>
                          <a:latin typeface="segoe-ui_normal"/>
                        </a:rPr>
                        <a:t> repo under "python-azure-agent"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720528050"/>
                  </a:ext>
                </a:extLst>
              </a:tr>
              <a:tr h="426371">
                <a:tc>
                  <a:txBody>
                    <a:bodyPr/>
                    <a:lstStyle/>
                    <a:p>
                      <a:pPr marL="0" marR="0" fontAlgn="t">
                        <a:spcBef>
                          <a:spcPts val="0"/>
                        </a:spcBef>
                        <a:spcAft>
                          <a:spcPts val="0"/>
                        </a:spcAft>
                      </a:pPr>
                      <a:r>
                        <a:rPr lang="en-US" sz="1100">
                          <a:solidFill>
                            <a:srgbClr val="D5D5D5"/>
                          </a:solidFill>
                          <a:effectLst/>
                          <a:latin typeface="segoe-ui_normal"/>
                        </a:rPr>
                        <a:t>Ubuntu</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Ubuntu 12.04, 14.04, 16.04, 16.10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walinuxagent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 xmlns:a16="http://schemas.microsoft.com/office/drawing/2014/main" val="3597819869"/>
                  </a:ext>
                </a:extLst>
              </a:tr>
            </a:tbl>
          </a:graphicData>
        </a:graphic>
      </p:graphicFrame>
      <p:sp>
        <p:nvSpPr>
          <p:cNvPr id="6" name="Rectangle 5"/>
          <p:cNvSpPr/>
          <p:nvPr/>
        </p:nvSpPr>
        <p:spPr>
          <a:xfrm>
            <a:off x="4780206" y="1570018"/>
            <a:ext cx="8305800" cy="461665"/>
          </a:xfrm>
          <a:prstGeom prst="rect">
            <a:avLst/>
          </a:prstGeom>
        </p:spPr>
        <p:txBody>
          <a:bodyPr wrap="square">
            <a:spAutoFit/>
          </a:bodyPr>
          <a:lstStyle/>
          <a:p>
            <a:r>
              <a:rPr lang="en-US" sz="2400" dirty="0"/>
              <a:t>Linux distributions and versions supported on Azure</a:t>
            </a:r>
            <a:endParaRPr lang="x-none" sz="2400" dirty="0"/>
          </a:p>
        </p:txBody>
      </p:sp>
    </p:spTree>
    <p:extLst>
      <p:ext uri="{BB962C8B-B14F-4D97-AF65-F5344CB8AC3E}">
        <p14:creationId xmlns:p14="http://schemas.microsoft.com/office/powerpoint/2010/main" val="313914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0"/>
            <a:ext cx="8100527" cy="754548"/>
          </a:xfrm>
        </p:spPr>
        <p:txBody>
          <a:bodyPr/>
          <a:lstStyle/>
          <a:p>
            <a:r>
              <a:rPr lang="en-US" dirty="0"/>
              <a:t>VM Sizes</a:t>
            </a:r>
          </a:p>
        </p:txBody>
      </p:sp>
      <p:graphicFrame>
        <p:nvGraphicFramePr>
          <p:cNvPr id="4" name="Table 3">
            <a:extLst>
              <a:ext uri="{FF2B5EF4-FFF2-40B4-BE49-F238E27FC236}">
                <a16:creationId xmlns="" xmlns:a16="http://schemas.microsoft.com/office/drawing/2014/main" id="{747EE562-9AD7-487C-BCE7-60F01F833E81}"/>
              </a:ext>
            </a:extLst>
          </p:cNvPr>
          <p:cNvGraphicFramePr>
            <a:graphicFrameLocks noGrp="1"/>
          </p:cNvGraphicFramePr>
          <p:nvPr>
            <p:extLst>
              <p:ext uri="{D42A27DB-BD31-4B8C-83A1-F6EECF244321}">
                <p14:modId xmlns:p14="http://schemas.microsoft.com/office/powerpoint/2010/main" val="2550167698"/>
              </p:ext>
            </p:extLst>
          </p:nvPr>
        </p:nvGraphicFramePr>
        <p:xfrm>
          <a:off x="130629" y="680024"/>
          <a:ext cx="11887200" cy="6177976"/>
        </p:xfrm>
        <a:graphic>
          <a:graphicData uri="http://schemas.openxmlformats.org/drawingml/2006/table">
            <a:tbl>
              <a:tblPr/>
              <a:tblGrid>
                <a:gridCol w="3962400">
                  <a:extLst>
                    <a:ext uri="{9D8B030D-6E8A-4147-A177-3AD203B41FA5}">
                      <a16:colId xmlns="" xmlns:a16="http://schemas.microsoft.com/office/drawing/2014/main" val="858233951"/>
                    </a:ext>
                  </a:extLst>
                </a:gridCol>
                <a:gridCol w="3962400">
                  <a:extLst>
                    <a:ext uri="{9D8B030D-6E8A-4147-A177-3AD203B41FA5}">
                      <a16:colId xmlns="" xmlns:a16="http://schemas.microsoft.com/office/drawing/2014/main" val="342652519"/>
                    </a:ext>
                  </a:extLst>
                </a:gridCol>
                <a:gridCol w="3962400">
                  <a:extLst>
                    <a:ext uri="{9D8B030D-6E8A-4147-A177-3AD203B41FA5}">
                      <a16:colId xmlns="" xmlns:a16="http://schemas.microsoft.com/office/drawing/2014/main" val="1063036495"/>
                    </a:ext>
                  </a:extLst>
                </a:gridCol>
              </a:tblGrid>
              <a:tr h="329900">
                <a:tc>
                  <a:txBody>
                    <a:bodyPr/>
                    <a:lstStyle/>
                    <a:p>
                      <a:pPr algn="l" fontAlgn="b"/>
                      <a:r>
                        <a:rPr lang="en-US" sz="1800" b="0">
                          <a:effectLst/>
                          <a:latin typeface="segoe-ui_semibold"/>
                        </a:rPr>
                        <a:t>Type</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800" b="0">
                          <a:effectLst/>
                          <a:latin typeface="segoe-ui_semibold"/>
                        </a:rPr>
                        <a:t>Sizes</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800" b="0">
                          <a:effectLst/>
                          <a:latin typeface="segoe-ui_semibold"/>
                        </a:rPr>
                        <a:t>Description</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2098278488"/>
                  </a:ext>
                </a:extLst>
              </a:tr>
              <a:tr h="1142933">
                <a:tc>
                  <a:txBody>
                    <a:bodyPr/>
                    <a:lstStyle/>
                    <a:p>
                      <a:pPr fontAlgn="t"/>
                      <a:r>
                        <a:rPr lang="en-US" sz="1800" u="none" strike="noStrike" dirty="0">
                          <a:solidFill>
                            <a:srgbClr val="0078D7"/>
                          </a:solidFill>
                          <a:effectLst/>
                          <a:hlinkClick r:id="rId3"/>
                        </a:rPr>
                        <a:t>General purpose</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B (Preview), Dsv3, Dv3, DSv2, Dv2, DS, D, Av2, A0-7</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Balanced CPU-to-memory ratio. Ideal for testing and development, small to medium databases, and low to medium traffic web servers.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3735691220"/>
                  </a:ext>
                </a:extLst>
              </a:tr>
              <a:tr h="1142933">
                <a:tc>
                  <a:txBody>
                    <a:bodyPr/>
                    <a:lstStyle/>
                    <a:p>
                      <a:pPr fontAlgn="t"/>
                      <a:r>
                        <a:rPr lang="en-US" sz="1800" u="none" strike="noStrike">
                          <a:solidFill>
                            <a:srgbClr val="0078D7"/>
                          </a:solidFill>
                          <a:effectLst/>
                          <a:hlinkClick r:id="rId4"/>
                        </a:rPr>
                        <a:t>Compute optimized</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Fs, F</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CPU-to-memory ratio. Good for medium traffic web servers, network appliances, batch processes, and application servers.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282892451"/>
                  </a:ext>
                </a:extLst>
              </a:tr>
              <a:tr h="871922">
                <a:tc>
                  <a:txBody>
                    <a:bodyPr/>
                    <a:lstStyle/>
                    <a:p>
                      <a:pPr fontAlgn="t"/>
                      <a:r>
                        <a:rPr lang="en-US" sz="1800" u="none" strike="noStrike" dirty="0">
                          <a:solidFill>
                            <a:srgbClr val="0078D7"/>
                          </a:solidFill>
                          <a:effectLst/>
                          <a:hlinkClick r:id="rId5"/>
                        </a:rPr>
                        <a:t>Memory optimized</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Esv3, Ev3, M, GS, G, DSv2, DS, Dv2, D</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memory-to-CPU ratio. Great for relational database servers, medium to large caches, and in-memory analytics.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3944092519"/>
                  </a:ext>
                </a:extLst>
              </a:tr>
              <a:tr h="600911">
                <a:tc>
                  <a:txBody>
                    <a:bodyPr/>
                    <a:lstStyle/>
                    <a:p>
                      <a:pPr fontAlgn="t"/>
                      <a:r>
                        <a:rPr lang="en-US" sz="1800" u="none" strike="noStrike">
                          <a:solidFill>
                            <a:srgbClr val="0078D7"/>
                          </a:solidFill>
                          <a:effectLst/>
                          <a:hlinkClick r:id="rId6"/>
                        </a:rPr>
                        <a:t>Storage optimized</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Ls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disk throughput and IO. Ideal for Big Data, SQL, and NoSQL databases.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2801929339"/>
                  </a:ext>
                </a:extLst>
              </a:tr>
              <a:tr h="1142933">
                <a:tc>
                  <a:txBody>
                    <a:bodyPr/>
                    <a:lstStyle/>
                    <a:p>
                      <a:pPr fontAlgn="t"/>
                      <a:r>
                        <a:rPr lang="en-US" sz="1800" u="none" strike="noStrike">
                          <a:solidFill>
                            <a:srgbClr val="0078D7"/>
                          </a:solidFill>
                          <a:effectLst/>
                          <a:hlinkClick r:id="rId7"/>
                        </a:rPr>
                        <a:t>GPU</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NV, NC</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Specialized virtual machines targeted for heavy graphic rendering and video editing. Available with single or multiple GPUs.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20128798"/>
                  </a:ext>
                </a:extLst>
              </a:tr>
              <a:tr h="871922">
                <a:tc>
                  <a:txBody>
                    <a:bodyPr/>
                    <a:lstStyle/>
                    <a:p>
                      <a:pPr fontAlgn="t"/>
                      <a:r>
                        <a:rPr lang="en-US" sz="1800" u="none" strike="noStrike" dirty="0">
                          <a:solidFill>
                            <a:srgbClr val="0078D7"/>
                          </a:solidFill>
                          <a:effectLst/>
                          <a:hlinkClick r:id="rId8"/>
                        </a:rPr>
                        <a:t>High performance compute</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H, A8-11</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Our fastest and most powerful CPU virtual machines with optional high-throughput network interfaces (RDMA).</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78635098"/>
                  </a:ext>
                </a:extLst>
              </a:tr>
            </a:tbl>
          </a:graphicData>
        </a:graphic>
      </p:graphicFrame>
    </p:spTree>
    <p:extLst>
      <p:ext uri="{BB962C8B-B14F-4D97-AF65-F5344CB8AC3E}">
        <p14:creationId xmlns:p14="http://schemas.microsoft.com/office/powerpoint/2010/main" val="1981484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9AFD8F1-93A8-428F-8027-F89AEAACB33E}"/>
              </a:ext>
            </a:extLst>
          </p:cNvPr>
          <p:cNvSpPr>
            <a:spLocks noGrp="1"/>
          </p:cNvSpPr>
          <p:nvPr>
            <p:ph type="title"/>
          </p:nvPr>
        </p:nvSpPr>
        <p:spPr/>
        <p:txBody>
          <a:bodyPr/>
          <a:lstStyle/>
          <a:p>
            <a:r>
              <a:rPr lang="en-US" b="1" dirty="0"/>
              <a:t>Availability Sets</a:t>
            </a:r>
          </a:p>
        </p:txBody>
      </p:sp>
      <p:sp>
        <p:nvSpPr>
          <p:cNvPr id="5" name="Content Placeholder 4">
            <a:extLst>
              <a:ext uri="{FF2B5EF4-FFF2-40B4-BE49-F238E27FC236}">
                <a16:creationId xmlns="" xmlns:a16="http://schemas.microsoft.com/office/drawing/2014/main" id="{0CD8C498-8CD8-4D47-B1C6-A89CAFC1F543}"/>
              </a:ext>
            </a:extLst>
          </p:cNvPr>
          <p:cNvSpPr>
            <a:spLocks noGrp="1"/>
          </p:cNvSpPr>
          <p:nvPr>
            <p:ph idx="1"/>
          </p:nvPr>
        </p:nvSpPr>
        <p:spPr>
          <a:xfrm>
            <a:off x="838199" y="1825625"/>
            <a:ext cx="5555805" cy="4351338"/>
          </a:xfrm>
        </p:spPr>
        <p:txBody>
          <a:bodyPr>
            <a:normAutofit/>
          </a:bodyPr>
          <a:lstStyle/>
          <a:p>
            <a:r>
              <a:rPr lang="en-US" dirty="0"/>
              <a:t>Availability Sets are for Unplanned &amp; Planned Maintenance</a:t>
            </a:r>
          </a:p>
          <a:p>
            <a:pPr lvl="1"/>
            <a:r>
              <a:rPr lang="en-US" dirty="0"/>
              <a:t>Fault Domains (2 default, some regions allow 3)</a:t>
            </a:r>
          </a:p>
          <a:p>
            <a:pPr lvl="1"/>
            <a:r>
              <a:rPr lang="en-US" dirty="0"/>
              <a:t>Upgrade Domains (5 default, 1-20 allowed)</a:t>
            </a:r>
          </a:p>
          <a:p>
            <a:pPr marL="457200" lvl="1" indent="0">
              <a:buNone/>
            </a:pPr>
            <a:endParaRPr lang="en-US" dirty="0"/>
          </a:p>
          <a:p>
            <a:r>
              <a:rPr lang="en-US" dirty="0"/>
              <a:t>Front with Load Balancer, App Gateway</a:t>
            </a:r>
          </a:p>
        </p:txBody>
      </p:sp>
      <p:pic>
        <p:nvPicPr>
          <p:cNvPr id="6" name="Picture 5">
            <a:extLst>
              <a:ext uri="{FF2B5EF4-FFF2-40B4-BE49-F238E27FC236}">
                <a16:creationId xmlns="" xmlns:a16="http://schemas.microsoft.com/office/drawing/2014/main" id="{DE11F4EB-5484-4C07-81D8-97B77A3E023F}"/>
              </a:ext>
            </a:extLst>
          </p:cNvPr>
          <p:cNvPicPr>
            <a:picLocks noChangeAspect="1"/>
          </p:cNvPicPr>
          <p:nvPr/>
        </p:nvPicPr>
        <p:blipFill>
          <a:blip r:embed="rId3"/>
          <a:stretch>
            <a:fillRect/>
          </a:stretch>
        </p:blipFill>
        <p:spPr>
          <a:xfrm>
            <a:off x="6473602" y="0"/>
            <a:ext cx="5718398" cy="2880069"/>
          </a:xfrm>
          <a:prstGeom prst="rect">
            <a:avLst/>
          </a:prstGeom>
        </p:spPr>
      </p:pic>
      <p:pic>
        <p:nvPicPr>
          <p:cNvPr id="1026" name="Picture 2" descr="Image result for azure availability 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602" y="3183626"/>
            <a:ext cx="5023625" cy="3674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897898"/>
            <a:ext cx="1018902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72815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CFE0D1-848A-4F8B-8183-F1A6035F9269}"/>
              </a:ext>
            </a:extLst>
          </p:cNvPr>
          <p:cNvSpPr>
            <a:spLocks noGrp="1"/>
          </p:cNvSpPr>
          <p:nvPr>
            <p:ph type="title"/>
          </p:nvPr>
        </p:nvSpPr>
        <p:spPr/>
        <p:txBody>
          <a:bodyPr/>
          <a:lstStyle/>
          <a:p>
            <a:r>
              <a:rPr lang="en-US" dirty="0"/>
              <a:t>VM Scaling</a:t>
            </a:r>
          </a:p>
        </p:txBody>
      </p:sp>
      <p:sp>
        <p:nvSpPr>
          <p:cNvPr id="3" name="Content Placeholder 2">
            <a:extLst>
              <a:ext uri="{FF2B5EF4-FFF2-40B4-BE49-F238E27FC236}">
                <a16:creationId xmlns="" xmlns:a16="http://schemas.microsoft.com/office/drawing/2014/main" id="{D7099431-A7D2-420C-A06D-68DADCF8356E}"/>
              </a:ext>
            </a:extLst>
          </p:cNvPr>
          <p:cNvSpPr>
            <a:spLocks noGrp="1"/>
          </p:cNvSpPr>
          <p:nvPr>
            <p:ph idx="1"/>
          </p:nvPr>
        </p:nvSpPr>
        <p:spPr/>
        <p:txBody>
          <a:bodyPr>
            <a:normAutofit fontScale="92500" lnSpcReduction="10000"/>
          </a:bodyPr>
          <a:lstStyle/>
          <a:p>
            <a:r>
              <a:rPr lang="en-US" dirty="0"/>
              <a:t>Resize VMs (Scale up or down)</a:t>
            </a:r>
          </a:p>
          <a:p>
            <a:pPr lvl="1"/>
            <a:r>
              <a:rPr lang="en-US" dirty="0"/>
              <a:t>Offline operation</a:t>
            </a:r>
          </a:p>
          <a:p>
            <a:pPr lvl="1"/>
            <a:r>
              <a:rPr lang="en-US" dirty="0"/>
              <a:t>Just a reboot if in a cluster that supports new size</a:t>
            </a:r>
          </a:p>
          <a:p>
            <a:pPr lvl="1"/>
            <a:r>
              <a:rPr lang="en-US" dirty="0"/>
              <a:t>Requires a deallocation if new size is not supported in the cluster (a little longer)</a:t>
            </a:r>
          </a:p>
          <a:p>
            <a:r>
              <a:rPr lang="en-US" dirty="0"/>
              <a:t>Scale In or Out</a:t>
            </a:r>
          </a:p>
          <a:p>
            <a:pPr lvl="1"/>
            <a:r>
              <a:rPr lang="en-US" dirty="0"/>
              <a:t>You can create new instances of the VM based on platform images (max 1000) or your own custom images (max 100)</a:t>
            </a:r>
          </a:p>
          <a:p>
            <a:pPr lvl="2"/>
            <a:r>
              <a:rPr lang="en-US" dirty="0">
                <a:solidFill>
                  <a:schemeClr val="tx1">
                    <a:lumMod val="95000"/>
                    <a:lumOff val="5000"/>
                  </a:schemeClr>
                </a:solidFill>
              </a:rPr>
              <a:t>Using VM Scale Sets </a:t>
            </a:r>
          </a:p>
          <a:p>
            <a:pPr lvl="2"/>
            <a:r>
              <a:rPr lang="en-US" dirty="0">
                <a:solidFill>
                  <a:schemeClr val="tx1">
                    <a:lumMod val="95000"/>
                    <a:lumOff val="5000"/>
                  </a:schemeClr>
                </a:solidFill>
              </a:rPr>
              <a:t>Using Azure Automation</a:t>
            </a:r>
          </a:p>
          <a:p>
            <a:pPr lvl="2"/>
            <a:r>
              <a:rPr lang="en-US" dirty="0">
                <a:solidFill>
                  <a:schemeClr val="tx1">
                    <a:lumMod val="95000"/>
                    <a:lumOff val="5000"/>
                  </a:schemeClr>
                </a:solidFill>
              </a:rPr>
              <a:t>Scheduled</a:t>
            </a:r>
          </a:p>
          <a:p>
            <a:pPr lvl="2"/>
            <a:r>
              <a:rPr lang="en-US" dirty="0">
                <a:solidFill>
                  <a:schemeClr val="tx1">
                    <a:lumMod val="95000"/>
                    <a:lumOff val="5000"/>
                  </a:schemeClr>
                </a:solidFill>
              </a:rPr>
              <a:t>Azure </a:t>
            </a:r>
            <a:r>
              <a:rPr lang="en-US" dirty="0" err="1">
                <a:solidFill>
                  <a:schemeClr val="tx1">
                    <a:lumMod val="95000"/>
                    <a:lumOff val="5000"/>
                  </a:schemeClr>
                </a:solidFill>
              </a:rPr>
              <a:t>Autoscale</a:t>
            </a:r>
            <a:endParaRPr lang="en-US" dirty="0">
              <a:solidFill>
                <a:schemeClr val="tx1">
                  <a:lumMod val="95000"/>
                  <a:lumOff val="5000"/>
                </a:schemeClr>
              </a:solidFill>
            </a:endParaRPr>
          </a:p>
          <a:p>
            <a:pPr lvl="3"/>
            <a:r>
              <a:rPr lang="en-US" dirty="0"/>
              <a:t>System Metrics (CPU, RAM, </a:t>
            </a:r>
            <a:r>
              <a:rPr lang="en-US" dirty="0" err="1"/>
              <a:t>etc</a:t>
            </a:r>
            <a:r>
              <a:rPr lang="en-US" dirty="0"/>
              <a:t>)</a:t>
            </a:r>
          </a:p>
          <a:p>
            <a:pPr lvl="3"/>
            <a:r>
              <a:rPr lang="en-US" dirty="0"/>
              <a:t>Custom Metrics</a:t>
            </a:r>
          </a:p>
          <a:p>
            <a:pPr lvl="2"/>
            <a:endParaRPr lang="en-US" dirty="0"/>
          </a:p>
          <a:p>
            <a:pPr lvl="1"/>
            <a:endParaRPr lang="en-US" dirty="0"/>
          </a:p>
        </p:txBody>
      </p:sp>
    </p:spTree>
    <p:extLst>
      <p:ext uri="{BB962C8B-B14F-4D97-AF65-F5344CB8AC3E}">
        <p14:creationId xmlns:p14="http://schemas.microsoft.com/office/powerpoint/2010/main" val="237510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 xmlns:a16="http://schemas.microsoft.com/office/drawing/2014/main" id="{D66BB5A2-C2D7-4E59-9260-CEC51C70E25B}"/>
              </a:ext>
            </a:extLst>
          </p:cNvPr>
          <p:cNvPicPr>
            <a:picLocks noChangeAspect="1"/>
          </p:cNvPicPr>
          <p:nvPr/>
        </p:nvPicPr>
        <p:blipFill>
          <a:blip r:embed="rId4"/>
          <a:stretch>
            <a:fillRect/>
          </a:stretch>
        </p:blipFill>
        <p:spPr>
          <a:xfrm>
            <a:off x="7829551" y="3335964"/>
            <a:ext cx="4042410" cy="2374915"/>
          </a:xfrm>
          <a:prstGeom prst="rect">
            <a:avLst/>
          </a:prstGeom>
        </p:spPr>
      </p:pic>
      <p:pic>
        <p:nvPicPr>
          <p:cNvPr id="14" name="Picture 13">
            <a:extLst>
              <a:ext uri="{FF2B5EF4-FFF2-40B4-BE49-F238E27FC236}">
                <a16:creationId xmlns="" xmlns:a16="http://schemas.microsoft.com/office/drawing/2014/main" id="{9AFE7ED1-8908-4EEB-AC53-AE36921CCB85}"/>
              </a:ext>
            </a:extLst>
          </p:cNvPr>
          <p:cNvPicPr>
            <a:picLocks noChangeAspect="1"/>
          </p:cNvPicPr>
          <p:nvPr/>
        </p:nvPicPr>
        <p:blipFill>
          <a:blip r:embed="rId5"/>
          <a:stretch>
            <a:fillRect/>
          </a:stretch>
        </p:blipFill>
        <p:spPr>
          <a:xfrm>
            <a:off x="7829551" y="623053"/>
            <a:ext cx="4042409" cy="1653712"/>
          </a:xfrm>
          <a:prstGeom prst="rect">
            <a:avLst/>
          </a:prstGeom>
        </p:spPr>
      </p:pic>
      <p:sp>
        <p:nvSpPr>
          <p:cNvPr id="3" name="Title 2"/>
          <p:cNvSpPr>
            <a:spLocks noGrp="1"/>
          </p:cNvSpPr>
          <p:nvPr>
            <p:ph type="title"/>
          </p:nvPr>
        </p:nvSpPr>
        <p:spPr>
          <a:xfrm>
            <a:off x="821516" y="640263"/>
            <a:ext cx="6204984" cy="1344975"/>
          </a:xfrm>
        </p:spPr>
        <p:txBody>
          <a:bodyPr vert="horz" lIns="91440" tIns="45720" rIns="91440" bIns="45720" rtlCol="0" anchor="ctr">
            <a:normAutofit/>
          </a:bodyPr>
          <a:lstStyle/>
          <a:p>
            <a:r>
              <a:rPr lang="en-US" sz="4000"/>
              <a:t>Virtual Machine Scale Sets</a:t>
            </a:r>
          </a:p>
        </p:txBody>
      </p:sp>
      <p:sp>
        <p:nvSpPr>
          <p:cNvPr id="5" name="Text Placeholder 6"/>
          <p:cNvSpPr txBox="1">
            <a:spLocks/>
          </p:cNvSpPr>
          <p:nvPr/>
        </p:nvSpPr>
        <p:spPr>
          <a:xfrm>
            <a:off x="821515" y="2121762"/>
            <a:ext cx="6204984" cy="3626917"/>
          </a:xfrm>
          <a:prstGeom prst="rect">
            <a:avLst/>
          </a:prstGeom>
        </p:spPr>
        <p:txBody>
          <a:bodyPr vert="horz" lIns="91440" tIns="45720" rIns="91440" bIns="4572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080" indent="-228600" defTabSz="914400"/>
            <a:r>
              <a:rPr lang="en-US" sz="2400" dirty="0">
                <a:solidFill>
                  <a:schemeClr val="tx1"/>
                </a:solidFill>
                <a:latin typeface="+mn-lt"/>
              </a:rPr>
              <a:t>Deploy and manage VMs as a set</a:t>
            </a:r>
          </a:p>
          <a:p>
            <a:pPr marL="336080" indent="-228600" defTabSz="914400"/>
            <a:r>
              <a:rPr lang="en-US" sz="2400" dirty="0">
                <a:solidFill>
                  <a:schemeClr val="tx1"/>
                </a:solidFill>
                <a:latin typeface="+mn-lt"/>
              </a:rPr>
              <a:t>An Azure Compute resource </a:t>
            </a:r>
            <a:r>
              <a:rPr lang="en-US" sz="2400" dirty="0" err="1">
                <a:solidFill>
                  <a:schemeClr val="tx1"/>
                </a:solidFill>
                <a:latin typeface="+mn-lt"/>
              </a:rPr>
              <a:t>Microsoft.Compute</a:t>
            </a:r>
            <a:r>
              <a:rPr lang="en-US" sz="2400" dirty="0">
                <a:solidFill>
                  <a:schemeClr val="tx1"/>
                </a:solidFill>
                <a:latin typeface="+mn-lt"/>
              </a:rPr>
              <a:t>/</a:t>
            </a:r>
            <a:r>
              <a:rPr lang="en-US" sz="2400" dirty="0" err="1">
                <a:solidFill>
                  <a:schemeClr val="tx1"/>
                </a:solidFill>
                <a:latin typeface="+mn-lt"/>
              </a:rPr>
              <a:t>virtualMachineScaleSets</a:t>
            </a:r>
            <a:endParaRPr lang="en-US" sz="2400" dirty="0">
              <a:solidFill>
                <a:schemeClr val="tx1"/>
              </a:solidFill>
              <a:latin typeface="+mn-lt"/>
            </a:endParaRPr>
          </a:p>
          <a:p>
            <a:r>
              <a:rPr lang="en-US" sz="2400" b="1" dirty="0"/>
              <a:t>Scale</a:t>
            </a:r>
            <a:r>
              <a:rPr lang="en-US" sz="2400" dirty="0"/>
              <a:t> - Deploy identical resources </a:t>
            </a:r>
          </a:p>
          <a:p>
            <a:pPr lvl="1"/>
            <a:r>
              <a:rPr lang="en-US" sz="1800" dirty="0"/>
              <a:t>Easily</a:t>
            </a:r>
          </a:p>
          <a:p>
            <a:pPr lvl="1"/>
            <a:r>
              <a:rPr lang="en-US" sz="1800" dirty="0"/>
              <a:t>Rapidly</a:t>
            </a:r>
          </a:p>
          <a:p>
            <a:pPr lvl="1"/>
            <a:r>
              <a:rPr lang="en-US" sz="1800" dirty="0"/>
              <a:t>At scale.. 10s – 10,000s of cores</a:t>
            </a:r>
          </a:p>
          <a:p>
            <a:r>
              <a:rPr lang="en-US" sz="2400" b="1" dirty="0"/>
              <a:t>Low cost - </a:t>
            </a:r>
            <a:r>
              <a:rPr lang="en-US" sz="2400" dirty="0"/>
              <a:t>Dynamically increase/decrease compute power to optimize costs</a:t>
            </a:r>
            <a:endParaRPr lang="en-US" sz="2400" b="1" dirty="0"/>
          </a:p>
          <a:p>
            <a:r>
              <a:rPr lang="en-US" sz="2400" b="1" dirty="0"/>
              <a:t>Elasticity</a:t>
            </a:r>
            <a:r>
              <a:rPr lang="en-US" sz="2400" dirty="0"/>
              <a:t> - Automatically scale to changing demand</a:t>
            </a:r>
          </a:p>
          <a:p>
            <a:pPr marL="336080" indent="-228600" defTabSz="914400"/>
            <a:endParaRPr lang="en-US" sz="2400" dirty="0">
              <a:solidFill>
                <a:schemeClr val="tx1"/>
              </a:solidFill>
              <a:latin typeface="+mn-lt"/>
            </a:endParaRPr>
          </a:p>
        </p:txBody>
      </p:sp>
    </p:spTree>
    <p:extLst>
      <p:ext uri="{BB962C8B-B14F-4D97-AF65-F5344CB8AC3E}">
        <p14:creationId xmlns:p14="http://schemas.microsoft.com/office/powerpoint/2010/main" val="3317877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14150</TotalTime>
  <Words>3503</Words>
  <Application>Microsoft Office PowerPoint</Application>
  <PresentationFormat>Widescreen</PresentationFormat>
  <Paragraphs>707</Paragraphs>
  <Slides>39</Slides>
  <Notes>39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Courier New</vt:lpstr>
      <vt:lpstr>Segoe UI</vt:lpstr>
      <vt:lpstr>Segoe UI Semibold</vt:lpstr>
      <vt:lpstr>segoe-ui_normal</vt:lpstr>
      <vt:lpstr>segoe-ui_semibold</vt:lpstr>
      <vt:lpstr>Wingdings</vt:lpstr>
      <vt:lpstr>Office Theme</vt:lpstr>
      <vt:lpstr>Architect an Azure Compute Infrastructure</vt:lpstr>
      <vt:lpstr>Virtual Machines</vt:lpstr>
      <vt:lpstr>VMs</vt:lpstr>
      <vt:lpstr>VMs or Paas? – What is the workload</vt:lpstr>
      <vt:lpstr>VMs – Supported Operating Systems</vt:lpstr>
      <vt:lpstr>VM Sizes</vt:lpstr>
      <vt:lpstr>Availability Sets</vt:lpstr>
      <vt:lpstr>VM Scaling</vt:lpstr>
      <vt:lpstr>Virtual Machine Scale Sets</vt:lpstr>
      <vt:lpstr>VM Disks</vt:lpstr>
      <vt:lpstr>VM Disks – SSD </vt:lpstr>
      <vt:lpstr>PowerPoint Presentation</vt:lpstr>
      <vt:lpstr>VM Disks</vt:lpstr>
      <vt:lpstr>VM Disks</vt:lpstr>
      <vt:lpstr>Exam Tip - Increase size of existing Disks</vt:lpstr>
      <vt:lpstr>VM Recommendations</vt:lpstr>
      <vt:lpstr>Create an Azure virtual machine</vt:lpstr>
      <vt:lpstr>ARM Templates</vt:lpstr>
      <vt:lpstr> Azure Resource Manager (ARM)</vt:lpstr>
      <vt:lpstr>What is ARM?</vt:lpstr>
      <vt:lpstr>ARM Templates - Structure</vt:lpstr>
      <vt:lpstr>Template Deployment Mode</vt:lpstr>
      <vt:lpstr>PowerPoint Presentation</vt:lpstr>
      <vt:lpstr>ARM Templates - Parameters</vt:lpstr>
      <vt:lpstr>Re-use ARM Templates</vt:lpstr>
      <vt:lpstr>ARM Templates –Variables</vt:lpstr>
      <vt:lpstr>ARM Templates – Functions and Expressions</vt:lpstr>
      <vt:lpstr>ARM Templates - Dependencies</vt:lpstr>
      <vt:lpstr>Deploy Templates</vt:lpstr>
      <vt:lpstr>Deploy Templates – Portal, Custom Template </vt:lpstr>
      <vt:lpstr>Deploy Templates – Portal, Quickstart </vt:lpstr>
      <vt:lpstr>Deploy Templates – Portal, from Account </vt:lpstr>
      <vt:lpstr>Deploy a resource using templates</vt:lpstr>
      <vt:lpstr>ARM Role Based Access Control</vt:lpstr>
      <vt:lpstr>Regional Availability</vt:lpstr>
      <vt:lpstr> Regions</vt:lpstr>
      <vt:lpstr>Regional Availability - Regions</vt:lpstr>
      <vt:lpstr>High Availability</vt:lpstr>
      <vt:lpstr>Lab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Jeff Stillman</cp:lastModifiedBy>
  <cp:revision>188</cp:revision>
  <dcterms:created xsi:type="dcterms:W3CDTF">2017-06-01T19:54:22Z</dcterms:created>
  <dcterms:modified xsi:type="dcterms:W3CDTF">2018-06-20T12:11:29Z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2017-09-27T14:18:41.4161639-04:00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