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736" r:id="rId2"/>
    <p:sldMasterId id="2147483749" r:id="rId3"/>
  </p:sldMasterIdLst>
  <p:notesMasterIdLst>
    <p:notesMasterId r:id="rId39"/>
  </p:notesMasterIdLst>
  <p:handoutMasterIdLst>
    <p:handoutMasterId r:id="rId40"/>
  </p:handoutMasterIdLst>
  <p:sldIdLst>
    <p:sldId id="546" r:id="rId4"/>
    <p:sldId id="458" r:id="rId5"/>
    <p:sldId id="486" r:id="rId6"/>
    <p:sldId id="501" r:id="rId7"/>
    <p:sldId id="462" r:id="rId8"/>
    <p:sldId id="539" r:id="rId9"/>
    <p:sldId id="538" r:id="rId10"/>
    <p:sldId id="547" r:id="rId11"/>
    <p:sldId id="464" r:id="rId12"/>
    <p:sldId id="540" r:id="rId13"/>
    <p:sldId id="469" r:id="rId14"/>
    <p:sldId id="466" r:id="rId15"/>
    <p:sldId id="467" r:id="rId16"/>
    <p:sldId id="470" r:id="rId17"/>
    <p:sldId id="468" r:id="rId18"/>
    <p:sldId id="471" r:id="rId19"/>
    <p:sldId id="473" r:id="rId20"/>
    <p:sldId id="542" r:id="rId21"/>
    <p:sldId id="533" r:id="rId22"/>
    <p:sldId id="482" r:id="rId23"/>
    <p:sldId id="484" r:id="rId24"/>
    <p:sldId id="548" r:id="rId25"/>
    <p:sldId id="523" r:id="rId26"/>
    <p:sldId id="480" r:id="rId27"/>
    <p:sldId id="487" r:id="rId28"/>
    <p:sldId id="488" r:id="rId29"/>
    <p:sldId id="489" r:id="rId30"/>
    <p:sldId id="497" r:id="rId31"/>
    <p:sldId id="498" r:id="rId32"/>
    <p:sldId id="516" r:id="rId33"/>
    <p:sldId id="514" r:id="rId34"/>
    <p:sldId id="517" r:id="rId35"/>
    <p:sldId id="512" r:id="rId36"/>
    <p:sldId id="521" r:id="rId37"/>
    <p:sldId id="52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 3 Storage &amp; Data Access - BM" id="{3830B803-22BB-4E68-BD13-4A47FFFD168C}">
          <p14:sldIdLst>
            <p14:sldId id="546"/>
            <p14:sldId id="458"/>
            <p14:sldId id="486"/>
            <p14:sldId id="501"/>
            <p14:sldId id="462"/>
            <p14:sldId id="539"/>
            <p14:sldId id="538"/>
            <p14:sldId id="547"/>
            <p14:sldId id="464"/>
            <p14:sldId id="540"/>
            <p14:sldId id="469"/>
            <p14:sldId id="466"/>
            <p14:sldId id="467"/>
            <p14:sldId id="470"/>
            <p14:sldId id="468"/>
            <p14:sldId id="471"/>
            <p14:sldId id="473"/>
            <p14:sldId id="542"/>
            <p14:sldId id="533"/>
            <p14:sldId id="482"/>
            <p14:sldId id="484"/>
            <p14:sldId id="548"/>
            <p14:sldId id="523"/>
            <p14:sldId id="480"/>
            <p14:sldId id="487"/>
            <p14:sldId id="488"/>
            <p14:sldId id="489"/>
            <p14:sldId id="497"/>
            <p14:sldId id="498"/>
            <p14:sldId id="516"/>
            <p14:sldId id="514"/>
            <p14:sldId id="517"/>
            <p14:sldId id="512"/>
          </p14:sldIdLst>
        </p14:section>
        <p14:section name="Sample questions" id="{99F8DBD1-0B86-48D0-8B3C-452031D21E4B}">
          <p14:sldIdLst>
            <p14:sldId id="521"/>
            <p14:sldId id="522"/>
          </p14:sldIdLst>
        </p14:section>
        <p14:section name="Outro" id="{A9F6BBE4-CF92-4165-AA36-3569BD0150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FF7"/>
    <a:srgbClr val="D2DEE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1" autoAdjust="0"/>
    <p:restoredTop sz="94474" autoAdjust="0"/>
  </p:normalViewPr>
  <p:slideViewPr>
    <p:cSldViewPr snapToGrid="0">
      <p:cViewPr varScale="1">
        <p:scale>
          <a:sx n="89" d="100"/>
          <a:sy n="89" d="100"/>
        </p:scale>
        <p:origin x="278" y="77"/>
      </p:cViewPr>
      <p:guideLst/>
    </p:cSldViewPr>
  </p:slideViewPr>
  <p:notesTextViewPr>
    <p:cViewPr>
      <p:scale>
        <a:sx n="1" d="1"/>
        <a:sy n="1" d="1"/>
      </p:scale>
      <p:origin x="0" y="0"/>
    </p:cViewPr>
  </p:notesText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6"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4E756A-618D-40B7-B996-87EA1C49D8F5}"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1AE84235-1DDD-4707-8F30-5B0D0229769F}">
      <dgm:prSet phldrT="[Text]"/>
      <dgm:spPr/>
      <dgm:t>
        <a:bodyPr/>
        <a:lstStyle/>
        <a:p>
          <a:r>
            <a:rPr lang="en-US" dirty="0"/>
            <a:t>Table Storage</a:t>
          </a:r>
        </a:p>
      </dgm:t>
    </dgm:pt>
    <dgm:pt modelId="{D12E66DE-6C44-4075-BD3A-B024AE2B6233}" type="parTrans" cxnId="{4EFD8F08-0772-47A3-ADFD-E3185FC52F08}">
      <dgm:prSet/>
      <dgm:spPr/>
      <dgm:t>
        <a:bodyPr/>
        <a:lstStyle/>
        <a:p>
          <a:endParaRPr lang="en-US"/>
        </a:p>
      </dgm:t>
    </dgm:pt>
    <dgm:pt modelId="{9E6BE291-87BC-47E6-BCD6-0A6E1D40FAF5}" type="sibTrans" cxnId="{4EFD8F08-0772-47A3-ADFD-E3185FC52F08}">
      <dgm:prSet/>
      <dgm:spPr/>
      <dgm:t>
        <a:bodyPr/>
        <a:lstStyle/>
        <a:p>
          <a:endParaRPr lang="en-US"/>
        </a:p>
      </dgm:t>
    </dgm:pt>
    <dgm:pt modelId="{BB30CA4B-1A7C-45CD-9A2E-7F20FEE549B4}">
      <dgm:prSet phldrT="[Text]"/>
      <dgm:spPr/>
      <dgm:t>
        <a:bodyPr/>
        <a:lstStyle/>
        <a:p>
          <a:r>
            <a:rPr lang="en-US" b="1" i="0" u="none" dirty="0"/>
            <a:t>NoSQL</a:t>
          </a:r>
          <a:endParaRPr lang="en-US" dirty="0"/>
        </a:p>
      </dgm:t>
    </dgm:pt>
    <dgm:pt modelId="{531C0D5C-16DF-4925-BC3A-A5FCD76A26B9}" type="parTrans" cxnId="{4723CA82-3DAA-40DA-B820-BFF3FBB16C67}">
      <dgm:prSet/>
      <dgm:spPr/>
      <dgm:t>
        <a:bodyPr/>
        <a:lstStyle/>
        <a:p>
          <a:endParaRPr lang="en-US"/>
        </a:p>
      </dgm:t>
    </dgm:pt>
    <dgm:pt modelId="{069BE7E6-0237-426B-BCBB-86D910171A16}" type="sibTrans" cxnId="{4723CA82-3DAA-40DA-B820-BFF3FBB16C67}">
      <dgm:prSet/>
      <dgm:spPr/>
      <dgm:t>
        <a:bodyPr/>
        <a:lstStyle/>
        <a:p>
          <a:endParaRPr lang="en-US"/>
        </a:p>
      </dgm:t>
    </dgm:pt>
    <dgm:pt modelId="{44E90BBE-937F-4ECF-A6F1-036F760345B3}">
      <dgm:prSet phldrT="[Text]"/>
      <dgm:spPr/>
      <dgm:t>
        <a:bodyPr/>
        <a:lstStyle/>
        <a:p>
          <a:r>
            <a:rPr lang="en-US" dirty="0"/>
            <a:t>Azure SQL Database</a:t>
          </a:r>
        </a:p>
      </dgm:t>
    </dgm:pt>
    <dgm:pt modelId="{43DB493E-D035-4716-A89F-3E7764FC0D14}" type="parTrans" cxnId="{120187D1-B396-4FE2-8065-6769D26DEBB2}">
      <dgm:prSet/>
      <dgm:spPr/>
      <dgm:t>
        <a:bodyPr/>
        <a:lstStyle/>
        <a:p>
          <a:endParaRPr lang="en-US"/>
        </a:p>
      </dgm:t>
    </dgm:pt>
    <dgm:pt modelId="{32BCD020-BB2A-48BD-8FBA-C7A6327A719C}" type="sibTrans" cxnId="{120187D1-B396-4FE2-8065-6769D26DEBB2}">
      <dgm:prSet/>
      <dgm:spPr/>
      <dgm:t>
        <a:bodyPr/>
        <a:lstStyle/>
        <a:p>
          <a:endParaRPr lang="en-US"/>
        </a:p>
      </dgm:t>
    </dgm:pt>
    <dgm:pt modelId="{8A6AEFEB-1583-4008-9D55-65D7E5509DF0}">
      <dgm:prSet phldrT="[Text]"/>
      <dgm:spPr/>
      <dgm:t>
        <a:bodyPr/>
        <a:lstStyle/>
        <a:p>
          <a:r>
            <a:rPr lang="en-US" dirty="0"/>
            <a:t>Relational</a:t>
          </a:r>
        </a:p>
      </dgm:t>
    </dgm:pt>
    <dgm:pt modelId="{128780D6-8F44-4E94-AAF5-5A19C6DF2167}" type="parTrans" cxnId="{4BAFED1E-FF4A-4ED4-B6C7-A9CF81A8A26E}">
      <dgm:prSet/>
      <dgm:spPr/>
      <dgm:t>
        <a:bodyPr/>
        <a:lstStyle/>
        <a:p>
          <a:endParaRPr lang="en-US"/>
        </a:p>
      </dgm:t>
    </dgm:pt>
    <dgm:pt modelId="{61AF008F-9840-47FD-91CF-9A6907E82C64}" type="sibTrans" cxnId="{4BAFED1E-FF4A-4ED4-B6C7-A9CF81A8A26E}">
      <dgm:prSet/>
      <dgm:spPr/>
      <dgm:t>
        <a:bodyPr/>
        <a:lstStyle/>
        <a:p>
          <a:endParaRPr lang="en-US"/>
        </a:p>
      </dgm:t>
    </dgm:pt>
    <dgm:pt modelId="{2E10A201-05F5-4788-8FD3-A0E5B2CA4735}">
      <dgm:prSet phldrT="[Text]"/>
      <dgm:spPr/>
      <dgm:t>
        <a:bodyPr/>
        <a:lstStyle/>
        <a:p>
          <a:r>
            <a:rPr lang="en-US" dirty="0"/>
            <a:t>Tables</a:t>
          </a:r>
        </a:p>
      </dgm:t>
    </dgm:pt>
    <dgm:pt modelId="{845DD815-3758-41A9-9B47-AFCEB4F729C2}" type="parTrans" cxnId="{33488BDD-FA29-4377-95D4-09C54898343C}">
      <dgm:prSet/>
      <dgm:spPr/>
      <dgm:t>
        <a:bodyPr/>
        <a:lstStyle/>
        <a:p>
          <a:endParaRPr lang="en-US"/>
        </a:p>
      </dgm:t>
    </dgm:pt>
    <dgm:pt modelId="{ABD397FB-B98D-4B18-ADAC-3FB1EEAD7F3E}" type="sibTrans" cxnId="{33488BDD-FA29-4377-95D4-09C54898343C}">
      <dgm:prSet/>
      <dgm:spPr/>
      <dgm:t>
        <a:bodyPr/>
        <a:lstStyle/>
        <a:p>
          <a:endParaRPr lang="en-US"/>
        </a:p>
      </dgm:t>
    </dgm:pt>
    <dgm:pt modelId="{88E664FE-F365-45EC-9B78-D3222FBDE3C9}">
      <dgm:prSet phldrT="[Text]"/>
      <dgm:spPr/>
      <dgm:t>
        <a:bodyPr/>
        <a:lstStyle/>
        <a:p>
          <a:r>
            <a:rPr lang="en-US" dirty="0"/>
            <a:t>MySQL</a:t>
          </a:r>
        </a:p>
      </dgm:t>
    </dgm:pt>
    <dgm:pt modelId="{18420547-0882-41A6-9771-F240C4155C92}" type="parTrans" cxnId="{F3B63CE1-4791-44BC-BEFF-23989DD7A3C8}">
      <dgm:prSet/>
      <dgm:spPr/>
      <dgm:t>
        <a:bodyPr/>
        <a:lstStyle/>
        <a:p>
          <a:endParaRPr lang="en-US"/>
        </a:p>
      </dgm:t>
    </dgm:pt>
    <dgm:pt modelId="{34E3AFED-8208-4B51-9EED-A509D0986DA1}" type="sibTrans" cxnId="{F3B63CE1-4791-44BC-BEFF-23989DD7A3C8}">
      <dgm:prSet/>
      <dgm:spPr/>
      <dgm:t>
        <a:bodyPr/>
        <a:lstStyle/>
        <a:p>
          <a:endParaRPr lang="en-US"/>
        </a:p>
      </dgm:t>
    </dgm:pt>
    <dgm:pt modelId="{6CB388A7-9FB8-47E2-B333-257D4F54E349}">
      <dgm:prSet phldrT="[Text]"/>
      <dgm:spPr/>
      <dgm:t>
        <a:bodyPr/>
        <a:lstStyle/>
        <a:p>
          <a:r>
            <a:rPr lang="en-US" dirty="0"/>
            <a:t>Relational</a:t>
          </a:r>
        </a:p>
      </dgm:t>
    </dgm:pt>
    <dgm:pt modelId="{A1F82E0A-9CDE-464F-A841-271AFA215159}" type="parTrans" cxnId="{3D45C36E-45C8-4E48-94B3-530135DA5274}">
      <dgm:prSet/>
      <dgm:spPr/>
      <dgm:t>
        <a:bodyPr/>
        <a:lstStyle/>
        <a:p>
          <a:endParaRPr lang="en-US"/>
        </a:p>
      </dgm:t>
    </dgm:pt>
    <dgm:pt modelId="{D6AA1D94-457D-4FF2-B5D0-98E6B0391600}" type="sibTrans" cxnId="{3D45C36E-45C8-4E48-94B3-530135DA5274}">
      <dgm:prSet/>
      <dgm:spPr/>
      <dgm:t>
        <a:bodyPr/>
        <a:lstStyle/>
        <a:p>
          <a:endParaRPr lang="en-US"/>
        </a:p>
      </dgm:t>
    </dgm:pt>
    <dgm:pt modelId="{4E6E95DE-4A00-4B60-8846-BBEEF995C574}">
      <dgm:prSet phldrT="[Text]"/>
      <dgm:spPr/>
      <dgm:t>
        <a:bodyPr/>
        <a:lstStyle/>
        <a:p>
          <a:r>
            <a:rPr lang="en-US" dirty="0"/>
            <a:t>Fast DB</a:t>
          </a:r>
        </a:p>
      </dgm:t>
    </dgm:pt>
    <dgm:pt modelId="{913ECEA5-5F3C-4809-99B0-46B191ACC462}" type="parTrans" cxnId="{35E831A3-0CA4-4EB2-9F92-0EF642C27AFB}">
      <dgm:prSet/>
      <dgm:spPr/>
      <dgm:t>
        <a:bodyPr/>
        <a:lstStyle/>
        <a:p>
          <a:endParaRPr lang="en-US"/>
        </a:p>
      </dgm:t>
    </dgm:pt>
    <dgm:pt modelId="{15B4B371-76AC-4E6D-8F50-DCA9D174D4F2}" type="sibTrans" cxnId="{35E831A3-0CA4-4EB2-9F92-0EF642C27AFB}">
      <dgm:prSet/>
      <dgm:spPr/>
      <dgm:t>
        <a:bodyPr/>
        <a:lstStyle/>
        <a:p>
          <a:endParaRPr lang="en-US"/>
        </a:p>
      </dgm:t>
    </dgm:pt>
    <dgm:pt modelId="{2F941433-3B43-4C2C-AF1B-1C74BC6055E3}">
      <dgm:prSet/>
      <dgm:spPr/>
      <dgm:t>
        <a:bodyPr/>
        <a:lstStyle/>
        <a:p>
          <a:r>
            <a:rPr lang="en-US" b="0" i="0" u="none" dirty="0"/>
            <a:t>Key/attribute</a:t>
          </a:r>
        </a:p>
      </dgm:t>
    </dgm:pt>
    <dgm:pt modelId="{381DDDEA-5F15-474D-836A-90AECA9F8324}" type="parTrans" cxnId="{BB0AE66C-A11C-4BBD-A8A0-4E052A5139B3}">
      <dgm:prSet/>
      <dgm:spPr/>
      <dgm:t>
        <a:bodyPr/>
        <a:lstStyle/>
        <a:p>
          <a:endParaRPr lang="en-US"/>
        </a:p>
      </dgm:t>
    </dgm:pt>
    <dgm:pt modelId="{913114C1-7A93-4F10-A028-DE716D8F0CBA}" type="sibTrans" cxnId="{BB0AE66C-A11C-4BBD-A8A0-4E052A5139B3}">
      <dgm:prSet/>
      <dgm:spPr/>
      <dgm:t>
        <a:bodyPr/>
        <a:lstStyle/>
        <a:p>
          <a:endParaRPr lang="en-US"/>
        </a:p>
      </dgm:t>
    </dgm:pt>
    <dgm:pt modelId="{D0916DF2-FF70-4B3F-819E-08FD22BF623B}">
      <dgm:prSet/>
      <dgm:spPr/>
      <dgm:t>
        <a:bodyPr/>
        <a:lstStyle/>
        <a:p>
          <a:r>
            <a:rPr lang="en-US" b="0" i="0" u="none" dirty="0" err="1"/>
            <a:t>Schemaless</a:t>
          </a:r>
          <a:endParaRPr lang="en-US" b="0" i="0" u="none" dirty="0"/>
        </a:p>
      </dgm:t>
    </dgm:pt>
    <dgm:pt modelId="{B53CF46F-B9D3-423C-A797-0603B97D5516}" type="parTrans" cxnId="{E2380A17-F259-4082-81F9-F2CCE2E50085}">
      <dgm:prSet/>
      <dgm:spPr/>
      <dgm:t>
        <a:bodyPr/>
        <a:lstStyle/>
        <a:p>
          <a:endParaRPr lang="en-US"/>
        </a:p>
      </dgm:t>
    </dgm:pt>
    <dgm:pt modelId="{C99BC1D0-367A-4CC2-A594-268E5E164D26}" type="sibTrans" cxnId="{E2380A17-F259-4082-81F9-F2CCE2E50085}">
      <dgm:prSet/>
      <dgm:spPr/>
      <dgm:t>
        <a:bodyPr/>
        <a:lstStyle/>
        <a:p>
          <a:endParaRPr lang="en-US"/>
        </a:p>
      </dgm:t>
    </dgm:pt>
    <dgm:pt modelId="{9EC3532B-2A7D-48AA-8FA5-E7129C1CF0E9}">
      <dgm:prSet/>
      <dgm:spPr/>
      <dgm:t>
        <a:bodyPr/>
        <a:lstStyle/>
        <a:p>
          <a:r>
            <a:rPr lang="en-US" b="1" i="0" u="none" dirty="0"/>
            <a:t>Fast Data Access</a:t>
          </a:r>
        </a:p>
      </dgm:t>
    </dgm:pt>
    <dgm:pt modelId="{FD1011E9-DC81-41F7-A1B8-9C456955BB11}" type="parTrans" cxnId="{EF68ED6C-91C7-4263-A825-15516E60BFCF}">
      <dgm:prSet/>
      <dgm:spPr/>
      <dgm:t>
        <a:bodyPr/>
        <a:lstStyle/>
        <a:p>
          <a:endParaRPr lang="en-US"/>
        </a:p>
      </dgm:t>
    </dgm:pt>
    <dgm:pt modelId="{F7820D31-B9A8-4794-98CA-45BC2F7DA3F8}" type="sibTrans" cxnId="{EF68ED6C-91C7-4263-A825-15516E60BFCF}">
      <dgm:prSet/>
      <dgm:spPr/>
      <dgm:t>
        <a:bodyPr/>
        <a:lstStyle/>
        <a:p>
          <a:endParaRPr lang="en-US"/>
        </a:p>
      </dgm:t>
    </dgm:pt>
    <dgm:pt modelId="{6F62D932-E12D-49EA-9DFF-6C35ADD3CA8E}">
      <dgm:prSet/>
      <dgm:spPr/>
      <dgm:t>
        <a:bodyPr/>
        <a:lstStyle/>
        <a:p>
          <a:r>
            <a:rPr lang="en-US" b="0" i="0" u="none" dirty="0"/>
            <a:t>Relatively inexpensive</a:t>
          </a:r>
        </a:p>
      </dgm:t>
    </dgm:pt>
    <dgm:pt modelId="{704A85AF-22C1-4E08-953E-956F428055EF}" type="parTrans" cxnId="{636C3CBB-F93B-44D8-BF1C-963CBF3027E9}">
      <dgm:prSet/>
      <dgm:spPr/>
      <dgm:t>
        <a:bodyPr/>
        <a:lstStyle/>
        <a:p>
          <a:endParaRPr lang="en-US"/>
        </a:p>
      </dgm:t>
    </dgm:pt>
    <dgm:pt modelId="{819407FA-70F0-4FA3-B4E0-337423E499B4}" type="sibTrans" cxnId="{636C3CBB-F93B-44D8-BF1C-963CBF3027E9}">
      <dgm:prSet/>
      <dgm:spPr/>
      <dgm:t>
        <a:bodyPr/>
        <a:lstStyle/>
        <a:p>
          <a:endParaRPr lang="en-US"/>
        </a:p>
      </dgm:t>
    </dgm:pt>
    <dgm:pt modelId="{89F40540-E824-4061-AC05-D5043560D904}">
      <dgm:prSet phldrT="[Text]"/>
      <dgm:spPr/>
      <dgm:t>
        <a:bodyPr/>
        <a:lstStyle/>
        <a:p>
          <a:r>
            <a:rPr lang="en-US" dirty="0"/>
            <a:t>FK, PK, Indexes, etc.</a:t>
          </a:r>
        </a:p>
      </dgm:t>
    </dgm:pt>
    <dgm:pt modelId="{CF1A0777-02FD-4255-946D-DD7FB0760796}" type="parTrans" cxnId="{DBF402FB-2BA4-4407-AD38-3FDF330DC18D}">
      <dgm:prSet/>
      <dgm:spPr/>
      <dgm:t>
        <a:bodyPr/>
        <a:lstStyle/>
        <a:p>
          <a:endParaRPr lang="en-US"/>
        </a:p>
      </dgm:t>
    </dgm:pt>
    <dgm:pt modelId="{10CE9277-5938-4A4A-9451-2B4F468472E1}" type="sibTrans" cxnId="{DBF402FB-2BA4-4407-AD38-3FDF330DC18D}">
      <dgm:prSet/>
      <dgm:spPr/>
      <dgm:t>
        <a:bodyPr/>
        <a:lstStyle/>
        <a:p>
          <a:endParaRPr lang="en-US"/>
        </a:p>
      </dgm:t>
    </dgm:pt>
    <dgm:pt modelId="{AA7CC4DC-2DE4-43B1-A82A-954505CE3CD7}">
      <dgm:prSet phldrT="[Text]"/>
      <dgm:spPr/>
      <dgm:t>
        <a:bodyPr/>
        <a:lstStyle/>
        <a:p>
          <a:r>
            <a:rPr lang="en-US" dirty="0"/>
            <a:t>Open Source</a:t>
          </a:r>
        </a:p>
      </dgm:t>
    </dgm:pt>
    <dgm:pt modelId="{513689D8-B00A-4993-BDC4-47B4C93F6760}" type="parTrans" cxnId="{7C806AD2-DF1E-4531-B9A2-5AA9B342BAF2}">
      <dgm:prSet/>
      <dgm:spPr/>
      <dgm:t>
        <a:bodyPr/>
        <a:lstStyle/>
        <a:p>
          <a:endParaRPr lang="en-US"/>
        </a:p>
      </dgm:t>
    </dgm:pt>
    <dgm:pt modelId="{EEFA58C5-A0DD-4FD4-A17E-FF089CDF230D}" type="sibTrans" cxnId="{7C806AD2-DF1E-4531-B9A2-5AA9B342BAF2}">
      <dgm:prSet/>
      <dgm:spPr/>
      <dgm:t>
        <a:bodyPr/>
        <a:lstStyle/>
        <a:p>
          <a:endParaRPr lang="en-US"/>
        </a:p>
      </dgm:t>
    </dgm:pt>
    <dgm:pt modelId="{96F0FC25-6F1D-48D1-A047-D1FFBEE82119}">
      <dgm:prSet phldrT="[Text]"/>
      <dgm:spPr/>
      <dgm:t>
        <a:bodyPr/>
        <a:lstStyle/>
        <a:p>
          <a:r>
            <a:rPr lang="en-US" dirty="0" err="1"/>
            <a:t>CosmosDB</a:t>
          </a:r>
          <a:endParaRPr lang="en-US" dirty="0"/>
        </a:p>
      </dgm:t>
    </dgm:pt>
    <dgm:pt modelId="{854CD1AF-2FD3-427E-B60F-A80084907976}" type="parTrans" cxnId="{34B96B5E-ED52-4FEE-91ED-8E5D27C0D7E9}">
      <dgm:prSet/>
      <dgm:spPr/>
      <dgm:t>
        <a:bodyPr/>
        <a:lstStyle/>
        <a:p>
          <a:endParaRPr lang="en-US"/>
        </a:p>
      </dgm:t>
    </dgm:pt>
    <dgm:pt modelId="{5D434466-F1C3-4384-BE5B-3558E413E42E}" type="sibTrans" cxnId="{34B96B5E-ED52-4FEE-91ED-8E5D27C0D7E9}">
      <dgm:prSet/>
      <dgm:spPr/>
      <dgm:t>
        <a:bodyPr/>
        <a:lstStyle/>
        <a:p>
          <a:endParaRPr lang="en-US"/>
        </a:p>
      </dgm:t>
    </dgm:pt>
    <dgm:pt modelId="{1121100A-715C-4935-AD10-1739A7559740}">
      <dgm:prSet phldrT="[Text]"/>
      <dgm:spPr/>
      <dgm:t>
        <a:bodyPr/>
        <a:lstStyle/>
        <a:p>
          <a:r>
            <a:rPr lang="en-US" dirty="0"/>
            <a:t>NoSQL</a:t>
          </a:r>
        </a:p>
      </dgm:t>
    </dgm:pt>
    <dgm:pt modelId="{41700AA5-5E19-4F7C-99B1-28BFD6177936}" type="parTrans" cxnId="{055CAB1B-3ECC-4DA4-9D4D-FCF769C7CB10}">
      <dgm:prSet/>
      <dgm:spPr/>
      <dgm:t>
        <a:bodyPr/>
        <a:lstStyle/>
        <a:p>
          <a:endParaRPr lang="en-US"/>
        </a:p>
      </dgm:t>
    </dgm:pt>
    <dgm:pt modelId="{F46241F3-C98A-4076-8028-90B7C7A28456}" type="sibTrans" cxnId="{055CAB1B-3ECC-4DA4-9D4D-FCF769C7CB10}">
      <dgm:prSet/>
      <dgm:spPr/>
      <dgm:t>
        <a:bodyPr/>
        <a:lstStyle/>
        <a:p>
          <a:endParaRPr lang="en-US"/>
        </a:p>
      </dgm:t>
    </dgm:pt>
    <dgm:pt modelId="{AC6577F7-043D-4F0F-B3C5-5405C56EB81B}">
      <dgm:prSet phldrT="[Text]"/>
      <dgm:spPr/>
      <dgm:t>
        <a:bodyPr/>
        <a:lstStyle/>
        <a:p>
          <a:r>
            <a:rPr lang="en-US" dirty="0"/>
            <a:t>JSON / JavaScript</a:t>
          </a:r>
        </a:p>
      </dgm:t>
    </dgm:pt>
    <dgm:pt modelId="{DE08EAF0-B6E4-46C3-8D0B-30E50894A90D}" type="parTrans" cxnId="{1D955A39-4362-4072-8401-6ADAF89A32EA}">
      <dgm:prSet/>
      <dgm:spPr/>
      <dgm:t>
        <a:bodyPr/>
        <a:lstStyle/>
        <a:p>
          <a:endParaRPr lang="en-US"/>
        </a:p>
      </dgm:t>
    </dgm:pt>
    <dgm:pt modelId="{C4C113D1-3259-4680-9199-6050390000E7}" type="sibTrans" cxnId="{1D955A39-4362-4072-8401-6ADAF89A32EA}">
      <dgm:prSet/>
      <dgm:spPr/>
      <dgm:t>
        <a:bodyPr/>
        <a:lstStyle/>
        <a:p>
          <a:endParaRPr lang="en-US"/>
        </a:p>
      </dgm:t>
    </dgm:pt>
    <dgm:pt modelId="{2EE32060-9D62-42BB-8419-E83EA991E6A8}">
      <dgm:prSet phldrT="[Text]"/>
      <dgm:spPr/>
      <dgm:t>
        <a:bodyPr/>
        <a:lstStyle/>
        <a:p>
          <a:r>
            <a:rPr lang="en-US" dirty="0"/>
            <a:t>Blob Storage</a:t>
          </a:r>
        </a:p>
      </dgm:t>
    </dgm:pt>
    <dgm:pt modelId="{308FE674-4708-4CED-B242-050A31ACF066}" type="parTrans" cxnId="{511F0729-1792-437A-BEBA-B7FBAD214E08}">
      <dgm:prSet/>
      <dgm:spPr/>
      <dgm:t>
        <a:bodyPr/>
        <a:lstStyle/>
        <a:p>
          <a:endParaRPr lang="en-US"/>
        </a:p>
      </dgm:t>
    </dgm:pt>
    <dgm:pt modelId="{73F43F71-9C87-46C1-A6EE-8F263F512AA6}" type="sibTrans" cxnId="{511F0729-1792-437A-BEBA-B7FBAD214E08}">
      <dgm:prSet/>
      <dgm:spPr/>
      <dgm:t>
        <a:bodyPr/>
        <a:lstStyle/>
        <a:p>
          <a:endParaRPr lang="en-US"/>
        </a:p>
      </dgm:t>
    </dgm:pt>
    <dgm:pt modelId="{913D0D8B-8ED0-444B-BDBD-13CCDB66F71A}">
      <dgm:prSet phldrT="[Text]"/>
      <dgm:spPr/>
      <dgm:t>
        <a:bodyPr/>
        <a:lstStyle/>
        <a:p>
          <a:r>
            <a:rPr lang="en-US" dirty="0"/>
            <a:t>Unstructured data</a:t>
          </a:r>
        </a:p>
      </dgm:t>
    </dgm:pt>
    <dgm:pt modelId="{C0FDCF71-7B41-4CF5-8AF9-8921D4EF476E}" type="parTrans" cxnId="{589342B7-8FF5-472D-BC25-F84DCFA92BC4}">
      <dgm:prSet/>
      <dgm:spPr/>
      <dgm:t>
        <a:bodyPr/>
        <a:lstStyle/>
        <a:p>
          <a:endParaRPr lang="en-US"/>
        </a:p>
      </dgm:t>
    </dgm:pt>
    <dgm:pt modelId="{C87182F3-9F2E-452D-B25D-F0078D7AC245}" type="sibTrans" cxnId="{589342B7-8FF5-472D-BC25-F84DCFA92BC4}">
      <dgm:prSet/>
      <dgm:spPr/>
      <dgm:t>
        <a:bodyPr/>
        <a:lstStyle/>
        <a:p>
          <a:endParaRPr lang="en-US"/>
        </a:p>
      </dgm:t>
    </dgm:pt>
    <dgm:pt modelId="{D51CB002-75E5-4920-B8D4-3C5A8D6749F6}">
      <dgm:prSet phldrT="[Text]"/>
      <dgm:spPr/>
      <dgm:t>
        <a:bodyPr/>
        <a:lstStyle/>
        <a:p>
          <a:r>
            <a:rPr lang="en-US" dirty="0"/>
            <a:t>Disks, Images, Logs</a:t>
          </a:r>
        </a:p>
      </dgm:t>
    </dgm:pt>
    <dgm:pt modelId="{99A45BB7-50D4-4D44-8245-D66F16284E1F}" type="parTrans" cxnId="{FE3AD970-0C55-4D97-98EE-80494E6B8CBA}">
      <dgm:prSet/>
      <dgm:spPr/>
      <dgm:t>
        <a:bodyPr/>
        <a:lstStyle/>
        <a:p>
          <a:endParaRPr lang="en-US"/>
        </a:p>
      </dgm:t>
    </dgm:pt>
    <dgm:pt modelId="{FB94625F-8138-4746-B669-70169C347654}" type="sibTrans" cxnId="{FE3AD970-0C55-4D97-98EE-80494E6B8CBA}">
      <dgm:prSet/>
      <dgm:spPr/>
      <dgm:t>
        <a:bodyPr/>
        <a:lstStyle/>
        <a:p>
          <a:endParaRPr lang="en-US"/>
        </a:p>
      </dgm:t>
    </dgm:pt>
    <dgm:pt modelId="{D37C5185-E7EB-4F79-9218-C8487A3D1948}">
      <dgm:prSet phldrT="[Text]"/>
      <dgm:spPr/>
      <dgm:t>
        <a:bodyPr/>
        <a:lstStyle/>
        <a:p>
          <a:r>
            <a:rPr lang="en-US" dirty="0"/>
            <a:t>MongoDB</a:t>
          </a:r>
        </a:p>
      </dgm:t>
    </dgm:pt>
    <dgm:pt modelId="{AEA390F8-1E19-48D8-937D-B1C691A5544F}" type="parTrans" cxnId="{AB25FB5E-D117-460C-AF3A-25820072825E}">
      <dgm:prSet/>
      <dgm:spPr/>
      <dgm:t>
        <a:bodyPr/>
        <a:lstStyle/>
        <a:p>
          <a:endParaRPr lang="en-US"/>
        </a:p>
      </dgm:t>
    </dgm:pt>
    <dgm:pt modelId="{C75D6FC4-880C-4332-A62C-DC4E424A32F6}" type="sibTrans" cxnId="{AB25FB5E-D117-460C-AF3A-25820072825E}">
      <dgm:prSet/>
      <dgm:spPr/>
      <dgm:t>
        <a:bodyPr/>
        <a:lstStyle/>
        <a:p>
          <a:endParaRPr lang="en-US"/>
        </a:p>
      </dgm:t>
    </dgm:pt>
    <dgm:pt modelId="{1F520CAB-7760-47CE-87E0-2060569C57CA}">
      <dgm:prSet phldrT="[Text]"/>
      <dgm:spPr/>
      <dgm:t>
        <a:bodyPr/>
        <a:lstStyle/>
        <a:p>
          <a:r>
            <a:rPr lang="en-US" dirty="0"/>
            <a:t>NoSQL</a:t>
          </a:r>
        </a:p>
      </dgm:t>
    </dgm:pt>
    <dgm:pt modelId="{57CEAF25-7BBB-45FE-9AA0-8B6B0370070B}" type="parTrans" cxnId="{32D41C2A-8ACE-486B-B216-C8B79C2FC205}">
      <dgm:prSet/>
      <dgm:spPr/>
      <dgm:t>
        <a:bodyPr/>
        <a:lstStyle/>
        <a:p>
          <a:endParaRPr lang="en-US"/>
        </a:p>
      </dgm:t>
    </dgm:pt>
    <dgm:pt modelId="{6B40DDFE-70DC-40A4-8DFC-3538C28C989A}" type="sibTrans" cxnId="{32D41C2A-8ACE-486B-B216-C8B79C2FC205}">
      <dgm:prSet/>
      <dgm:spPr/>
      <dgm:t>
        <a:bodyPr/>
        <a:lstStyle/>
        <a:p>
          <a:endParaRPr lang="en-US"/>
        </a:p>
      </dgm:t>
    </dgm:pt>
    <dgm:pt modelId="{0020E191-3359-4F37-94B0-68547446257E}">
      <dgm:prSet phldrT="[Text]"/>
      <dgm:spPr/>
      <dgm:t>
        <a:bodyPr/>
        <a:lstStyle/>
        <a:p>
          <a:r>
            <a:rPr lang="en-US" dirty="0"/>
            <a:t>JSON-like</a:t>
          </a:r>
        </a:p>
      </dgm:t>
    </dgm:pt>
    <dgm:pt modelId="{56C60299-7265-4407-82FC-FB05428CC0FC}" type="parTrans" cxnId="{28A1FA14-DA91-4845-B637-784B081A9095}">
      <dgm:prSet/>
      <dgm:spPr/>
      <dgm:t>
        <a:bodyPr/>
        <a:lstStyle/>
        <a:p>
          <a:endParaRPr lang="en-US"/>
        </a:p>
      </dgm:t>
    </dgm:pt>
    <dgm:pt modelId="{9EA7158D-6EB9-4DD4-B13E-FDBC40070E0C}" type="sibTrans" cxnId="{28A1FA14-DA91-4845-B637-784B081A9095}">
      <dgm:prSet/>
      <dgm:spPr/>
      <dgm:t>
        <a:bodyPr/>
        <a:lstStyle/>
        <a:p>
          <a:endParaRPr lang="en-US"/>
        </a:p>
      </dgm:t>
    </dgm:pt>
    <dgm:pt modelId="{36873916-85FA-463F-B8F5-E56E4ACEE169}">
      <dgm:prSet phldrT="[Text]"/>
      <dgm:spPr/>
      <dgm:t>
        <a:bodyPr/>
        <a:lstStyle/>
        <a:p>
          <a:r>
            <a:rPr lang="en-US" dirty="0"/>
            <a:t>Dynamic schemas</a:t>
          </a:r>
        </a:p>
      </dgm:t>
    </dgm:pt>
    <dgm:pt modelId="{F72A6CE0-2203-4F65-8824-19F2BECC0A0F}" type="parTrans" cxnId="{70D26EA7-7927-45AE-AB5E-4125CC32FFFA}">
      <dgm:prSet/>
      <dgm:spPr/>
      <dgm:t>
        <a:bodyPr/>
        <a:lstStyle/>
        <a:p>
          <a:endParaRPr lang="en-US"/>
        </a:p>
      </dgm:t>
    </dgm:pt>
    <dgm:pt modelId="{7F51EE49-A0DA-40C1-9C7D-2AF30DA94F5D}" type="sibTrans" cxnId="{70D26EA7-7927-45AE-AB5E-4125CC32FFFA}">
      <dgm:prSet/>
      <dgm:spPr/>
      <dgm:t>
        <a:bodyPr/>
        <a:lstStyle/>
        <a:p>
          <a:endParaRPr lang="en-US"/>
        </a:p>
      </dgm:t>
    </dgm:pt>
    <dgm:pt modelId="{683F3278-B268-4C39-97AD-5573AC36F1C4}">
      <dgm:prSet phldrT="[Text]"/>
      <dgm:spPr/>
      <dgm:t>
        <a:bodyPr/>
        <a:lstStyle/>
        <a:p>
          <a:r>
            <a:rPr lang="en-US" dirty="0"/>
            <a:t>High performance</a:t>
          </a:r>
        </a:p>
      </dgm:t>
    </dgm:pt>
    <dgm:pt modelId="{F3898203-7AE5-4CD2-8EA3-CD892CBD9037}" type="parTrans" cxnId="{B1AA66C0-330D-45C0-ADB1-984BBCB6D506}">
      <dgm:prSet/>
      <dgm:spPr/>
      <dgm:t>
        <a:bodyPr/>
        <a:lstStyle/>
        <a:p>
          <a:endParaRPr lang="en-US"/>
        </a:p>
      </dgm:t>
    </dgm:pt>
    <dgm:pt modelId="{432C6902-F969-4D69-858A-97B30F5F8FFF}" type="sibTrans" cxnId="{B1AA66C0-330D-45C0-ADB1-984BBCB6D506}">
      <dgm:prSet/>
      <dgm:spPr/>
      <dgm:t>
        <a:bodyPr/>
        <a:lstStyle/>
        <a:p>
          <a:endParaRPr lang="en-US"/>
        </a:p>
      </dgm:t>
    </dgm:pt>
    <dgm:pt modelId="{891120E5-723C-4BD1-B7E6-D2F92C4D1EDF}" type="pres">
      <dgm:prSet presAssocID="{AF4E756A-618D-40B7-B996-87EA1C49D8F5}" presName="Name0" presStyleCnt="0">
        <dgm:presLayoutVars>
          <dgm:dir/>
          <dgm:animLvl val="lvl"/>
          <dgm:resizeHandles val="exact"/>
        </dgm:presLayoutVars>
      </dgm:prSet>
      <dgm:spPr/>
      <dgm:t>
        <a:bodyPr/>
        <a:lstStyle/>
        <a:p>
          <a:endParaRPr lang="en-US"/>
        </a:p>
      </dgm:t>
    </dgm:pt>
    <dgm:pt modelId="{9BB2606E-1864-43E5-89DD-47A93C184620}" type="pres">
      <dgm:prSet presAssocID="{1AE84235-1DDD-4707-8F30-5B0D0229769F}" presName="composite" presStyleCnt="0"/>
      <dgm:spPr/>
    </dgm:pt>
    <dgm:pt modelId="{221C2AAC-CDFE-46EE-B54C-64F104D92DB1}" type="pres">
      <dgm:prSet presAssocID="{1AE84235-1DDD-4707-8F30-5B0D0229769F}" presName="parTx" presStyleLbl="alignNode1" presStyleIdx="0" presStyleCnt="6">
        <dgm:presLayoutVars>
          <dgm:chMax val="0"/>
          <dgm:chPref val="0"/>
          <dgm:bulletEnabled val="1"/>
        </dgm:presLayoutVars>
      </dgm:prSet>
      <dgm:spPr/>
      <dgm:t>
        <a:bodyPr/>
        <a:lstStyle/>
        <a:p>
          <a:endParaRPr lang="en-US"/>
        </a:p>
      </dgm:t>
    </dgm:pt>
    <dgm:pt modelId="{040FE5E8-21BE-4132-885B-204B33C36B74}" type="pres">
      <dgm:prSet presAssocID="{1AE84235-1DDD-4707-8F30-5B0D0229769F}" presName="desTx" presStyleLbl="alignAccFollowNode1" presStyleIdx="0" presStyleCnt="6">
        <dgm:presLayoutVars>
          <dgm:bulletEnabled val="1"/>
        </dgm:presLayoutVars>
      </dgm:prSet>
      <dgm:spPr/>
      <dgm:t>
        <a:bodyPr/>
        <a:lstStyle/>
        <a:p>
          <a:endParaRPr lang="en-US"/>
        </a:p>
      </dgm:t>
    </dgm:pt>
    <dgm:pt modelId="{A5023B2F-3470-406E-97BC-7BA0545C8A34}" type="pres">
      <dgm:prSet presAssocID="{9E6BE291-87BC-47E6-BCD6-0A6E1D40FAF5}" presName="space" presStyleCnt="0"/>
      <dgm:spPr/>
    </dgm:pt>
    <dgm:pt modelId="{FF5129BB-A861-4DDA-940A-B96F3EBCC9E1}" type="pres">
      <dgm:prSet presAssocID="{44E90BBE-937F-4ECF-A6F1-036F760345B3}" presName="composite" presStyleCnt="0"/>
      <dgm:spPr/>
    </dgm:pt>
    <dgm:pt modelId="{3C5F2CFC-2598-409B-BBC0-B40F43A33F2F}" type="pres">
      <dgm:prSet presAssocID="{44E90BBE-937F-4ECF-A6F1-036F760345B3}" presName="parTx" presStyleLbl="alignNode1" presStyleIdx="1" presStyleCnt="6">
        <dgm:presLayoutVars>
          <dgm:chMax val="0"/>
          <dgm:chPref val="0"/>
          <dgm:bulletEnabled val="1"/>
        </dgm:presLayoutVars>
      </dgm:prSet>
      <dgm:spPr/>
      <dgm:t>
        <a:bodyPr/>
        <a:lstStyle/>
        <a:p>
          <a:endParaRPr lang="en-US"/>
        </a:p>
      </dgm:t>
    </dgm:pt>
    <dgm:pt modelId="{F18BF194-6534-4BE5-ABB4-6450190E3463}" type="pres">
      <dgm:prSet presAssocID="{44E90BBE-937F-4ECF-A6F1-036F760345B3}" presName="desTx" presStyleLbl="alignAccFollowNode1" presStyleIdx="1" presStyleCnt="6">
        <dgm:presLayoutVars>
          <dgm:bulletEnabled val="1"/>
        </dgm:presLayoutVars>
      </dgm:prSet>
      <dgm:spPr/>
      <dgm:t>
        <a:bodyPr/>
        <a:lstStyle/>
        <a:p>
          <a:endParaRPr lang="en-US"/>
        </a:p>
      </dgm:t>
    </dgm:pt>
    <dgm:pt modelId="{D9671285-88DA-4B12-A436-2FCB123A5164}" type="pres">
      <dgm:prSet presAssocID="{32BCD020-BB2A-48BD-8FBA-C7A6327A719C}" presName="space" presStyleCnt="0"/>
      <dgm:spPr/>
    </dgm:pt>
    <dgm:pt modelId="{20E8C062-D8A4-4F34-8CF3-60FF1A3DF580}" type="pres">
      <dgm:prSet presAssocID="{88E664FE-F365-45EC-9B78-D3222FBDE3C9}" presName="composite" presStyleCnt="0"/>
      <dgm:spPr/>
    </dgm:pt>
    <dgm:pt modelId="{0AA03E2A-E59A-45BC-B1FB-55B02D07A4BB}" type="pres">
      <dgm:prSet presAssocID="{88E664FE-F365-45EC-9B78-D3222FBDE3C9}" presName="parTx" presStyleLbl="alignNode1" presStyleIdx="2" presStyleCnt="6">
        <dgm:presLayoutVars>
          <dgm:chMax val="0"/>
          <dgm:chPref val="0"/>
          <dgm:bulletEnabled val="1"/>
        </dgm:presLayoutVars>
      </dgm:prSet>
      <dgm:spPr/>
      <dgm:t>
        <a:bodyPr/>
        <a:lstStyle/>
        <a:p>
          <a:endParaRPr lang="en-US"/>
        </a:p>
      </dgm:t>
    </dgm:pt>
    <dgm:pt modelId="{3C809040-FB23-4F5D-9DEB-9CDBAA2399E1}" type="pres">
      <dgm:prSet presAssocID="{88E664FE-F365-45EC-9B78-D3222FBDE3C9}" presName="desTx" presStyleLbl="alignAccFollowNode1" presStyleIdx="2" presStyleCnt="6">
        <dgm:presLayoutVars>
          <dgm:bulletEnabled val="1"/>
        </dgm:presLayoutVars>
      </dgm:prSet>
      <dgm:spPr/>
      <dgm:t>
        <a:bodyPr/>
        <a:lstStyle/>
        <a:p>
          <a:endParaRPr lang="en-US"/>
        </a:p>
      </dgm:t>
    </dgm:pt>
    <dgm:pt modelId="{4EC59CE8-6977-4F49-A307-CA024F11BAB9}" type="pres">
      <dgm:prSet presAssocID="{34E3AFED-8208-4B51-9EED-A509D0986DA1}" presName="space" presStyleCnt="0"/>
      <dgm:spPr/>
    </dgm:pt>
    <dgm:pt modelId="{BE681969-A190-4B8F-82E7-6F5588236343}" type="pres">
      <dgm:prSet presAssocID="{96F0FC25-6F1D-48D1-A047-D1FFBEE82119}" presName="composite" presStyleCnt="0"/>
      <dgm:spPr/>
    </dgm:pt>
    <dgm:pt modelId="{36B5B754-AB77-403C-8B28-BDE7593E3AD4}" type="pres">
      <dgm:prSet presAssocID="{96F0FC25-6F1D-48D1-A047-D1FFBEE82119}" presName="parTx" presStyleLbl="alignNode1" presStyleIdx="3" presStyleCnt="6">
        <dgm:presLayoutVars>
          <dgm:chMax val="0"/>
          <dgm:chPref val="0"/>
          <dgm:bulletEnabled val="1"/>
        </dgm:presLayoutVars>
      </dgm:prSet>
      <dgm:spPr/>
      <dgm:t>
        <a:bodyPr/>
        <a:lstStyle/>
        <a:p>
          <a:endParaRPr lang="en-US"/>
        </a:p>
      </dgm:t>
    </dgm:pt>
    <dgm:pt modelId="{541AB7EA-231A-4099-9B5A-0D89EE483946}" type="pres">
      <dgm:prSet presAssocID="{96F0FC25-6F1D-48D1-A047-D1FFBEE82119}" presName="desTx" presStyleLbl="alignAccFollowNode1" presStyleIdx="3" presStyleCnt="6">
        <dgm:presLayoutVars>
          <dgm:bulletEnabled val="1"/>
        </dgm:presLayoutVars>
      </dgm:prSet>
      <dgm:spPr/>
      <dgm:t>
        <a:bodyPr/>
        <a:lstStyle/>
        <a:p>
          <a:endParaRPr lang="en-US"/>
        </a:p>
      </dgm:t>
    </dgm:pt>
    <dgm:pt modelId="{0C03D790-85E1-4F37-B24B-F999CB475BE7}" type="pres">
      <dgm:prSet presAssocID="{5D434466-F1C3-4384-BE5B-3558E413E42E}" presName="space" presStyleCnt="0"/>
      <dgm:spPr/>
    </dgm:pt>
    <dgm:pt modelId="{7C2ED1A0-CCAF-4ED6-93FB-77DCBD5D1ED6}" type="pres">
      <dgm:prSet presAssocID="{2EE32060-9D62-42BB-8419-E83EA991E6A8}" presName="composite" presStyleCnt="0"/>
      <dgm:spPr/>
    </dgm:pt>
    <dgm:pt modelId="{E361646F-97DD-4112-B45C-11DFD40D96CE}" type="pres">
      <dgm:prSet presAssocID="{2EE32060-9D62-42BB-8419-E83EA991E6A8}" presName="parTx" presStyleLbl="alignNode1" presStyleIdx="4" presStyleCnt="6">
        <dgm:presLayoutVars>
          <dgm:chMax val="0"/>
          <dgm:chPref val="0"/>
          <dgm:bulletEnabled val="1"/>
        </dgm:presLayoutVars>
      </dgm:prSet>
      <dgm:spPr/>
      <dgm:t>
        <a:bodyPr/>
        <a:lstStyle/>
        <a:p>
          <a:endParaRPr lang="en-US"/>
        </a:p>
      </dgm:t>
    </dgm:pt>
    <dgm:pt modelId="{F60F7332-0CB1-4C0C-8709-E706EBB58A32}" type="pres">
      <dgm:prSet presAssocID="{2EE32060-9D62-42BB-8419-E83EA991E6A8}" presName="desTx" presStyleLbl="alignAccFollowNode1" presStyleIdx="4" presStyleCnt="6">
        <dgm:presLayoutVars>
          <dgm:bulletEnabled val="1"/>
        </dgm:presLayoutVars>
      </dgm:prSet>
      <dgm:spPr/>
      <dgm:t>
        <a:bodyPr/>
        <a:lstStyle/>
        <a:p>
          <a:endParaRPr lang="en-US"/>
        </a:p>
      </dgm:t>
    </dgm:pt>
    <dgm:pt modelId="{28A9453B-2C4D-4B88-A7A3-044C51724DAB}" type="pres">
      <dgm:prSet presAssocID="{73F43F71-9C87-46C1-A6EE-8F263F512AA6}" presName="space" presStyleCnt="0"/>
      <dgm:spPr/>
    </dgm:pt>
    <dgm:pt modelId="{B7F0DA73-96C1-4BCF-AF30-675815189C25}" type="pres">
      <dgm:prSet presAssocID="{D37C5185-E7EB-4F79-9218-C8487A3D1948}" presName="composite" presStyleCnt="0"/>
      <dgm:spPr/>
    </dgm:pt>
    <dgm:pt modelId="{5D0F60EE-32CC-416A-B28B-5D9FF6D7D3CC}" type="pres">
      <dgm:prSet presAssocID="{D37C5185-E7EB-4F79-9218-C8487A3D1948}" presName="parTx" presStyleLbl="alignNode1" presStyleIdx="5" presStyleCnt="6">
        <dgm:presLayoutVars>
          <dgm:chMax val="0"/>
          <dgm:chPref val="0"/>
          <dgm:bulletEnabled val="1"/>
        </dgm:presLayoutVars>
      </dgm:prSet>
      <dgm:spPr/>
      <dgm:t>
        <a:bodyPr/>
        <a:lstStyle/>
        <a:p>
          <a:endParaRPr lang="en-US"/>
        </a:p>
      </dgm:t>
    </dgm:pt>
    <dgm:pt modelId="{96D1C69E-300F-4623-9E44-C70B157F197B}" type="pres">
      <dgm:prSet presAssocID="{D37C5185-E7EB-4F79-9218-C8487A3D1948}" presName="desTx" presStyleLbl="alignAccFollowNode1" presStyleIdx="5" presStyleCnt="6">
        <dgm:presLayoutVars>
          <dgm:bulletEnabled val="1"/>
        </dgm:presLayoutVars>
      </dgm:prSet>
      <dgm:spPr/>
      <dgm:t>
        <a:bodyPr/>
        <a:lstStyle/>
        <a:p>
          <a:endParaRPr lang="en-US"/>
        </a:p>
      </dgm:t>
    </dgm:pt>
  </dgm:ptLst>
  <dgm:cxnLst>
    <dgm:cxn modelId="{28A1FA14-DA91-4845-B637-784B081A9095}" srcId="{D37C5185-E7EB-4F79-9218-C8487A3D1948}" destId="{0020E191-3359-4F37-94B0-68547446257E}" srcOrd="1" destOrd="0" parTransId="{56C60299-7265-4407-82FC-FB05428CC0FC}" sibTransId="{9EA7158D-6EB9-4DD4-B13E-FDBC40070E0C}"/>
    <dgm:cxn modelId="{F3B63CE1-4791-44BC-BEFF-23989DD7A3C8}" srcId="{AF4E756A-618D-40B7-B996-87EA1C49D8F5}" destId="{88E664FE-F365-45EC-9B78-D3222FBDE3C9}" srcOrd="2" destOrd="0" parTransId="{18420547-0882-41A6-9771-F240C4155C92}" sibTransId="{34E3AFED-8208-4B51-9EED-A509D0986DA1}"/>
    <dgm:cxn modelId="{BB0AE66C-A11C-4BBD-A8A0-4E052A5139B3}" srcId="{1AE84235-1DDD-4707-8F30-5B0D0229769F}" destId="{2F941433-3B43-4C2C-AF1B-1C74BC6055E3}" srcOrd="1" destOrd="0" parTransId="{381DDDEA-5F15-474D-836A-90AECA9F8324}" sibTransId="{913114C1-7A93-4F10-A028-DE716D8F0CBA}"/>
    <dgm:cxn modelId="{AA2C363D-3E10-4204-AF66-D58481F76FA4}" type="presOf" srcId="{2E10A201-05F5-4788-8FD3-A0E5B2CA4735}" destId="{F18BF194-6534-4BE5-ABB4-6450190E3463}" srcOrd="0" destOrd="1" presId="urn:microsoft.com/office/officeart/2005/8/layout/hList1"/>
    <dgm:cxn modelId="{055CAB1B-3ECC-4DA4-9D4D-FCF769C7CB10}" srcId="{96F0FC25-6F1D-48D1-A047-D1FFBEE82119}" destId="{1121100A-715C-4935-AD10-1739A7559740}" srcOrd="0" destOrd="0" parTransId="{41700AA5-5E19-4F7C-99B1-28BFD6177936}" sibTransId="{F46241F3-C98A-4076-8028-90B7C7A28456}"/>
    <dgm:cxn modelId="{3992CBDE-4636-4B17-95F9-85F62AD4919C}" type="presOf" srcId="{AF4E756A-618D-40B7-B996-87EA1C49D8F5}" destId="{891120E5-723C-4BD1-B7E6-D2F92C4D1EDF}" srcOrd="0" destOrd="0" presId="urn:microsoft.com/office/officeart/2005/8/layout/hList1"/>
    <dgm:cxn modelId="{34B96B5E-ED52-4FEE-91ED-8E5D27C0D7E9}" srcId="{AF4E756A-618D-40B7-B996-87EA1C49D8F5}" destId="{96F0FC25-6F1D-48D1-A047-D1FFBEE82119}" srcOrd="3" destOrd="0" parTransId="{854CD1AF-2FD3-427E-B60F-A80084907976}" sibTransId="{5D434466-F1C3-4384-BE5B-3558E413E42E}"/>
    <dgm:cxn modelId="{3D45C36E-45C8-4E48-94B3-530135DA5274}" srcId="{88E664FE-F365-45EC-9B78-D3222FBDE3C9}" destId="{6CB388A7-9FB8-47E2-B333-257D4F54E349}" srcOrd="0" destOrd="0" parTransId="{A1F82E0A-9CDE-464F-A841-271AFA215159}" sibTransId="{D6AA1D94-457D-4FF2-B5D0-98E6B0391600}"/>
    <dgm:cxn modelId="{1D955A39-4362-4072-8401-6ADAF89A32EA}" srcId="{96F0FC25-6F1D-48D1-A047-D1FFBEE82119}" destId="{AC6577F7-043D-4F0F-B3C5-5405C56EB81B}" srcOrd="1" destOrd="0" parTransId="{DE08EAF0-B6E4-46C3-8D0B-30E50894A90D}" sibTransId="{C4C113D1-3259-4680-9199-6050390000E7}"/>
    <dgm:cxn modelId="{4BAFED1E-FF4A-4ED4-B6C7-A9CF81A8A26E}" srcId="{44E90BBE-937F-4ECF-A6F1-036F760345B3}" destId="{8A6AEFEB-1583-4008-9D55-65D7E5509DF0}" srcOrd="0" destOrd="0" parTransId="{128780D6-8F44-4E94-AAF5-5A19C6DF2167}" sibTransId="{61AF008F-9840-47FD-91CF-9A6907E82C64}"/>
    <dgm:cxn modelId="{D86DE9D2-531A-4825-AF05-318C6C0FBA98}" type="presOf" srcId="{36873916-85FA-463F-B8F5-E56E4ACEE169}" destId="{96D1C69E-300F-4623-9E44-C70B157F197B}" srcOrd="0" destOrd="2" presId="urn:microsoft.com/office/officeart/2005/8/layout/hList1"/>
    <dgm:cxn modelId="{995B2C56-8D7E-473F-852A-DD747CC2BCBD}" type="presOf" srcId="{9EC3532B-2A7D-48AA-8FA5-E7129C1CF0E9}" destId="{040FE5E8-21BE-4132-885B-204B33C36B74}" srcOrd="0" destOrd="3" presId="urn:microsoft.com/office/officeart/2005/8/layout/hList1"/>
    <dgm:cxn modelId="{3903F93E-79D3-47B1-BFA9-CF14A641BA2E}" type="presOf" srcId="{1AE84235-1DDD-4707-8F30-5B0D0229769F}" destId="{221C2AAC-CDFE-46EE-B54C-64F104D92DB1}" srcOrd="0" destOrd="0" presId="urn:microsoft.com/office/officeart/2005/8/layout/hList1"/>
    <dgm:cxn modelId="{4EFD8F08-0772-47A3-ADFD-E3185FC52F08}" srcId="{AF4E756A-618D-40B7-B996-87EA1C49D8F5}" destId="{1AE84235-1DDD-4707-8F30-5B0D0229769F}" srcOrd="0" destOrd="0" parTransId="{D12E66DE-6C44-4075-BD3A-B024AE2B6233}" sibTransId="{9E6BE291-87BC-47E6-BCD6-0A6E1D40FAF5}"/>
    <dgm:cxn modelId="{B1AA66C0-330D-45C0-ADB1-984BBCB6D506}" srcId="{D37C5185-E7EB-4F79-9218-C8487A3D1948}" destId="{683F3278-B268-4C39-97AD-5573AC36F1C4}" srcOrd="3" destOrd="0" parTransId="{F3898203-7AE5-4CD2-8EA3-CD892CBD9037}" sibTransId="{432C6902-F969-4D69-858A-97B30F5F8FFF}"/>
    <dgm:cxn modelId="{589342B7-8FF5-472D-BC25-F84DCFA92BC4}" srcId="{2EE32060-9D62-42BB-8419-E83EA991E6A8}" destId="{913D0D8B-8ED0-444B-BDBD-13CCDB66F71A}" srcOrd="0" destOrd="0" parTransId="{C0FDCF71-7B41-4CF5-8AF9-8921D4EF476E}" sibTransId="{C87182F3-9F2E-452D-B25D-F0078D7AC245}"/>
    <dgm:cxn modelId="{465D3104-35E8-4979-A760-83B2885A5924}" type="presOf" srcId="{1121100A-715C-4935-AD10-1739A7559740}" destId="{541AB7EA-231A-4099-9B5A-0D89EE483946}" srcOrd="0" destOrd="0" presId="urn:microsoft.com/office/officeart/2005/8/layout/hList1"/>
    <dgm:cxn modelId="{E2380A17-F259-4082-81F9-F2CCE2E50085}" srcId="{1AE84235-1DDD-4707-8F30-5B0D0229769F}" destId="{D0916DF2-FF70-4B3F-819E-08FD22BF623B}" srcOrd="2" destOrd="0" parTransId="{B53CF46F-B9D3-423C-A797-0603B97D5516}" sibTransId="{C99BC1D0-367A-4CC2-A594-268E5E164D26}"/>
    <dgm:cxn modelId="{35E831A3-0CA4-4EB2-9F92-0EF642C27AFB}" srcId="{88E664FE-F365-45EC-9B78-D3222FBDE3C9}" destId="{4E6E95DE-4A00-4B60-8846-BBEEF995C574}" srcOrd="1" destOrd="0" parTransId="{913ECEA5-5F3C-4809-99B0-46B191ACC462}" sibTransId="{15B4B371-76AC-4E6D-8F50-DCA9D174D4F2}"/>
    <dgm:cxn modelId="{9B0A91C0-50E7-4075-80A3-98BF87EE6374}" type="presOf" srcId="{8A6AEFEB-1583-4008-9D55-65D7E5509DF0}" destId="{F18BF194-6534-4BE5-ABB4-6450190E3463}" srcOrd="0" destOrd="0" presId="urn:microsoft.com/office/officeart/2005/8/layout/hList1"/>
    <dgm:cxn modelId="{426BECA5-468D-41D7-9B4D-B9C09C238F9A}" type="presOf" srcId="{913D0D8B-8ED0-444B-BDBD-13CCDB66F71A}" destId="{F60F7332-0CB1-4C0C-8709-E706EBB58A32}" srcOrd="0" destOrd="0" presId="urn:microsoft.com/office/officeart/2005/8/layout/hList1"/>
    <dgm:cxn modelId="{D533455F-0775-4161-AEBF-531E9AB107E0}" type="presOf" srcId="{AC6577F7-043D-4F0F-B3C5-5405C56EB81B}" destId="{541AB7EA-231A-4099-9B5A-0D89EE483946}" srcOrd="0" destOrd="1" presId="urn:microsoft.com/office/officeart/2005/8/layout/hList1"/>
    <dgm:cxn modelId="{12DFA4EC-EE54-4808-981E-883DEEDB56EC}" type="presOf" srcId="{D0916DF2-FF70-4B3F-819E-08FD22BF623B}" destId="{040FE5E8-21BE-4132-885B-204B33C36B74}" srcOrd="0" destOrd="2" presId="urn:microsoft.com/office/officeart/2005/8/layout/hList1"/>
    <dgm:cxn modelId="{2273514B-86A7-48AE-AA6E-34C005C79A2D}" type="presOf" srcId="{D51CB002-75E5-4920-B8D4-3C5A8D6749F6}" destId="{F60F7332-0CB1-4C0C-8709-E706EBB58A32}" srcOrd="0" destOrd="1" presId="urn:microsoft.com/office/officeart/2005/8/layout/hList1"/>
    <dgm:cxn modelId="{BFCAA98F-CAA6-4AA4-948A-E6CC98DF9253}" type="presOf" srcId="{89F40540-E824-4061-AC05-D5043560D904}" destId="{F18BF194-6534-4BE5-ABB4-6450190E3463}" srcOrd="0" destOrd="2" presId="urn:microsoft.com/office/officeart/2005/8/layout/hList1"/>
    <dgm:cxn modelId="{973D718A-5F4B-4BFB-924C-FA1A6AA46A5E}" type="presOf" srcId="{683F3278-B268-4C39-97AD-5573AC36F1C4}" destId="{96D1C69E-300F-4623-9E44-C70B157F197B}" srcOrd="0" destOrd="3" presId="urn:microsoft.com/office/officeart/2005/8/layout/hList1"/>
    <dgm:cxn modelId="{48094C3D-54BD-430F-9F68-B0A4AD35D73E}" type="presOf" srcId="{2EE32060-9D62-42BB-8419-E83EA991E6A8}" destId="{E361646F-97DD-4112-B45C-11DFD40D96CE}" srcOrd="0" destOrd="0" presId="urn:microsoft.com/office/officeart/2005/8/layout/hList1"/>
    <dgm:cxn modelId="{F741D971-3FA0-4A5A-86F2-CD1BF623859C}" type="presOf" srcId="{AA7CC4DC-2DE4-43B1-A82A-954505CE3CD7}" destId="{3C809040-FB23-4F5D-9DEB-9CDBAA2399E1}" srcOrd="0" destOrd="2" presId="urn:microsoft.com/office/officeart/2005/8/layout/hList1"/>
    <dgm:cxn modelId="{636C3CBB-F93B-44D8-BF1C-963CBF3027E9}" srcId="{1AE84235-1DDD-4707-8F30-5B0D0229769F}" destId="{6F62D932-E12D-49EA-9DFF-6C35ADD3CA8E}" srcOrd="4" destOrd="0" parTransId="{704A85AF-22C1-4E08-953E-956F428055EF}" sibTransId="{819407FA-70F0-4FA3-B4E0-337423E499B4}"/>
    <dgm:cxn modelId="{78A6B241-00C7-49B1-BD50-F2FF0D3AE4C5}" type="presOf" srcId="{D37C5185-E7EB-4F79-9218-C8487A3D1948}" destId="{5D0F60EE-32CC-416A-B28B-5D9FF6D7D3CC}" srcOrd="0" destOrd="0" presId="urn:microsoft.com/office/officeart/2005/8/layout/hList1"/>
    <dgm:cxn modelId="{511F0729-1792-437A-BEBA-B7FBAD214E08}" srcId="{AF4E756A-618D-40B7-B996-87EA1C49D8F5}" destId="{2EE32060-9D62-42BB-8419-E83EA991E6A8}" srcOrd="4" destOrd="0" parTransId="{308FE674-4708-4CED-B242-050A31ACF066}" sibTransId="{73F43F71-9C87-46C1-A6EE-8F263F512AA6}"/>
    <dgm:cxn modelId="{90082B39-9602-4B0C-93F3-FCE3BD366A9F}" type="presOf" srcId="{6F62D932-E12D-49EA-9DFF-6C35ADD3CA8E}" destId="{040FE5E8-21BE-4132-885B-204B33C36B74}" srcOrd="0" destOrd="4" presId="urn:microsoft.com/office/officeart/2005/8/layout/hList1"/>
    <dgm:cxn modelId="{06BFB3D6-855A-49E2-A6E3-097C2B9F5DAF}" type="presOf" srcId="{BB30CA4B-1A7C-45CD-9A2E-7F20FEE549B4}" destId="{040FE5E8-21BE-4132-885B-204B33C36B74}" srcOrd="0" destOrd="0" presId="urn:microsoft.com/office/officeart/2005/8/layout/hList1"/>
    <dgm:cxn modelId="{3BAE8322-CD6B-4BBF-9AAB-160E6F216812}" type="presOf" srcId="{0020E191-3359-4F37-94B0-68547446257E}" destId="{96D1C69E-300F-4623-9E44-C70B157F197B}" srcOrd="0" destOrd="1" presId="urn:microsoft.com/office/officeart/2005/8/layout/hList1"/>
    <dgm:cxn modelId="{33488BDD-FA29-4377-95D4-09C54898343C}" srcId="{44E90BBE-937F-4ECF-A6F1-036F760345B3}" destId="{2E10A201-05F5-4788-8FD3-A0E5B2CA4735}" srcOrd="1" destOrd="0" parTransId="{845DD815-3758-41A9-9B47-AFCEB4F729C2}" sibTransId="{ABD397FB-B98D-4B18-ADAC-3FB1EEAD7F3E}"/>
    <dgm:cxn modelId="{1DDC9874-9DF2-4306-AC97-2513B268BCDD}" type="presOf" srcId="{88E664FE-F365-45EC-9B78-D3222FBDE3C9}" destId="{0AA03E2A-E59A-45BC-B1FB-55B02D07A4BB}" srcOrd="0" destOrd="0" presId="urn:microsoft.com/office/officeart/2005/8/layout/hList1"/>
    <dgm:cxn modelId="{BD61A2ED-6AE4-4F18-9894-7FEBCBF409F0}" type="presOf" srcId="{96F0FC25-6F1D-48D1-A047-D1FFBEE82119}" destId="{36B5B754-AB77-403C-8B28-BDE7593E3AD4}" srcOrd="0" destOrd="0" presId="urn:microsoft.com/office/officeart/2005/8/layout/hList1"/>
    <dgm:cxn modelId="{EA7F2154-6C4D-479B-BA9B-C86CC10CC884}" type="presOf" srcId="{6CB388A7-9FB8-47E2-B333-257D4F54E349}" destId="{3C809040-FB23-4F5D-9DEB-9CDBAA2399E1}" srcOrd="0" destOrd="0" presId="urn:microsoft.com/office/officeart/2005/8/layout/hList1"/>
    <dgm:cxn modelId="{9A38B6B6-B98D-49B7-9311-C9D683DB8BA5}" type="presOf" srcId="{4E6E95DE-4A00-4B60-8846-BBEEF995C574}" destId="{3C809040-FB23-4F5D-9DEB-9CDBAA2399E1}" srcOrd="0" destOrd="1" presId="urn:microsoft.com/office/officeart/2005/8/layout/hList1"/>
    <dgm:cxn modelId="{AB25FB5E-D117-460C-AF3A-25820072825E}" srcId="{AF4E756A-618D-40B7-B996-87EA1C49D8F5}" destId="{D37C5185-E7EB-4F79-9218-C8487A3D1948}" srcOrd="5" destOrd="0" parTransId="{AEA390F8-1E19-48D8-937D-B1C691A5544F}" sibTransId="{C75D6FC4-880C-4332-A62C-DC4E424A32F6}"/>
    <dgm:cxn modelId="{4723CA82-3DAA-40DA-B820-BFF3FBB16C67}" srcId="{1AE84235-1DDD-4707-8F30-5B0D0229769F}" destId="{BB30CA4B-1A7C-45CD-9A2E-7F20FEE549B4}" srcOrd="0" destOrd="0" parTransId="{531C0D5C-16DF-4925-BC3A-A5FCD76A26B9}" sibTransId="{069BE7E6-0237-426B-BCBB-86D910171A16}"/>
    <dgm:cxn modelId="{C60E50DF-D4B5-4AD1-90A7-29A0FC90661F}" type="presOf" srcId="{1F520CAB-7760-47CE-87E0-2060569C57CA}" destId="{96D1C69E-300F-4623-9E44-C70B157F197B}" srcOrd="0" destOrd="0" presId="urn:microsoft.com/office/officeart/2005/8/layout/hList1"/>
    <dgm:cxn modelId="{7C806AD2-DF1E-4531-B9A2-5AA9B342BAF2}" srcId="{88E664FE-F365-45EC-9B78-D3222FBDE3C9}" destId="{AA7CC4DC-2DE4-43B1-A82A-954505CE3CD7}" srcOrd="2" destOrd="0" parTransId="{513689D8-B00A-4993-BDC4-47B4C93F6760}" sibTransId="{EEFA58C5-A0DD-4FD4-A17E-FF089CDF230D}"/>
    <dgm:cxn modelId="{DBF402FB-2BA4-4407-AD38-3FDF330DC18D}" srcId="{44E90BBE-937F-4ECF-A6F1-036F760345B3}" destId="{89F40540-E824-4061-AC05-D5043560D904}" srcOrd="2" destOrd="0" parTransId="{CF1A0777-02FD-4255-946D-DD7FB0760796}" sibTransId="{10CE9277-5938-4A4A-9451-2B4F468472E1}"/>
    <dgm:cxn modelId="{120187D1-B396-4FE2-8065-6769D26DEBB2}" srcId="{AF4E756A-618D-40B7-B996-87EA1C49D8F5}" destId="{44E90BBE-937F-4ECF-A6F1-036F760345B3}" srcOrd="1" destOrd="0" parTransId="{43DB493E-D035-4716-A89F-3E7764FC0D14}" sibTransId="{32BCD020-BB2A-48BD-8FBA-C7A6327A719C}"/>
    <dgm:cxn modelId="{70D26EA7-7927-45AE-AB5E-4125CC32FFFA}" srcId="{D37C5185-E7EB-4F79-9218-C8487A3D1948}" destId="{36873916-85FA-463F-B8F5-E56E4ACEE169}" srcOrd="2" destOrd="0" parTransId="{F72A6CE0-2203-4F65-8824-19F2BECC0A0F}" sibTransId="{7F51EE49-A0DA-40C1-9C7D-2AF30DA94F5D}"/>
    <dgm:cxn modelId="{EF68ED6C-91C7-4263-A825-15516E60BFCF}" srcId="{1AE84235-1DDD-4707-8F30-5B0D0229769F}" destId="{9EC3532B-2A7D-48AA-8FA5-E7129C1CF0E9}" srcOrd="3" destOrd="0" parTransId="{FD1011E9-DC81-41F7-A1B8-9C456955BB11}" sibTransId="{F7820D31-B9A8-4794-98CA-45BC2F7DA3F8}"/>
    <dgm:cxn modelId="{FE3AD970-0C55-4D97-98EE-80494E6B8CBA}" srcId="{2EE32060-9D62-42BB-8419-E83EA991E6A8}" destId="{D51CB002-75E5-4920-B8D4-3C5A8D6749F6}" srcOrd="1" destOrd="0" parTransId="{99A45BB7-50D4-4D44-8245-D66F16284E1F}" sibTransId="{FB94625F-8138-4746-B669-70169C347654}"/>
    <dgm:cxn modelId="{C1DC9BBD-BF02-4302-A701-837559ABE740}" type="presOf" srcId="{44E90BBE-937F-4ECF-A6F1-036F760345B3}" destId="{3C5F2CFC-2598-409B-BBC0-B40F43A33F2F}" srcOrd="0" destOrd="0" presId="urn:microsoft.com/office/officeart/2005/8/layout/hList1"/>
    <dgm:cxn modelId="{E720A403-4C08-40C4-8FE4-667CF89A5401}" type="presOf" srcId="{2F941433-3B43-4C2C-AF1B-1C74BC6055E3}" destId="{040FE5E8-21BE-4132-885B-204B33C36B74}" srcOrd="0" destOrd="1" presId="urn:microsoft.com/office/officeart/2005/8/layout/hList1"/>
    <dgm:cxn modelId="{32D41C2A-8ACE-486B-B216-C8B79C2FC205}" srcId="{D37C5185-E7EB-4F79-9218-C8487A3D1948}" destId="{1F520CAB-7760-47CE-87E0-2060569C57CA}" srcOrd="0" destOrd="0" parTransId="{57CEAF25-7BBB-45FE-9AA0-8B6B0370070B}" sibTransId="{6B40DDFE-70DC-40A4-8DFC-3538C28C989A}"/>
    <dgm:cxn modelId="{19ABB901-56CB-4429-B120-7DC97CCB1C0A}" type="presParOf" srcId="{891120E5-723C-4BD1-B7E6-D2F92C4D1EDF}" destId="{9BB2606E-1864-43E5-89DD-47A93C184620}" srcOrd="0" destOrd="0" presId="urn:microsoft.com/office/officeart/2005/8/layout/hList1"/>
    <dgm:cxn modelId="{7632E3A6-66F7-4F0B-9E32-A00ED652579C}" type="presParOf" srcId="{9BB2606E-1864-43E5-89DD-47A93C184620}" destId="{221C2AAC-CDFE-46EE-B54C-64F104D92DB1}" srcOrd="0" destOrd="0" presId="urn:microsoft.com/office/officeart/2005/8/layout/hList1"/>
    <dgm:cxn modelId="{906559E6-D0CD-4389-AB71-F111D59C78C3}" type="presParOf" srcId="{9BB2606E-1864-43E5-89DD-47A93C184620}" destId="{040FE5E8-21BE-4132-885B-204B33C36B74}" srcOrd="1" destOrd="0" presId="urn:microsoft.com/office/officeart/2005/8/layout/hList1"/>
    <dgm:cxn modelId="{B55A7F9E-AC05-493E-AED5-431B85E48CC0}" type="presParOf" srcId="{891120E5-723C-4BD1-B7E6-D2F92C4D1EDF}" destId="{A5023B2F-3470-406E-97BC-7BA0545C8A34}" srcOrd="1" destOrd="0" presId="urn:microsoft.com/office/officeart/2005/8/layout/hList1"/>
    <dgm:cxn modelId="{572DD32B-4688-454A-8BDA-F648C2B2321B}" type="presParOf" srcId="{891120E5-723C-4BD1-B7E6-D2F92C4D1EDF}" destId="{FF5129BB-A861-4DDA-940A-B96F3EBCC9E1}" srcOrd="2" destOrd="0" presId="urn:microsoft.com/office/officeart/2005/8/layout/hList1"/>
    <dgm:cxn modelId="{0F12F210-A55A-4DE6-A743-309A417F8E1F}" type="presParOf" srcId="{FF5129BB-A861-4DDA-940A-B96F3EBCC9E1}" destId="{3C5F2CFC-2598-409B-BBC0-B40F43A33F2F}" srcOrd="0" destOrd="0" presId="urn:microsoft.com/office/officeart/2005/8/layout/hList1"/>
    <dgm:cxn modelId="{11B93416-30A2-4C31-B5F2-D70DF8800AB7}" type="presParOf" srcId="{FF5129BB-A861-4DDA-940A-B96F3EBCC9E1}" destId="{F18BF194-6534-4BE5-ABB4-6450190E3463}" srcOrd="1" destOrd="0" presId="urn:microsoft.com/office/officeart/2005/8/layout/hList1"/>
    <dgm:cxn modelId="{6166BCCC-967E-4497-9EE7-D28A187ED7D9}" type="presParOf" srcId="{891120E5-723C-4BD1-B7E6-D2F92C4D1EDF}" destId="{D9671285-88DA-4B12-A436-2FCB123A5164}" srcOrd="3" destOrd="0" presId="urn:microsoft.com/office/officeart/2005/8/layout/hList1"/>
    <dgm:cxn modelId="{FCA24EBE-2E73-4094-8BE4-087376953288}" type="presParOf" srcId="{891120E5-723C-4BD1-B7E6-D2F92C4D1EDF}" destId="{20E8C062-D8A4-4F34-8CF3-60FF1A3DF580}" srcOrd="4" destOrd="0" presId="urn:microsoft.com/office/officeart/2005/8/layout/hList1"/>
    <dgm:cxn modelId="{C135112F-460C-4756-8132-94472E7F62D0}" type="presParOf" srcId="{20E8C062-D8A4-4F34-8CF3-60FF1A3DF580}" destId="{0AA03E2A-E59A-45BC-B1FB-55B02D07A4BB}" srcOrd="0" destOrd="0" presId="urn:microsoft.com/office/officeart/2005/8/layout/hList1"/>
    <dgm:cxn modelId="{3B04FB44-739B-49E7-9842-CE3590203CF8}" type="presParOf" srcId="{20E8C062-D8A4-4F34-8CF3-60FF1A3DF580}" destId="{3C809040-FB23-4F5D-9DEB-9CDBAA2399E1}" srcOrd="1" destOrd="0" presId="urn:microsoft.com/office/officeart/2005/8/layout/hList1"/>
    <dgm:cxn modelId="{BEE4C974-3CC7-428C-B2D8-A4014E444E57}" type="presParOf" srcId="{891120E5-723C-4BD1-B7E6-D2F92C4D1EDF}" destId="{4EC59CE8-6977-4F49-A307-CA024F11BAB9}" srcOrd="5" destOrd="0" presId="urn:microsoft.com/office/officeart/2005/8/layout/hList1"/>
    <dgm:cxn modelId="{65BBDA32-43DE-44BA-B5E3-654210C864C8}" type="presParOf" srcId="{891120E5-723C-4BD1-B7E6-D2F92C4D1EDF}" destId="{BE681969-A190-4B8F-82E7-6F5588236343}" srcOrd="6" destOrd="0" presId="urn:microsoft.com/office/officeart/2005/8/layout/hList1"/>
    <dgm:cxn modelId="{B524FE3F-9AEC-44E2-B34E-46C115FCE1F6}" type="presParOf" srcId="{BE681969-A190-4B8F-82E7-6F5588236343}" destId="{36B5B754-AB77-403C-8B28-BDE7593E3AD4}" srcOrd="0" destOrd="0" presId="urn:microsoft.com/office/officeart/2005/8/layout/hList1"/>
    <dgm:cxn modelId="{17BCDC2F-BD0C-4813-A29D-2AECBCABA912}" type="presParOf" srcId="{BE681969-A190-4B8F-82E7-6F5588236343}" destId="{541AB7EA-231A-4099-9B5A-0D89EE483946}" srcOrd="1" destOrd="0" presId="urn:microsoft.com/office/officeart/2005/8/layout/hList1"/>
    <dgm:cxn modelId="{118A3C82-4436-49E1-900A-3003D7F0C37E}" type="presParOf" srcId="{891120E5-723C-4BD1-B7E6-D2F92C4D1EDF}" destId="{0C03D790-85E1-4F37-B24B-F999CB475BE7}" srcOrd="7" destOrd="0" presId="urn:microsoft.com/office/officeart/2005/8/layout/hList1"/>
    <dgm:cxn modelId="{0AD83B6B-8678-4A5D-918A-F6094091B522}" type="presParOf" srcId="{891120E5-723C-4BD1-B7E6-D2F92C4D1EDF}" destId="{7C2ED1A0-CCAF-4ED6-93FB-77DCBD5D1ED6}" srcOrd="8" destOrd="0" presId="urn:microsoft.com/office/officeart/2005/8/layout/hList1"/>
    <dgm:cxn modelId="{F707C6C2-5507-4B73-953F-44C843ED0ACD}" type="presParOf" srcId="{7C2ED1A0-CCAF-4ED6-93FB-77DCBD5D1ED6}" destId="{E361646F-97DD-4112-B45C-11DFD40D96CE}" srcOrd="0" destOrd="0" presId="urn:microsoft.com/office/officeart/2005/8/layout/hList1"/>
    <dgm:cxn modelId="{F7943118-2ED1-4117-A2E9-AAB089A0F1A0}" type="presParOf" srcId="{7C2ED1A0-CCAF-4ED6-93FB-77DCBD5D1ED6}" destId="{F60F7332-0CB1-4C0C-8709-E706EBB58A32}" srcOrd="1" destOrd="0" presId="urn:microsoft.com/office/officeart/2005/8/layout/hList1"/>
    <dgm:cxn modelId="{FB419AAC-1411-4E93-A5DC-12542C09DD21}" type="presParOf" srcId="{891120E5-723C-4BD1-B7E6-D2F92C4D1EDF}" destId="{28A9453B-2C4D-4B88-A7A3-044C51724DAB}" srcOrd="9" destOrd="0" presId="urn:microsoft.com/office/officeart/2005/8/layout/hList1"/>
    <dgm:cxn modelId="{5DE07DEB-420D-45B5-BFCD-7762C802A464}" type="presParOf" srcId="{891120E5-723C-4BD1-B7E6-D2F92C4D1EDF}" destId="{B7F0DA73-96C1-4BCF-AF30-675815189C25}" srcOrd="10" destOrd="0" presId="urn:microsoft.com/office/officeart/2005/8/layout/hList1"/>
    <dgm:cxn modelId="{B7B40C48-CE1F-4B79-AA9D-AB98CE0EDAC4}" type="presParOf" srcId="{B7F0DA73-96C1-4BCF-AF30-675815189C25}" destId="{5D0F60EE-32CC-416A-B28B-5D9FF6D7D3CC}" srcOrd="0" destOrd="0" presId="urn:microsoft.com/office/officeart/2005/8/layout/hList1"/>
    <dgm:cxn modelId="{F4D1CE3E-8F84-478E-8883-60D5B4AC16A6}" type="presParOf" srcId="{B7F0DA73-96C1-4BCF-AF30-675815189C25}" destId="{96D1C69E-300F-4623-9E44-C70B157F197B}"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C2AAC-CDFE-46EE-B54C-64F104D92DB1}">
      <dsp:nvSpPr>
        <dsp:cNvPr id="0" name=""/>
        <dsp:cNvSpPr/>
      </dsp:nvSpPr>
      <dsp:spPr>
        <a:xfrm>
          <a:off x="3245" y="77853"/>
          <a:ext cx="1724267" cy="614666"/>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a:t>Table Storage</a:t>
          </a:r>
        </a:p>
      </dsp:txBody>
      <dsp:txXfrm>
        <a:off x="3245" y="77853"/>
        <a:ext cx="1724267" cy="614666"/>
      </dsp:txXfrm>
    </dsp:sp>
    <dsp:sp modelId="{040FE5E8-21BE-4132-885B-204B33C36B74}">
      <dsp:nvSpPr>
        <dsp:cNvPr id="0" name=""/>
        <dsp:cNvSpPr/>
      </dsp:nvSpPr>
      <dsp:spPr>
        <a:xfrm>
          <a:off x="3245" y="692520"/>
          <a:ext cx="1724267" cy="205326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i="0" u="none" kern="1200" dirty="0"/>
            <a:t>NoSQL</a:t>
          </a:r>
          <a:endParaRPr lang="en-US" sz="1700" kern="1200" dirty="0"/>
        </a:p>
        <a:p>
          <a:pPr marL="171450" lvl="1" indent="-171450" algn="l" defTabSz="755650">
            <a:lnSpc>
              <a:spcPct val="90000"/>
            </a:lnSpc>
            <a:spcBef>
              <a:spcPct val="0"/>
            </a:spcBef>
            <a:spcAft>
              <a:spcPct val="15000"/>
            </a:spcAft>
            <a:buChar char="••"/>
          </a:pPr>
          <a:r>
            <a:rPr lang="en-US" sz="1700" b="0" i="0" u="none" kern="1200" dirty="0"/>
            <a:t>Key/attribute</a:t>
          </a:r>
        </a:p>
        <a:p>
          <a:pPr marL="171450" lvl="1" indent="-171450" algn="l" defTabSz="755650">
            <a:lnSpc>
              <a:spcPct val="90000"/>
            </a:lnSpc>
            <a:spcBef>
              <a:spcPct val="0"/>
            </a:spcBef>
            <a:spcAft>
              <a:spcPct val="15000"/>
            </a:spcAft>
            <a:buChar char="••"/>
          </a:pPr>
          <a:r>
            <a:rPr lang="en-US" sz="1700" b="0" i="0" u="none" kern="1200" dirty="0" err="1"/>
            <a:t>Schemaless</a:t>
          </a:r>
          <a:endParaRPr lang="en-US" sz="1700" b="0" i="0" u="none" kern="1200" dirty="0"/>
        </a:p>
        <a:p>
          <a:pPr marL="171450" lvl="1" indent="-171450" algn="l" defTabSz="755650">
            <a:lnSpc>
              <a:spcPct val="90000"/>
            </a:lnSpc>
            <a:spcBef>
              <a:spcPct val="0"/>
            </a:spcBef>
            <a:spcAft>
              <a:spcPct val="15000"/>
            </a:spcAft>
            <a:buChar char="••"/>
          </a:pPr>
          <a:r>
            <a:rPr lang="en-US" sz="1700" b="1" i="0" u="none" kern="1200" dirty="0"/>
            <a:t>Fast Data Access</a:t>
          </a:r>
        </a:p>
        <a:p>
          <a:pPr marL="171450" lvl="1" indent="-171450" algn="l" defTabSz="755650">
            <a:lnSpc>
              <a:spcPct val="90000"/>
            </a:lnSpc>
            <a:spcBef>
              <a:spcPct val="0"/>
            </a:spcBef>
            <a:spcAft>
              <a:spcPct val="15000"/>
            </a:spcAft>
            <a:buChar char="••"/>
          </a:pPr>
          <a:r>
            <a:rPr lang="en-US" sz="1700" b="0" i="0" u="none" kern="1200" dirty="0"/>
            <a:t>Relatively inexpensive</a:t>
          </a:r>
        </a:p>
      </dsp:txBody>
      <dsp:txXfrm>
        <a:off x="3245" y="692520"/>
        <a:ext cx="1724267" cy="2053260"/>
      </dsp:txXfrm>
    </dsp:sp>
    <dsp:sp modelId="{3C5F2CFC-2598-409B-BBC0-B40F43A33F2F}">
      <dsp:nvSpPr>
        <dsp:cNvPr id="0" name=""/>
        <dsp:cNvSpPr/>
      </dsp:nvSpPr>
      <dsp:spPr>
        <a:xfrm>
          <a:off x="1968909" y="77853"/>
          <a:ext cx="1724267" cy="614666"/>
        </a:xfrm>
        <a:prstGeom prst="rect">
          <a:avLst/>
        </a:prstGeom>
        <a:solidFill>
          <a:schemeClr val="accent4">
            <a:hueOff val="2079139"/>
            <a:satOff val="-9594"/>
            <a:lumOff val="353"/>
            <a:alphaOff val="0"/>
          </a:schemeClr>
        </a:solidFill>
        <a:ln w="12700" cap="flat" cmpd="sng" algn="ctr">
          <a:solidFill>
            <a:schemeClr val="accent4">
              <a:hueOff val="2079139"/>
              <a:satOff val="-9594"/>
              <a:lumOff val="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a:t>Azure SQL Database</a:t>
          </a:r>
        </a:p>
      </dsp:txBody>
      <dsp:txXfrm>
        <a:off x="1968909" y="77853"/>
        <a:ext cx="1724267" cy="614666"/>
      </dsp:txXfrm>
    </dsp:sp>
    <dsp:sp modelId="{F18BF194-6534-4BE5-ABB4-6450190E3463}">
      <dsp:nvSpPr>
        <dsp:cNvPr id="0" name=""/>
        <dsp:cNvSpPr/>
      </dsp:nvSpPr>
      <dsp:spPr>
        <a:xfrm>
          <a:off x="1968909" y="692520"/>
          <a:ext cx="1724267" cy="2053260"/>
        </a:xfrm>
        <a:prstGeom prst="rect">
          <a:avLst/>
        </a:prstGeom>
        <a:solidFill>
          <a:schemeClr val="accent4">
            <a:tint val="40000"/>
            <a:alpha val="90000"/>
            <a:hueOff val="2302784"/>
            <a:satOff val="-12252"/>
            <a:lumOff val="-698"/>
            <a:alphaOff val="0"/>
          </a:schemeClr>
        </a:solidFill>
        <a:ln w="12700" cap="flat" cmpd="sng" algn="ctr">
          <a:solidFill>
            <a:schemeClr val="accent4">
              <a:tint val="40000"/>
              <a:alpha val="90000"/>
              <a:hueOff val="2302784"/>
              <a:satOff val="-12252"/>
              <a:lumOff val="-6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Relational</a:t>
          </a:r>
        </a:p>
        <a:p>
          <a:pPr marL="171450" lvl="1" indent="-171450" algn="l" defTabSz="755650">
            <a:lnSpc>
              <a:spcPct val="90000"/>
            </a:lnSpc>
            <a:spcBef>
              <a:spcPct val="0"/>
            </a:spcBef>
            <a:spcAft>
              <a:spcPct val="15000"/>
            </a:spcAft>
            <a:buChar char="••"/>
          </a:pPr>
          <a:r>
            <a:rPr lang="en-US" sz="1700" kern="1200" dirty="0"/>
            <a:t>Tables</a:t>
          </a:r>
        </a:p>
        <a:p>
          <a:pPr marL="171450" lvl="1" indent="-171450" algn="l" defTabSz="755650">
            <a:lnSpc>
              <a:spcPct val="90000"/>
            </a:lnSpc>
            <a:spcBef>
              <a:spcPct val="0"/>
            </a:spcBef>
            <a:spcAft>
              <a:spcPct val="15000"/>
            </a:spcAft>
            <a:buChar char="••"/>
          </a:pPr>
          <a:r>
            <a:rPr lang="en-US" sz="1700" kern="1200" dirty="0"/>
            <a:t>FK, PK, Indexes, etc.</a:t>
          </a:r>
        </a:p>
      </dsp:txBody>
      <dsp:txXfrm>
        <a:off x="1968909" y="692520"/>
        <a:ext cx="1724267" cy="2053260"/>
      </dsp:txXfrm>
    </dsp:sp>
    <dsp:sp modelId="{0AA03E2A-E59A-45BC-B1FB-55B02D07A4BB}">
      <dsp:nvSpPr>
        <dsp:cNvPr id="0" name=""/>
        <dsp:cNvSpPr/>
      </dsp:nvSpPr>
      <dsp:spPr>
        <a:xfrm>
          <a:off x="3934574" y="77853"/>
          <a:ext cx="1724267" cy="614666"/>
        </a:xfrm>
        <a:prstGeom prst="rect">
          <a:avLst/>
        </a:prstGeom>
        <a:solidFill>
          <a:schemeClr val="accent4">
            <a:hueOff val="4158277"/>
            <a:satOff val="-19187"/>
            <a:lumOff val="706"/>
            <a:alphaOff val="0"/>
          </a:schemeClr>
        </a:solidFill>
        <a:ln w="12700" cap="flat" cmpd="sng" algn="ctr">
          <a:solidFill>
            <a:schemeClr val="accent4">
              <a:hueOff val="4158277"/>
              <a:satOff val="-19187"/>
              <a:lumOff val="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a:t>MySQL</a:t>
          </a:r>
        </a:p>
      </dsp:txBody>
      <dsp:txXfrm>
        <a:off x="3934574" y="77853"/>
        <a:ext cx="1724267" cy="614666"/>
      </dsp:txXfrm>
    </dsp:sp>
    <dsp:sp modelId="{3C809040-FB23-4F5D-9DEB-9CDBAA2399E1}">
      <dsp:nvSpPr>
        <dsp:cNvPr id="0" name=""/>
        <dsp:cNvSpPr/>
      </dsp:nvSpPr>
      <dsp:spPr>
        <a:xfrm>
          <a:off x="3934574" y="692520"/>
          <a:ext cx="1724267" cy="2053260"/>
        </a:xfrm>
        <a:prstGeom prst="rect">
          <a:avLst/>
        </a:prstGeom>
        <a:solidFill>
          <a:schemeClr val="accent4">
            <a:tint val="40000"/>
            <a:alpha val="90000"/>
            <a:hueOff val="4605567"/>
            <a:satOff val="-24504"/>
            <a:lumOff val="-1396"/>
            <a:alphaOff val="0"/>
          </a:schemeClr>
        </a:solidFill>
        <a:ln w="12700" cap="flat" cmpd="sng" algn="ctr">
          <a:solidFill>
            <a:schemeClr val="accent4">
              <a:tint val="40000"/>
              <a:alpha val="90000"/>
              <a:hueOff val="4605567"/>
              <a:satOff val="-24504"/>
              <a:lumOff val="-13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Relational</a:t>
          </a:r>
        </a:p>
        <a:p>
          <a:pPr marL="171450" lvl="1" indent="-171450" algn="l" defTabSz="755650">
            <a:lnSpc>
              <a:spcPct val="90000"/>
            </a:lnSpc>
            <a:spcBef>
              <a:spcPct val="0"/>
            </a:spcBef>
            <a:spcAft>
              <a:spcPct val="15000"/>
            </a:spcAft>
            <a:buChar char="••"/>
          </a:pPr>
          <a:r>
            <a:rPr lang="en-US" sz="1700" kern="1200" dirty="0"/>
            <a:t>Fast DB</a:t>
          </a:r>
        </a:p>
        <a:p>
          <a:pPr marL="171450" lvl="1" indent="-171450" algn="l" defTabSz="755650">
            <a:lnSpc>
              <a:spcPct val="90000"/>
            </a:lnSpc>
            <a:spcBef>
              <a:spcPct val="0"/>
            </a:spcBef>
            <a:spcAft>
              <a:spcPct val="15000"/>
            </a:spcAft>
            <a:buChar char="••"/>
          </a:pPr>
          <a:r>
            <a:rPr lang="en-US" sz="1700" kern="1200" dirty="0"/>
            <a:t>Open Source</a:t>
          </a:r>
        </a:p>
      </dsp:txBody>
      <dsp:txXfrm>
        <a:off x="3934574" y="692520"/>
        <a:ext cx="1724267" cy="2053260"/>
      </dsp:txXfrm>
    </dsp:sp>
    <dsp:sp modelId="{36B5B754-AB77-403C-8B28-BDE7593E3AD4}">
      <dsp:nvSpPr>
        <dsp:cNvPr id="0" name=""/>
        <dsp:cNvSpPr/>
      </dsp:nvSpPr>
      <dsp:spPr>
        <a:xfrm>
          <a:off x="5900238" y="77853"/>
          <a:ext cx="1724267" cy="614666"/>
        </a:xfrm>
        <a:prstGeom prst="rect">
          <a:avLst/>
        </a:prstGeom>
        <a:solidFill>
          <a:schemeClr val="accent4">
            <a:hueOff val="6237415"/>
            <a:satOff val="-28781"/>
            <a:lumOff val="1059"/>
            <a:alphaOff val="0"/>
          </a:schemeClr>
        </a:solidFill>
        <a:ln w="12700" cap="flat" cmpd="sng" algn="ctr">
          <a:solidFill>
            <a:schemeClr val="accent4">
              <a:hueOff val="6237415"/>
              <a:satOff val="-28781"/>
              <a:lumOff val="1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err="1"/>
            <a:t>CosmosDB</a:t>
          </a:r>
          <a:endParaRPr lang="en-US" sz="1700" kern="1200" dirty="0"/>
        </a:p>
      </dsp:txBody>
      <dsp:txXfrm>
        <a:off x="5900238" y="77853"/>
        <a:ext cx="1724267" cy="614666"/>
      </dsp:txXfrm>
    </dsp:sp>
    <dsp:sp modelId="{541AB7EA-231A-4099-9B5A-0D89EE483946}">
      <dsp:nvSpPr>
        <dsp:cNvPr id="0" name=""/>
        <dsp:cNvSpPr/>
      </dsp:nvSpPr>
      <dsp:spPr>
        <a:xfrm>
          <a:off x="5900238" y="692520"/>
          <a:ext cx="1724267" cy="2053260"/>
        </a:xfrm>
        <a:prstGeom prst="rect">
          <a:avLst/>
        </a:prstGeom>
        <a:solidFill>
          <a:schemeClr val="accent4">
            <a:tint val="40000"/>
            <a:alpha val="90000"/>
            <a:hueOff val="6908351"/>
            <a:satOff val="-36757"/>
            <a:lumOff val="-2094"/>
            <a:alphaOff val="0"/>
          </a:schemeClr>
        </a:solidFill>
        <a:ln w="12700" cap="flat" cmpd="sng" algn="ctr">
          <a:solidFill>
            <a:schemeClr val="accent4">
              <a:tint val="40000"/>
              <a:alpha val="90000"/>
              <a:hueOff val="6908351"/>
              <a:satOff val="-36757"/>
              <a:lumOff val="-209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NoSQL</a:t>
          </a:r>
        </a:p>
        <a:p>
          <a:pPr marL="171450" lvl="1" indent="-171450" algn="l" defTabSz="755650">
            <a:lnSpc>
              <a:spcPct val="90000"/>
            </a:lnSpc>
            <a:spcBef>
              <a:spcPct val="0"/>
            </a:spcBef>
            <a:spcAft>
              <a:spcPct val="15000"/>
            </a:spcAft>
            <a:buChar char="••"/>
          </a:pPr>
          <a:r>
            <a:rPr lang="en-US" sz="1700" kern="1200" dirty="0"/>
            <a:t>JSON / JavaScript</a:t>
          </a:r>
        </a:p>
      </dsp:txBody>
      <dsp:txXfrm>
        <a:off x="5900238" y="692520"/>
        <a:ext cx="1724267" cy="2053260"/>
      </dsp:txXfrm>
    </dsp:sp>
    <dsp:sp modelId="{E361646F-97DD-4112-B45C-11DFD40D96CE}">
      <dsp:nvSpPr>
        <dsp:cNvPr id="0" name=""/>
        <dsp:cNvSpPr/>
      </dsp:nvSpPr>
      <dsp:spPr>
        <a:xfrm>
          <a:off x="7865903" y="77853"/>
          <a:ext cx="1724267" cy="614666"/>
        </a:xfrm>
        <a:prstGeom prst="rect">
          <a:avLst/>
        </a:prstGeom>
        <a:solidFill>
          <a:schemeClr val="accent4">
            <a:hueOff val="8316554"/>
            <a:satOff val="-38374"/>
            <a:lumOff val="1412"/>
            <a:alphaOff val="0"/>
          </a:schemeClr>
        </a:solidFill>
        <a:ln w="12700" cap="flat" cmpd="sng" algn="ctr">
          <a:solidFill>
            <a:schemeClr val="accent4">
              <a:hueOff val="8316554"/>
              <a:satOff val="-38374"/>
              <a:lumOff val="1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a:t>Blob Storage</a:t>
          </a:r>
        </a:p>
      </dsp:txBody>
      <dsp:txXfrm>
        <a:off x="7865903" y="77853"/>
        <a:ext cx="1724267" cy="614666"/>
      </dsp:txXfrm>
    </dsp:sp>
    <dsp:sp modelId="{F60F7332-0CB1-4C0C-8709-E706EBB58A32}">
      <dsp:nvSpPr>
        <dsp:cNvPr id="0" name=""/>
        <dsp:cNvSpPr/>
      </dsp:nvSpPr>
      <dsp:spPr>
        <a:xfrm>
          <a:off x="7865903" y="692520"/>
          <a:ext cx="1724267" cy="2053260"/>
        </a:xfrm>
        <a:prstGeom prst="rect">
          <a:avLst/>
        </a:prstGeom>
        <a:solidFill>
          <a:schemeClr val="accent4">
            <a:tint val="40000"/>
            <a:alpha val="90000"/>
            <a:hueOff val="9211134"/>
            <a:satOff val="-49009"/>
            <a:lumOff val="-2792"/>
            <a:alphaOff val="0"/>
          </a:schemeClr>
        </a:solidFill>
        <a:ln w="12700" cap="flat" cmpd="sng" algn="ctr">
          <a:solidFill>
            <a:schemeClr val="accent4">
              <a:tint val="40000"/>
              <a:alpha val="90000"/>
              <a:hueOff val="9211134"/>
              <a:satOff val="-49009"/>
              <a:lumOff val="-27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Unstructured data</a:t>
          </a:r>
        </a:p>
        <a:p>
          <a:pPr marL="171450" lvl="1" indent="-171450" algn="l" defTabSz="755650">
            <a:lnSpc>
              <a:spcPct val="90000"/>
            </a:lnSpc>
            <a:spcBef>
              <a:spcPct val="0"/>
            </a:spcBef>
            <a:spcAft>
              <a:spcPct val="15000"/>
            </a:spcAft>
            <a:buChar char="••"/>
          </a:pPr>
          <a:r>
            <a:rPr lang="en-US" sz="1700" kern="1200" dirty="0"/>
            <a:t>Disks, Images, Logs</a:t>
          </a:r>
        </a:p>
      </dsp:txBody>
      <dsp:txXfrm>
        <a:off x="7865903" y="692520"/>
        <a:ext cx="1724267" cy="2053260"/>
      </dsp:txXfrm>
    </dsp:sp>
    <dsp:sp modelId="{5D0F60EE-32CC-416A-B28B-5D9FF6D7D3CC}">
      <dsp:nvSpPr>
        <dsp:cNvPr id="0" name=""/>
        <dsp:cNvSpPr/>
      </dsp:nvSpPr>
      <dsp:spPr>
        <a:xfrm>
          <a:off x="9831567" y="77853"/>
          <a:ext cx="1724267" cy="614666"/>
        </a:xfrm>
        <a:prstGeom prst="rect">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a:t>MongoDB</a:t>
          </a:r>
        </a:p>
      </dsp:txBody>
      <dsp:txXfrm>
        <a:off x="9831567" y="77853"/>
        <a:ext cx="1724267" cy="614666"/>
      </dsp:txXfrm>
    </dsp:sp>
    <dsp:sp modelId="{96D1C69E-300F-4623-9E44-C70B157F197B}">
      <dsp:nvSpPr>
        <dsp:cNvPr id="0" name=""/>
        <dsp:cNvSpPr/>
      </dsp:nvSpPr>
      <dsp:spPr>
        <a:xfrm>
          <a:off x="9831567" y="692520"/>
          <a:ext cx="1724267" cy="2053260"/>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NoSQL</a:t>
          </a:r>
        </a:p>
        <a:p>
          <a:pPr marL="171450" lvl="1" indent="-171450" algn="l" defTabSz="755650">
            <a:lnSpc>
              <a:spcPct val="90000"/>
            </a:lnSpc>
            <a:spcBef>
              <a:spcPct val="0"/>
            </a:spcBef>
            <a:spcAft>
              <a:spcPct val="15000"/>
            </a:spcAft>
            <a:buChar char="••"/>
          </a:pPr>
          <a:r>
            <a:rPr lang="en-US" sz="1700" kern="1200" dirty="0"/>
            <a:t>JSON-like</a:t>
          </a:r>
        </a:p>
        <a:p>
          <a:pPr marL="171450" lvl="1" indent="-171450" algn="l" defTabSz="755650">
            <a:lnSpc>
              <a:spcPct val="90000"/>
            </a:lnSpc>
            <a:spcBef>
              <a:spcPct val="0"/>
            </a:spcBef>
            <a:spcAft>
              <a:spcPct val="15000"/>
            </a:spcAft>
            <a:buChar char="••"/>
          </a:pPr>
          <a:r>
            <a:rPr lang="en-US" sz="1700" kern="1200" dirty="0"/>
            <a:t>Dynamic schemas</a:t>
          </a:r>
        </a:p>
        <a:p>
          <a:pPr marL="171450" lvl="1" indent="-171450" algn="l" defTabSz="755650">
            <a:lnSpc>
              <a:spcPct val="90000"/>
            </a:lnSpc>
            <a:spcBef>
              <a:spcPct val="0"/>
            </a:spcBef>
            <a:spcAft>
              <a:spcPct val="15000"/>
            </a:spcAft>
            <a:buChar char="••"/>
          </a:pPr>
          <a:r>
            <a:rPr lang="en-US" sz="1700" kern="1200" dirty="0"/>
            <a:t>High performance</a:t>
          </a:r>
        </a:p>
      </dsp:txBody>
      <dsp:txXfrm>
        <a:off x="9831567" y="692520"/>
        <a:ext cx="1724267" cy="20532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5/14/2018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5/14/2018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microsoft.com/learning/en-us/exam-70-534.aspx#item-ID0EDAAAAAAAAADBA"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www.nuodb.com/" TargetMode="External"/><Relationship Id="rId4" Type="http://schemas.openxmlformats.org/officeDocument/2006/relationships/hyperlink" Target="http://en.wikipedia.org/wiki/NewSQL"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a:t>
            </a:fld>
            <a:endParaRPr lang="en-US"/>
          </a:p>
        </p:txBody>
      </p:sp>
    </p:spTree>
    <p:extLst>
      <p:ext uri="{BB962C8B-B14F-4D97-AF65-F5344CB8AC3E}">
        <p14:creationId xmlns:p14="http://schemas.microsoft.com/office/powerpoint/2010/main" val="2886717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598267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897469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1962659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3233157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2504027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1236798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1164675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2927476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2534846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3047722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2187507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3279151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33492045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tasks for this exercise are as follows:</a:t>
            </a:r>
          </a:p>
          <a:p>
            <a:r>
              <a:rPr lang="en-US" sz="1200" b="0" i="0" kern="1200" dirty="0">
                <a:solidFill>
                  <a:schemeClr val="tx1"/>
                </a:solidFill>
                <a:effectLst/>
                <a:latin typeface="+mn-lt"/>
                <a:ea typeface="+mn-ea"/>
                <a:cs typeface="+mn-cs"/>
              </a:rPr>
              <a:t>Create virtual networks by using Azure Portal</a:t>
            </a:r>
          </a:p>
          <a:p>
            <a:r>
              <a:rPr lang="en-US" sz="1200" b="1" i="0" kern="1200" dirty="0">
                <a:solidFill>
                  <a:schemeClr val="tx1"/>
                </a:solidFill>
                <a:effectLst/>
                <a:latin typeface="+mn-lt"/>
                <a:ea typeface="+mn-ea"/>
                <a:cs typeface="+mn-cs"/>
              </a:rPr>
              <a:t>Task 1: Create a virtual network by using the Azure portal</a:t>
            </a:r>
          </a:p>
          <a:p>
            <a:r>
              <a:rPr lang="en-US" sz="1200" b="0" i="0" kern="1200" dirty="0">
                <a:solidFill>
                  <a:schemeClr val="tx1"/>
                </a:solidFill>
                <a:effectLst/>
                <a:latin typeface="+mn-lt"/>
                <a:ea typeface="+mn-ea"/>
                <a:cs typeface="+mn-cs"/>
              </a:rPr>
              <a:t>From MIA-CL1, start Microsoft Edge, go to </a:t>
            </a:r>
            <a:r>
              <a:rPr lang="en-US" sz="1200" b="1" i="0" u="none" strike="noStrike" kern="1200" dirty="0">
                <a:solidFill>
                  <a:schemeClr val="tx1"/>
                </a:solidFill>
                <a:effectLst/>
                <a:latin typeface="+mn-lt"/>
                <a:ea typeface="+mn-ea"/>
                <a:cs typeface="+mn-cs"/>
                <a:hlinkClick r:id="rId3"/>
              </a:rPr>
              <a:t>http://portal.azure.com</a:t>
            </a:r>
            <a:r>
              <a:rPr lang="en-US" sz="1200" b="0" i="0" kern="1200" dirty="0">
                <a:solidFill>
                  <a:schemeClr val="tx1"/>
                </a:solidFill>
                <a:effectLst/>
                <a:latin typeface="+mn-lt"/>
                <a:ea typeface="+mn-ea"/>
                <a:cs typeface="+mn-cs"/>
              </a:rPr>
              <a:t>, and then, if prompted, sign in to the Azure portal as the Service Administrator of your Azure subscription.</a:t>
            </a:r>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10.0.0.0/16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10.0.0.0/24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Create new</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New resource group name: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10.1.0.0/16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10.1.0.0/24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Use existing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1" i="0" kern="1200" dirty="0">
                <a:solidFill>
                  <a:schemeClr val="tx1"/>
                </a:solidFill>
                <a:effectLst/>
                <a:latin typeface="+mn-lt"/>
                <a:ea typeface="+mn-ea"/>
                <a:cs typeface="+mn-cs"/>
              </a:rPr>
              <a:t>Task 2: Configure </a:t>
            </a:r>
            <a:r>
              <a:rPr lang="en-US" sz="1200" b="1" i="0" kern="1200" dirty="0" err="1">
                <a:solidFill>
                  <a:schemeClr val="tx1"/>
                </a:solidFill>
                <a:effectLst/>
                <a:latin typeface="+mn-lt"/>
                <a:ea typeface="+mn-ea"/>
                <a:cs typeface="+mn-cs"/>
              </a:rPr>
              <a:t>VNet</a:t>
            </a:r>
            <a:r>
              <a:rPr lang="en-US" sz="1200" b="1" i="0" kern="1200" dirty="0">
                <a:solidFill>
                  <a:schemeClr val="tx1"/>
                </a:solidFill>
                <a:effectLst/>
                <a:latin typeface="+mn-lt"/>
                <a:ea typeface="+mn-ea"/>
                <a:cs typeface="+mn-cs"/>
              </a:rPr>
              <a:t> peering by using the Azure portal</a:t>
            </a: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22</a:t>
            </a:fld>
            <a:endParaRPr lang="en-US"/>
          </a:p>
        </p:txBody>
      </p:sp>
    </p:spTree>
    <p:extLst>
      <p:ext uri="{BB962C8B-B14F-4D97-AF65-F5344CB8AC3E}">
        <p14:creationId xmlns:p14="http://schemas.microsoft.com/office/powerpoint/2010/main" val="1815398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36146337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1788398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3387782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28822605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2418665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35176580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4034621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hlinkClick r:id="rId3"/>
              </a:rPr>
              <a:t>Design an application storage and data access strategy (15–20%)</a:t>
            </a:r>
            <a:endParaRPr lang="en-US" dirty="0">
              <a:effectLst/>
            </a:endParaRPr>
          </a:p>
          <a:p>
            <a:r>
              <a:rPr lang="en-US" b="1" dirty="0">
                <a:effectLst/>
              </a:rPr>
              <a:t>Design data storage</a:t>
            </a:r>
          </a:p>
          <a:p>
            <a:r>
              <a:rPr lang="en-US" dirty="0"/>
              <a:t>Table Storage</a:t>
            </a:r>
          </a:p>
          <a:p>
            <a:r>
              <a:rPr lang="en-US" dirty="0"/>
              <a:t>With a </a:t>
            </a:r>
            <a:r>
              <a:rPr lang="en-US" dirty="0" err="1"/>
              <a:t>schemaless</a:t>
            </a:r>
            <a:r>
              <a:rPr lang="en-US" dirty="0"/>
              <a:t> data store, it's easy to adapt your data as the needs of your application evolve. Table storage is easy to use, so developers can create applications quickly. Access to data is fast and cost-effective for all kinds of applications. </a:t>
            </a:r>
          </a:p>
          <a:p>
            <a:r>
              <a:rPr lang="en-US" dirty="0"/>
              <a:t>Table storage is typically significantly lower in cost than traditional SQL for similar volumes of data.</a:t>
            </a:r>
          </a:p>
          <a:p>
            <a:endParaRPr lang="en-US" dirty="0"/>
          </a:p>
          <a:p>
            <a:endParaRPr lang="en-US" dirty="0"/>
          </a:p>
          <a:p>
            <a:r>
              <a:rPr lang="en-US" dirty="0"/>
              <a:t>SQL Database, </a:t>
            </a:r>
            <a:r>
              <a:rPr lang="en-US" dirty="0" err="1"/>
              <a:t>DocumentDB</a:t>
            </a:r>
            <a:r>
              <a:rPr lang="en-US" dirty="0"/>
              <a:t>, Blob Storage, MongoDB, and MySQL</a:t>
            </a:r>
          </a:p>
          <a:p>
            <a:r>
              <a:rPr lang="en-US" dirty="0">
                <a:effectLst/>
              </a:rPr>
              <a:t>design security options for SQL Database or Azure Storage; identify the appropriate VM type and size for a solution</a:t>
            </a:r>
          </a:p>
          <a:p>
            <a:endParaRPr lang="en-US" dirty="0">
              <a:effectLst/>
            </a:endParaRPr>
          </a:p>
          <a:p>
            <a:r>
              <a:rPr lang="en-US" dirty="0"/>
              <a:t>MySQL” is “</a:t>
            </a:r>
            <a:r>
              <a:rPr lang="en-US" b="1" dirty="0"/>
              <a:t>My </a:t>
            </a:r>
            <a:r>
              <a:rPr lang="en-US" b="1" dirty="0" err="1"/>
              <a:t>Ess</a:t>
            </a:r>
            <a:r>
              <a:rPr lang="en-US" b="1" dirty="0"/>
              <a:t> Que Ell” </a:t>
            </a:r>
            <a:r>
              <a:rPr lang="en-US" dirty="0"/>
              <a:t>(not “my sequel”), </a:t>
            </a:r>
            <a:endParaRPr lang="en-US" dirty="0">
              <a:effectLst/>
            </a:endParaRPr>
          </a:p>
          <a:p>
            <a:endParaRPr lang="en-US" dirty="0">
              <a:effectLst/>
            </a:endParaRPr>
          </a:p>
          <a:p>
            <a:r>
              <a:rPr lang="en-US" dirty="0">
                <a:effectLst/>
              </a:rPr>
              <a:t>http://azure.microsoft.com/en-us/documentation/articles/storage-introduction/</a:t>
            </a:r>
          </a:p>
          <a:p>
            <a:endParaRPr lang="en-US" dirty="0">
              <a:effectLst/>
            </a:endParaRPr>
          </a:p>
          <a:p>
            <a:r>
              <a:rPr lang="en-US" dirty="0">
                <a:effectLst/>
              </a:rPr>
              <a:t>http://azure.microsoft.com/en-us/marketplace/partners/mongodb/mongodb-inc/</a:t>
            </a:r>
          </a:p>
          <a:p>
            <a:endParaRPr lang="en-US" dirty="0">
              <a:effectLst/>
            </a:endParaRPr>
          </a:p>
          <a:p>
            <a:r>
              <a:rPr lang="en-US" b="1" dirty="0" err="1">
                <a:effectLst/>
              </a:rPr>
              <a:t>DocumentDB</a:t>
            </a:r>
            <a:r>
              <a:rPr lang="en-US" b="0" dirty="0">
                <a:effectLst/>
              </a:rPr>
              <a:t>  </a:t>
            </a:r>
            <a:r>
              <a:rPr lang="en-US" dirty="0"/>
              <a:t>Azure </a:t>
            </a:r>
            <a:r>
              <a:rPr lang="en-US" dirty="0" err="1"/>
              <a:t>DocumentDB</a:t>
            </a:r>
            <a:r>
              <a:rPr lang="en-US" dirty="0"/>
              <a:t> is a NoSQL document database service designed from the ground up to </a:t>
            </a:r>
            <a:r>
              <a:rPr lang="en-US" b="1" i="1" dirty="0"/>
              <a:t>natively support JSON and JavaScript directly inside the database </a:t>
            </a:r>
            <a:r>
              <a:rPr lang="en-US" dirty="0"/>
              <a:t>engine. It’s the right solution for web and mobile applications when predictable throughput, low latency, and flexible query are key. Microsoft consumer applications like OneNote already use </a:t>
            </a:r>
            <a:r>
              <a:rPr lang="en-US" dirty="0" err="1"/>
              <a:t>DocumentDB</a:t>
            </a:r>
            <a:r>
              <a:rPr lang="en-US" dirty="0"/>
              <a:t> in production to support millions of users.	http://azure.microsoft.com/en-us/services/documentdb/ </a:t>
            </a:r>
          </a:p>
          <a:p>
            <a:endParaRPr lang="en-US" b="1" dirty="0">
              <a:effectLst/>
            </a:endParaRPr>
          </a:p>
          <a:p>
            <a:r>
              <a:rPr lang="en-US" b="1" dirty="0">
                <a:effectLst/>
              </a:rPr>
              <a:t>4 NoSQL</a:t>
            </a:r>
            <a:r>
              <a:rPr lang="en-US" b="0" baseline="0" dirty="0">
                <a:effectLst/>
              </a:rPr>
              <a:t> options…  </a:t>
            </a:r>
          </a:p>
          <a:p>
            <a:r>
              <a:rPr lang="en-US" b="0" baseline="0" dirty="0">
                <a:effectLst/>
              </a:rPr>
              <a:t>Graph Database</a:t>
            </a:r>
          </a:p>
          <a:p>
            <a:r>
              <a:rPr lang="en-US" b="0" baseline="0" dirty="0" err="1">
                <a:effectLst/>
              </a:rPr>
              <a:t>Cp;umn-Family</a:t>
            </a:r>
            <a:r>
              <a:rPr lang="en-US" b="0" baseline="0" dirty="0">
                <a:effectLst/>
              </a:rPr>
              <a:t>?????????</a:t>
            </a:r>
          </a:p>
          <a:p>
            <a:r>
              <a:rPr lang="en-US" b="0" baseline="0" dirty="0">
                <a:effectLst/>
              </a:rPr>
              <a:t>Document</a:t>
            </a:r>
          </a:p>
          <a:p>
            <a:r>
              <a:rPr lang="en-US" b="0" baseline="0" dirty="0">
                <a:effectLst/>
              </a:rPr>
              <a:t>Key/Value</a:t>
            </a:r>
          </a:p>
          <a:p>
            <a:r>
              <a:rPr lang="en-US" b="0" baseline="0" dirty="0">
                <a:effectLst/>
              </a:rPr>
              <a:t>http://www.asp.net/aspnet/overview/developing-apps-with-windows-azure/building-real-world-cloud-apps-with-windows-azure/data-storage-options</a:t>
            </a:r>
          </a:p>
          <a:p>
            <a:r>
              <a:rPr lang="en-US" dirty="0"/>
              <a:t>Compared to relational databases, the NoSQL options offer far greater scalability and cost-effectiveness for storage and analysis of unstructured data. The tradeoff is that they don't provide the rich </a:t>
            </a:r>
            <a:r>
              <a:rPr lang="en-US" dirty="0" err="1"/>
              <a:t>queryability</a:t>
            </a:r>
            <a:r>
              <a:rPr lang="en-US" dirty="0"/>
              <a:t> and robust data integrity capabilities of relational databases. NoSQL would work well for IIS log data, which</a:t>
            </a:r>
          </a:p>
          <a:p>
            <a:r>
              <a:rPr lang="en-US" dirty="0"/>
              <a:t>h involves high volume with no need for join queries. NoSQL would not work so well for banking transactions, which requires absolute data integrity and involves many relationships to other account-related data.</a:t>
            </a:r>
          </a:p>
          <a:p>
            <a:r>
              <a:rPr lang="en-US" dirty="0"/>
              <a:t>There is also a newer category of database platform called </a:t>
            </a:r>
            <a:r>
              <a:rPr lang="en-US" dirty="0" err="1">
                <a:hlinkClick r:id="rId4"/>
              </a:rPr>
              <a:t>NewSQL</a:t>
            </a:r>
            <a:r>
              <a:rPr lang="en-US" dirty="0"/>
              <a:t> that combines the scalability of a NoSQL database with the </a:t>
            </a:r>
            <a:r>
              <a:rPr lang="en-US" dirty="0" err="1"/>
              <a:t>queryability</a:t>
            </a:r>
            <a:r>
              <a:rPr lang="en-US" dirty="0"/>
              <a:t> and transactional integrity of a relational database. </a:t>
            </a:r>
            <a:r>
              <a:rPr lang="en-US" dirty="0" err="1"/>
              <a:t>NewSQL</a:t>
            </a:r>
            <a:r>
              <a:rPr lang="en-US" dirty="0"/>
              <a:t> databases are designed for distributed storage and query processing, which is often hard to implement in "</a:t>
            </a:r>
            <a:r>
              <a:rPr lang="en-US" dirty="0" err="1"/>
              <a:t>OldSQL</a:t>
            </a:r>
            <a:r>
              <a:rPr lang="en-US" dirty="0"/>
              <a:t>" databases. </a:t>
            </a:r>
            <a:r>
              <a:rPr lang="en-US" dirty="0" err="1">
                <a:hlinkClick r:id="rId5"/>
              </a:rPr>
              <a:t>NuoDB</a:t>
            </a:r>
            <a:r>
              <a:rPr lang="en-US" dirty="0"/>
              <a:t> is an example of a </a:t>
            </a:r>
            <a:r>
              <a:rPr lang="en-US" dirty="0" err="1"/>
              <a:t>NewSQL</a:t>
            </a:r>
            <a:r>
              <a:rPr lang="en-US" dirty="0"/>
              <a:t> database that can be used on Azure.</a:t>
            </a:r>
          </a:p>
          <a:p>
            <a:endParaRPr lang="en-US" b="1" dirty="0">
              <a:effectLst/>
            </a:endParaRPr>
          </a:p>
          <a:p>
            <a:r>
              <a:rPr lang="en-US" dirty="0"/>
              <a:t>A shared access signature provides delegated access to resources in your storage account. This means that you can grant a client limited permissions to your blobs, queues, or tables for a specified period of time and with a specified set of permissions, without having to share your account access keys. The </a:t>
            </a:r>
            <a:r>
              <a:rPr lang="en-US" b="1" dirty="0"/>
              <a:t>SAS</a:t>
            </a:r>
            <a:r>
              <a:rPr lang="en-US" dirty="0"/>
              <a:t> is a URI that encompasses in its query parameters all of the information necessary for authenticated access to a storage resource. To access storage resources with the SAS, the client only needs to pass in the SAS to the appropriate constructor or method.</a:t>
            </a:r>
          </a:p>
          <a:p>
            <a:endParaRPr lang="en-US" dirty="0"/>
          </a:p>
          <a:p>
            <a:r>
              <a:rPr lang="en-US" dirty="0"/>
              <a:t>You can use a </a:t>
            </a:r>
            <a:r>
              <a:rPr lang="en-US" b="1" dirty="0"/>
              <a:t>SAS</a:t>
            </a:r>
            <a:r>
              <a:rPr lang="en-US" dirty="0"/>
              <a:t> when you want </a:t>
            </a:r>
            <a:r>
              <a:rPr lang="en-US" u="sng" dirty="0"/>
              <a:t>to provide access to resources in your storage account to a client that can't be trusted with the account key</a:t>
            </a:r>
            <a:r>
              <a:rPr lang="en-US" dirty="0"/>
              <a:t>. Your storage account </a:t>
            </a:r>
            <a:r>
              <a:rPr lang="en-US" u="sng" dirty="0"/>
              <a:t>keys include both a primary and secondary key</a:t>
            </a:r>
            <a:r>
              <a:rPr lang="en-US" dirty="0"/>
              <a:t>, both of which grant administrative access to your account and all of the resources in it. Exposing either of your account keys opens your account to the possibility of malicious or negligent use. Shared access signatures provide a safe alternative that allows other clients to read, write, and delete </a:t>
            </a:r>
          </a:p>
          <a:p>
            <a:endParaRPr lang="en-US" dirty="0">
              <a:effectLst/>
            </a:endParaRPr>
          </a:p>
          <a:p>
            <a:r>
              <a:rPr lang="en-US" b="1" dirty="0">
                <a:effectLst/>
              </a:rPr>
              <a:t>Security administration </a:t>
            </a:r>
            <a:r>
              <a:rPr lang="en-US" dirty="0">
                <a:effectLst/>
              </a:rPr>
              <a:t>in Microsoft Azure </a:t>
            </a:r>
            <a:r>
              <a:rPr lang="en-US" b="1" dirty="0">
                <a:effectLst/>
              </a:rPr>
              <a:t>SQL Database </a:t>
            </a:r>
            <a:r>
              <a:rPr lang="en-US" dirty="0">
                <a:effectLst/>
              </a:rPr>
              <a:t>is similar to security administration for an on-premises instance of SQL Server. Managing security at the database-level is almost identical, with differences only in the parameters available. Because Azure SQL Databases can scale to one or more physical computers, Microsoft Azure SQL Database uses a different strategy for server-level administration. </a:t>
            </a:r>
          </a:p>
          <a:p>
            <a:endParaRPr lang="en-US" dirty="0">
              <a:effectLst/>
            </a:endParaRPr>
          </a:p>
          <a:p>
            <a:endParaRPr lang="en-US" dirty="0">
              <a:effectLst/>
            </a:endParaRPr>
          </a:p>
          <a:p>
            <a:endParaRPr lang="en-US" dirty="0">
              <a:effectLst/>
            </a:endParaRPr>
          </a:p>
          <a:p>
            <a:endParaRPr lang="en-US" dirty="0">
              <a:effectLst/>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5/14/2018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915997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870030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1032398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40503225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39691548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34</a:t>
            </a:fld>
            <a:endParaRPr lang="en-US"/>
          </a:p>
        </p:txBody>
      </p:sp>
    </p:spTree>
    <p:extLst>
      <p:ext uri="{BB962C8B-B14F-4D97-AF65-F5344CB8AC3E}">
        <p14:creationId xmlns:p14="http://schemas.microsoft.com/office/powerpoint/2010/main" val="15832435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831351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2630030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1350382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2547310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4044900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tasks for this exercise are as follows:</a:t>
            </a:r>
          </a:p>
          <a:p>
            <a:r>
              <a:rPr lang="en-US" sz="1200" b="0" i="0" kern="1200" dirty="0">
                <a:solidFill>
                  <a:schemeClr val="tx1"/>
                </a:solidFill>
                <a:effectLst/>
                <a:latin typeface="+mn-lt"/>
                <a:ea typeface="+mn-ea"/>
                <a:cs typeface="+mn-cs"/>
              </a:rPr>
              <a:t>Create virtual networks by using Azure Portal</a:t>
            </a:r>
          </a:p>
          <a:p>
            <a:r>
              <a:rPr lang="en-US" sz="1200" b="1" i="0" kern="1200" dirty="0">
                <a:solidFill>
                  <a:schemeClr val="tx1"/>
                </a:solidFill>
                <a:effectLst/>
                <a:latin typeface="+mn-lt"/>
                <a:ea typeface="+mn-ea"/>
                <a:cs typeface="+mn-cs"/>
              </a:rPr>
              <a:t>Task 1: Create a virtual network by using the Azure portal</a:t>
            </a:r>
          </a:p>
          <a:p>
            <a:r>
              <a:rPr lang="en-US" sz="1200" b="0" i="0" kern="1200" dirty="0">
                <a:solidFill>
                  <a:schemeClr val="tx1"/>
                </a:solidFill>
                <a:effectLst/>
                <a:latin typeface="+mn-lt"/>
                <a:ea typeface="+mn-ea"/>
                <a:cs typeface="+mn-cs"/>
              </a:rPr>
              <a:t>From MIA-CL1, start Microsoft Edge, go to </a:t>
            </a:r>
            <a:r>
              <a:rPr lang="en-US" sz="1200" b="1" i="0" u="none" strike="noStrike" kern="1200" dirty="0">
                <a:solidFill>
                  <a:schemeClr val="tx1"/>
                </a:solidFill>
                <a:effectLst/>
                <a:latin typeface="+mn-lt"/>
                <a:ea typeface="+mn-ea"/>
                <a:cs typeface="+mn-cs"/>
                <a:hlinkClick r:id="rId3"/>
              </a:rPr>
              <a:t>http://portal.azure.com</a:t>
            </a:r>
            <a:r>
              <a:rPr lang="en-US" sz="1200" b="0" i="0" kern="1200" dirty="0">
                <a:solidFill>
                  <a:schemeClr val="tx1"/>
                </a:solidFill>
                <a:effectLst/>
                <a:latin typeface="+mn-lt"/>
                <a:ea typeface="+mn-ea"/>
                <a:cs typeface="+mn-cs"/>
              </a:rPr>
              <a:t>, and then, if prompted, sign in to the Azure portal as the Service Administrator of your Azure subscription.</a:t>
            </a:r>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10.0.0.0/16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10.0.0.0/24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Create new</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New resource group name: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10.1.0.0/16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10.1.0.0/24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Use existing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1" i="0" kern="1200" dirty="0">
                <a:solidFill>
                  <a:schemeClr val="tx1"/>
                </a:solidFill>
                <a:effectLst/>
                <a:latin typeface="+mn-lt"/>
                <a:ea typeface="+mn-ea"/>
                <a:cs typeface="+mn-cs"/>
              </a:rPr>
              <a:t>Task 2: Configure </a:t>
            </a:r>
            <a:r>
              <a:rPr lang="en-US" sz="1200" b="1" i="0" kern="1200" dirty="0" err="1">
                <a:solidFill>
                  <a:schemeClr val="tx1"/>
                </a:solidFill>
                <a:effectLst/>
                <a:latin typeface="+mn-lt"/>
                <a:ea typeface="+mn-ea"/>
                <a:cs typeface="+mn-cs"/>
              </a:rPr>
              <a:t>VNet</a:t>
            </a:r>
            <a:r>
              <a:rPr lang="en-US" sz="1200" b="1" i="0" kern="1200" dirty="0">
                <a:solidFill>
                  <a:schemeClr val="tx1"/>
                </a:solidFill>
                <a:effectLst/>
                <a:latin typeface="+mn-lt"/>
                <a:ea typeface="+mn-ea"/>
                <a:cs typeface="+mn-cs"/>
              </a:rPr>
              <a:t> peering by using the Azure portal</a:t>
            </a: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8</a:t>
            </a:fld>
            <a:endParaRPr lang="en-US"/>
          </a:p>
        </p:txBody>
      </p:sp>
    </p:spTree>
    <p:extLst>
      <p:ext uri="{BB962C8B-B14F-4D97-AF65-F5344CB8AC3E}">
        <p14:creationId xmlns:p14="http://schemas.microsoft.com/office/powerpoint/2010/main" val="2272358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1883886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5423281"/>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709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3160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19618"/>
            <a:ext cx="10515600" cy="90537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3520" y="1279524"/>
            <a:ext cx="5699760" cy="4968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44920" y="1279524"/>
            <a:ext cx="5699760"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74625"/>
            <a:ext cx="11049000" cy="993775"/>
          </a:xfrm>
        </p:spPr>
        <p:txBody>
          <a:bodyPr>
            <a:normAutofit/>
          </a:bodyPr>
          <a:lstStyle>
            <a:lvl1pPr>
              <a:defRPr sz="5400"/>
            </a:lvl1p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113408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725932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Tree>
    <p:extLst>
      <p:ext uri="{BB962C8B-B14F-4D97-AF65-F5344CB8AC3E}">
        <p14:creationId xmlns:p14="http://schemas.microsoft.com/office/powerpoint/2010/main" val="358676014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8979081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91552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725932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Tree>
    <p:extLst>
      <p:ext uri="{BB962C8B-B14F-4D97-AF65-F5344CB8AC3E}">
        <p14:creationId xmlns:p14="http://schemas.microsoft.com/office/powerpoint/2010/main" val="207862482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967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hidden"/>
                                      </p:to>
                                    </p:set>
                                  </p:childTnLst>
                                </p:cTn>
                              </p:par>
                            </p:childTnLst>
                          </p:cTn>
                        </p:par>
                        <p:par>
                          <p:cTn id="23" fill="hold">
                            <p:stCondLst>
                              <p:cond delay="0"/>
                            </p:stCondLst>
                            <p:childTnLst>
                              <p:par>
                                <p:cTn id="24" presetID="14" presetClass="entr" presetSubtype="1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2">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3">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4">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5">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839840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
        <p:nvSpPr>
          <p:cNvPr id="6" name="Text Placeholder 4">
            <a:extLst>
              <a:ext uri="{FF2B5EF4-FFF2-40B4-BE49-F238E27FC236}">
                <a16:creationId xmlns:a16="http://schemas.microsoft.com/office/drawing/2014/main" xmlns="" id="{380C91C6-C6AF-40A3-AE50-C2507708BECF}"/>
              </a:ext>
            </a:extLst>
          </p:cNvPr>
          <p:cNvSpPr>
            <a:spLocks noGrp="1"/>
          </p:cNvSpPr>
          <p:nvPr>
            <p:ph type="body" sz="quarter" idx="10" hasCustomPrompt="1"/>
          </p:nvPr>
        </p:nvSpPr>
        <p:spPr>
          <a:xfrm>
            <a:off x="211139" y="5987143"/>
            <a:ext cx="9784738" cy="823460"/>
          </a:xfrm>
          <a:solidFill>
            <a:srgbClr val="92D050"/>
          </a:solidFill>
        </p:spPr>
        <p:txBody>
          <a:bodyPr>
            <a:noAutofit/>
          </a:bodyPr>
          <a:lstStyle>
            <a:lvl1pPr marL="0" indent="0">
              <a:buFontTx/>
              <a:buNone/>
              <a:defRPr sz="2000" u="sng">
                <a:solidFill>
                  <a:srgbClr val="0070C0"/>
                </a:solidFill>
              </a:defRPr>
            </a:lvl1pPr>
            <a:lvl2pPr marL="457200" indent="0">
              <a:buFontTx/>
              <a:buNone/>
              <a:defRPr sz="2000" u="sng">
                <a:solidFill>
                  <a:srgbClr val="0070C0"/>
                </a:solidFill>
              </a:defRPr>
            </a:lvl2pPr>
            <a:lvl3pPr marL="914400" indent="0">
              <a:buFontTx/>
              <a:buNone/>
              <a:defRPr sz="2000" u="sng">
                <a:solidFill>
                  <a:srgbClr val="0070C0"/>
                </a:solidFill>
              </a:defRPr>
            </a:lvl3pPr>
            <a:lvl4pPr marL="1371600" indent="0">
              <a:buFontTx/>
              <a:buNone/>
              <a:defRPr sz="2000" u="sng">
                <a:solidFill>
                  <a:srgbClr val="0070C0"/>
                </a:solidFill>
              </a:defRPr>
            </a:lvl4pPr>
            <a:lvl5pPr marL="1828800" indent="0">
              <a:buFontTx/>
              <a:buNone/>
              <a:defRPr sz="2000" u="sng">
                <a:solidFill>
                  <a:srgbClr val="0070C0"/>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23512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10548" y="770219"/>
            <a:ext cx="11172267"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4914123" y="2110582"/>
            <a:ext cx="7054357"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xmlns=""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xmlns="" id="{2E5CD9C4-3903-4CFA-9CED-0878686ABD1A}"/>
              </a:ext>
            </a:extLst>
          </p:cNvPr>
          <p:cNvSpPr/>
          <p:nvPr userDrawn="1"/>
        </p:nvSpPr>
        <p:spPr>
          <a:xfrm>
            <a:off x="211265" y="117610"/>
            <a:ext cx="1669047" cy="715581"/>
          </a:xfrm>
          <a:prstGeom prst="rect">
            <a:avLst/>
          </a:prstGeom>
        </p:spPr>
        <p:txBody>
          <a:bodyPr wrap="none">
            <a:spAutoFit/>
          </a:bodyPr>
          <a:lstStyle/>
          <a:p>
            <a:r>
              <a:rPr lang="en-US" sz="4050" dirty="0">
                <a:solidFill>
                  <a:srgbClr val="3399FF"/>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42009889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7" y="1905001"/>
            <a:ext cx="10242551" cy="1523495"/>
          </a:xfrm>
        </p:spPr>
        <p:txBody>
          <a:bodyPr>
            <a:noAutofit/>
          </a:bodyPr>
          <a:lstStyle>
            <a:lvl1pPr>
              <a:lnSpc>
                <a:spcPct val="90000"/>
              </a:lnSpc>
              <a:defRPr sz="54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973666" y="4344989"/>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9639524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328255688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012386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5"/>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137004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0114" y="0"/>
            <a:ext cx="10339682"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36E8BE26-ED1E-4BC3-AABB-33679E13D11C}"/>
              </a:ext>
            </a:extLst>
          </p:cNvPr>
          <p:cNvSpPr/>
          <p:nvPr userDrawn="1"/>
        </p:nvSpPr>
        <p:spPr>
          <a:xfrm>
            <a:off x="211265" y="117609"/>
            <a:ext cx="1253869" cy="923330"/>
          </a:xfrm>
          <a:prstGeom prst="rect">
            <a:avLst/>
          </a:prstGeom>
        </p:spPr>
        <p:txBody>
          <a:bodyPr wrap="none">
            <a:spAutoFit/>
          </a:bodyPr>
          <a:lstStyle/>
          <a:p>
            <a:r>
              <a:rPr lang="en-US" sz="5400" dirty="0"/>
              <a:t>LAB</a:t>
            </a:r>
          </a:p>
        </p:txBody>
      </p:sp>
      <p:sp>
        <p:nvSpPr>
          <p:cNvPr id="9" name="Title 1">
            <a:extLst>
              <a:ext uri="{FF2B5EF4-FFF2-40B4-BE49-F238E27FC236}">
                <a16:creationId xmlns:a16="http://schemas.microsoft.com/office/drawing/2014/main" xmlns="" id="{C610877B-30C7-48C5-8BDA-CA0DB0C7F805}"/>
              </a:ext>
            </a:extLst>
          </p:cNvPr>
          <p:cNvSpPr txBox="1">
            <a:spLocks/>
          </p:cNvSpPr>
          <p:nvPr userDrawn="1"/>
        </p:nvSpPr>
        <p:spPr>
          <a:xfrm>
            <a:off x="201591" y="6219371"/>
            <a:ext cx="11778205" cy="587829"/>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u="sng" dirty="0">
                <a:solidFill>
                  <a:srgbClr val="0070C0"/>
                </a:solidFill>
              </a:rPr>
              <a:t>Click to edit Lab URL</a:t>
            </a:r>
          </a:p>
        </p:txBody>
      </p:sp>
    </p:spTree>
    <p:extLst>
      <p:ext uri="{BB962C8B-B14F-4D97-AF65-F5344CB8AC3E}">
        <p14:creationId xmlns:p14="http://schemas.microsoft.com/office/powerpoint/2010/main" val="626225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3"/>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11553"/>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912067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8000" y="1757802"/>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507999" y="2174875"/>
            <a:ext cx="54864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4642" y="1757802"/>
            <a:ext cx="548935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49063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499438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054107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65439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114415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3"/>
            <a:ext cx="11176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267549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3"/>
            <a:ext cx="11176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extLst>
      <p:ext uri="{BB962C8B-B14F-4D97-AF65-F5344CB8AC3E}">
        <p14:creationId xmlns:p14="http://schemas.microsoft.com/office/powerpoint/2010/main" val="233035996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9530898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7" y="1905001"/>
            <a:ext cx="10242551" cy="1523495"/>
          </a:xfrm>
        </p:spPr>
        <p:txBody>
          <a:bodyPr>
            <a:noAutofit/>
          </a:bodyPr>
          <a:lstStyle>
            <a:lvl1pPr>
              <a:lnSpc>
                <a:spcPct val="90000"/>
              </a:lnSpc>
              <a:defRPr sz="54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973666" y="4344989"/>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0712881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34017462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91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737078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5"/>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922699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3"/>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11553"/>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876395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8000" y="1757802"/>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507999" y="2174875"/>
            <a:ext cx="54864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4642" y="1757802"/>
            <a:ext cx="548935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49063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27722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937211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50771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73162090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3"/>
            <a:ext cx="11176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802939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3"/>
            <a:ext cx="11176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extLst>
      <p:ext uri="{BB962C8B-B14F-4D97-AF65-F5344CB8AC3E}">
        <p14:creationId xmlns:p14="http://schemas.microsoft.com/office/powerpoint/2010/main" val="202185681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287928001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amp;A Build Questi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a16="http://schemas.microsoft.com/office/drawing/2014/main" xmlns="" id="{06B996C4-8066-4A72-B952-804423A9CEDF}"/>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xmlns="" id="{CAED92D3-AA60-42C1-98A2-FAE9D3F269CB}"/>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478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1"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1"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1"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1"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1"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hidden"/>
                                      </p:to>
                                    </p:set>
                                  </p:childTnLst>
                                </p:cTn>
                              </p:par>
                              <p:par>
                                <p:cTn id="42" presetID="1" presetClass="exit" presetSubtype="0" fill="hold" grpId="0" nodeType="withEffect">
                                  <p:stCondLst>
                                    <p:cond delay="0"/>
                                  </p:stCondLst>
                                  <p:childTnLst>
                                    <p:set>
                                      <p:cBhvr>
                                        <p:cTn id="43" dur="1" fill="hold">
                                          <p:stCondLst>
                                            <p:cond delay="0"/>
                                          </p:stCondLst>
                                        </p:cTn>
                                        <p:tgtEl>
                                          <p:spTgt spid="5">
                                            <p:txEl>
                                              <p:pRg st="1" end="1"/>
                                            </p:txEl>
                                          </p:spTgt>
                                        </p:tgtEl>
                                        <p:attrNameLst>
                                          <p:attrName>style.visibility</p:attrName>
                                        </p:attrNameLst>
                                      </p:cBhvr>
                                      <p:to>
                                        <p:strVal val="hidden"/>
                                      </p:to>
                                    </p:set>
                                  </p:childTnLst>
                                </p:cTn>
                              </p:par>
                              <p:par>
                                <p:cTn id="44" presetID="1" presetClass="exit" presetSubtype="0" fill="hold" grpId="0" nodeType="withEffect">
                                  <p:stCondLst>
                                    <p:cond delay="0"/>
                                  </p:stCondLst>
                                  <p:childTnLst>
                                    <p:set>
                                      <p:cBhvr>
                                        <p:cTn id="45" dur="1" fill="hold">
                                          <p:stCondLst>
                                            <p:cond delay="0"/>
                                          </p:stCondLst>
                                        </p:cTn>
                                        <p:tgtEl>
                                          <p:spTgt spid="5">
                                            <p:txEl>
                                              <p:pRg st="2" end="2"/>
                                            </p:txEl>
                                          </p:spTgt>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5">
                                            <p:txEl>
                                              <p:pRg st="3" end="3"/>
                                            </p:txEl>
                                          </p:spTgt>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5">
                                            <p:txEl>
                                              <p:pRg st="4" end="4"/>
                                            </p:txEl>
                                          </p:spTgt>
                                        </p:tgtEl>
                                        <p:attrNameLst>
                                          <p:attrName>style.visibility</p:attrName>
                                        </p:attrNameLst>
                                      </p:cBhvr>
                                      <p:to>
                                        <p:strVal val="hidden"/>
                                      </p:to>
                                    </p:set>
                                  </p:childTnLst>
                                </p:cTn>
                              </p:par>
                            </p:childTnLst>
                          </p:cTn>
                        </p:par>
                        <p:par>
                          <p:cTn id="50" fill="hold">
                            <p:stCondLst>
                              <p:cond delay="0"/>
                            </p:stCondLst>
                            <p:childTnLst>
                              <p:par>
                                <p:cTn id="51" presetID="42" presetClass="path" presetSubtype="0" accel="50000" decel="50000" fill="hold" grpId="1" nodeType="afterEffect">
                                  <p:stCondLst>
                                    <p:cond delay="0"/>
                                  </p:stCondLst>
                                  <p:childTnLst>
                                    <p:animMotion origin="layout" path="M -4.16667E-6 -1.11111E-6 L -0.02187 -0.04537 " pathEditMode="relative" rAng="0" ptsTypes="AA">
                                      <p:cBhvr>
                                        <p:cTn id="52" dur="500" fill="hold"/>
                                        <p:tgtEl>
                                          <p:spTgt spid="6"/>
                                        </p:tgtEl>
                                        <p:attrNameLst>
                                          <p:attrName>ppt_x</p:attrName>
                                          <p:attrName>ppt_y</p:attrName>
                                        </p:attrNameLst>
                                      </p:cBhvr>
                                      <p:rCtr x="-1094" y="-2269"/>
                                    </p:animMotion>
                                  </p:childTnLst>
                                </p:cTn>
                              </p:par>
                            </p:childTnLst>
                          </p:cTn>
                        </p:par>
                        <p:par>
                          <p:cTn id="53" fill="hold">
                            <p:stCondLst>
                              <p:cond delay="500"/>
                            </p:stCondLst>
                            <p:childTnLst>
                              <p:par>
                                <p:cTn id="54" presetID="14" presetClass="entr" presetSubtype="1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tmplLst>
          <p:tmpl lvl="1">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2">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3">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4">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5">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5" grpId="1" build="p">
        <p:tmplLst>
          <p:tmpl lvl="1">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6" grpId="1">
        <p:tmplLst>
          <p:tmpl>
            <p:tnLst>
              <p:par>
                <p:cTn presetID="42" presetClass="path" presetSubtype="0" accel="50000" decel="50000" fill="hold" nodeType="afterEffect">
                  <p:stCondLst>
                    <p:cond delay="0"/>
                  </p:stCondLst>
                  <p:childTnLst>
                    <p:animMotion origin="layout" path="M -4.16667E-6 -1.11111E-6 L -0.02187 -0.04537 " pathEditMode="relative" rAng="0" ptsTypes="AA">
                      <p:cBhvr>
                        <p:cTn dur="500" fill="hold"/>
                        <p:tgtEl>
                          <p:spTgt spid="6"/>
                        </p:tgtEl>
                        <p:attrNameLst>
                          <p:attrName>ppt_x</p:attrName>
                          <p:attrName>ppt_y</p:attrName>
                        </p:attrNameLst>
                      </p:cBhvr>
                      <p:rCtr x="-1094" y="-2269"/>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xmlns=""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a:t>
            </a:r>
            <a:r>
              <a:rPr lang="en-US"/>
              <a:t>/Paste/Insert </a:t>
            </a:r>
            <a:r>
              <a:rPr lang="en-US" dirty="0"/>
              <a:t>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624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2702" y="358017"/>
            <a:ext cx="10515600" cy="2275854"/>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92702" y="2994923"/>
            <a:ext cx="10515600" cy="1500187"/>
          </a:xfrm>
        </p:spPr>
        <p:txBody>
          <a:bodyPr/>
          <a:lstStyle>
            <a:lvl1pPr marL="0" indent="0">
              <a:buNone/>
              <a:defRPr sz="2400" baseline="0">
                <a:solidFill>
                  <a:srgbClr val="0070C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nodeType="withEffect">
                                  <p:stCondLst>
                                    <p:cond delay="900"/>
                                  </p:stCondLst>
                                  <p:childTnLst>
                                    <p:animMotion origin="layout" path="M -0.01455 -1.34362E-6 L -3.90605E-7 -1.34362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nodeType="withEffect">
                                  <p:stCondLst>
                                    <p:cond delay="20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image" Target="../media/image5.png"/><Relationship Id="rId2" Type="http://schemas.openxmlformats.org/officeDocument/2006/relationships/slideLayout" Target="../slideLayouts/slideLayout27.xml"/><Relationship Id="rId16" Type="http://schemas.openxmlformats.org/officeDocument/2006/relationships/image" Target="../media/image4.pn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3.pn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3.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image" Target="../media/image5.png"/><Relationship Id="rId2" Type="http://schemas.openxmlformats.org/officeDocument/2006/relationships/slideLayout" Target="../slideLayouts/slideLayout39.xml"/><Relationship Id="rId16" Type="http://schemas.openxmlformats.org/officeDocument/2006/relationships/image" Target="../media/image4.pn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3.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5/14/2018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731" r:id="rId1"/>
    <p:sldLayoutId id="2147483670" r:id="rId2"/>
    <p:sldLayoutId id="2147483730" r:id="rId3"/>
    <p:sldLayoutId id="2147483733" r:id="rId4"/>
    <p:sldLayoutId id="2147483669" r:id="rId5"/>
    <p:sldLayoutId id="2147483734" r:id="rId6"/>
    <p:sldLayoutId id="2147483649" r:id="rId7"/>
    <p:sldLayoutId id="2147483650" r:id="rId8"/>
    <p:sldLayoutId id="2147483651" r:id="rId9"/>
    <p:sldLayoutId id="2147483668"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1" r:id="rId19"/>
    <p:sldLayoutId id="2147483666" r:id="rId20"/>
    <p:sldLayoutId id="2147483728" r:id="rId21"/>
    <p:sldLayoutId id="2147483726" r:id="rId22"/>
    <p:sldLayoutId id="2147483727" r:id="rId23"/>
    <p:sldLayoutId id="2147483735" r:id="rId24"/>
    <p:sldLayoutId id="2147483762"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89"/>
            <a:ext cx="11176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08000" y="1412876"/>
            <a:ext cx="11176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descr="footer_graphic.png"/>
          <p:cNvPicPr>
            <a:picLocks noChangeAspect="1"/>
          </p:cNvPicPr>
          <p:nvPr/>
        </p:nvPicPr>
        <p:blipFill>
          <a:blip r:embed="rId15"/>
          <a:stretch>
            <a:fillRect/>
          </a:stretch>
        </p:blipFill>
        <p:spPr>
          <a:xfrm>
            <a:off x="0" y="5435827"/>
            <a:ext cx="12192000" cy="1420586"/>
          </a:xfrm>
          <a:prstGeom prst="rect">
            <a:avLst/>
          </a:prstGeom>
        </p:spPr>
      </p:pic>
    </p:spTree>
    <p:extLst>
      <p:ext uri="{BB962C8B-B14F-4D97-AF65-F5344CB8AC3E}">
        <p14:creationId xmlns:p14="http://schemas.microsoft.com/office/powerpoint/2010/main" val="4043490326"/>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ransition>
    <p:fade/>
  </p:transition>
  <p:hf hdr="0" ftr="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89"/>
            <a:ext cx="11176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08000" y="1412876"/>
            <a:ext cx="11176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descr="footer_graphic.png"/>
          <p:cNvPicPr>
            <a:picLocks noChangeAspect="1"/>
          </p:cNvPicPr>
          <p:nvPr/>
        </p:nvPicPr>
        <p:blipFill>
          <a:blip r:embed="rId15"/>
          <a:stretch>
            <a:fillRect/>
          </a:stretch>
        </p:blipFill>
        <p:spPr>
          <a:xfrm>
            <a:off x="0" y="5435827"/>
            <a:ext cx="12192000" cy="1420586"/>
          </a:xfrm>
          <a:prstGeom prst="rect">
            <a:avLst/>
          </a:prstGeom>
        </p:spPr>
      </p:pic>
    </p:spTree>
    <p:extLst>
      <p:ext uri="{BB962C8B-B14F-4D97-AF65-F5344CB8AC3E}">
        <p14:creationId xmlns:p14="http://schemas.microsoft.com/office/powerpoint/2010/main" val="1539134920"/>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transition>
    <p:fade/>
  </p:transition>
  <p:hf sldNum="0"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virtual-machines/windows/managed-disks-overview" TargetMode="External"/><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s://www.microsoft.com/en-us/learning/exam-70-534.aspx"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storage/storage-scalability-targets" TargetMode="External"/><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storage/storage-premium-storage#premium-storage-supported-vms" TargetMode="External"/><Relationship Id="rId2" Type="http://schemas.openxmlformats.org/officeDocument/2006/relationships/notesSlide" Target="../notesSlides/notesSlide23.xml"/><Relationship Id="rId1" Type="http://schemas.openxmlformats.org/officeDocument/2006/relationships/slideLayout" Target="../slideLayouts/slideLayout24.xml"/><Relationship Id="rId4" Type="http://schemas.openxmlformats.org/officeDocument/2006/relationships/hyperlink" Target="https://docs.microsoft.com/en-us/azure/storage/storage-premium-storage#scalability-and-performance-target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zure/sql-database/sql-database-service-tiers" TargetMode="External"/><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hyperlink" Target="http://azure.microsoft.com/en-us/documentation/articles/storage-dotnet-shared-access-signature-part-1/" TargetMode="External"/><Relationship Id="rId7" Type="http://schemas.openxmlformats.org/officeDocument/2006/relationships/hyperlink" Target="https://mva.microsoft.com/en-US/training-courses/certification-exam-overview-70534-architecting-microsoft-azure-solutions-17406?l=olgrYVmjD_6006218965" TargetMode="External"/><Relationship Id="rId12"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hyperlink" Target="http://storageexplorer.com/" TargetMode="External"/><Relationship Id="rId11" Type="http://schemas.openxmlformats.org/officeDocument/2006/relationships/diagramColors" Target="../diagrams/colors1.xml"/><Relationship Id="rId5" Type="http://schemas.openxmlformats.org/officeDocument/2006/relationships/hyperlink" Target="https://aka.ms/azure/storage" TargetMode="External"/><Relationship Id="rId10" Type="http://schemas.openxmlformats.org/officeDocument/2006/relationships/diagramQuickStyle" Target="../diagrams/quickStyle1.xml"/><Relationship Id="rId4" Type="http://schemas.openxmlformats.org/officeDocument/2006/relationships/hyperlink" Target="http://msdn.microsoft.com/en-us/library/azure/ee336235.aspx" TargetMode="External"/><Relationship Id="rId9"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hyperlink" Target="https://azure.microsoft.com/en-us/services/mysql/"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azure/virtual-machines/windows/classic/install-mongodb" TargetMode="External"/><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ka.ms/azure/storag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49036" y="365125"/>
            <a:ext cx="11503478" cy="1325563"/>
          </a:xfrm>
        </p:spPr>
        <p:txBody>
          <a:bodyPr>
            <a:noAutofit/>
          </a:bodyPr>
          <a:lstStyle/>
          <a:p>
            <a:r>
              <a:rPr lang="en-US" b="1" dirty="0"/>
              <a:t>Design Application Storage and Data Access Strategy</a:t>
            </a:r>
          </a:p>
        </p:txBody>
      </p:sp>
      <p:sp>
        <p:nvSpPr>
          <p:cNvPr id="6" name="Content Placeholder 2"/>
          <p:cNvSpPr>
            <a:spLocks noGrp="1"/>
          </p:cNvSpPr>
          <p:nvPr>
            <p:ph sz="half" idx="1"/>
          </p:nvPr>
        </p:nvSpPr>
        <p:spPr>
          <a:xfrm>
            <a:off x="449036" y="2209348"/>
            <a:ext cx="10404020" cy="3375024"/>
          </a:xfrm>
        </p:spPr>
        <p:txBody>
          <a:bodyPr>
            <a:normAutofit/>
          </a:bodyPr>
          <a:lstStyle/>
          <a:p>
            <a:pPr marL="457200" indent="-457200">
              <a:buFont typeface="Arial" panose="020B0604020202020204" pitchFamily="34" charset="0"/>
              <a:buChar char="•"/>
            </a:pPr>
            <a:r>
              <a:rPr lang="en-US" sz="3600" dirty="0"/>
              <a:t>Design Data Storage </a:t>
            </a:r>
            <a:r>
              <a:rPr lang="en-US" sz="3600" b="1" dirty="0"/>
              <a:t>Options</a:t>
            </a:r>
          </a:p>
          <a:p>
            <a:pPr marL="457200" indent="-457200">
              <a:buFont typeface="Arial" panose="020B0604020202020204" pitchFamily="34" charset="0"/>
              <a:buChar char="•"/>
            </a:pPr>
            <a:r>
              <a:rPr lang="en-US" sz="3600" dirty="0"/>
              <a:t>Design Data Storage </a:t>
            </a:r>
            <a:r>
              <a:rPr lang="en-US" sz="3600" b="1" dirty="0"/>
              <a:t>Security</a:t>
            </a:r>
          </a:p>
          <a:p>
            <a:pPr marL="457200" indent="-457200">
              <a:buFont typeface="Arial" panose="020B0604020202020204" pitchFamily="34" charset="0"/>
              <a:buChar char="•"/>
            </a:pPr>
            <a:r>
              <a:rPr lang="en-US" sz="3600" dirty="0"/>
              <a:t>Security Options For </a:t>
            </a:r>
            <a:r>
              <a:rPr lang="en-US" sz="3600" b="1" dirty="0" smtClean="0"/>
              <a:t>Performance</a:t>
            </a:r>
            <a:endParaRPr lang="en-US" sz="3600" b="1" dirty="0"/>
          </a:p>
          <a:p>
            <a:pPr marL="457200" indent="-457200">
              <a:buFont typeface="Arial" panose="020B0604020202020204" pitchFamily="34" charset="0"/>
              <a:buChar char="•"/>
            </a:pPr>
            <a:r>
              <a:rPr lang="en-US" sz="3600" dirty="0"/>
              <a:t>Storage for </a:t>
            </a:r>
            <a:r>
              <a:rPr lang="en-US" sz="3600" b="1" dirty="0"/>
              <a:t>Cloud &amp; Hybrid</a:t>
            </a:r>
          </a:p>
        </p:txBody>
      </p:sp>
    </p:spTree>
    <p:extLst>
      <p:ext uri="{BB962C8B-B14F-4D97-AF65-F5344CB8AC3E}">
        <p14:creationId xmlns:p14="http://schemas.microsoft.com/office/powerpoint/2010/main" val="3979525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3030" y="374148"/>
            <a:ext cx="4035878" cy="905377"/>
          </a:xfrm>
        </p:spPr>
        <p:txBody>
          <a:bodyPr>
            <a:normAutofit/>
          </a:bodyPr>
          <a:lstStyle/>
          <a:p>
            <a:r>
              <a:rPr lang="en-US" sz="5400" b="1" dirty="0"/>
              <a:t>Azure Queue</a:t>
            </a:r>
          </a:p>
        </p:txBody>
      </p:sp>
      <p:sp>
        <p:nvSpPr>
          <p:cNvPr id="5" name="Content Placeholder 4"/>
          <p:cNvSpPr>
            <a:spLocks noGrp="1"/>
          </p:cNvSpPr>
          <p:nvPr>
            <p:ph sz="half" idx="1"/>
          </p:nvPr>
        </p:nvSpPr>
        <p:spPr>
          <a:xfrm>
            <a:off x="620486" y="1205138"/>
            <a:ext cx="10001250" cy="5341711"/>
          </a:xfrm>
        </p:spPr>
        <p:txBody>
          <a:bodyPr>
            <a:noAutofit/>
          </a:bodyPr>
          <a:lstStyle/>
          <a:p>
            <a:r>
              <a:rPr lang="en-US" sz="4000" dirty="0"/>
              <a:t>Provides reliable, persistent messaging.</a:t>
            </a:r>
          </a:p>
          <a:p>
            <a:r>
              <a:rPr lang="en-US" sz="4000" dirty="0"/>
              <a:t>REST-based GET/PUT/PEEK</a:t>
            </a:r>
          </a:p>
          <a:p>
            <a:r>
              <a:rPr lang="en-US" sz="4000" dirty="0"/>
              <a:t>Maximum Message Size 64 KB. If larger message size needed use Service Bus</a:t>
            </a:r>
          </a:p>
          <a:p>
            <a:r>
              <a:rPr lang="en-US" sz="4000" dirty="0"/>
              <a:t>Maximum message TTL 7 days</a:t>
            </a:r>
          </a:p>
        </p:txBody>
      </p:sp>
    </p:spTree>
    <p:extLst>
      <p:ext uri="{BB962C8B-B14F-4D97-AF65-F5344CB8AC3E}">
        <p14:creationId xmlns:p14="http://schemas.microsoft.com/office/powerpoint/2010/main" val="521094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Storage Options</a:t>
            </a:r>
          </a:p>
        </p:txBody>
      </p:sp>
      <p:sp>
        <p:nvSpPr>
          <p:cNvPr id="6" name="Content Placeholder 5"/>
          <p:cNvSpPr>
            <a:spLocks noGrp="1"/>
          </p:cNvSpPr>
          <p:nvPr>
            <p:ph idx="1"/>
          </p:nvPr>
        </p:nvSpPr>
        <p:spPr/>
        <p:txBody>
          <a:bodyPr>
            <a:normAutofit/>
          </a:bodyPr>
          <a:lstStyle/>
          <a:p>
            <a:r>
              <a:rPr lang="en-US" dirty="0"/>
              <a:t>Standard</a:t>
            </a:r>
          </a:p>
          <a:p>
            <a:pPr marL="914400" lvl="1" indent="-457200">
              <a:buFont typeface="Arial" panose="020B0604020202020204" pitchFamily="34" charset="0"/>
              <a:buChar char="•"/>
            </a:pPr>
            <a:r>
              <a:rPr lang="en-US" dirty="0"/>
              <a:t>Max total request rate of 20k IOPS</a:t>
            </a:r>
          </a:p>
          <a:p>
            <a:pPr marL="914400" lvl="1" indent="-457200">
              <a:buFont typeface="Arial" panose="020B0604020202020204" pitchFamily="34" charset="0"/>
              <a:buChar char="•"/>
            </a:pPr>
            <a:r>
              <a:rPr lang="en-US" dirty="0"/>
              <a:t>Billed for actual usage*</a:t>
            </a:r>
          </a:p>
          <a:p>
            <a:r>
              <a:rPr lang="en-US" dirty="0"/>
              <a:t>Premium</a:t>
            </a:r>
          </a:p>
          <a:p>
            <a:pPr marL="914400" lvl="1" indent="-457200">
              <a:buFont typeface="Arial" panose="020B0604020202020204" pitchFamily="34" charset="0"/>
              <a:buChar char="•"/>
            </a:pPr>
            <a:r>
              <a:rPr lang="en-US" dirty="0"/>
              <a:t>Designed for Azure VMs</a:t>
            </a:r>
          </a:p>
          <a:p>
            <a:pPr marL="914400" lvl="1" indent="-457200">
              <a:buFont typeface="Arial" panose="020B0604020202020204" pitchFamily="34" charset="0"/>
              <a:buChar char="•"/>
            </a:pPr>
            <a:r>
              <a:rPr lang="en-US" dirty="0"/>
              <a:t>High performance</a:t>
            </a:r>
          </a:p>
          <a:p>
            <a:pPr marL="914400" lvl="1" indent="-457200">
              <a:buFont typeface="Arial" panose="020B0604020202020204" pitchFamily="34" charset="0"/>
              <a:buChar char="•"/>
            </a:pPr>
            <a:r>
              <a:rPr lang="en-US" dirty="0"/>
              <a:t>Low latency</a:t>
            </a:r>
          </a:p>
          <a:p>
            <a:pPr marL="914400" lvl="1" indent="-457200">
              <a:buFont typeface="Arial" panose="020B0604020202020204" pitchFamily="34" charset="0"/>
              <a:buChar char="•"/>
            </a:pPr>
            <a:r>
              <a:rPr lang="en-US" dirty="0"/>
              <a:t>Azure VM disks are implemented as “Page Blobs”</a:t>
            </a:r>
          </a:p>
          <a:p>
            <a:pPr marL="914400" lvl="1" indent="-457200">
              <a:buFont typeface="Arial" panose="020B0604020202020204" pitchFamily="34" charset="0"/>
              <a:buChar char="•"/>
            </a:pPr>
            <a:r>
              <a:rPr lang="en-US" dirty="0"/>
              <a:t>Billed for Provisioned space and not for actual usage. </a:t>
            </a:r>
          </a:p>
          <a:p>
            <a:pPr lvl="1"/>
            <a:endParaRPr lang="en-US" dirty="0"/>
          </a:p>
          <a:p>
            <a:pPr lvl="1"/>
            <a:endParaRPr lang="en-US" dirty="0"/>
          </a:p>
        </p:txBody>
      </p:sp>
    </p:spTree>
    <p:extLst>
      <p:ext uri="{BB962C8B-B14F-4D97-AF65-F5344CB8AC3E}">
        <p14:creationId xmlns:p14="http://schemas.microsoft.com/office/powerpoint/2010/main" val="1386973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Blob Storage</a:t>
            </a:r>
          </a:p>
        </p:txBody>
      </p:sp>
      <p:sp>
        <p:nvSpPr>
          <p:cNvPr id="5" name="Content Placeholder 4"/>
          <p:cNvSpPr>
            <a:spLocks noGrp="1"/>
          </p:cNvSpPr>
          <p:nvPr>
            <p:ph sz="half" idx="1"/>
          </p:nvPr>
        </p:nvSpPr>
        <p:spPr>
          <a:xfrm>
            <a:off x="223519" y="1279524"/>
            <a:ext cx="11475901" cy="5276397"/>
          </a:xfrm>
        </p:spPr>
        <p:txBody>
          <a:bodyPr>
            <a:normAutofit/>
          </a:bodyPr>
          <a:lstStyle/>
          <a:p>
            <a:r>
              <a:rPr lang="en-US" dirty="0"/>
              <a:t>Also called </a:t>
            </a:r>
            <a:r>
              <a:rPr lang="en-US" b="1" dirty="0"/>
              <a:t>Object Storage</a:t>
            </a:r>
            <a:r>
              <a:rPr lang="en-US" dirty="0"/>
              <a:t> </a:t>
            </a:r>
          </a:p>
          <a:p>
            <a:r>
              <a:rPr lang="en-US" dirty="0"/>
              <a:t>Storing large amounts of unstructured object data</a:t>
            </a:r>
          </a:p>
          <a:p>
            <a:r>
              <a:rPr lang="en-US" dirty="0"/>
              <a:t>Can be accessed from anywhere via HTTP or HTTPS</a:t>
            </a:r>
          </a:p>
          <a:p>
            <a:r>
              <a:rPr lang="en-US" dirty="0"/>
              <a:t>Three kinds of Blobs:</a:t>
            </a:r>
          </a:p>
          <a:p>
            <a:pPr lvl="1"/>
            <a:r>
              <a:rPr lang="en-US" dirty="0"/>
              <a:t>Block Blob</a:t>
            </a:r>
          </a:p>
          <a:p>
            <a:pPr lvl="1"/>
            <a:r>
              <a:rPr lang="en-US" dirty="0"/>
              <a:t>Append Blob</a:t>
            </a:r>
          </a:p>
          <a:p>
            <a:pPr lvl="1"/>
            <a:r>
              <a:rPr lang="en-US" dirty="0"/>
              <a:t>Page Blob</a:t>
            </a:r>
          </a:p>
          <a:p>
            <a:r>
              <a:rPr lang="en-US" dirty="0"/>
              <a:t>Common uses of Blob storage include:</a:t>
            </a:r>
          </a:p>
          <a:p>
            <a:pPr lvl="1"/>
            <a:r>
              <a:rPr lang="en-US" dirty="0"/>
              <a:t>Serving images or documents directly to a browser</a:t>
            </a:r>
          </a:p>
          <a:p>
            <a:pPr lvl="1"/>
            <a:r>
              <a:rPr lang="en-US" dirty="0"/>
              <a:t>Storing files for distributed access</a:t>
            </a:r>
          </a:p>
          <a:p>
            <a:pPr lvl="1"/>
            <a:r>
              <a:rPr lang="en-US" dirty="0"/>
              <a:t>Streaming video and audio</a:t>
            </a:r>
          </a:p>
          <a:p>
            <a:pPr lvl="1"/>
            <a:r>
              <a:rPr lang="en-US" dirty="0"/>
              <a:t>Storing data for backup and restore, disaster recovery, and archiving</a:t>
            </a:r>
          </a:p>
          <a:p>
            <a:endParaRPr lang="en-US" dirty="0"/>
          </a:p>
        </p:txBody>
      </p:sp>
    </p:spTree>
    <p:extLst>
      <p:ext uri="{BB962C8B-B14F-4D97-AF65-F5344CB8AC3E}">
        <p14:creationId xmlns:p14="http://schemas.microsoft.com/office/powerpoint/2010/main" val="1443028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Block Blobs</a:t>
            </a:r>
          </a:p>
        </p:txBody>
      </p:sp>
      <p:sp>
        <p:nvSpPr>
          <p:cNvPr id="6" name="Content Placeholder 5"/>
          <p:cNvSpPr>
            <a:spLocks noGrp="1"/>
          </p:cNvSpPr>
          <p:nvPr>
            <p:ph idx="1"/>
          </p:nvPr>
        </p:nvSpPr>
        <p:spPr/>
        <p:txBody>
          <a:bodyPr>
            <a:normAutofit/>
          </a:bodyPr>
          <a:lstStyle/>
          <a:p>
            <a:pPr marL="571500" indent="-571500">
              <a:buFont typeface="Arial" panose="020B0604020202020204" pitchFamily="34" charset="0"/>
              <a:buChar char="•"/>
            </a:pPr>
            <a:r>
              <a:rPr lang="en-US" dirty="0"/>
              <a:t>Blob is broken into pieces</a:t>
            </a:r>
          </a:p>
          <a:p>
            <a:pPr marL="571500" indent="-571500">
              <a:buFont typeface="Arial" panose="020B0604020202020204" pitchFamily="34" charset="0"/>
              <a:buChar char="•"/>
            </a:pPr>
            <a:r>
              <a:rPr lang="en-US" dirty="0"/>
              <a:t>Block Id for each piece</a:t>
            </a:r>
          </a:p>
          <a:p>
            <a:pPr marL="571500" indent="-571500">
              <a:buFont typeface="Arial" panose="020B0604020202020204" pitchFamily="34" charset="0"/>
              <a:buChar char="•"/>
            </a:pPr>
            <a:r>
              <a:rPr lang="en-US" dirty="0"/>
              <a:t>Max block size = 100MB</a:t>
            </a:r>
          </a:p>
          <a:p>
            <a:pPr marL="571500" indent="-571500">
              <a:buFont typeface="Arial" panose="020B0604020202020204" pitchFamily="34" charset="0"/>
              <a:buChar char="•"/>
            </a:pPr>
            <a:r>
              <a:rPr lang="en-US" dirty="0"/>
              <a:t>Up to 50k blocks per blob</a:t>
            </a:r>
          </a:p>
          <a:p>
            <a:pPr marL="571500" indent="-571500">
              <a:buFont typeface="Arial" panose="020B0604020202020204" pitchFamily="34" charset="0"/>
              <a:buChar char="•"/>
            </a:pPr>
            <a:r>
              <a:rPr lang="en-US" dirty="0"/>
              <a:t>The maximum size of a block blob is ~4.75 TB </a:t>
            </a:r>
          </a:p>
          <a:p>
            <a:pPr marL="571500" indent="-571500">
              <a:buFont typeface="Arial" panose="020B0604020202020204" pitchFamily="34" charset="0"/>
              <a:buChar char="•"/>
            </a:pPr>
            <a:r>
              <a:rPr lang="en-US" dirty="0"/>
              <a:t>Blocks upload can be multithreaded</a:t>
            </a:r>
          </a:p>
          <a:p>
            <a:pPr marL="571500" indent="-571500">
              <a:buFont typeface="Arial" panose="020B0604020202020204" pitchFamily="34" charset="0"/>
              <a:buChar char="•"/>
            </a:pPr>
            <a:r>
              <a:rPr lang="en-US" dirty="0"/>
              <a:t>Streaming , Storing documents, media files, backups</a:t>
            </a:r>
          </a:p>
        </p:txBody>
      </p:sp>
    </p:spTree>
    <p:extLst>
      <p:ext uri="{BB962C8B-B14F-4D97-AF65-F5344CB8AC3E}">
        <p14:creationId xmlns:p14="http://schemas.microsoft.com/office/powerpoint/2010/main" val="24056515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 Blobs</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Similar to Block Blobs</a:t>
            </a:r>
          </a:p>
          <a:p>
            <a:pPr marL="571500" indent="-571500">
              <a:buFont typeface="Arial" panose="020B0604020202020204" pitchFamily="34" charset="0"/>
              <a:buChar char="•"/>
            </a:pPr>
            <a:r>
              <a:rPr lang="en-US" dirty="0"/>
              <a:t>Optimized for append operations</a:t>
            </a:r>
          </a:p>
          <a:p>
            <a:pPr marL="571500" indent="-571500">
              <a:buFont typeface="Arial" panose="020B0604020202020204" pitchFamily="34" charset="0"/>
              <a:buChar char="•"/>
            </a:pPr>
            <a:r>
              <a:rPr lang="en-US" dirty="0"/>
              <a:t>Only can add to the end</a:t>
            </a:r>
          </a:p>
          <a:p>
            <a:pPr marL="571500" indent="-571500">
              <a:buFont typeface="Arial" panose="020B0604020202020204" pitchFamily="34" charset="0"/>
              <a:buChar char="•"/>
            </a:pPr>
            <a:r>
              <a:rPr lang="en-US" dirty="0"/>
              <a:t>The maximum size of an append blob is ~195 GB</a:t>
            </a:r>
          </a:p>
          <a:p>
            <a:pPr marL="571500" indent="-571500">
              <a:buFont typeface="Arial" panose="020B0604020202020204" pitchFamily="34" charset="0"/>
              <a:buChar char="•"/>
            </a:pPr>
            <a:r>
              <a:rPr lang="en-US" dirty="0"/>
              <a:t>Updating or deleting of existing blocks is not supported</a:t>
            </a:r>
          </a:p>
          <a:p>
            <a:pPr marL="571500" indent="-571500">
              <a:buFont typeface="Arial" panose="020B0604020202020204" pitchFamily="34" charset="0"/>
              <a:buChar char="•"/>
            </a:pPr>
            <a:r>
              <a:rPr lang="en-US" dirty="0"/>
              <a:t>Unlike a block blob, an append blob does not expose its block IDs.</a:t>
            </a:r>
          </a:p>
        </p:txBody>
      </p:sp>
    </p:spTree>
    <p:extLst>
      <p:ext uri="{BB962C8B-B14F-4D97-AF65-F5344CB8AC3E}">
        <p14:creationId xmlns:p14="http://schemas.microsoft.com/office/powerpoint/2010/main" val="2914092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Blob</a:t>
            </a:r>
          </a:p>
        </p:txBody>
      </p:sp>
      <p:sp>
        <p:nvSpPr>
          <p:cNvPr id="3" name="Content Placeholder 2"/>
          <p:cNvSpPr>
            <a:spLocks noGrp="1"/>
          </p:cNvSpPr>
          <p:nvPr>
            <p:ph idx="1"/>
          </p:nvPr>
        </p:nvSpPr>
        <p:spPr>
          <a:xfrm>
            <a:off x="201591" y="1231901"/>
            <a:ext cx="10852852" cy="4933487"/>
          </a:xfrm>
        </p:spPr>
        <p:txBody>
          <a:bodyPr/>
          <a:lstStyle/>
          <a:p>
            <a:pPr marL="571500" indent="-571500">
              <a:buFont typeface="Arial" panose="020B0604020202020204" pitchFamily="34" charset="0"/>
              <a:buChar char="•"/>
            </a:pPr>
            <a:r>
              <a:rPr lang="en-US" dirty="0"/>
              <a:t>Optimized for IaaS disks</a:t>
            </a:r>
          </a:p>
          <a:p>
            <a:pPr marL="571500" indent="-571500">
              <a:buFont typeface="Arial" panose="020B0604020202020204" pitchFamily="34" charset="0"/>
              <a:buChar char="•"/>
            </a:pPr>
            <a:r>
              <a:rPr lang="en-US" dirty="0"/>
              <a:t>Supports random read/writes</a:t>
            </a:r>
          </a:p>
          <a:p>
            <a:pPr marL="571500" indent="-571500">
              <a:buFont typeface="Arial" panose="020B0604020202020204" pitchFamily="34" charset="0"/>
              <a:buChar char="•"/>
            </a:pPr>
            <a:r>
              <a:rPr lang="en-US" dirty="0"/>
              <a:t>Collection of 512 byte pages</a:t>
            </a:r>
          </a:p>
          <a:p>
            <a:pPr marL="571500" indent="-571500">
              <a:buFont typeface="Arial" panose="020B0604020202020204" pitchFamily="34" charset="0"/>
              <a:buChar char="•"/>
            </a:pPr>
            <a:r>
              <a:rPr lang="en-US" dirty="0"/>
              <a:t>Max size = 8TB/4TB(VHD)</a:t>
            </a:r>
          </a:p>
          <a:p>
            <a:pPr marL="571500" indent="-571500">
              <a:buFont typeface="Arial" panose="020B0604020202020204" pitchFamily="34" charset="0"/>
              <a:buChar char="•"/>
            </a:pPr>
            <a:r>
              <a:rPr lang="en-US" dirty="0"/>
              <a:t>Storage Options</a:t>
            </a:r>
          </a:p>
          <a:p>
            <a:pPr marL="914400" lvl="1" indent="-457200">
              <a:buFont typeface="Arial" panose="020B0604020202020204" pitchFamily="34" charset="0"/>
              <a:buChar char="•"/>
            </a:pPr>
            <a:r>
              <a:rPr lang="en-US" dirty="0"/>
              <a:t>Premium Storage(SSD based)</a:t>
            </a:r>
          </a:p>
          <a:p>
            <a:pPr marL="914400" lvl="1" indent="-457200">
              <a:buFont typeface="Arial" panose="020B0604020202020204" pitchFamily="34" charset="0"/>
              <a:buChar char="•"/>
            </a:pPr>
            <a:r>
              <a:rPr lang="en-US" dirty="0"/>
              <a:t>Standard Storage(HDD based)</a:t>
            </a:r>
          </a:p>
        </p:txBody>
      </p:sp>
    </p:spTree>
    <p:extLst>
      <p:ext uri="{BB962C8B-B14F-4D97-AF65-F5344CB8AC3E}">
        <p14:creationId xmlns:p14="http://schemas.microsoft.com/office/powerpoint/2010/main" val="127840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10" y="0"/>
            <a:ext cx="11214734" cy="878350"/>
          </a:xfrm>
        </p:spPr>
        <p:txBody>
          <a:bodyPr/>
          <a:lstStyle/>
          <a:p>
            <a:r>
              <a:rPr lang="en-US" dirty="0"/>
              <a:t>Replication for Table &amp; Blob Storage</a:t>
            </a:r>
          </a:p>
        </p:txBody>
      </p:sp>
      <p:graphicFrame>
        <p:nvGraphicFramePr>
          <p:cNvPr id="6" name="Table 5">
            <a:extLst>
              <a:ext uri="{FF2B5EF4-FFF2-40B4-BE49-F238E27FC236}">
                <a16:creationId xmlns:a16="http://schemas.microsoft.com/office/drawing/2014/main" xmlns="" id="{A62D5A0E-3833-4E62-9A00-7FDC02AF830C}"/>
              </a:ext>
            </a:extLst>
          </p:cNvPr>
          <p:cNvGraphicFramePr>
            <a:graphicFrameLocks noGrp="1"/>
          </p:cNvGraphicFramePr>
          <p:nvPr>
            <p:extLst>
              <p:ext uri="{D42A27DB-BD31-4B8C-83A1-F6EECF244321}">
                <p14:modId xmlns:p14="http://schemas.microsoft.com/office/powerpoint/2010/main" val="1936305714"/>
              </p:ext>
            </p:extLst>
          </p:nvPr>
        </p:nvGraphicFramePr>
        <p:xfrm>
          <a:off x="128113" y="1796142"/>
          <a:ext cx="11511642" cy="4923320"/>
        </p:xfrm>
        <a:graphic>
          <a:graphicData uri="http://schemas.openxmlformats.org/drawingml/2006/table">
            <a:tbl>
              <a:tblPr/>
              <a:tblGrid>
                <a:gridCol w="3837214">
                  <a:extLst>
                    <a:ext uri="{9D8B030D-6E8A-4147-A177-3AD203B41FA5}">
                      <a16:colId xmlns:a16="http://schemas.microsoft.com/office/drawing/2014/main" xmlns="" val="430370555"/>
                    </a:ext>
                  </a:extLst>
                </a:gridCol>
                <a:gridCol w="3837214">
                  <a:extLst>
                    <a:ext uri="{9D8B030D-6E8A-4147-A177-3AD203B41FA5}">
                      <a16:colId xmlns:a16="http://schemas.microsoft.com/office/drawing/2014/main" xmlns="" val="3785397083"/>
                    </a:ext>
                  </a:extLst>
                </a:gridCol>
                <a:gridCol w="3837214">
                  <a:extLst>
                    <a:ext uri="{9D8B030D-6E8A-4147-A177-3AD203B41FA5}">
                      <a16:colId xmlns:a16="http://schemas.microsoft.com/office/drawing/2014/main" xmlns="" val="357507075"/>
                    </a:ext>
                  </a:extLst>
                </a:gridCol>
              </a:tblGrid>
              <a:tr h="30997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b="1" dirty="0">
                          <a:solidFill>
                            <a:schemeClr val="tx1"/>
                          </a:solidFill>
                          <a:effectLst/>
                        </a:rPr>
                        <a:t>Replication Option</a:t>
                      </a:r>
                      <a:endParaRPr lang="en-US" sz="2000" b="1" i="0" dirty="0">
                        <a:solidFill>
                          <a:schemeClr val="tx1"/>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b="1" dirty="0">
                          <a:solidFill>
                            <a:schemeClr val="tx1"/>
                          </a:solidFill>
                          <a:effectLst/>
                        </a:rPr>
                        <a:t>Number of copies</a:t>
                      </a:r>
                      <a:endParaRPr lang="en-US" sz="2000" b="1" i="0" dirty="0">
                        <a:solidFill>
                          <a:schemeClr val="tx1"/>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b="1" dirty="0">
                          <a:solidFill>
                            <a:schemeClr val="tx1"/>
                          </a:solidFill>
                          <a:effectLst/>
                        </a:rPr>
                        <a:t>Strategy</a:t>
                      </a:r>
                      <a:endParaRPr lang="en-US" sz="2000" b="1" i="0" dirty="0">
                        <a:solidFill>
                          <a:schemeClr val="tx1"/>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726455631"/>
                  </a:ext>
                </a:extLst>
              </a:tr>
              <a:tr h="59881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Locally redundant storage (LRS)</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a:effectLst/>
                        </a:rPr>
                        <a:t>Maintains three copies of your data.</a:t>
                      </a:r>
                      <a:endParaRPr lang="en-US" sz="200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Data is replicated three time within a single facility in a single region.</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extLst>
                  <a:ext uri="{0D108BD9-81ED-4DB2-BD59-A6C34878D82A}">
                    <a16:rowId xmlns:a16="http://schemas.microsoft.com/office/drawing/2014/main" xmlns="" val="3303282879"/>
                  </a:ext>
                </a:extLst>
              </a:tr>
              <a:tr h="117649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Zone-redundant storage (ZRS)</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a:effectLst/>
                        </a:rPr>
                        <a:t>Maintains three copies of your data.</a:t>
                      </a:r>
                      <a:endParaRPr lang="en-US" sz="200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Data is replicated three times across two to three facilities, either within a single region or across two regions.</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extLst>
                  <a:ext uri="{0D108BD9-81ED-4DB2-BD59-A6C34878D82A}">
                    <a16:rowId xmlns:a16="http://schemas.microsoft.com/office/drawing/2014/main" xmlns="" val="3669115538"/>
                  </a:ext>
                </a:extLst>
              </a:tr>
              <a:tr h="146533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Geo-redundant storage (GRS)</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a:effectLst/>
                        </a:rPr>
                        <a:t>Maintains six copies of your data.</a:t>
                      </a:r>
                      <a:endParaRPr lang="en-US" sz="200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Data is replicated three times within the primary region, and is also replicated three times in a secondary region hundreds of miles away from the primary region.</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extLst>
                  <a:ext uri="{0D108BD9-81ED-4DB2-BD59-A6C34878D82A}">
                    <a16:rowId xmlns:a16="http://schemas.microsoft.com/office/drawing/2014/main" xmlns="" val="193147660"/>
                  </a:ext>
                </a:extLst>
              </a:tr>
              <a:tr h="117649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Read access geo-redundant storage (RA-GRS) (Default)</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a:effectLst/>
                        </a:rPr>
                        <a:t>Maintains six copies of your data.</a:t>
                      </a:r>
                      <a:endParaRPr lang="en-US" sz="200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Data is replicated to a secondary geographic location, and also provides read access to your data in the secondary location.</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extLst>
                  <a:ext uri="{0D108BD9-81ED-4DB2-BD59-A6C34878D82A}">
                    <a16:rowId xmlns:a16="http://schemas.microsoft.com/office/drawing/2014/main" xmlns="" val="1793920292"/>
                  </a:ext>
                </a:extLst>
              </a:tr>
            </a:tbl>
          </a:graphicData>
        </a:graphic>
      </p:graphicFrame>
      <p:sp>
        <p:nvSpPr>
          <p:cNvPr id="7" name="Rectangle 6"/>
          <p:cNvSpPr/>
          <p:nvPr/>
        </p:nvSpPr>
        <p:spPr>
          <a:xfrm>
            <a:off x="269422" y="793652"/>
            <a:ext cx="10923813" cy="954107"/>
          </a:xfrm>
          <a:prstGeom prst="rect">
            <a:avLst/>
          </a:prstGeom>
        </p:spPr>
        <p:txBody>
          <a:bodyPr wrap="square">
            <a:spAutoFit/>
          </a:bodyPr>
          <a:lstStyle/>
          <a:p>
            <a:pPr marL="285750" indent="-285750">
              <a:buFont typeface="Arial" panose="020B0604020202020204" pitchFamily="34" charset="0"/>
              <a:buChar char="•"/>
            </a:pPr>
            <a:r>
              <a:rPr lang="en-US" sz="2800" dirty="0"/>
              <a:t>You can switch from LRS to GRS or RA-GRS but ZRS can’t be converted.</a:t>
            </a:r>
          </a:p>
          <a:p>
            <a:pPr marL="285750" indent="-285750">
              <a:buFont typeface="Arial" panose="020B0604020202020204" pitchFamily="34" charset="0"/>
              <a:buChar char="•"/>
            </a:pPr>
            <a:r>
              <a:rPr lang="en-US" sz="2800" dirty="0"/>
              <a:t>ZRS is only available for General Purpose Account type</a:t>
            </a:r>
          </a:p>
        </p:txBody>
      </p:sp>
    </p:spTree>
    <p:extLst>
      <p:ext uri="{BB962C8B-B14F-4D97-AF65-F5344CB8AC3E}">
        <p14:creationId xmlns:p14="http://schemas.microsoft.com/office/powerpoint/2010/main" val="2041857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Blob Access</a:t>
            </a:r>
          </a:p>
        </p:txBody>
      </p:sp>
      <p:sp>
        <p:nvSpPr>
          <p:cNvPr id="3" name="Content Placeholder 2"/>
          <p:cNvSpPr>
            <a:spLocks noGrp="1"/>
          </p:cNvSpPr>
          <p:nvPr>
            <p:ph idx="1"/>
          </p:nvPr>
        </p:nvSpPr>
        <p:spPr>
          <a:xfrm>
            <a:off x="201591" y="1231901"/>
            <a:ext cx="10631509" cy="5340349"/>
          </a:xfrm>
        </p:spPr>
        <p:txBody>
          <a:bodyPr>
            <a:normAutofit/>
          </a:bodyPr>
          <a:lstStyle/>
          <a:p>
            <a:pPr marL="571500" indent="-571500">
              <a:buFont typeface="Arial" panose="020B0604020202020204" pitchFamily="34" charset="0"/>
              <a:buChar char="•"/>
            </a:pPr>
            <a:r>
              <a:rPr lang="en-US" dirty="0"/>
              <a:t>Anonymous Access: Public access for containers or individual blobs</a:t>
            </a:r>
          </a:p>
          <a:p>
            <a:pPr marL="571500" indent="-571500">
              <a:buFont typeface="Arial" panose="020B0604020202020204" pitchFamily="34" charset="0"/>
              <a:buChar char="•"/>
            </a:pPr>
            <a:r>
              <a:rPr lang="en-US" dirty="0"/>
              <a:t>Storage Access Key</a:t>
            </a:r>
          </a:p>
          <a:p>
            <a:pPr marL="571500" indent="-571500">
              <a:buFont typeface="Arial" panose="020B0604020202020204" pitchFamily="34" charset="0"/>
              <a:buChar char="•"/>
            </a:pPr>
            <a:r>
              <a:rPr lang="en-US" dirty="0"/>
              <a:t>Shared Access Signatures (SAS)</a:t>
            </a:r>
          </a:p>
          <a:p>
            <a:pPr marL="914400" lvl="1" indent="-457200">
              <a:buFont typeface="Arial" panose="020B0604020202020204" pitchFamily="34" charset="0"/>
              <a:buChar char="•"/>
            </a:pPr>
            <a:r>
              <a:rPr lang="en-US" dirty="0"/>
              <a:t>Delegated access without sharing account key</a:t>
            </a:r>
          </a:p>
          <a:p>
            <a:pPr marL="914400" lvl="1" indent="-457200">
              <a:buFont typeface="Arial" panose="020B0604020202020204" pitchFamily="34" charset="0"/>
              <a:buChar char="•"/>
            </a:pPr>
            <a:r>
              <a:rPr lang="en-US" dirty="0"/>
              <a:t>Containers &amp; blobs</a:t>
            </a:r>
          </a:p>
          <a:p>
            <a:pPr marL="914400" lvl="1" indent="-457200">
              <a:buFont typeface="Arial" panose="020B0604020202020204" pitchFamily="34" charset="0"/>
              <a:buChar char="•"/>
            </a:pPr>
            <a:r>
              <a:rPr lang="en-US" dirty="0"/>
              <a:t>File shares &amp; files</a:t>
            </a:r>
          </a:p>
          <a:p>
            <a:pPr marL="914400" lvl="1" indent="-457200">
              <a:buFont typeface="Arial" panose="020B0604020202020204" pitchFamily="34" charset="0"/>
              <a:buChar char="•"/>
            </a:pPr>
            <a:r>
              <a:rPr lang="en-US" dirty="0"/>
              <a:t>Queues</a:t>
            </a:r>
          </a:p>
          <a:p>
            <a:pPr marL="914400" lvl="1" indent="-457200">
              <a:buFont typeface="Arial" panose="020B0604020202020204" pitchFamily="34" charset="0"/>
              <a:buChar char="•"/>
            </a:pPr>
            <a:r>
              <a:rPr lang="en-US" dirty="0"/>
              <a:t>Tables &amp; ranges of table entities</a:t>
            </a:r>
          </a:p>
          <a:p>
            <a:pPr lvl="1"/>
            <a:endParaRPr lang="en-US" dirty="0"/>
          </a:p>
        </p:txBody>
      </p:sp>
      <p:pic>
        <p:nvPicPr>
          <p:cNvPr id="5" name="Picture 4"/>
          <p:cNvPicPr>
            <a:picLocks noChangeAspect="1"/>
          </p:cNvPicPr>
          <p:nvPr/>
        </p:nvPicPr>
        <p:blipFill>
          <a:blip r:embed="rId3"/>
          <a:stretch>
            <a:fillRect/>
          </a:stretch>
        </p:blipFill>
        <p:spPr>
          <a:xfrm>
            <a:off x="201591" y="1118507"/>
            <a:ext cx="11578994" cy="545374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0275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Disk</a:t>
            </a:r>
          </a:p>
        </p:txBody>
      </p:sp>
      <p:sp>
        <p:nvSpPr>
          <p:cNvPr id="5" name="Content Placeholder 4"/>
          <p:cNvSpPr>
            <a:spLocks noGrp="1"/>
          </p:cNvSpPr>
          <p:nvPr>
            <p:ph sz="half" idx="1"/>
          </p:nvPr>
        </p:nvSpPr>
        <p:spPr>
          <a:xfrm>
            <a:off x="223519" y="1124996"/>
            <a:ext cx="11475901" cy="5430926"/>
          </a:xfrm>
        </p:spPr>
        <p:txBody>
          <a:bodyPr>
            <a:normAutofit fontScale="92500" lnSpcReduction="10000"/>
          </a:bodyPr>
          <a:lstStyle/>
          <a:p>
            <a:pPr marL="0" indent="0">
              <a:buNone/>
            </a:pPr>
            <a:r>
              <a:rPr lang="en-US" dirty="0"/>
              <a:t>Two ways to create VM disks</a:t>
            </a:r>
          </a:p>
          <a:p>
            <a:r>
              <a:rPr lang="en-US" dirty="0"/>
              <a:t>Unmanaged Disk</a:t>
            </a:r>
          </a:p>
          <a:p>
            <a:pPr lvl="1"/>
            <a:r>
              <a:rPr lang="en-US" dirty="0"/>
              <a:t> In an unmanaged disk, you manage the storage accounts</a:t>
            </a:r>
          </a:p>
          <a:p>
            <a:pPr lvl="1"/>
            <a:r>
              <a:rPr lang="en-US" dirty="0"/>
              <a:t>VHDs are stored in Page blob</a:t>
            </a:r>
          </a:p>
          <a:p>
            <a:pPr lvl="1"/>
            <a:r>
              <a:rPr lang="en-US" dirty="0"/>
              <a:t>99.99% SLA. </a:t>
            </a:r>
          </a:p>
          <a:p>
            <a:pPr lvl="1"/>
            <a:r>
              <a:rPr lang="en-US" dirty="0"/>
              <a:t>Can be converted to Managed.</a:t>
            </a:r>
          </a:p>
          <a:p>
            <a:r>
              <a:rPr lang="en-US" dirty="0"/>
              <a:t>Managed Disk</a:t>
            </a:r>
          </a:p>
          <a:p>
            <a:pPr lvl="1"/>
            <a:r>
              <a:rPr lang="en-US" dirty="0"/>
              <a:t>Azure manages the storage accounts that you use for your VM disks</a:t>
            </a:r>
          </a:p>
          <a:p>
            <a:pPr lvl="1"/>
            <a:r>
              <a:rPr lang="en-US" dirty="0"/>
              <a:t>Available in Standard &amp; premium tier.</a:t>
            </a:r>
          </a:p>
          <a:p>
            <a:pPr lvl="1"/>
            <a:r>
              <a:rPr lang="en-US" dirty="0"/>
              <a:t>Standard can be converted in to Premium and vice-versa</a:t>
            </a:r>
          </a:p>
          <a:p>
            <a:pPr lvl="1"/>
            <a:r>
              <a:rPr lang="en-US" dirty="0"/>
              <a:t>99.999% SLA</a:t>
            </a:r>
          </a:p>
          <a:p>
            <a:pPr lvl="1"/>
            <a:r>
              <a:rPr lang="en-US" dirty="0"/>
              <a:t>Recommended storage for VMs. </a:t>
            </a:r>
          </a:p>
          <a:p>
            <a:pPr lvl="1"/>
            <a:r>
              <a:rPr lang="en-US" dirty="0"/>
              <a:t>Allow you to create up to 10,000 VM </a:t>
            </a:r>
            <a:r>
              <a:rPr lang="en-US" b="1" dirty="0"/>
              <a:t>disks</a:t>
            </a:r>
            <a:r>
              <a:rPr lang="en-US" dirty="0"/>
              <a:t> in a subscription</a:t>
            </a:r>
          </a:p>
          <a:p>
            <a:pPr lvl="1"/>
            <a:r>
              <a:rPr lang="en-US" dirty="0"/>
              <a:t>Billing for managed disks depends on the provisioned size of the disk. </a:t>
            </a:r>
          </a:p>
          <a:p>
            <a:pPr lvl="1"/>
            <a:r>
              <a:rPr lang="en-US" dirty="0">
                <a:hlinkClick r:id="rId3"/>
              </a:rPr>
              <a:t>Managed disk Overview</a:t>
            </a:r>
            <a:endParaRPr lang="en-US" dirty="0"/>
          </a:p>
          <a:p>
            <a:endParaRPr lang="en-US" dirty="0"/>
          </a:p>
        </p:txBody>
      </p:sp>
    </p:spTree>
    <p:extLst>
      <p:ext uri="{BB962C8B-B14F-4D97-AF65-F5344CB8AC3E}">
        <p14:creationId xmlns:p14="http://schemas.microsoft.com/office/powerpoint/2010/main" val="19103171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268080" y="1271204"/>
            <a:ext cx="11655840" cy="1529146"/>
          </a:xfrm>
        </p:spPr>
        <p:txBody>
          <a:bodyPr/>
          <a:lstStyle/>
          <a:p>
            <a:r>
              <a:rPr lang="en-US" dirty="0"/>
              <a:t>Choose appropriate blob type for uploading VHD. If VHD files are uploaded in block blob you can’t use those. </a:t>
            </a:r>
          </a:p>
        </p:txBody>
      </p:sp>
      <p:pic>
        <p:nvPicPr>
          <p:cNvPr id="2" name="Picture 1"/>
          <p:cNvPicPr>
            <a:picLocks noChangeAspect="1"/>
          </p:cNvPicPr>
          <p:nvPr/>
        </p:nvPicPr>
        <p:blipFill>
          <a:blip r:embed="rId3"/>
          <a:stretch>
            <a:fillRect/>
          </a:stretch>
        </p:blipFill>
        <p:spPr>
          <a:xfrm>
            <a:off x="4604657" y="2589910"/>
            <a:ext cx="6906986" cy="4137461"/>
          </a:xfrm>
          <a:prstGeom prst="rect">
            <a:avLst/>
          </a:prstGeom>
        </p:spPr>
      </p:pic>
    </p:spTree>
    <p:extLst>
      <p:ext uri="{BB962C8B-B14F-4D97-AF65-F5344CB8AC3E}">
        <p14:creationId xmlns:p14="http://schemas.microsoft.com/office/powerpoint/2010/main" val="133809158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in 70-535</a:t>
            </a:r>
          </a:p>
        </p:txBody>
      </p:sp>
      <p:pic>
        <p:nvPicPr>
          <p:cNvPr id="1026" name="Picture 2" descr="C:\Users\benda\AppData\Local\Temp\SNAGHTML64037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977" y="1168400"/>
            <a:ext cx="10298645" cy="46263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801386" y="5955636"/>
            <a:ext cx="6055825" cy="369332"/>
          </a:xfrm>
          <a:prstGeom prst="rect">
            <a:avLst/>
          </a:prstGeom>
        </p:spPr>
        <p:txBody>
          <a:bodyPr wrap="none">
            <a:spAutoFit/>
          </a:bodyPr>
          <a:lstStyle/>
          <a:p>
            <a:r>
              <a:rPr lang="en-US" dirty="0">
                <a:hlinkClick r:id="rId4"/>
              </a:rPr>
              <a:t>https://www.microsoft.com/en-us/learning/exam-70-535.aspx</a:t>
            </a:r>
            <a:endParaRPr lang="en-US" dirty="0"/>
          </a:p>
        </p:txBody>
      </p:sp>
    </p:spTree>
    <p:extLst>
      <p:ext uri="{BB962C8B-B14F-4D97-AF65-F5344CB8AC3E}">
        <p14:creationId xmlns:p14="http://schemas.microsoft.com/office/powerpoint/2010/main" val="24148914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&amp; Blob: </a:t>
            </a:r>
            <a:br>
              <a:rPr lang="en-US" dirty="0"/>
            </a:br>
            <a:r>
              <a:rPr lang="en-US" dirty="0"/>
              <a:t>Performance, Storage Limits, etc.</a:t>
            </a:r>
          </a:p>
        </p:txBody>
      </p:sp>
      <p:sp>
        <p:nvSpPr>
          <p:cNvPr id="3" name="Content Placeholder 2"/>
          <p:cNvSpPr>
            <a:spLocks noGrp="1"/>
          </p:cNvSpPr>
          <p:nvPr>
            <p:ph type="body" idx="1"/>
          </p:nvPr>
        </p:nvSpPr>
        <p:spPr/>
        <p:txBody>
          <a:bodyPr>
            <a:normAutofit/>
          </a:bodyPr>
          <a:lstStyle/>
          <a:p>
            <a:r>
              <a:rPr lang="en-US" sz="2400" dirty="0">
                <a:hlinkClick r:id="rId3"/>
              </a:rPr>
              <a:t>https://docs.microsoft.com/en-us/azure/storage/storage-scalability-targets</a:t>
            </a:r>
            <a:r>
              <a:rPr lang="en-US" sz="2400" dirty="0"/>
              <a:t> </a:t>
            </a:r>
          </a:p>
        </p:txBody>
      </p:sp>
    </p:spTree>
    <p:extLst>
      <p:ext uri="{BB962C8B-B14F-4D97-AF65-F5344CB8AC3E}">
        <p14:creationId xmlns:p14="http://schemas.microsoft.com/office/powerpoint/2010/main" val="27710311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4560392"/>
              </p:ext>
            </p:extLst>
          </p:nvPr>
        </p:nvGraphicFramePr>
        <p:xfrm>
          <a:off x="650417" y="155277"/>
          <a:ext cx="10772774" cy="6682935"/>
        </p:xfrm>
        <a:graphic>
          <a:graphicData uri="http://schemas.openxmlformats.org/drawingml/2006/table">
            <a:tbl>
              <a:tblPr>
                <a:tableStyleId>{5C22544A-7EE6-4342-B048-85BDC9FD1C3A}</a:tableStyleId>
              </a:tblPr>
              <a:tblGrid>
                <a:gridCol w="5386387">
                  <a:extLst>
                    <a:ext uri="{9D8B030D-6E8A-4147-A177-3AD203B41FA5}">
                      <a16:colId xmlns:a16="http://schemas.microsoft.com/office/drawing/2014/main" xmlns="" val="670167828"/>
                    </a:ext>
                  </a:extLst>
                </a:gridCol>
                <a:gridCol w="5386387">
                  <a:extLst>
                    <a:ext uri="{9D8B030D-6E8A-4147-A177-3AD203B41FA5}">
                      <a16:colId xmlns:a16="http://schemas.microsoft.com/office/drawing/2014/main" xmlns="" val="49645504"/>
                    </a:ext>
                  </a:extLst>
                </a:gridCol>
              </a:tblGrid>
              <a:tr h="505090">
                <a:tc>
                  <a:txBody>
                    <a:bodyPr/>
                    <a:lstStyle/>
                    <a:p>
                      <a:pPr algn="ctr" fontAlgn="ctr"/>
                      <a:r>
                        <a:rPr lang="en-US" sz="2000" b="1" u="none" strike="noStrike" dirty="0">
                          <a:effectLst/>
                        </a:rPr>
                        <a:t>Resource</a:t>
                      </a:r>
                      <a:endParaRPr lang="en-US" sz="2000" b="1"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b="1" u="none" strike="noStrike" dirty="0">
                          <a:effectLst/>
                        </a:rPr>
                        <a:t>Default Limit</a:t>
                      </a:r>
                      <a:endParaRPr lang="en-US" sz="2000" b="1"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xmlns="" val="1091426822"/>
                  </a:ext>
                </a:extLst>
              </a:tr>
              <a:tr h="505090">
                <a:tc>
                  <a:txBody>
                    <a:bodyPr/>
                    <a:lstStyle/>
                    <a:p>
                      <a:pPr algn="l" fontAlgn="ctr"/>
                      <a:r>
                        <a:rPr lang="en-US" sz="2000" u="none" strike="noStrike">
                          <a:effectLst/>
                        </a:rPr>
                        <a:t>Number of storage accounts per subscription</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200</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xmlns="" val="2768654415"/>
                  </a:ext>
                </a:extLst>
              </a:tr>
              <a:tr h="505090">
                <a:tc>
                  <a:txBody>
                    <a:bodyPr/>
                    <a:lstStyle/>
                    <a:p>
                      <a:pPr algn="l" fontAlgn="ctr"/>
                      <a:r>
                        <a:rPr lang="en-US" sz="2000" u="none" strike="noStrike">
                          <a:effectLst/>
                        </a:rPr>
                        <a:t>TB per storage account</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500 TB</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xmlns="" val="1391802594"/>
                  </a:ext>
                </a:extLst>
              </a:tr>
              <a:tr h="1010180">
                <a:tc>
                  <a:txBody>
                    <a:bodyPr/>
                    <a:lstStyle/>
                    <a:p>
                      <a:pPr algn="l" fontAlgn="ctr"/>
                      <a:r>
                        <a:rPr lang="en-US" sz="2000" u="none" strike="noStrike">
                          <a:effectLst/>
                        </a:rPr>
                        <a:t>Max number of blob containers, blobs, file shares, tables, queues, entities, or messages per storage account</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Only limit is the 500 TB storage account capacity</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xmlns="" val="27721235"/>
                  </a:ext>
                </a:extLst>
              </a:tr>
              <a:tr h="505090">
                <a:tc>
                  <a:txBody>
                    <a:bodyPr/>
                    <a:lstStyle/>
                    <a:p>
                      <a:pPr algn="l" fontAlgn="ctr"/>
                      <a:r>
                        <a:rPr lang="en-US" sz="2000" u="none" strike="noStrike">
                          <a:effectLst/>
                        </a:rPr>
                        <a:t>Max size of a single blob container, table, or queue</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500 TB</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xmlns="" val="296565753"/>
                  </a:ext>
                </a:extLst>
              </a:tr>
              <a:tr h="621855">
                <a:tc>
                  <a:txBody>
                    <a:bodyPr/>
                    <a:lstStyle/>
                    <a:p>
                      <a:pPr algn="l" fontAlgn="ctr"/>
                      <a:r>
                        <a:rPr lang="en-US" sz="2000" u="none" strike="noStrike" dirty="0">
                          <a:effectLst/>
                        </a:rPr>
                        <a:t>Max number of blocks in a block blob or append blob</a:t>
                      </a:r>
                      <a:endParaRPr lang="en-US" sz="20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50,000</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xmlns="" val="1981838412"/>
                  </a:ext>
                </a:extLst>
              </a:tr>
              <a:tr h="505090">
                <a:tc>
                  <a:txBody>
                    <a:bodyPr/>
                    <a:lstStyle/>
                    <a:p>
                      <a:pPr algn="l" fontAlgn="ctr"/>
                      <a:r>
                        <a:rPr lang="en-US" sz="2000" u="none" strike="noStrike" dirty="0">
                          <a:effectLst/>
                        </a:rPr>
                        <a:t>Max size of a block in a block blob</a:t>
                      </a:r>
                      <a:endParaRPr lang="en-US" sz="20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100 MB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xmlns="" val="1055423024"/>
                  </a:ext>
                </a:extLst>
              </a:tr>
              <a:tr h="505090">
                <a:tc>
                  <a:txBody>
                    <a:bodyPr/>
                    <a:lstStyle/>
                    <a:p>
                      <a:pPr algn="l" fontAlgn="ctr"/>
                      <a:r>
                        <a:rPr lang="en-US" sz="2000" u="none" strike="noStrike">
                          <a:effectLst/>
                        </a:rPr>
                        <a:t>Max size of a block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50,000 X 100 MB (approx. 4.75 TB)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xmlns="" val="4217042910"/>
                  </a:ext>
                </a:extLst>
              </a:tr>
              <a:tr h="505090">
                <a:tc>
                  <a:txBody>
                    <a:bodyPr/>
                    <a:lstStyle/>
                    <a:p>
                      <a:pPr algn="l" fontAlgn="ctr"/>
                      <a:r>
                        <a:rPr lang="en-US" sz="2000" u="none" strike="noStrike" dirty="0">
                          <a:effectLst/>
                        </a:rPr>
                        <a:t>Max size of a block in an append blob</a:t>
                      </a:r>
                      <a:endParaRPr lang="en-US" sz="20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4 MB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xmlns="" val="3497602163"/>
                  </a:ext>
                </a:extLst>
              </a:tr>
              <a:tr h="505090">
                <a:tc>
                  <a:txBody>
                    <a:bodyPr/>
                    <a:lstStyle/>
                    <a:p>
                      <a:pPr algn="l" fontAlgn="ctr"/>
                      <a:r>
                        <a:rPr lang="en-US" sz="2000" u="none" strike="noStrike">
                          <a:effectLst/>
                        </a:rPr>
                        <a:t>Max size of an append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50,000 X 4 MB (approx. 195 GB)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xmlns="" val="2289536598"/>
                  </a:ext>
                </a:extLst>
              </a:tr>
              <a:tr h="505090">
                <a:tc>
                  <a:txBody>
                    <a:bodyPr/>
                    <a:lstStyle/>
                    <a:p>
                      <a:pPr algn="l" fontAlgn="ctr"/>
                      <a:r>
                        <a:rPr lang="en-US" sz="2000" u="none" strike="noStrike">
                          <a:effectLst/>
                        </a:rPr>
                        <a:t>Max size of a page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rPr>
                        <a:t>4 TB</a:t>
                      </a:r>
                      <a:endParaRPr lang="en-US" sz="20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xmlns="" val="386172468"/>
                  </a:ext>
                </a:extLst>
              </a:tr>
              <a:tr h="505090">
                <a:tc>
                  <a:txBody>
                    <a:bodyPr/>
                    <a:lstStyle/>
                    <a:p>
                      <a:pPr algn="l" fontAlgn="ctr"/>
                      <a:r>
                        <a:rPr lang="en-US" sz="2000" u="none" strike="noStrike">
                          <a:effectLst/>
                        </a:rPr>
                        <a:t>Max size of a table entity</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rPr>
                        <a:t>1 MB</a:t>
                      </a:r>
                      <a:endParaRPr lang="en-US" sz="20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xmlns="" val="850987889"/>
                  </a:ext>
                </a:extLst>
              </a:tr>
            </a:tbl>
          </a:graphicData>
        </a:graphic>
      </p:graphicFrame>
    </p:spTree>
    <p:extLst>
      <p:ext uri="{BB962C8B-B14F-4D97-AF65-F5344CB8AC3E}">
        <p14:creationId xmlns:p14="http://schemas.microsoft.com/office/powerpoint/2010/main" val="27749747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F58B209-4E6F-412E-BA33-6903529DB20C}"/>
              </a:ext>
            </a:extLst>
          </p:cNvPr>
          <p:cNvSpPr>
            <a:spLocks noGrp="1"/>
          </p:cNvSpPr>
          <p:nvPr>
            <p:ph type="ctrTitle" sz="quarter"/>
          </p:nvPr>
        </p:nvSpPr>
        <p:spPr/>
        <p:txBody>
          <a:bodyPr/>
          <a:lstStyle/>
          <a:p>
            <a:r>
              <a:rPr lang="en-US" dirty="0"/>
              <a:t>Creating a </a:t>
            </a:r>
            <a:r>
              <a:rPr lang="en-US" dirty="0" smtClean="0"/>
              <a:t>File Share</a:t>
            </a:r>
            <a:endParaRPr lang="en-US" dirty="0"/>
          </a:p>
        </p:txBody>
      </p:sp>
      <p:sp>
        <p:nvSpPr>
          <p:cNvPr id="4" name="Subtitle 3">
            <a:extLst>
              <a:ext uri="{FF2B5EF4-FFF2-40B4-BE49-F238E27FC236}">
                <a16:creationId xmlns:a16="http://schemas.microsoft.com/office/drawing/2014/main" xmlns="" id="{7D07E0F1-6D44-4173-AA7B-25558381481B}"/>
              </a:ext>
            </a:extLst>
          </p:cNvPr>
          <p:cNvSpPr>
            <a:spLocks noGrp="1"/>
          </p:cNvSpPr>
          <p:nvPr>
            <p:ph type="subTitle" sz="quarter" idx="1"/>
          </p:nvPr>
        </p:nvSpPr>
        <p:spPr/>
        <p:txBody>
          <a:bodyPr/>
          <a:lstStyle/>
          <a:p>
            <a:endParaRPr lang="en-US"/>
          </a:p>
        </p:txBody>
      </p:sp>
      <p:sp>
        <p:nvSpPr>
          <p:cNvPr id="5" name="Text Placeholder 4">
            <a:extLst>
              <a:ext uri="{FF2B5EF4-FFF2-40B4-BE49-F238E27FC236}">
                <a16:creationId xmlns:a16="http://schemas.microsoft.com/office/drawing/2014/main" xmlns=""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xmlns=""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2445365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C8AE3B-3E32-48AE-A575-92F4BE0B046F}"/>
              </a:ext>
            </a:extLst>
          </p:cNvPr>
          <p:cNvSpPr>
            <a:spLocks noGrp="1"/>
          </p:cNvSpPr>
          <p:nvPr>
            <p:ph type="title"/>
          </p:nvPr>
        </p:nvSpPr>
        <p:spPr>
          <a:xfrm>
            <a:off x="3525519" y="347874"/>
            <a:ext cx="8299157" cy="923330"/>
          </a:xfrm>
        </p:spPr>
        <p:txBody>
          <a:bodyPr>
            <a:normAutofit/>
          </a:bodyPr>
          <a:lstStyle/>
          <a:p>
            <a:r>
              <a:rPr lang="en-US" dirty="0"/>
              <a:t>Sufficient bandwidth on VM</a:t>
            </a:r>
          </a:p>
        </p:txBody>
      </p:sp>
      <p:sp>
        <p:nvSpPr>
          <p:cNvPr id="3" name="Text Placeholder 2">
            <a:extLst>
              <a:ext uri="{FF2B5EF4-FFF2-40B4-BE49-F238E27FC236}">
                <a16:creationId xmlns:a16="http://schemas.microsoft.com/office/drawing/2014/main" xmlns="" id="{B69A576D-7108-435B-AD4C-930499AB1DC8}"/>
              </a:ext>
            </a:extLst>
          </p:cNvPr>
          <p:cNvSpPr>
            <a:spLocks noGrp="1"/>
          </p:cNvSpPr>
          <p:nvPr>
            <p:ph type="body" sz="quarter" idx="11"/>
          </p:nvPr>
        </p:nvSpPr>
        <p:spPr/>
        <p:txBody>
          <a:bodyPr/>
          <a:lstStyle/>
          <a:p>
            <a:r>
              <a:rPr lang="en-US" dirty="0"/>
              <a:t>Make sure sufficient bandwidth is available on your VM to drive disk traffic, as described in </a:t>
            </a:r>
            <a:r>
              <a:rPr lang="en-US" dirty="0">
                <a:hlinkClick r:id="rId3"/>
              </a:rPr>
              <a:t>Premium Storage-supported VMs</a:t>
            </a:r>
            <a:r>
              <a:rPr lang="en-US" dirty="0"/>
              <a:t>. Otherwise, your disk throughput and IOPS is constrained to lower values. Maximum throughput and IOPS are based on the VM limits, not on the disk limits described in the preceding table. </a:t>
            </a:r>
          </a:p>
        </p:txBody>
      </p:sp>
      <p:sp>
        <p:nvSpPr>
          <p:cNvPr id="4" name="Text Placeholder 3">
            <a:extLst>
              <a:ext uri="{FF2B5EF4-FFF2-40B4-BE49-F238E27FC236}">
                <a16:creationId xmlns:a16="http://schemas.microsoft.com/office/drawing/2014/main" xmlns="" id="{00AED275-EAD5-4D80-AEC0-62E0E4C3B7EB}"/>
              </a:ext>
            </a:extLst>
          </p:cNvPr>
          <p:cNvSpPr>
            <a:spLocks noGrp="1"/>
          </p:cNvSpPr>
          <p:nvPr>
            <p:ph type="body" sz="quarter" idx="10"/>
          </p:nvPr>
        </p:nvSpPr>
        <p:spPr/>
        <p:txBody>
          <a:bodyPr/>
          <a:lstStyle/>
          <a:p>
            <a:r>
              <a:rPr lang="en-US" dirty="0">
                <a:hlinkClick r:id="rId4"/>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287685671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F61EC7-59F0-41E1-AA02-0306C43D2A27}"/>
              </a:ext>
            </a:extLst>
          </p:cNvPr>
          <p:cNvSpPr>
            <a:spLocks noGrp="1"/>
          </p:cNvSpPr>
          <p:nvPr>
            <p:ph type="title"/>
          </p:nvPr>
        </p:nvSpPr>
        <p:spPr/>
        <p:txBody>
          <a:bodyPr/>
          <a:lstStyle/>
          <a:p>
            <a:r>
              <a:rPr lang="en-US" dirty="0"/>
              <a:t>SQL Database</a:t>
            </a:r>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5625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SQL Database</a:t>
            </a:r>
          </a:p>
        </p:txBody>
      </p:sp>
      <p:sp>
        <p:nvSpPr>
          <p:cNvPr id="5" name="Content Placeholder 4"/>
          <p:cNvSpPr>
            <a:spLocks noGrp="1"/>
          </p:cNvSpPr>
          <p:nvPr>
            <p:ph idx="1"/>
          </p:nvPr>
        </p:nvSpPr>
        <p:spPr>
          <a:xfrm>
            <a:off x="201592" y="1231901"/>
            <a:ext cx="5375680" cy="5197297"/>
          </a:xfrm>
        </p:spPr>
        <p:txBody>
          <a:bodyPr>
            <a:normAutofit fontScale="92500" lnSpcReduction="10000"/>
          </a:bodyPr>
          <a:lstStyle/>
          <a:p>
            <a:pPr marL="571500" indent="-571500">
              <a:buFont typeface="Arial" panose="020B0604020202020204" pitchFamily="34" charset="0"/>
              <a:buChar char="•"/>
            </a:pPr>
            <a:r>
              <a:rPr lang="en-US" dirty="0"/>
              <a:t>PaaS Offering. Database-as-a-Service</a:t>
            </a:r>
          </a:p>
          <a:p>
            <a:pPr marL="571500" indent="-571500">
              <a:buFont typeface="Arial" panose="020B0604020202020204" pitchFamily="34" charset="0"/>
              <a:buChar char="•"/>
            </a:pPr>
            <a:r>
              <a:rPr lang="en-US" dirty="0"/>
              <a:t>Relational database. </a:t>
            </a:r>
          </a:p>
          <a:p>
            <a:pPr marL="571500" indent="-571500">
              <a:buFont typeface="Arial" panose="020B0604020202020204" pitchFamily="34" charset="0"/>
              <a:buChar char="•"/>
            </a:pPr>
            <a:r>
              <a:rPr lang="en-US" dirty="0"/>
              <a:t>Service tiers:</a:t>
            </a:r>
          </a:p>
          <a:p>
            <a:pPr marL="914400" lvl="1" indent="-457200">
              <a:buFont typeface="Arial" panose="020B0604020202020204" pitchFamily="34" charset="0"/>
              <a:buChar char="•"/>
            </a:pPr>
            <a:r>
              <a:rPr lang="en-US" dirty="0"/>
              <a:t>Basic</a:t>
            </a:r>
          </a:p>
          <a:p>
            <a:pPr marL="914400" lvl="1" indent="-457200">
              <a:buFont typeface="Arial" panose="020B0604020202020204" pitchFamily="34" charset="0"/>
              <a:buChar char="•"/>
            </a:pPr>
            <a:r>
              <a:rPr lang="en-US" dirty="0"/>
              <a:t>Standard</a:t>
            </a:r>
          </a:p>
          <a:p>
            <a:pPr marL="914400" lvl="1" indent="-457200">
              <a:buFont typeface="Arial" panose="020B0604020202020204" pitchFamily="34" charset="0"/>
              <a:buChar char="•"/>
            </a:pPr>
            <a:r>
              <a:rPr lang="en-US" dirty="0"/>
              <a:t>Premium</a:t>
            </a:r>
          </a:p>
          <a:p>
            <a:pPr marL="914400" lvl="1" indent="-457200">
              <a:buFont typeface="Arial" panose="020B0604020202020204" pitchFamily="34" charset="0"/>
              <a:buChar char="•"/>
            </a:pPr>
            <a:r>
              <a:rPr lang="en-US" dirty="0"/>
              <a:t>Premium RS</a:t>
            </a:r>
          </a:p>
          <a:p>
            <a:pPr marL="457200" indent="-457200">
              <a:buFont typeface="Arial" panose="020B0604020202020204" pitchFamily="34" charset="0"/>
              <a:buChar char="•"/>
            </a:pPr>
            <a:r>
              <a:rPr lang="en-US" dirty="0"/>
              <a:t>Elastic Pools. Pooled databases delivers performance</a:t>
            </a:r>
          </a:p>
          <a:p>
            <a:endParaRPr lang="en-US" dirty="0"/>
          </a:p>
        </p:txBody>
      </p:sp>
      <p:pic>
        <p:nvPicPr>
          <p:cNvPr id="6" name="Picture 4" descr="sca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5811" y="639366"/>
            <a:ext cx="5923722" cy="266700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7" name="Picture 6" descr="elastic pool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811" y="3546376"/>
            <a:ext cx="5850449" cy="2962759"/>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8" name="Rectangle 7"/>
          <p:cNvSpPr/>
          <p:nvPr/>
        </p:nvSpPr>
        <p:spPr>
          <a:xfrm>
            <a:off x="8249593" y="6566856"/>
            <a:ext cx="2246130" cy="307777"/>
          </a:xfrm>
          <a:prstGeom prst="rect">
            <a:avLst/>
          </a:prstGeom>
        </p:spPr>
        <p:txBody>
          <a:bodyPr wrap="square">
            <a:spAutoFit/>
          </a:bodyPr>
          <a:lstStyle/>
          <a:p>
            <a:r>
              <a:rPr lang="en-US" sz="1400" dirty="0"/>
              <a:t>Source: Microsoft</a:t>
            </a:r>
          </a:p>
        </p:txBody>
      </p:sp>
    </p:spTree>
    <p:extLst>
      <p:ext uri="{BB962C8B-B14F-4D97-AF65-F5344CB8AC3E}">
        <p14:creationId xmlns:p14="http://schemas.microsoft.com/office/powerpoint/2010/main" val="27259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Tiers</a:t>
            </a:r>
          </a:p>
        </p:txBody>
      </p:sp>
      <p:sp>
        <p:nvSpPr>
          <p:cNvPr id="3" name="Content Placeholder 2"/>
          <p:cNvSpPr>
            <a:spLocks noGrp="1"/>
          </p:cNvSpPr>
          <p:nvPr>
            <p:ph sz="half" idx="1"/>
          </p:nvPr>
        </p:nvSpPr>
        <p:spPr/>
        <p:txBody>
          <a:bodyPr>
            <a:normAutofit/>
          </a:bodyPr>
          <a:lstStyle/>
          <a:p>
            <a:r>
              <a:rPr lang="en-US" dirty="0"/>
              <a:t>Basic</a:t>
            </a:r>
          </a:p>
          <a:p>
            <a:pPr lvl="1"/>
            <a:r>
              <a:rPr lang="en-US" dirty="0"/>
              <a:t>Small size</a:t>
            </a:r>
          </a:p>
          <a:p>
            <a:pPr lvl="1"/>
            <a:r>
              <a:rPr lang="en-US" dirty="0"/>
              <a:t>Low traffic</a:t>
            </a:r>
          </a:p>
          <a:p>
            <a:pPr lvl="1"/>
            <a:r>
              <a:rPr lang="en-US" dirty="0"/>
              <a:t>Single active operation</a:t>
            </a:r>
          </a:p>
          <a:p>
            <a:endParaRPr lang="en-US" dirty="0"/>
          </a:p>
          <a:p>
            <a:r>
              <a:rPr lang="en-US" dirty="0"/>
              <a:t>Standard</a:t>
            </a:r>
          </a:p>
          <a:p>
            <a:pPr lvl="1"/>
            <a:r>
              <a:rPr lang="en-US" dirty="0"/>
              <a:t>Low to medium IO performance requirements</a:t>
            </a:r>
          </a:p>
          <a:p>
            <a:pPr lvl="1"/>
            <a:r>
              <a:rPr lang="en-US" dirty="0"/>
              <a:t>Multiple current queries</a:t>
            </a:r>
          </a:p>
          <a:p>
            <a:pPr lvl="1"/>
            <a:endParaRPr lang="en-US" dirty="0"/>
          </a:p>
        </p:txBody>
      </p:sp>
      <p:sp>
        <p:nvSpPr>
          <p:cNvPr id="4" name="Content Placeholder 3"/>
          <p:cNvSpPr>
            <a:spLocks noGrp="1"/>
          </p:cNvSpPr>
          <p:nvPr>
            <p:ph sz="half" idx="2"/>
          </p:nvPr>
        </p:nvSpPr>
        <p:spPr/>
        <p:txBody>
          <a:bodyPr>
            <a:normAutofit/>
          </a:bodyPr>
          <a:lstStyle/>
          <a:p>
            <a:r>
              <a:rPr lang="en-US" dirty="0"/>
              <a:t>Premium</a:t>
            </a:r>
          </a:p>
          <a:p>
            <a:pPr lvl="1"/>
            <a:r>
              <a:rPr lang="en-US" dirty="0"/>
              <a:t>High transaction volume</a:t>
            </a:r>
          </a:p>
          <a:p>
            <a:pPr lvl="1"/>
            <a:r>
              <a:rPr lang="en-US" dirty="0"/>
              <a:t>High IO performance requirements</a:t>
            </a:r>
          </a:p>
          <a:p>
            <a:pPr lvl="1"/>
            <a:r>
              <a:rPr lang="en-US" dirty="0"/>
              <a:t>Many concurrent users</a:t>
            </a:r>
          </a:p>
          <a:p>
            <a:pPr lvl="1"/>
            <a:r>
              <a:rPr lang="en-US" dirty="0"/>
              <a:t>High availability</a:t>
            </a:r>
          </a:p>
          <a:p>
            <a:pPr lvl="1"/>
            <a:r>
              <a:rPr lang="en-US" dirty="0"/>
              <a:t>For mission critical apps</a:t>
            </a:r>
          </a:p>
          <a:p>
            <a:endParaRPr lang="en-US" dirty="0"/>
          </a:p>
          <a:p>
            <a:r>
              <a:rPr lang="en-US" dirty="0"/>
              <a:t>Premium RS</a:t>
            </a:r>
          </a:p>
          <a:p>
            <a:pPr lvl="1"/>
            <a:r>
              <a:rPr lang="en-US" dirty="0"/>
              <a:t>IO-intensive apps</a:t>
            </a:r>
          </a:p>
          <a:p>
            <a:pPr lvl="1"/>
            <a:r>
              <a:rPr lang="en-US" dirty="0"/>
              <a:t>Does not require high availability</a:t>
            </a:r>
          </a:p>
          <a:p>
            <a:pPr lvl="1"/>
            <a:r>
              <a:rPr lang="en-US" dirty="0"/>
              <a:t>Analytical workloads</a:t>
            </a:r>
          </a:p>
        </p:txBody>
      </p:sp>
    </p:spTree>
    <p:extLst>
      <p:ext uri="{BB962C8B-B14F-4D97-AF65-F5344CB8AC3E}">
        <p14:creationId xmlns:p14="http://schemas.microsoft.com/office/powerpoint/2010/main" val="16308082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Service Tier Attributes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69301101"/>
              </p:ext>
            </p:extLst>
          </p:nvPr>
        </p:nvGraphicFramePr>
        <p:xfrm>
          <a:off x="469237" y="1160237"/>
          <a:ext cx="10470905" cy="5259329"/>
        </p:xfrm>
        <a:graphic>
          <a:graphicData uri="http://schemas.openxmlformats.org/drawingml/2006/table">
            <a:tbl>
              <a:tblPr/>
              <a:tblGrid>
                <a:gridCol w="2902613">
                  <a:extLst>
                    <a:ext uri="{9D8B030D-6E8A-4147-A177-3AD203B41FA5}">
                      <a16:colId xmlns:a16="http://schemas.microsoft.com/office/drawing/2014/main" xmlns="" val="1773273044"/>
                    </a:ext>
                  </a:extLst>
                </a:gridCol>
                <a:gridCol w="1285749">
                  <a:extLst>
                    <a:ext uri="{9D8B030D-6E8A-4147-A177-3AD203B41FA5}">
                      <a16:colId xmlns:a16="http://schemas.microsoft.com/office/drawing/2014/main" xmlns="" val="451249271"/>
                    </a:ext>
                  </a:extLst>
                </a:gridCol>
                <a:gridCol w="2094181">
                  <a:extLst>
                    <a:ext uri="{9D8B030D-6E8A-4147-A177-3AD203B41FA5}">
                      <a16:colId xmlns:a16="http://schemas.microsoft.com/office/drawing/2014/main" xmlns="" val="1598709277"/>
                    </a:ext>
                  </a:extLst>
                </a:gridCol>
                <a:gridCol w="2094181">
                  <a:extLst>
                    <a:ext uri="{9D8B030D-6E8A-4147-A177-3AD203B41FA5}">
                      <a16:colId xmlns:a16="http://schemas.microsoft.com/office/drawing/2014/main" xmlns="" val="3035889657"/>
                    </a:ext>
                  </a:extLst>
                </a:gridCol>
                <a:gridCol w="2094181">
                  <a:extLst>
                    <a:ext uri="{9D8B030D-6E8A-4147-A177-3AD203B41FA5}">
                      <a16:colId xmlns:a16="http://schemas.microsoft.com/office/drawing/2014/main" xmlns="" val="2962121328"/>
                    </a:ext>
                  </a:extLst>
                </a:gridCol>
              </a:tblGrid>
              <a:tr h="314344">
                <a:tc>
                  <a:txBody>
                    <a:bodyPr/>
                    <a:lstStyle/>
                    <a:p>
                      <a:pPr algn="l" rtl="0"/>
                      <a:r>
                        <a:rPr lang="en-US" sz="1600" b="1" dirty="0">
                          <a:effectLst/>
                        </a:rPr>
                        <a:t>Service tier features</a:t>
                      </a:r>
                      <a:endParaRPr lang="en-US" sz="1600" dirty="0">
                        <a:effectLst/>
                      </a:endParaRPr>
                    </a:p>
                  </a:txBody>
                  <a:tcPr marL="82604" marR="82604" marT="41302" marB="41302" anchor="ctr">
                    <a:lnL>
                      <a:noFill/>
                    </a:lnL>
                    <a:lnR>
                      <a:noFill/>
                    </a:lnR>
                    <a:lnT>
                      <a:noFill/>
                    </a:lnT>
                    <a:lnB>
                      <a:noFill/>
                    </a:lnB>
                  </a:tcPr>
                </a:tc>
                <a:tc>
                  <a:txBody>
                    <a:bodyPr/>
                    <a:lstStyle/>
                    <a:p>
                      <a:pPr algn="r" rtl="0"/>
                      <a:r>
                        <a:rPr lang="en-US" sz="1600" b="1">
                          <a:effectLst/>
                        </a:rPr>
                        <a:t>Basic</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Standard</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Premium</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Premium RS</a:t>
                      </a:r>
                      <a:endParaRPr lang="en-US" sz="1600">
                        <a:effectLst/>
                      </a:endParaRPr>
                    </a:p>
                  </a:txBody>
                  <a:tcPr marL="82604" marR="82604" marT="41302" marB="41302" anchor="ctr">
                    <a:lnL>
                      <a:noFill/>
                    </a:lnL>
                    <a:lnR>
                      <a:noFill/>
                    </a:lnR>
                    <a:lnT>
                      <a:noFill/>
                    </a:lnT>
                    <a:lnB>
                      <a:noFill/>
                    </a:lnB>
                  </a:tcPr>
                </a:tc>
                <a:extLst>
                  <a:ext uri="{0D108BD9-81ED-4DB2-BD59-A6C34878D82A}">
                    <a16:rowId xmlns:a16="http://schemas.microsoft.com/office/drawing/2014/main" xmlns="" val="1434106839"/>
                  </a:ext>
                </a:extLst>
              </a:tr>
              <a:tr h="550103">
                <a:tc>
                  <a:txBody>
                    <a:bodyPr/>
                    <a:lstStyle/>
                    <a:p>
                      <a:pPr algn="l" rtl="0"/>
                      <a:r>
                        <a:rPr lang="en-US" sz="1600">
                          <a:effectLst/>
                        </a:rPr>
                        <a:t>Maximum single database size</a:t>
                      </a:r>
                    </a:p>
                  </a:txBody>
                  <a:tcPr marL="82604" marR="82604" marT="41302" marB="41302" anchor="ctr">
                    <a:lnL>
                      <a:noFill/>
                    </a:lnL>
                    <a:lnR>
                      <a:noFill/>
                    </a:lnR>
                    <a:lnT>
                      <a:noFill/>
                    </a:lnT>
                    <a:lnB>
                      <a:noFill/>
                    </a:lnB>
                  </a:tcPr>
                </a:tc>
                <a:tc>
                  <a:txBody>
                    <a:bodyPr/>
                    <a:lstStyle/>
                    <a:p>
                      <a:pPr algn="r" rtl="0"/>
                      <a:r>
                        <a:rPr lang="en-US" sz="1600">
                          <a:effectLst/>
                        </a:rPr>
                        <a:t>2 GB</a:t>
                      </a:r>
                    </a:p>
                  </a:txBody>
                  <a:tcPr marL="82604" marR="82604" marT="41302" marB="41302" anchor="ctr">
                    <a:lnL>
                      <a:noFill/>
                    </a:lnL>
                    <a:lnR>
                      <a:noFill/>
                    </a:lnR>
                    <a:lnT>
                      <a:noFill/>
                    </a:lnT>
                    <a:lnB>
                      <a:noFill/>
                    </a:lnB>
                  </a:tcPr>
                </a:tc>
                <a:tc>
                  <a:txBody>
                    <a:bodyPr/>
                    <a:lstStyle/>
                    <a:p>
                      <a:pPr algn="r" rtl="0"/>
                      <a:r>
                        <a:rPr lang="en-US" sz="1600">
                          <a:effectLst/>
                        </a:rPr>
                        <a:t>250 GB</a:t>
                      </a:r>
                    </a:p>
                  </a:txBody>
                  <a:tcPr marL="82604" marR="82604" marT="41302" marB="41302" anchor="ctr">
                    <a:lnL>
                      <a:noFill/>
                    </a:lnL>
                    <a:lnR>
                      <a:noFill/>
                    </a:lnR>
                    <a:lnT>
                      <a:noFill/>
                    </a:lnT>
                    <a:lnB>
                      <a:noFill/>
                    </a:lnB>
                  </a:tcPr>
                </a:tc>
                <a:tc>
                  <a:txBody>
                    <a:bodyPr/>
                    <a:lstStyle/>
                    <a:p>
                      <a:pPr algn="r" rtl="0"/>
                      <a:r>
                        <a:rPr lang="en-US" sz="1600">
                          <a:effectLst/>
                        </a:rPr>
                        <a:t>4 TB*</a:t>
                      </a:r>
                    </a:p>
                  </a:txBody>
                  <a:tcPr marL="82604" marR="82604" marT="41302" marB="41302" anchor="ctr">
                    <a:lnL>
                      <a:noFill/>
                    </a:lnL>
                    <a:lnR>
                      <a:noFill/>
                    </a:lnR>
                    <a:lnT>
                      <a:noFill/>
                    </a:lnT>
                    <a:lnB>
                      <a:noFill/>
                    </a:lnB>
                  </a:tcPr>
                </a:tc>
                <a:tc>
                  <a:txBody>
                    <a:bodyPr/>
                    <a:lstStyle/>
                    <a:p>
                      <a:pPr algn="r" rtl="0"/>
                      <a:r>
                        <a:rPr lang="en-US" sz="1600" dirty="0">
                          <a:effectLst/>
                        </a:rPr>
                        <a:t>1</a:t>
                      </a:r>
                      <a:r>
                        <a:rPr lang="en-US" sz="1600" baseline="0" dirty="0">
                          <a:effectLst/>
                        </a:rPr>
                        <a:t> TB</a:t>
                      </a:r>
                      <a:endParaRPr lang="en-US" sz="1600" dirty="0">
                        <a:effectLst/>
                      </a:endParaRPr>
                    </a:p>
                  </a:txBody>
                  <a:tcPr marL="82604" marR="82604" marT="41302" marB="41302" anchor="ctr">
                    <a:lnL>
                      <a:noFill/>
                    </a:lnL>
                    <a:lnR>
                      <a:noFill/>
                    </a:lnR>
                    <a:lnT>
                      <a:noFill/>
                    </a:lnT>
                    <a:lnB>
                      <a:noFill/>
                    </a:lnB>
                  </a:tcPr>
                </a:tc>
                <a:extLst>
                  <a:ext uri="{0D108BD9-81ED-4DB2-BD59-A6C34878D82A}">
                    <a16:rowId xmlns:a16="http://schemas.microsoft.com/office/drawing/2014/main" xmlns="" val="807097564"/>
                  </a:ext>
                </a:extLst>
              </a:tr>
              <a:tr h="550103">
                <a:tc>
                  <a:txBody>
                    <a:bodyPr/>
                    <a:lstStyle/>
                    <a:p>
                      <a:pPr algn="l" rtl="0"/>
                      <a:r>
                        <a:rPr lang="en-US" sz="1600">
                          <a:effectLst/>
                        </a:rPr>
                        <a:t>Maximum elastic pool size</a:t>
                      </a:r>
                    </a:p>
                  </a:txBody>
                  <a:tcPr marL="82604" marR="82604" marT="41302" marB="41302" anchor="ctr">
                    <a:lnL>
                      <a:noFill/>
                    </a:lnL>
                    <a:lnR>
                      <a:noFill/>
                    </a:lnR>
                    <a:lnT>
                      <a:noFill/>
                    </a:lnT>
                    <a:lnB>
                      <a:noFill/>
                    </a:lnB>
                  </a:tcPr>
                </a:tc>
                <a:tc>
                  <a:txBody>
                    <a:bodyPr/>
                    <a:lstStyle/>
                    <a:p>
                      <a:pPr algn="r" rtl="0"/>
                      <a:r>
                        <a:rPr lang="en-US" sz="1600">
                          <a:effectLst/>
                        </a:rPr>
                        <a:t>156 GB</a:t>
                      </a:r>
                    </a:p>
                  </a:txBody>
                  <a:tcPr marL="82604" marR="82604" marT="41302" marB="41302" anchor="ctr">
                    <a:lnL>
                      <a:noFill/>
                    </a:lnL>
                    <a:lnR>
                      <a:noFill/>
                    </a:lnR>
                    <a:lnT>
                      <a:noFill/>
                    </a:lnT>
                    <a:lnB>
                      <a:noFill/>
                    </a:lnB>
                  </a:tcPr>
                </a:tc>
                <a:tc>
                  <a:txBody>
                    <a:bodyPr/>
                    <a:lstStyle/>
                    <a:p>
                      <a:pPr algn="r" rtl="0"/>
                      <a:r>
                        <a:rPr lang="en-US" sz="1600" dirty="0">
                          <a:effectLst/>
                        </a:rPr>
                        <a:t>4</a:t>
                      </a:r>
                      <a:r>
                        <a:rPr lang="en-US" sz="1600" baseline="0" dirty="0">
                          <a:effectLst/>
                        </a:rPr>
                        <a:t> </a:t>
                      </a:r>
                      <a:r>
                        <a:rPr lang="en-US" sz="1600" dirty="0">
                          <a:effectLst/>
                        </a:rPr>
                        <a:t>TB</a:t>
                      </a:r>
                    </a:p>
                  </a:txBody>
                  <a:tcPr marL="82604" marR="82604" marT="41302" marB="41302" anchor="ctr">
                    <a:lnL>
                      <a:noFill/>
                    </a:lnL>
                    <a:lnR>
                      <a:noFill/>
                    </a:lnR>
                    <a:lnT>
                      <a:noFill/>
                    </a:lnT>
                    <a:lnB>
                      <a:noFill/>
                    </a:lnB>
                  </a:tcPr>
                </a:tc>
                <a:tc>
                  <a:txBody>
                    <a:bodyPr/>
                    <a:lstStyle/>
                    <a:p>
                      <a:pPr algn="r" rtl="0"/>
                      <a:r>
                        <a:rPr lang="en-US" sz="1600">
                          <a:effectLst/>
                        </a:rPr>
                        <a:t>4 TB*</a:t>
                      </a:r>
                    </a:p>
                  </a:txBody>
                  <a:tcPr marL="82604" marR="82604" marT="41302" marB="41302" anchor="ctr">
                    <a:lnL>
                      <a:noFill/>
                    </a:lnL>
                    <a:lnR>
                      <a:noFill/>
                    </a:lnR>
                    <a:lnT>
                      <a:noFill/>
                    </a:lnT>
                    <a:lnB>
                      <a:noFill/>
                    </a:lnB>
                  </a:tcPr>
                </a:tc>
                <a:tc>
                  <a:txBody>
                    <a:bodyPr/>
                    <a:lstStyle/>
                    <a:p>
                      <a:pPr algn="r" rtl="0"/>
                      <a:r>
                        <a:rPr lang="en-US" sz="1600" dirty="0">
                          <a:effectLst/>
                        </a:rPr>
                        <a:t>1</a:t>
                      </a:r>
                      <a:r>
                        <a:rPr lang="en-US" sz="1600" baseline="0" dirty="0">
                          <a:effectLst/>
                        </a:rPr>
                        <a:t> TB</a:t>
                      </a:r>
                      <a:endParaRPr lang="en-US" sz="1600" dirty="0">
                        <a:effectLst/>
                      </a:endParaRPr>
                    </a:p>
                  </a:txBody>
                  <a:tcPr marL="82604" marR="82604" marT="41302" marB="41302" anchor="ctr">
                    <a:lnL>
                      <a:noFill/>
                    </a:lnL>
                    <a:lnR>
                      <a:noFill/>
                    </a:lnR>
                    <a:lnT>
                      <a:noFill/>
                    </a:lnT>
                    <a:lnB>
                      <a:noFill/>
                    </a:lnB>
                  </a:tcPr>
                </a:tc>
                <a:extLst>
                  <a:ext uri="{0D108BD9-81ED-4DB2-BD59-A6C34878D82A}">
                    <a16:rowId xmlns:a16="http://schemas.microsoft.com/office/drawing/2014/main" xmlns="" val="340866845"/>
                  </a:ext>
                </a:extLst>
              </a:tr>
              <a:tr h="550103">
                <a:tc>
                  <a:txBody>
                    <a:bodyPr/>
                    <a:lstStyle/>
                    <a:p>
                      <a:pPr algn="l" rtl="0"/>
                      <a:r>
                        <a:rPr lang="en-US" sz="1600">
                          <a:effectLst/>
                        </a:rPr>
                        <a:t>Maximum database size in an elastic pool</a:t>
                      </a:r>
                    </a:p>
                  </a:txBody>
                  <a:tcPr marL="82604" marR="82604" marT="41302" marB="41302" anchor="ctr">
                    <a:lnL>
                      <a:noFill/>
                    </a:lnL>
                    <a:lnR>
                      <a:noFill/>
                    </a:lnR>
                    <a:lnT>
                      <a:noFill/>
                    </a:lnT>
                    <a:lnB>
                      <a:noFill/>
                    </a:lnB>
                  </a:tcPr>
                </a:tc>
                <a:tc>
                  <a:txBody>
                    <a:bodyPr/>
                    <a:lstStyle/>
                    <a:p>
                      <a:pPr algn="r" rtl="0"/>
                      <a:r>
                        <a:rPr lang="en-US" sz="1600">
                          <a:effectLst/>
                        </a:rPr>
                        <a:t>2 GB</a:t>
                      </a:r>
                    </a:p>
                  </a:txBody>
                  <a:tcPr marL="82604" marR="82604" marT="41302" marB="41302" anchor="ctr">
                    <a:lnL>
                      <a:noFill/>
                    </a:lnL>
                    <a:lnR>
                      <a:noFill/>
                    </a:lnR>
                    <a:lnT>
                      <a:noFill/>
                    </a:lnT>
                    <a:lnB>
                      <a:noFill/>
                    </a:lnB>
                  </a:tcPr>
                </a:tc>
                <a:tc>
                  <a:txBody>
                    <a:bodyPr/>
                    <a:lstStyle/>
                    <a:p>
                      <a:pPr algn="r" rtl="0"/>
                      <a:r>
                        <a:rPr lang="en-US" sz="1600">
                          <a:effectLst/>
                        </a:rPr>
                        <a:t>250 GB</a:t>
                      </a:r>
                    </a:p>
                  </a:txBody>
                  <a:tcPr marL="82604" marR="82604" marT="41302" marB="41302" anchor="ctr">
                    <a:lnL>
                      <a:noFill/>
                    </a:lnL>
                    <a:lnR>
                      <a:noFill/>
                    </a:lnR>
                    <a:lnT>
                      <a:noFill/>
                    </a:lnT>
                    <a:lnB>
                      <a:noFill/>
                    </a:lnB>
                  </a:tcPr>
                </a:tc>
                <a:tc>
                  <a:txBody>
                    <a:bodyPr/>
                    <a:lstStyle/>
                    <a:p>
                      <a:pPr algn="r" rtl="0"/>
                      <a:r>
                        <a:rPr lang="en-US" sz="1600">
                          <a:effectLst/>
                        </a:rPr>
                        <a:t>500 GB</a:t>
                      </a:r>
                    </a:p>
                  </a:txBody>
                  <a:tcPr marL="82604" marR="82604" marT="41302" marB="41302" anchor="ctr">
                    <a:lnL>
                      <a:noFill/>
                    </a:lnL>
                    <a:lnR>
                      <a:noFill/>
                    </a:lnR>
                    <a:lnT>
                      <a:noFill/>
                    </a:lnT>
                    <a:lnB>
                      <a:noFill/>
                    </a:lnB>
                  </a:tcPr>
                </a:tc>
                <a:tc>
                  <a:txBody>
                    <a:bodyPr/>
                    <a:lstStyle/>
                    <a:p>
                      <a:pPr algn="r" rtl="0"/>
                      <a:r>
                        <a:rPr lang="en-US" sz="1600">
                          <a:effectLst/>
                        </a:rPr>
                        <a:t>500 GB</a:t>
                      </a:r>
                    </a:p>
                  </a:txBody>
                  <a:tcPr marL="82604" marR="82604" marT="41302" marB="41302" anchor="ctr">
                    <a:lnL>
                      <a:noFill/>
                    </a:lnL>
                    <a:lnR>
                      <a:noFill/>
                    </a:lnR>
                    <a:lnT>
                      <a:noFill/>
                    </a:lnT>
                    <a:lnB>
                      <a:noFill/>
                    </a:lnB>
                  </a:tcPr>
                </a:tc>
                <a:extLst>
                  <a:ext uri="{0D108BD9-81ED-4DB2-BD59-A6C34878D82A}">
                    <a16:rowId xmlns:a16="http://schemas.microsoft.com/office/drawing/2014/main" xmlns="" val="1203225735"/>
                  </a:ext>
                </a:extLst>
              </a:tr>
              <a:tr h="785862">
                <a:tc>
                  <a:txBody>
                    <a:bodyPr/>
                    <a:lstStyle/>
                    <a:p>
                      <a:pPr algn="l" rtl="0"/>
                      <a:r>
                        <a:rPr lang="en-US" sz="1600">
                          <a:effectLst/>
                        </a:rPr>
                        <a:t>Maximum number of databases per pool</a:t>
                      </a:r>
                    </a:p>
                  </a:txBody>
                  <a:tcPr marL="82604" marR="82604" marT="41302" marB="41302" anchor="ctr">
                    <a:lnL>
                      <a:noFill/>
                    </a:lnL>
                    <a:lnR>
                      <a:noFill/>
                    </a:lnR>
                    <a:lnT>
                      <a:noFill/>
                    </a:lnT>
                    <a:lnB>
                      <a:noFill/>
                    </a:lnB>
                  </a:tcPr>
                </a:tc>
                <a:tc>
                  <a:txBody>
                    <a:bodyPr/>
                    <a:lstStyle/>
                    <a:p>
                      <a:pPr algn="r" rtl="0"/>
                      <a:r>
                        <a:rPr lang="en-US" sz="1600">
                          <a:effectLst/>
                        </a:rPr>
                        <a:t>500</a:t>
                      </a:r>
                    </a:p>
                  </a:txBody>
                  <a:tcPr marL="82604" marR="82604" marT="41302" marB="41302" anchor="ctr">
                    <a:lnL>
                      <a:noFill/>
                    </a:lnL>
                    <a:lnR>
                      <a:noFill/>
                    </a:lnR>
                    <a:lnT>
                      <a:noFill/>
                    </a:lnT>
                    <a:lnB>
                      <a:noFill/>
                    </a:lnB>
                  </a:tcPr>
                </a:tc>
                <a:tc>
                  <a:txBody>
                    <a:bodyPr/>
                    <a:lstStyle/>
                    <a:p>
                      <a:pPr algn="r" rtl="0"/>
                      <a:r>
                        <a:rPr lang="en-US" sz="1600">
                          <a:effectLst/>
                        </a:rPr>
                        <a:t>500</a:t>
                      </a:r>
                    </a:p>
                  </a:txBody>
                  <a:tcPr marL="82604" marR="82604" marT="41302" marB="41302" anchor="ctr">
                    <a:lnL>
                      <a:noFill/>
                    </a:lnL>
                    <a:lnR>
                      <a:noFill/>
                    </a:lnR>
                    <a:lnT>
                      <a:noFill/>
                    </a:lnT>
                    <a:lnB>
                      <a:noFill/>
                    </a:lnB>
                  </a:tcPr>
                </a:tc>
                <a:tc>
                  <a:txBody>
                    <a:bodyPr/>
                    <a:lstStyle/>
                    <a:p>
                      <a:pPr algn="r" rtl="0"/>
                      <a:r>
                        <a:rPr lang="en-US" sz="1600">
                          <a:effectLst/>
                        </a:rPr>
                        <a:t>100</a:t>
                      </a:r>
                    </a:p>
                  </a:txBody>
                  <a:tcPr marL="82604" marR="82604" marT="41302" marB="41302" anchor="ctr">
                    <a:lnL>
                      <a:noFill/>
                    </a:lnL>
                    <a:lnR>
                      <a:noFill/>
                    </a:lnR>
                    <a:lnT>
                      <a:noFill/>
                    </a:lnT>
                    <a:lnB>
                      <a:noFill/>
                    </a:lnB>
                  </a:tcPr>
                </a:tc>
                <a:tc>
                  <a:txBody>
                    <a:bodyPr/>
                    <a:lstStyle/>
                    <a:p>
                      <a:pPr algn="r" rtl="0"/>
                      <a:r>
                        <a:rPr lang="en-US" sz="1600">
                          <a:effectLst/>
                        </a:rPr>
                        <a:t>100</a:t>
                      </a:r>
                    </a:p>
                  </a:txBody>
                  <a:tcPr marL="82604" marR="82604" marT="41302" marB="41302" anchor="ctr">
                    <a:lnL>
                      <a:noFill/>
                    </a:lnL>
                    <a:lnR>
                      <a:noFill/>
                    </a:lnR>
                    <a:lnT>
                      <a:noFill/>
                    </a:lnT>
                    <a:lnB>
                      <a:noFill/>
                    </a:lnB>
                  </a:tcPr>
                </a:tc>
                <a:extLst>
                  <a:ext uri="{0D108BD9-81ED-4DB2-BD59-A6C34878D82A}">
                    <a16:rowId xmlns:a16="http://schemas.microsoft.com/office/drawing/2014/main" xmlns="" val="2898354803"/>
                  </a:ext>
                </a:extLst>
              </a:tr>
              <a:tr h="550103">
                <a:tc>
                  <a:txBody>
                    <a:bodyPr/>
                    <a:lstStyle/>
                    <a:p>
                      <a:pPr algn="l" rtl="0"/>
                      <a:r>
                        <a:rPr lang="en-US" sz="1600">
                          <a:effectLst/>
                        </a:rPr>
                        <a:t>Maximum single database DTUs</a:t>
                      </a:r>
                    </a:p>
                  </a:txBody>
                  <a:tcPr marL="82604" marR="82604" marT="41302" marB="41302" anchor="ctr">
                    <a:lnL>
                      <a:noFill/>
                    </a:lnL>
                    <a:lnR>
                      <a:noFill/>
                    </a:lnR>
                    <a:lnT>
                      <a:noFill/>
                    </a:lnT>
                    <a:lnB>
                      <a:noFill/>
                    </a:lnB>
                  </a:tcPr>
                </a:tc>
                <a:tc>
                  <a:txBody>
                    <a:bodyPr/>
                    <a:lstStyle/>
                    <a:p>
                      <a:pPr algn="r" rtl="0"/>
                      <a:r>
                        <a:rPr lang="en-US" sz="1600">
                          <a:effectLst/>
                        </a:rPr>
                        <a:t>5</a:t>
                      </a:r>
                    </a:p>
                  </a:txBody>
                  <a:tcPr marL="82604" marR="82604" marT="41302" marB="41302" anchor="ctr">
                    <a:lnL>
                      <a:noFill/>
                    </a:lnL>
                    <a:lnR>
                      <a:noFill/>
                    </a:lnR>
                    <a:lnT>
                      <a:noFill/>
                    </a:lnT>
                    <a:lnB>
                      <a:noFill/>
                    </a:lnB>
                  </a:tcPr>
                </a:tc>
                <a:tc>
                  <a:txBody>
                    <a:bodyPr/>
                    <a:lstStyle/>
                    <a:p>
                      <a:pPr algn="r" rtl="0"/>
                      <a:r>
                        <a:rPr lang="en-US" sz="1600">
                          <a:effectLst/>
                        </a:rPr>
                        <a:t>100</a:t>
                      </a:r>
                    </a:p>
                  </a:txBody>
                  <a:tcPr marL="82604" marR="82604" marT="41302" marB="41302" anchor="ctr">
                    <a:lnL>
                      <a:noFill/>
                    </a:lnL>
                    <a:lnR>
                      <a:noFill/>
                    </a:lnR>
                    <a:lnT>
                      <a:noFill/>
                    </a:lnT>
                    <a:lnB>
                      <a:noFill/>
                    </a:lnB>
                  </a:tcPr>
                </a:tc>
                <a:tc>
                  <a:txBody>
                    <a:bodyPr/>
                    <a:lstStyle/>
                    <a:p>
                      <a:pPr algn="r" rtl="0"/>
                      <a:r>
                        <a:rPr lang="en-US" sz="1600">
                          <a:effectLst/>
                        </a:rPr>
                        <a:t>4000</a:t>
                      </a:r>
                    </a:p>
                  </a:txBody>
                  <a:tcPr marL="82604" marR="82604" marT="41302" marB="41302" anchor="ctr">
                    <a:lnL>
                      <a:noFill/>
                    </a:lnL>
                    <a:lnR>
                      <a:noFill/>
                    </a:lnR>
                    <a:lnT>
                      <a:noFill/>
                    </a:lnT>
                    <a:lnB>
                      <a:noFill/>
                    </a:lnB>
                  </a:tcPr>
                </a:tc>
                <a:tc>
                  <a:txBody>
                    <a:bodyPr/>
                    <a:lstStyle/>
                    <a:p>
                      <a:pPr algn="r" rtl="0"/>
                      <a:r>
                        <a:rPr lang="en-US" sz="1600">
                          <a:effectLst/>
                        </a:rPr>
                        <a:t>1000</a:t>
                      </a:r>
                    </a:p>
                  </a:txBody>
                  <a:tcPr marL="82604" marR="82604" marT="41302" marB="41302" anchor="ctr">
                    <a:lnL>
                      <a:noFill/>
                    </a:lnL>
                    <a:lnR>
                      <a:noFill/>
                    </a:lnR>
                    <a:lnT>
                      <a:noFill/>
                    </a:lnT>
                    <a:lnB>
                      <a:noFill/>
                    </a:lnB>
                  </a:tcPr>
                </a:tc>
                <a:extLst>
                  <a:ext uri="{0D108BD9-81ED-4DB2-BD59-A6C34878D82A}">
                    <a16:rowId xmlns:a16="http://schemas.microsoft.com/office/drawing/2014/main" xmlns="" val="237750747"/>
                  </a:ext>
                </a:extLst>
              </a:tr>
              <a:tr h="785862">
                <a:tc>
                  <a:txBody>
                    <a:bodyPr/>
                    <a:lstStyle/>
                    <a:p>
                      <a:pPr algn="l" rtl="0"/>
                      <a:r>
                        <a:rPr lang="en-US" sz="1600">
                          <a:effectLst/>
                        </a:rPr>
                        <a:t>Maximum DTUs per database in an elastic pool</a:t>
                      </a:r>
                    </a:p>
                  </a:txBody>
                  <a:tcPr marL="82604" marR="82604" marT="41302" marB="41302" anchor="ctr">
                    <a:lnL>
                      <a:noFill/>
                    </a:lnL>
                    <a:lnR>
                      <a:noFill/>
                    </a:lnR>
                    <a:lnT>
                      <a:noFill/>
                    </a:lnT>
                    <a:lnB>
                      <a:noFill/>
                    </a:lnB>
                  </a:tcPr>
                </a:tc>
                <a:tc>
                  <a:txBody>
                    <a:bodyPr/>
                    <a:lstStyle/>
                    <a:p>
                      <a:pPr algn="r" rtl="0"/>
                      <a:r>
                        <a:rPr lang="en-US" sz="1600" dirty="0">
                          <a:effectLst/>
                        </a:rPr>
                        <a:t>5</a:t>
                      </a:r>
                    </a:p>
                  </a:txBody>
                  <a:tcPr marL="82604" marR="82604" marT="41302" marB="41302" anchor="ctr">
                    <a:lnL>
                      <a:noFill/>
                    </a:lnL>
                    <a:lnR>
                      <a:noFill/>
                    </a:lnR>
                    <a:lnT>
                      <a:noFill/>
                    </a:lnT>
                    <a:lnB>
                      <a:noFill/>
                    </a:lnB>
                  </a:tcPr>
                </a:tc>
                <a:tc>
                  <a:txBody>
                    <a:bodyPr/>
                    <a:lstStyle/>
                    <a:p>
                      <a:pPr algn="r" rtl="0"/>
                      <a:r>
                        <a:rPr lang="en-US" sz="1600">
                          <a:effectLst/>
                        </a:rPr>
                        <a:t>3000</a:t>
                      </a:r>
                    </a:p>
                  </a:txBody>
                  <a:tcPr marL="82604" marR="82604" marT="41302" marB="41302" anchor="ctr">
                    <a:lnL>
                      <a:noFill/>
                    </a:lnL>
                    <a:lnR>
                      <a:noFill/>
                    </a:lnR>
                    <a:lnT>
                      <a:noFill/>
                    </a:lnT>
                    <a:lnB>
                      <a:noFill/>
                    </a:lnB>
                  </a:tcPr>
                </a:tc>
                <a:tc>
                  <a:txBody>
                    <a:bodyPr/>
                    <a:lstStyle/>
                    <a:p>
                      <a:pPr algn="r" rtl="0"/>
                      <a:r>
                        <a:rPr lang="en-US" sz="1600">
                          <a:effectLst/>
                        </a:rPr>
                        <a:t>4000</a:t>
                      </a:r>
                    </a:p>
                  </a:txBody>
                  <a:tcPr marL="82604" marR="82604" marT="41302" marB="41302" anchor="ctr">
                    <a:lnL>
                      <a:noFill/>
                    </a:lnL>
                    <a:lnR>
                      <a:noFill/>
                    </a:lnR>
                    <a:lnT>
                      <a:noFill/>
                    </a:lnT>
                    <a:lnB>
                      <a:noFill/>
                    </a:lnB>
                  </a:tcPr>
                </a:tc>
                <a:tc>
                  <a:txBody>
                    <a:bodyPr/>
                    <a:lstStyle/>
                    <a:p>
                      <a:pPr algn="r" rtl="0"/>
                      <a:r>
                        <a:rPr lang="en-US" sz="1600">
                          <a:effectLst/>
                        </a:rPr>
                        <a:t>1000</a:t>
                      </a:r>
                    </a:p>
                  </a:txBody>
                  <a:tcPr marL="82604" marR="82604" marT="41302" marB="41302" anchor="ctr">
                    <a:lnL>
                      <a:noFill/>
                    </a:lnL>
                    <a:lnR>
                      <a:noFill/>
                    </a:lnR>
                    <a:lnT>
                      <a:noFill/>
                    </a:lnT>
                    <a:lnB>
                      <a:noFill/>
                    </a:lnB>
                  </a:tcPr>
                </a:tc>
                <a:extLst>
                  <a:ext uri="{0D108BD9-81ED-4DB2-BD59-A6C34878D82A}">
                    <a16:rowId xmlns:a16="http://schemas.microsoft.com/office/drawing/2014/main" xmlns="" val="88765514"/>
                  </a:ext>
                </a:extLst>
              </a:tr>
              <a:tr h="550103">
                <a:tc>
                  <a:txBody>
                    <a:bodyPr/>
                    <a:lstStyle/>
                    <a:p>
                      <a:pPr algn="l" rtl="0"/>
                      <a:r>
                        <a:rPr lang="en-US" sz="1600">
                          <a:effectLst/>
                        </a:rPr>
                        <a:t>Database backup retention period</a:t>
                      </a:r>
                    </a:p>
                  </a:txBody>
                  <a:tcPr marL="82604" marR="82604" marT="41302" marB="41302" anchor="ctr">
                    <a:lnL>
                      <a:noFill/>
                    </a:lnL>
                    <a:lnR>
                      <a:noFill/>
                    </a:lnR>
                    <a:lnT>
                      <a:noFill/>
                    </a:lnT>
                    <a:lnB>
                      <a:noFill/>
                    </a:lnB>
                  </a:tcPr>
                </a:tc>
                <a:tc>
                  <a:txBody>
                    <a:bodyPr/>
                    <a:lstStyle/>
                    <a:p>
                      <a:pPr algn="r" rtl="0"/>
                      <a:r>
                        <a:rPr lang="en-US" sz="1600" dirty="0">
                          <a:effectLst/>
                        </a:rPr>
                        <a:t>7 days</a:t>
                      </a:r>
                    </a:p>
                  </a:txBody>
                  <a:tcPr marL="82604" marR="82604" marT="41302" marB="41302" anchor="ctr">
                    <a:lnL>
                      <a:noFill/>
                    </a:lnL>
                    <a:lnR>
                      <a:noFill/>
                    </a:lnR>
                    <a:lnT>
                      <a:noFill/>
                    </a:lnT>
                    <a:lnB>
                      <a:noFill/>
                    </a:lnB>
                  </a:tcPr>
                </a:tc>
                <a:tc>
                  <a:txBody>
                    <a:bodyPr/>
                    <a:lstStyle/>
                    <a:p>
                      <a:pPr algn="r" rtl="0"/>
                      <a:r>
                        <a:rPr lang="en-US" sz="1600">
                          <a:effectLst/>
                        </a:rPr>
                        <a:t>35 days</a:t>
                      </a:r>
                    </a:p>
                  </a:txBody>
                  <a:tcPr marL="82604" marR="82604" marT="41302" marB="41302" anchor="ctr">
                    <a:lnL>
                      <a:noFill/>
                    </a:lnL>
                    <a:lnR>
                      <a:noFill/>
                    </a:lnR>
                    <a:lnT>
                      <a:noFill/>
                    </a:lnT>
                    <a:lnB>
                      <a:noFill/>
                    </a:lnB>
                  </a:tcPr>
                </a:tc>
                <a:tc>
                  <a:txBody>
                    <a:bodyPr/>
                    <a:lstStyle/>
                    <a:p>
                      <a:pPr algn="r" rtl="0"/>
                      <a:r>
                        <a:rPr lang="en-US" sz="1600">
                          <a:effectLst/>
                        </a:rPr>
                        <a:t>35 days</a:t>
                      </a:r>
                    </a:p>
                  </a:txBody>
                  <a:tcPr marL="82604" marR="82604" marT="41302" marB="41302" anchor="ctr">
                    <a:lnL>
                      <a:noFill/>
                    </a:lnL>
                    <a:lnR>
                      <a:noFill/>
                    </a:lnR>
                    <a:lnT>
                      <a:noFill/>
                    </a:lnT>
                    <a:lnB>
                      <a:noFill/>
                    </a:lnB>
                  </a:tcPr>
                </a:tc>
                <a:tc>
                  <a:txBody>
                    <a:bodyPr/>
                    <a:lstStyle/>
                    <a:p>
                      <a:pPr algn="r" rtl="0"/>
                      <a:r>
                        <a:rPr lang="en-US" sz="1600" dirty="0">
                          <a:effectLst/>
                        </a:rPr>
                        <a:t>35 days</a:t>
                      </a:r>
                    </a:p>
                  </a:txBody>
                  <a:tcPr marL="82604" marR="82604" marT="41302" marB="41302" anchor="ctr">
                    <a:lnL>
                      <a:noFill/>
                    </a:lnL>
                    <a:lnR>
                      <a:noFill/>
                    </a:lnR>
                    <a:lnT>
                      <a:noFill/>
                    </a:lnT>
                    <a:lnB>
                      <a:noFill/>
                    </a:lnB>
                  </a:tcPr>
                </a:tc>
                <a:extLst>
                  <a:ext uri="{0D108BD9-81ED-4DB2-BD59-A6C34878D82A}">
                    <a16:rowId xmlns:a16="http://schemas.microsoft.com/office/drawing/2014/main" xmlns="" val="937902585"/>
                  </a:ext>
                </a:extLst>
              </a:tr>
              <a:tr h="550103">
                <a:tc>
                  <a:txBody>
                    <a:bodyPr/>
                    <a:lstStyle/>
                    <a:p>
                      <a:pPr algn="l" rtl="0"/>
                      <a:r>
                        <a:rPr lang="en-US" sz="1600" dirty="0">
                          <a:effectLst/>
                        </a:rPr>
                        <a:t>SKUs</a:t>
                      </a:r>
                    </a:p>
                  </a:txBody>
                  <a:tcPr marL="82604" marR="82604" marT="41302" marB="41302" anchor="ctr">
                    <a:lnL>
                      <a:noFill/>
                    </a:lnL>
                    <a:lnR>
                      <a:noFill/>
                    </a:lnR>
                    <a:lnT>
                      <a:noFill/>
                    </a:lnT>
                    <a:lnB>
                      <a:noFill/>
                    </a:lnB>
                  </a:tcPr>
                </a:tc>
                <a:tc>
                  <a:txBody>
                    <a:bodyPr/>
                    <a:lstStyle/>
                    <a:p>
                      <a:pPr algn="r" rtl="0"/>
                      <a:r>
                        <a:rPr lang="en-US" sz="1600" dirty="0">
                          <a:effectLst/>
                        </a:rPr>
                        <a:t>Basic</a:t>
                      </a:r>
                    </a:p>
                  </a:txBody>
                  <a:tcPr marL="82604" marR="82604" marT="41302" marB="41302" anchor="ctr">
                    <a:lnL>
                      <a:noFill/>
                    </a:lnL>
                    <a:lnR>
                      <a:noFill/>
                    </a:lnR>
                    <a:lnT>
                      <a:noFill/>
                    </a:lnT>
                    <a:lnB>
                      <a:noFill/>
                    </a:lnB>
                  </a:tcPr>
                </a:tc>
                <a:tc>
                  <a:txBody>
                    <a:bodyPr/>
                    <a:lstStyle/>
                    <a:p>
                      <a:pPr algn="r" rtl="0"/>
                      <a:r>
                        <a:rPr lang="en-US" sz="1600" dirty="0">
                          <a:effectLst/>
                        </a:rPr>
                        <a:t>S0-S12</a:t>
                      </a:r>
                    </a:p>
                  </a:txBody>
                  <a:tcPr marL="82604" marR="82604" marT="41302" marB="41302" anchor="ctr">
                    <a:lnL>
                      <a:noFill/>
                    </a:lnL>
                    <a:lnR>
                      <a:noFill/>
                    </a:lnR>
                    <a:lnT>
                      <a:noFill/>
                    </a:lnT>
                    <a:lnB>
                      <a:noFill/>
                    </a:lnB>
                  </a:tcPr>
                </a:tc>
                <a:tc>
                  <a:txBody>
                    <a:bodyPr/>
                    <a:lstStyle/>
                    <a:p>
                      <a:pPr algn="r" rtl="0"/>
                      <a:r>
                        <a:rPr lang="en-US" sz="1600" dirty="0">
                          <a:effectLst/>
                        </a:rPr>
                        <a:t>P1-P6, P11, P15</a:t>
                      </a:r>
                    </a:p>
                  </a:txBody>
                  <a:tcPr marL="82604" marR="82604" marT="41302" marB="41302" anchor="ctr">
                    <a:lnL>
                      <a:noFill/>
                    </a:lnL>
                    <a:lnR>
                      <a:noFill/>
                    </a:lnR>
                    <a:lnT>
                      <a:noFill/>
                    </a:lnT>
                    <a:lnB>
                      <a:noFill/>
                    </a:lnB>
                  </a:tcPr>
                </a:tc>
                <a:tc>
                  <a:txBody>
                    <a:bodyPr/>
                    <a:lstStyle/>
                    <a:p>
                      <a:pPr algn="r" rtl="0"/>
                      <a:r>
                        <a:rPr lang="en-US" sz="1600" dirty="0">
                          <a:effectLst/>
                        </a:rPr>
                        <a:t>PRS1, PRS2, PRS4, PRS6</a:t>
                      </a:r>
                    </a:p>
                  </a:txBody>
                  <a:tcPr marL="82604" marR="82604" marT="41302" marB="41302" anchor="ctr">
                    <a:lnL>
                      <a:noFill/>
                    </a:lnL>
                    <a:lnR>
                      <a:noFill/>
                    </a:lnR>
                    <a:lnT>
                      <a:noFill/>
                    </a:lnT>
                    <a:lnB>
                      <a:noFill/>
                    </a:lnB>
                  </a:tcPr>
                </a:tc>
                <a:extLst>
                  <a:ext uri="{0D108BD9-81ED-4DB2-BD59-A6C34878D82A}">
                    <a16:rowId xmlns:a16="http://schemas.microsoft.com/office/drawing/2014/main" xmlns="" val="10008"/>
                  </a:ext>
                </a:extLst>
              </a:tr>
            </a:tbl>
          </a:graphicData>
        </a:graphic>
      </p:graphicFrame>
      <p:sp>
        <p:nvSpPr>
          <p:cNvPr id="8" name="Rectangle 7"/>
          <p:cNvSpPr/>
          <p:nvPr/>
        </p:nvSpPr>
        <p:spPr>
          <a:xfrm>
            <a:off x="633164" y="6312418"/>
            <a:ext cx="11082068" cy="369332"/>
          </a:xfrm>
          <a:prstGeom prst="rect">
            <a:avLst/>
          </a:prstGeom>
        </p:spPr>
        <p:txBody>
          <a:bodyPr wrap="square">
            <a:spAutoFit/>
          </a:bodyPr>
          <a:lstStyle/>
          <a:p>
            <a:r>
              <a:rPr lang="en-US" dirty="0">
                <a:hlinkClick r:id="rId3"/>
              </a:rPr>
              <a:t>https://docs.microsoft.com/en-us/azure/sql-database/sql-database-service-tiers</a:t>
            </a:r>
            <a:r>
              <a:rPr lang="en-US" dirty="0"/>
              <a:t> </a:t>
            </a:r>
          </a:p>
        </p:txBody>
      </p:sp>
    </p:spTree>
    <p:extLst>
      <p:ext uri="{BB962C8B-B14F-4D97-AF65-F5344CB8AC3E}">
        <p14:creationId xmlns:p14="http://schemas.microsoft.com/office/powerpoint/2010/main" val="8771180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CosmosDB</a:t>
            </a:r>
            <a:endParaRPr lang="en-US" dirty="0"/>
          </a:p>
        </p:txBody>
      </p:sp>
      <p:sp>
        <p:nvSpPr>
          <p:cNvPr id="2" name="Text Placeholder 1">
            <a:extLst>
              <a:ext uri="{FF2B5EF4-FFF2-40B4-BE49-F238E27FC236}">
                <a16:creationId xmlns:a16="http://schemas.microsoft.com/office/drawing/2014/main" xmlns="" id="{45824E74-85BF-4D43-9AFF-24BF88B7C5F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674292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Cosmos DB</a:t>
            </a:r>
          </a:p>
        </p:txBody>
      </p:sp>
      <p:sp>
        <p:nvSpPr>
          <p:cNvPr id="5" name="Content Placeholder 4"/>
          <p:cNvSpPr>
            <a:spLocks noGrp="1"/>
          </p:cNvSpPr>
          <p:nvPr>
            <p:ph idx="1"/>
          </p:nvPr>
        </p:nvSpPr>
        <p:spPr/>
        <p:txBody>
          <a:bodyPr>
            <a:normAutofit fontScale="92500" lnSpcReduction="20000"/>
          </a:bodyPr>
          <a:lstStyle/>
          <a:p>
            <a:pPr marL="571500" indent="-571500">
              <a:buFont typeface="Arial" panose="020B0604020202020204" pitchFamily="34" charset="0"/>
              <a:buChar char="•"/>
            </a:pPr>
            <a:r>
              <a:rPr lang="en-US" dirty="0"/>
              <a:t>Azure Cosmos DB is a globally distributed database service</a:t>
            </a:r>
          </a:p>
          <a:p>
            <a:pPr marL="457200" indent="-457200">
              <a:buFont typeface="Arial" panose="020B0604020202020204" pitchFamily="34" charset="0"/>
              <a:buChar char="•"/>
            </a:pPr>
            <a:r>
              <a:rPr lang="en-US" dirty="0"/>
              <a:t>“one of the supported APIs and data models”</a:t>
            </a:r>
          </a:p>
          <a:p>
            <a:pPr marL="571500" indent="-571500">
              <a:buFont typeface="Arial" panose="020B0604020202020204" pitchFamily="34" charset="0"/>
              <a:buChar char="•"/>
            </a:pPr>
            <a:r>
              <a:rPr lang="en-US" dirty="0" smtClean="0"/>
              <a:t>Distribute data to any number of regions easily</a:t>
            </a:r>
            <a:endParaRPr lang="en-US" dirty="0"/>
          </a:p>
          <a:p>
            <a:pPr marL="571500" indent="-571500">
              <a:buFont typeface="Arial" panose="020B0604020202020204" pitchFamily="34" charset="0"/>
              <a:buChar char="•"/>
            </a:pPr>
            <a:r>
              <a:rPr lang="en-US" dirty="0"/>
              <a:t>Document == JSON</a:t>
            </a:r>
          </a:p>
          <a:p>
            <a:pPr marL="571500" indent="-571500">
              <a:buFont typeface="Arial" panose="020B0604020202020204" pitchFamily="34" charset="0"/>
              <a:buChar char="•"/>
            </a:pPr>
            <a:r>
              <a:rPr lang="en-US" dirty="0"/>
              <a:t>NoSQL, Schema free database</a:t>
            </a:r>
          </a:p>
          <a:p>
            <a:pPr marL="571500" indent="-571500">
              <a:buFont typeface="Arial" panose="020B0604020202020204" pitchFamily="34" charset="0"/>
              <a:buChar char="•"/>
            </a:pPr>
            <a:r>
              <a:rPr lang="en-US" dirty="0"/>
              <a:t>99.99% availability within a single region.</a:t>
            </a:r>
          </a:p>
          <a:p>
            <a:pPr marL="571500" indent="-571500">
              <a:buFont typeface="Arial" panose="020B0604020202020204" pitchFamily="34" charset="0"/>
              <a:buChar char="•"/>
            </a:pPr>
            <a:r>
              <a:rPr lang="en-US" dirty="0"/>
              <a:t>It is a good choice for new web, mobile, gaming, and </a:t>
            </a:r>
            <a:r>
              <a:rPr lang="en-US" dirty="0" err="1"/>
              <a:t>IoT</a:t>
            </a:r>
            <a:r>
              <a:rPr lang="en-US" dirty="0"/>
              <a:t> applications</a:t>
            </a:r>
          </a:p>
          <a:p>
            <a:pPr marL="571500" indent="-571500">
              <a:buFont typeface="Arial" panose="020B0604020202020204" pitchFamily="34" charset="0"/>
              <a:buChar char="•"/>
            </a:pPr>
            <a:r>
              <a:rPr lang="en-US" b="1" dirty="0"/>
              <a:t>HIPAA-compliant</a:t>
            </a:r>
          </a:p>
          <a:p>
            <a:pPr marL="571500" indent="-571500">
              <a:buFont typeface="Arial" panose="020B0604020202020204" pitchFamily="34" charset="0"/>
              <a:buChar char="•"/>
            </a:pPr>
            <a:r>
              <a:rPr lang="en-US" dirty="0"/>
              <a:t>PaaS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22659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269241" y="175261"/>
            <a:ext cx="11084559" cy="685799"/>
          </a:xfrm>
        </p:spPr>
        <p:txBody>
          <a:bodyPr>
            <a:normAutofit fontScale="90000"/>
          </a:bodyPr>
          <a:lstStyle/>
          <a:p>
            <a:r>
              <a:rPr lang="en-US" dirty="0"/>
              <a:t>Design Data Storage Options</a:t>
            </a:r>
          </a:p>
        </p:txBody>
      </p:sp>
      <p:sp>
        <p:nvSpPr>
          <p:cNvPr id="6" name="Text Placeholder 5"/>
          <p:cNvSpPr>
            <a:spLocks noGrp="1"/>
          </p:cNvSpPr>
          <p:nvPr>
            <p:ph type="body" sz="quarter" idx="10"/>
          </p:nvPr>
        </p:nvSpPr>
        <p:spPr>
          <a:xfrm>
            <a:off x="269241" y="3665764"/>
            <a:ext cx="11655840" cy="3110593"/>
          </a:xfrm>
          <a:prstGeom prst="rect">
            <a:avLst/>
          </a:prstGeom>
        </p:spPr>
        <p:txBody>
          <a:bodyPr>
            <a:normAutofit fontScale="85000" lnSpcReduction="20000"/>
          </a:bodyPr>
          <a:lstStyle/>
          <a:p>
            <a:pPr marL="0" indent="0">
              <a:buNone/>
            </a:pPr>
            <a:r>
              <a:rPr lang="en-US" sz="3529" dirty="0">
                <a:gradFill>
                  <a:gsLst>
                    <a:gs pos="1250">
                      <a:srgbClr val="D83B01"/>
                    </a:gs>
                    <a:gs pos="99000">
                      <a:srgbClr val="D83B01"/>
                    </a:gs>
                  </a:gsLst>
                  <a:lin ang="5400000" scaled="0"/>
                </a:gradFill>
              </a:rPr>
              <a:t>Data Security Options</a:t>
            </a:r>
          </a:p>
          <a:p>
            <a:pPr marL="336145" lvl="1" indent="0">
              <a:buNone/>
            </a:pPr>
            <a:r>
              <a:rPr lang="en-US" sz="1961" dirty="0"/>
              <a:t>Azure Storage | </a:t>
            </a:r>
            <a:r>
              <a:rPr lang="en-US" sz="1961" dirty="0">
                <a:solidFill>
                  <a:srgbClr val="00BCF2"/>
                </a:solidFill>
              </a:rPr>
              <a:t>Share Access Signature </a:t>
            </a:r>
            <a:r>
              <a:rPr lang="en-US" sz="1961" dirty="0"/>
              <a:t>- </a:t>
            </a:r>
            <a:r>
              <a:rPr lang="en-US" sz="1961" dirty="0">
                <a:hlinkClick r:id="rId3"/>
              </a:rPr>
              <a:t>SAS</a:t>
            </a:r>
            <a:endParaRPr lang="en-US" sz="1961" dirty="0"/>
          </a:p>
          <a:p>
            <a:pPr marL="336145" lvl="1" indent="0">
              <a:buNone/>
            </a:pPr>
            <a:r>
              <a:rPr lang="en-US" sz="1961" dirty="0"/>
              <a:t>Azure SQL Database – </a:t>
            </a:r>
            <a:r>
              <a:rPr lang="en-US" sz="1961" dirty="0">
                <a:hlinkClick r:id="rId4"/>
              </a:rPr>
              <a:t>same model </a:t>
            </a:r>
            <a:r>
              <a:rPr lang="en-US" sz="1961" dirty="0"/>
              <a:t>as on-premises</a:t>
            </a:r>
          </a:p>
          <a:p>
            <a:pPr marL="336145" lvl="1" indent="0">
              <a:buNone/>
            </a:pPr>
            <a:endParaRPr lang="en-US" sz="1961" dirty="0"/>
          </a:p>
          <a:p>
            <a:pPr marL="57581" lvl="1" indent="0">
              <a:buNone/>
            </a:pPr>
            <a:r>
              <a:rPr lang="en-US" sz="1961" dirty="0"/>
              <a:t>See </a:t>
            </a:r>
            <a:r>
              <a:rPr lang="en-US" sz="1961" dirty="0">
                <a:hlinkClick r:id="rId5"/>
              </a:rPr>
              <a:t>aka.ms/azure/storage</a:t>
            </a:r>
            <a:r>
              <a:rPr lang="en-US" sz="1961" dirty="0"/>
              <a:t> for a complete introduction </a:t>
            </a:r>
          </a:p>
          <a:p>
            <a:pPr marL="57581" lvl="1" indent="0">
              <a:buNone/>
            </a:pPr>
            <a:endParaRPr lang="en-US" sz="2000" dirty="0"/>
          </a:p>
          <a:p>
            <a:pPr marL="57581" lvl="1" indent="0">
              <a:buNone/>
            </a:pPr>
            <a:r>
              <a:rPr lang="en-US" sz="2000" dirty="0"/>
              <a:t>Microsoft Azure Storage Explorer is a standalone app from Microsoft that allows you to easily work with Azure Storage data on Windows, </a:t>
            </a:r>
            <a:r>
              <a:rPr lang="en-US" sz="2000" dirty="0" err="1"/>
              <a:t>macOS</a:t>
            </a:r>
            <a:r>
              <a:rPr lang="en-US" sz="2000" dirty="0"/>
              <a:t> and Linux. </a:t>
            </a:r>
            <a:r>
              <a:rPr lang="en-US" sz="1961" dirty="0">
                <a:hlinkClick r:id="rId6"/>
              </a:rPr>
              <a:t>http://storageexplorer.com/</a:t>
            </a:r>
            <a:r>
              <a:rPr lang="en-US" sz="1961" dirty="0"/>
              <a:t> </a:t>
            </a:r>
          </a:p>
          <a:p>
            <a:pPr marL="57581" lvl="1" indent="0">
              <a:buNone/>
            </a:pPr>
            <a:endParaRPr lang="en-US" sz="1961" dirty="0"/>
          </a:p>
          <a:p>
            <a:pPr marL="57581" lvl="1" indent="0">
              <a:buNone/>
            </a:pPr>
            <a:r>
              <a:rPr lang="en-US" sz="1961" dirty="0"/>
              <a:t>Source: Mark Grimes</a:t>
            </a:r>
            <a:br>
              <a:rPr lang="en-US" sz="1961" dirty="0"/>
            </a:br>
            <a:r>
              <a:rPr lang="en-US" sz="1700" dirty="0">
                <a:hlinkClick r:id="rId7"/>
              </a:rPr>
              <a:t>https://mva.microsoft.com/en-US/training-courses/certification-exam-overview-70534-architecting-microsoft-azure-solutions-17406?l=olgrYVmjD_6006218965</a:t>
            </a:r>
            <a:r>
              <a:rPr lang="en-US" sz="1700" dirty="0"/>
              <a:t> </a:t>
            </a:r>
            <a:endParaRPr lang="en-US" sz="1961" dirty="0"/>
          </a:p>
        </p:txBody>
      </p:sp>
      <p:graphicFrame>
        <p:nvGraphicFramePr>
          <p:cNvPr id="5" name="Diagram 4">
            <a:extLst>
              <a:ext uri="{FF2B5EF4-FFF2-40B4-BE49-F238E27FC236}">
                <a16:creationId xmlns:a16="http://schemas.microsoft.com/office/drawing/2014/main" xmlns="" id="{76A60626-29BE-4755-9D5D-F8D34311B828}"/>
              </a:ext>
            </a:extLst>
          </p:cNvPr>
          <p:cNvGraphicFramePr/>
          <p:nvPr>
            <p:extLst>
              <p:ext uri="{D42A27DB-BD31-4B8C-83A1-F6EECF244321}">
                <p14:modId xmlns:p14="http://schemas.microsoft.com/office/powerpoint/2010/main" val="2569773738"/>
              </p:ext>
            </p:extLst>
          </p:nvPr>
        </p:nvGraphicFramePr>
        <p:xfrm>
          <a:off x="366001" y="742526"/>
          <a:ext cx="11559080" cy="28236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0300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MySQL</a:t>
            </a:r>
          </a:p>
        </p:txBody>
      </p:sp>
      <p:sp>
        <p:nvSpPr>
          <p:cNvPr id="2" name="Text Placeholder 1">
            <a:extLst>
              <a:ext uri="{FF2B5EF4-FFF2-40B4-BE49-F238E27FC236}">
                <a16:creationId xmlns:a16="http://schemas.microsoft.com/office/drawing/2014/main" xmlns="" id="{9C914C2C-2396-4FC7-B675-77C0C409FAE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357218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a:t>
            </a:r>
          </a:p>
        </p:txBody>
      </p:sp>
      <p:sp>
        <p:nvSpPr>
          <p:cNvPr id="3" name="Content Placeholder 2"/>
          <p:cNvSpPr>
            <a:spLocks noGrp="1"/>
          </p:cNvSpPr>
          <p:nvPr>
            <p:ph idx="1"/>
          </p:nvPr>
        </p:nvSpPr>
        <p:spPr>
          <a:xfrm>
            <a:off x="201592" y="1231901"/>
            <a:ext cx="4947384" cy="5177063"/>
          </a:xfrm>
        </p:spPr>
        <p:txBody>
          <a:bodyPr>
            <a:normAutofit fontScale="92500" lnSpcReduction="10000"/>
          </a:bodyPr>
          <a:lstStyle/>
          <a:p>
            <a:pPr marL="571500" indent="-571500">
              <a:buFont typeface="Arial" panose="020B0604020202020204" pitchFamily="34" charset="0"/>
              <a:buChar char="•"/>
            </a:pPr>
            <a:r>
              <a:rPr lang="en-US" dirty="0"/>
              <a:t>Relational database</a:t>
            </a:r>
          </a:p>
          <a:p>
            <a:pPr marL="571500" indent="-571500">
              <a:buFont typeface="Arial" panose="020B0604020202020204" pitchFamily="34" charset="0"/>
              <a:buChar char="•"/>
            </a:pPr>
            <a:r>
              <a:rPr lang="en-US" dirty="0"/>
              <a:t>~3 Azure Options</a:t>
            </a:r>
          </a:p>
          <a:p>
            <a:pPr marL="1028700" lvl="1" indent="-571500">
              <a:buFont typeface="Arial" panose="020B0604020202020204" pitchFamily="34" charset="0"/>
              <a:buChar char="•"/>
            </a:pPr>
            <a:r>
              <a:rPr lang="en-US" dirty="0"/>
              <a:t>Run it in a IaaS VM</a:t>
            </a:r>
          </a:p>
          <a:p>
            <a:pPr marL="1028700" lvl="1" indent="-571500">
              <a:buFont typeface="Arial" panose="020B0604020202020204" pitchFamily="34" charset="0"/>
              <a:buChar char="•"/>
            </a:pPr>
            <a:r>
              <a:rPr lang="en-US" dirty="0"/>
              <a:t>Hosted by </a:t>
            </a:r>
            <a:r>
              <a:rPr lang="en-US" dirty="0" err="1"/>
              <a:t>ClearDb</a:t>
            </a:r>
            <a:endParaRPr lang="en-US" dirty="0"/>
          </a:p>
          <a:p>
            <a:pPr marL="1028700" lvl="1" indent="-571500">
              <a:buFont typeface="Arial" panose="020B0604020202020204" pitchFamily="34" charset="0"/>
              <a:buChar char="•"/>
            </a:pPr>
            <a:r>
              <a:rPr lang="en-US" dirty="0"/>
              <a:t>Azure Database for MySQL </a:t>
            </a:r>
          </a:p>
          <a:p>
            <a:pPr marL="1485900" lvl="2" indent="-571500">
              <a:buFont typeface="Arial" panose="020B0604020202020204" pitchFamily="34" charset="0"/>
              <a:buChar char="•"/>
            </a:pPr>
            <a:r>
              <a:rPr lang="en-US" dirty="0"/>
              <a:t>Based on the MySQL Community Edition database engine</a:t>
            </a:r>
          </a:p>
          <a:p>
            <a:pPr marL="1485900" lvl="2" indent="-571500">
              <a:buFont typeface="Arial" panose="020B0604020202020204" pitchFamily="34" charset="0"/>
              <a:buChar char="•"/>
            </a:pPr>
            <a:r>
              <a:rPr lang="en-US" dirty="0"/>
              <a:t>Dynamic scalability with no application downtime.</a:t>
            </a:r>
          </a:p>
          <a:p>
            <a:pPr marL="1485900" lvl="2" indent="-571500">
              <a:buFont typeface="Arial" panose="020B0604020202020204" pitchFamily="34" charset="0"/>
              <a:buChar char="•"/>
            </a:pPr>
            <a:r>
              <a:rPr lang="en-US" dirty="0"/>
              <a:t>Built-in high availability.</a:t>
            </a:r>
          </a:p>
          <a:p>
            <a:pPr marL="1485900" lvl="2" indent="-571500">
              <a:buFont typeface="Arial" panose="020B0604020202020204" pitchFamily="34" charset="0"/>
              <a:buChar char="•"/>
            </a:pPr>
            <a:endParaRPr lang="en-US" dirty="0"/>
          </a:p>
          <a:p>
            <a:pPr marL="1485900" lvl="2" indent="-571500">
              <a:buFont typeface="Arial" panose="020B0604020202020204" pitchFamily="34" charset="0"/>
              <a:buChar char="•"/>
            </a:pPr>
            <a:endParaRPr lang="en-US" dirty="0"/>
          </a:p>
          <a:p>
            <a:pPr marL="1485900" lvl="2" indent="-571500">
              <a:buFont typeface="Arial" panose="020B0604020202020204" pitchFamily="34" charset="0"/>
              <a:buChar char="•"/>
            </a:pPr>
            <a:endParaRPr lang="en-US" dirty="0"/>
          </a:p>
          <a:p>
            <a:endParaRPr lang="en-US" dirty="0"/>
          </a:p>
        </p:txBody>
      </p:sp>
      <p:sp>
        <p:nvSpPr>
          <p:cNvPr id="4" name="Rectangle 3"/>
          <p:cNvSpPr/>
          <p:nvPr/>
        </p:nvSpPr>
        <p:spPr>
          <a:xfrm>
            <a:off x="201591" y="6346758"/>
            <a:ext cx="5045227" cy="369332"/>
          </a:xfrm>
          <a:prstGeom prst="rect">
            <a:avLst/>
          </a:prstGeom>
        </p:spPr>
        <p:txBody>
          <a:bodyPr wrap="none">
            <a:spAutoFit/>
          </a:bodyPr>
          <a:lstStyle/>
          <a:p>
            <a:r>
              <a:rPr lang="en-US" dirty="0">
                <a:hlinkClick r:id="rId3"/>
              </a:rPr>
              <a:t>https://azure.microsoft.com/en-us/services/mysql/</a:t>
            </a:r>
            <a:r>
              <a:rPr lang="en-US" dirty="0"/>
              <a:t> </a:t>
            </a:r>
          </a:p>
        </p:txBody>
      </p:sp>
      <p:pic>
        <p:nvPicPr>
          <p:cNvPr id="1028" name="Picture 4" descr="Azure Database for MySQL conceptual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1180" y="1148215"/>
            <a:ext cx="6830820" cy="49015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560129" y="6232462"/>
            <a:ext cx="2310492" cy="369332"/>
          </a:xfrm>
          <a:prstGeom prst="rect">
            <a:avLst/>
          </a:prstGeom>
          <a:noFill/>
        </p:spPr>
        <p:txBody>
          <a:bodyPr wrap="square" rtlCol="0">
            <a:spAutoFit/>
          </a:bodyPr>
          <a:lstStyle/>
          <a:p>
            <a:r>
              <a:rPr lang="en-US" dirty="0"/>
              <a:t>Source: Microsoft</a:t>
            </a:r>
          </a:p>
        </p:txBody>
      </p:sp>
    </p:spTree>
    <p:extLst>
      <p:ext uri="{BB962C8B-B14F-4D97-AF65-F5344CB8AC3E}">
        <p14:creationId xmlns:p14="http://schemas.microsoft.com/office/powerpoint/2010/main" val="42005519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8C8C27-02FC-4465-950B-4F97BFFAC420}"/>
              </a:ext>
            </a:extLst>
          </p:cNvPr>
          <p:cNvSpPr>
            <a:spLocks noGrp="1"/>
          </p:cNvSpPr>
          <p:nvPr>
            <p:ph type="title"/>
          </p:nvPr>
        </p:nvSpPr>
        <p:spPr/>
        <p:txBody>
          <a:bodyPr/>
          <a:lstStyle/>
          <a:p>
            <a:r>
              <a:rPr lang="en-US" dirty="0"/>
              <a:t>MongoDB</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0336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a:t>
            </a:r>
          </a:p>
        </p:txBody>
      </p:sp>
      <p:sp>
        <p:nvSpPr>
          <p:cNvPr id="3" name="Content Placeholder 2"/>
          <p:cNvSpPr>
            <a:spLocks noGrp="1"/>
          </p:cNvSpPr>
          <p:nvPr>
            <p:ph idx="1"/>
          </p:nvPr>
        </p:nvSpPr>
        <p:spPr/>
        <p:txBody>
          <a:bodyPr>
            <a:normAutofit/>
          </a:bodyPr>
          <a:lstStyle/>
          <a:p>
            <a:pPr marL="571500" indent="-571500">
              <a:buFont typeface="Arial" panose="020B0604020202020204" pitchFamily="34" charset="0"/>
              <a:buChar char="•"/>
            </a:pPr>
            <a:r>
              <a:rPr lang="en-US" dirty="0"/>
              <a:t>“hu</a:t>
            </a:r>
            <a:r>
              <a:rPr lang="en-US" b="1" i="1" u="sng" dirty="0"/>
              <a:t>mongo</a:t>
            </a:r>
            <a:r>
              <a:rPr lang="en-US" dirty="0"/>
              <a:t>us"</a:t>
            </a:r>
          </a:p>
          <a:p>
            <a:pPr marL="571500" indent="-571500">
              <a:buFont typeface="Arial" panose="020B0604020202020204" pitchFamily="34" charset="0"/>
              <a:buChar char="•"/>
            </a:pPr>
            <a:r>
              <a:rPr lang="en-US" dirty="0"/>
              <a:t>NoSQL</a:t>
            </a:r>
          </a:p>
          <a:p>
            <a:pPr marL="571500" indent="-571500">
              <a:buFont typeface="Arial" panose="020B0604020202020204" pitchFamily="34" charset="0"/>
              <a:buChar char="•"/>
            </a:pPr>
            <a:r>
              <a:rPr lang="en-US" dirty="0"/>
              <a:t>JSON-like(Binary JSON) documents with schemas</a:t>
            </a:r>
          </a:p>
          <a:p>
            <a:pPr marL="571500" indent="-571500">
              <a:buFont typeface="Arial" panose="020B0604020202020204" pitchFamily="34" charset="0"/>
              <a:buChar char="•"/>
            </a:pPr>
            <a:r>
              <a:rPr lang="en-US" dirty="0"/>
              <a:t>Two options:</a:t>
            </a:r>
          </a:p>
          <a:p>
            <a:pPr marL="914400" lvl="1" indent="-457200">
              <a:buFont typeface="Arial" panose="020B0604020202020204" pitchFamily="34" charset="0"/>
              <a:buChar char="•"/>
            </a:pPr>
            <a:r>
              <a:rPr lang="en-US" dirty="0"/>
              <a:t>One of the offerings under Cosmos DB</a:t>
            </a:r>
          </a:p>
          <a:p>
            <a:pPr marL="914400" lvl="1" indent="-457200">
              <a:buFont typeface="Arial" panose="020B0604020202020204" pitchFamily="34" charset="0"/>
              <a:buChar char="•"/>
            </a:pPr>
            <a:r>
              <a:rPr lang="en-US" dirty="0"/>
              <a:t>Install on VM</a:t>
            </a:r>
          </a:p>
          <a:p>
            <a:pPr marL="1371600" lvl="2" indent="-457200">
              <a:buFont typeface="Arial" panose="020B0604020202020204" pitchFamily="34" charset="0"/>
              <a:buChar char="•"/>
            </a:pPr>
            <a:r>
              <a:rPr lang="en-US" dirty="0" smtClean="0"/>
              <a:t>MongoDB</a:t>
            </a:r>
            <a:r>
              <a:rPr lang="en-US" dirty="0"/>
              <a:t> </a:t>
            </a:r>
            <a:r>
              <a:rPr lang="en-US" dirty="0" smtClean="0"/>
              <a:t>supports ‘</a:t>
            </a:r>
            <a:r>
              <a:rPr lang="en-US" dirty="0" err="1" smtClean="0"/>
              <a:t>sharding</a:t>
            </a:r>
            <a:r>
              <a:rPr lang="en-US" dirty="0" smtClean="0"/>
              <a:t>’</a:t>
            </a:r>
          </a:p>
          <a:p>
            <a:pPr marL="1371600" lvl="2" indent="-457200">
              <a:buFont typeface="Arial" panose="020B0604020202020204" pitchFamily="34" charset="0"/>
              <a:buChar char="•"/>
            </a:pPr>
            <a:r>
              <a:rPr lang="en-US" dirty="0" smtClean="0"/>
              <a:t>MongoDB </a:t>
            </a:r>
            <a:r>
              <a:rPr lang="en-US" dirty="0"/>
              <a:t>is free to use from a software licensing perspective</a:t>
            </a:r>
          </a:p>
          <a:p>
            <a:r>
              <a:rPr lang="en-US" sz="2400" dirty="0">
                <a:hlinkClick r:id="rId3"/>
              </a:rPr>
              <a:t>https://docs.microsoft.com/en-us/azure/virtual-machines/windows/classic/install-mongodb</a:t>
            </a:r>
            <a:r>
              <a:rPr lang="en-US" sz="2400" dirty="0"/>
              <a:t> </a:t>
            </a:r>
            <a:endParaRPr lang="en-US" dirty="0"/>
          </a:p>
          <a:p>
            <a:endParaRPr lang="en-US" dirty="0"/>
          </a:p>
        </p:txBody>
      </p:sp>
    </p:spTree>
    <p:extLst>
      <p:ext uri="{BB962C8B-B14F-4D97-AF65-F5344CB8AC3E}">
        <p14:creationId xmlns:p14="http://schemas.microsoft.com/office/powerpoint/2010/main" val="5115748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3.1.2</a:t>
            </a:r>
            <a:endParaRPr lang="en-GB" dirty="0"/>
          </a:p>
        </p:txBody>
      </p:sp>
      <p:sp>
        <p:nvSpPr>
          <p:cNvPr id="5" name="Text Placeholder 4"/>
          <p:cNvSpPr>
            <a:spLocks noGrp="1"/>
          </p:cNvSpPr>
          <p:nvPr>
            <p:ph type="body" sz="quarter" idx="11"/>
          </p:nvPr>
        </p:nvSpPr>
        <p:spPr/>
        <p:txBody>
          <a:bodyPr/>
          <a:lstStyle/>
          <a:p>
            <a:r>
              <a:rPr lang="en-GB" dirty="0"/>
              <a:t>Azure might update to change feature availability. The exam is updated over time, as well, to reflect these changes. However, because of the way Azure is steadily being updated, the newest features might not be on the exams.</a:t>
            </a:r>
          </a:p>
          <a:p>
            <a:endParaRPr lang="en-GB" dirty="0"/>
          </a:p>
        </p:txBody>
      </p:sp>
    </p:spTree>
    <p:extLst>
      <p:ext uri="{BB962C8B-B14F-4D97-AF65-F5344CB8AC3E}">
        <p14:creationId xmlns:p14="http://schemas.microsoft.com/office/powerpoint/2010/main" val="154660573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3.1.3</a:t>
            </a:r>
            <a:endParaRPr lang="en-GB" dirty="0"/>
          </a:p>
        </p:txBody>
      </p:sp>
      <p:sp>
        <p:nvSpPr>
          <p:cNvPr id="5" name="Text Placeholder 4"/>
          <p:cNvSpPr>
            <a:spLocks noGrp="1"/>
          </p:cNvSpPr>
          <p:nvPr>
            <p:ph type="body" sz="quarter" idx="11"/>
          </p:nvPr>
        </p:nvSpPr>
        <p:spPr/>
        <p:txBody>
          <a:bodyPr/>
          <a:lstStyle/>
          <a:p>
            <a:r>
              <a:rPr lang="en-US" dirty="0"/>
              <a:t>Performance levels of the database are important to a company, and the ability to change this at times is equally important. For example, the limits of each level of SQL Database can help the architect to determine the minimum level needed to satisfy those needs.</a:t>
            </a:r>
            <a:endParaRPr lang="en-GB" dirty="0"/>
          </a:p>
        </p:txBody>
      </p:sp>
    </p:spTree>
    <p:extLst>
      <p:ext uri="{BB962C8B-B14F-4D97-AF65-F5344CB8AC3E}">
        <p14:creationId xmlns:p14="http://schemas.microsoft.com/office/powerpoint/2010/main" val="9898162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3.1.1</a:t>
            </a:r>
            <a:endParaRPr lang="en-GB" dirty="0"/>
          </a:p>
        </p:txBody>
      </p:sp>
      <p:sp>
        <p:nvSpPr>
          <p:cNvPr id="5" name="Text Placeholder 4"/>
          <p:cNvSpPr>
            <a:spLocks noGrp="1"/>
          </p:cNvSpPr>
          <p:nvPr>
            <p:ph type="body" sz="quarter" idx="11"/>
          </p:nvPr>
        </p:nvSpPr>
        <p:spPr/>
        <p:txBody>
          <a:bodyPr/>
          <a:lstStyle/>
          <a:p>
            <a:r>
              <a:rPr lang="en-GB" dirty="0"/>
              <a:t>Know the various storage types and their uses. For example, many times you can use Queues to decouple components of a system.</a:t>
            </a:r>
          </a:p>
          <a:p>
            <a:endParaRPr lang="en-GB" dirty="0"/>
          </a:p>
          <a:p>
            <a:r>
              <a:rPr lang="en-US" dirty="0">
                <a:hlinkClick r:id="rId3"/>
              </a:rPr>
              <a:t>aka.ms/azure/storage</a:t>
            </a:r>
            <a:r>
              <a:rPr lang="en-US" dirty="0"/>
              <a:t>, how they are alike &amp; how they are different</a:t>
            </a:r>
          </a:p>
          <a:p>
            <a:endParaRPr lang="en-GB" dirty="0"/>
          </a:p>
        </p:txBody>
      </p:sp>
    </p:spTree>
    <p:extLst>
      <p:ext uri="{BB962C8B-B14F-4D97-AF65-F5344CB8AC3E}">
        <p14:creationId xmlns:p14="http://schemas.microsoft.com/office/powerpoint/2010/main" val="339281238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Azure Storage Account</a:t>
            </a:r>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974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3721" y="219618"/>
            <a:ext cx="10970079" cy="905377"/>
          </a:xfrm>
        </p:spPr>
        <p:txBody>
          <a:bodyPr/>
          <a:lstStyle/>
          <a:p>
            <a:r>
              <a:rPr lang="en-US" dirty="0"/>
              <a:t>Azure Storage Account</a:t>
            </a:r>
          </a:p>
        </p:txBody>
      </p:sp>
      <p:sp>
        <p:nvSpPr>
          <p:cNvPr id="5" name="Content Placeholder 4"/>
          <p:cNvSpPr>
            <a:spLocks noGrp="1"/>
          </p:cNvSpPr>
          <p:nvPr>
            <p:ph sz="half" idx="1"/>
          </p:nvPr>
        </p:nvSpPr>
        <p:spPr>
          <a:xfrm>
            <a:off x="223520" y="1279524"/>
            <a:ext cx="4822009" cy="5407026"/>
          </a:xfrm>
        </p:spPr>
        <p:txBody>
          <a:bodyPr>
            <a:normAutofit fontScale="85000" lnSpcReduction="20000"/>
          </a:bodyPr>
          <a:lstStyle/>
          <a:p>
            <a:pPr marL="0" indent="0">
              <a:buNone/>
            </a:pPr>
            <a:r>
              <a:rPr lang="en-US" sz="3300" b="1" u="sng" dirty="0"/>
              <a:t>Two Kinds of Storage Account</a:t>
            </a:r>
          </a:p>
          <a:p>
            <a:r>
              <a:rPr lang="en-US" dirty="0"/>
              <a:t>General Purpose Storage Account</a:t>
            </a:r>
          </a:p>
          <a:p>
            <a:pPr lvl="1"/>
            <a:r>
              <a:rPr lang="en-US" dirty="0"/>
              <a:t>Blobs</a:t>
            </a:r>
          </a:p>
          <a:p>
            <a:pPr lvl="1"/>
            <a:r>
              <a:rPr lang="en-US" dirty="0"/>
              <a:t>Files</a:t>
            </a:r>
          </a:p>
          <a:p>
            <a:pPr lvl="1"/>
            <a:r>
              <a:rPr lang="en-US" dirty="0"/>
              <a:t>Queues</a:t>
            </a:r>
          </a:p>
          <a:p>
            <a:pPr lvl="1"/>
            <a:r>
              <a:rPr lang="en-US" dirty="0"/>
              <a:t>Tables</a:t>
            </a:r>
          </a:p>
          <a:p>
            <a:pPr lvl="1"/>
            <a:r>
              <a:rPr lang="en-US" dirty="0"/>
              <a:t>VHD Disks(Page Blob)</a:t>
            </a:r>
          </a:p>
          <a:p>
            <a:r>
              <a:rPr lang="en-US" dirty="0"/>
              <a:t>Blob Storage Account</a:t>
            </a:r>
          </a:p>
          <a:p>
            <a:pPr lvl="1"/>
            <a:r>
              <a:rPr lang="en-US" dirty="0"/>
              <a:t>Block Blob</a:t>
            </a:r>
          </a:p>
          <a:p>
            <a:pPr lvl="1"/>
            <a:r>
              <a:rPr lang="en-US" dirty="0"/>
              <a:t>Append Blob</a:t>
            </a:r>
          </a:p>
          <a:p>
            <a:pPr lvl="1"/>
            <a:r>
              <a:rPr lang="en-US" dirty="0"/>
              <a:t>Page Blob</a:t>
            </a:r>
          </a:p>
          <a:p>
            <a:pPr marL="0" indent="0">
              <a:buNone/>
            </a:pPr>
            <a:r>
              <a:rPr lang="en-US" sz="3300" b="1" u="sng" dirty="0"/>
              <a:t>Performance Tier</a:t>
            </a:r>
          </a:p>
          <a:p>
            <a:r>
              <a:rPr lang="en-US" dirty="0"/>
              <a:t>General Purpose: </a:t>
            </a:r>
            <a:r>
              <a:rPr lang="en-US" b="1" dirty="0"/>
              <a:t>Standard</a:t>
            </a:r>
            <a:r>
              <a:rPr lang="en-US" dirty="0"/>
              <a:t>(HDD based), </a:t>
            </a:r>
            <a:r>
              <a:rPr lang="en-US" b="1" dirty="0"/>
              <a:t>Premium</a:t>
            </a:r>
            <a:r>
              <a:rPr lang="en-US" dirty="0"/>
              <a:t>(SSD based) for VM</a:t>
            </a:r>
          </a:p>
          <a:p>
            <a:r>
              <a:rPr lang="en-US" dirty="0"/>
              <a:t>Blob Account: </a:t>
            </a:r>
            <a:r>
              <a:rPr lang="en-US" b="1" dirty="0"/>
              <a:t>Hot</a:t>
            </a:r>
            <a:r>
              <a:rPr lang="en-US" dirty="0"/>
              <a:t>, </a:t>
            </a:r>
            <a:r>
              <a:rPr lang="en-US" b="1" dirty="0"/>
              <a:t>Cool</a:t>
            </a:r>
            <a:r>
              <a:rPr lang="en-US" dirty="0"/>
              <a:t>, </a:t>
            </a:r>
            <a:r>
              <a:rPr lang="en-US" b="1" dirty="0"/>
              <a:t>Archival</a:t>
            </a:r>
            <a:r>
              <a:rPr lang="en-US" dirty="0"/>
              <a:t>( Preview)</a:t>
            </a:r>
          </a:p>
          <a:p>
            <a:endParaRPr lang="en-US" dirty="0"/>
          </a:p>
        </p:txBody>
      </p:sp>
      <p:pic>
        <p:nvPicPr>
          <p:cNvPr id="3" name="Picture 2"/>
          <p:cNvPicPr>
            <a:picLocks noChangeAspect="1"/>
          </p:cNvPicPr>
          <p:nvPr/>
        </p:nvPicPr>
        <p:blipFill rotWithShape="1">
          <a:blip r:embed="rId3"/>
          <a:srcRect t="24366"/>
          <a:stretch/>
        </p:blipFill>
        <p:spPr>
          <a:xfrm>
            <a:off x="6278336" y="555171"/>
            <a:ext cx="5159828" cy="2669721"/>
          </a:xfrm>
          <a:prstGeom prst="rect">
            <a:avLst/>
          </a:prstGeom>
        </p:spPr>
      </p:pic>
      <p:pic>
        <p:nvPicPr>
          <p:cNvPr id="8" name="Picture 7"/>
          <p:cNvPicPr>
            <a:picLocks noChangeAspect="1"/>
          </p:cNvPicPr>
          <p:nvPr/>
        </p:nvPicPr>
        <p:blipFill>
          <a:blip r:embed="rId4"/>
          <a:stretch>
            <a:fillRect/>
          </a:stretch>
        </p:blipFill>
        <p:spPr>
          <a:xfrm>
            <a:off x="6343650" y="3371257"/>
            <a:ext cx="5094514" cy="3241813"/>
          </a:xfrm>
          <a:prstGeom prst="rect">
            <a:avLst/>
          </a:prstGeom>
        </p:spPr>
      </p:pic>
    </p:spTree>
    <p:extLst>
      <p:ext uri="{BB962C8B-B14F-4D97-AF65-F5344CB8AC3E}">
        <p14:creationId xmlns:p14="http://schemas.microsoft.com/office/powerpoint/2010/main" val="1759524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Storage Account Schematic</a:t>
            </a:r>
          </a:p>
        </p:txBody>
      </p:sp>
      <p:pic>
        <p:nvPicPr>
          <p:cNvPr id="8" name="Picture 6" descr="Storage Blob Hierarchy">
            <a:extLst>
              <a:ext uri="{FF2B5EF4-FFF2-40B4-BE49-F238E27FC236}">
                <a16:creationId xmlns:a16="http://schemas.microsoft.com/office/drawing/2014/main" xmlns="" id="{7023C43D-D52E-4884-BD14-EE6D4ABFD5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667" t="9172" r="16667" b="8475"/>
          <a:stretch/>
        </p:blipFill>
        <p:spPr bwMode="auto">
          <a:xfrm>
            <a:off x="304865" y="1124995"/>
            <a:ext cx="5457334" cy="19638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Queue service components">
            <a:extLst>
              <a:ext uri="{FF2B5EF4-FFF2-40B4-BE49-F238E27FC236}">
                <a16:creationId xmlns:a16="http://schemas.microsoft.com/office/drawing/2014/main" xmlns="" id="{53764BD4-A1B6-4812-9B31-B216CFB024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734" y="3696743"/>
            <a:ext cx="5295835" cy="24509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Storage table components">
            <a:extLst>
              <a:ext uri="{FF2B5EF4-FFF2-40B4-BE49-F238E27FC236}">
                <a16:creationId xmlns:a16="http://schemas.microsoft.com/office/drawing/2014/main" xmlns="" id="{BA59FB24-DC78-4C59-A033-B8EB4058BF7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453" r="8075"/>
          <a:stretch/>
        </p:blipFill>
        <p:spPr bwMode="auto">
          <a:xfrm>
            <a:off x="6295534" y="1124995"/>
            <a:ext cx="5226035" cy="196380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File Service components">
            <a:extLst>
              <a:ext uri="{FF2B5EF4-FFF2-40B4-BE49-F238E27FC236}">
                <a16:creationId xmlns:a16="http://schemas.microsoft.com/office/drawing/2014/main" xmlns="" id="{EE76A68A-D798-434A-ADC8-C19E312A76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65" y="3696744"/>
            <a:ext cx="5388002" cy="260620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408464" y="3088803"/>
            <a:ext cx="1518557" cy="369332"/>
          </a:xfrm>
          <a:prstGeom prst="rect">
            <a:avLst/>
          </a:prstGeom>
          <a:noFill/>
        </p:spPr>
        <p:txBody>
          <a:bodyPr wrap="square" rtlCol="0">
            <a:spAutoFit/>
          </a:bodyPr>
          <a:lstStyle/>
          <a:p>
            <a:r>
              <a:rPr lang="en-US" b="1" dirty="0"/>
              <a:t>Blob Storage</a:t>
            </a:r>
          </a:p>
        </p:txBody>
      </p:sp>
      <p:sp>
        <p:nvSpPr>
          <p:cNvPr id="13" name="TextBox 12"/>
          <p:cNvSpPr txBox="1"/>
          <p:nvPr/>
        </p:nvSpPr>
        <p:spPr>
          <a:xfrm>
            <a:off x="2054678" y="6356891"/>
            <a:ext cx="1518557" cy="369332"/>
          </a:xfrm>
          <a:prstGeom prst="rect">
            <a:avLst/>
          </a:prstGeom>
          <a:noFill/>
        </p:spPr>
        <p:txBody>
          <a:bodyPr wrap="square" rtlCol="0">
            <a:spAutoFit/>
          </a:bodyPr>
          <a:lstStyle/>
          <a:p>
            <a:r>
              <a:rPr lang="en-US" b="1" dirty="0"/>
              <a:t>File Storage</a:t>
            </a:r>
          </a:p>
        </p:txBody>
      </p:sp>
      <p:sp>
        <p:nvSpPr>
          <p:cNvPr id="14" name="TextBox 13"/>
          <p:cNvSpPr txBox="1"/>
          <p:nvPr/>
        </p:nvSpPr>
        <p:spPr>
          <a:xfrm>
            <a:off x="8052707" y="3131589"/>
            <a:ext cx="1518557" cy="369332"/>
          </a:xfrm>
          <a:prstGeom prst="rect">
            <a:avLst/>
          </a:prstGeom>
          <a:noFill/>
        </p:spPr>
        <p:txBody>
          <a:bodyPr wrap="square" rtlCol="0">
            <a:spAutoFit/>
          </a:bodyPr>
          <a:lstStyle/>
          <a:p>
            <a:r>
              <a:rPr lang="en-US" b="1" dirty="0"/>
              <a:t>Azure Table</a:t>
            </a:r>
          </a:p>
        </p:txBody>
      </p:sp>
      <p:sp>
        <p:nvSpPr>
          <p:cNvPr id="15" name="TextBox 14"/>
          <p:cNvSpPr txBox="1"/>
          <p:nvPr/>
        </p:nvSpPr>
        <p:spPr>
          <a:xfrm>
            <a:off x="7832271" y="6356891"/>
            <a:ext cx="1518557" cy="369332"/>
          </a:xfrm>
          <a:prstGeom prst="rect">
            <a:avLst/>
          </a:prstGeom>
          <a:noFill/>
        </p:spPr>
        <p:txBody>
          <a:bodyPr wrap="square" rtlCol="0">
            <a:spAutoFit/>
          </a:bodyPr>
          <a:lstStyle/>
          <a:p>
            <a:r>
              <a:rPr lang="en-US" b="1" dirty="0"/>
              <a:t>Azure Queue</a:t>
            </a:r>
          </a:p>
        </p:txBody>
      </p:sp>
    </p:spTree>
    <p:extLst>
      <p:ext uri="{BB962C8B-B14F-4D97-AF65-F5344CB8AC3E}">
        <p14:creationId xmlns:p14="http://schemas.microsoft.com/office/powerpoint/2010/main" val="4107603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F58B209-4E6F-412E-BA33-6903529DB20C}"/>
              </a:ext>
            </a:extLst>
          </p:cNvPr>
          <p:cNvSpPr>
            <a:spLocks noGrp="1"/>
          </p:cNvSpPr>
          <p:nvPr>
            <p:ph type="ctrTitle" sz="quarter"/>
          </p:nvPr>
        </p:nvSpPr>
        <p:spPr/>
        <p:txBody>
          <a:bodyPr/>
          <a:lstStyle/>
          <a:p>
            <a:r>
              <a:rPr lang="en-US" dirty="0"/>
              <a:t>Creating a </a:t>
            </a:r>
            <a:r>
              <a:rPr lang="en-US" dirty="0" smtClean="0"/>
              <a:t>Storage Account</a:t>
            </a:r>
            <a:endParaRPr lang="en-US" dirty="0"/>
          </a:p>
        </p:txBody>
      </p:sp>
      <p:sp>
        <p:nvSpPr>
          <p:cNvPr id="4" name="Subtitle 3">
            <a:extLst>
              <a:ext uri="{FF2B5EF4-FFF2-40B4-BE49-F238E27FC236}">
                <a16:creationId xmlns:a16="http://schemas.microsoft.com/office/drawing/2014/main" xmlns="" id="{7D07E0F1-6D44-4173-AA7B-25558381481B}"/>
              </a:ext>
            </a:extLst>
          </p:cNvPr>
          <p:cNvSpPr>
            <a:spLocks noGrp="1"/>
          </p:cNvSpPr>
          <p:nvPr>
            <p:ph type="subTitle" sz="quarter" idx="1"/>
          </p:nvPr>
        </p:nvSpPr>
        <p:spPr/>
        <p:txBody>
          <a:bodyPr/>
          <a:lstStyle/>
          <a:p>
            <a:endParaRPr lang="en-US"/>
          </a:p>
        </p:txBody>
      </p:sp>
      <p:sp>
        <p:nvSpPr>
          <p:cNvPr id="5" name="Text Placeholder 4">
            <a:extLst>
              <a:ext uri="{FF2B5EF4-FFF2-40B4-BE49-F238E27FC236}">
                <a16:creationId xmlns:a16="http://schemas.microsoft.com/office/drawing/2014/main" xmlns=""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xmlns=""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0169920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3030" y="374148"/>
            <a:ext cx="4035878" cy="905377"/>
          </a:xfrm>
        </p:spPr>
        <p:txBody>
          <a:bodyPr>
            <a:normAutofit/>
          </a:bodyPr>
          <a:lstStyle/>
          <a:p>
            <a:r>
              <a:rPr lang="en-US" sz="3600" b="1" dirty="0"/>
              <a:t>Azure Table Storage</a:t>
            </a:r>
          </a:p>
        </p:txBody>
      </p:sp>
      <p:sp>
        <p:nvSpPr>
          <p:cNvPr id="5" name="Content Placeholder 4"/>
          <p:cNvSpPr>
            <a:spLocks noGrp="1"/>
          </p:cNvSpPr>
          <p:nvPr>
            <p:ph sz="half" idx="1"/>
          </p:nvPr>
        </p:nvSpPr>
        <p:spPr>
          <a:xfrm>
            <a:off x="223520" y="1279524"/>
            <a:ext cx="5173073" cy="5341711"/>
          </a:xfrm>
        </p:spPr>
        <p:txBody>
          <a:bodyPr>
            <a:noAutofit/>
          </a:bodyPr>
          <a:lstStyle/>
          <a:p>
            <a:r>
              <a:rPr lang="en-US" sz="3200" dirty="0"/>
              <a:t>Stores </a:t>
            </a:r>
            <a:r>
              <a:rPr lang="en-US" sz="3200" dirty="0" smtClean="0"/>
              <a:t>structured </a:t>
            </a:r>
            <a:r>
              <a:rPr lang="en-US" sz="3200" dirty="0"/>
              <a:t>NoSQL</a:t>
            </a:r>
          </a:p>
          <a:p>
            <a:pPr lvl="1"/>
            <a:r>
              <a:rPr lang="en-US" sz="2800" dirty="0"/>
              <a:t>Key-value pair</a:t>
            </a:r>
          </a:p>
          <a:p>
            <a:pPr lvl="1"/>
            <a:r>
              <a:rPr lang="en-US" sz="2800" dirty="0"/>
              <a:t>Structured, non relational</a:t>
            </a:r>
          </a:p>
          <a:p>
            <a:pPr lvl="1"/>
            <a:r>
              <a:rPr lang="en-US" sz="2800" dirty="0" err="1"/>
              <a:t>Schemaless</a:t>
            </a:r>
            <a:endParaRPr lang="en-US" sz="2800" dirty="0"/>
          </a:p>
          <a:p>
            <a:r>
              <a:rPr lang="en-US" sz="3200" dirty="0"/>
              <a:t>Access data using the </a:t>
            </a:r>
            <a:r>
              <a:rPr lang="en-US" sz="3200" dirty="0" err="1"/>
              <a:t>Odata</a:t>
            </a:r>
            <a:r>
              <a:rPr lang="en-US" sz="3200" dirty="0"/>
              <a:t> &amp; LINQ .</a:t>
            </a:r>
          </a:p>
          <a:p>
            <a:r>
              <a:rPr lang="en-US" sz="3200" dirty="0"/>
              <a:t>Quickly query data using a clustered index</a:t>
            </a:r>
          </a:p>
          <a:p>
            <a:r>
              <a:rPr lang="en-US" sz="3200" dirty="0"/>
              <a:t>Data is consistent for other client reads after insert/update</a:t>
            </a:r>
          </a:p>
          <a:p>
            <a:endParaRPr lang="en-US" sz="3200" dirty="0"/>
          </a:p>
        </p:txBody>
      </p:sp>
      <p:sp>
        <p:nvSpPr>
          <p:cNvPr id="7" name="Title 3"/>
          <p:cNvSpPr txBox="1">
            <a:spLocks/>
          </p:cNvSpPr>
          <p:nvPr/>
        </p:nvSpPr>
        <p:spPr>
          <a:xfrm>
            <a:off x="5962651" y="444905"/>
            <a:ext cx="4035878" cy="9053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Azure File Storage</a:t>
            </a:r>
          </a:p>
        </p:txBody>
      </p:sp>
      <p:sp>
        <p:nvSpPr>
          <p:cNvPr id="8" name="Content Placeholder 4"/>
          <p:cNvSpPr>
            <a:spLocks noGrp="1"/>
          </p:cNvSpPr>
          <p:nvPr>
            <p:ph sz="half" idx="1"/>
          </p:nvPr>
        </p:nvSpPr>
        <p:spPr>
          <a:xfrm>
            <a:off x="5903141" y="1350282"/>
            <a:ext cx="5173073" cy="5058682"/>
          </a:xfrm>
        </p:spPr>
        <p:txBody>
          <a:bodyPr>
            <a:normAutofit/>
          </a:bodyPr>
          <a:lstStyle/>
          <a:p>
            <a:r>
              <a:rPr lang="en-US" sz="3200" dirty="0"/>
              <a:t>Fully managed file shares in the cloud</a:t>
            </a:r>
          </a:p>
          <a:p>
            <a:r>
              <a:rPr lang="en-US" sz="3200" dirty="0"/>
              <a:t>Supports SMB /CIFS protocol</a:t>
            </a:r>
          </a:p>
          <a:p>
            <a:r>
              <a:rPr lang="en-US" sz="3200" dirty="0"/>
              <a:t>Can be mounted concurrently</a:t>
            </a:r>
          </a:p>
          <a:p>
            <a:r>
              <a:rPr lang="en-US" sz="3200" dirty="0"/>
              <a:t>Azure File Sync(Preview)</a:t>
            </a:r>
          </a:p>
          <a:p>
            <a:r>
              <a:rPr lang="en-US" sz="3200" dirty="0"/>
              <a:t>Suitable for Lift &amp; Shift </a:t>
            </a:r>
          </a:p>
          <a:p>
            <a:r>
              <a:rPr lang="en-US" sz="3200" dirty="0"/>
              <a:t>LRS, GRS replication</a:t>
            </a:r>
          </a:p>
        </p:txBody>
      </p:sp>
    </p:spTree>
    <p:extLst>
      <p:ext uri="{BB962C8B-B14F-4D97-AF65-F5344CB8AC3E}">
        <p14:creationId xmlns:p14="http://schemas.microsoft.com/office/powerpoint/2010/main" val="40205544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8341</TotalTime>
  <Words>1824</Words>
  <Application>Microsoft Office PowerPoint</Application>
  <PresentationFormat>Widescreen</PresentationFormat>
  <Paragraphs>492</Paragraphs>
  <Slides>35</Slides>
  <Notes>35</Notes>
  <HiddenSlides>1</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35</vt:i4>
      </vt:variant>
    </vt:vector>
  </HeadingPairs>
  <TitlesOfParts>
    <vt:vector size="45" baseType="lpstr">
      <vt:lpstr>Arial</vt:lpstr>
      <vt:lpstr>Calibri</vt:lpstr>
      <vt:lpstr>Calibri Light</vt:lpstr>
      <vt:lpstr>Courier New</vt:lpstr>
      <vt:lpstr>Segoe Semibold</vt:lpstr>
      <vt:lpstr>Segoe UI</vt:lpstr>
      <vt:lpstr>Wingdings</vt:lpstr>
      <vt:lpstr>Office Theme</vt:lpstr>
      <vt:lpstr>7-00134_MS_Qwest_template_Segoe</vt:lpstr>
      <vt:lpstr>1_7-00134_MS_Qwest_template_Segoe</vt:lpstr>
      <vt:lpstr>Design Application Storage and Data Access Strategy</vt:lpstr>
      <vt:lpstr>Storage in 70-535</vt:lpstr>
      <vt:lpstr>Design Data Storage Options</vt:lpstr>
      <vt:lpstr>3.1.1</vt:lpstr>
      <vt:lpstr>Azure Storage Account</vt:lpstr>
      <vt:lpstr>Azure Storage Account</vt:lpstr>
      <vt:lpstr>Azure Storage Account Schematic</vt:lpstr>
      <vt:lpstr>Creating a Storage Account</vt:lpstr>
      <vt:lpstr>Azure Table Storage</vt:lpstr>
      <vt:lpstr>Azure Queue</vt:lpstr>
      <vt:lpstr>Storage Options</vt:lpstr>
      <vt:lpstr>Azure Blob Storage</vt:lpstr>
      <vt:lpstr>Block Blobs</vt:lpstr>
      <vt:lpstr>Append Blobs</vt:lpstr>
      <vt:lpstr>Page Blob</vt:lpstr>
      <vt:lpstr>Replication for Table &amp; Blob Storage</vt:lpstr>
      <vt:lpstr>Blob Access</vt:lpstr>
      <vt:lpstr>Azure Disk</vt:lpstr>
      <vt:lpstr>PowerPoint Presentation</vt:lpstr>
      <vt:lpstr>Table &amp; Blob:  Performance, Storage Limits, etc.</vt:lpstr>
      <vt:lpstr>PowerPoint Presentation</vt:lpstr>
      <vt:lpstr>Creating a File Share</vt:lpstr>
      <vt:lpstr>Sufficient bandwidth on VM</vt:lpstr>
      <vt:lpstr>SQL Database</vt:lpstr>
      <vt:lpstr>Azure SQL Database</vt:lpstr>
      <vt:lpstr>Service Tiers</vt:lpstr>
      <vt:lpstr>Service Tier Attributes</vt:lpstr>
      <vt:lpstr>CosmosDB</vt:lpstr>
      <vt:lpstr>Cosmos DB</vt:lpstr>
      <vt:lpstr>MySQL</vt:lpstr>
      <vt:lpstr>MySQL</vt:lpstr>
      <vt:lpstr>MongoDB</vt:lpstr>
      <vt:lpstr>MongoDB</vt:lpstr>
      <vt:lpstr>3.1.2</vt:lpstr>
      <vt:lpstr>3.1.3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Niraj Kumar;kloudezy.com</dc:creator>
  <cp:lastModifiedBy>Jeff Stillman</cp:lastModifiedBy>
  <cp:revision>277</cp:revision>
  <dcterms:created xsi:type="dcterms:W3CDTF">2015-09-15T13:10:44Z</dcterms:created>
  <dcterms:modified xsi:type="dcterms:W3CDTF">2018-05-14T15:13:37Z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jserra@microsoft.com</vt:lpwstr>
  </property>
  <property fmtid="{D5CDD505-2E9C-101B-9397-08002B2CF9AE}" pid="6" name="MSIP_Label_f42aa342-8706-4288-bd11-ebb85995028c_SetDate">
    <vt:lpwstr>2017-10-19T09:34:10.9842741-04:00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