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3"/>
    <p:sldMasterId id="2147483709" r:id="rId4"/>
    <p:sldMasterId id="2147483756" r:id="rId5"/>
  </p:sldMasterIdLst>
  <p:notesMasterIdLst>
    <p:notesMasterId r:id="rId39"/>
  </p:notesMasterIdLst>
  <p:handoutMasterIdLst>
    <p:handoutMasterId r:id="rId40"/>
  </p:handoutMasterIdLst>
  <p:sldIdLst>
    <p:sldId id="347" r:id="rId6"/>
    <p:sldId id="348" r:id="rId7"/>
    <p:sldId id="311" r:id="rId8"/>
    <p:sldId id="312" r:id="rId9"/>
    <p:sldId id="313" r:id="rId10"/>
    <p:sldId id="320" r:id="rId11"/>
    <p:sldId id="314" r:id="rId12"/>
    <p:sldId id="378" r:id="rId13"/>
    <p:sldId id="327" r:id="rId14"/>
    <p:sldId id="326" r:id="rId15"/>
    <p:sldId id="321" r:id="rId16"/>
    <p:sldId id="319" r:id="rId17"/>
    <p:sldId id="304" r:id="rId18"/>
    <p:sldId id="305" r:id="rId19"/>
    <p:sldId id="303" r:id="rId20"/>
    <p:sldId id="331" r:id="rId21"/>
    <p:sldId id="388" r:id="rId22"/>
    <p:sldId id="339" r:id="rId23"/>
    <p:sldId id="336" r:id="rId24"/>
    <p:sldId id="335" r:id="rId25"/>
    <p:sldId id="334" r:id="rId26"/>
    <p:sldId id="340" r:id="rId27"/>
    <p:sldId id="341" r:id="rId28"/>
    <p:sldId id="342" r:id="rId29"/>
    <p:sldId id="343" r:id="rId30"/>
    <p:sldId id="345" r:id="rId31"/>
    <p:sldId id="383" r:id="rId32"/>
    <p:sldId id="366" r:id="rId33"/>
    <p:sldId id="384" r:id="rId34"/>
    <p:sldId id="370" r:id="rId35"/>
    <p:sldId id="361" r:id="rId36"/>
    <p:sldId id="356" r:id="rId37"/>
    <p:sldId id="3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9B4D9C-D379-B84D-9E3E-83A9894C0081}">
          <p14:sldIdLst>
            <p14:sldId id="347"/>
            <p14:sldId id="348"/>
          </p14:sldIdLst>
        </p14:section>
        <p14:section name="Managed identities" id="{BB75B852-876E-AB44-A27C-5582A3844BA0}">
          <p14:sldIdLst>
            <p14:sldId id="311"/>
            <p14:sldId id="312"/>
            <p14:sldId id="313"/>
            <p14:sldId id="320"/>
          </p14:sldIdLst>
        </p14:section>
        <p14:section name="Hybrid identities" id="{E9B369DC-D664-F044-BA54-DBE1899FA2E3}">
          <p14:sldIdLst>
            <p14:sldId id="314"/>
            <p14:sldId id="378"/>
            <p14:sldId id="327"/>
            <p14:sldId id="326"/>
          </p14:sldIdLst>
        </p14:section>
        <p14:section name="Identity Providers" id="{44BD7D34-68A3-B54C-A74F-2DCDA5510AE6}">
          <p14:sldIdLst>
            <p14:sldId id="321"/>
            <p14:sldId id="319"/>
            <p14:sldId id="304"/>
            <p14:sldId id="305"/>
            <p14:sldId id="303"/>
          </p14:sldIdLst>
        </p14:section>
        <p14:section name="Data security" id="{F98CB76C-A4AB-8744-A073-57DE14B9A115}">
          <p14:sldIdLst>
            <p14:sldId id="331"/>
            <p14:sldId id="388"/>
            <p14:sldId id="339"/>
            <p14:sldId id="336"/>
            <p14:sldId id="335"/>
            <p14:sldId id="334"/>
          </p14:sldIdLst>
        </p14:section>
        <p14:section name="RBAC strategy" id="{ADC1969E-6B5B-3643-8EC5-F6FDD21D6972}">
          <p14:sldIdLst>
            <p14:sldId id="340"/>
            <p14:sldId id="341"/>
            <p14:sldId id="342"/>
            <p14:sldId id="343"/>
            <p14:sldId id="345"/>
          </p14:sldIdLst>
        </p14:section>
        <p14:section name="Security Solution" id="{56E9C1A2-AB7C-9147-8DE7-17EC11AE933D}">
          <p14:sldIdLst>
            <p14:sldId id="383"/>
            <p14:sldId id="366"/>
            <p14:sldId id="384"/>
            <p14:sldId id="370"/>
            <p14:sldId id="361"/>
            <p14:sldId id="356"/>
            <p14:sldId id="39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70826" autoAdjust="0"/>
  </p:normalViewPr>
  <p:slideViewPr>
    <p:cSldViewPr snapToGrid="0">
      <p:cViewPr varScale="1">
        <p:scale>
          <a:sx n="80" d="100"/>
          <a:sy n="80" d="100"/>
        </p:scale>
        <p:origin x="378" y="7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0164"/>
    </p:cViewPr>
  </p:sorterViewPr>
  <p:notesViewPr>
    <p:cSldViewPr snapToGrid="0">
      <p:cViewPr varScale="1">
        <p:scale>
          <a:sx n="108" d="100"/>
          <a:sy n="108" d="100"/>
        </p:scale>
        <p:origin x="272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90"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1.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Managed Identities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a:solidFill>
                <a:schemeClr val="tx1"/>
              </a:solidFill>
            </a:rPr>
            <a:t>Hybrid Identities</a:t>
          </a: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a:solidFill>
                <a:schemeClr val="tx1"/>
              </a:solidFill>
            </a:rPr>
            <a:t>Identity Providers</a:t>
          </a: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a:solidFill>
                <a:schemeClr val="tx1"/>
              </a:solidFill>
            </a:rPr>
            <a:t>Data Security</a:t>
          </a: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a:solidFill>
                <a:schemeClr val="tx1"/>
              </a:solidFill>
            </a:rPr>
            <a:t>RBAC</a:t>
          </a: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t>
        <a:bodyPr/>
        <a:lstStyle/>
        <a:p>
          <a:endParaRPr lang="en-US"/>
        </a:p>
      </dgm:t>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t>
        <a:bodyPr/>
        <a:lstStyle/>
        <a:p>
          <a:endParaRPr lang="en-US"/>
        </a:p>
      </dgm:t>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t>
        <a:bodyPr/>
        <a:lstStyle/>
        <a:p>
          <a:endParaRPr lang="en-US"/>
        </a:p>
      </dgm:t>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dgm:presLayoutVars>
          <dgm:chMax val="1"/>
          <dgm:chPref val="1"/>
          <dgm:bulletEnabled val="1"/>
        </dgm:presLayoutVars>
      </dgm:prSet>
      <dgm:spPr/>
      <dgm:t>
        <a:bodyPr/>
        <a:lstStyle/>
        <a:p>
          <a:endParaRPr lang="en-US"/>
        </a:p>
      </dgm:t>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t>
        <a:bodyPr/>
        <a:lstStyle/>
        <a:p>
          <a:endParaRPr lang="en-US"/>
        </a:p>
      </dgm:t>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t>
        <a:bodyPr/>
        <a:lstStyle/>
        <a:p>
          <a:endParaRPr lang="en-US"/>
        </a:p>
      </dgm:t>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t>
        <a:bodyPr/>
        <a:lstStyle/>
        <a:p>
          <a:endParaRPr lang="en-US"/>
        </a:p>
      </dgm:t>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t>
        <a:bodyPr/>
        <a:lstStyle/>
        <a:p>
          <a:endParaRPr lang="en-US"/>
        </a:p>
      </dgm:t>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t>
        <a:bodyPr/>
        <a:lstStyle/>
        <a:p>
          <a:endParaRPr lang="en-US"/>
        </a:p>
      </dgm:t>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t>
        <a:bodyPr/>
        <a:lstStyle/>
        <a:p>
          <a:endParaRPr lang="en-US"/>
        </a:p>
      </dgm:t>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t>
        <a:bodyPr/>
        <a:lstStyle/>
        <a:p>
          <a:endParaRPr lang="en-US"/>
        </a:p>
      </dgm:t>
    </dgm:pt>
  </dgm:ptLst>
  <dgm:cxnLst>
    <dgm:cxn modelId="{EA31B246-4BA2-3C41-A012-631F9536FE9A}" type="presOf" srcId="{6194E1D2-9BCB-4BC2-A5C1-B5C7213CB280}" destId="{3B24438F-B54F-4578-A2ED-266B850D189B}" srcOrd="0" destOrd="0" presId="urn:microsoft.com/office/officeart/2008/layout/AlternatingHexagons"/>
    <dgm:cxn modelId="{6B0CA8F2-BD04-9048-8F2F-D70D58980ECA}" type="presOf" srcId="{C4597EB7-4DD7-4A88-B983-92F911392E69}" destId="{9389B828-6B7F-4CD3-880B-C6216114697F}"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0438D83B-F945-4B4E-B4C3-D754C38CB87A}" srcId="{A6DD3D5F-E149-46DF-9DCA-EAF6439D8FBC}" destId="{6A4FCFFA-444B-43DD-9046-3AADE5D1F4C9}" srcOrd="4" destOrd="0" parTransId="{6FBD2B74-C1A1-43FE-A588-225B50F80240}" sibTransId="{6194E1D2-9BCB-4BC2-A5C1-B5C7213CB280}"/>
    <dgm:cxn modelId="{35CDE077-742A-274E-BEC8-DA504EBE68B8}" type="presOf" srcId="{2DE38695-58BA-4A8F-8BF2-B4AF6597D3FC}" destId="{1CF68D52-AC71-446A-824B-331D380D19AB}"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C676A654-C184-CB4B-A935-2EB82B9BC6C5}" type="presOf" srcId="{EEA06D5F-AEF1-4E25-81CB-378F9FBE7219}" destId="{7FFF41F5-4B85-4283-89BC-F72BB1DCDF17}" srcOrd="0" destOrd="0" presId="urn:microsoft.com/office/officeart/2008/layout/AlternatingHexagons"/>
    <dgm:cxn modelId="{89E92D21-1961-7E46-AC23-02DBB8E3F48D}" type="presOf" srcId="{6A4FCFFA-444B-43DD-9046-3AADE5D1F4C9}" destId="{E73095F5-EF93-4F9E-8583-9070C4DC8D56}" srcOrd="0" destOrd="0" presId="urn:microsoft.com/office/officeart/2008/layout/AlternatingHexagons"/>
    <dgm:cxn modelId="{A77C3D47-FC6F-CF41-9F48-6367ABFC67EB}" type="presOf" srcId="{A6DD3D5F-E149-46DF-9DCA-EAF6439D8FBC}" destId="{351FC134-8697-4C99-AFA8-B90BC49F3901}" srcOrd="0" destOrd="0" presId="urn:microsoft.com/office/officeart/2008/layout/AlternatingHexagons"/>
    <dgm:cxn modelId="{7A808928-D50C-8F41-807D-0C1A39174A1B}" type="presOf" srcId="{50C5104F-FEB7-4B02-AC0F-6A450247F1CD}" destId="{73478D76-B81E-4F9D-AE2D-0BE77E0EB995}" srcOrd="0" destOrd="0" presId="urn:microsoft.com/office/officeart/2008/layout/AlternatingHexagons"/>
    <dgm:cxn modelId="{416B5EDB-3478-9144-B313-C2B72B2CE787}" type="presOf" srcId="{BBFAC1CF-FB45-4815-B4AD-A0064D1B9DF7}" destId="{9A30A22A-4099-4164-B490-37968B1380F3}" srcOrd="0" destOrd="0" presId="urn:microsoft.com/office/officeart/2008/layout/AlternatingHexagons"/>
    <dgm:cxn modelId="{F4D17E10-9832-644F-850D-B2DE5F5C7025}" type="presOf" srcId="{0E1756FE-9A0E-40C2-AF27-BEDB22587F4C}" destId="{8E02C9CA-7E47-4C0E-9D64-9A4547D3E10B}"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C30E05CD-1FC1-2942-826E-4B639A57EB1C}" type="presOf" srcId="{AC5AD43E-8BA6-40C9-90EE-24F45AB1BC51}" destId="{49CC989F-47AD-4C12-A6F8-6A4849D90237}" srcOrd="0" destOrd="0" presId="urn:microsoft.com/office/officeart/2008/layout/AlternatingHexagons"/>
    <dgm:cxn modelId="{E68A5911-EE07-A140-9DE5-FD80233153DE}" type="presOf" srcId="{E219CF06-472A-4D49-B22F-B44B8895BA3A}" destId="{086C4028-E570-4C97-805F-0C7D8D7F5D2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ADF5C57F-3DF9-404C-AFA2-A4A8D16D15BD}" type="presParOf" srcId="{351FC134-8697-4C99-AFA8-B90BC49F3901}" destId="{C27083B2-9A0F-4FFA-BCE6-5FCE9BF5DF4C}" srcOrd="0" destOrd="0" presId="urn:microsoft.com/office/officeart/2008/layout/AlternatingHexagons"/>
    <dgm:cxn modelId="{4116CE35-B75E-814E-9D4D-F81EABCBA5EC}" type="presParOf" srcId="{C27083B2-9A0F-4FFA-BCE6-5FCE9BF5DF4C}" destId="{7FFF41F5-4B85-4283-89BC-F72BB1DCDF17}" srcOrd="0" destOrd="0" presId="urn:microsoft.com/office/officeart/2008/layout/AlternatingHexagons"/>
    <dgm:cxn modelId="{B2810942-0506-5740-BE76-8025557DBDD5}" type="presParOf" srcId="{C27083B2-9A0F-4FFA-BCE6-5FCE9BF5DF4C}" destId="{9A53782E-84B7-495E-BB96-20026BD94B97}" srcOrd="1" destOrd="0" presId="urn:microsoft.com/office/officeart/2008/layout/AlternatingHexagons"/>
    <dgm:cxn modelId="{A4A679A9-C9F3-DB46-9906-E4DCC5B17959}" type="presParOf" srcId="{C27083B2-9A0F-4FFA-BCE6-5FCE9BF5DF4C}" destId="{C8F46EF9-A892-40FC-8AFD-0A2A27FD9B8E}" srcOrd="2" destOrd="0" presId="urn:microsoft.com/office/officeart/2008/layout/AlternatingHexagons"/>
    <dgm:cxn modelId="{4E4B35AE-5C07-D540-A49B-DBB03112E1E2}" type="presParOf" srcId="{C27083B2-9A0F-4FFA-BCE6-5FCE9BF5DF4C}" destId="{E418E733-20C6-49A0-997F-9C6B8905BA95}" srcOrd="3" destOrd="0" presId="urn:microsoft.com/office/officeart/2008/layout/AlternatingHexagons"/>
    <dgm:cxn modelId="{D888739A-CD49-F94A-80A7-CAFD3147FAE9}" type="presParOf" srcId="{C27083B2-9A0F-4FFA-BCE6-5FCE9BF5DF4C}" destId="{9A30A22A-4099-4164-B490-37968B1380F3}" srcOrd="4" destOrd="0" presId="urn:microsoft.com/office/officeart/2008/layout/AlternatingHexagons"/>
    <dgm:cxn modelId="{1ED32081-E4B0-804E-8A34-C95225D1DD07}" type="presParOf" srcId="{351FC134-8697-4C99-AFA8-B90BC49F3901}" destId="{F78791F6-8845-4D85-8FCC-3525878660B6}" srcOrd="1" destOrd="0" presId="urn:microsoft.com/office/officeart/2008/layout/AlternatingHexagons"/>
    <dgm:cxn modelId="{D0EFA4A8-D248-C449-BB1B-E3C2EEF735CF}" type="presParOf" srcId="{351FC134-8697-4C99-AFA8-B90BC49F3901}" destId="{82F54AC2-4FE0-482E-BC67-BF735496D70F}" srcOrd="2" destOrd="0" presId="urn:microsoft.com/office/officeart/2008/layout/AlternatingHexagons"/>
    <dgm:cxn modelId="{AFA1FD90-5738-5249-A339-570FD6013B71}" type="presParOf" srcId="{82F54AC2-4FE0-482E-BC67-BF735496D70F}" destId="{086C4028-E570-4C97-805F-0C7D8D7F5D26}" srcOrd="0" destOrd="0" presId="urn:microsoft.com/office/officeart/2008/layout/AlternatingHexagons"/>
    <dgm:cxn modelId="{072E05F3-240D-7F40-88B5-A9464BAFC884}" type="presParOf" srcId="{82F54AC2-4FE0-482E-BC67-BF735496D70F}" destId="{24AAF4F4-6396-4EA2-8E83-1A293A16235A}" srcOrd="1" destOrd="0" presId="urn:microsoft.com/office/officeart/2008/layout/AlternatingHexagons"/>
    <dgm:cxn modelId="{6FDA3B21-51AE-124F-9BEE-6301E57929DC}" type="presParOf" srcId="{82F54AC2-4FE0-482E-BC67-BF735496D70F}" destId="{9650F368-4B1D-485E-8077-0AC20E234246}" srcOrd="2" destOrd="0" presId="urn:microsoft.com/office/officeart/2008/layout/AlternatingHexagons"/>
    <dgm:cxn modelId="{088E1167-1781-1A42-9DF8-15E7226F3675}" type="presParOf" srcId="{82F54AC2-4FE0-482E-BC67-BF735496D70F}" destId="{DC6FACF7-392E-41F7-A5FA-ABE3E62E537F}" srcOrd="3" destOrd="0" presId="urn:microsoft.com/office/officeart/2008/layout/AlternatingHexagons"/>
    <dgm:cxn modelId="{E706330B-7BB3-4B47-B65B-0914DA154614}" type="presParOf" srcId="{82F54AC2-4FE0-482E-BC67-BF735496D70F}" destId="{9389B828-6B7F-4CD3-880B-C6216114697F}" srcOrd="4" destOrd="0" presId="urn:microsoft.com/office/officeart/2008/layout/AlternatingHexagons"/>
    <dgm:cxn modelId="{978A6994-CB8A-CE46-A492-3D65C3C89072}" type="presParOf" srcId="{351FC134-8697-4C99-AFA8-B90BC49F3901}" destId="{DF294135-5988-4E7D-9923-8C52B674575C}" srcOrd="3" destOrd="0" presId="urn:microsoft.com/office/officeart/2008/layout/AlternatingHexagons"/>
    <dgm:cxn modelId="{2182A136-3F2D-884F-9AF3-3D5DB8610D79}" type="presParOf" srcId="{351FC134-8697-4C99-AFA8-B90BC49F3901}" destId="{EAA7EB19-32E9-4F0C-9F6C-24E51D82C78B}" srcOrd="4" destOrd="0" presId="urn:microsoft.com/office/officeart/2008/layout/AlternatingHexagons"/>
    <dgm:cxn modelId="{315BA5C8-FA34-BA4A-A8E5-C18B3F26F612}" type="presParOf" srcId="{EAA7EB19-32E9-4F0C-9F6C-24E51D82C78B}" destId="{8E02C9CA-7E47-4C0E-9D64-9A4547D3E10B}" srcOrd="0" destOrd="0" presId="urn:microsoft.com/office/officeart/2008/layout/AlternatingHexagons"/>
    <dgm:cxn modelId="{2841BCDA-8F0F-464C-A9A5-49B63C4E376B}" type="presParOf" srcId="{EAA7EB19-32E9-4F0C-9F6C-24E51D82C78B}" destId="{3617D18F-FC41-4379-8912-3757CD3B8A92}" srcOrd="1" destOrd="0" presId="urn:microsoft.com/office/officeart/2008/layout/AlternatingHexagons"/>
    <dgm:cxn modelId="{3B526A6D-C861-DC4D-823E-1596A379D3BE}" type="presParOf" srcId="{EAA7EB19-32E9-4F0C-9F6C-24E51D82C78B}" destId="{F28AB40F-93CA-4F5C-ADC0-1B28CAD0E87C}" srcOrd="2" destOrd="0" presId="urn:microsoft.com/office/officeart/2008/layout/AlternatingHexagons"/>
    <dgm:cxn modelId="{593E42B4-D509-F644-8D1A-720926544193}" type="presParOf" srcId="{EAA7EB19-32E9-4F0C-9F6C-24E51D82C78B}" destId="{FD8EA8C7-F262-4730-8888-4B7638BDBF47}" srcOrd="3" destOrd="0" presId="urn:microsoft.com/office/officeart/2008/layout/AlternatingHexagons"/>
    <dgm:cxn modelId="{AB18C2E2-209F-4E4A-8E15-A915D778F533}" type="presParOf" srcId="{EAA7EB19-32E9-4F0C-9F6C-24E51D82C78B}" destId="{49CC989F-47AD-4C12-A6F8-6A4849D90237}" srcOrd="4" destOrd="0" presId="urn:microsoft.com/office/officeart/2008/layout/AlternatingHexagons"/>
    <dgm:cxn modelId="{803AE500-EB00-804E-89CE-E51FEB133792}" type="presParOf" srcId="{351FC134-8697-4C99-AFA8-B90BC49F3901}" destId="{9D245871-3433-44B1-B19B-6FCC891E4FD9}" srcOrd="5" destOrd="0" presId="urn:microsoft.com/office/officeart/2008/layout/AlternatingHexagons"/>
    <dgm:cxn modelId="{A0402DD1-3EF1-D24F-92A4-A167105B2CA4}" type="presParOf" srcId="{351FC134-8697-4C99-AFA8-B90BC49F3901}" destId="{F1514F44-26EE-40F7-8EF7-D089CA9FBB32}" srcOrd="6" destOrd="0" presId="urn:microsoft.com/office/officeart/2008/layout/AlternatingHexagons"/>
    <dgm:cxn modelId="{E3C0A612-6DE0-4949-8BC2-7F671C87BD4F}" type="presParOf" srcId="{F1514F44-26EE-40F7-8EF7-D089CA9FBB32}" destId="{1CF68D52-AC71-446A-824B-331D380D19AB}" srcOrd="0" destOrd="0" presId="urn:microsoft.com/office/officeart/2008/layout/AlternatingHexagons"/>
    <dgm:cxn modelId="{6947CC98-336E-D845-9E63-A99157776D19}" type="presParOf" srcId="{F1514F44-26EE-40F7-8EF7-D089CA9FBB32}" destId="{8803F8D3-B9BA-46F4-8DA3-658EBC5AC972}" srcOrd="1" destOrd="0" presId="urn:microsoft.com/office/officeart/2008/layout/AlternatingHexagons"/>
    <dgm:cxn modelId="{3048205E-F6C0-464B-88C6-EE04BA3C5E62}" type="presParOf" srcId="{F1514F44-26EE-40F7-8EF7-D089CA9FBB32}" destId="{32317E29-73A1-4ECB-B0CE-0AC1152A6D7A}" srcOrd="2" destOrd="0" presId="urn:microsoft.com/office/officeart/2008/layout/AlternatingHexagons"/>
    <dgm:cxn modelId="{1BE21880-9A2E-1342-9D25-D940B8FD4A02}" type="presParOf" srcId="{F1514F44-26EE-40F7-8EF7-D089CA9FBB32}" destId="{86F6CEF1-E9C1-45F5-AA7F-64834AE30BDA}" srcOrd="3" destOrd="0" presId="urn:microsoft.com/office/officeart/2008/layout/AlternatingHexagons"/>
    <dgm:cxn modelId="{C88C15BF-E574-804C-8DE0-A40350B37705}" type="presParOf" srcId="{F1514F44-26EE-40F7-8EF7-D089CA9FBB32}" destId="{73478D76-B81E-4F9D-AE2D-0BE77E0EB995}" srcOrd="4" destOrd="0" presId="urn:microsoft.com/office/officeart/2008/layout/AlternatingHexagons"/>
    <dgm:cxn modelId="{4A6AF68A-E0FB-7247-B057-40518976EC24}" type="presParOf" srcId="{351FC134-8697-4C99-AFA8-B90BC49F3901}" destId="{9D5831D7-E95D-4015-91C3-1CCD92511EF4}" srcOrd="7" destOrd="0" presId="urn:microsoft.com/office/officeart/2008/layout/AlternatingHexagons"/>
    <dgm:cxn modelId="{818BB4CE-3E91-D44D-A101-C53BDCDA8634}" type="presParOf" srcId="{351FC134-8697-4C99-AFA8-B90BC49F3901}" destId="{CF898DA2-6F81-451A-AECD-1911346E514C}" srcOrd="8" destOrd="0" presId="urn:microsoft.com/office/officeart/2008/layout/AlternatingHexagons"/>
    <dgm:cxn modelId="{0ADC4766-59AE-FA4E-BD4A-CBAC05B3C1FA}" type="presParOf" srcId="{CF898DA2-6F81-451A-AECD-1911346E514C}" destId="{E73095F5-EF93-4F9E-8583-9070C4DC8D56}" srcOrd="0" destOrd="0" presId="urn:microsoft.com/office/officeart/2008/layout/AlternatingHexagons"/>
    <dgm:cxn modelId="{B12D2E27-3C02-7A41-95CE-82827B4BC61D}" type="presParOf" srcId="{CF898DA2-6F81-451A-AECD-1911346E514C}" destId="{C2B784D3-9D62-40FC-ABC8-96FCE8DD5438}" srcOrd="1" destOrd="0" presId="urn:microsoft.com/office/officeart/2008/layout/AlternatingHexagons"/>
    <dgm:cxn modelId="{5BB1196D-AF4D-4E44-993E-BD1016E50CB8}" type="presParOf" srcId="{CF898DA2-6F81-451A-AECD-1911346E514C}" destId="{30287C06-B12B-460F-B06F-824E656077A3}" srcOrd="2" destOrd="0" presId="urn:microsoft.com/office/officeart/2008/layout/AlternatingHexagons"/>
    <dgm:cxn modelId="{21BCB5F3-F892-244E-A7BA-411B2CEB6DE2}" type="presParOf" srcId="{CF898DA2-6F81-451A-AECD-1911346E514C}" destId="{8B212C20-315A-4768-A71F-7A0141457EA2}" srcOrd="3" destOrd="0" presId="urn:microsoft.com/office/officeart/2008/layout/AlternatingHexagons"/>
    <dgm:cxn modelId="{8FEBF417-2853-2C42-93E6-A44479D260F3}"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80360"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solidFill>
                <a:schemeClr val="tx1"/>
              </a:solidFill>
            </a:rPr>
            <a:t>Managed Identities</a:t>
          </a:r>
        </a:p>
      </dsp:txBody>
      <dsp:txXfrm rot="-5400000">
        <a:off x="2605292" y="175457"/>
        <a:ext cx="671571" cy="771922"/>
      </dsp:txXfrm>
    </dsp:sp>
    <dsp:sp modelId="{9A53782E-84B7-495E-BB96-20026BD94B97}">
      <dsp:nvSpPr>
        <dsp:cNvPr id="0" name=""/>
        <dsp:cNvSpPr/>
      </dsp:nvSpPr>
      <dsp:spPr>
        <a:xfrm>
          <a:off x="3458509" y="224986"/>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326659"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551591" y="175457"/>
        <a:ext cx="671571" cy="771922"/>
      </dsp:txXfrm>
    </dsp:sp>
    <dsp:sp modelId="{086C4028-E570-4C97-805F-0C7D8D7F5D26}">
      <dsp:nvSpPr>
        <dsp:cNvPr id="0" name=""/>
        <dsp:cNvSpPr/>
      </dsp:nvSpPr>
      <dsp:spPr>
        <a:xfrm rot="5400000">
          <a:off x="1851491"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solidFill>
                <a:schemeClr val="tx1"/>
              </a:solidFill>
            </a:rPr>
            <a:t>Hybrid Identities</a:t>
          </a:r>
        </a:p>
      </dsp:txBody>
      <dsp:txXfrm rot="-5400000">
        <a:off x="2076423" y="1127332"/>
        <a:ext cx="671571" cy="771922"/>
      </dsp:txXfrm>
    </dsp:sp>
    <dsp:sp modelId="{24AAF4F4-6396-4EA2-8E83-1A293A16235A}">
      <dsp:nvSpPr>
        <dsp:cNvPr id="0" name=""/>
        <dsp:cNvSpPr/>
      </dsp:nvSpPr>
      <dsp:spPr>
        <a:xfrm>
          <a:off x="672861" y="117686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905192"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3130124" y="1127332"/>
        <a:ext cx="671571" cy="771922"/>
      </dsp:txXfrm>
    </dsp:sp>
    <dsp:sp modelId="{8E02C9CA-7E47-4C0E-9D64-9A4547D3E10B}">
      <dsp:nvSpPr>
        <dsp:cNvPr id="0" name=""/>
        <dsp:cNvSpPr/>
      </dsp:nvSpPr>
      <dsp:spPr>
        <a:xfrm rot="5400000">
          <a:off x="2380360"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solidFill>
                <a:schemeClr val="tx1"/>
              </a:solidFill>
            </a:rPr>
            <a:t>Identity Providers</a:t>
          </a:r>
        </a:p>
      </dsp:txBody>
      <dsp:txXfrm rot="-5400000">
        <a:off x="2605292" y="2079207"/>
        <a:ext cx="671571" cy="771922"/>
      </dsp:txXfrm>
    </dsp:sp>
    <dsp:sp modelId="{3617D18F-FC41-4379-8912-3757CD3B8A92}">
      <dsp:nvSpPr>
        <dsp:cNvPr id="0" name=""/>
        <dsp:cNvSpPr/>
      </dsp:nvSpPr>
      <dsp:spPr>
        <a:xfrm>
          <a:off x="3458509" y="212873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326659"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551591" y="2079207"/>
        <a:ext cx="671571" cy="771922"/>
      </dsp:txXfrm>
    </dsp:sp>
    <dsp:sp modelId="{1CF68D52-AC71-446A-824B-331D380D19AB}">
      <dsp:nvSpPr>
        <dsp:cNvPr id="0" name=""/>
        <dsp:cNvSpPr/>
      </dsp:nvSpPr>
      <dsp:spPr>
        <a:xfrm rot="5400000">
          <a:off x="1851491"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solidFill>
                <a:schemeClr val="tx1"/>
              </a:solidFill>
            </a:rPr>
            <a:t>Data Security</a:t>
          </a:r>
        </a:p>
      </dsp:txBody>
      <dsp:txXfrm rot="-5400000">
        <a:off x="2076423" y="3031082"/>
        <a:ext cx="671571" cy="771922"/>
      </dsp:txXfrm>
    </dsp:sp>
    <dsp:sp modelId="{8803F8D3-B9BA-46F4-8DA3-658EBC5AC972}">
      <dsp:nvSpPr>
        <dsp:cNvPr id="0" name=""/>
        <dsp:cNvSpPr/>
      </dsp:nvSpPr>
      <dsp:spPr>
        <a:xfrm>
          <a:off x="672861" y="308061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905192"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3130124" y="3031082"/>
        <a:ext cx="671571" cy="771922"/>
      </dsp:txXfrm>
    </dsp:sp>
    <dsp:sp modelId="{E73095F5-EF93-4F9E-8583-9070C4DC8D56}">
      <dsp:nvSpPr>
        <dsp:cNvPr id="0" name=""/>
        <dsp:cNvSpPr/>
      </dsp:nvSpPr>
      <dsp:spPr>
        <a:xfrm rot="5400000">
          <a:off x="2380360"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solidFill>
                <a:schemeClr val="tx1"/>
              </a:solidFill>
            </a:rPr>
            <a:t>RBAC</a:t>
          </a:r>
        </a:p>
      </dsp:txBody>
      <dsp:txXfrm rot="-5400000">
        <a:off x="2605292" y="3982957"/>
        <a:ext cx="671571" cy="771922"/>
      </dsp:txXfrm>
    </dsp:sp>
    <dsp:sp modelId="{C2B784D3-9D62-40FC-ABC8-96FCE8DD5438}">
      <dsp:nvSpPr>
        <dsp:cNvPr id="0" name=""/>
        <dsp:cNvSpPr/>
      </dsp:nvSpPr>
      <dsp:spPr>
        <a:xfrm>
          <a:off x="3458509" y="403248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326659"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solidFill>
              <a:schemeClr val="tx1"/>
            </a:solidFill>
          </a:endParaRPr>
        </a:p>
      </dsp:txBody>
      <dsp:txXfrm rot="-5400000">
        <a:off x="1551591" y="3982957"/>
        <a:ext cx="671571" cy="7719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6/25/2018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active-directory/connect-health/active-directory-aadconnect-health"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6/25/2018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866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p>
          <a:p>
            <a:r>
              <a:rPr lang="en-US" b="0" i="0" dirty="0"/>
              <a:t>For this feature to work for a specific user, the following conditions need to be met:</a:t>
            </a:r>
          </a:p>
          <a:p>
            <a:pPr marL="171450" indent="-171450">
              <a:buFont typeface="Arial"/>
              <a:buChar char="•"/>
            </a:pPr>
            <a:r>
              <a:rPr lang="en-US" b="0" i="0" dirty="0"/>
              <a:t>Your user is signing in on a corporate desktop.</a:t>
            </a:r>
          </a:p>
          <a:p>
            <a:pPr marL="171450" indent="-171450">
              <a:buFont typeface="Arial"/>
              <a:buChar char="•"/>
            </a:pPr>
            <a:r>
              <a:rPr lang="en-US" b="0" i="0" dirty="0"/>
              <a:t>The desktop has been previously joined to your Active Directory (AD) domain.</a:t>
            </a:r>
          </a:p>
          <a:p>
            <a:pPr marL="171450" indent="-171450">
              <a:buFont typeface="Arial"/>
              <a:buChar char="•"/>
            </a:pPr>
            <a:r>
              <a:rPr lang="en-US" b="0" i="0" dirty="0"/>
              <a:t>The desktop has a direct connection to your Domain Controller (DC), either on the corporate wired or wireless network or via a remote access connection, such as a VPN connection.</a:t>
            </a:r>
          </a:p>
          <a:p>
            <a:pPr marL="171450" indent="-171450">
              <a:buFont typeface="Arial"/>
              <a:buChar char="•"/>
            </a:pPr>
            <a:r>
              <a:rPr lang="en-US" b="0" i="0" dirty="0"/>
              <a:t>Our service endpoints have been included to the browser's Intranet zone.</a:t>
            </a:r>
          </a:p>
          <a:p>
            <a:endParaRPr lang="en-US" b="0" i="0" dirty="0"/>
          </a:p>
          <a:p>
            <a:r>
              <a:rPr lang="en-US" b="0" i="0" dirty="0"/>
              <a:t>If any of the above conditions are not met, then the user will be prompted to enter their username and password as before.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share our Azure resources with external</a:t>
            </a:r>
            <a:r>
              <a:rPr lang="en-US" baseline="0" dirty="0"/>
              <a:t> people?</a:t>
            </a:r>
          </a:p>
          <a:p>
            <a:endParaRPr lang="en-US" baseline="0" dirty="0"/>
          </a:p>
          <a:p>
            <a:r>
              <a:rPr lang="en-US" baseline="0" dirty="0"/>
              <a:t>How do we manage access to Azure resources by people not in our Azure AD 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131874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B2B is a feature of Azure AD called Azure AD B2B collaboration</a:t>
            </a:r>
          </a:p>
          <a:p>
            <a:endParaRPr lang="en-US" dirty="0"/>
          </a:p>
          <a:p>
            <a:r>
              <a:rPr lang="en-US" sz="1200" b="0" i="0" kern="1200" dirty="0">
                <a:solidFill>
                  <a:schemeClr val="tx1"/>
                </a:solidFill>
                <a:effectLst/>
                <a:latin typeface="+mn-lt"/>
                <a:ea typeface="+mn-ea"/>
                <a:cs typeface="+mn-cs"/>
              </a:rPr>
              <a:t>Allows external users access to documents, resources, and applications, while owner retains complete control over their own corporate data.</a:t>
            </a:r>
            <a:endParaRPr lang="en-US" dirty="0"/>
          </a:p>
          <a:p>
            <a:pPr marL="171450" indent="-171450">
              <a:buFont typeface="Arial" charset="0"/>
              <a:buChar char="•"/>
            </a:pPr>
            <a:endParaRPr lang="en-US" dirty="0"/>
          </a:p>
          <a:p>
            <a:pPr marL="171450" indent="-171450">
              <a:buFont typeface="Arial" charset="0"/>
              <a:buChar char="•"/>
            </a:pPr>
            <a:r>
              <a:rPr lang="en-US" dirty="0"/>
              <a:t>Work with any user from any partner</a:t>
            </a:r>
          </a:p>
          <a:p>
            <a:pPr marL="628650" lvl="1" indent="-171450">
              <a:buFont typeface="Arial" charset="0"/>
              <a:buChar char="•"/>
            </a:pPr>
            <a:r>
              <a:rPr lang="en-US" dirty="0"/>
              <a:t>Partners use their own credentials</a:t>
            </a:r>
          </a:p>
          <a:p>
            <a:pPr marL="628650" lvl="1" indent="-171450">
              <a:buFont typeface="Arial" charset="0"/>
              <a:buChar char="•"/>
            </a:pPr>
            <a:r>
              <a:rPr lang="en-US" dirty="0"/>
              <a:t>No requirement for partners to use Azure AD</a:t>
            </a:r>
          </a:p>
          <a:p>
            <a:pPr marL="628650" lvl="1" indent="-171450">
              <a:buFont typeface="Arial" charset="0"/>
              <a:buChar char="•"/>
            </a:pPr>
            <a:r>
              <a:rPr lang="en-US" dirty="0"/>
              <a:t>No external directories or complex set-up required</a:t>
            </a:r>
          </a:p>
          <a:p>
            <a:pPr marL="171450" indent="-171450">
              <a:buFont typeface="Arial" charset="0"/>
              <a:buChar char="•"/>
            </a:pPr>
            <a:r>
              <a:rPr lang="en-US" dirty="0"/>
              <a:t>Simple and secure collaboration</a:t>
            </a:r>
          </a:p>
          <a:p>
            <a:pPr marL="628650" lvl="1" indent="-171450">
              <a:buFont typeface="Arial" charset="0"/>
              <a:buChar char="•"/>
            </a:pPr>
            <a:r>
              <a:rPr lang="en-US" dirty="0"/>
              <a:t>Provide access to any corporate app or data, while applying sophisticated, Azure AD-powered authorization policies</a:t>
            </a:r>
          </a:p>
          <a:p>
            <a:pPr marL="628650" lvl="1" indent="-171450">
              <a:buFont typeface="Arial" charset="0"/>
              <a:buChar char="•"/>
            </a:pPr>
            <a:r>
              <a:rPr lang="en-US" dirty="0"/>
              <a:t>Easy for users</a:t>
            </a:r>
          </a:p>
          <a:p>
            <a:pPr marL="628650" lvl="1" indent="-171450">
              <a:buFont typeface="Arial" charset="0"/>
              <a:buChar char="•"/>
            </a:pPr>
            <a:r>
              <a:rPr lang="en-US" dirty="0"/>
              <a:t>Enterprise-grade security for apps and data</a:t>
            </a:r>
          </a:p>
          <a:p>
            <a:pPr marL="171450" indent="-171450">
              <a:buFont typeface="Arial" charset="0"/>
              <a:buChar char="•"/>
            </a:pPr>
            <a:r>
              <a:rPr lang="en-US" dirty="0"/>
              <a:t>No management overhead</a:t>
            </a:r>
          </a:p>
          <a:p>
            <a:pPr marL="628650" lvl="1" indent="-171450">
              <a:buFont typeface="Arial" charset="0"/>
              <a:buChar char="•"/>
            </a:pPr>
            <a:r>
              <a:rPr lang="en-US" dirty="0"/>
              <a:t>No external account or password management</a:t>
            </a:r>
          </a:p>
          <a:p>
            <a:pPr marL="628650" lvl="1" indent="-171450">
              <a:buFont typeface="Arial" charset="0"/>
              <a:buChar char="•"/>
            </a:pPr>
            <a:r>
              <a:rPr lang="en-US" dirty="0"/>
              <a:t>No sync or manual account lifecycle management</a:t>
            </a:r>
          </a:p>
          <a:p>
            <a:pPr marL="628650" lvl="1" indent="-171450">
              <a:buFont typeface="Arial" charset="0"/>
              <a:buChar char="•"/>
            </a:pPr>
            <a:r>
              <a:rPr lang="en-US" dirty="0"/>
              <a:t>No external administrative overhead</a:t>
            </a:r>
          </a:p>
          <a:p>
            <a:endParaRPr lang="en-US" dirty="0"/>
          </a:p>
          <a:p>
            <a:r>
              <a:rPr lang="en-US" dirty="0"/>
              <a:t>https://</a:t>
            </a:r>
            <a:r>
              <a:rPr lang="en-US" dirty="0" err="1"/>
              <a:t>docs.microsoft.com</a:t>
            </a:r>
            <a:r>
              <a:rPr lang="en-US" dirty="0"/>
              <a:t>/</a:t>
            </a:r>
            <a:r>
              <a:rPr lang="en-US" dirty="0" err="1"/>
              <a:t>en</a:t>
            </a:r>
            <a:r>
              <a:rPr lang="en-US" dirty="0"/>
              <a:t>-us/azure/active-directory/active-directory-b2b-what-is-azure-ad-b2b</a:t>
            </a:r>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1173738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Azure AD 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Azure AD B2B collaboration?</a:t>
            </a:r>
          </a:p>
          <a:p>
            <a:r>
              <a:rPr lang="en-US" dirty="0"/>
              <a:t>https://docs.microsoft.com/en-us/azure/active-directory/active-directory-b2b-what-is-azure-ad-b2b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Properties of an Azure Active Directory B2B collaboration user</a:t>
            </a:r>
          </a:p>
          <a:p>
            <a:r>
              <a:rPr lang="en-US" dirty="0"/>
              <a:t>https://docs.microsoft.com/en-us/azure/active-directory/active-directory-b2b-user-properties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Active Directory B2B collaboration API and customization</a:t>
            </a:r>
          </a:p>
          <a:p>
            <a:r>
              <a:rPr lang="en-US" dirty="0"/>
              <a:t>https://docs.microsoft.com/en-us/azure/active-directory/active-directory-b2b-api</a:t>
            </a:r>
          </a:p>
          <a:p>
            <a:endParaRPr lang="en-US" dirty="0"/>
          </a:p>
          <a:p>
            <a:r>
              <a:rPr lang="en-US" sz="1200" b="0" i="0" kern="1200" dirty="0">
                <a:solidFill>
                  <a:schemeClr val="tx1"/>
                </a:solidFill>
                <a:effectLst/>
                <a:latin typeface="+mn-lt"/>
                <a:ea typeface="+mn-ea"/>
                <a:cs typeface="+mn-cs"/>
              </a:rPr>
              <a:t>Demonstration/prototype of B2B self-service signup, signup approvals, and profile editing.</a:t>
            </a:r>
          </a:p>
          <a:p>
            <a:r>
              <a:rPr lang="en-US" dirty="0"/>
              <a:t>https://github.com/Azure/active-directory-dotnet-graphapi-b2bportal-web</a:t>
            </a:r>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Identity and access by using Azure AD B2C</a:t>
            </a:r>
          </a:p>
          <a:p>
            <a:endParaRPr lang="en-US" dirty="0"/>
          </a:p>
          <a:p>
            <a:r>
              <a:rPr lang="en-US" b="1" dirty="0"/>
              <a:t>Azure Active Directory B2C: Enable Multi-Factor Authentication in your consumer-facing applications</a:t>
            </a:r>
          </a:p>
          <a:p>
            <a:r>
              <a:rPr lang="en-US" dirty="0"/>
              <a:t>https://docs.microsoft.com/en-us/azure/active-directory-b2c/active-directory-b2c-reference-mfa</a:t>
            </a:r>
          </a:p>
          <a:p>
            <a:endParaRPr lang="en-US" dirty="0"/>
          </a:p>
          <a:p>
            <a:r>
              <a:rPr lang="en-US" b="1" dirty="0"/>
              <a:t>Azure Active Directory B2C: Create an Azure AD B2C tenant</a:t>
            </a:r>
          </a:p>
          <a:p>
            <a:r>
              <a:rPr lang="en-US" dirty="0"/>
              <a:t>https://docs.microsoft.com/en-us/azure/active-directory-b2c/active-directory-b2c-get-started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AD B2C: Focus on your app, let us worry about sign-up and sign-in</a:t>
            </a:r>
          </a:p>
          <a:p>
            <a:r>
              <a:rPr lang="en-US" dirty="0"/>
              <a:t>https://docs.microsoft.com/en-us/azure/active-directory-b2c/active-directory-b2c-overview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1969784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access to resources using identity providers, such as Microsoft Account, Facebook, Google and Yahoo!</a:t>
            </a:r>
          </a:p>
          <a:p>
            <a:endParaRPr lang="en-US" dirty="0"/>
          </a:p>
          <a:p>
            <a:r>
              <a:rPr lang="en-US" b="1" dirty="0"/>
              <a:t>Azure AD B2C: Focus on your app, let us worry about sign-up and sign-in</a:t>
            </a:r>
          </a:p>
          <a:p>
            <a:r>
              <a:rPr lang="en-US" dirty="0"/>
              <a:t>https://docs.microsoft.com/en-us/azure/active-directory-b2c/active-directory-b2c-overview</a:t>
            </a:r>
          </a:p>
          <a:p>
            <a:endParaRPr lang="en-US" dirty="0"/>
          </a:p>
          <a:p>
            <a:r>
              <a:rPr lang="en-US" b="1" dirty="0"/>
              <a:t>Azure Active Directory B2C: Provide sign-up and sign-in to consumers with Microsoft accounts</a:t>
            </a:r>
          </a:p>
          <a:p>
            <a:r>
              <a:rPr lang="en-US" dirty="0"/>
              <a:t>https://docs.microsoft.com/en-us/azure/active-directory-b2c/active-directory-b2c-setup-msa-app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4062531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a:t>
            </a:r>
            <a:r>
              <a:rPr lang="en-US" baseline="0" dirty="0"/>
              <a:t> data is in the cloud but how do I protect it?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1578318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of the keys to data protection in the cloud is accounting for the possible states in which your data may occur, and what controls are available for that state.</a:t>
            </a:r>
          </a:p>
          <a:p>
            <a:pPr marL="171450" indent="-171450">
              <a:buFont typeface="Arial" charset="0"/>
              <a:buChar char="•"/>
            </a:pPr>
            <a:r>
              <a:rPr lang="en-US" sz="1200" b="0" i="0" kern="1200" dirty="0">
                <a:solidFill>
                  <a:schemeClr val="tx1"/>
                </a:solidFill>
                <a:effectLst/>
                <a:latin typeface="+mn-lt"/>
                <a:ea typeface="+mn-ea"/>
                <a:cs typeface="+mn-cs"/>
              </a:rPr>
              <a:t>At-rest: This includes all information storage objects, containers, and types that exist statically on physical media, be it magnetic or optical disk.</a:t>
            </a:r>
          </a:p>
          <a:p>
            <a:pPr marL="171450" indent="-171450">
              <a:buFont typeface="Arial" charset="0"/>
              <a:buChar char="•"/>
            </a:pPr>
            <a:r>
              <a:rPr lang="en-US" sz="1200" b="0" i="0" kern="1200" dirty="0">
                <a:solidFill>
                  <a:schemeClr val="tx1"/>
                </a:solidFill>
                <a:effectLst/>
                <a:latin typeface="+mn-lt"/>
                <a:ea typeface="+mn-ea"/>
                <a:cs typeface="+mn-cs"/>
              </a:rPr>
              <a:t>In-Transit: When data is being transferred between components, locations or programs, such as over the network, across a service bus (from on-premises to cloud and vice-versa, including hybrid connections such as ExpressRoute), or during an input/output process, it is thought of as being in-motion.</a:t>
            </a:r>
          </a:p>
          <a:p>
            <a:endParaRPr lang="en-US" b="0" i="0" dirty="0"/>
          </a:p>
          <a:p>
            <a:r>
              <a:rPr lang="en-US" b="0" i="0" dirty="0"/>
              <a:t>There</a:t>
            </a:r>
            <a:r>
              <a:rPr lang="en-US" b="0" i="0" baseline="0" dirty="0"/>
              <a:t> are many aspects to implementing a secure environment</a:t>
            </a:r>
          </a:p>
          <a:p>
            <a:pPr marL="171450" indent="-171450">
              <a:buFont typeface="Arial" charset="0"/>
              <a:buChar char="•"/>
            </a:pPr>
            <a:r>
              <a:rPr lang="en-US" sz="1200" b="0" i="0" kern="1200" dirty="0">
                <a:solidFill>
                  <a:schemeClr val="tx1"/>
                </a:solidFill>
                <a:effectLst/>
                <a:latin typeface="+mn-lt"/>
                <a:ea typeface="+mn-ea"/>
                <a:cs typeface="+mn-cs"/>
              </a:rPr>
              <a:t>Enforce multi-factor authentication</a:t>
            </a:r>
          </a:p>
          <a:p>
            <a:pPr marL="171450" indent="-171450">
              <a:buFont typeface="Arial" charset="0"/>
              <a:buChar char="•"/>
            </a:pPr>
            <a:r>
              <a:rPr lang="en-US" sz="1200" b="0" i="0" kern="1200" dirty="0">
                <a:solidFill>
                  <a:schemeClr val="tx1"/>
                </a:solidFill>
                <a:effectLst/>
                <a:latin typeface="+mn-lt"/>
                <a:ea typeface="+mn-ea"/>
                <a:cs typeface="+mn-cs"/>
              </a:rPr>
              <a:t>Use role based access control (RBAC)</a:t>
            </a:r>
          </a:p>
          <a:p>
            <a:pPr marL="171450" indent="-171450">
              <a:buFont typeface="Arial" charset="0"/>
              <a:buChar char="•"/>
            </a:pPr>
            <a:r>
              <a:rPr lang="en-US" sz="1200" b="0" i="0" kern="1200" dirty="0">
                <a:solidFill>
                  <a:schemeClr val="tx1"/>
                </a:solidFill>
                <a:effectLst/>
                <a:latin typeface="+mn-lt"/>
                <a:ea typeface="+mn-ea"/>
                <a:cs typeface="+mn-cs"/>
              </a:rPr>
              <a:t>Encrypt Azure virtual machines</a:t>
            </a:r>
          </a:p>
          <a:p>
            <a:pPr marL="171450" indent="-171450">
              <a:buFont typeface="Arial" charset="0"/>
              <a:buChar char="•"/>
            </a:pPr>
            <a:r>
              <a:rPr lang="en-US" sz="1200" b="0" i="0" kern="1200" dirty="0">
                <a:solidFill>
                  <a:schemeClr val="tx1"/>
                </a:solidFill>
                <a:effectLst/>
                <a:latin typeface="+mn-lt"/>
                <a:ea typeface="+mn-ea"/>
                <a:cs typeface="+mn-cs"/>
              </a:rPr>
              <a:t>Use hardware security models</a:t>
            </a:r>
          </a:p>
          <a:p>
            <a:pPr marL="171450" indent="-171450">
              <a:buFont typeface="Arial" charset="0"/>
              <a:buChar char="•"/>
            </a:pPr>
            <a:r>
              <a:rPr lang="en-US" sz="1200" b="0" i="0" kern="1200" dirty="0">
                <a:solidFill>
                  <a:schemeClr val="tx1"/>
                </a:solidFill>
                <a:effectLst/>
                <a:latin typeface="+mn-lt"/>
                <a:ea typeface="+mn-ea"/>
                <a:cs typeface="+mn-cs"/>
              </a:rPr>
              <a:t>Manage with Secure Workstations</a:t>
            </a:r>
          </a:p>
          <a:p>
            <a:pPr marL="171450" indent="-171450">
              <a:buFont typeface="Arial" charset="0"/>
              <a:buChar char="•"/>
            </a:pPr>
            <a:r>
              <a:rPr lang="en-US" sz="1200" b="0" i="0" kern="1200" dirty="0">
                <a:solidFill>
                  <a:schemeClr val="tx1"/>
                </a:solidFill>
                <a:effectLst/>
                <a:latin typeface="+mn-lt"/>
                <a:ea typeface="+mn-ea"/>
                <a:cs typeface="+mn-cs"/>
              </a:rPr>
              <a:t>Enable SQL data encryption</a:t>
            </a:r>
          </a:p>
          <a:p>
            <a:pPr marL="171450" indent="-171450">
              <a:buFont typeface="Arial" charset="0"/>
              <a:buChar char="•"/>
            </a:pPr>
            <a:r>
              <a:rPr lang="en-US" sz="1200" b="0" i="0" kern="1200" dirty="0">
                <a:solidFill>
                  <a:schemeClr val="tx1"/>
                </a:solidFill>
                <a:effectLst/>
                <a:latin typeface="+mn-lt"/>
                <a:ea typeface="+mn-ea"/>
                <a:cs typeface="+mn-cs"/>
              </a:rPr>
              <a:t>Protect data in transit</a:t>
            </a:r>
          </a:p>
          <a:p>
            <a:pPr marL="171450" indent="-171450">
              <a:buFont typeface="Arial" charset="0"/>
              <a:buChar char="•"/>
            </a:pPr>
            <a:r>
              <a:rPr lang="en-US" sz="1200" b="0" i="0" kern="1200" dirty="0">
                <a:solidFill>
                  <a:schemeClr val="tx1"/>
                </a:solidFill>
                <a:effectLst/>
                <a:latin typeface="+mn-lt"/>
                <a:ea typeface="+mn-ea"/>
                <a:cs typeface="+mn-cs"/>
              </a:rPr>
              <a:t>Enforce file level data encryption</a:t>
            </a:r>
          </a:p>
          <a:p>
            <a:endParaRPr lang="en-US" dirty="0"/>
          </a:p>
          <a:p>
            <a:r>
              <a:rPr lang="en-US" b="0" i="0" dirty="0"/>
              <a:t>Reference(s):</a:t>
            </a:r>
          </a:p>
          <a:p>
            <a:r>
              <a:rPr lang="en-US" b="0" i="0" dirty="0"/>
              <a:t>https://</a:t>
            </a:r>
            <a:r>
              <a:rPr lang="en-US" b="0" i="0" dirty="0" err="1"/>
              <a:t>docs.microsoft.com</a:t>
            </a:r>
            <a:r>
              <a:rPr lang="en-US" b="0" i="0" dirty="0"/>
              <a:t>/</a:t>
            </a:r>
            <a:r>
              <a:rPr lang="en-US" b="0" i="0" dirty="0" err="1"/>
              <a:t>en</a:t>
            </a:r>
            <a:r>
              <a:rPr lang="en-US" b="0" i="0" dirty="0"/>
              <a:t>-us/azure/security/azure-security-data-encryption-best-practices</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1452022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Service Encryption (SSE) for Data at Rest helps you protect and safeguard your data to meet your organizational security and compliance commitments. With this feature, Azure Storage automatically encrypts your data prior to persisting to storage and decrypts prior to retrieval. The encryption, decryption, and key management are totally transparent to users.</a:t>
            </a:r>
          </a:p>
          <a:p>
            <a:endParaRPr lang="en-US" dirty="0"/>
          </a:p>
          <a:p>
            <a:r>
              <a:rPr lang="en-US" dirty="0"/>
              <a:t>SSE works by encrypting the data when it is written to Azure Storage, and can be used </a:t>
            </a:r>
            <a:r>
              <a:rPr lang="en-US" b="1" i="1" dirty="0"/>
              <a:t>for Azure Blob Storage and File Storage</a:t>
            </a:r>
            <a:r>
              <a:rPr lang="en-US" dirty="0"/>
              <a:t>. It works for the following:</a:t>
            </a:r>
          </a:p>
          <a:p>
            <a:pPr marL="171450" indent="-171450">
              <a:buFont typeface="Arial"/>
              <a:buChar char="•"/>
            </a:pPr>
            <a:r>
              <a:rPr lang="en-US" dirty="0"/>
              <a:t>Standard Storage: General purpose storage accounts for Blobs and File storage and Blob storage accounts</a:t>
            </a:r>
          </a:p>
          <a:p>
            <a:pPr marL="171450" indent="-171450">
              <a:buFont typeface="Arial"/>
              <a:buChar char="•"/>
            </a:pPr>
            <a:r>
              <a:rPr lang="en-US" dirty="0"/>
              <a:t>Premium storage</a:t>
            </a:r>
          </a:p>
          <a:p>
            <a:pPr marL="171450" indent="-171450">
              <a:buFont typeface="Arial"/>
              <a:buChar char="•"/>
            </a:pPr>
            <a:r>
              <a:rPr lang="en-US" dirty="0"/>
              <a:t>All redundancy levels (LRS, ZRS, GRS, RA-GRS)</a:t>
            </a:r>
          </a:p>
          <a:p>
            <a:pPr marL="171450" indent="-171450">
              <a:buFont typeface="Arial"/>
              <a:buChar char="•"/>
            </a:pPr>
            <a:r>
              <a:rPr lang="en-US" dirty="0"/>
              <a:t>Azure Resource Manager storage accounts (but not classic)</a:t>
            </a:r>
          </a:p>
          <a:p>
            <a:pPr marL="171450" indent="-171450">
              <a:buFont typeface="Arial"/>
              <a:buChar char="•"/>
            </a:pPr>
            <a:r>
              <a:rPr lang="en-US" dirty="0"/>
              <a:t>All regions.</a:t>
            </a:r>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Azure Disk Encryption is a new capability that helps you encrypt your Windows and Linux </a:t>
            </a:r>
            <a:r>
              <a:rPr lang="en-US" b="0" i="0" dirty="0" err="1"/>
              <a:t>IaaS</a:t>
            </a:r>
            <a:r>
              <a:rPr lang="en-US" b="0" i="0" dirty="0"/>
              <a:t> virtual machine disks. Azure Disk Encryption leverages the industry standard </a:t>
            </a:r>
            <a:r>
              <a:rPr lang="en-US" b="0" i="0" dirty="0" err="1"/>
              <a:t>BitLocker</a:t>
            </a:r>
            <a:r>
              <a:rPr lang="en-US" b="0" i="0" dirty="0"/>
              <a:t> feature of Windows and the DM-Crypt feature of Linux to provide volume encryption for the OS and the data disks. The solution is integrated with Azure Key Vault to help you control and manage the disk-encryption keys and secrets in your key vault subscription. The solution also ensures that all data on the virtual machine disks are encrypted at rest in your Azure storage.</a:t>
            </a:r>
          </a:p>
          <a:p>
            <a:endParaRPr lang="en-US" b="0" i="0" dirty="0"/>
          </a:p>
          <a:p>
            <a:r>
              <a:rPr lang="en-US" b="0" i="0" dirty="0"/>
              <a:t>Azure disk encryption for Windows and Linux </a:t>
            </a:r>
            <a:r>
              <a:rPr lang="en-US" b="0" i="0" dirty="0" err="1"/>
              <a:t>IaaS</a:t>
            </a:r>
            <a:r>
              <a:rPr lang="en-US" b="0" i="0" dirty="0"/>
              <a:t> VMs is now in General Availability in all Azure public regions and </a:t>
            </a:r>
            <a:r>
              <a:rPr lang="en-US" b="0" i="0" dirty="0" err="1"/>
              <a:t>AzureGov</a:t>
            </a:r>
            <a:r>
              <a:rPr lang="en-US" b="0" i="0" dirty="0"/>
              <a:t> regions for Standard VMs and VMs with premium storage.</a:t>
            </a:r>
          </a:p>
          <a:p>
            <a:endParaRPr lang="en-US" b="0" i="0" dirty="0"/>
          </a:p>
          <a:p>
            <a:r>
              <a:rPr lang="en-US" b="0" i="0" dirty="0"/>
              <a:t>When you apply the Azure Disk Encryption-management solution, you can satisfy the following business needs:</a:t>
            </a:r>
          </a:p>
          <a:p>
            <a:pPr marL="171450" indent="-171450">
              <a:buFont typeface="Arial"/>
              <a:buChar char="•"/>
            </a:pPr>
            <a:r>
              <a:rPr lang="en-US" b="0" i="0" dirty="0" err="1"/>
              <a:t>IaaS</a:t>
            </a:r>
            <a:r>
              <a:rPr lang="en-US" b="0" i="0" dirty="0"/>
              <a:t> VMs are secured at rest, because you can use industry-standard encryption technology to address organizational security and compliance requirements.</a:t>
            </a:r>
          </a:p>
          <a:p>
            <a:pPr marL="171450" indent="-171450">
              <a:buFont typeface="Arial"/>
              <a:buChar char="•"/>
            </a:pPr>
            <a:r>
              <a:rPr lang="en-US" b="0" i="0" dirty="0" err="1"/>
              <a:t>IaaS</a:t>
            </a:r>
            <a:r>
              <a:rPr lang="en-US" b="0" i="0" dirty="0"/>
              <a:t> VMs boot under customer-controlled keys and policies, and you can audit their usage in your key vault.</a:t>
            </a:r>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442417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test, you should be able to know how (and</a:t>
            </a:r>
            <a:r>
              <a:rPr lang="en-US" baseline="0" dirty="0"/>
              <a:t> why) you would want to implement each of these scenarios.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So to facilitate that, SQL Server has a feature called Transparent Data Encryption abbreviated TDE. What it does is it encrypts the database, associated backups and transaction log files behind the scenes and allows us as developers to query the database without any changes to our code. So TDE is going to cover data at rest for SQL and for in transit, you'll want to use SSL with whatever libraries the developers are actually using.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When it comes to hosting SQL Server, you can go the platform as a service route and use Azure SQL and in that case, it's going to easily allow you to enable TDE via the portal, PowerShell or T-SQL or you could host it yourself either on-</a:t>
            </a:r>
            <a:r>
              <a:rPr lang="en-US" b="0" i="0" dirty="0" err="1"/>
              <a:t>prem</a:t>
            </a:r>
            <a:r>
              <a:rPr lang="en-US" b="0" i="0" dirty="0"/>
              <a:t> or with </a:t>
            </a:r>
            <a:r>
              <a:rPr lang="en-US" b="0" i="0" dirty="0" err="1"/>
              <a:t>IaaS</a:t>
            </a:r>
            <a:r>
              <a:rPr lang="en-US" b="0" i="0" dirty="0"/>
              <a:t> VMs and in that case, you can enable TDE. However, you also have more responsibility for securing the server, backups and everything else.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do I control access to my Azure resources?</a:t>
            </a:r>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340761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Each Azure subscription is associated with one Azure Active Directory (AD) directory. Users, groups, and applications from that directory can manage resources in the Azure subscription. Assign these access rights using the Azure portal, Azure command-line tools, and Azure Management APIs. </a:t>
            </a:r>
            <a:r>
              <a:rPr lang="en-US" sz="1200" b="0" i="0" kern="1200" dirty="0">
                <a:solidFill>
                  <a:schemeClr val="tx1"/>
                </a:solidFill>
                <a:effectLst/>
                <a:latin typeface="+mn-lt"/>
                <a:ea typeface="+mn-ea"/>
                <a:cs typeface="+mn-cs"/>
              </a:rPr>
              <a:t>Multiple subscriptions can trust the same directory, but each subscription trusts only one directory.</a:t>
            </a:r>
            <a:endParaRPr lang="en-US" b="0" i="0" dirty="0"/>
          </a:p>
          <a:p>
            <a:endParaRPr lang="en-US" b="0" i="0" dirty="0"/>
          </a:p>
          <a:p>
            <a:r>
              <a:rPr lang="en-US" b="0" i="0" dirty="0"/>
              <a:t>Grant access by assigning the appropriate RBAC role to users, groups, and applications at a certain scope. The scope of a role assignment can be a subscription, a resource group, or a single resource. A role assigned at a parent scope also grants access to the children contained within it. For example, a user with access to a resource group can manage all the resources it contains, like websites, virtual machines, and subnets.</a:t>
            </a:r>
          </a:p>
          <a:p>
            <a:endParaRPr lang="en-US" b="0" i="0" dirty="0"/>
          </a:p>
          <a:p>
            <a:r>
              <a:rPr lang="en-US" b="0" i="0" dirty="0"/>
              <a:t>Using RBAC, you can segregate duties within your team and grant only the amount of access to users that they need to perform their jobs. Instead of giving everybody unrestricted permissions in your Azure subscription or resources, you can allow only certain actions. For example, use RBAC to let one employee manage virtual machines in a subscription, while another can manage SQL databases within the same subscription.</a:t>
            </a:r>
          </a:p>
          <a:p>
            <a:endParaRPr lang="en-US" b="0" i="0" dirty="0"/>
          </a:p>
          <a:p>
            <a:r>
              <a:rPr lang="en-US" sz="1200" b="0" i="0" kern="1200" dirty="0">
                <a:solidFill>
                  <a:schemeClr val="tx1"/>
                </a:solidFill>
                <a:effectLst/>
                <a:latin typeface="+mn-lt"/>
                <a:ea typeface="+mn-ea"/>
                <a:cs typeface="+mn-cs"/>
              </a:rPr>
              <a:t>The trust relationship that a subscription has with a directory is unlike the relationship that it has with other resources in Azure (websites, databases, and so on). If a subscription expires, access to the other resources associated with the subscription also stops. But an Azure AD directory remains in Azure, and you can associate a different subscription with that directory and manage the directory using the new subscription.</a:t>
            </a:r>
            <a:endParaRPr lang="en-US" b="0" i="0" dirty="0"/>
          </a:p>
          <a:p>
            <a:endParaRPr lang="en-US" b="0" i="0" dirty="0"/>
          </a:p>
          <a:p>
            <a:r>
              <a:rPr lang="en-US" b="0" i="0" dirty="0"/>
              <a:t>Reference(s):</a:t>
            </a:r>
          </a:p>
          <a:p>
            <a:pPr marL="171450" indent="-171450">
              <a:buFontTx/>
              <a:buChar char="-"/>
            </a:pPr>
            <a:r>
              <a:rPr lang="en-US" b="0" i="0" dirty="0"/>
              <a:t>https://</a:t>
            </a:r>
            <a:r>
              <a:rPr lang="en-US" b="0" i="0" dirty="0" err="1"/>
              <a:t>docs.microsoft.com</a:t>
            </a:r>
            <a:r>
              <a:rPr lang="en-US" b="0" i="0" dirty="0"/>
              <a:t>/</a:t>
            </a:r>
            <a:r>
              <a:rPr lang="en-US" b="0" i="0" dirty="0" err="1"/>
              <a:t>en</a:t>
            </a:r>
            <a:r>
              <a:rPr lang="en-US" b="0" i="0" dirty="0"/>
              <a:t>-us/azure/active-directory/active-directory-how-subscriptions-associated-directory</a:t>
            </a:r>
          </a:p>
          <a:p>
            <a:pPr marL="171450" indent="-171450">
              <a:buFontTx/>
              <a:buChar char="-"/>
            </a:pPr>
            <a:r>
              <a:rPr lang="en-US" b="0" i="0" dirty="0"/>
              <a:t>https://</a:t>
            </a:r>
            <a:r>
              <a:rPr lang="en-US" b="0" i="0" dirty="0" err="1"/>
              <a:t>docs.microsoft.com</a:t>
            </a:r>
            <a:r>
              <a:rPr lang="en-US" b="0" i="0" dirty="0"/>
              <a:t>/</a:t>
            </a:r>
            <a:r>
              <a:rPr lang="en-US" b="0" i="0" dirty="0" err="1"/>
              <a:t>en</a:t>
            </a:r>
            <a:r>
              <a:rPr lang="en-US" b="0" i="0" dirty="0"/>
              <a:t>-us/azure/active-directory/role-based-access-control-configure</a:t>
            </a:r>
          </a:p>
          <a:p>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Azure allows us to manage where a role is assigned, and there are three locations. At the subscription level, at a resource group level, or on a resource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Now, the word resource tells us that this is all handled from the new portal or from PowerShell, the command line interface, or the REST API. Since the classic Portal is about services, and the new Portal is all about resources. Azure gives us a set of common built-in roles that we can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The list is fairly long,</a:t>
            </a:r>
            <a:r>
              <a:rPr lang="en-US" b="0" i="0" baseline="0" dirty="0"/>
              <a:t> </a:t>
            </a:r>
            <a:r>
              <a:rPr lang="en-US" b="0" i="0" dirty="0"/>
              <a:t>you can find it at</a:t>
            </a:r>
            <a:r>
              <a:rPr lang="en-US" b="0" i="0" baseline="0" dirty="0"/>
              <a:t> https://</a:t>
            </a:r>
            <a:r>
              <a:rPr lang="en-US" b="0" i="0" baseline="0" dirty="0" err="1"/>
              <a:t>docs.microsoft.com</a:t>
            </a:r>
            <a:r>
              <a:rPr lang="en-US" b="0" i="0" baseline="0" dirty="0"/>
              <a:t>/</a:t>
            </a:r>
            <a:r>
              <a:rPr lang="en-US" b="0" i="0" baseline="0" dirty="0" err="1"/>
              <a:t>en</a:t>
            </a:r>
            <a:r>
              <a:rPr lang="en-US" b="0" i="0" baseline="0" dirty="0"/>
              <a:t>-us/azure/active-directory/role-based-access-built-in-roles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a:p>
          <a:p>
            <a:r>
              <a:rPr lang="en-US" sz="1200" b="0" i="0" kern="1200" dirty="0">
                <a:solidFill>
                  <a:schemeClr val="tx1"/>
                </a:solidFill>
                <a:effectLst/>
                <a:latin typeface="+mn-lt"/>
                <a:ea typeface="+mn-ea"/>
                <a:cs typeface="+mn-cs"/>
              </a:rPr>
              <a:t>You assign the Reader role to an Azure AD group at the subscription scope. The members of that group can view every resource group and resource in the subscription.</a:t>
            </a:r>
          </a:p>
          <a:p>
            <a:r>
              <a:rPr lang="en-US" sz="1200" b="0" i="0" kern="1200" dirty="0">
                <a:solidFill>
                  <a:schemeClr val="tx1"/>
                </a:solidFill>
                <a:effectLst/>
                <a:latin typeface="+mn-lt"/>
                <a:ea typeface="+mn-ea"/>
                <a:cs typeface="+mn-cs"/>
              </a:rPr>
              <a:t>You assign the Contributor role to an application at the resource group scope. It can manage resources of all types in that resource group, but not other resource groups in the subscription.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Becoming less of </a:t>
            </a:r>
            <a:r>
              <a:rPr lang="en-US" sz="1200" b="0" i="0" kern="1200">
                <a:solidFill>
                  <a:schemeClr val="tx1"/>
                </a:solidFill>
                <a:effectLst/>
                <a:latin typeface="+mn-lt"/>
                <a:ea typeface="+mn-ea"/>
                <a:cs typeface="+mn-cs"/>
              </a:rPr>
              <a:t>an issue</a:t>
            </a:r>
            <a:r>
              <a:rPr lang="en-US" sz="1200" b="0" i="0" kern="1200" dirty="0">
                <a:solidFill>
                  <a:schemeClr val="tx1"/>
                </a:solidFill>
                <a:effectLst/>
                <a:latin typeface="+mn-lt"/>
                <a:ea typeface="+mn-ea"/>
                <a:cs typeface="+mn-cs"/>
              </a:rPr>
              <a:t>, but worth pointing out for the exam:</a:t>
            </a:r>
          </a:p>
          <a:p>
            <a:r>
              <a:rPr lang="en-US" sz="1200" b="0" i="0" kern="1200" dirty="0">
                <a:solidFill>
                  <a:schemeClr val="tx1"/>
                </a:solidFill>
                <a:effectLst/>
                <a:latin typeface="+mn-lt"/>
                <a:ea typeface="+mn-ea"/>
                <a:cs typeface="+mn-cs"/>
              </a:rPr>
              <a:t>Only the Azure portal and the new Azure Resource Manager APIs support Azure RBAC. Users and applications that are assigned RBAC roles cannot use the classic management portal and the Azure classic deployment model.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a:t>Reference(s):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docs.microsoft.com</a:t>
            </a:r>
            <a:r>
              <a:rPr lang="en-US" dirty="0"/>
              <a:t>/</a:t>
            </a:r>
            <a:r>
              <a:rPr lang="en-US" dirty="0" err="1"/>
              <a:t>en</a:t>
            </a:r>
            <a:r>
              <a:rPr lang="en-US" dirty="0"/>
              <a:t>-us/azure/active-directory/role-based-access-control-what-is</a:t>
            </a:r>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Azure allows us to manage where a role is assigned, and there are three locations. At the subscription level, at a resource group level, or on a resource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Azure RBAC has three basic roles that apply to all resource types: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i="0" dirty="0"/>
              <a:t>Owner has full access to all resources including the right to delegate access to others.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i="0" dirty="0"/>
              <a:t>Contributor can create and manage all types of Azure resources but can’t grant access to others.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i="0" dirty="0"/>
              <a:t>Reader can view existing Azure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Now, the word resource tells us that this is all handled from the new portal or from PowerShell, the command line interface, or the REST API. Azure gives us a set of common built-in roles that we can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The list is fairly long,</a:t>
            </a:r>
            <a:r>
              <a:rPr lang="en-US" b="0" i="0" baseline="0" dirty="0"/>
              <a:t> </a:t>
            </a:r>
            <a:r>
              <a:rPr lang="en-US" b="0" i="0" dirty="0"/>
              <a:t>you can find it at</a:t>
            </a:r>
            <a:r>
              <a:rPr lang="en-US" b="0" i="0" baseline="0" dirty="0"/>
              <a:t> https://</a:t>
            </a:r>
            <a:r>
              <a:rPr lang="en-US" b="0" i="0" baseline="0" dirty="0" err="1"/>
              <a:t>docs.microsoft.com</a:t>
            </a:r>
            <a:r>
              <a:rPr lang="en-US" b="0" i="0" baseline="0" dirty="0"/>
              <a:t>/</a:t>
            </a:r>
            <a:r>
              <a:rPr lang="en-US" b="0" i="0" baseline="0" dirty="0" err="1"/>
              <a:t>en</a:t>
            </a:r>
            <a:r>
              <a:rPr lang="en-US" b="0" i="0" baseline="0" dirty="0"/>
              <a:t>-us/azure/active-directory/role-based-access-built-in-roles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Any time someone grants or revokes access within your subscriptions, the changes get logged in Azure events. You can create access change history reports to see all changes for the past 90 days.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a:t>
            </a:r>
            <a:r>
              <a:rPr lang="en-US" baseline="0" dirty="0"/>
              <a:t> main security related/relevant services within azure</a:t>
            </a:r>
          </a:p>
          <a:p>
            <a:endParaRPr lang="en-US" baseline="0" dirty="0"/>
          </a:p>
          <a:p>
            <a:pPr marL="171450" indent="-171450">
              <a:buFont typeface="Arial" charset="0"/>
              <a:buChar char="•"/>
            </a:pPr>
            <a:r>
              <a:rPr lang="en-US" baseline="0" dirty="0"/>
              <a:t>OMS</a:t>
            </a:r>
          </a:p>
          <a:p>
            <a:pPr marL="171450" indent="-171450">
              <a:buFont typeface="Arial" charset="0"/>
              <a:buChar char="•"/>
            </a:pPr>
            <a:r>
              <a:rPr lang="en-US" baseline="0" dirty="0"/>
              <a:t>Azure Security Center</a:t>
            </a:r>
          </a:p>
          <a:p>
            <a:pPr marL="171450" indent="-171450">
              <a:buFont typeface="Arial" charset="0"/>
              <a:buChar char="•"/>
            </a:pPr>
            <a:r>
              <a:rPr lang="en-US" baseline="0" dirty="0"/>
              <a:t>Activity Log</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1949384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is it?</a:t>
            </a:r>
          </a:p>
          <a:p>
            <a:endParaRPr lang="en-US" baseline="0" dirty="0"/>
          </a:p>
          <a:p>
            <a:r>
              <a:rPr lang="en-US" dirty="0"/>
              <a:t>Cloud-based Single pane of glass</a:t>
            </a:r>
          </a:p>
          <a:p>
            <a:pPr marL="171450" indent="-171450">
              <a:buFont typeface="Arial" charset="0"/>
              <a:buChar char="•"/>
            </a:pPr>
            <a:r>
              <a:rPr lang="en-US" dirty="0"/>
              <a:t>Directly</a:t>
            </a:r>
            <a:r>
              <a:rPr lang="en-US" baseline="0" dirty="0"/>
              <a:t> integrates with Azure services</a:t>
            </a:r>
          </a:p>
          <a:p>
            <a:pPr marL="171450" indent="-171450">
              <a:buFont typeface="Arial" charset="0"/>
              <a:buChar char="•"/>
            </a:pPr>
            <a:r>
              <a:rPr lang="en-US" baseline="0" dirty="0"/>
              <a:t>Integrates with 3rd party services (Barracuda Firewall, Sophos, WAF, etc..) from Azure marketplace</a:t>
            </a:r>
          </a:p>
          <a:p>
            <a:pPr marL="171450" indent="-171450">
              <a:buFont typeface="Arial" charset="0"/>
              <a:buChar char="•"/>
            </a:pPr>
            <a:r>
              <a:rPr lang="en-US" baseline="0" dirty="0"/>
              <a:t>Also includes an agent</a:t>
            </a:r>
          </a:p>
          <a:p>
            <a:pPr marL="171450" indent="-171450">
              <a:buFont typeface="Arial" charset="0"/>
              <a:buChar char="•"/>
            </a:pPr>
            <a:r>
              <a:rPr lang="en-US" baseline="0" dirty="0"/>
              <a:t>Cross platform</a:t>
            </a:r>
            <a:endParaRPr lang="en-US" dirty="0"/>
          </a:p>
          <a:p>
            <a:endParaRPr lang="en-US" dirty="0"/>
          </a:p>
          <a:p>
            <a:r>
              <a:rPr lang="en-US" dirty="0"/>
              <a:t>Provides enterprise-class, real-time operational intelligence across hybrid environments</a:t>
            </a:r>
          </a:p>
          <a:p>
            <a:pPr marL="171450" indent="-171450">
              <a:buFont typeface="Arial" charset="0"/>
              <a:buChar char="•"/>
            </a:pPr>
            <a:r>
              <a:rPr lang="en-US" dirty="0"/>
              <a:t>View</a:t>
            </a:r>
            <a:r>
              <a:rPr lang="en-US" baseline="0" dirty="0"/>
              <a:t> and monitor</a:t>
            </a:r>
            <a:r>
              <a:rPr lang="en-US" dirty="0"/>
              <a:t> your on-</a:t>
            </a:r>
            <a:r>
              <a:rPr lang="en-US" dirty="0" err="1"/>
              <a:t>prem</a:t>
            </a:r>
            <a:r>
              <a:rPr lang="en-US" baseline="0" dirty="0"/>
              <a:t> and cloud resources within a single portal</a:t>
            </a:r>
            <a:endParaRPr lang="en-US" dirty="0"/>
          </a:p>
          <a:p>
            <a:endParaRPr lang="en-US" dirty="0"/>
          </a:p>
          <a:p>
            <a:r>
              <a:rPr lang="en-US" dirty="0"/>
              <a:t>Simplifies cloud management with process automation and monitoring of resources</a:t>
            </a:r>
          </a:p>
          <a:p>
            <a:endParaRPr lang="en-US" dirty="0"/>
          </a:p>
          <a:p>
            <a:r>
              <a:rPr lang="en-US" dirty="0"/>
              <a:t>Cloud Based, thus ensures preparedness in the event of a disaster with cloud-based availability</a:t>
            </a:r>
          </a:p>
          <a:p>
            <a:endParaRPr lang="en-US" dirty="0"/>
          </a:p>
          <a:p>
            <a:r>
              <a:rPr lang="en-US" dirty="0"/>
              <a:t>Protects privacy and security of data, while delivering software and services to manage the IT infrastructure.</a:t>
            </a:r>
          </a:p>
          <a:p>
            <a:endParaRPr lang="en-US" dirty="0"/>
          </a:p>
          <a:p>
            <a:r>
              <a:rPr lang="en-US" dirty="0"/>
              <a:t>Reference(s):</a:t>
            </a:r>
          </a:p>
          <a:p>
            <a:r>
              <a:rPr lang="en-US" dirty="0"/>
              <a:t>https://</a:t>
            </a:r>
            <a:r>
              <a:rPr lang="en-US" dirty="0" err="1"/>
              <a:t>docs.microsoft.com</a:t>
            </a:r>
            <a:r>
              <a:rPr lang="en-US" dirty="0"/>
              <a:t>/</a:t>
            </a:r>
            <a:r>
              <a:rPr lang="en-US" dirty="0" err="1"/>
              <a:t>en</a:t>
            </a:r>
            <a:r>
              <a:rPr lang="en-US" dirty="0"/>
              <a:t>-us/azure/operations-management-suite/operations-management-suite-overview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1943496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core functionality of OMS is provided by a set of services that run in Azure.</a:t>
            </a:r>
          </a:p>
          <a:p>
            <a:endParaRPr lang="en-US" sz="1200" b="0" i="0" kern="1200" dirty="0">
              <a:solidFill>
                <a:schemeClr val="tx1"/>
              </a:solidFill>
              <a:effectLst/>
              <a:latin typeface="+mn-lt"/>
              <a:ea typeface="+mn-ea"/>
              <a:cs typeface="+mn-cs"/>
            </a:endParaRPr>
          </a:p>
          <a:p>
            <a:pPr marL="171450" indent="-171450">
              <a:buFont typeface="Arial" charset="0"/>
              <a:buChar char="•"/>
            </a:pPr>
            <a:r>
              <a:rPr lang="en-US" sz="1200" b="0" i="0" kern="1200" dirty="0">
                <a:solidFill>
                  <a:schemeClr val="tx1"/>
                </a:solidFill>
                <a:effectLst/>
                <a:latin typeface="+mn-lt"/>
                <a:ea typeface="+mn-ea"/>
                <a:cs typeface="+mn-cs"/>
              </a:rPr>
              <a:t>Log Analytics</a:t>
            </a:r>
          </a:p>
          <a:p>
            <a:pPr marL="628650" lvl="1" indent="-171450">
              <a:buFont typeface="Arial" charset="0"/>
              <a:buChar char="•"/>
            </a:pPr>
            <a:r>
              <a:rPr lang="en-US" sz="1200" b="0" i="0" kern="1200" dirty="0">
                <a:solidFill>
                  <a:schemeClr val="tx1"/>
                </a:solidFill>
                <a:effectLst/>
                <a:latin typeface="+mn-lt"/>
                <a:ea typeface="+mn-ea"/>
                <a:cs typeface="+mn-cs"/>
              </a:rPr>
              <a:t>Push</a:t>
            </a:r>
            <a:r>
              <a:rPr lang="en-US" sz="1200" b="0" i="0" kern="1200" baseline="0" dirty="0">
                <a:solidFill>
                  <a:schemeClr val="tx1"/>
                </a:solidFill>
                <a:effectLst/>
                <a:latin typeface="+mn-lt"/>
                <a:ea typeface="+mn-ea"/>
                <a:cs typeface="+mn-cs"/>
              </a:rPr>
              <a:t> your logs into a central repository</a:t>
            </a:r>
          </a:p>
          <a:p>
            <a:pPr marL="628650" lvl="1" indent="-171450">
              <a:buFont typeface="Arial" charset="0"/>
              <a:buChar char="•"/>
            </a:pPr>
            <a:r>
              <a:rPr lang="en-US" sz="1200" b="0" i="0" kern="1200" dirty="0">
                <a:solidFill>
                  <a:schemeClr val="tx1"/>
                </a:solidFill>
                <a:effectLst/>
                <a:latin typeface="+mn-lt"/>
                <a:ea typeface="+mn-ea"/>
                <a:cs typeface="+mn-cs"/>
              </a:rPr>
              <a:t>Data could be service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events, performance data, or custom data</a:t>
            </a:r>
            <a:endParaRPr lang="en-US" sz="1200" b="0" i="0" kern="1200" baseline="0" dirty="0">
              <a:solidFill>
                <a:schemeClr val="tx1"/>
              </a:solidFill>
              <a:effectLst/>
              <a:latin typeface="+mn-lt"/>
              <a:ea typeface="+mn-ea"/>
              <a:cs typeface="+mn-cs"/>
            </a:endParaRPr>
          </a:p>
          <a:p>
            <a:pPr marL="628650" lvl="1" indent="-171450">
              <a:buFont typeface="Arial" charset="0"/>
              <a:buChar char="•"/>
            </a:pPr>
            <a:r>
              <a:rPr lang="en-US" sz="1200" b="0" i="0" kern="1200" baseline="0" dirty="0">
                <a:solidFill>
                  <a:schemeClr val="tx1"/>
                </a:solidFill>
                <a:effectLst/>
                <a:latin typeface="+mn-lt"/>
                <a:ea typeface="+mn-ea"/>
                <a:cs typeface="+mn-cs"/>
              </a:rPr>
              <a:t>Data is then available for consumption by multiple endpoints</a:t>
            </a:r>
          </a:p>
          <a:p>
            <a:pPr marL="1085850" lvl="2" indent="-171450">
              <a:buFont typeface="Arial" charset="0"/>
              <a:buChar char="•"/>
            </a:pPr>
            <a:r>
              <a:rPr lang="en-US" sz="1200" b="0" i="0" kern="1200" baseline="0" dirty="0">
                <a:solidFill>
                  <a:schemeClr val="tx1"/>
                </a:solidFill>
                <a:effectLst/>
                <a:latin typeface="+mn-lt"/>
                <a:ea typeface="+mn-ea"/>
                <a:cs typeface="+mn-cs"/>
              </a:rPr>
              <a:t>Alerts </a:t>
            </a:r>
            <a:r>
              <a:rPr lang="mr-IN" sz="1200" b="0" i="0" kern="1200" baseline="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Which could then trigger a runbook</a:t>
            </a:r>
          </a:p>
          <a:p>
            <a:pPr marL="1085850" lvl="2" indent="-171450">
              <a:buFont typeface="Arial" charset="0"/>
              <a:buChar char="•"/>
            </a:pPr>
            <a:r>
              <a:rPr lang="en-US" sz="1200" b="0" i="0" kern="1200" baseline="0" dirty="0">
                <a:solidFill>
                  <a:schemeClr val="tx1"/>
                </a:solidFill>
                <a:effectLst/>
                <a:latin typeface="+mn-lt"/>
                <a:ea typeface="+mn-ea"/>
                <a:cs typeface="+mn-cs"/>
              </a:rPr>
              <a:t>Dashboards</a:t>
            </a:r>
          </a:p>
          <a:p>
            <a:pPr marL="1085850" lvl="2" indent="-171450">
              <a:buFont typeface="Arial" charset="0"/>
              <a:buChar char="•"/>
            </a:pPr>
            <a:r>
              <a:rPr lang="en-US" sz="1200" b="0" i="0" kern="1200" baseline="0" dirty="0">
                <a:solidFill>
                  <a:schemeClr val="tx1"/>
                </a:solidFill>
                <a:effectLst/>
                <a:latin typeface="+mn-lt"/>
                <a:ea typeface="+mn-ea"/>
                <a:cs typeface="+mn-cs"/>
              </a:rPr>
              <a:t>Export</a:t>
            </a:r>
          </a:p>
          <a:p>
            <a:pPr marL="1085850" lvl="2" indent="-171450">
              <a:buFont typeface="Arial" charset="0"/>
              <a:buChar char="•"/>
            </a:pPr>
            <a:r>
              <a:rPr lang="en-US" sz="1200" b="0" i="0" kern="1200" baseline="0" dirty="0">
                <a:solidFill>
                  <a:schemeClr val="tx1"/>
                </a:solidFill>
                <a:effectLst/>
                <a:latin typeface="+mn-lt"/>
                <a:ea typeface="+mn-ea"/>
                <a:cs typeface="+mn-cs"/>
              </a:rPr>
              <a:t>APIs</a:t>
            </a:r>
          </a:p>
          <a:p>
            <a:pPr marL="171450" lvl="0" indent="-171450">
              <a:buFont typeface="Arial" charset="0"/>
              <a:buChar char="•"/>
            </a:pPr>
            <a:r>
              <a:rPr lang="en-US" sz="1200" b="0" i="0" kern="1200" baseline="0" dirty="0">
                <a:solidFill>
                  <a:schemeClr val="tx1"/>
                </a:solidFill>
                <a:effectLst/>
                <a:latin typeface="+mn-lt"/>
                <a:ea typeface="+mn-ea"/>
                <a:cs typeface="+mn-cs"/>
              </a:rPr>
              <a:t>Automation</a:t>
            </a:r>
          </a:p>
          <a:p>
            <a:pPr marL="628650" lvl="1" indent="-171450">
              <a:buFont typeface="Arial" charset="0"/>
              <a:buChar char="•"/>
            </a:pPr>
            <a:r>
              <a:rPr lang="en-US" sz="1200" b="0" i="0" kern="1200" baseline="0" dirty="0">
                <a:solidFill>
                  <a:schemeClr val="tx1"/>
                </a:solidFill>
                <a:effectLst/>
                <a:latin typeface="+mn-lt"/>
                <a:ea typeface="+mn-ea"/>
                <a:cs typeface="+mn-cs"/>
              </a:rPr>
              <a:t>Automate manual processes (runbooks) via PowerShell scripts and workflows</a:t>
            </a:r>
          </a:p>
          <a:p>
            <a:pPr marL="1085850" lvl="2" indent="-171450">
              <a:buFont typeface="Arial" charset="0"/>
              <a:buChar char="•"/>
            </a:pPr>
            <a:r>
              <a:rPr lang="en-US" sz="1200" b="0" i="0" kern="1200" baseline="0" dirty="0">
                <a:solidFill>
                  <a:schemeClr val="tx1"/>
                </a:solidFill>
                <a:effectLst/>
                <a:latin typeface="+mn-lt"/>
                <a:ea typeface="+mn-ea"/>
                <a:cs typeface="+mn-cs"/>
              </a:rPr>
              <a:t>Easily manage resources running in the cloud</a:t>
            </a:r>
          </a:p>
          <a:p>
            <a:pPr marL="1085850" lvl="2" indent="-171450">
              <a:buFont typeface="Arial" charset="0"/>
              <a:buChar char="•"/>
            </a:pPr>
            <a:r>
              <a:rPr lang="en-US" sz="1200" b="0" i="0" kern="1200" baseline="0" dirty="0">
                <a:solidFill>
                  <a:schemeClr val="tx1"/>
                </a:solidFill>
                <a:effectLst/>
                <a:latin typeface="+mn-lt"/>
                <a:ea typeface="+mn-ea"/>
                <a:cs typeface="+mn-cs"/>
              </a:rPr>
              <a:t>Use Hybrid Runbook workers for on-</a:t>
            </a:r>
            <a:r>
              <a:rPr lang="en-US" sz="1200" b="0" i="0" kern="1200" baseline="0" dirty="0" err="1">
                <a:solidFill>
                  <a:schemeClr val="tx1"/>
                </a:solidFill>
                <a:effectLst/>
                <a:latin typeface="+mn-lt"/>
                <a:ea typeface="+mn-ea"/>
                <a:cs typeface="+mn-cs"/>
              </a:rPr>
              <a:t>prem</a:t>
            </a:r>
            <a:endParaRPr lang="en-US" sz="1200" b="0" i="0" kern="1200" baseline="0" dirty="0">
              <a:solidFill>
                <a:schemeClr val="tx1"/>
              </a:solidFill>
              <a:effectLst/>
              <a:latin typeface="+mn-lt"/>
              <a:ea typeface="+mn-ea"/>
              <a:cs typeface="+mn-cs"/>
            </a:endParaRPr>
          </a:p>
          <a:p>
            <a:pPr marL="628650" lvl="1" indent="-171450">
              <a:buFont typeface="Arial" charset="0"/>
              <a:buChar char="•"/>
            </a:pPr>
            <a:r>
              <a:rPr lang="en-US" sz="1200" b="0" i="0" kern="1200" baseline="0" dirty="0">
                <a:solidFill>
                  <a:schemeClr val="tx1"/>
                </a:solidFill>
                <a:effectLst/>
                <a:latin typeface="+mn-lt"/>
                <a:ea typeface="+mn-ea"/>
                <a:cs typeface="+mn-cs"/>
              </a:rPr>
              <a:t>Enforce the configuration of physical/virtual machines via PowerShell DSC</a:t>
            </a:r>
          </a:p>
          <a:p>
            <a:pPr marL="1085850" lvl="2" indent="-171450">
              <a:buFont typeface="Arial" charset="0"/>
              <a:buChar char="•"/>
            </a:pPr>
            <a:r>
              <a:rPr lang="en-US" sz="1200" b="0" i="0" kern="1200" baseline="0" dirty="0">
                <a:solidFill>
                  <a:schemeClr val="tx1"/>
                </a:solidFill>
                <a:effectLst/>
                <a:latin typeface="+mn-lt"/>
                <a:ea typeface="+mn-ea"/>
                <a:cs typeface="+mn-cs"/>
              </a:rPr>
              <a:t>Works in cloud</a:t>
            </a:r>
          </a:p>
          <a:p>
            <a:pPr marL="1085850" lvl="2" indent="-171450">
              <a:buFont typeface="Arial" charset="0"/>
              <a:buChar char="•"/>
            </a:pPr>
            <a:r>
              <a:rPr lang="en-US" sz="1200" b="0" i="0" kern="1200" baseline="0" dirty="0">
                <a:solidFill>
                  <a:schemeClr val="tx1"/>
                </a:solidFill>
                <a:effectLst/>
                <a:latin typeface="+mn-lt"/>
                <a:ea typeface="+mn-ea"/>
                <a:cs typeface="+mn-cs"/>
              </a:rPr>
              <a:t>Works on-</a:t>
            </a:r>
            <a:r>
              <a:rPr lang="en-US" sz="1200" b="0" i="0" kern="1200" baseline="0" dirty="0" err="1">
                <a:solidFill>
                  <a:schemeClr val="tx1"/>
                </a:solidFill>
                <a:effectLst/>
                <a:latin typeface="+mn-lt"/>
                <a:ea typeface="+mn-ea"/>
                <a:cs typeface="+mn-cs"/>
              </a:rPr>
              <a:t>prem</a:t>
            </a:r>
            <a:r>
              <a:rPr lang="en-US" sz="1200" b="0" i="0" kern="1200" baseline="0" dirty="0">
                <a:solidFill>
                  <a:schemeClr val="tx1"/>
                </a:solidFill>
                <a:effectLst/>
                <a:latin typeface="+mn-lt"/>
                <a:ea typeface="+mn-ea"/>
                <a:cs typeface="+mn-cs"/>
              </a:rPr>
              <a:t> via PS DSC Agents</a:t>
            </a:r>
          </a:p>
          <a:p>
            <a:pPr marL="171450" lvl="0" indent="-171450">
              <a:buFont typeface="Arial" charset="0"/>
              <a:buChar char="•"/>
            </a:pPr>
            <a:r>
              <a:rPr lang="en-US" sz="1200" b="0" i="0" kern="1200" baseline="0" dirty="0">
                <a:solidFill>
                  <a:schemeClr val="tx1"/>
                </a:solidFill>
                <a:effectLst/>
                <a:latin typeface="+mn-lt"/>
                <a:ea typeface="+mn-ea"/>
                <a:cs typeface="+mn-cs"/>
              </a:rPr>
              <a:t>Backups</a:t>
            </a:r>
          </a:p>
          <a:p>
            <a:pPr marL="628650" lvl="1" indent="-171450">
              <a:buFont typeface="Arial" charset="0"/>
              <a:buChar char="•"/>
            </a:pPr>
            <a:r>
              <a:rPr lang="en-US" sz="1200" b="0" i="0" kern="1200" baseline="0" dirty="0">
                <a:solidFill>
                  <a:schemeClr val="tx1"/>
                </a:solidFill>
                <a:effectLst/>
                <a:latin typeface="+mn-lt"/>
                <a:ea typeface="+mn-ea"/>
                <a:cs typeface="+mn-cs"/>
              </a:rPr>
              <a:t>OMS utilizes Azure Backup for backup and restore services (wont get into all the scenarios)</a:t>
            </a:r>
          </a:p>
          <a:p>
            <a:pPr marL="171450" lvl="0" indent="-171450">
              <a:buFont typeface="Arial" charset="0"/>
              <a:buChar char="•"/>
            </a:pPr>
            <a:r>
              <a:rPr lang="en-US" sz="1200" b="0" i="0" kern="1200" baseline="0" dirty="0">
                <a:solidFill>
                  <a:schemeClr val="tx1"/>
                </a:solidFill>
                <a:effectLst/>
                <a:latin typeface="+mn-lt"/>
                <a:ea typeface="+mn-ea"/>
                <a:cs typeface="+mn-cs"/>
              </a:rPr>
              <a:t>Site Recovery</a:t>
            </a:r>
          </a:p>
          <a:p>
            <a:pPr marL="628650" lvl="1" indent="-171450">
              <a:buFont typeface="Arial" charset="0"/>
              <a:buChar char="•"/>
            </a:pPr>
            <a:r>
              <a:rPr lang="en-US" sz="1200" b="0" i="0" kern="1200" baseline="0" dirty="0">
                <a:solidFill>
                  <a:schemeClr val="tx1"/>
                </a:solidFill>
                <a:effectLst/>
                <a:latin typeface="+mn-lt"/>
                <a:ea typeface="+mn-ea"/>
                <a:cs typeface="+mn-cs"/>
              </a:rPr>
              <a:t>Azure Site Recovery orchestrates the replication of on-</a:t>
            </a:r>
            <a:r>
              <a:rPr lang="en-US" sz="1200" b="0" i="0" kern="1200" baseline="0" dirty="0" err="1">
                <a:solidFill>
                  <a:schemeClr val="tx1"/>
                </a:solidFill>
                <a:effectLst/>
                <a:latin typeface="+mn-lt"/>
                <a:ea typeface="+mn-ea"/>
                <a:cs typeface="+mn-cs"/>
              </a:rPr>
              <a:t>prem</a:t>
            </a:r>
            <a:r>
              <a:rPr lang="en-US" sz="1200" b="0" i="0" kern="1200" baseline="0" dirty="0">
                <a:solidFill>
                  <a:schemeClr val="tx1"/>
                </a:solidFill>
                <a:effectLst/>
                <a:latin typeface="+mn-lt"/>
                <a:ea typeface="+mn-ea"/>
                <a:cs typeface="+mn-cs"/>
              </a:rPr>
              <a:t> virtual/physical machines to Azure or a secondary DR site</a:t>
            </a:r>
          </a:p>
          <a:p>
            <a:pPr marL="628650" lvl="1" indent="-171450">
              <a:buFont typeface="Arial" charset="0"/>
              <a:buChar char="•"/>
            </a:pPr>
            <a:r>
              <a:rPr lang="en-US" sz="1200" b="0" i="0" kern="1200" baseline="0" dirty="0">
                <a:solidFill>
                  <a:schemeClr val="tx1"/>
                </a:solidFill>
                <a:effectLst/>
                <a:latin typeface="+mn-lt"/>
                <a:ea typeface="+mn-ea"/>
                <a:cs typeface="+mn-cs"/>
              </a:rPr>
              <a:t>Again, won’t go into details but know that it exists and you should review its contribution to the OMS ecosystem</a:t>
            </a:r>
          </a:p>
          <a:p>
            <a:pPr marL="628650" lvl="1" indent="-171450">
              <a:buFont typeface="Arial" charset="0"/>
              <a:buChar char="•"/>
            </a:pPr>
            <a:endParaRPr lang="en-US" sz="1200" b="0" i="0" kern="1200" baseline="0" dirty="0">
              <a:solidFill>
                <a:schemeClr val="tx1"/>
              </a:solidFill>
              <a:effectLst/>
              <a:latin typeface="+mn-lt"/>
              <a:ea typeface="+mn-ea"/>
              <a:cs typeface="+mn-cs"/>
            </a:endParaRPr>
          </a:p>
          <a:p>
            <a:pPr marL="628650" lvl="1" indent="-171450">
              <a:buFont typeface="Arial" charset="0"/>
              <a:buChar char="•"/>
            </a:pPr>
            <a:endParaRPr lang="en-US" sz="1200" b="0" i="0" kern="1200" baseline="0" dirty="0">
              <a:solidFill>
                <a:schemeClr val="tx1"/>
              </a:solidFill>
              <a:effectLst/>
              <a:latin typeface="+mn-lt"/>
              <a:ea typeface="+mn-ea"/>
              <a:cs typeface="+mn-cs"/>
            </a:endParaRPr>
          </a:p>
          <a:p>
            <a:pPr marL="171450" lvl="0" indent="-171450">
              <a:buFont typeface="Arial" charset="0"/>
              <a:buChar char="•"/>
            </a:pPr>
            <a:r>
              <a:rPr lang="en-US" sz="1200" b="0" i="0" kern="1200" baseline="0" dirty="0">
                <a:solidFill>
                  <a:schemeClr val="tx1"/>
                </a:solidFill>
                <a:effectLst/>
                <a:latin typeface="+mn-lt"/>
                <a:ea typeface="+mn-ea"/>
                <a:cs typeface="+mn-cs"/>
              </a:rPr>
              <a:t>Management solutions</a:t>
            </a:r>
          </a:p>
          <a:p>
            <a:pPr marL="628650" lvl="1" indent="-171450">
              <a:buFont typeface="Arial" charset="0"/>
              <a:buChar char="•"/>
            </a:pPr>
            <a:r>
              <a:rPr lang="en-US" sz="1200" b="0" i="0" kern="1200" baseline="0" dirty="0">
                <a:solidFill>
                  <a:schemeClr val="tx1"/>
                </a:solidFill>
                <a:effectLst/>
                <a:latin typeface="+mn-lt"/>
                <a:ea typeface="+mn-ea"/>
                <a:cs typeface="+mn-cs"/>
              </a:rPr>
              <a:t>Utilizes one or more OMS service to provide a pre-packaged management scenario</a:t>
            </a:r>
          </a:p>
          <a:p>
            <a:pPr marL="1085850" lvl="2" indent="-171450">
              <a:buFont typeface="Arial" charset="0"/>
              <a:buChar char="•"/>
            </a:pPr>
            <a:r>
              <a:rPr lang="en-US" sz="1200" b="0" i="0" kern="1200" baseline="0" dirty="0">
                <a:solidFill>
                  <a:schemeClr val="tx1"/>
                </a:solidFill>
                <a:effectLst/>
                <a:latin typeface="+mn-lt"/>
                <a:ea typeface="+mn-ea"/>
                <a:cs typeface="+mn-cs"/>
              </a:rPr>
              <a:t>Example: Update management (scan update logs to identify resources with missing updates)</a:t>
            </a:r>
          </a:p>
          <a:p>
            <a:endParaRPr lang="en-US" dirty="0"/>
          </a:p>
          <a:p>
            <a:r>
              <a:rPr lang="en-US" dirty="0"/>
              <a:t>Reference(s):</a:t>
            </a:r>
          </a:p>
          <a:p>
            <a:r>
              <a:rPr lang="en-US" dirty="0"/>
              <a:t>https://</a:t>
            </a:r>
            <a:r>
              <a:rPr lang="en-US" dirty="0" err="1"/>
              <a:t>docs.microsoft.com</a:t>
            </a:r>
            <a:r>
              <a:rPr lang="en-US" dirty="0"/>
              <a:t>/</a:t>
            </a:r>
            <a:r>
              <a:rPr lang="en-US" dirty="0" err="1"/>
              <a:t>en</a:t>
            </a:r>
            <a:r>
              <a:rPr lang="en-US" dirty="0"/>
              <a:t>-us/azure/operations-management-suite/operations-management-suite-overview\</a:t>
            </a:r>
          </a:p>
          <a:p>
            <a:r>
              <a:rPr lang="en-US" dirty="0"/>
              <a:t>http://</a:t>
            </a:r>
            <a:r>
              <a:rPr lang="en-US" dirty="0" err="1"/>
              <a:t>azure.microsoft.com</a:t>
            </a:r>
            <a:r>
              <a:rPr lang="en-US" dirty="0"/>
              <a:t>/documentation/services/log-analytics</a:t>
            </a:r>
          </a:p>
          <a:p>
            <a:r>
              <a:rPr lang="en-US" dirty="0"/>
              <a:t>https://</a:t>
            </a:r>
            <a:r>
              <a:rPr lang="en-US" dirty="0" err="1"/>
              <a:t>docs.microsoft.com</a:t>
            </a:r>
            <a:r>
              <a:rPr lang="en-US" dirty="0"/>
              <a:t>/</a:t>
            </a:r>
            <a:r>
              <a:rPr lang="en-US" dirty="0" err="1"/>
              <a:t>en</a:t>
            </a:r>
            <a:r>
              <a:rPr lang="en-US" dirty="0"/>
              <a:t>-us/azure/automation/automation-intro</a:t>
            </a:r>
          </a:p>
          <a:p>
            <a:r>
              <a:rPr lang="en-US" dirty="0"/>
              <a:t>http://</a:t>
            </a:r>
            <a:r>
              <a:rPr lang="en-US" dirty="0" err="1"/>
              <a:t>azure.microsoft.com</a:t>
            </a:r>
            <a:r>
              <a:rPr lang="en-US" dirty="0"/>
              <a:t>/documentation/services/backup</a:t>
            </a:r>
          </a:p>
          <a:p>
            <a:r>
              <a:rPr lang="en-US" dirty="0"/>
              <a:t>http://</a:t>
            </a:r>
            <a:r>
              <a:rPr lang="en-US" dirty="0" err="1"/>
              <a:t>azure.microsoft.com</a:t>
            </a:r>
            <a:r>
              <a:rPr lang="en-US" dirty="0"/>
              <a:t>/documentation/services/site-recovery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1674528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do we identify, authenticate, and authorize users within Azure?</a:t>
            </a:r>
          </a:p>
          <a:p>
            <a:endParaRPr lang="en-US" baseline="0" dirty="0"/>
          </a:p>
          <a:p>
            <a:r>
              <a:rPr lang="en-US" baseline="0" dirty="0"/>
              <a:t>How do we manage who may access to our Azure resources?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19251499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Internals </a:t>
            </a:r>
            <a:r>
              <a:rPr lang="mr-IN" dirty="0"/>
              <a:t>–</a:t>
            </a:r>
            <a:r>
              <a:rPr lang="en-US" dirty="0"/>
              <a:t> How does it work </a:t>
            </a:r>
            <a:r>
              <a:rPr lang="mr-IN" dirty="0"/>
              <a:t>–</a:t>
            </a:r>
            <a:r>
              <a:rPr lang="en-US" dirty="0"/>
              <a:t> What</a:t>
            </a:r>
            <a:r>
              <a:rPr lang="en-US" baseline="0" dirty="0"/>
              <a:t>’s needed</a:t>
            </a:r>
            <a:endParaRPr lang="en-US" dirty="0"/>
          </a:p>
          <a:p>
            <a:endParaRPr lang="en-US" dirty="0"/>
          </a:p>
          <a:p>
            <a:r>
              <a:rPr lang="en-US" dirty="0"/>
              <a:t>OMS Workspace: A workspace is a logical container where your management data is stored. It provides you a way to partition data between different teams in your organization, as the data is exclusive to its workspace. </a:t>
            </a:r>
          </a:p>
          <a:p>
            <a:endParaRPr lang="en-US" dirty="0"/>
          </a:p>
          <a:p>
            <a:r>
              <a:rPr lang="en-US" dirty="0"/>
              <a:t>Connection Method: Define</a:t>
            </a:r>
            <a:r>
              <a:rPr lang="en-US" baseline="0" dirty="0"/>
              <a:t> the connection method OMS will use for data collection</a:t>
            </a:r>
          </a:p>
          <a:p>
            <a:pPr marL="171450" indent="-171450">
              <a:buFontTx/>
              <a:buChar char="-"/>
            </a:pPr>
            <a:r>
              <a:rPr lang="en-US" baseline="0" dirty="0"/>
              <a:t>Agent installed on a server</a:t>
            </a:r>
          </a:p>
          <a:p>
            <a:pPr marL="171450" indent="-171450">
              <a:buFontTx/>
              <a:buChar char="-"/>
            </a:pPr>
            <a:r>
              <a:rPr lang="en-US" baseline="0" dirty="0"/>
              <a:t>SCOM</a:t>
            </a:r>
          </a:p>
          <a:p>
            <a:pPr marL="171450" indent="-171450">
              <a:buFontTx/>
              <a:buChar char="-"/>
            </a:pPr>
            <a:r>
              <a:rPr lang="en-US" dirty="0"/>
              <a:t>Azure storage account configured with the Windows or Linux Azure diagnostic VM extension (option when provisioning new VM) or under</a:t>
            </a:r>
            <a:r>
              <a:rPr lang="en-US" baseline="0" dirty="0"/>
              <a:t> Diagnostics settings of the VM blade</a:t>
            </a:r>
          </a:p>
          <a:p>
            <a:pPr marL="0" indent="0">
              <a:buFontTx/>
              <a:buNone/>
            </a:pPr>
            <a:endParaRPr lang="en-US" baseline="0" dirty="0"/>
          </a:p>
          <a:p>
            <a:pPr marL="0" indent="0">
              <a:buFontTx/>
              <a:buNone/>
            </a:pPr>
            <a:r>
              <a:rPr lang="en-US" baseline="0" dirty="0"/>
              <a:t>References:</a:t>
            </a:r>
          </a:p>
          <a:p>
            <a:pPr marL="171450" indent="-171450">
              <a:buFontTx/>
              <a:buChar char="-"/>
            </a:pPr>
            <a:r>
              <a:rPr lang="en-US" baseline="0" dirty="0"/>
              <a:t>http://</a:t>
            </a:r>
            <a:r>
              <a:rPr lang="en-US" baseline="0" dirty="0" err="1"/>
              <a:t>download.microsoft.com</a:t>
            </a:r>
            <a:r>
              <a:rPr lang="en-US" baseline="0" dirty="0"/>
              <a:t>/download/3/7/E/37E21FFE-7E3B-4EB3-A0FE-A07E66ECB9F9/</a:t>
            </a:r>
            <a:r>
              <a:rPr lang="en-US" baseline="0" dirty="0" err="1"/>
              <a:t>Microsoft_Operations_Management_Suite_Resources.pdf</a:t>
            </a:r>
            <a:endParaRPr lang="en-US" baseline="0" dirty="0"/>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1416851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Answers</a:t>
            </a:r>
            <a:r>
              <a:rPr lang="en-US" baseline="0" dirty="0"/>
              <a:t> the question: </a:t>
            </a:r>
            <a:r>
              <a:rPr lang="en-US" dirty="0"/>
              <a:t>Who turned off the SQL server!?</a:t>
            </a:r>
          </a:p>
          <a:p>
            <a:r>
              <a:rPr lang="en-US" dirty="0"/>
              <a:t>Does not answer the question “What</a:t>
            </a:r>
            <a:r>
              <a:rPr lang="en-US" baseline="0" dirty="0"/>
              <a:t> caused the</a:t>
            </a:r>
            <a:r>
              <a:rPr lang="en-US" dirty="0"/>
              <a:t> SQL server to restart?”</a:t>
            </a:r>
          </a:p>
          <a:p>
            <a:endParaRPr lang="en-US" dirty="0"/>
          </a:p>
          <a:p>
            <a:r>
              <a:rPr lang="en-US" dirty="0"/>
              <a:t>Activity</a:t>
            </a:r>
            <a:r>
              <a:rPr lang="en-US" baseline="0" dirty="0"/>
              <a:t> Logs can then feed into a number of downstream entities</a:t>
            </a:r>
          </a:p>
          <a:p>
            <a:pPr marL="171450" indent="-171450">
              <a:buFont typeface="Arial" charset="0"/>
              <a:buChar char="•"/>
            </a:pPr>
            <a:r>
              <a:rPr lang="en-US" baseline="0" dirty="0"/>
              <a:t>OMS Log Analytics</a:t>
            </a:r>
          </a:p>
          <a:p>
            <a:pPr marL="171450" indent="-171450">
              <a:buFont typeface="Arial" charset="0"/>
              <a:buChar char="•"/>
            </a:pPr>
            <a:r>
              <a:rPr lang="en-US" baseline="0" dirty="0" err="1"/>
              <a:t>EventHub</a:t>
            </a:r>
            <a:endParaRPr lang="en-US" baseline="0" dirty="0"/>
          </a:p>
          <a:p>
            <a:pPr marL="171450" indent="-171450">
              <a:buFont typeface="Arial" charset="0"/>
              <a:buChar char="•"/>
            </a:pPr>
            <a:r>
              <a:rPr lang="en-US" baseline="0" dirty="0" err="1"/>
              <a:t>PowerBI</a:t>
            </a:r>
            <a:endParaRPr lang="en-US" baseline="0" dirty="0"/>
          </a:p>
          <a:p>
            <a:pPr marL="171450" indent="-171450">
              <a:buFont typeface="Arial" charset="0"/>
              <a:buChar char="•"/>
            </a:pPr>
            <a:r>
              <a:rPr lang="en-US" baseline="0" dirty="0"/>
              <a:t>Azure Storage</a:t>
            </a:r>
          </a:p>
          <a:p>
            <a:pPr marL="171450" indent="-171450">
              <a:buFont typeface="Arial" charset="0"/>
              <a:buChar char="•"/>
            </a:pPr>
            <a:endParaRPr lang="en-US" dirty="0"/>
          </a:p>
          <a:p>
            <a:endParaRPr lang="en-US" dirty="0"/>
          </a:p>
          <a:p>
            <a:r>
              <a:rPr lang="en-US" dirty="0"/>
              <a:t>Reference(s):</a:t>
            </a:r>
          </a:p>
          <a:p>
            <a:r>
              <a:rPr lang="en-US" dirty="0"/>
              <a:t>https://</a:t>
            </a:r>
            <a:r>
              <a:rPr lang="en-US" dirty="0" err="1"/>
              <a:t>docs.microsoft.com</a:t>
            </a:r>
            <a:r>
              <a:rPr lang="en-US" dirty="0"/>
              <a:t>/</a:t>
            </a:r>
            <a:r>
              <a:rPr lang="en-US" dirty="0" err="1"/>
              <a:t>en</a:t>
            </a:r>
            <a:r>
              <a:rPr lang="en-US" dirty="0"/>
              <a:t>-us/azure/monitoring-and-diagnostics/monitoring-overview-activity-logs</a:t>
            </a:r>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1045293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all know, security in any environment is a challenge</a:t>
            </a:r>
            <a:r>
              <a:rPr lang="en-US" baseline="0" dirty="0"/>
              <a:t> and to some extent because the cloud removes the physicality of our infrastructure, it becomes even more so.</a:t>
            </a:r>
          </a:p>
          <a:p>
            <a:endParaRPr lang="en-US" baseline="0" dirty="0"/>
          </a:p>
          <a:p>
            <a:r>
              <a:rPr lang="en-US" sz="1200" b="0" i="0" kern="1200" dirty="0">
                <a:solidFill>
                  <a:schemeClr val="tx1"/>
                </a:solidFill>
                <a:effectLst/>
                <a:latin typeface="+mn-lt"/>
                <a:ea typeface="+mn-ea"/>
                <a:cs typeface="+mn-cs"/>
              </a:rPr>
              <a:t>Azure Security Center provides unified security management and advanced threat protection for workloads running in Azure, on-premises, and in other clouds. It delivers visibility and control over hybrid cloud workloads, active defenses that reduce your exposure to threats, and intelligent detection to help you keep pace with rapidly evolving cyberattacks.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a:t>
            </a:r>
            <a:r>
              <a:rPr lang="en-US" sz="1200" b="0" i="0" kern="1200" baseline="0" dirty="0">
                <a:solidFill>
                  <a:schemeClr val="tx1"/>
                </a:solidFill>
                <a:effectLst/>
                <a:latin typeface="+mn-lt"/>
                <a:ea typeface="+mn-ea"/>
                <a:cs typeface="+mn-cs"/>
              </a:rPr>
              <a:t> security center enables you to stay ahead of threats by tapping into Microsoft’s own security apparatus.</a:t>
            </a:r>
            <a:endParaRPr lang="en-US" sz="1200" b="0" i="0" kern="1200" dirty="0">
              <a:solidFill>
                <a:schemeClr val="tx1"/>
              </a:solidFill>
              <a:effectLst/>
              <a:latin typeface="+mn-lt"/>
              <a:ea typeface="+mn-ea"/>
              <a:cs typeface="+mn-cs"/>
            </a:endParaRPr>
          </a:p>
          <a:p>
            <a:endParaRPr lang="en-US" sz="1200" b="0" i="0" kern="1200" baseline="0" dirty="0">
              <a:solidFill>
                <a:schemeClr val="tx1"/>
              </a:solidFill>
              <a:effectLst/>
              <a:latin typeface="+mn-lt"/>
              <a:ea typeface="+mn-ea"/>
              <a:cs typeface="+mn-cs"/>
            </a:endParaRPr>
          </a:p>
          <a:p>
            <a:endParaRPr lang="en-US" baseline="0" dirty="0"/>
          </a:p>
          <a:p>
            <a:r>
              <a:rPr lang="en-US" baseline="0" dirty="0"/>
              <a:t>Reference(s):</a:t>
            </a:r>
          </a:p>
          <a:p>
            <a:pPr marL="0" indent="0">
              <a:buFont typeface="Arial" charset="0"/>
              <a:buNone/>
            </a:pPr>
            <a:r>
              <a:rPr lang="en-US" baseline="0" dirty="0"/>
              <a:t>https://</a:t>
            </a:r>
            <a:r>
              <a:rPr lang="en-US" baseline="0" dirty="0" err="1"/>
              <a:t>docs.microsoft.com</a:t>
            </a:r>
            <a:r>
              <a:rPr lang="en-US" baseline="0" dirty="0"/>
              <a:t>/</a:t>
            </a:r>
            <a:r>
              <a:rPr lang="en-US" baseline="0" dirty="0" err="1"/>
              <a:t>en</a:t>
            </a:r>
            <a:r>
              <a:rPr lang="en-US" baseline="0" dirty="0"/>
              <a:t>-us/azure/security-center/security-center-intro</a:t>
            </a:r>
          </a:p>
          <a:p>
            <a:pPr marL="0" indent="0">
              <a:buFontTx/>
              <a:buNone/>
            </a:pPr>
            <a:r>
              <a:rPr lang="en-US" baseline="0" dirty="0"/>
              <a:t>https://</a:t>
            </a:r>
            <a:r>
              <a:rPr lang="en-US" baseline="0" dirty="0" err="1"/>
              <a:t>docs.microsoft.com</a:t>
            </a:r>
            <a:r>
              <a:rPr lang="en-US" baseline="0" dirty="0"/>
              <a:t>/</a:t>
            </a:r>
            <a:r>
              <a:rPr lang="en-US" baseline="0" dirty="0" err="1"/>
              <a:t>en</a:t>
            </a:r>
            <a:r>
              <a:rPr lang="en-US" baseline="0" dirty="0"/>
              <a:t>-us/azure/security-center/security-center-get-started</a:t>
            </a:r>
          </a:p>
          <a:p>
            <a:pPr marL="0" indent="0">
              <a:buFontTx/>
              <a:buNone/>
            </a:pPr>
            <a:r>
              <a:rPr lang="en-US" dirty="0"/>
              <a:t>https://</a:t>
            </a:r>
            <a:r>
              <a:rPr lang="en-US" dirty="0" err="1"/>
              <a:t>docs.microsoft.com</a:t>
            </a:r>
            <a:r>
              <a:rPr lang="en-US" dirty="0"/>
              <a:t>/</a:t>
            </a:r>
            <a:r>
              <a:rPr lang="en-US" dirty="0" err="1"/>
              <a:t>en</a:t>
            </a:r>
            <a:r>
              <a:rPr lang="en-US" dirty="0"/>
              <a:t>-us/azure/monitoring-and-diagnostics/monitoring-overview-of-diagnostic-logs</a:t>
            </a:r>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1822101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new Windows VM named </a:t>
            </a:r>
            <a:r>
              <a:rPr lang="en-US" sz="1000" b="1" dirty="0">
                <a:latin typeface="Segoe UI" panose="020B0502040204020203" pitchFamily="34" charset="0"/>
                <a:ea typeface="Calibri"/>
                <a:cs typeface="Segoe UI" panose="020B0502040204020203" pitchFamily="34" charset="0"/>
              </a:rPr>
              <a:t>20533D03DemoVM1</a:t>
            </a:r>
            <a:r>
              <a:rPr lang="en-US" sz="1000" dirty="0">
                <a:solidFill>
                  <a:srgbClr val="000000"/>
                </a:solidFill>
                <a:latin typeface="Segoe UI" panose="020B0502040204020203" pitchFamily="34" charset="0"/>
                <a:ea typeface="Calibri"/>
                <a:cs typeface="Segoe UI" panose="020B0502040204020203" pitchFamily="34" charset="0"/>
              </a:rPr>
              <a:t> into a new resource group named </a:t>
            </a:r>
            <a:r>
              <a:rPr lang="en-US" sz="1000" b="1" dirty="0">
                <a:latin typeface="Segoe UI" panose="020B0502040204020203" pitchFamily="34" charset="0"/>
                <a:ea typeface="Calibri"/>
                <a:cs typeface="Segoe UI" panose="020B0502040204020203" pitchFamily="34" charset="0"/>
              </a:rPr>
              <a:t>20533D03-DemoRG01</a:t>
            </a:r>
            <a:r>
              <a:rPr lang="en-US" sz="1000" dirty="0">
                <a:solidFill>
                  <a:srgbClr val="000000"/>
                </a:solidFill>
                <a:latin typeface="Segoe UI" panose="020B0502040204020203" pitchFamily="34" charset="0"/>
                <a:ea typeface="Calibri"/>
                <a:cs typeface="Segoe UI" panose="020B0502040204020203" pitchFamily="34" charset="0"/>
              </a:rPr>
              <a:t> by following the steps listed on “Create a Windows virtual machine with the Azure portal” at: </a:t>
            </a:r>
            <a:r>
              <a:rPr lang="en-US" sz="1000" u="sng" dirty="0">
                <a:solidFill>
                  <a:srgbClr val="0000FF"/>
                </a:solidFill>
                <a:latin typeface="Segoe UI" panose="020B0502040204020203" pitchFamily="34" charset="0"/>
                <a:ea typeface="Calibri"/>
                <a:cs typeface="Segoe UI"/>
                <a:hlinkClick r:id="rId3"/>
              </a:rPr>
              <a:t>https://aka.ms/pzxh13</a:t>
            </a:r>
            <a:r>
              <a:rPr lang="en-US" sz="1000" dirty="0">
                <a:latin typeface="Segoe UI" panose="020B0502040204020203" pitchFamily="34" charset="0"/>
                <a:ea typeface="Calibri"/>
                <a:cs typeface="Segoe UI" panose="020B0502040204020203" pitchFamily="34" charset="0"/>
              </a:rPr>
              <a:t> </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Additional Reading: </a:t>
            </a:r>
            <a:r>
              <a:rPr lang="en-US" sz="1000" dirty="0">
                <a:latin typeface="Segoe UI" panose="020B0502040204020203" pitchFamily="34" charset="0"/>
                <a:ea typeface="Calibri"/>
                <a:cs typeface="Segoe UI" panose="020B0502040204020203" pitchFamily="34" charset="0"/>
              </a:rPr>
              <a:t>Deploy a Linux VM named </a:t>
            </a:r>
            <a:r>
              <a:rPr lang="en-US" sz="1000" b="1" dirty="0">
                <a:latin typeface="Segoe UI" panose="020B0502040204020203" pitchFamily="34" charset="0"/>
                <a:ea typeface="Calibri"/>
                <a:cs typeface="Segoe UI" panose="020B0502040204020203" pitchFamily="34" charset="0"/>
              </a:rPr>
              <a:t>20533D03DemoVM2 </a:t>
            </a:r>
            <a:r>
              <a:rPr lang="en-US" sz="1000" dirty="0">
                <a:latin typeface="Segoe UI" panose="020B0502040204020203" pitchFamily="34" charset="0"/>
                <a:ea typeface="Calibri"/>
                <a:cs typeface="Segoe UI" panose="020B0502040204020203" pitchFamily="34" charset="0"/>
              </a:rPr>
              <a:t>into a new resource group named </a:t>
            </a:r>
            <a:r>
              <a:rPr lang="en-US" sz="1000" b="1" dirty="0">
                <a:latin typeface="Segoe UI" panose="020B0502040204020203" pitchFamily="34" charset="0"/>
                <a:ea typeface="Calibri"/>
                <a:cs typeface="Segoe UI" panose="020B0502040204020203" pitchFamily="34" charset="0"/>
              </a:rPr>
              <a:t>20533D03-DemoRG02</a:t>
            </a:r>
            <a:r>
              <a:rPr lang="en-US" sz="1000" dirty="0">
                <a:latin typeface="Segoe UI" panose="020B0502040204020203" pitchFamily="34" charset="0"/>
                <a:ea typeface="Calibri"/>
                <a:cs typeface="Segoe UI" panose="020B0502040204020203" pitchFamily="34" charset="0"/>
              </a:rPr>
              <a:t> by following the steps listed on “Create a Linux virtual machine with the Azure portal” at: </a:t>
            </a:r>
            <a:r>
              <a:rPr lang="en-US" sz="1000" u="sng" dirty="0">
                <a:solidFill>
                  <a:srgbClr val="0000FF"/>
                </a:solidFill>
                <a:latin typeface="Segoe UI" panose="020B0502040204020203" pitchFamily="34" charset="0"/>
                <a:ea typeface="Calibri"/>
                <a:cs typeface="Segoe UI"/>
                <a:hlinkClick r:id="rId4"/>
              </a:rPr>
              <a:t>https://aka.ms/ajqf8q</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Note: </a:t>
            </a:r>
            <a:r>
              <a:rPr lang="en-US" sz="1000" dirty="0">
                <a:latin typeface="Segoe UI" panose="020B0502040204020203" pitchFamily="34" charset="0"/>
                <a:ea typeface="Calibri"/>
                <a:cs typeface="Segoe UI" panose="020B0502040204020203" pitchFamily="34" charset="0"/>
              </a:rPr>
              <a:t>Do not wait for the deployment to complete. Continue with the next topic.</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Preparation Steps</a:t>
            </a:r>
            <a:endParaRPr lang="en-US" sz="1000" dirty="0">
              <a:latin typeface="Segoe UI" panose="020B0502040204020203" pitchFamily="34" charset="0"/>
              <a:ea typeface="Calibri"/>
              <a:cs typeface="Segoe UI" panose="020B0502040204020203" pitchFamily="34" charset="0"/>
            </a:endParaRPr>
          </a:p>
          <a:p>
            <a:pPr>
              <a:lnSpc>
                <a:spcPct val="115000"/>
              </a:lnSpc>
              <a:spcAft>
                <a:spcPts val="1000"/>
              </a:spcAft>
            </a:pPr>
            <a:r>
              <a:rPr lang="en-US" sz="1000" dirty="0">
                <a:latin typeface="Segoe UI" panose="020B0502040204020203" pitchFamily="34" charset="0"/>
                <a:ea typeface="Calibri"/>
                <a:cs typeface="Segoe UI" panose="020B0502040204020203" pitchFamily="34" charset="0"/>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Segoe UI" panose="020B0502040204020203" pitchFamily="34" charset="0"/>
                <a:ea typeface="Calibri"/>
                <a:cs typeface="Segoe UI" panose="020B0502040204020203" pitchFamily="34" charset="0"/>
              </a:rPr>
              <a:t>Demonstration Steps</a:t>
            </a:r>
            <a:endParaRPr lang="en-US" sz="1000" dirty="0">
              <a:latin typeface="Segoe UI" panose="020B0502040204020203" pitchFamily="34" charset="0"/>
              <a:ea typeface="Calibri"/>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In Microsoft Edge, navigate to the Azure portal. </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Segoe UI" panose="020B0502040204020203" pitchFamily="34" charset="0"/>
                <a:ea typeface="Times New Roman"/>
                <a:cs typeface="Segoe UI" panose="020B0502040204020203" pitchFamily="34" charset="0"/>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Name: </a:t>
            </a:r>
            <a:r>
              <a:rPr lang="en-US" sz="1000" b="1" dirty="0">
                <a:effectLst/>
                <a:latin typeface="Segoe UI" panose="020B0502040204020203" pitchFamily="34" charset="0"/>
                <a:ea typeface="Times New Roman"/>
                <a:cs typeface="Segoe UI" panose="020B0502040204020203" pitchFamily="34" charset="0"/>
              </a:rPr>
              <a:t>20533D03LabVM1</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User name: </a:t>
            </a:r>
            <a:r>
              <a:rPr lang="en-US" sz="1000" b="1" dirty="0">
                <a:effectLst/>
                <a:latin typeface="Segoe UI" panose="020B0502040204020203" pitchFamily="34" charset="0"/>
                <a:ea typeface="Times New Roman"/>
                <a:cs typeface="Segoe UI" panose="020B0502040204020203" pitchFamily="34" charset="0"/>
              </a:rPr>
              <a:t>Instructor</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Password: </a:t>
            </a:r>
            <a:r>
              <a:rPr lang="en-US" sz="1000" b="1" dirty="0">
                <a:effectLst/>
                <a:latin typeface="Segoe UI" panose="020B0502040204020203" pitchFamily="34" charset="0"/>
                <a:ea typeface="Times New Roman"/>
                <a:cs typeface="Segoe UI" panose="020B0502040204020203" pitchFamily="34" charset="0"/>
              </a:rPr>
              <a:t>Pa55w.rd1234</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Resource Group: The existing resource group that you created in the previous demonstration, named </a:t>
            </a:r>
            <a:r>
              <a:rPr lang="en-US" sz="1000" b="1" dirty="0">
                <a:effectLst/>
                <a:latin typeface="Segoe UI" panose="020B0502040204020203" pitchFamily="34" charset="0"/>
                <a:ea typeface="Times New Roman"/>
                <a:cs typeface="Segoe UI" panose="020B0502040204020203" pitchFamily="34" charset="0"/>
              </a:rPr>
              <a:t>20533D0301-DemoRG</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Segoe UI" panose="020B0502040204020203" pitchFamily="34" charset="0"/>
                <a:ea typeface="Times New Roman"/>
                <a:cs typeface="Segoe UI" panose="020B0502040204020203" pitchFamily="34" charset="0"/>
              </a:rPr>
              <a:t>Size: </a:t>
            </a:r>
            <a:r>
              <a:rPr lang="en-US" sz="1000" b="1" dirty="0">
                <a:effectLst/>
                <a:latin typeface="Segoe UI" panose="020B0502040204020203" pitchFamily="34" charset="0"/>
                <a:ea typeface="Times New Roman"/>
                <a:cs typeface="Segoe UI" panose="020B0502040204020203" pitchFamily="34" charset="0"/>
              </a:rPr>
              <a:t>Standard_D1_v2 </a:t>
            </a:r>
            <a:endParaRPr lang="en-US" sz="1000" dirty="0">
              <a:effectLst/>
              <a:latin typeface="Segoe UI" panose="020B0502040204020203" pitchFamily="34" charset="0"/>
              <a:ea typeface="Times New Roman"/>
              <a:cs typeface="Segoe UI" panose="020B0502040204020203" pitchFamily="34" charset="0"/>
            </a:endParaRPr>
          </a:p>
          <a:p>
            <a:pPr marL="742950" lvl="1" indent="-285750">
              <a:lnSpc>
                <a:spcPct val="115000"/>
              </a:lnSpc>
              <a:spcAft>
                <a:spcPts val="995"/>
              </a:spcAft>
              <a:buFont typeface="Symbol"/>
              <a:buChar char=""/>
            </a:pPr>
            <a:endParaRPr lang="en-US" sz="1000" dirty="0">
              <a:latin typeface="Segoe UI" panose="020B0502040204020203" pitchFamily="34" charset="0"/>
              <a:ea typeface="Calibri"/>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solidFill>
                  <a:prstClr val="black"/>
                </a:solidFill>
              </a:rPr>
              <a:pPr/>
              <a:t>33</a:t>
            </a:fld>
            <a:endParaRPr lang="en-US" dirty="0">
              <a:solidFill>
                <a:prstClr val="black"/>
              </a:solidFill>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Segoe UI" panose="020B0502040204020203" pitchFamily="34" charset="0"/>
              </a:rPr>
              <a:t>3: Implementing virtual machines</a:t>
            </a:r>
          </a:p>
        </p:txBody>
      </p:sp>
      <p:sp>
        <p:nvSpPr>
          <p:cNvPr id="7" name="TextBox 6"/>
          <p:cNvSpPr txBox="1"/>
          <p:nvPr/>
        </p:nvSpPr>
        <p:spPr>
          <a:xfrm>
            <a:off x="0" y="8890000"/>
            <a:ext cx="2005677" cy="246221"/>
          </a:xfrm>
          <a:prstGeom prst="rect">
            <a:avLst/>
          </a:prstGeom>
          <a:noFill/>
        </p:spPr>
        <p:txBody>
          <a:bodyPr vert="horz" wrap="none" rtlCol="0">
            <a:spAutoFit/>
          </a:bodyPr>
          <a:lstStyle/>
          <a:p>
            <a:r>
              <a:rPr lang="en-CA" sz="1000" dirty="0">
                <a:solidFill>
                  <a:prstClr val="black"/>
                </a:solidFill>
                <a:latin typeface="Segoe UI" panose="020B0502040204020203" pitchFamily="34" charset="0"/>
                <a:cs typeface="Segoe UI" panose="020B0502040204020203" pitchFamily="34" charset="0"/>
              </a:rPr>
              <a:t>(More notes on the next slide)</a:t>
            </a:r>
            <a:endParaRPr lang="en-US" sz="1000" dirty="0">
              <a:solidFill>
                <a:prstClr val="black"/>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0334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a:t>
            </a:r>
            <a:r>
              <a:rPr lang="en-US" sz="1200" b="0" i="0" kern="1200" baseline="0" dirty="0">
                <a:solidFill>
                  <a:schemeClr val="tx1"/>
                </a:solidFill>
                <a:effectLst/>
                <a:latin typeface="+mn-lt"/>
                <a:ea typeface="+mn-ea"/>
                <a:cs typeface="+mn-cs"/>
              </a:rPr>
              <a:t> MS Marketing Speak: </a:t>
            </a:r>
            <a:r>
              <a:rPr lang="en-US" sz="1200" b="0" i="0" kern="1200" dirty="0">
                <a:solidFill>
                  <a:schemeClr val="tx1"/>
                </a:solidFill>
                <a:effectLst/>
                <a:latin typeface="+mn-lt"/>
                <a:ea typeface="+mn-ea"/>
                <a:cs typeface="+mn-cs"/>
              </a:rPr>
              <a:t>“Azure Active Directory (Azure AD) is a comprehensive identity and access management cloud solution that gives you a robust set of capabilities to manage users and groups. It helps secure access to on-premises and cloud applications, including Microsoft web services like Office 365, and many non-Microsoft software as a service (SaaS) applications.”</a:t>
            </a:r>
          </a:p>
          <a:p>
            <a:endParaRPr lang="en-US" sz="1200" b="0" i="0" kern="1200" dirty="0">
              <a:solidFill>
                <a:schemeClr val="tx1"/>
              </a:solidFill>
              <a:effectLst/>
              <a:latin typeface="+mn-lt"/>
              <a:ea typeface="+mn-ea"/>
              <a:cs typeface="+mn-cs"/>
            </a:endParaRPr>
          </a:p>
          <a:p>
            <a:pPr marL="171450" indent="-171450">
              <a:buFont typeface="Arial" charset="0"/>
              <a:buChar char="•"/>
            </a:pPr>
            <a:r>
              <a:rPr lang="en-US" sz="1200" b="0" i="0" kern="1200" dirty="0">
                <a:solidFill>
                  <a:schemeClr val="tx1"/>
                </a:solidFill>
                <a:effectLst/>
                <a:latin typeface="+mn-lt"/>
                <a:ea typeface="+mn-ea"/>
                <a:cs typeface="+mn-cs"/>
              </a:rPr>
              <a:t>Azure AD is not the</a:t>
            </a:r>
            <a:r>
              <a:rPr lang="en-US" sz="1200" b="0" i="0" kern="1200" baseline="0" dirty="0">
                <a:solidFill>
                  <a:schemeClr val="tx1"/>
                </a:solidFill>
                <a:effectLst/>
                <a:latin typeface="+mn-lt"/>
                <a:ea typeface="+mn-ea"/>
                <a:cs typeface="+mn-cs"/>
              </a:rPr>
              <a:t> same as AD Directory Services </a:t>
            </a:r>
            <a:r>
              <a:rPr lang="mr-IN" sz="1200" b="0" i="0" kern="1200" baseline="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ADDS (a.k.a. On-</a:t>
            </a:r>
            <a:r>
              <a:rPr lang="en-US" sz="1200" b="0" i="0" kern="1200" baseline="0" dirty="0" err="1">
                <a:solidFill>
                  <a:schemeClr val="tx1"/>
                </a:solidFill>
                <a:effectLst/>
                <a:latin typeface="+mn-lt"/>
                <a:ea typeface="+mn-ea"/>
                <a:cs typeface="+mn-cs"/>
              </a:rPr>
              <a:t>Prem</a:t>
            </a:r>
            <a:r>
              <a:rPr lang="en-US" sz="1200" b="0" i="0" kern="1200" baseline="0" dirty="0">
                <a:solidFill>
                  <a:schemeClr val="tx1"/>
                </a:solidFill>
                <a:effectLst/>
                <a:latin typeface="+mn-lt"/>
                <a:ea typeface="+mn-ea"/>
                <a:cs typeface="+mn-cs"/>
              </a:rPr>
              <a:t> AD)</a:t>
            </a:r>
            <a:endParaRPr lang="en-US" sz="1200" b="0" i="0" kern="1200" dirty="0">
              <a:solidFill>
                <a:schemeClr val="tx1"/>
              </a:solidFill>
              <a:effectLst/>
              <a:latin typeface="+mn-lt"/>
              <a:ea typeface="+mn-ea"/>
              <a:cs typeface="+mn-cs"/>
            </a:endParaRPr>
          </a:p>
          <a:p>
            <a:pPr marL="171450" indent="-171450">
              <a:buFont typeface="Arial" charset="0"/>
              <a:buChar char="•"/>
            </a:pPr>
            <a:r>
              <a:rPr lang="en-US" sz="1200" b="0" i="0" kern="1200" dirty="0">
                <a:solidFill>
                  <a:schemeClr val="tx1"/>
                </a:solidFill>
                <a:effectLst/>
                <a:latin typeface="+mn-lt"/>
                <a:ea typeface="+mn-ea"/>
                <a:cs typeface="+mn-cs"/>
              </a:rPr>
              <a:t>Azure</a:t>
            </a:r>
            <a:r>
              <a:rPr lang="en-US" sz="1200" b="0" i="0" kern="1200" baseline="0" dirty="0">
                <a:solidFill>
                  <a:schemeClr val="tx1"/>
                </a:solidFill>
                <a:effectLst/>
                <a:latin typeface="+mn-lt"/>
                <a:ea typeface="+mn-ea"/>
                <a:cs typeface="+mn-cs"/>
              </a:rPr>
              <a:t> AD does not</a:t>
            </a:r>
            <a:r>
              <a:rPr lang="mr-IN" sz="1200" b="0" i="0" kern="1200" baseline="0" dirty="0">
                <a:solidFill>
                  <a:schemeClr val="tx1"/>
                </a:solidFill>
                <a:effectLst/>
                <a:latin typeface="+mn-lt"/>
                <a:ea typeface="+mn-ea"/>
                <a:cs typeface="+mn-cs"/>
              </a:rPr>
              <a:t>…</a:t>
            </a:r>
            <a:endParaRPr lang="en-US" sz="1200" b="0" i="0" kern="1200" baseline="0" dirty="0">
              <a:solidFill>
                <a:schemeClr val="tx1"/>
              </a:solidFill>
              <a:effectLst/>
              <a:latin typeface="+mn-lt"/>
              <a:ea typeface="+mn-ea"/>
              <a:cs typeface="+mn-cs"/>
            </a:endParaRPr>
          </a:p>
          <a:p>
            <a:pPr marL="628650" lvl="1" indent="-171450">
              <a:buFont typeface="Arial" charset="0"/>
              <a:buChar char="•"/>
            </a:pPr>
            <a:r>
              <a:rPr lang="en-US" sz="1200" b="0" i="0" kern="1200" baseline="0" dirty="0">
                <a:solidFill>
                  <a:schemeClr val="tx1"/>
                </a:solidFill>
                <a:effectLst/>
                <a:latin typeface="+mn-lt"/>
                <a:ea typeface="+mn-ea"/>
                <a:cs typeface="+mn-cs"/>
              </a:rPr>
              <a:t>Support Group Policy</a:t>
            </a:r>
          </a:p>
          <a:p>
            <a:pPr marL="628650" lvl="1" indent="-171450">
              <a:buFont typeface="Arial" charset="0"/>
              <a:buChar char="•"/>
            </a:pPr>
            <a:r>
              <a:rPr lang="en-US" sz="1200" b="0" i="0" kern="1200" baseline="0" dirty="0">
                <a:solidFill>
                  <a:schemeClr val="tx1"/>
                </a:solidFill>
                <a:effectLst/>
                <a:latin typeface="+mn-lt"/>
                <a:ea typeface="+mn-ea"/>
                <a:cs typeface="+mn-cs"/>
              </a:rPr>
              <a:t>Support Organizational Units or Computer objects</a:t>
            </a:r>
          </a:p>
          <a:p>
            <a:pPr marL="628650" lvl="1" indent="-171450">
              <a:buFont typeface="Arial" charset="0"/>
              <a:buChar char="•"/>
            </a:pPr>
            <a:r>
              <a:rPr lang="en-US" sz="1200" b="0" i="0" kern="1200" baseline="0" dirty="0">
                <a:solidFill>
                  <a:schemeClr val="tx1"/>
                </a:solidFill>
                <a:effectLst/>
                <a:latin typeface="+mn-lt"/>
                <a:ea typeface="+mn-ea"/>
                <a:cs typeface="+mn-cs"/>
              </a:rPr>
              <a:t>Support forests or trusts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baseline="0" dirty="0">
                <a:solidFill>
                  <a:schemeClr val="tx1"/>
                </a:solidFill>
                <a:effectLst/>
                <a:latin typeface="+mn-lt"/>
                <a:ea typeface="+mn-ea"/>
                <a:cs typeface="+mn-cs"/>
              </a:rPr>
              <a:t>Flat structure of users and groups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baseline="0" dirty="0">
                <a:solidFill>
                  <a:schemeClr val="tx1"/>
                </a:solidFill>
                <a:effectLst/>
                <a:latin typeface="+mn-lt"/>
                <a:ea typeface="+mn-ea"/>
                <a:cs typeface="+mn-cs"/>
              </a:rPr>
              <a:t>serves as the foundation of Azure’s authentication and authorization functionality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baseline="0" dirty="0">
                <a:solidFill>
                  <a:schemeClr val="tx1"/>
                </a:solidFill>
                <a:effectLst/>
                <a:latin typeface="+mn-lt"/>
                <a:ea typeface="+mn-ea"/>
                <a:cs typeface="+mn-cs"/>
              </a:rPr>
              <a:t>Think UNIX /</a:t>
            </a:r>
            <a:r>
              <a:rPr lang="en-US" sz="1200" b="0" i="0" kern="1200" baseline="0" dirty="0" err="1">
                <a:solidFill>
                  <a:schemeClr val="tx1"/>
                </a:solidFill>
                <a:effectLst/>
                <a:latin typeface="+mn-lt"/>
                <a:ea typeface="+mn-ea"/>
                <a:cs typeface="+mn-cs"/>
              </a:rPr>
              <a:t>etc</a:t>
            </a:r>
            <a:r>
              <a:rPr lang="en-US" sz="1200" b="0" i="0" kern="1200" baseline="0" dirty="0">
                <a:solidFill>
                  <a:schemeClr val="tx1"/>
                </a:solidFill>
                <a:effectLst/>
                <a:latin typeface="+mn-lt"/>
                <a:ea typeface="+mn-ea"/>
                <a:cs typeface="+mn-cs"/>
              </a:rPr>
              <a:t>/</a:t>
            </a:r>
            <a:r>
              <a:rPr lang="en-US" sz="1200" b="0" i="0" kern="1200" baseline="0" dirty="0" err="1">
                <a:solidFill>
                  <a:schemeClr val="tx1"/>
                </a:solidFill>
                <a:effectLst/>
                <a:latin typeface="+mn-lt"/>
                <a:ea typeface="+mn-ea"/>
                <a:cs typeface="+mn-cs"/>
              </a:rPr>
              <a:t>passwd</a:t>
            </a:r>
            <a:r>
              <a:rPr lang="en-US" sz="1200" b="0" i="0" kern="1200" baseline="0" dirty="0">
                <a:solidFill>
                  <a:schemeClr val="tx1"/>
                </a:solidFill>
                <a:effectLst/>
                <a:latin typeface="+mn-lt"/>
                <a:ea typeface="+mn-ea"/>
                <a:cs typeface="+mn-cs"/>
              </a:rPr>
              <a:t> and /</a:t>
            </a:r>
            <a:r>
              <a:rPr lang="en-US" sz="1200" b="0" i="0" kern="1200" baseline="0" dirty="0" err="1">
                <a:solidFill>
                  <a:schemeClr val="tx1"/>
                </a:solidFill>
                <a:effectLst/>
                <a:latin typeface="+mn-lt"/>
                <a:ea typeface="+mn-ea"/>
                <a:cs typeface="+mn-cs"/>
              </a:rPr>
              <a:t>etc</a:t>
            </a:r>
            <a:r>
              <a:rPr lang="en-US" sz="1200" b="0" i="0" kern="1200" baseline="0" dirty="0">
                <a:solidFill>
                  <a:schemeClr val="tx1"/>
                </a:solidFill>
                <a:effectLst/>
                <a:latin typeface="+mn-lt"/>
                <a:ea typeface="+mn-ea"/>
                <a:cs typeface="+mn-cs"/>
              </a:rPr>
              <a:t>/group files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b="0" i="0" kern="1200" dirty="0">
                <a:solidFill>
                  <a:schemeClr val="tx1"/>
                </a:solidFill>
                <a:effectLst/>
                <a:latin typeface="+mn-lt"/>
                <a:ea typeface="+mn-ea"/>
                <a:cs typeface="+mn-cs"/>
              </a:rPr>
              <a:t>Azure</a:t>
            </a:r>
            <a:r>
              <a:rPr lang="en-US" sz="1200" b="0" i="0" kern="1200" baseline="0" dirty="0">
                <a:solidFill>
                  <a:schemeClr val="tx1"/>
                </a:solidFill>
                <a:effectLst/>
                <a:latin typeface="+mn-lt"/>
                <a:ea typeface="+mn-ea"/>
                <a:cs typeface="+mn-cs"/>
              </a:rPr>
              <a:t> ADDS does exist but is outside the scope of this presentation</a:t>
            </a:r>
            <a:endParaRPr lang="en-US" sz="1200" b="0" i="0" kern="1200" dirty="0">
              <a:solidFill>
                <a:schemeClr val="tx1"/>
              </a:solidFill>
              <a:effectLst/>
              <a:latin typeface="+mn-lt"/>
              <a:ea typeface="+mn-ea"/>
              <a:cs typeface="+mn-cs"/>
            </a:endParaRPr>
          </a:p>
          <a:p>
            <a:pPr marL="171450" indent="-171450">
              <a:buFontTx/>
              <a:buChar char="-"/>
            </a:pPr>
            <a:endParaRPr lang="en-US"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1962308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4</a:t>
            </a:r>
            <a:r>
              <a:rPr lang="en-US" sz="1200" b="0" i="0" kern="1200" baseline="0" dirty="0">
                <a:solidFill>
                  <a:schemeClr val="tx1"/>
                </a:solidFill>
                <a:effectLst/>
                <a:latin typeface="+mn-lt"/>
                <a:ea typeface="+mn-ea"/>
                <a:cs typeface="+mn-cs"/>
              </a:rPr>
              <a:t> ”editions” of </a:t>
            </a:r>
            <a:r>
              <a:rPr lang="en-US" sz="1200" b="0" i="0" kern="1200" baseline="0" dirty="0" err="1">
                <a:solidFill>
                  <a:schemeClr val="tx1"/>
                </a:solidFill>
                <a:effectLst/>
                <a:latin typeface="+mn-lt"/>
                <a:ea typeface="+mn-ea"/>
                <a:cs typeface="+mn-cs"/>
              </a:rPr>
              <a:t>AzureAD</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Test</a:t>
            </a:r>
            <a:r>
              <a:rPr lang="en-US" sz="1200" b="0" i="0" kern="1200" baseline="0" dirty="0">
                <a:solidFill>
                  <a:schemeClr val="tx1"/>
                </a:solidFill>
                <a:effectLst/>
                <a:latin typeface="+mn-lt"/>
                <a:ea typeface="+mn-ea"/>
                <a:cs typeface="+mn-cs"/>
              </a:rPr>
              <a:t> focuses on what is available in the different offerings/SKUs.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As an architect it’s important to know the application/solution requirements and select the proper edition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Know what features/functionality is included by specific levels/editions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https://azure.microsoft.com/en-us/pricing/details/active-directory/</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2304031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azure.microsoft.com</a:t>
            </a:r>
            <a:r>
              <a:rPr lang="en-US" dirty="0"/>
              <a:t>/</a:t>
            </a:r>
            <a:r>
              <a:rPr lang="en-US" dirty="0" err="1"/>
              <a:t>en</a:t>
            </a:r>
            <a:r>
              <a:rPr lang="en-US" dirty="0"/>
              <a:t>-us/pricing/details/active-directory/</a:t>
            </a:r>
          </a:p>
          <a:p>
            <a:endParaRPr lang="en-US" dirty="0"/>
          </a:p>
          <a:p>
            <a:r>
              <a:rPr lang="en-US" dirty="0"/>
              <a:t>Biggest difference between the Premium offerings is the</a:t>
            </a:r>
            <a:r>
              <a:rPr lang="en-US" baseline="0" dirty="0"/>
              <a:t> inclusion of Identity Protection and Privileged Identity Management in P2</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922668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do we integrate our on-</a:t>
            </a:r>
            <a:r>
              <a:rPr lang="en-US" baseline="0" dirty="0" err="1"/>
              <a:t>prem</a:t>
            </a:r>
            <a:r>
              <a:rPr lang="en-US" baseline="0" dirty="0"/>
              <a:t> AD infrastructure with Azure?</a:t>
            </a:r>
          </a:p>
          <a:p>
            <a:endParaRPr lang="en-US" baseline="0" dirty="0"/>
          </a:p>
          <a:p>
            <a:r>
              <a:rPr lang="en-US" baseline="0" dirty="0"/>
              <a:t>How do we manage our on-</a:t>
            </a:r>
            <a:r>
              <a:rPr lang="en-US" baseline="0" dirty="0" err="1"/>
              <a:t>prem</a:t>
            </a:r>
            <a:r>
              <a:rPr lang="en-US" baseline="0" dirty="0"/>
              <a:t> users and our Azure users?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569094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Connect is the umbrella</a:t>
            </a:r>
            <a:r>
              <a:rPr lang="en-US" sz="1200" b="0" i="0" kern="1200" baseline="0" dirty="0">
                <a:solidFill>
                  <a:schemeClr val="tx1"/>
                </a:solidFill>
                <a:effectLst/>
                <a:latin typeface="+mn-lt"/>
                <a:ea typeface="+mn-ea"/>
                <a:cs typeface="+mn-cs"/>
              </a:rPr>
              <a:t> technology/name for the components that connect your on-</a:t>
            </a:r>
            <a:r>
              <a:rPr lang="en-US" sz="1200" b="0" i="0" kern="1200" baseline="0" dirty="0" err="1">
                <a:solidFill>
                  <a:schemeClr val="tx1"/>
                </a:solidFill>
                <a:effectLst/>
                <a:latin typeface="+mn-lt"/>
                <a:ea typeface="+mn-ea"/>
                <a:cs typeface="+mn-cs"/>
              </a:rPr>
              <a:t>prem</a:t>
            </a:r>
            <a:r>
              <a:rPr lang="en-US" sz="1200" b="0" i="0" kern="1200" baseline="0" dirty="0">
                <a:solidFill>
                  <a:schemeClr val="tx1"/>
                </a:solidFill>
                <a:effectLst/>
                <a:latin typeface="+mn-lt"/>
                <a:ea typeface="+mn-ea"/>
                <a:cs typeface="+mn-cs"/>
              </a:rPr>
              <a:t> AD infrastructure to Azure.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Basically it </a:t>
            </a:r>
            <a:r>
              <a:rPr lang="en-US" dirty="0"/>
              <a:t>integrates your on-premises directories with Azure Active Directory,</a:t>
            </a:r>
            <a:r>
              <a:rPr lang="en-US" baseline="0" dirty="0"/>
              <a:t> thus providing a</a:t>
            </a:r>
            <a:r>
              <a:rPr lang="en-US" dirty="0"/>
              <a:t> common identity for users of Office 365, Azure, and 3</a:t>
            </a:r>
            <a:r>
              <a:rPr lang="en-US" baseline="30000" dirty="0"/>
              <a:t>rd</a:t>
            </a:r>
            <a:r>
              <a:rPr lang="en-US" dirty="0"/>
              <a:t> party SaaS applications with Azure AD</a:t>
            </a:r>
            <a:r>
              <a:rPr lang="en-US" baseline="0" dirty="0"/>
              <a:t> Integration</a:t>
            </a:r>
            <a:r>
              <a:rPr lang="en-US" dirty="0"/>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Components:</a:t>
            </a:r>
          </a:p>
          <a:p>
            <a:pPr marL="171450" indent="-171450">
              <a:buFont typeface="Arial" charset="0"/>
              <a:buChar char="•"/>
            </a:pPr>
            <a:r>
              <a:rPr lang="en-US" sz="1200" b="0" i="0" kern="1200" dirty="0">
                <a:solidFill>
                  <a:schemeClr val="tx1"/>
                </a:solidFill>
                <a:effectLst/>
                <a:latin typeface="+mn-lt"/>
                <a:ea typeface="+mn-ea"/>
                <a:cs typeface="+mn-cs"/>
              </a:rPr>
              <a:t>Synchronization - This component is responsible for creating users, groups, and other objects. It is also responsible for making sure identity information for your on-premises users and groups is matching the cloud.</a:t>
            </a:r>
          </a:p>
          <a:p>
            <a:pPr marL="171450" indent="-171450">
              <a:buFont typeface="Arial" charset="0"/>
              <a:buChar char="•"/>
            </a:pPr>
            <a:endParaRPr lang="en-US" sz="1200" b="0" i="0" kern="1200" dirty="0">
              <a:solidFill>
                <a:schemeClr val="tx1"/>
              </a:solidFill>
              <a:effectLst/>
              <a:latin typeface="+mn-lt"/>
              <a:ea typeface="+mn-ea"/>
              <a:cs typeface="+mn-cs"/>
            </a:endParaRPr>
          </a:p>
          <a:p>
            <a:pPr marL="171450" indent="-171450">
              <a:buFont typeface="Arial" charset="0"/>
              <a:buChar char="•"/>
            </a:pPr>
            <a:r>
              <a:rPr lang="en-US" sz="1200" b="0" i="0" kern="1200" dirty="0">
                <a:solidFill>
                  <a:schemeClr val="tx1"/>
                </a:solidFill>
                <a:effectLst/>
                <a:latin typeface="+mn-lt"/>
                <a:ea typeface="+mn-ea"/>
                <a:cs typeface="+mn-cs"/>
              </a:rPr>
              <a:t>ADFS (optional) - </a:t>
            </a:r>
            <a:r>
              <a:rPr lang="en-US" dirty="0"/>
              <a:t>ADFS stands for Active Directory Federation Services and </a:t>
            </a:r>
            <a:r>
              <a:rPr lang="en-US" sz="1200" b="0" i="0" kern="1200" dirty="0">
                <a:solidFill>
                  <a:schemeClr val="tx1"/>
                </a:solidFill>
                <a:effectLst/>
                <a:latin typeface="+mn-lt"/>
                <a:ea typeface="+mn-ea"/>
                <a:cs typeface="+mn-cs"/>
              </a:rPr>
              <a:t>is an optional part of Azure AD Connect</a:t>
            </a:r>
            <a:r>
              <a:rPr lang="en-US" sz="1200" b="0" i="0" kern="1200" baseline="0" dirty="0">
                <a:solidFill>
                  <a:schemeClr val="tx1"/>
                </a:solidFill>
                <a:effectLst/>
                <a:latin typeface="+mn-lt"/>
                <a:ea typeface="+mn-ea"/>
                <a:cs typeface="+mn-cs"/>
              </a:rPr>
              <a:t>. </a:t>
            </a:r>
            <a:r>
              <a:rPr lang="en-US" dirty="0"/>
              <a:t>Federating</a:t>
            </a:r>
            <a:r>
              <a:rPr lang="en-US" baseline="0" dirty="0"/>
              <a:t> Azure with an on-</a:t>
            </a:r>
            <a:r>
              <a:rPr lang="en-US" baseline="0" dirty="0" err="1"/>
              <a:t>prem</a:t>
            </a:r>
            <a:r>
              <a:rPr lang="en-US" baseline="0" dirty="0"/>
              <a:t> </a:t>
            </a:r>
            <a:r>
              <a:rPr lang="en-US" dirty="0"/>
              <a:t>ADFS environment allows </a:t>
            </a:r>
            <a:r>
              <a:rPr lang="en-US" sz="1200" b="0" i="0" kern="1200" dirty="0">
                <a:solidFill>
                  <a:schemeClr val="tx1"/>
                </a:solidFill>
                <a:effectLst/>
                <a:latin typeface="+mn-lt"/>
                <a:ea typeface="+mn-ea"/>
                <a:cs typeface="+mn-cs"/>
              </a:rPr>
              <a:t>organizations to address complex deployments and</a:t>
            </a:r>
            <a:r>
              <a:rPr lang="en-US" sz="1200" b="0" i="0" kern="1200" baseline="0" dirty="0">
                <a:solidFill>
                  <a:schemeClr val="tx1"/>
                </a:solidFill>
                <a:effectLst/>
                <a:latin typeface="+mn-lt"/>
                <a:ea typeface="+mn-ea"/>
                <a:cs typeface="+mn-cs"/>
              </a:rPr>
              <a:t> provides </a:t>
            </a:r>
            <a:r>
              <a:rPr lang="en-US" dirty="0"/>
              <a:t>more granular security controls such as password policies,</a:t>
            </a:r>
            <a:r>
              <a:rPr lang="en-US" baseline="0" dirty="0"/>
              <a:t> </a:t>
            </a:r>
            <a:r>
              <a:rPr lang="en-US" dirty="0"/>
              <a:t>scheduled login times,</a:t>
            </a:r>
            <a:r>
              <a:rPr lang="en-US" baseline="0" dirty="0"/>
              <a:t> or </a:t>
            </a:r>
            <a:r>
              <a:rPr lang="en-US" sz="1200" b="0" i="0" kern="1200" dirty="0">
                <a:solidFill>
                  <a:schemeClr val="tx1"/>
                </a:solidFill>
                <a:effectLst/>
                <a:latin typeface="+mn-lt"/>
                <a:ea typeface="+mn-ea"/>
                <a:cs typeface="+mn-cs"/>
              </a:rPr>
              <a:t>smart card/3rd party MFA.</a:t>
            </a:r>
          </a:p>
          <a:p>
            <a:pPr marL="171450" indent="-171450">
              <a:buFont typeface="Arial" charset="0"/>
              <a:buChar char="•"/>
            </a:pPr>
            <a:endParaRPr lang="en-US" sz="1200" b="0" i="0" kern="1200" dirty="0">
              <a:solidFill>
                <a:schemeClr val="tx1"/>
              </a:solidFill>
              <a:effectLst/>
              <a:latin typeface="+mn-lt"/>
              <a:ea typeface="+mn-ea"/>
              <a:cs typeface="+mn-cs"/>
            </a:endParaRPr>
          </a:p>
          <a:p>
            <a:pPr marL="171450" indent="-171450">
              <a:buFont typeface="Arial" charset="0"/>
              <a:buChar char="•"/>
            </a:pPr>
            <a:r>
              <a:rPr lang="en-US" sz="1200" b="0" i="0" kern="1200" dirty="0">
                <a:solidFill>
                  <a:schemeClr val="tx1"/>
                </a:solidFill>
                <a:effectLst/>
                <a:latin typeface="+mn-lt"/>
                <a:ea typeface="+mn-ea"/>
                <a:cs typeface="+mn-cs"/>
              </a:rPr>
              <a:t>Health Monitoring - Azure AD Connect Health can provide robust monitoring and provide a central location in the Azure portal to view this activity. For additional information</a:t>
            </a:r>
            <a:r>
              <a:rPr lang="en-US" dirty="0">
                <a:solidFill>
                  <a:schemeClr val="tx1"/>
                </a:solidFill>
                <a:latin typeface="+mn-lt"/>
              </a:rPr>
              <a:t>, see </a:t>
            </a:r>
            <a:r>
              <a:rPr lang="en-US" dirty="0">
                <a:solidFill>
                  <a:schemeClr val="tx1"/>
                </a:solidFill>
                <a:latin typeface="+mn-lt"/>
                <a:hlinkClick r:id="rId3"/>
              </a:rPr>
              <a:t>Azure Active Directory Connect Health</a:t>
            </a:r>
            <a:r>
              <a:rPr lang="en-US" dirty="0">
                <a:solidFill>
                  <a:schemeClr val="tx1"/>
                </a:solidFill>
                <a:latin typeface="+mn-lt"/>
              </a:rPr>
              <a:t>.</a:t>
            </a:r>
          </a:p>
          <a:p>
            <a:endParaRPr lang="en-US" dirty="0"/>
          </a:p>
          <a:p>
            <a:r>
              <a:rPr lang="en-US" dirty="0"/>
              <a:t>Reference(s):</a:t>
            </a:r>
          </a:p>
          <a:p>
            <a:r>
              <a:rPr lang="en-US" dirty="0"/>
              <a:t>https://</a:t>
            </a:r>
            <a:r>
              <a:rPr lang="en-US" dirty="0" err="1"/>
              <a:t>docs.microsoft.com</a:t>
            </a:r>
            <a:r>
              <a:rPr lang="en-US" dirty="0"/>
              <a:t>/</a:t>
            </a:r>
            <a:r>
              <a:rPr lang="en-US" dirty="0" err="1"/>
              <a:t>en</a:t>
            </a:r>
            <a:r>
              <a:rPr lang="en-US" dirty="0"/>
              <a:t>-us/azure/active-directory/connect/active-directory-</a:t>
            </a:r>
            <a:r>
              <a:rPr lang="en-US" dirty="0" err="1"/>
              <a:t>aadconnect</a:t>
            </a:r>
            <a:endParaRPr lang="en-US" dirty="0"/>
          </a:p>
          <a:p>
            <a:r>
              <a:rPr lang="en-US" baseline="0" dirty="0"/>
              <a:t>https://</a:t>
            </a:r>
            <a:r>
              <a:rPr lang="en-US" baseline="0" dirty="0" err="1"/>
              <a:t>docs.microsoft.com</a:t>
            </a:r>
            <a:r>
              <a:rPr lang="en-US" baseline="0" dirty="0"/>
              <a:t>/</a:t>
            </a:r>
            <a:r>
              <a:rPr lang="en-US" baseline="0" dirty="0" err="1"/>
              <a:t>en</a:t>
            </a:r>
            <a:r>
              <a:rPr lang="en-US" baseline="0" dirty="0"/>
              <a:t>-us/azure/active-directory/connect/active-directory-</a:t>
            </a:r>
            <a:r>
              <a:rPr lang="en-US" baseline="0" dirty="0" err="1"/>
              <a:t>aadconnectsync</a:t>
            </a:r>
            <a:r>
              <a:rPr lang="en-US" baseline="0" dirty="0"/>
              <a:t>-</a:t>
            </a:r>
            <a:r>
              <a:rPr lang="en-US" baseline="0" dirty="0" err="1"/>
              <a:t>whatis</a:t>
            </a:r>
            <a:endParaRPr lang="en-US" baseline="0" dirty="0"/>
          </a:p>
          <a:p>
            <a:r>
              <a:rPr lang="en-US" dirty="0"/>
              <a:t>https://</a:t>
            </a:r>
            <a:r>
              <a:rPr lang="en-US" dirty="0" err="1"/>
              <a:t>docs.microsoft.com</a:t>
            </a:r>
            <a:r>
              <a:rPr lang="en-US" dirty="0"/>
              <a:t>/</a:t>
            </a:r>
            <a:r>
              <a:rPr lang="en-US" dirty="0" err="1"/>
              <a:t>en</a:t>
            </a:r>
            <a:r>
              <a:rPr lang="en-US" dirty="0"/>
              <a:t>-us/azure/active-directory/connect/active-directory-</a:t>
            </a:r>
            <a:r>
              <a:rPr lang="en-US" dirty="0" err="1"/>
              <a:t>aadconnect</a:t>
            </a:r>
            <a:r>
              <a:rPr lang="en-US" dirty="0"/>
              <a:t>-topologies</a:t>
            </a:r>
          </a:p>
          <a:p>
            <a:r>
              <a:rPr lang="en-US" dirty="0"/>
              <a:t>https://</a:t>
            </a:r>
            <a:r>
              <a:rPr lang="en-US" dirty="0" err="1"/>
              <a:t>docs.microsoft.com</a:t>
            </a:r>
            <a:r>
              <a:rPr lang="en-US" dirty="0"/>
              <a:t>/</a:t>
            </a:r>
            <a:r>
              <a:rPr lang="en-US" dirty="0" err="1"/>
              <a:t>en</a:t>
            </a:r>
            <a:r>
              <a:rPr lang="en-US" dirty="0"/>
              <a:t>-us/azure/active-directory/active-directory-hybrid-identity-design-considerations-tools-comparison</a:t>
            </a:r>
            <a:endParaRPr lang="en-US" b="1" i="1" baseline="0" dirty="0"/>
          </a:p>
          <a:p>
            <a:r>
              <a:rPr lang="en-US" b="0" i="0" dirty="0"/>
              <a:t>https://</a:t>
            </a:r>
            <a:r>
              <a:rPr lang="en-US" b="0" i="0" dirty="0" err="1"/>
              <a:t>docs.microsoft.com</a:t>
            </a:r>
            <a:r>
              <a:rPr lang="en-US" b="0" i="0" dirty="0"/>
              <a:t>/</a:t>
            </a:r>
            <a:r>
              <a:rPr lang="en-US" b="0" i="0" dirty="0" err="1"/>
              <a:t>en</a:t>
            </a:r>
            <a:r>
              <a:rPr lang="en-US" b="0" i="0" dirty="0"/>
              <a:t>-us/azure/active-directory/connect/active-directory-</a:t>
            </a:r>
            <a:r>
              <a:rPr lang="en-US" b="0" i="0" dirty="0" err="1"/>
              <a:t>aadconnectsync</a:t>
            </a:r>
            <a:r>
              <a:rPr lang="en-US" b="0" i="0" dirty="0"/>
              <a:t>-feature-scheduler</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735631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ADFS is an extension/add-on</a:t>
            </a:r>
            <a:r>
              <a:rPr lang="en-US" baseline="0" dirty="0"/>
              <a:t> to ADDS </a:t>
            </a:r>
            <a:r>
              <a:rPr lang="en-US" dirty="0"/>
              <a:t>allowing you to use your on-</a:t>
            </a:r>
            <a:r>
              <a:rPr lang="en-US" dirty="0" err="1"/>
              <a:t>prem</a:t>
            </a:r>
            <a:r>
              <a:rPr lang="en-US" dirty="0"/>
              <a:t> AD as a</a:t>
            </a:r>
            <a:r>
              <a:rPr lang="en-US" baseline="0" dirty="0"/>
              <a:t> standards-compliant</a:t>
            </a:r>
            <a:r>
              <a:rPr lang="en-US" dirty="0"/>
              <a:t> identity provider.</a:t>
            </a:r>
            <a:r>
              <a:rPr lang="en-US" baseline="0" dirty="0"/>
              <a:t> Thus your on-</a:t>
            </a:r>
            <a:r>
              <a:rPr lang="en-US" baseline="0" dirty="0" err="1"/>
              <a:t>prem</a:t>
            </a:r>
            <a:r>
              <a:rPr lang="en-US" baseline="0" dirty="0"/>
              <a:t> AD </a:t>
            </a:r>
            <a:r>
              <a:rPr lang="en-US" dirty="0"/>
              <a:t>would serve as the source of truth for user identity.</a:t>
            </a:r>
          </a:p>
          <a:p>
            <a:endParaRPr lang="en-US" dirty="0"/>
          </a:p>
          <a:p>
            <a:pPr marL="171450" indent="-171450">
              <a:buFont typeface="Arial"/>
              <a:buChar char="•"/>
            </a:pPr>
            <a:r>
              <a:rPr lang="en-US" dirty="0"/>
              <a:t>Simplicity and consistency</a:t>
            </a:r>
          </a:p>
          <a:p>
            <a:pPr marL="628650" lvl="1" indent="-171450">
              <a:buFont typeface="Arial"/>
              <a:buChar char="•"/>
            </a:pPr>
            <a:r>
              <a:rPr lang="en-US" dirty="0"/>
              <a:t>Use the same set of APIs and patterns to enable sign on for:</a:t>
            </a:r>
          </a:p>
          <a:p>
            <a:pPr marL="1085850" lvl="2" indent="-171450">
              <a:buFont typeface="Arial"/>
              <a:buChar char="•"/>
            </a:pPr>
            <a:r>
              <a:rPr lang="en-US" dirty="0"/>
              <a:t>multiple types of applications (server, desktop, mobile, browser)</a:t>
            </a:r>
          </a:p>
          <a:p>
            <a:pPr marL="1085850" lvl="2" indent="-171450">
              <a:buFont typeface="Arial"/>
              <a:buChar char="•"/>
            </a:pPr>
            <a:r>
              <a:rPr lang="en-US" dirty="0"/>
              <a:t>multiple platforms (android, iOS, Windows)</a:t>
            </a:r>
          </a:p>
          <a:p>
            <a:pPr marL="1085850" lvl="2" indent="-171450">
              <a:buFont typeface="Arial"/>
              <a:buChar char="•"/>
            </a:pPr>
            <a:r>
              <a:rPr lang="en-US" dirty="0"/>
              <a:t>applications inside the corporate network or hosted in the cloud</a:t>
            </a:r>
          </a:p>
          <a:p>
            <a:pPr marL="628650" lvl="1" indent="-171450">
              <a:buFont typeface="Arial"/>
              <a:buChar char="•"/>
            </a:pPr>
            <a:r>
              <a:rPr lang="en-US" dirty="0"/>
              <a:t>Use the same set of libraries you can already use to authenticate users against Azure AD</a:t>
            </a:r>
          </a:p>
          <a:p>
            <a:pPr marL="171450" indent="-171450">
              <a:buFont typeface="Arial"/>
              <a:buChar char="•"/>
            </a:pPr>
            <a:r>
              <a:rPr lang="en-US" dirty="0"/>
              <a:t>Flexibility</a:t>
            </a:r>
          </a:p>
          <a:p>
            <a:pPr marL="628650" lvl="1" indent="-171450">
              <a:buFont typeface="Arial"/>
              <a:buChar char="•"/>
            </a:pPr>
            <a:r>
              <a:rPr lang="en-US" dirty="0"/>
              <a:t>In addition to standard user authorization, enable more complex scenarios such as:</a:t>
            </a:r>
          </a:p>
          <a:p>
            <a:pPr marL="1085850" lvl="2" indent="-171450">
              <a:buFont typeface="Arial"/>
              <a:buChar char="•"/>
            </a:pPr>
            <a:r>
              <a:rPr lang="en-US" dirty="0"/>
              <a:t>3-legged sign on flows in which a user authorizes one web application or service to access resources that reside with another web app or service.</a:t>
            </a:r>
          </a:p>
          <a:p>
            <a:pPr marL="1085850" lvl="2" indent="-171450">
              <a:buFont typeface="Arial"/>
              <a:buChar char="•"/>
            </a:pPr>
            <a:r>
              <a:rPr lang="en-US" dirty="0"/>
              <a:t>Server-to-server flows in which a mid-tier service accesses a back end API</a:t>
            </a:r>
          </a:p>
          <a:p>
            <a:pPr marL="1085850" lvl="2" indent="-171450">
              <a:buFont typeface="Arial"/>
              <a:buChar char="•"/>
            </a:pPr>
            <a:r>
              <a:rPr lang="en-US" dirty="0"/>
              <a:t>JavaScript based single-page applications (SPA)</a:t>
            </a:r>
          </a:p>
          <a:p>
            <a:pPr marL="1085850" lvl="2" indent="-171450">
              <a:buFont typeface="Arial"/>
              <a:buChar char="•"/>
            </a:pPr>
            <a:r>
              <a:rPr lang="en-US" dirty="0"/>
              <a:t>Improved security controls</a:t>
            </a:r>
          </a:p>
          <a:p>
            <a:pPr marL="1543050" lvl="3" indent="-171450">
              <a:buFont typeface="Arial"/>
              <a:buChar char="•"/>
            </a:pPr>
            <a:r>
              <a:rPr lang="en-US" dirty="0"/>
              <a:t>password policies</a:t>
            </a:r>
          </a:p>
          <a:p>
            <a:pPr marL="1543050" lvl="3" indent="-171450">
              <a:buFont typeface="Arial"/>
              <a:buChar char="•"/>
            </a:pPr>
            <a:r>
              <a:rPr lang="en-US" dirty="0"/>
              <a:t>login time</a:t>
            </a:r>
            <a:r>
              <a:rPr lang="en-US" baseline="0" dirty="0"/>
              <a:t> enforcement</a:t>
            </a:r>
            <a:endParaRPr lang="en-US" dirty="0"/>
          </a:p>
          <a:p>
            <a:endParaRPr lang="en-US" dirty="0"/>
          </a:p>
          <a:p>
            <a:r>
              <a:rPr lang="en-US" dirty="0"/>
              <a:t>However</a:t>
            </a:r>
            <a:r>
              <a:rPr lang="en-US" baseline="0" dirty="0"/>
              <a:t> because it’s on-</a:t>
            </a:r>
            <a:r>
              <a:rPr lang="en-US" baseline="0" dirty="0" err="1"/>
              <a:t>prem</a:t>
            </a:r>
            <a:r>
              <a:rPr lang="en-US" baseline="0" dirty="0"/>
              <a:t>, it moves the management burden to your IT Staff. They must provision hardware, software, and consider Availability/DR.</a:t>
            </a:r>
          </a:p>
          <a:p>
            <a:endParaRPr lang="en-US" baseline="0" dirty="0"/>
          </a:p>
          <a:p>
            <a:r>
              <a:rPr lang="en-US" baseline="0" dirty="0"/>
              <a:t>Of course, you could deploy ADFS in Azure itself as long as there aren’t any network or security policies preventing it.</a:t>
            </a:r>
          </a:p>
          <a:p>
            <a:endParaRPr lang="en-US" baseline="0" dirty="0"/>
          </a:p>
          <a:p>
            <a:r>
              <a:rPr lang="en-US" baseline="0" dirty="0"/>
              <a:t>Reference(s):</a:t>
            </a:r>
          </a:p>
          <a:p>
            <a:r>
              <a:rPr lang="en-US" dirty="0"/>
              <a:t>https://</a:t>
            </a:r>
            <a:r>
              <a:rPr lang="en-US" dirty="0" err="1"/>
              <a:t>docs.microsoft.com</a:t>
            </a:r>
            <a:r>
              <a:rPr lang="en-US" dirty="0"/>
              <a:t>/</a:t>
            </a:r>
            <a:r>
              <a:rPr lang="en-US" dirty="0" err="1"/>
              <a:t>en</a:t>
            </a:r>
            <a:r>
              <a:rPr lang="en-US" dirty="0"/>
              <a:t>-us/azure/active-directory/connect/active-directory-</a:t>
            </a:r>
            <a:r>
              <a:rPr lang="en-US" dirty="0" err="1"/>
              <a:t>aadconnectfed</a:t>
            </a:r>
            <a:r>
              <a:rPr lang="en-US" dirty="0"/>
              <a:t>-</a:t>
            </a:r>
            <a:r>
              <a:rPr lang="en-US" dirty="0" err="1"/>
              <a:t>whatis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90417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69786088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7" y="1905001"/>
            <a:ext cx="10242551"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973666" y="4344989"/>
            <a:ext cx="1024255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5307518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505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6/25/2018</a:t>
            </a:fld>
            <a:endParaRPr lang="en-US"/>
          </a:p>
        </p:txBody>
      </p:sp>
      <p:sp>
        <p:nvSpPr>
          <p:cNvPr id="5" name="Footer Placeholder 4">
            <a:extLst>
              <a:ext uri="{FF2B5EF4-FFF2-40B4-BE49-F238E27FC236}">
                <a16:creationId xmlns=""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12898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6/25/2018</a:t>
            </a:fld>
            <a:endParaRPr lang="en-US"/>
          </a:p>
        </p:txBody>
      </p:sp>
      <p:sp>
        <p:nvSpPr>
          <p:cNvPr id="5" name="Footer Placeholder 4">
            <a:extLst>
              <a:ext uri="{FF2B5EF4-FFF2-40B4-BE49-F238E27FC236}">
                <a16:creationId xmlns=""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700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 xmlns:a16="http://schemas.microsoft.com/office/drawing/2014/main" id="{2E5CD9C4-3903-4CFA-9CED-0878686ABD1A}"/>
              </a:ext>
            </a:extLst>
          </p:cNvPr>
          <p:cNvSpPr/>
          <p:nvPr userDrawn="1"/>
        </p:nvSpPr>
        <p:spPr>
          <a:xfrm>
            <a:off x="211265" y="117610"/>
            <a:ext cx="166904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1565243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6/25/2018</a:t>
            </a:fld>
            <a:endParaRPr lang="en-US"/>
          </a:p>
        </p:txBody>
      </p:sp>
      <p:sp>
        <p:nvSpPr>
          <p:cNvPr id="5" name="Footer Placeholder 4">
            <a:extLst>
              <a:ext uri="{FF2B5EF4-FFF2-40B4-BE49-F238E27FC236}">
                <a16:creationId xmlns=""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6/25/2018</a:t>
            </a:fld>
            <a:endParaRPr lang="en-US"/>
          </a:p>
        </p:txBody>
      </p:sp>
      <p:sp>
        <p:nvSpPr>
          <p:cNvPr id="5" name="Footer Placeholder 4">
            <a:extLst>
              <a:ext uri="{FF2B5EF4-FFF2-40B4-BE49-F238E27FC236}">
                <a16:creationId xmlns=""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6/25/2018</a:t>
            </a:fld>
            <a:endParaRPr lang="en-US"/>
          </a:p>
        </p:txBody>
      </p:sp>
      <p:sp>
        <p:nvSpPr>
          <p:cNvPr id="6" name="Footer Placeholder 5">
            <a:extLst>
              <a:ext uri="{FF2B5EF4-FFF2-40B4-BE49-F238E27FC236}">
                <a16:creationId xmlns=""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6/25/2018</a:t>
            </a:fld>
            <a:endParaRPr lang="en-US"/>
          </a:p>
        </p:txBody>
      </p:sp>
      <p:sp>
        <p:nvSpPr>
          <p:cNvPr id="4" name="Footer Placeholder 3">
            <a:extLst>
              <a:ext uri="{FF2B5EF4-FFF2-40B4-BE49-F238E27FC236}">
                <a16:creationId xmlns=""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6/25/2018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39623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3" r:id="rId3"/>
    <p:sldLayoutId id="2147483754" r:id="rId4"/>
    <p:sldLayoutId id="214748375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6/25/2018</a:t>
            </a:fld>
            <a:endParaRPr lang="en-US"/>
          </a:p>
        </p:txBody>
      </p:sp>
      <p:sp>
        <p:nvSpPr>
          <p:cNvPr id="5" name="Footer Placeholder 4">
            <a:extLst>
              <a:ext uri="{FF2B5EF4-FFF2-40B4-BE49-F238E27FC236}">
                <a16:creationId xmlns=""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5"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89"/>
            <a:ext cx="11176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08000" y="1412876"/>
            <a:ext cx="11176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footer_graphic.png"/>
          <p:cNvPicPr>
            <a:picLocks noChangeAspect="1"/>
          </p:cNvPicPr>
          <p:nvPr/>
        </p:nvPicPr>
        <p:blipFill>
          <a:blip r:embed="rId4"/>
          <a:stretch>
            <a:fillRect/>
          </a:stretch>
        </p:blipFill>
        <p:spPr>
          <a:xfrm>
            <a:off x="0" y="5435827"/>
            <a:ext cx="12192000" cy="1420586"/>
          </a:xfrm>
          <a:prstGeom prst="rect">
            <a:avLst/>
          </a:prstGeom>
        </p:spPr>
      </p:pic>
    </p:spTree>
    <p:extLst>
      <p:ext uri="{BB962C8B-B14F-4D97-AF65-F5344CB8AC3E}">
        <p14:creationId xmlns:p14="http://schemas.microsoft.com/office/powerpoint/2010/main" val="1317335667"/>
      </p:ext>
    </p:extLst>
  </p:cSld>
  <p:clrMap bg1="dk1" tx1="lt1" bg2="dk2" tx2="lt2" accent1="accent1" accent2="accent2" accent3="accent3" accent4="accent4" accent5="accent5" accent6="accent6" hlink="hlink" folHlink="folHlink"/>
  <p:sldLayoutIdLst>
    <p:sldLayoutId id="2147483757" r:id="rId1"/>
  </p:sldLayoutIdLst>
  <p:transition>
    <p:fade/>
  </p:transition>
  <p:hf hdr="0" ftr="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microsoft.com/en-us/learning/exam-70-534.aspx#syllabus-2"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Securing Resources</a:t>
            </a:r>
          </a:p>
        </p:txBody>
      </p:sp>
      <p:graphicFrame>
        <p:nvGraphicFramePr>
          <p:cNvPr id="32" name="Diagram 31"/>
          <p:cNvGraphicFramePr/>
          <p:nvPr>
            <p:extLst>
              <p:ext uri="{D42A27DB-BD31-4B8C-83A1-F6EECF244321}">
                <p14:modId xmlns:p14="http://schemas.microsoft.com/office/powerpoint/2010/main" val="809478912"/>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32826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AD Connect SSO - Requirements</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fontScale="92500" lnSpcReduction="10000"/>
          </a:bodyPr>
          <a:lstStyle/>
          <a:p>
            <a:pPr marL="0" indent="0">
              <a:buNone/>
            </a:pPr>
            <a:r>
              <a:rPr lang="en-US" dirty="0"/>
              <a:t>Your user is signing in on a corporate desktop.</a:t>
            </a:r>
          </a:p>
          <a:p>
            <a:pPr marL="0" indent="0">
              <a:buNone/>
            </a:pPr>
            <a:endParaRPr lang="en-US" dirty="0"/>
          </a:p>
          <a:p>
            <a:pPr marL="0" indent="0">
              <a:buNone/>
            </a:pPr>
            <a:r>
              <a:rPr lang="en-US" dirty="0"/>
              <a:t>The desktop has been previously joined to your Active Directory (AD) domain.</a:t>
            </a:r>
          </a:p>
          <a:p>
            <a:pPr marL="0" indent="0">
              <a:buNone/>
            </a:pPr>
            <a:endParaRPr lang="en-US" dirty="0"/>
          </a:p>
          <a:p>
            <a:pPr marL="0" indent="0">
              <a:buNone/>
            </a:pPr>
            <a:r>
              <a:rPr lang="en-US" dirty="0"/>
              <a:t>The desktop has a direct connection to your Domain Controller (DC), either on the corporate wired or wireless network or via a remote access connection, such as a VPN connection.</a:t>
            </a:r>
          </a:p>
          <a:p>
            <a:pPr marL="0" indent="0">
              <a:buNone/>
            </a:pPr>
            <a:endParaRPr lang="en-US" dirty="0"/>
          </a:p>
          <a:p>
            <a:pPr marL="0" indent="0">
              <a:buNone/>
            </a:pPr>
            <a:r>
              <a:rPr lang="en-US" dirty="0"/>
              <a:t>Our service endpoints have been included to the browser's Intranet zone.</a:t>
            </a:r>
          </a:p>
          <a:p>
            <a:pPr marL="0" indent="0">
              <a:buNone/>
            </a:pPr>
            <a:endParaRPr lang="en-US" dirty="0"/>
          </a:p>
        </p:txBody>
      </p:sp>
    </p:spTree>
    <p:extLst>
      <p:ext uri="{BB962C8B-B14F-4D97-AF65-F5344CB8AC3E}">
        <p14:creationId xmlns:p14="http://schemas.microsoft.com/office/powerpoint/2010/main" val="1985096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Secure resources by using identity providers</a:t>
            </a:r>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3623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0BB56E-0191-4029-B0DC-A063933DE797}"/>
              </a:ext>
            </a:extLst>
          </p:cNvPr>
          <p:cNvSpPr>
            <a:spLocks noGrp="1"/>
          </p:cNvSpPr>
          <p:nvPr>
            <p:ph type="title"/>
          </p:nvPr>
        </p:nvSpPr>
        <p:spPr/>
        <p:txBody>
          <a:bodyPr/>
          <a:lstStyle/>
          <a:p>
            <a:r>
              <a:rPr lang="en-US" dirty="0"/>
              <a:t>Azure AD B2B vs Azure AD B2C</a:t>
            </a:r>
          </a:p>
        </p:txBody>
      </p:sp>
      <p:pic>
        <p:nvPicPr>
          <p:cNvPr id="6" name="Picture 5">
            <a:extLst>
              <a:ext uri="{FF2B5EF4-FFF2-40B4-BE49-F238E27FC236}">
                <a16:creationId xmlns="" xmlns:a16="http://schemas.microsoft.com/office/drawing/2014/main" id="{194B2C69-C26C-43DD-A844-6AEDD7F1D01B}"/>
              </a:ext>
            </a:extLst>
          </p:cNvPr>
          <p:cNvPicPr>
            <a:picLocks noChangeAspect="1"/>
          </p:cNvPicPr>
          <p:nvPr/>
        </p:nvPicPr>
        <p:blipFill>
          <a:blip r:embed="rId3"/>
          <a:stretch>
            <a:fillRect/>
          </a:stretch>
        </p:blipFill>
        <p:spPr>
          <a:xfrm>
            <a:off x="948381" y="1690688"/>
            <a:ext cx="10295238" cy="4657143"/>
          </a:xfrm>
          <a:prstGeom prst="rect">
            <a:avLst/>
          </a:prstGeom>
        </p:spPr>
      </p:pic>
    </p:spTree>
    <p:extLst>
      <p:ext uri="{BB962C8B-B14F-4D97-AF65-F5344CB8AC3E}">
        <p14:creationId xmlns:p14="http://schemas.microsoft.com/office/powerpoint/2010/main" val="140565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Implement Azure AD B2B Collaboration</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fontScale="92500" lnSpcReduction="10000"/>
          </a:bodyPr>
          <a:lstStyle/>
          <a:p>
            <a:pPr marL="0" indent="0">
              <a:buNone/>
            </a:pPr>
            <a:r>
              <a:rPr lang="en-US" dirty="0"/>
              <a:t>B2B collaboration allows you to invite users outside of your organization and manage access to applications and resources.</a:t>
            </a:r>
          </a:p>
          <a:p>
            <a:pPr marL="0" indent="0">
              <a:buNone/>
            </a:pPr>
            <a:endParaRPr lang="en-US" dirty="0"/>
          </a:p>
          <a:p>
            <a:pPr marL="0" indent="0">
              <a:buNone/>
            </a:pPr>
            <a:r>
              <a:rPr lang="en-US" dirty="0"/>
              <a:t>Can add invited users to:</a:t>
            </a:r>
          </a:p>
          <a:p>
            <a:pPr marL="0" indent="0">
              <a:buNone/>
            </a:pPr>
            <a:r>
              <a:rPr lang="en-US" dirty="0"/>
              <a:t>    Enterprise applications    </a:t>
            </a:r>
          </a:p>
          <a:p>
            <a:pPr marL="0" indent="0">
              <a:buNone/>
            </a:pPr>
            <a:r>
              <a:rPr lang="en-US" dirty="0"/>
              <a:t>    Directory Users</a:t>
            </a:r>
          </a:p>
          <a:p>
            <a:pPr marL="0" indent="0">
              <a:buNone/>
            </a:pPr>
            <a:r>
              <a:rPr lang="en-US" dirty="0"/>
              <a:t>    Groups</a:t>
            </a:r>
          </a:p>
          <a:p>
            <a:pPr marL="0" indent="0">
              <a:buNone/>
            </a:pPr>
            <a:r>
              <a:rPr lang="en-US" dirty="0"/>
              <a:t>If the user doesn’t have a Microsoft account or an Azure AD account – one is created for them seamlessly at the time for offer redemption.</a:t>
            </a:r>
          </a:p>
          <a:p>
            <a:pPr marL="0" indent="0">
              <a:buNone/>
            </a:pPr>
            <a:r>
              <a:rPr lang="en-US" dirty="0"/>
              <a:t>Can utilize API to build custom application using B2B</a:t>
            </a:r>
          </a:p>
          <a:p>
            <a:pPr marL="0" indent="0">
              <a:buNone/>
            </a:pPr>
            <a:endParaRPr lang="en-US" dirty="0"/>
          </a:p>
        </p:txBody>
      </p:sp>
    </p:spTree>
    <p:extLst>
      <p:ext uri="{BB962C8B-B14F-4D97-AF65-F5344CB8AC3E}">
        <p14:creationId xmlns:p14="http://schemas.microsoft.com/office/powerpoint/2010/main" val="176166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F4C11-AB35-4B69-A42A-E8FF545C9600}"/>
              </a:ext>
            </a:extLst>
          </p:cNvPr>
          <p:cNvSpPr>
            <a:spLocks noGrp="1"/>
          </p:cNvSpPr>
          <p:nvPr>
            <p:ph type="title"/>
          </p:nvPr>
        </p:nvSpPr>
        <p:spPr/>
        <p:txBody>
          <a:bodyPr/>
          <a:lstStyle/>
          <a:p>
            <a:r>
              <a:rPr lang="en-US" dirty="0"/>
              <a:t>Manage Identity and access by using Azure AD B2C</a:t>
            </a:r>
          </a:p>
        </p:txBody>
      </p:sp>
      <p:sp>
        <p:nvSpPr>
          <p:cNvPr id="3" name="Content Placeholder 2">
            <a:extLst>
              <a:ext uri="{FF2B5EF4-FFF2-40B4-BE49-F238E27FC236}">
                <a16:creationId xmlns="" xmlns:a16="http://schemas.microsoft.com/office/drawing/2014/main" id="{A983336B-0C17-4AFD-A45B-AB0B71824517}"/>
              </a:ext>
            </a:extLst>
          </p:cNvPr>
          <p:cNvSpPr>
            <a:spLocks noGrp="1"/>
          </p:cNvSpPr>
          <p:nvPr>
            <p:ph idx="1"/>
          </p:nvPr>
        </p:nvSpPr>
        <p:spPr/>
        <p:txBody>
          <a:bodyPr>
            <a:normAutofit fontScale="62500" lnSpcReduction="20000"/>
          </a:bodyPr>
          <a:lstStyle/>
          <a:p>
            <a:pPr marL="0" indent="0">
              <a:buNone/>
            </a:pPr>
            <a:r>
              <a:rPr lang="en-US" dirty="0"/>
              <a:t>Once you create Azure AD B2C, you need to link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Allows you to add users from </a:t>
            </a:r>
          </a:p>
          <a:p>
            <a:pPr marL="0" indent="0">
              <a:buNone/>
            </a:pPr>
            <a:r>
              <a:rPr lang="en-US" dirty="0"/>
              <a:t>    Social accounts</a:t>
            </a:r>
          </a:p>
          <a:p>
            <a:pPr marL="0" indent="0">
              <a:buNone/>
            </a:pPr>
            <a:r>
              <a:rPr lang="en-US" dirty="0"/>
              <a:t>    Enterprise Accounts</a:t>
            </a:r>
          </a:p>
          <a:p>
            <a:pPr marL="0" indent="0">
              <a:buNone/>
            </a:pPr>
            <a:r>
              <a:rPr lang="en-US" dirty="0"/>
              <a:t>    Local Accounts</a:t>
            </a:r>
          </a:p>
          <a:p>
            <a:pPr marL="0" indent="0">
              <a:buNone/>
            </a:pPr>
            <a:r>
              <a:rPr lang="en-US" dirty="0"/>
              <a:t>Can set policies</a:t>
            </a:r>
          </a:p>
          <a:p>
            <a:pPr marL="0" indent="0">
              <a:buNone/>
            </a:pPr>
            <a:r>
              <a:rPr lang="en-US" dirty="0"/>
              <a:t>Can Brand login experience</a:t>
            </a:r>
          </a:p>
          <a:p>
            <a:pPr marL="0" indent="0">
              <a:buNone/>
            </a:pPr>
            <a:endParaRPr lang="en-US" dirty="0"/>
          </a:p>
        </p:txBody>
      </p:sp>
      <p:pic>
        <p:nvPicPr>
          <p:cNvPr id="4" name="Picture 3">
            <a:extLst>
              <a:ext uri="{FF2B5EF4-FFF2-40B4-BE49-F238E27FC236}">
                <a16:creationId xmlns="" xmlns:a16="http://schemas.microsoft.com/office/drawing/2014/main" id="{89E6BA41-CB30-433E-9FA9-73B349998D50}"/>
              </a:ext>
            </a:extLst>
          </p:cNvPr>
          <p:cNvPicPr>
            <a:picLocks noChangeAspect="1"/>
          </p:cNvPicPr>
          <p:nvPr/>
        </p:nvPicPr>
        <p:blipFill>
          <a:blip r:embed="rId3"/>
          <a:stretch>
            <a:fillRect/>
          </a:stretch>
        </p:blipFill>
        <p:spPr>
          <a:xfrm>
            <a:off x="8552465" y="1415579"/>
            <a:ext cx="3028571" cy="5171429"/>
          </a:xfrm>
          <a:prstGeom prst="rect">
            <a:avLst/>
          </a:prstGeom>
        </p:spPr>
      </p:pic>
      <p:pic>
        <p:nvPicPr>
          <p:cNvPr id="5" name="Picture 4">
            <a:extLst>
              <a:ext uri="{FF2B5EF4-FFF2-40B4-BE49-F238E27FC236}">
                <a16:creationId xmlns="" xmlns:a16="http://schemas.microsoft.com/office/drawing/2014/main" id="{47DEF6A1-804E-4A49-BAD4-63D266167383}"/>
              </a:ext>
            </a:extLst>
          </p:cNvPr>
          <p:cNvPicPr>
            <a:picLocks noChangeAspect="1"/>
          </p:cNvPicPr>
          <p:nvPr/>
        </p:nvPicPr>
        <p:blipFill>
          <a:blip r:embed="rId4"/>
          <a:stretch>
            <a:fillRect/>
          </a:stretch>
        </p:blipFill>
        <p:spPr>
          <a:xfrm>
            <a:off x="838857" y="2151976"/>
            <a:ext cx="5257143" cy="1752381"/>
          </a:xfrm>
          <a:prstGeom prst="rect">
            <a:avLst/>
          </a:prstGeom>
        </p:spPr>
      </p:pic>
    </p:spTree>
    <p:extLst>
      <p:ext uri="{BB962C8B-B14F-4D97-AF65-F5344CB8AC3E}">
        <p14:creationId xmlns:p14="http://schemas.microsoft.com/office/powerpoint/2010/main" val="3708722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EC8CEE-14EF-4552-81A2-76FC223A50CC}"/>
              </a:ext>
            </a:extLst>
          </p:cNvPr>
          <p:cNvSpPr>
            <a:spLocks noGrp="1"/>
          </p:cNvSpPr>
          <p:nvPr>
            <p:ph type="title"/>
          </p:nvPr>
        </p:nvSpPr>
        <p:spPr/>
        <p:txBody>
          <a:bodyPr/>
          <a:lstStyle/>
          <a:p>
            <a:r>
              <a:rPr lang="en-US" dirty="0"/>
              <a:t>Provide access to resources using identity providers</a:t>
            </a:r>
          </a:p>
        </p:txBody>
      </p:sp>
      <p:sp>
        <p:nvSpPr>
          <p:cNvPr id="3" name="Content Placeholder 2">
            <a:extLst>
              <a:ext uri="{FF2B5EF4-FFF2-40B4-BE49-F238E27FC236}">
                <a16:creationId xmlns="" xmlns:a16="http://schemas.microsoft.com/office/drawing/2014/main" id="{88FF7262-5897-4473-98CC-2E62339F3C86}"/>
              </a:ext>
            </a:extLst>
          </p:cNvPr>
          <p:cNvSpPr>
            <a:spLocks noGrp="1"/>
          </p:cNvSpPr>
          <p:nvPr>
            <p:ph idx="1"/>
          </p:nvPr>
        </p:nvSpPr>
        <p:spPr/>
        <p:txBody>
          <a:bodyPr/>
          <a:lstStyle/>
          <a:p>
            <a:pPr marL="0" indent="0">
              <a:buNone/>
            </a:pPr>
            <a:r>
              <a:rPr lang="en-US" dirty="0"/>
              <a:t>Configure Identity Providers in Azure AD B2C</a:t>
            </a:r>
          </a:p>
          <a:p>
            <a:pPr marL="0" indent="0">
              <a:buNone/>
            </a:pPr>
            <a:r>
              <a:rPr lang="en-US" dirty="0"/>
              <a:t>Configure in App Service Authentication blade</a:t>
            </a:r>
          </a:p>
        </p:txBody>
      </p:sp>
      <p:pic>
        <p:nvPicPr>
          <p:cNvPr id="4" name="Picture 3">
            <a:extLst>
              <a:ext uri="{FF2B5EF4-FFF2-40B4-BE49-F238E27FC236}">
                <a16:creationId xmlns="" xmlns:a16="http://schemas.microsoft.com/office/drawing/2014/main" id="{577B4EEA-EE24-4E8C-BD14-71DD32418062}"/>
              </a:ext>
            </a:extLst>
          </p:cNvPr>
          <p:cNvPicPr>
            <a:picLocks noChangeAspect="1"/>
          </p:cNvPicPr>
          <p:nvPr/>
        </p:nvPicPr>
        <p:blipFill>
          <a:blip r:embed="rId3"/>
          <a:stretch>
            <a:fillRect/>
          </a:stretch>
        </p:blipFill>
        <p:spPr>
          <a:xfrm>
            <a:off x="8206498" y="1252277"/>
            <a:ext cx="3019048" cy="2619048"/>
          </a:xfrm>
          <a:prstGeom prst="rect">
            <a:avLst/>
          </a:prstGeom>
        </p:spPr>
      </p:pic>
      <p:pic>
        <p:nvPicPr>
          <p:cNvPr id="5" name="Picture 4">
            <a:extLst>
              <a:ext uri="{FF2B5EF4-FFF2-40B4-BE49-F238E27FC236}">
                <a16:creationId xmlns="" xmlns:a16="http://schemas.microsoft.com/office/drawing/2014/main" id="{80376A88-8328-4CBE-817A-43391D90190A}"/>
              </a:ext>
            </a:extLst>
          </p:cNvPr>
          <p:cNvPicPr>
            <a:picLocks noChangeAspect="1"/>
          </p:cNvPicPr>
          <p:nvPr/>
        </p:nvPicPr>
        <p:blipFill>
          <a:blip r:embed="rId4"/>
          <a:stretch>
            <a:fillRect/>
          </a:stretch>
        </p:blipFill>
        <p:spPr>
          <a:xfrm>
            <a:off x="838200" y="2936507"/>
            <a:ext cx="4772418" cy="3763961"/>
          </a:xfrm>
          <a:prstGeom prst="rect">
            <a:avLst/>
          </a:prstGeom>
        </p:spPr>
      </p:pic>
    </p:spTree>
    <p:extLst>
      <p:ext uri="{BB962C8B-B14F-4D97-AF65-F5344CB8AC3E}">
        <p14:creationId xmlns:p14="http://schemas.microsoft.com/office/powerpoint/2010/main" val="2989670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Identify an appropriate data security solution</a:t>
            </a:r>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98100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Security and Encryption</a:t>
            </a:r>
          </a:p>
        </p:txBody>
      </p:sp>
      <p:sp>
        <p:nvSpPr>
          <p:cNvPr id="3" name="Content Placeholder 2"/>
          <p:cNvSpPr>
            <a:spLocks noGrp="1"/>
          </p:cNvSpPr>
          <p:nvPr>
            <p:ph idx="1"/>
          </p:nvPr>
        </p:nvSpPr>
        <p:spPr/>
        <p:txBody>
          <a:bodyPr/>
          <a:lstStyle/>
          <a:p>
            <a:r>
              <a:rPr lang="en-US" dirty="0"/>
              <a:t>Where is your data?</a:t>
            </a:r>
          </a:p>
          <a:p>
            <a:pPr lvl="1"/>
            <a:r>
              <a:rPr lang="en-US" dirty="0"/>
              <a:t>In Transit</a:t>
            </a:r>
          </a:p>
          <a:p>
            <a:pPr lvl="1"/>
            <a:r>
              <a:rPr lang="en-US" dirty="0"/>
              <a:t>At Rest</a:t>
            </a:r>
          </a:p>
          <a:p>
            <a:r>
              <a:rPr lang="en-US" dirty="0"/>
              <a:t>Security Method</a:t>
            </a:r>
          </a:p>
          <a:p>
            <a:pPr lvl="1"/>
            <a:r>
              <a:rPr lang="en-US" dirty="0" smtClean="0"/>
              <a:t>Multi-Factor Authentication</a:t>
            </a:r>
            <a:endParaRPr lang="en-US" dirty="0"/>
          </a:p>
          <a:p>
            <a:pPr lvl="1"/>
            <a:r>
              <a:rPr lang="en-US" dirty="0"/>
              <a:t>RBAC</a:t>
            </a:r>
          </a:p>
          <a:p>
            <a:pPr lvl="1"/>
            <a:r>
              <a:rPr lang="en-US" dirty="0"/>
              <a:t>Encryption</a:t>
            </a:r>
          </a:p>
          <a:p>
            <a:pPr lvl="2"/>
            <a:r>
              <a:rPr lang="en-US" dirty="0"/>
              <a:t>In transit (SSL)</a:t>
            </a:r>
          </a:p>
          <a:p>
            <a:pPr lvl="2"/>
            <a:r>
              <a:rPr lang="en-US" dirty="0"/>
              <a:t>At Rest (Disk, File, SQL Database)</a:t>
            </a:r>
          </a:p>
        </p:txBody>
      </p:sp>
    </p:spTree>
    <p:extLst>
      <p:ext uri="{BB962C8B-B14F-4D97-AF65-F5344CB8AC3E}">
        <p14:creationId xmlns:p14="http://schemas.microsoft.com/office/powerpoint/2010/main" val="416944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Storage Services Encryption</a:t>
            </a:r>
          </a:p>
        </p:txBody>
      </p:sp>
      <p:pic>
        <p:nvPicPr>
          <p:cNvPr id="5" name="Picture 4" descr="sse.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425735" y="1579172"/>
            <a:ext cx="3569033" cy="4855545"/>
          </a:xfrm>
          <a:prstGeom prst="rect">
            <a:avLst/>
          </a:prstGeom>
        </p:spPr>
      </p:pic>
      <p:pic>
        <p:nvPicPr>
          <p:cNvPr id="6" name="Picture 5" descr="sse2.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592635" y="2148976"/>
            <a:ext cx="5763880" cy="3410044"/>
          </a:xfrm>
          <a:prstGeom prst="rect">
            <a:avLst/>
          </a:prstGeom>
        </p:spPr>
      </p:pic>
    </p:spTree>
    <p:extLst>
      <p:ext uri="{BB962C8B-B14F-4D97-AF65-F5344CB8AC3E}">
        <p14:creationId xmlns:p14="http://schemas.microsoft.com/office/powerpoint/2010/main" val="2803016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Azure Disk Encryption</a:t>
            </a:r>
          </a:p>
        </p:txBody>
      </p:sp>
      <p:pic>
        <p:nvPicPr>
          <p:cNvPr id="3" name="Picture 2" descr="3073.ADEM.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58800" y="1758247"/>
            <a:ext cx="11061700" cy="4363072"/>
          </a:xfrm>
          <a:prstGeom prst="rect">
            <a:avLst/>
          </a:prstGeom>
        </p:spPr>
      </p:pic>
    </p:spTree>
    <p:extLst>
      <p:ext uri="{BB962C8B-B14F-4D97-AF65-F5344CB8AC3E}">
        <p14:creationId xmlns:p14="http://schemas.microsoft.com/office/powerpoint/2010/main" val="852621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hlinkClick r:id="rId3"/>
              </a:rPr>
              <a:t>Secure resources</a:t>
            </a:r>
            <a:endParaRPr lang="en-US" dirty="0"/>
          </a:p>
        </p:txBody>
      </p:sp>
      <p:sp>
        <p:nvSpPr>
          <p:cNvPr id="5" name="Content Placeholder 4"/>
          <p:cNvSpPr>
            <a:spLocks noGrp="1"/>
          </p:cNvSpPr>
          <p:nvPr>
            <p:ph sz="half" idx="1"/>
          </p:nvPr>
        </p:nvSpPr>
        <p:spPr>
          <a:xfrm>
            <a:off x="239849" y="1516288"/>
            <a:ext cx="5699760" cy="5193698"/>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Secure resources by using managed identities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the differences between Active Directory on-premises and Azure Active Directory (Azure AD),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Programmatically access Azure AD using Graph API,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access to resources from Azure AD applications using OAuth and OpenID Connect</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2. Secure resources by using hybrid identities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Use SAML claims to authenticate to on-premises resources, describe AD Connect synchronization, implement federated identities using Active Directory Federation Services (ADFS)</a:t>
            </a:r>
          </a:p>
          <a:p>
            <a:pPr marL="0" indent="0">
              <a:lnSpc>
                <a:spcPct val="120000"/>
              </a:lnSpc>
              <a:spcAft>
                <a:spcPts val="600"/>
              </a:spcAft>
              <a:buSzPts val="1000"/>
              <a:buNone/>
              <a:tabLst>
                <a:tab pos="685800" algn="l"/>
              </a:tabLst>
            </a:pPr>
            <a:r>
              <a:rPr lang="en-US" sz="2900" b="1" dirty="0">
                <a:latin typeface="Calibri" panose="020F0502020204030204" pitchFamily="34" charset="0"/>
                <a:ea typeface="Calibri" panose="020F0502020204030204" pitchFamily="34" charset="0"/>
                <a:cs typeface="Times New Roman" panose="02020603050405020304" pitchFamily="18" charset="0"/>
              </a:rPr>
              <a:t>3. Secure resources by using identity providers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Provide access to resources using identity providers, such as Microsoft account, Facebook, Google, and Yahoo!;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Manage identity and access by using Azure AD B2C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AD B2B</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4. Identify an appropriate data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for data in transit and data at rest;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using Azure services, including Azure Storage Encryption, Azure Disk Encryption, and Azure SQL Database TDE </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5. Design a role-based access control (RBAC) strategy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resource scopes, such as the ability to create VMs and Azure Web Apps;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RBAC standard roles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RBAC custom roles</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6. Manage security risks by using an appropriate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assess, and mitigate security risks by using Azure Security Center, Operations Management Suite, and other services </a:t>
            </a:r>
          </a:p>
          <a:p>
            <a:pPr marL="0" indent="0">
              <a:lnSpc>
                <a:spcPct val="107000"/>
              </a:lnSpc>
              <a:buSzPts val="1000"/>
              <a:buNone/>
              <a:tabLst>
                <a:tab pos="228600" algn="l"/>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5423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Azure Disk Encryption Scenarios</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fontScale="92500" lnSpcReduction="10000"/>
          </a:bodyPr>
          <a:lstStyle/>
          <a:p>
            <a:r>
              <a:rPr lang="en-US" dirty="0"/>
              <a:t>Enable encryption on new </a:t>
            </a:r>
            <a:r>
              <a:rPr lang="en-US" dirty="0" err="1"/>
              <a:t>IaaS</a:t>
            </a:r>
            <a:r>
              <a:rPr lang="en-US" dirty="0"/>
              <a:t> VMs created from pre-encrypted VHD and encryption keys</a:t>
            </a:r>
          </a:p>
          <a:p>
            <a:r>
              <a:rPr lang="en-US" dirty="0"/>
              <a:t>Enable encryption on new </a:t>
            </a:r>
            <a:r>
              <a:rPr lang="en-US" dirty="0" err="1"/>
              <a:t>IaaS</a:t>
            </a:r>
            <a:r>
              <a:rPr lang="en-US" dirty="0"/>
              <a:t> VMs created from the Azure Gallery images</a:t>
            </a:r>
          </a:p>
          <a:p>
            <a:r>
              <a:rPr lang="en-US" dirty="0"/>
              <a:t>Enable encryption on existing </a:t>
            </a:r>
            <a:r>
              <a:rPr lang="en-US" dirty="0" err="1"/>
              <a:t>IaaS</a:t>
            </a:r>
            <a:r>
              <a:rPr lang="en-US" dirty="0"/>
              <a:t> VMs running in Azure</a:t>
            </a:r>
          </a:p>
          <a:p>
            <a:r>
              <a:rPr lang="en-US" dirty="0"/>
              <a:t>Disable encryption on Windows </a:t>
            </a:r>
            <a:r>
              <a:rPr lang="en-US" dirty="0" err="1"/>
              <a:t>IaaS</a:t>
            </a:r>
            <a:r>
              <a:rPr lang="en-US" dirty="0"/>
              <a:t> VMs</a:t>
            </a:r>
          </a:p>
          <a:p>
            <a:r>
              <a:rPr lang="en-US" dirty="0"/>
              <a:t>Disable encryption on data drives for Linux </a:t>
            </a:r>
            <a:r>
              <a:rPr lang="en-US" dirty="0" err="1"/>
              <a:t>IaaS</a:t>
            </a:r>
            <a:r>
              <a:rPr lang="en-US" dirty="0"/>
              <a:t> VMs</a:t>
            </a:r>
          </a:p>
          <a:p>
            <a:r>
              <a:rPr lang="en-US" dirty="0"/>
              <a:t>Enable encryption of managed disk VMs</a:t>
            </a:r>
          </a:p>
          <a:p>
            <a:r>
              <a:rPr lang="en-US" dirty="0"/>
              <a:t>Update encryption settings of an existing encrypted non-premium storage VM</a:t>
            </a:r>
          </a:p>
          <a:p>
            <a:r>
              <a:rPr lang="en-US" dirty="0"/>
              <a:t>Backup and restore of encrypted VMs, encrypted with key encryption key</a:t>
            </a:r>
          </a:p>
        </p:txBody>
      </p:sp>
    </p:spTree>
    <p:extLst>
      <p:ext uri="{BB962C8B-B14F-4D97-AF65-F5344CB8AC3E}">
        <p14:creationId xmlns:p14="http://schemas.microsoft.com/office/powerpoint/2010/main" val="2447154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SQL Server TDE</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a:t>Transparent Data Encryption</a:t>
            </a:r>
          </a:p>
          <a:p>
            <a:pPr marL="0" indent="0">
              <a:buNone/>
            </a:pPr>
            <a:endParaRPr lang="en-US" dirty="0"/>
          </a:p>
          <a:p>
            <a:pPr marL="0" indent="0">
              <a:buNone/>
            </a:pPr>
            <a:r>
              <a:rPr lang="en-US" dirty="0"/>
              <a:t>Applies to both PAAS and IAAS offerings</a:t>
            </a:r>
          </a:p>
          <a:p>
            <a:pPr marL="0" indent="0">
              <a:buNone/>
            </a:pPr>
            <a:endParaRPr lang="en-US" dirty="0"/>
          </a:p>
          <a:p>
            <a:pPr marL="0" indent="0">
              <a:buNone/>
            </a:pPr>
            <a:r>
              <a:rPr lang="en-US" dirty="0"/>
              <a:t>Covers both “in transit” and “at rest” encryption requirements</a:t>
            </a:r>
          </a:p>
          <a:p>
            <a:pPr marL="0" indent="0">
              <a:buNone/>
            </a:pPr>
            <a:endParaRPr lang="en-US" dirty="0"/>
          </a:p>
        </p:txBody>
      </p:sp>
    </p:spTree>
    <p:extLst>
      <p:ext uri="{BB962C8B-B14F-4D97-AF65-F5344CB8AC3E}">
        <p14:creationId xmlns:p14="http://schemas.microsoft.com/office/powerpoint/2010/main" val="21619867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Design a role-based access control (RBAC) strategy</a:t>
            </a:r>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9741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RBAC Overview</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141" y="1654116"/>
            <a:ext cx="6058642" cy="4919883"/>
          </a:xfrm>
          <a:prstGeom prst="rect">
            <a:avLst/>
          </a:prstGeom>
        </p:spPr>
      </p:pic>
    </p:spTree>
    <p:extLst>
      <p:ext uri="{BB962C8B-B14F-4D97-AF65-F5344CB8AC3E}">
        <p14:creationId xmlns:p14="http://schemas.microsoft.com/office/powerpoint/2010/main" val="972849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Role Management</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r>
              <a:rPr lang="en-US" dirty="0"/>
              <a:t>Levels at which may be managed/assigned</a:t>
            </a:r>
          </a:p>
          <a:p>
            <a:pPr lvl="1"/>
            <a:r>
              <a:rPr lang="en-US" dirty="0"/>
              <a:t>Subscription Level</a:t>
            </a:r>
          </a:p>
          <a:p>
            <a:pPr lvl="1"/>
            <a:r>
              <a:rPr lang="en-US" dirty="0"/>
              <a:t>Resource Group Level</a:t>
            </a:r>
          </a:p>
          <a:p>
            <a:pPr lvl="1"/>
            <a:r>
              <a:rPr lang="en-US" dirty="0"/>
              <a:t>Resource Level</a:t>
            </a:r>
          </a:p>
          <a:p>
            <a:r>
              <a:rPr lang="en-US" dirty="0"/>
              <a:t>Built-In roles</a:t>
            </a:r>
          </a:p>
          <a:p>
            <a:r>
              <a:rPr lang="en-US" dirty="0"/>
              <a:t>Custom Roles</a:t>
            </a:r>
          </a:p>
          <a:p>
            <a:r>
              <a:rPr lang="en-US" dirty="0"/>
              <a:t>Access that you grant at parent scopes is inherited at child scopes</a:t>
            </a:r>
          </a:p>
          <a:p>
            <a:endParaRPr lang="en-US" dirty="0"/>
          </a:p>
          <a:p>
            <a:pPr marL="0" indent="0">
              <a:buNone/>
            </a:pPr>
            <a:endParaRPr lang="en-US" dirty="0"/>
          </a:p>
        </p:txBody>
      </p:sp>
    </p:spTree>
    <p:extLst>
      <p:ext uri="{BB962C8B-B14F-4D97-AF65-F5344CB8AC3E}">
        <p14:creationId xmlns:p14="http://schemas.microsoft.com/office/powerpoint/2010/main" val="26019318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Custom Roles</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lnSpcReduction="10000"/>
          </a:bodyPr>
          <a:lstStyle/>
          <a:p>
            <a:pPr marL="0" indent="0">
              <a:buNone/>
            </a:pPr>
            <a:r>
              <a:rPr lang="en-US" dirty="0"/>
              <a:t>Use when none of the built-in roles meet your needs</a:t>
            </a:r>
          </a:p>
          <a:p>
            <a:pPr marL="0" indent="0">
              <a:buNone/>
            </a:pPr>
            <a:endParaRPr lang="en-US" dirty="0"/>
          </a:p>
          <a:p>
            <a:pPr marL="0" indent="0">
              <a:buNone/>
            </a:pPr>
            <a:r>
              <a:rPr lang="en-US" dirty="0"/>
              <a:t>Each tenant can create up to 2000 custom roles.</a:t>
            </a:r>
          </a:p>
          <a:p>
            <a:pPr marL="0" indent="0">
              <a:buNone/>
            </a:pPr>
            <a:endParaRPr lang="en-US" dirty="0"/>
          </a:p>
          <a:p>
            <a:pPr marL="0" indent="0">
              <a:buNone/>
            </a:pPr>
            <a:r>
              <a:rPr lang="en-US" dirty="0"/>
              <a:t>Shared across all subscriptions that use a tenant</a:t>
            </a:r>
          </a:p>
          <a:p>
            <a:pPr marL="0" indent="0">
              <a:buNone/>
            </a:pPr>
            <a:endParaRPr lang="en-US" dirty="0"/>
          </a:p>
          <a:p>
            <a:pPr marL="0" indent="0">
              <a:buNone/>
            </a:pPr>
            <a:r>
              <a:rPr lang="en-US" dirty="0"/>
              <a:t>Comprised of Actions, </a:t>
            </a:r>
            <a:r>
              <a:rPr lang="en-US" dirty="0" err="1"/>
              <a:t>NotActions</a:t>
            </a:r>
            <a:r>
              <a:rPr lang="en-US" dirty="0"/>
              <a:t>, and </a:t>
            </a:r>
            <a:r>
              <a:rPr lang="en-US" dirty="0" err="1"/>
              <a:t>AvailableScopes</a:t>
            </a:r>
            <a:endParaRPr lang="en-US" dirty="0"/>
          </a:p>
          <a:p>
            <a:pPr marL="0" indent="0">
              <a:buNone/>
            </a:pPr>
            <a:endParaRPr lang="en-US" dirty="0"/>
          </a:p>
          <a:p>
            <a:pPr marL="0" indent="0">
              <a:buNone/>
            </a:pPr>
            <a:r>
              <a:rPr lang="en-US" dirty="0"/>
              <a:t>Managed via Portal, PowerShell, Azure CLI, </a:t>
            </a:r>
            <a:r>
              <a:rPr lang="en-US"/>
              <a:t>or the REST API</a:t>
            </a:r>
            <a:endParaRPr lang="en-US" dirty="0"/>
          </a:p>
        </p:txBody>
      </p:sp>
    </p:spTree>
    <p:extLst>
      <p:ext uri="{BB962C8B-B14F-4D97-AF65-F5344CB8AC3E}">
        <p14:creationId xmlns:p14="http://schemas.microsoft.com/office/powerpoint/2010/main" val="2787055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RBAC in the Azure Portal</a:t>
            </a:r>
          </a:p>
        </p:txBody>
      </p:sp>
      <p:pic>
        <p:nvPicPr>
          <p:cNvPr id="3" name="Picture 2" descr="rbac2.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51501" y="1538144"/>
            <a:ext cx="8870240" cy="4952491"/>
          </a:xfrm>
          <a:prstGeom prst="rect">
            <a:avLst/>
          </a:prstGeom>
        </p:spPr>
      </p:pic>
    </p:spTree>
    <p:extLst>
      <p:ext uri="{BB962C8B-B14F-4D97-AF65-F5344CB8AC3E}">
        <p14:creationId xmlns:p14="http://schemas.microsoft.com/office/powerpoint/2010/main" val="33866524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Security Tools</a:t>
            </a:r>
          </a:p>
        </p:txBody>
      </p:sp>
      <p:sp>
        <p:nvSpPr>
          <p:cNvPr id="3" name="Content Placeholder 2"/>
          <p:cNvSpPr>
            <a:spLocks noGrp="1"/>
          </p:cNvSpPr>
          <p:nvPr>
            <p:ph idx="1"/>
          </p:nvPr>
        </p:nvSpPr>
        <p:spPr/>
        <p:txBody>
          <a:bodyPr/>
          <a:lstStyle/>
          <a:p>
            <a:r>
              <a:rPr lang="en-US" dirty="0"/>
              <a:t>3 main security tools/services within Azure</a:t>
            </a:r>
          </a:p>
          <a:p>
            <a:pPr lvl="1"/>
            <a:r>
              <a:rPr lang="en-US" dirty="0"/>
              <a:t>Operations Management Suite (OMS)</a:t>
            </a:r>
          </a:p>
          <a:p>
            <a:pPr lvl="1"/>
            <a:r>
              <a:rPr lang="en-US" dirty="0"/>
              <a:t>Azure Security Center (ASC)</a:t>
            </a:r>
          </a:p>
          <a:p>
            <a:pPr lvl="1"/>
            <a:r>
              <a:rPr lang="en-US" dirty="0"/>
              <a:t>Activity Log</a:t>
            </a:r>
          </a:p>
          <a:p>
            <a:r>
              <a:rPr lang="en-US" dirty="0"/>
              <a:t>Using these tools is critical to ensuring we’re using Azure securely</a:t>
            </a:r>
          </a:p>
        </p:txBody>
      </p:sp>
    </p:spTree>
    <p:extLst>
      <p:ext uri="{BB962C8B-B14F-4D97-AF65-F5344CB8AC3E}">
        <p14:creationId xmlns:p14="http://schemas.microsoft.com/office/powerpoint/2010/main" val="240550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Operations Management Suite</a:t>
            </a:r>
          </a:p>
        </p:txBody>
      </p:sp>
      <p:sp>
        <p:nvSpPr>
          <p:cNvPr id="6" name="Content Placeholder 5"/>
          <p:cNvSpPr>
            <a:spLocks noGrp="1"/>
          </p:cNvSpPr>
          <p:nvPr>
            <p:ph idx="1"/>
          </p:nvPr>
        </p:nvSpPr>
        <p:spPr/>
        <p:txBody>
          <a:bodyPr/>
          <a:lstStyle/>
          <a:p>
            <a:r>
              <a:rPr lang="en-US" dirty="0"/>
              <a:t>Single integration/control point for Azure Services</a:t>
            </a:r>
          </a:p>
          <a:p>
            <a:pPr lvl="1"/>
            <a:r>
              <a:rPr lang="en-US" dirty="0"/>
              <a:t>Integrates with 3</a:t>
            </a:r>
            <a:r>
              <a:rPr lang="en-US" baseline="30000" dirty="0"/>
              <a:t>rd</a:t>
            </a:r>
            <a:r>
              <a:rPr lang="en-US" dirty="0"/>
              <a:t> party services from marketplace</a:t>
            </a:r>
          </a:p>
          <a:p>
            <a:pPr lvl="1"/>
            <a:r>
              <a:rPr lang="en-US" dirty="0"/>
              <a:t>Anything with an agent</a:t>
            </a:r>
          </a:p>
          <a:p>
            <a:r>
              <a:rPr lang="en-US" dirty="0"/>
              <a:t>Provides operational intelligence across hybrid environments</a:t>
            </a:r>
          </a:p>
          <a:p>
            <a:r>
              <a:rPr lang="en-US" dirty="0"/>
              <a:t>Process automation and monitoring of resources</a:t>
            </a:r>
          </a:p>
          <a:p>
            <a:r>
              <a:rPr lang="en-US" dirty="0"/>
              <a:t>Cloud-based SaaS (thus highly available)</a:t>
            </a:r>
          </a:p>
          <a:p>
            <a:r>
              <a:rPr lang="en-US" dirty="0"/>
              <a:t>Protects privacy and security of data, while delivering software and services to manage the IT infrastructure.</a:t>
            </a:r>
          </a:p>
          <a:p>
            <a:endParaRPr lang="en-US" dirty="0"/>
          </a:p>
        </p:txBody>
      </p:sp>
    </p:spTree>
    <p:extLst>
      <p:ext uri="{BB962C8B-B14F-4D97-AF65-F5344CB8AC3E}">
        <p14:creationId xmlns:p14="http://schemas.microsoft.com/office/powerpoint/2010/main" val="15536966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Operations Management Suite</a:t>
            </a:r>
          </a:p>
        </p:txBody>
      </p:sp>
      <p:sp>
        <p:nvSpPr>
          <p:cNvPr id="6" name="Content Placeholder 5"/>
          <p:cNvSpPr>
            <a:spLocks noGrp="1"/>
          </p:cNvSpPr>
          <p:nvPr>
            <p:ph idx="1"/>
          </p:nvPr>
        </p:nvSpPr>
        <p:spPr/>
        <p:txBody>
          <a:bodyPr>
            <a:normAutofit/>
          </a:bodyPr>
          <a:lstStyle/>
          <a:p>
            <a:r>
              <a:rPr lang="en-US" dirty="0"/>
              <a:t>Log Analytics</a:t>
            </a:r>
          </a:p>
          <a:p>
            <a:pPr lvl="1"/>
            <a:r>
              <a:rPr lang="en-US" dirty="0"/>
              <a:t>Central monitoring and analysis of logs from multiple sources</a:t>
            </a:r>
          </a:p>
          <a:p>
            <a:r>
              <a:rPr lang="en-US" dirty="0"/>
              <a:t>Automation</a:t>
            </a:r>
          </a:p>
          <a:p>
            <a:pPr lvl="1"/>
            <a:r>
              <a:rPr lang="en-US" dirty="0"/>
              <a:t>Process automation</a:t>
            </a:r>
          </a:p>
          <a:p>
            <a:pPr lvl="1"/>
            <a:r>
              <a:rPr lang="en-US" dirty="0"/>
              <a:t>Configuration enforcement </a:t>
            </a:r>
          </a:p>
          <a:p>
            <a:r>
              <a:rPr lang="en-US" dirty="0"/>
              <a:t>Backup</a:t>
            </a:r>
          </a:p>
          <a:p>
            <a:pPr lvl="1"/>
            <a:r>
              <a:rPr lang="en-US" dirty="0"/>
              <a:t>Backup and restore critical data</a:t>
            </a:r>
          </a:p>
          <a:p>
            <a:r>
              <a:rPr lang="en-US" dirty="0"/>
              <a:t>Site Recovery</a:t>
            </a:r>
          </a:p>
          <a:p>
            <a:pPr lvl="1"/>
            <a:r>
              <a:rPr lang="en-US" dirty="0"/>
              <a:t>High availability for critical applications</a:t>
            </a:r>
          </a:p>
          <a:p>
            <a:endParaRPr lang="en-US" dirty="0"/>
          </a:p>
        </p:txBody>
      </p:sp>
    </p:spTree>
    <p:extLst>
      <p:ext uri="{BB962C8B-B14F-4D97-AF65-F5344CB8AC3E}">
        <p14:creationId xmlns:p14="http://schemas.microsoft.com/office/powerpoint/2010/main" val="394024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419624-E12C-4E4E-A6D6-C094AC0C6809}"/>
              </a:ext>
            </a:extLst>
          </p:cNvPr>
          <p:cNvSpPr>
            <a:spLocks noGrp="1"/>
          </p:cNvSpPr>
          <p:nvPr>
            <p:ph type="title"/>
          </p:nvPr>
        </p:nvSpPr>
        <p:spPr/>
        <p:txBody>
          <a:bodyPr/>
          <a:lstStyle/>
          <a:p>
            <a:r>
              <a:rPr lang="en-US" dirty="0"/>
              <a:t>Secure resources by using managed identities</a:t>
            </a:r>
          </a:p>
        </p:txBody>
      </p:sp>
      <p:sp>
        <p:nvSpPr>
          <p:cNvPr id="3" name="Text Placeholder 2">
            <a:extLst>
              <a:ext uri="{FF2B5EF4-FFF2-40B4-BE49-F238E27FC236}">
                <a16:creationId xmlns="" xmlns:a16="http://schemas.microsoft.com/office/drawing/2014/main" id="{3A4F6066-220D-4924-8324-EC2732A6A7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0205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Management Suite</a:t>
            </a:r>
          </a:p>
        </p:txBody>
      </p:sp>
      <p:sp>
        <p:nvSpPr>
          <p:cNvPr id="3" name="Content Placeholder 2"/>
          <p:cNvSpPr>
            <a:spLocks noGrp="1"/>
          </p:cNvSpPr>
          <p:nvPr>
            <p:ph idx="1"/>
          </p:nvPr>
        </p:nvSpPr>
        <p:spPr/>
        <p:txBody>
          <a:bodyPr/>
          <a:lstStyle/>
          <a:p>
            <a:pPr marL="0" indent="0">
              <a:buNone/>
            </a:pPr>
            <a:r>
              <a:rPr lang="en-US" dirty="0"/>
              <a:t>Integrating OMS</a:t>
            </a:r>
          </a:p>
          <a:p>
            <a:r>
              <a:rPr lang="en-US" dirty="0"/>
              <a:t>Workspace in Azure</a:t>
            </a:r>
          </a:p>
          <a:p>
            <a:r>
              <a:rPr lang="en-US" dirty="0"/>
              <a:t>Multiple Connection Methods</a:t>
            </a:r>
          </a:p>
          <a:p>
            <a:pPr lvl="1"/>
            <a:r>
              <a:rPr lang="en-US" dirty="0"/>
              <a:t>OMS agent installed directly on Windows/Linux host</a:t>
            </a:r>
          </a:p>
          <a:p>
            <a:pPr lvl="1"/>
            <a:r>
              <a:rPr lang="en-US" dirty="0"/>
              <a:t>SCOM</a:t>
            </a:r>
          </a:p>
          <a:p>
            <a:pPr lvl="1"/>
            <a:r>
              <a:rPr lang="en-US" dirty="0"/>
              <a:t>Azure diagnostic VM extension storage account</a:t>
            </a:r>
          </a:p>
          <a:p>
            <a:pPr lvl="1"/>
            <a:endParaRPr lang="en-US" dirty="0"/>
          </a:p>
          <a:p>
            <a:endParaRPr lang="en-US" dirty="0"/>
          </a:p>
        </p:txBody>
      </p:sp>
    </p:spTree>
    <p:extLst>
      <p:ext uri="{BB962C8B-B14F-4D97-AF65-F5344CB8AC3E}">
        <p14:creationId xmlns:p14="http://schemas.microsoft.com/office/powerpoint/2010/main" val="15207367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Log</a:t>
            </a:r>
          </a:p>
        </p:txBody>
      </p:sp>
      <p:sp>
        <p:nvSpPr>
          <p:cNvPr id="3" name="Content Placeholder 2"/>
          <p:cNvSpPr>
            <a:spLocks noGrp="1"/>
          </p:cNvSpPr>
          <p:nvPr>
            <p:ph idx="1"/>
          </p:nvPr>
        </p:nvSpPr>
        <p:spPr/>
        <p:txBody>
          <a:bodyPr/>
          <a:lstStyle/>
          <a:p>
            <a:r>
              <a:rPr lang="en-US" dirty="0"/>
              <a:t>Provides visibility into subscription-level activity (control-plane)</a:t>
            </a:r>
          </a:p>
          <a:p>
            <a:pPr lvl="1"/>
            <a:r>
              <a:rPr lang="en-US" dirty="0"/>
              <a:t>Information about operations performed ON resources not WITHIN</a:t>
            </a:r>
          </a:p>
          <a:p>
            <a:pPr lvl="1"/>
            <a:r>
              <a:rPr lang="en-US" dirty="0"/>
              <a:t>Answers the question: “What, Who, and When?”</a:t>
            </a:r>
          </a:p>
          <a:p>
            <a:pPr lvl="2"/>
            <a:r>
              <a:rPr lang="en-US" dirty="0"/>
              <a:t>Azure Resource Manager operational data</a:t>
            </a:r>
          </a:p>
          <a:p>
            <a:pPr lvl="2"/>
            <a:r>
              <a:rPr lang="en-US" dirty="0"/>
              <a:t>Service Health events/updates</a:t>
            </a:r>
          </a:p>
          <a:p>
            <a:r>
              <a:rPr lang="en-US" dirty="0"/>
              <a:t>Limited to Azure Infrastructure and Services</a:t>
            </a:r>
          </a:p>
          <a:p>
            <a:pPr lvl="2"/>
            <a:r>
              <a:rPr lang="en-US" dirty="0"/>
              <a:t>Cannot provide information about OS or custom application events</a:t>
            </a:r>
          </a:p>
          <a:p>
            <a:r>
              <a:rPr lang="en-US" dirty="0"/>
              <a:t>Differ from resource-level diagnostic logs</a:t>
            </a:r>
          </a:p>
          <a:p>
            <a:endParaRPr lang="en-US" dirty="0"/>
          </a:p>
        </p:txBody>
      </p:sp>
    </p:spTree>
    <p:extLst>
      <p:ext uri="{BB962C8B-B14F-4D97-AF65-F5344CB8AC3E}">
        <p14:creationId xmlns:p14="http://schemas.microsoft.com/office/powerpoint/2010/main" val="1670964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Security Center</a:t>
            </a:r>
          </a:p>
        </p:txBody>
      </p:sp>
      <p:sp>
        <p:nvSpPr>
          <p:cNvPr id="3" name="Content Placeholder 2"/>
          <p:cNvSpPr>
            <a:spLocks noGrp="1"/>
          </p:cNvSpPr>
          <p:nvPr>
            <p:ph idx="1"/>
          </p:nvPr>
        </p:nvSpPr>
        <p:spPr/>
        <p:txBody>
          <a:bodyPr>
            <a:normAutofit lnSpcReduction="10000"/>
          </a:bodyPr>
          <a:lstStyle/>
          <a:p>
            <a:r>
              <a:rPr lang="en-US" dirty="0"/>
              <a:t>Provides a central view of security state</a:t>
            </a:r>
          </a:p>
          <a:p>
            <a:pPr lvl="1"/>
            <a:r>
              <a:rPr lang="en-US" dirty="0"/>
              <a:t>Azure resources</a:t>
            </a:r>
          </a:p>
          <a:p>
            <a:pPr lvl="1"/>
            <a:r>
              <a:rPr lang="en-US" dirty="0"/>
              <a:t>On-Premises</a:t>
            </a:r>
          </a:p>
          <a:p>
            <a:pPr lvl="1"/>
            <a:r>
              <a:rPr lang="en-US" dirty="0"/>
              <a:t>Other clouds</a:t>
            </a:r>
          </a:p>
          <a:p>
            <a:r>
              <a:rPr lang="en-US" dirty="0"/>
              <a:t>Unified Visibility and Control</a:t>
            </a:r>
          </a:p>
          <a:p>
            <a:pPr lvl="1"/>
            <a:r>
              <a:rPr lang="en-US" dirty="0"/>
              <a:t>Define security configuration policies</a:t>
            </a:r>
          </a:p>
          <a:p>
            <a:pPr lvl="1"/>
            <a:r>
              <a:rPr lang="en-US" dirty="0"/>
              <a:t>Monitor policy </a:t>
            </a:r>
            <a:r>
              <a:rPr lang="en-US" dirty="0" err="1"/>
              <a:t>adherance</a:t>
            </a:r>
            <a:endParaRPr lang="en-US" dirty="0"/>
          </a:p>
          <a:p>
            <a:r>
              <a:rPr lang="en-US" dirty="0"/>
              <a:t>Adaptive Threat Prevention</a:t>
            </a:r>
          </a:p>
          <a:p>
            <a:pPr lvl="1"/>
            <a:r>
              <a:rPr lang="en-US" dirty="0"/>
              <a:t>Continuous security assessment</a:t>
            </a:r>
          </a:p>
          <a:p>
            <a:r>
              <a:rPr lang="en-US" dirty="0"/>
              <a:t>Threat detection</a:t>
            </a:r>
          </a:p>
        </p:txBody>
      </p:sp>
    </p:spTree>
    <p:extLst>
      <p:ext uri="{BB962C8B-B14F-4D97-AF65-F5344CB8AC3E}">
        <p14:creationId xmlns:p14="http://schemas.microsoft.com/office/powerpoint/2010/main" val="1361163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a:t>
            </a:r>
            <a:r>
              <a:rPr lang="en-CA" dirty="0" smtClean="0"/>
              <a:t>Tour of Azure </a:t>
            </a:r>
            <a:r>
              <a:rPr lang="en-CA" smtClean="0"/>
              <a:t>Security Center</a:t>
            </a:r>
            <a:endParaRPr lang="en-US" dirty="0"/>
          </a:p>
        </p:txBody>
      </p:sp>
      <p:sp>
        <p:nvSpPr>
          <p:cNvPr id="6" name="Text Placeholder 5">
            <a:extLst>
              <a:ext uri="{FF2B5EF4-FFF2-40B4-BE49-F238E27FC236}">
                <a16:creationId xmlns="" xmlns:a16="http://schemas.microsoft.com/office/drawing/2014/main" id="{A61EA4D0-83F8-4510-8DA8-EDF14AD15FFA}"/>
              </a:ext>
            </a:extLst>
          </p:cNvPr>
          <p:cNvSpPr>
            <a:spLocks noGrp="1"/>
          </p:cNvSpPr>
          <p:nvPr>
            <p:ph type="body" sz="quarter" idx="11"/>
          </p:nvPr>
        </p:nvSpPr>
        <p:spPr/>
        <p:txBody>
          <a:bodyPr/>
          <a:lstStyle/>
          <a:p>
            <a:endParaRPr lang="en-US" dirty="0"/>
          </a:p>
        </p:txBody>
      </p:sp>
      <p:sp>
        <p:nvSpPr>
          <p:cNvPr id="4" name="Content Placeholder 2"/>
          <p:cNvSpPr>
            <a:spLocks noGrp="1"/>
          </p:cNvSpPr>
          <p:nvPr/>
        </p:nvSpPr>
        <p:spPr bwMode="auto">
          <a:xfrm>
            <a:off x="1982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solidFill>
                <a:prstClr val="black"/>
              </a:solidFill>
            </a:endParaRPr>
          </a:p>
        </p:txBody>
      </p:sp>
    </p:spTree>
    <p:extLst>
      <p:ext uri="{BB962C8B-B14F-4D97-AF65-F5344CB8AC3E}">
        <p14:creationId xmlns:p14="http://schemas.microsoft.com/office/powerpoint/2010/main" val="4251864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11867-E0F7-4236-8CCC-612EAF1EB0AF}"/>
              </a:ext>
            </a:extLst>
          </p:cNvPr>
          <p:cNvSpPr>
            <a:spLocks noGrp="1"/>
          </p:cNvSpPr>
          <p:nvPr>
            <p:ph type="title"/>
          </p:nvPr>
        </p:nvSpPr>
        <p:spPr/>
        <p:txBody>
          <a:bodyPr/>
          <a:lstStyle/>
          <a:p>
            <a:r>
              <a:rPr lang="en-US" dirty="0"/>
              <a:t>On-Premise Active Directory vs Azure AD</a:t>
            </a:r>
          </a:p>
        </p:txBody>
      </p:sp>
      <p:graphicFrame>
        <p:nvGraphicFramePr>
          <p:cNvPr id="4" name="Content Placeholder 3">
            <a:extLst>
              <a:ext uri="{FF2B5EF4-FFF2-40B4-BE49-F238E27FC236}">
                <a16:creationId xmlns="" xmlns:a16="http://schemas.microsoft.com/office/drawing/2014/main" id="{A3E10AE0-7BF3-45B5-A83C-5370108CA159}"/>
              </a:ext>
            </a:extLst>
          </p:cNvPr>
          <p:cNvGraphicFramePr>
            <a:graphicFrameLocks noGrp="1"/>
          </p:cNvGraphicFramePr>
          <p:nvPr>
            <p:ph idx="1"/>
            <p:extLst>
              <p:ext uri="{D42A27DB-BD31-4B8C-83A1-F6EECF244321}">
                <p14:modId xmlns:p14="http://schemas.microsoft.com/office/powerpoint/2010/main" val="1469324096"/>
              </p:ext>
            </p:extLst>
          </p:nvPr>
        </p:nvGraphicFramePr>
        <p:xfrm>
          <a:off x="838200" y="1825625"/>
          <a:ext cx="10515600" cy="3876040"/>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926890162"/>
                    </a:ext>
                  </a:extLst>
                </a:gridCol>
                <a:gridCol w="5257800">
                  <a:extLst>
                    <a:ext uri="{9D8B030D-6E8A-4147-A177-3AD203B41FA5}">
                      <a16:colId xmlns="" xmlns:a16="http://schemas.microsoft.com/office/drawing/2014/main" val="63422078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Directory On-Premise</a:t>
                      </a:r>
                    </a:p>
                  </a:txBody>
                  <a:tcPr/>
                </a:tc>
                <a:tc>
                  <a:txBody>
                    <a:bodyPr/>
                    <a:lstStyle/>
                    <a:p>
                      <a:r>
                        <a:rPr lang="en-US" dirty="0"/>
                        <a:t>Azure AD</a:t>
                      </a:r>
                    </a:p>
                  </a:txBody>
                  <a:tcPr/>
                </a:tc>
                <a:extLst>
                  <a:ext uri="{0D108BD9-81ED-4DB2-BD59-A6C34878D82A}">
                    <a16:rowId xmlns="" xmlns:a16="http://schemas.microsoft.com/office/drawing/2014/main" val="796246793"/>
                  </a:ext>
                </a:extLst>
              </a:tr>
              <a:tr h="370840">
                <a:tc>
                  <a:txBody>
                    <a:bodyPr/>
                    <a:lstStyle/>
                    <a:p>
                      <a:r>
                        <a:rPr lang="en-US" dirty="0"/>
                        <a:t>Authentication Provider</a:t>
                      </a:r>
                    </a:p>
                  </a:txBody>
                  <a:tcPr/>
                </a:tc>
                <a:tc>
                  <a:txBody>
                    <a:bodyPr/>
                    <a:lstStyle/>
                    <a:p>
                      <a:r>
                        <a:rPr lang="en-US" dirty="0"/>
                        <a:t>Authentication Provider</a:t>
                      </a:r>
                    </a:p>
                  </a:txBody>
                  <a:tcPr/>
                </a:tc>
                <a:extLst>
                  <a:ext uri="{0D108BD9-81ED-4DB2-BD59-A6C34878D82A}">
                    <a16:rowId xmlns="" xmlns:a16="http://schemas.microsoft.com/office/drawing/2014/main" val="3495614983"/>
                  </a:ext>
                </a:extLst>
              </a:tr>
              <a:tr h="370840">
                <a:tc>
                  <a:txBody>
                    <a:bodyPr/>
                    <a:lstStyle/>
                    <a:p>
                      <a:r>
                        <a:rPr lang="en-US" dirty="0"/>
                        <a:t>Internal single customer directory service</a:t>
                      </a:r>
                    </a:p>
                  </a:txBody>
                  <a:tcPr/>
                </a:tc>
                <a:tc>
                  <a:txBody>
                    <a:bodyPr/>
                    <a:lstStyle/>
                    <a:p>
                      <a:r>
                        <a:rPr lang="en-US" dirty="0"/>
                        <a:t>Multi-customer public directory service</a:t>
                      </a:r>
                    </a:p>
                  </a:txBody>
                  <a:tcPr/>
                </a:tc>
                <a:extLst>
                  <a:ext uri="{0D108BD9-81ED-4DB2-BD59-A6C34878D82A}">
                    <a16:rowId xmlns="" xmlns:a16="http://schemas.microsoft.com/office/drawing/2014/main" val="395694437"/>
                  </a:ext>
                </a:extLst>
              </a:tr>
              <a:tr h="370840">
                <a:tc>
                  <a:txBody>
                    <a:bodyPr/>
                    <a:lstStyle/>
                    <a:p>
                      <a:r>
                        <a:rPr lang="en-US" dirty="0"/>
                        <a:t>Hierarchical structure of:</a:t>
                      </a:r>
                    </a:p>
                    <a:p>
                      <a:r>
                        <a:rPr lang="en-US" dirty="0"/>
                        <a:t>Users, Computers, </a:t>
                      </a:r>
                      <a:r>
                        <a:rPr lang="en-US" dirty="0" err="1"/>
                        <a:t>Ous</a:t>
                      </a:r>
                      <a:r>
                        <a:rPr lang="en-US" dirty="0"/>
                        <a:t>, Groups, Services</a:t>
                      </a:r>
                    </a:p>
                  </a:txBody>
                  <a:tcPr/>
                </a:tc>
                <a:tc>
                  <a:txBody>
                    <a:bodyPr/>
                    <a:lstStyle/>
                    <a:p>
                      <a:r>
                        <a:rPr lang="en-US" dirty="0"/>
                        <a:t>Flat structure of:</a:t>
                      </a:r>
                    </a:p>
                    <a:p>
                      <a:r>
                        <a:rPr lang="en-US" dirty="0"/>
                        <a:t>Users and Groups</a:t>
                      </a:r>
                    </a:p>
                  </a:txBody>
                  <a:tcPr/>
                </a:tc>
                <a:extLst>
                  <a:ext uri="{0D108BD9-81ED-4DB2-BD59-A6C34878D82A}">
                    <a16:rowId xmlns="" xmlns:a16="http://schemas.microsoft.com/office/drawing/2014/main" val="2661955343"/>
                  </a:ext>
                </a:extLst>
              </a:tr>
              <a:tr h="370840">
                <a:tc>
                  <a:txBody>
                    <a:bodyPr/>
                    <a:lstStyle/>
                    <a:p>
                      <a:r>
                        <a:rPr lang="en-US" dirty="0"/>
                        <a:t>Group Policy and DNS data</a:t>
                      </a:r>
                    </a:p>
                  </a:txBody>
                  <a:tcPr/>
                </a:tc>
                <a:tc>
                  <a:txBody>
                    <a:bodyPr/>
                    <a:lstStyle/>
                    <a:p>
                      <a:r>
                        <a:rPr lang="en-US" dirty="0"/>
                        <a:t>NA</a:t>
                      </a:r>
                    </a:p>
                  </a:txBody>
                  <a:tcPr/>
                </a:tc>
                <a:extLst>
                  <a:ext uri="{0D108BD9-81ED-4DB2-BD59-A6C34878D82A}">
                    <a16:rowId xmlns="" xmlns:a16="http://schemas.microsoft.com/office/drawing/2014/main" val="3755759018"/>
                  </a:ext>
                </a:extLst>
              </a:tr>
              <a:tr h="370840">
                <a:tc>
                  <a:txBody>
                    <a:bodyPr/>
                    <a:lstStyle/>
                    <a:p>
                      <a:r>
                        <a:rPr lang="en-US" dirty="0"/>
                        <a:t>Can be accessed using LDAP</a:t>
                      </a:r>
                    </a:p>
                  </a:txBody>
                  <a:tcPr/>
                </a:tc>
                <a:tc>
                  <a:txBody>
                    <a:bodyPr/>
                    <a:lstStyle/>
                    <a:p>
                      <a:r>
                        <a:rPr lang="en-US" dirty="0"/>
                        <a:t>Can be accessed using Graph API</a:t>
                      </a:r>
                    </a:p>
                  </a:txBody>
                  <a:tcPr/>
                </a:tc>
                <a:extLst>
                  <a:ext uri="{0D108BD9-81ED-4DB2-BD59-A6C34878D82A}">
                    <a16:rowId xmlns="" xmlns:a16="http://schemas.microsoft.com/office/drawing/2014/main" val="452082492"/>
                  </a:ext>
                </a:extLst>
              </a:tr>
              <a:tr h="370840">
                <a:tc>
                  <a:txBody>
                    <a:bodyPr/>
                    <a:lstStyle/>
                    <a:p>
                      <a:r>
                        <a:rPr lang="en-US" dirty="0"/>
                        <a:t>Primarily uses Kerberos for authentication</a:t>
                      </a:r>
                    </a:p>
                  </a:txBody>
                  <a:tcPr/>
                </a:tc>
                <a:tc>
                  <a:txBody>
                    <a:bodyPr/>
                    <a:lstStyle/>
                    <a:p>
                      <a:r>
                        <a:rPr lang="en-US" dirty="0"/>
                        <a:t>Authentication can use SAML, WS-Federation and </a:t>
                      </a:r>
                      <a:r>
                        <a:rPr lang="en-US" dirty="0" err="1"/>
                        <a:t>Oauth</a:t>
                      </a:r>
                      <a:endParaRPr lang="en-US" dirty="0"/>
                    </a:p>
                  </a:txBody>
                  <a:tcPr/>
                </a:tc>
                <a:extLst>
                  <a:ext uri="{0D108BD9-81ED-4DB2-BD59-A6C34878D82A}">
                    <a16:rowId xmlns="" xmlns:a16="http://schemas.microsoft.com/office/drawing/2014/main" val="3456767149"/>
                  </a:ext>
                </a:extLst>
              </a:tr>
              <a:tr h="370840">
                <a:tc>
                  <a:txBody>
                    <a:bodyPr/>
                    <a:lstStyle/>
                    <a:p>
                      <a:r>
                        <a:rPr lang="en-US" dirty="0"/>
                        <a:t>Can Join VM and computer to</a:t>
                      </a:r>
                      <a:r>
                        <a:rPr lang="en-US" baseline="0" dirty="0"/>
                        <a:t> domain</a:t>
                      </a:r>
                      <a:endParaRPr lang="en-US" dirty="0"/>
                    </a:p>
                  </a:txBody>
                  <a:tcPr/>
                </a:tc>
                <a:tc>
                  <a:txBody>
                    <a:bodyPr/>
                    <a:lstStyle/>
                    <a:p>
                      <a:r>
                        <a:rPr lang="en-US" dirty="0"/>
                        <a:t>Can’t join VMs</a:t>
                      </a:r>
                      <a:r>
                        <a:rPr lang="en-US" baseline="0" dirty="0"/>
                        <a:t> and computer(Except Windows 10)</a:t>
                      </a:r>
                      <a:endParaRPr lang="en-US" dirty="0"/>
                    </a:p>
                  </a:txBody>
                  <a:tcPr/>
                </a:tc>
                <a:extLst>
                  <a:ext uri="{0D108BD9-81ED-4DB2-BD59-A6C34878D82A}">
                    <a16:rowId xmlns="" xmlns:a16="http://schemas.microsoft.com/office/drawing/2014/main" val="10007"/>
                  </a:ext>
                </a:extLst>
              </a:tr>
              <a:tr h="370840">
                <a:tc>
                  <a:txBody>
                    <a:bodyPr/>
                    <a:lstStyle/>
                    <a:p>
                      <a:r>
                        <a:rPr lang="en-US" dirty="0"/>
                        <a:t>AD DS Forest</a:t>
                      </a:r>
                      <a:r>
                        <a:rPr lang="en-US" baseline="0" dirty="0"/>
                        <a:t>, Trees, Domains </a:t>
                      </a:r>
                      <a:r>
                        <a:rPr lang="en-US" baseline="0" dirty="0" err="1"/>
                        <a:t>e.g</a:t>
                      </a:r>
                      <a:r>
                        <a:rPr lang="en-US" baseline="0" dirty="0"/>
                        <a:t> cloudapp.net</a:t>
                      </a:r>
                      <a:endParaRPr lang="en-US" dirty="0"/>
                    </a:p>
                  </a:txBody>
                  <a:tcPr/>
                </a:tc>
                <a:tc>
                  <a:txBody>
                    <a:bodyPr/>
                    <a:lstStyle/>
                    <a:p>
                      <a:r>
                        <a:rPr lang="en-US" dirty="0"/>
                        <a:t>Azure AD Tenants </a:t>
                      </a:r>
                      <a:r>
                        <a:rPr lang="en-US" dirty="0" err="1"/>
                        <a:t>eg</a:t>
                      </a:r>
                      <a:r>
                        <a:rPr lang="en-US" dirty="0"/>
                        <a:t>.</a:t>
                      </a:r>
                      <a:r>
                        <a:rPr lang="en-US" baseline="0" dirty="0"/>
                        <a:t> Contoso.onmicrosoft.com</a:t>
                      </a:r>
                      <a:endParaRPr lang="en-US" dirty="0"/>
                    </a:p>
                  </a:txBody>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529664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E34D5E5C-6938-43FD-8F6E-D8416F0615E7}"/>
              </a:ext>
            </a:extLst>
          </p:cNvPr>
          <p:cNvSpPr>
            <a:spLocks noGrp="1"/>
          </p:cNvSpPr>
          <p:nvPr>
            <p:ph type="title"/>
          </p:nvPr>
        </p:nvSpPr>
        <p:spPr>
          <a:xfrm>
            <a:off x="838200" y="365125"/>
            <a:ext cx="10515600" cy="1325563"/>
          </a:xfrm>
        </p:spPr>
        <p:txBody>
          <a:bodyPr/>
          <a:lstStyle/>
          <a:p>
            <a:r>
              <a:rPr lang="en-US" dirty="0"/>
              <a:t>Azure AD Edition Features</a:t>
            </a:r>
          </a:p>
        </p:txBody>
      </p:sp>
      <p:pic>
        <p:nvPicPr>
          <p:cNvPr id="116" name="Picture 115">
            <a:extLst>
              <a:ext uri="{FF2B5EF4-FFF2-40B4-BE49-F238E27FC236}">
                <a16:creationId xmlns="" xmlns:a16="http://schemas.microsoft.com/office/drawing/2014/main" id="{06C39F37-BBE5-4DC0-859F-1B2D8E0AA73F}"/>
              </a:ext>
            </a:extLst>
          </p:cNvPr>
          <p:cNvPicPr>
            <a:picLocks noChangeAspect="1"/>
          </p:cNvPicPr>
          <p:nvPr/>
        </p:nvPicPr>
        <p:blipFill>
          <a:blip r:embed="rId3"/>
          <a:stretch>
            <a:fillRect/>
          </a:stretch>
        </p:blipFill>
        <p:spPr>
          <a:xfrm>
            <a:off x="1058406" y="1407267"/>
            <a:ext cx="10062810" cy="4372176"/>
          </a:xfrm>
          <a:prstGeom prst="rect">
            <a:avLst/>
          </a:prstGeom>
        </p:spPr>
      </p:pic>
      <p:sp>
        <p:nvSpPr>
          <p:cNvPr id="2" name="Rectangle 1"/>
          <p:cNvSpPr/>
          <p:nvPr/>
        </p:nvSpPr>
        <p:spPr>
          <a:xfrm>
            <a:off x="2657202" y="6117657"/>
            <a:ext cx="6803301" cy="378109"/>
          </a:xfrm>
          <a:prstGeom prst="rect">
            <a:avLst/>
          </a:prstGeom>
        </p:spPr>
        <p:txBody>
          <a:bodyPr wrap="square">
            <a:spAutoFit/>
          </a:bodyPr>
          <a:lstStyle/>
          <a:p>
            <a:r>
              <a:rPr lang="en-US" b="1" dirty="0">
                <a:solidFill>
                  <a:schemeClr val="accent1">
                    <a:lumMod val="75000"/>
                  </a:schemeClr>
                </a:solidFill>
              </a:rPr>
              <a:t>https://</a:t>
            </a:r>
            <a:r>
              <a:rPr lang="en-US" b="1" dirty="0" err="1">
                <a:solidFill>
                  <a:schemeClr val="accent1">
                    <a:lumMod val="75000"/>
                  </a:schemeClr>
                </a:solidFill>
              </a:rPr>
              <a:t>azure.microsoft.com</a:t>
            </a:r>
            <a:r>
              <a:rPr lang="en-US" b="1" dirty="0">
                <a:solidFill>
                  <a:schemeClr val="accent1">
                    <a:lumMod val="75000"/>
                  </a:schemeClr>
                </a:solidFill>
              </a:rPr>
              <a:t>/en-us/pricing/details/active-directory/</a:t>
            </a:r>
          </a:p>
        </p:txBody>
      </p:sp>
    </p:spTree>
    <p:extLst>
      <p:ext uri="{BB962C8B-B14F-4D97-AF65-F5344CB8AC3E}">
        <p14:creationId xmlns:p14="http://schemas.microsoft.com/office/powerpoint/2010/main" val="3721637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3245C7-6C6F-4704-9C05-2EEC02833EBD}"/>
              </a:ext>
            </a:extLst>
          </p:cNvPr>
          <p:cNvSpPr>
            <a:spLocks noGrp="1"/>
          </p:cNvSpPr>
          <p:nvPr>
            <p:ph type="title"/>
          </p:nvPr>
        </p:nvSpPr>
        <p:spPr/>
        <p:txBody>
          <a:bodyPr/>
          <a:lstStyle/>
          <a:p>
            <a:r>
              <a:rPr lang="en-US" dirty="0"/>
              <a:t>Azure AD Premium Features</a:t>
            </a:r>
          </a:p>
        </p:txBody>
      </p:sp>
      <p:pic>
        <p:nvPicPr>
          <p:cNvPr id="4" name="Content Placeholder 3">
            <a:extLst>
              <a:ext uri="{FF2B5EF4-FFF2-40B4-BE49-F238E27FC236}">
                <a16:creationId xmlns="" xmlns:a16="http://schemas.microsoft.com/office/drawing/2014/main" id="{49252237-7EA9-4261-913B-A192FD17CAEC}"/>
              </a:ext>
            </a:extLst>
          </p:cNvPr>
          <p:cNvPicPr>
            <a:picLocks noGrp="1" noChangeAspect="1"/>
          </p:cNvPicPr>
          <p:nvPr>
            <p:ph idx="1"/>
          </p:nvPr>
        </p:nvPicPr>
        <p:blipFill>
          <a:blip r:embed="rId3"/>
          <a:stretch>
            <a:fillRect/>
          </a:stretch>
        </p:blipFill>
        <p:spPr>
          <a:xfrm>
            <a:off x="586194" y="1658128"/>
            <a:ext cx="11055072" cy="4218995"/>
          </a:xfrm>
          <a:prstGeom prst="rect">
            <a:avLst/>
          </a:prstGeom>
          <a:noFill/>
        </p:spPr>
      </p:pic>
      <p:sp>
        <p:nvSpPr>
          <p:cNvPr id="5" name="Rectangle 4"/>
          <p:cNvSpPr/>
          <p:nvPr/>
        </p:nvSpPr>
        <p:spPr>
          <a:xfrm>
            <a:off x="2657202" y="6117657"/>
            <a:ext cx="6803301" cy="378109"/>
          </a:xfrm>
          <a:prstGeom prst="rect">
            <a:avLst/>
          </a:prstGeom>
        </p:spPr>
        <p:txBody>
          <a:bodyPr wrap="square">
            <a:spAutoFit/>
          </a:bodyPr>
          <a:lstStyle/>
          <a:p>
            <a:r>
              <a:rPr lang="en-US" b="1" dirty="0">
                <a:solidFill>
                  <a:schemeClr val="accent1">
                    <a:lumMod val="75000"/>
                  </a:schemeClr>
                </a:solidFill>
              </a:rPr>
              <a:t>https://</a:t>
            </a:r>
            <a:r>
              <a:rPr lang="en-US" b="1" dirty="0" err="1">
                <a:solidFill>
                  <a:schemeClr val="accent1">
                    <a:lumMod val="75000"/>
                  </a:schemeClr>
                </a:solidFill>
              </a:rPr>
              <a:t>azure.microsoft.com</a:t>
            </a:r>
            <a:r>
              <a:rPr lang="en-US" b="1" dirty="0">
                <a:solidFill>
                  <a:schemeClr val="accent1">
                    <a:lumMod val="75000"/>
                  </a:schemeClr>
                </a:solidFill>
              </a:rPr>
              <a:t>/en-us/pricing/details/active-directory/</a:t>
            </a:r>
          </a:p>
        </p:txBody>
      </p:sp>
    </p:spTree>
    <p:extLst>
      <p:ext uri="{BB962C8B-B14F-4D97-AF65-F5344CB8AC3E}">
        <p14:creationId xmlns:p14="http://schemas.microsoft.com/office/powerpoint/2010/main" val="1223289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124F3-778A-4B51-9531-2FBFB3550680}"/>
              </a:ext>
            </a:extLst>
          </p:cNvPr>
          <p:cNvSpPr>
            <a:spLocks noGrp="1"/>
          </p:cNvSpPr>
          <p:nvPr>
            <p:ph type="title"/>
          </p:nvPr>
        </p:nvSpPr>
        <p:spPr/>
        <p:txBody>
          <a:bodyPr/>
          <a:lstStyle/>
          <a:p>
            <a:r>
              <a:rPr lang="en-US" dirty="0"/>
              <a:t>Secure resources by using hybrid identities</a:t>
            </a:r>
          </a:p>
        </p:txBody>
      </p:sp>
      <p:sp>
        <p:nvSpPr>
          <p:cNvPr id="3" name="Text Placeholder 2">
            <a:extLst>
              <a:ext uri="{FF2B5EF4-FFF2-40B4-BE49-F238E27FC236}">
                <a16:creationId xmlns=""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9519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AD Connect</a:t>
            </a:r>
          </a:p>
        </p:txBody>
      </p:sp>
      <p:sp>
        <p:nvSpPr>
          <p:cNvPr id="3" name="Content Placeholder 2"/>
          <p:cNvSpPr>
            <a:spLocks noGrp="1"/>
          </p:cNvSpPr>
          <p:nvPr>
            <p:ph idx="1"/>
          </p:nvPr>
        </p:nvSpPr>
        <p:spPr/>
        <p:txBody>
          <a:bodyPr>
            <a:normAutofit/>
          </a:bodyPr>
          <a:lstStyle/>
          <a:p>
            <a:pPr>
              <a:lnSpc>
                <a:spcPct val="100000"/>
              </a:lnSpc>
              <a:spcBef>
                <a:spcPts val="0"/>
              </a:spcBef>
            </a:pPr>
            <a:r>
              <a:rPr lang="en-US" dirty="0"/>
              <a:t>Connects your </a:t>
            </a:r>
            <a:r>
              <a:rPr lang="en-US" dirty="0" smtClean="0"/>
              <a:t>on-premises </a:t>
            </a:r>
            <a:r>
              <a:rPr lang="en-US" dirty="0"/>
              <a:t>AD infrastructure to Azure</a:t>
            </a:r>
          </a:p>
          <a:p>
            <a:pPr>
              <a:lnSpc>
                <a:spcPct val="100000"/>
              </a:lnSpc>
              <a:spcBef>
                <a:spcPts val="0"/>
              </a:spcBef>
            </a:pPr>
            <a:r>
              <a:rPr lang="en-US" dirty="0"/>
              <a:t>Composed of 3 components</a:t>
            </a:r>
          </a:p>
          <a:p>
            <a:pPr lvl="1">
              <a:lnSpc>
                <a:spcPct val="100000"/>
              </a:lnSpc>
              <a:spcBef>
                <a:spcPts val="0"/>
              </a:spcBef>
            </a:pPr>
            <a:r>
              <a:rPr lang="en-US" dirty="0"/>
              <a:t>Sync Services</a:t>
            </a:r>
          </a:p>
          <a:p>
            <a:pPr lvl="2">
              <a:lnSpc>
                <a:spcPct val="100000"/>
              </a:lnSpc>
              <a:spcBef>
                <a:spcPts val="0"/>
              </a:spcBef>
            </a:pPr>
            <a:r>
              <a:rPr lang="en-US" dirty="0"/>
              <a:t>Replicates user/group information between On-</a:t>
            </a:r>
            <a:r>
              <a:rPr lang="en-US" dirty="0" err="1"/>
              <a:t>Prem</a:t>
            </a:r>
            <a:r>
              <a:rPr lang="en-US" dirty="0"/>
              <a:t> and Azure</a:t>
            </a:r>
          </a:p>
          <a:p>
            <a:pPr lvl="1">
              <a:lnSpc>
                <a:spcPct val="100000"/>
              </a:lnSpc>
              <a:spcBef>
                <a:spcPts val="0"/>
              </a:spcBef>
            </a:pPr>
            <a:r>
              <a:rPr lang="en-US" dirty="0"/>
              <a:t>ADFS (optional)</a:t>
            </a:r>
          </a:p>
          <a:p>
            <a:pPr lvl="2">
              <a:lnSpc>
                <a:spcPct val="100000"/>
              </a:lnSpc>
              <a:spcBef>
                <a:spcPts val="0"/>
              </a:spcBef>
            </a:pPr>
            <a:r>
              <a:rPr lang="en-US" dirty="0"/>
              <a:t>Addresses complex deployments, such as domain join SSO, enforcement of AD sign-in policy, and smart card or 3rd party MFA.</a:t>
            </a:r>
          </a:p>
          <a:p>
            <a:pPr lvl="1">
              <a:lnSpc>
                <a:spcPct val="100000"/>
              </a:lnSpc>
              <a:spcBef>
                <a:spcPts val="0"/>
              </a:spcBef>
            </a:pPr>
            <a:r>
              <a:rPr lang="en-US" dirty="0"/>
              <a:t>Health</a:t>
            </a:r>
          </a:p>
          <a:p>
            <a:pPr lvl="2">
              <a:lnSpc>
                <a:spcPct val="100000"/>
              </a:lnSpc>
              <a:spcBef>
                <a:spcPts val="0"/>
              </a:spcBef>
            </a:pPr>
            <a:r>
              <a:rPr lang="en-US" dirty="0"/>
              <a:t>Robust monitoring and provide a central location to view activity</a:t>
            </a:r>
          </a:p>
        </p:txBody>
      </p:sp>
    </p:spTree>
    <p:extLst>
      <p:ext uri="{BB962C8B-B14F-4D97-AF65-F5344CB8AC3E}">
        <p14:creationId xmlns:p14="http://schemas.microsoft.com/office/powerpoint/2010/main" val="200610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02204-D024-4B3E-BAD5-EA2426A8D1E6}"/>
              </a:ext>
            </a:extLst>
          </p:cNvPr>
          <p:cNvSpPr>
            <a:spLocks noGrp="1"/>
          </p:cNvSpPr>
          <p:nvPr>
            <p:ph type="title"/>
          </p:nvPr>
        </p:nvSpPr>
        <p:spPr/>
        <p:txBody>
          <a:bodyPr/>
          <a:lstStyle/>
          <a:p>
            <a:r>
              <a:rPr lang="en-US" dirty="0"/>
              <a:t>Azure AD Connect w/ADFS</a:t>
            </a:r>
          </a:p>
        </p:txBody>
      </p:sp>
      <p:sp>
        <p:nvSpPr>
          <p:cNvPr id="3" name="Content Placeholder 2">
            <a:extLst>
              <a:ext uri="{FF2B5EF4-FFF2-40B4-BE49-F238E27FC236}">
                <a16:creationId xmlns="" xmlns:a16="http://schemas.microsoft.com/office/drawing/2014/main" id="{10268B94-2AF6-4ADF-BC5F-B8A1EEF2B0D3}"/>
              </a:ext>
            </a:extLst>
          </p:cNvPr>
          <p:cNvSpPr>
            <a:spLocks noGrp="1"/>
          </p:cNvSpPr>
          <p:nvPr>
            <p:ph idx="1"/>
          </p:nvPr>
        </p:nvSpPr>
        <p:spPr/>
        <p:txBody>
          <a:bodyPr>
            <a:normAutofit/>
          </a:bodyPr>
          <a:lstStyle/>
          <a:p>
            <a:pPr marL="171450" indent="-171450">
              <a:buFont typeface="Arial"/>
              <a:buChar char="•"/>
            </a:pPr>
            <a:r>
              <a:rPr lang="en-US" dirty="0"/>
              <a:t>Simplicity and consistency</a:t>
            </a:r>
          </a:p>
          <a:p>
            <a:pPr marL="628650" lvl="1" indent="-171450">
              <a:buFont typeface="Arial"/>
              <a:buChar char="•"/>
            </a:pPr>
            <a:r>
              <a:rPr lang="en-US" dirty="0"/>
              <a:t>Use the same set of APIs </a:t>
            </a:r>
            <a:r>
              <a:rPr lang="en-US" dirty="0" smtClean="0"/>
              <a:t>to </a:t>
            </a:r>
            <a:r>
              <a:rPr lang="en-US" dirty="0"/>
              <a:t>enable sign on</a:t>
            </a:r>
          </a:p>
          <a:p>
            <a:pPr marL="628650" lvl="1" indent="-171450">
              <a:buFont typeface="Arial"/>
              <a:buChar char="•"/>
            </a:pPr>
            <a:r>
              <a:rPr lang="en-US" dirty="0"/>
              <a:t>Use the same set of libraries you </a:t>
            </a:r>
            <a:r>
              <a:rPr lang="en-US" dirty="0" smtClean="0"/>
              <a:t>already </a:t>
            </a:r>
            <a:r>
              <a:rPr lang="en-US" dirty="0"/>
              <a:t>use to authenticate users against Azure AD</a:t>
            </a:r>
          </a:p>
          <a:p>
            <a:pPr marL="171450" indent="-171450">
              <a:buFont typeface="Arial"/>
              <a:buChar char="•"/>
            </a:pPr>
            <a:r>
              <a:rPr lang="en-US" dirty="0"/>
              <a:t>Flexibility</a:t>
            </a:r>
          </a:p>
          <a:p>
            <a:pPr marL="628650" lvl="1" indent="-171450">
              <a:buFont typeface="Arial"/>
              <a:buChar char="•"/>
            </a:pPr>
            <a:r>
              <a:rPr lang="en-US" dirty="0"/>
              <a:t>In addition to standard user authorization, enable more complex scenarios</a:t>
            </a:r>
          </a:p>
          <a:p>
            <a:pPr marL="171450" indent="-171450">
              <a:buFont typeface="Arial"/>
              <a:buChar char="•"/>
            </a:pPr>
            <a:r>
              <a:rPr lang="en-US" dirty="0"/>
              <a:t>Industry support</a:t>
            </a:r>
          </a:p>
          <a:p>
            <a:pPr marL="628650" lvl="1" indent="-171450">
              <a:buFont typeface="Arial"/>
              <a:buChar char="•"/>
            </a:pPr>
            <a:r>
              <a:rPr lang="en-US" dirty="0"/>
              <a:t>OAuth 2.0 and </a:t>
            </a:r>
            <a:r>
              <a:rPr lang="en-US" dirty="0" err="1"/>
              <a:t>OpenID</a:t>
            </a:r>
            <a:r>
              <a:rPr lang="en-US" dirty="0"/>
              <a:t> Connect enjoy wide utilization across the industry, so knowledge of these patterns will help you enable authentication and authorization outside of an Active Directory environment as well</a:t>
            </a:r>
          </a:p>
          <a:p>
            <a:pPr marL="0" indent="0">
              <a:buNone/>
            </a:pPr>
            <a:endParaRPr lang="en-US" dirty="0"/>
          </a:p>
        </p:txBody>
      </p:sp>
    </p:spTree>
    <p:extLst>
      <p:ext uri="{BB962C8B-B14F-4D97-AF65-F5344CB8AC3E}">
        <p14:creationId xmlns:p14="http://schemas.microsoft.com/office/powerpoint/2010/main" val="3737072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0-534-Template.pptx" id="{439206FD-A113-4BE5-B431-40BDFE9319ED}" vid="{A4FDB642-FD3F-4B16-9ABC-ADFB44A81F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00134_MS_Qwest_template_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thena xmlns="http://schemas.microsoft.com/edu/athena" version="0.1.3885.0">
  <media streamable="true" recordStart="0" recordEnd="25966" recordLength="26029" audioOnly="true" start="0" end="25966" audioFormat="{00001610-0000-0010-8000-00AA00389B71}" audioRate="44100" muted="false" volume="0.8" fadeIn="0" fadeOut="0" videoFormat="{34363248-0000-0010-8000-00AA00389B71}" videoRate="15" videoWidth="256" videoHeight="256"/>
</athena>
</file>

<file path=customXml/item2.xml><?xml version="1.0" encoding="utf-8"?>
<athena xmlns="http://schemas.microsoft.com/edu/athena" version="0.1.3885.0">
  <timings duration="25966"/>
</athena>
</file>

<file path=customXml/itemProps1.xml><?xml version="1.0" encoding="utf-8"?>
<ds:datastoreItem xmlns:ds="http://schemas.openxmlformats.org/officeDocument/2006/customXml" ds:itemID="{39D1B4F6-E1FE-4B64-ADB5-8B247CD4930D}">
  <ds:schemaRefs>
    <ds:schemaRef ds:uri="http://schemas.microsoft.com/edu/athena"/>
  </ds:schemaRefs>
</ds:datastoreItem>
</file>

<file path=customXml/itemProps2.xml><?xml version="1.0" encoding="utf-8"?>
<ds:datastoreItem xmlns:ds="http://schemas.openxmlformats.org/officeDocument/2006/customXml" ds:itemID="{68A5C005-39DF-454A-8204-A59AF0EF470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13189</TotalTime>
  <Words>4597</Words>
  <Application>Microsoft Office PowerPoint</Application>
  <PresentationFormat>Widescreen</PresentationFormat>
  <Paragraphs>559</Paragraphs>
  <Slides>33</Slides>
  <Notes>33</Notes>
  <HiddenSlides>4</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33</vt:i4>
      </vt:variant>
    </vt:vector>
  </HeadingPairs>
  <TitlesOfParts>
    <vt:vector size="45" baseType="lpstr">
      <vt:lpstr>Arial</vt:lpstr>
      <vt:lpstr>Calibri</vt:lpstr>
      <vt:lpstr>Calibri Light</vt:lpstr>
      <vt:lpstr>Courier New</vt:lpstr>
      <vt:lpstr>Mangal</vt:lpstr>
      <vt:lpstr>Segoe UI</vt:lpstr>
      <vt:lpstr>Symbol</vt:lpstr>
      <vt:lpstr>Times New Roman</vt:lpstr>
      <vt:lpstr>Wingdings</vt:lpstr>
      <vt:lpstr>3_Office Theme</vt:lpstr>
      <vt:lpstr>Office Theme</vt:lpstr>
      <vt:lpstr>7-00134_MS_Qwest_template_Segoe</vt:lpstr>
      <vt:lpstr>Securing Resources</vt:lpstr>
      <vt:lpstr>Secure resources</vt:lpstr>
      <vt:lpstr>Secure resources by using managed identities</vt:lpstr>
      <vt:lpstr>On-Premise Active Directory vs Azure AD</vt:lpstr>
      <vt:lpstr>Azure AD Edition Features</vt:lpstr>
      <vt:lpstr>Azure AD Premium Features</vt:lpstr>
      <vt:lpstr>Secure resources by using hybrid identities</vt:lpstr>
      <vt:lpstr>Azure AD Connect</vt:lpstr>
      <vt:lpstr>Azure AD Connect w/ADFS</vt:lpstr>
      <vt:lpstr>AD Connect SSO - Requirements</vt:lpstr>
      <vt:lpstr>Secure resources by using identity providers</vt:lpstr>
      <vt:lpstr>Azure AD B2B vs Azure AD B2C</vt:lpstr>
      <vt:lpstr>Implement Azure AD B2B Collaboration</vt:lpstr>
      <vt:lpstr>Manage Identity and access by using Azure AD B2C</vt:lpstr>
      <vt:lpstr>Provide access to resources using identity providers</vt:lpstr>
      <vt:lpstr>Identify an appropriate data security solution</vt:lpstr>
      <vt:lpstr>Data Security and Encryption</vt:lpstr>
      <vt:lpstr>Storage Services Encryption</vt:lpstr>
      <vt:lpstr>Azure Disk Encryption</vt:lpstr>
      <vt:lpstr>Azure Disk Encryption Scenarios</vt:lpstr>
      <vt:lpstr>SQL Server TDE</vt:lpstr>
      <vt:lpstr>Design a role-based access control (RBAC) strategy</vt:lpstr>
      <vt:lpstr>RBAC Overview</vt:lpstr>
      <vt:lpstr>Role Management</vt:lpstr>
      <vt:lpstr>Custom Roles</vt:lpstr>
      <vt:lpstr>RBAC in the Azure Portal</vt:lpstr>
      <vt:lpstr>Azure Security Tools</vt:lpstr>
      <vt:lpstr>Operations Management Suite</vt:lpstr>
      <vt:lpstr>Operations Management Suite</vt:lpstr>
      <vt:lpstr>Operations Management Suite</vt:lpstr>
      <vt:lpstr>Activity Log</vt:lpstr>
      <vt:lpstr>Azure Security Center</vt:lpstr>
      <vt:lpstr>Demonstration: Tour of Azure Security Center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Jeff Stillman</cp:lastModifiedBy>
  <cp:revision>567</cp:revision>
  <dcterms:created xsi:type="dcterms:W3CDTF">2015-09-15T13:10:44Z</dcterms:created>
  <dcterms:modified xsi:type="dcterms:W3CDTF">2018-06-25T18:11:14Z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jserra@microsoft.com</vt:lpwstr>
  </property>
  <property fmtid="{D5CDD505-2E9C-101B-9397-08002B2CF9AE}" pid="6" name="MSIP_Label_f42aa342-8706-4288-bd11-ebb85995028c_SetDate">
    <vt:lpwstr>2017-09-27T13:43:35.1819278-04:00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