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291" r:id="rId79"/>
    <p:sldId id="292" r:id="rId80"/>
    <p:sldId id="293" r:id="rId81"/>
    <p:sldId id="295" r:id="rId82"/>
    <p:sldId id="296" r:id="rId83"/>
  </p:sldIdLst>
  <p:sldSz cx="9144000" cy="6858000" type="screen4x3"/>
  <p:notesSz cx="6858000" cy="9144000"/>
  <p:embeddedFontLst>
    <p:embeddedFont>
      <p:font typeface="Segoe UI Light" panose="020B0502040204020203" pitchFamily="34" charset="0"/>
      <p:regular r:id="rId85"/>
      <p:italic r:id="rId86"/>
    </p:embeddedFont>
    <p:embeddedFont>
      <p:font typeface="MS PGothic" panose="020B0600070205080204" pitchFamily="34" charset="-128"/>
      <p:regular r:id="rId87"/>
    </p:embeddedFont>
    <p:embeddedFont>
      <p:font typeface="Verdana" panose="020B0604030504040204" pitchFamily="34" charset="0"/>
      <p:regular r:id="rId88"/>
      <p:bold r:id="rId89"/>
      <p:italic r:id="rId90"/>
      <p:boldItalic r:id="rId91"/>
    </p:embeddedFont>
    <p:embeddedFont>
      <p:font typeface="Calibri" panose="020F0502020204030204" pitchFamily="34" charset="0"/>
      <p:regular r:id="rId92"/>
      <p:bold r:id="rId93"/>
      <p:italic r:id="rId94"/>
      <p:boldItalic r:id="rId95"/>
    </p:embeddedFont>
    <p:embeddedFont>
      <p:font typeface="Segoe UI" panose="020B0502040204020203" pitchFamily="34" charset="0"/>
      <p:regular r:id="rId96"/>
      <p:bold r:id="rId97"/>
      <p:italic r:id="rId98"/>
      <p:boldItalic r:id="rId99"/>
    </p:embeddedFont>
    <p:embeddedFont>
      <p:font typeface="Segoe UI Semibold" panose="020B0702040204020203" pitchFamily="34" charset="0"/>
      <p:bold r:id="rId100"/>
      <p:boldItalic r:id="rId101"/>
    </p:embeddedFont>
    <p:embeddedFont>
      <p:font typeface="Segoe UI Semilight" panose="020B0402040204020203" pitchFamily="34" charset="0"/>
      <p:regular r:id="rId102"/>
      <p:italic r:id="rId103"/>
    </p:embeddedFont>
    <p:embeddedFont>
      <p:font typeface="Consolas" panose="020B0609020204030204" pitchFamily="49" charset="0"/>
      <p:regular r:id="rId104"/>
      <p:bold r:id="rId105"/>
      <p:italic r:id="rId106"/>
      <p:boldItalic r:id="rId10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94712" autoAdjust="0"/>
  </p:normalViewPr>
  <p:slideViewPr>
    <p:cSldViewPr snapToGrid="0">
      <p:cViewPr varScale="1">
        <p:scale>
          <a:sx n="116" d="100"/>
          <a:sy n="116" d="100"/>
        </p:scale>
        <p:origin x="2106" y="96"/>
      </p:cViewPr>
      <p:guideLst/>
    </p:cSldViewPr>
  </p:slideViewPr>
  <p:notesTextViewPr>
    <p:cViewPr>
      <p:scale>
        <a:sx n="1" d="1"/>
        <a:sy n="1" d="1"/>
      </p:scale>
      <p:origin x="0" y="0"/>
    </p:cViewPr>
  </p:notesTextViewPr>
  <p:sorterViewPr>
    <p:cViewPr>
      <p:scale>
        <a:sx n="100" d="100"/>
        <a:sy n="100" d="100"/>
      </p:scale>
      <p:origin x="0" y="-7566"/>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font" Target="fonts/font2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3.fntdata"/><Relationship Id="rId102" Type="http://schemas.openxmlformats.org/officeDocument/2006/relationships/font" Target="fonts/font18.fntdata"/><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6.fntdata"/><Relationship Id="rId95"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6.fntdata"/><Relationship Id="rId105"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1.fntdata"/><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19.fntdata"/><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font" Target="fonts/font15.fntdata"/><Relationship Id="rId10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3.fntdata"/><Relationship Id="rId104"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00979-AC52-4F45-B6E2-24D2DE54FBB7}" type="doc">
      <dgm:prSet loTypeId="urn:microsoft.com/office/officeart/2005/8/layout/hChevron3" loCatId="process" qsTypeId="urn:microsoft.com/office/officeart/2005/8/quickstyle/simple1" qsCatId="simple" csTypeId="urn:microsoft.com/office/officeart/2005/8/colors/accent6_2" csCatId="accent6" phldr="1"/>
      <dgm:spPr/>
      <dgm:t>
        <a:bodyPr/>
        <a:lstStyle/>
        <a:p>
          <a:endParaRPr lang="en-US"/>
        </a:p>
      </dgm:t>
    </dgm:pt>
    <dgm:pt modelId="{C927C27C-70B3-46FE-A08F-1D7A8FCF82E3}">
      <dgm:prSet phldrT="[Text]"/>
      <dgm:spPr/>
      <dgm:t>
        <a:bodyPr/>
        <a:lstStyle/>
        <a:p>
          <a:r>
            <a:rPr lang="en-US" dirty="0"/>
            <a:t>Security</a:t>
          </a:r>
        </a:p>
      </dgm:t>
    </dgm:pt>
    <dgm:pt modelId="{A4A6C234-F406-41D8-AFE4-E20C8B0C39F9}" type="parTrans" cxnId="{3F597FCD-1DD2-45B4-B741-E34B4F6B3446}">
      <dgm:prSet/>
      <dgm:spPr/>
      <dgm:t>
        <a:bodyPr/>
        <a:lstStyle/>
        <a:p>
          <a:endParaRPr lang="en-US"/>
        </a:p>
      </dgm:t>
    </dgm:pt>
    <dgm:pt modelId="{6FE58C98-3EF3-4121-80C2-38A53BB36E75}" type="sibTrans" cxnId="{3F597FCD-1DD2-45B4-B741-E34B4F6B3446}">
      <dgm:prSet/>
      <dgm:spPr/>
      <dgm:t>
        <a:bodyPr/>
        <a:lstStyle/>
        <a:p>
          <a:endParaRPr lang="en-US"/>
        </a:p>
      </dgm:t>
    </dgm:pt>
    <dgm:pt modelId="{86A07309-DCE1-4FE1-9D1D-548C8D79FEC2}">
      <dgm:prSet phldrT="[Text]"/>
      <dgm:spPr/>
      <dgm:t>
        <a:bodyPr/>
        <a:lstStyle/>
        <a:p>
          <a:r>
            <a:rPr lang="en-US" dirty="0">
              <a:latin typeface="Segoe UI Light" panose="020B0502040204020203" pitchFamily="34" charset="0"/>
              <a:cs typeface="Segoe UI Light" panose="020B0502040204020203" pitchFamily="34" charset="0"/>
            </a:rPr>
            <a:t>Services are built from the ground up, to help safeguard customer data</a:t>
          </a:r>
          <a:endParaRPr lang="en-US" dirty="0"/>
        </a:p>
      </dgm:t>
    </dgm:pt>
    <dgm:pt modelId="{CD541A8E-1FB7-4076-9679-20A8077F41E4}" type="parTrans" cxnId="{58615A96-E71C-47C9-8B6C-9D0C33C3867A}">
      <dgm:prSet/>
      <dgm:spPr/>
      <dgm:t>
        <a:bodyPr/>
        <a:lstStyle/>
        <a:p>
          <a:endParaRPr lang="en-US"/>
        </a:p>
      </dgm:t>
    </dgm:pt>
    <dgm:pt modelId="{34618B43-0087-4F7E-B549-0CCB7C1EC4E5}" type="sibTrans" cxnId="{58615A96-E71C-47C9-8B6C-9D0C33C3867A}">
      <dgm:prSet/>
      <dgm:spPr/>
      <dgm:t>
        <a:bodyPr/>
        <a:lstStyle/>
        <a:p>
          <a:endParaRPr lang="en-US"/>
        </a:p>
      </dgm:t>
    </dgm:pt>
    <dgm:pt modelId="{03A35E2D-EE06-47A0-AAFB-AFB9DEC23556}">
      <dgm:prSet phldrT="[Text]"/>
      <dgm:spPr/>
      <dgm:t>
        <a:bodyPr/>
        <a:lstStyle/>
        <a:p>
          <a:r>
            <a:rPr lang="en-US" b="1" dirty="0">
              <a:latin typeface="Segoe UI Semibold" panose="020B0702040204020203" pitchFamily="34" charset="0"/>
              <a:cs typeface="Segoe UI Semibold" panose="020B0702040204020203" pitchFamily="34" charset="0"/>
            </a:rPr>
            <a:t>Privacy</a:t>
          </a:r>
          <a:endParaRPr lang="en-US" dirty="0"/>
        </a:p>
      </dgm:t>
    </dgm:pt>
    <dgm:pt modelId="{A528C02A-A36B-4791-917C-30437A8684AC}" type="parTrans" cxnId="{985A8E6D-27CE-4228-9DF2-A19144CF41BE}">
      <dgm:prSet/>
      <dgm:spPr/>
      <dgm:t>
        <a:bodyPr/>
        <a:lstStyle/>
        <a:p>
          <a:endParaRPr lang="en-US"/>
        </a:p>
      </dgm:t>
    </dgm:pt>
    <dgm:pt modelId="{F6C6BE7F-EF4E-4A35-9357-4DF55D80F14A}" type="sibTrans" cxnId="{985A8E6D-27CE-4228-9DF2-A19144CF41BE}">
      <dgm:prSet/>
      <dgm:spPr/>
      <dgm:t>
        <a:bodyPr/>
        <a:lstStyle/>
        <a:p>
          <a:endParaRPr lang="en-US"/>
        </a:p>
      </dgm:t>
    </dgm:pt>
    <dgm:pt modelId="{122A66D7-CBF9-4548-8352-F3CD2A4BF446}">
      <dgm:prSet phldrT="[Text]"/>
      <dgm:spPr/>
      <dgm:t>
        <a:bodyPr/>
        <a:lstStyle/>
        <a:p>
          <a:r>
            <a:rPr lang="en-US" b="1" dirty="0">
              <a:latin typeface="Segoe UI Semibold" panose="020B0702040204020203" pitchFamily="34" charset="0"/>
              <a:cs typeface="Segoe UI Semibold" panose="020B0702040204020203" pitchFamily="34" charset="0"/>
            </a:rPr>
            <a:t>Compliance</a:t>
          </a:r>
          <a:endParaRPr lang="en-US" dirty="0"/>
        </a:p>
      </dgm:t>
    </dgm:pt>
    <dgm:pt modelId="{00157A3B-F15A-401E-8A43-9733F8BA04F8}" type="parTrans" cxnId="{F98BC977-C6AD-4272-8CEF-BF6AD46ED0E5}">
      <dgm:prSet/>
      <dgm:spPr/>
      <dgm:t>
        <a:bodyPr/>
        <a:lstStyle/>
        <a:p>
          <a:endParaRPr lang="en-US"/>
        </a:p>
      </dgm:t>
    </dgm:pt>
    <dgm:pt modelId="{CAC4E712-A780-4441-B2AB-D6FB0C4C30F3}" type="sibTrans" cxnId="{F98BC977-C6AD-4272-8CEF-BF6AD46ED0E5}">
      <dgm:prSet/>
      <dgm:spPr/>
      <dgm:t>
        <a:bodyPr/>
        <a:lstStyle/>
        <a:p>
          <a:endParaRPr lang="en-US"/>
        </a:p>
      </dgm:t>
    </dgm:pt>
    <dgm:pt modelId="{62BC0D5B-ECF7-4C12-B792-08193015DECE}">
      <dgm:prSet/>
      <dgm:spPr/>
      <dgm:t>
        <a:bodyPr/>
        <a:lstStyle/>
        <a:p>
          <a:r>
            <a:rPr lang="en-US" dirty="0">
              <a:latin typeface="Segoe UI Light" panose="020B0502040204020203" pitchFamily="34" charset="0"/>
              <a:cs typeface="Segoe UI Light" panose="020B0502040204020203" pitchFamily="34" charset="0"/>
            </a:rPr>
            <a:t>Policies and processes help keep customer data private and in their control</a:t>
          </a:r>
        </a:p>
      </dgm:t>
    </dgm:pt>
    <dgm:pt modelId="{D29BD25E-2591-4AC2-A8F5-F35793D38E2D}" type="parTrans" cxnId="{EAEE4701-FF3F-4ECF-8350-FD2F01D250F3}">
      <dgm:prSet/>
      <dgm:spPr/>
      <dgm:t>
        <a:bodyPr/>
        <a:lstStyle/>
        <a:p>
          <a:endParaRPr lang="en-US"/>
        </a:p>
      </dgm:t>
    </dgm:pt>
    <dgm:pt modelId="{295754BC-8168-400F-B394-02B16017F504}" type="sibTrans" cxnId="{EAEE4701-FF3F-4ECF-8350-FD2F01D250F3}">
      <dgm:prSet/>
      <dgm:spPr/>
      <dgm:t>
        <a:bodyPr/>
        <a:lstStyle/>
        <a:p>
          <a:endParaRPr lang="en-US"/>
        </a:p>
      </dgm:t>
    </dgm:pt>
    <dgm:pt modelId="{60DE2BE6-10C6-4362-BAAB-C3DCCDC7B44E}">
      <dgm:prSet/>
      <dgm:spPr/>
      <dgm:t>
        <a:bodyPr/>
        <a:lstStyle/>
        <a:p>
          <a:r>
            <a:rPr lang="en-US" dirty="0">
              <a:latin typeface="Segoe UI Light" panose="020B0502040204020203" pitchFamily="34" charset="0"/>
              <a:cs typeface="Segoe UI Light" panose="020B0502040204020203" pitchFamily="34" charset="0"/>
            </a:rPr>
            <a:t>Industry-verified compliance conformity and certifications</a:t>
          </a:r>
        </a:p>
      </dgm:t>
    </dgm:pt>
    <dgm:pt modelId="{7E4CD39C-4367-4961-A850-28F333C609F0}" type="parTrans" cxnId="{40779714-DC67-4A7A-BBB7-4FF044B5EFA7}">
      <dgm:prSet/>
      <dgm:spPr/>
      <dgm:t>
        <a:bodyPr/>
        <a:lstStyle/>
        <a:p>
          <a:endParaRPr lang="en-US"/>
        </a:p>
      </dgm:t>
    </dgm:pt>
    <dgm:pt modelId="{5E831ADA-59C1-409F-B901-91BEE84526BF}" type="sibTrans" cxnId="{40779714-DC67-4A7A-BBB7-4FF044B5EFA7}">
      <dgm:prSet/>
      <dgm:spPr/>
      <dgm:t>
        <a:bodyPr/>
        <a:lstStyle/>
        <a:p>
          <a:endParaRPr lang="en-US"/>
        </a:p>
      </dgm:t>
    </dgm:pt>
    <dgm:pt modelId="{9F98BB84-44ED-4451-B4EA-3F75A613B803}">
      <dgm:prSet/>
      <dgm:spPr/>
      <dgm:t>
        <a:bodyPr/>
        <a:lstStyle/>
        <a:p>
          <a:r>
            <a:rPr lang="en-US" b="1" dirty="0">
              <a:latin typeface="Segoe UI Light" panose="020B0502040204020203" pitchFamily="34" charset="0"/>
              <a:cs typeface="Segoe UI Light" panose="020B0502040204020203" pitchFamily="34" charset="0"/>
            </a:rPr>
            <a:t>Transparency</a:t>
          </a:r>
        </a:p>
      </dgm:t>
    </dgm:pt>
    <dgm:pt modelId="{314E55E0-51F5-4BE4-814A-14C1C95C4019}" type="parTrans" cxnId="{4641A151-CDFC-4177-AD07-CA4D0F8238D9}">
      <dgm:prSet/>
      <dgm:spPr/>
      <dgm:t>
        <a:bodyPr/>
        <a:lstStyle/>
        <a:p>
          <a:endParaRPr lang="en-US"/>
        </a:p>
      </dgm:t>
    </dgm:pt>
    <dgm:pt modelId="{EAFF988B-4BE4-45B2-BE3B-B5606DC860F8}" type="sibTrans" cxnId="{4641A151-CDFC-4177-AD07-CA4D0F8238D9}">
      <dgm:prSet/>
      <dgm:spPr/>
      <dgm:t>
        <a:bodyPr/>
        <a:lstStyle/>
        <a:p>
          <a:endParaRPr lang="en-US"/>
        </a:p>
      </dgm:t>
    </dgm:pt>
    <dgm:pt modelId="{B0C58C81-E5E4-4AC7-939E-3F6482F8B7D4}">
      <dgm:prSet/>
      <dgm:spPr/>
      <dgm:t>
        <a:bodyPr/>
        <a:lstStyle/>
        <a:p>
          <a:r>
            <a:rPr lang="en-US" dirty="0">
              <a:latin typeface="Segoe UI Light" panose="020B0502040204020203" pitchFamily="34" charset="0"/>
              <a:cs typeface="Segoe UI Light" panose="020B0502040204020203" pitchFamily="34" charset="0"/>
            </a:rPr>
            <a:t>Azure practices, policies and guidelines are public, clear and accessible</a:t>
          </a:r>
        </a:p>
      </dgm:t>
    </dgm:pt>
    <dgm:pt modelId="{405202A3-2F83-4404-A78A-2C3EC140A3DD}" type="parTrans" cxnId="{79A3244E-894A-47FF-A4A9-05CF723C2242}">
      <dgm:prSet/>
      <dgm:spPr/>
      <dgm:t>
        <a:bodyPr/>
        <a:lstStyle/>
        <a:p>
          <a:endParaRPr lang="en-US"/>
        </a:p>
      </dgm:t>
    </dgm:pt>
    <dgm:pt modelId="{36C80710-7D8F-4CC0-A682-1D0B9DB4243A}" type="sibTrans" cxnId="{79A3244E-894A-47FF-A4A9-05CF723C2242}">
      <dgm:prSet/>
      <dgm:spPr/>
      <dgm:t>
        <a:bodyPr/>
        <a:lstStyle/>
        <a:p>
          <a:endParaRPr lang="en-US"/>
        </a:p>
      </dgm:t>
    </dgm:pt>
    <dgm:pt modelId="{93316F44-226A-4498-B37B-C322A8A71684}" type="pres">
      <dgm:prSet presAssocID="{58100979-AC52-4F45-B6E2-24D2DE54FBB7}" presName="Name0" presStyleCnt="0">
        <dgm:presLayoutVars>
          <dgm:dir/>
          <dgm:resizeHandles val="exact"/>
        </dgm:presLayoutVars>
      </dgm:prSet>
      <dgm:spPr/>
    </dgm:pt>
    <dgm:pt modelId="{2EC930D5-D261-4A0A-BAFD-DDE94E71B98C}" type="pres">
      <dgm:prSet presAssocID="{C927C27C-70B3-46FE-A08F-1D7A8FCF82E3}" presName="parAndChTx" presStyleLbl="node1" presStyleIdx="0" presStyleCnt="4">
        <dgm:presLayoutVars>
          <dgm:bulletEnabled val="1"/>
        </dgm:presLayoutVars>
      </dgm:prSet>
      <dgm:spPr/>
    </dgm:pt>
    <dgm:pt modelId="{4AC6DF95-2072-4C58-AA4F-B2767372A6CD}" type="pres">
      <dgm:prSet presAssocID="{6FE58C98-3EF3-4121-80C2-38A53BB36E75}" presName="parAndChSpace" presStyleCnt="0"/>
      <dgm:spPr/>
    </dgm:pt>
    <dgm:pt modelId="{12203EB6-5643-49CE-A7F6-1B11A6CA7B97}" type="pres">
      <dgm:prSet presAssocID="{03A35E2D-EE06-47A0-AAFB-AFB9DEC23556}" presName="parAndChTx" presStyleLbl="node1" presStyleIdx="1" presStyleCnt="4">
        <dgm:presLayoutVars>
          <dgm:bulletEnabled val="1"/>
        </dgm:presLayoutVars>
      </dgm:prSet>
      <dgm:spPr/>
    </dgm:pt>
    <dgm:pt modelId="{533EDC6F-14C8-47C0-B764-D0C8E6002ED2}" type="pres">
      <dgm:prSet presAssocID="{F6C6BE7F-EF4E-4A35-9357-4DF55D80F14A}" presName="parAndChSpace" presStyleCnt="0"/>
      <dgm:spPr/>
    </dgm:pt>
    <dgm:pt modelId="{1AFFDD04-20F0-4B81-99B4-36A6E53B0E8B}" type="pres">
      <dgm:prSet presAssocID="{122A66D7-CBF9-4548-8352-F3CD2A4BF446}" presName="parAndChTx" presStyleLbl="node1" presStyleIdx="2" presStyleCnt="4">
        <dgm:presLayoutVars>
          <dgm:bulletEnabled val="1"/>
        </dgm:presLayoutVars>
      </dgm:prSet>
      <dgm:spPr/>
    </dgm:pt>
    <dgm:pt modelId="{5DFA2967-DCB8-4268-A32D-CB518C9F0EB1}" type="pres">
      <dgm:prSet presAssocID="{CAC4E712-A780-4441-B2AB-D6FB0C4C30F3}" presName="parAndChSpace" presStyleCnt="0"/>
      <dgm:spPr/>
    </dgm:pt>
    <dgm:pt modelId="{83FCDFA5-C6DC-41A2-A236-61D8310B5F80}" type="pres">
      <dgm:prSet presAssocID="{9F98BB84-44ED-4451-B4EA-3F75A613B803}" presName="parAndChTx" presStyleLbl="node1" presStyleIdx="3" presStyleCnt="4">
        <dgm:presLayoutVars>
          <dgm:bulletEnabled val="1"/>
        </dgm:presLayoutVars>
      </dgm:prSet>
      <dgm:spPr/>
    </dgm:pt>
  </dgm:ptLst>
  <dgm:cxnLst>
    <dgm:cxn modelId="{EAEE4701-FF3F-4ECF-8350-FD2F01D250F3}" srcId="{03A35E2D-EE06-47A0-AAFB-AFB9DEC23556}" destId="{62BC0D5B-ECF7-4C12-B792-08193015DECE}" srcOrd="0" destOrd="0" parTransId="{D29BD25E-2591-4AC2-A8F5-F35793D38E2D}" sibTransId="{295754BC-8168-400F-B394-02B16017F504}"/>
    <dgm:cxn modelId="{40779714-DC67-4A7A-BBB7-4FF044B5EFA7}" srcId="{122A66D7-CBF9-4548-8352-F3CD2A4BF446}" destId="{60DE2BE6-10C6-4362-BAAB-C3DCCDC7B44E}" srcOrd="0" destOrd="0" parTransId="{7E4CD39C-4367-4961-A850-28F333C609F0}" sibTransId="{5E831ADA-59C1-409F-B901-91BEE84526BF}"/>
    <dgm:cxn modelId="{450DD61F-34BA-42CA-B943-6029CFD2B93C}" type="presOf" srcId="{62BC0D5B-ECF7-4C12-B792-08193015DECE}" destId="{12203EB6-5643-49CE-A7F6-1B11A6CA7B97}" srcOrd="0" destOrd="1" presId="urn:microsoft.com/office/officeart/2005/8/layout/hChevron3"/>
    <dgm:cxn modelId="{6B23CC22-7793-4DD0-A61B-A584B51F9D60}" type="presOf" srcId="{60DE2BE6-10C6-4362-BAAB-C3DCCDC7B44E}" destId="{1AFFDD04-20F0-4B81-99B4-36A6E53B0E8B}" srcOrd="0" destOrd="1" presId="urn:microsoft.com/office/officeart/2005/8/layout/hChevron3"/>
    <dgm:cxn modelId="{985A8E6D-27CE-4228-9DF2-A19144CF41BE}" srcId="{58100979-AC52-4F45-B6E2-24D2DE54FBB7}" destId="{03A35E2D-EE06-47A0-AAFB-AFB9DEC23556}" srcOrd="1" destOrd="0" parTransId="{A528C02A-A36B-4791-917C-30437A8684AC}" sibTransId="{F6C6BE7F-EF4E-4A35-9357-4DF55D80F14A}"/>
    <dgm:cxn modelId="{79A3244E-894A-47FF-A4A9-05CF723C2242}" srcId="{9F98BB84-44ED-4451-B4EA-3F75A613B803}" destId="{B0C58C81-E5E4-4AC7-939E-3F6482F8B7D4}" srcOrd="0" destOrd="0" parTransId="{405202A3-2F83-4404-A78A-2C3EC140A3DD}" sibTransId="{36C80710-7D8F-4CC0-A682-1D0B9DB4243A}"/>
    <dgm:cxn modelId="{4641A151-CDFC-4177-AD07-CA4D0F8238D9}" srcId="{58100979-AC52-4F45-B6E2-24D2DE54FBB7}" destId="{9F98BB84-44ED-4451-B4EA-3F75A613B803}" srcOrd="3" destOrd="0" parTransId="{314E55E0-51F5-4BE4-814A-14C1C95C4019}" sibTransId="{EAFF988B-4BE4-45B2-BE3B-B5606DC860F8}"/>
    <dgm:cxn modelId="{F98BC977-C6AD-4272-8CEF-BF6AD46ED0E5}" srcId="{58100979-AC52-4F45-B6E2-24D2DE54FBB7}" destId="{122A66D7-CBF9-4548-8352-F3CD2A4BF446}" srcOrd="2" destOrd="0" parTransId="{00157A3B-F15A-401E-8A43-9733F8BA04F8}" sibTransId="{CAC4E712-A780-4441-B2AB-D6FB0C4C30F3}"/>
    <dgm:cxn modelId="{51266558-33C7-4EB1-8D53-A6990F15037B}" type="presOf" srcId="{B0C58C81-E5E4-4AC7-939E-3F6482F8B7D4}" destId="{83FCDFA5-C6DC-41A2-A236-61D8310B5F80}" srcOrd="0" destOrd="1" presId="urn:microsoft.com/office/officeart/2005/8/layout/hChevron3"/>
    <dgm:cxn modelId="{92E0CC83-6DB8-4D8F-9BDE-4A092D628192}" type="presOf" srcId="{86A07309-DCE1-4FE1-9D1D-548C8D79FEC2}" destId="{2EC930D5-D261-4A0A-BAFD-DDE94E71B98C}" srcOrd="0" destOrd="1" presId="urn:microsoft.com/office/officeart/2005/8/layout/hChevron3"/>
    <dgm:cxn modelId="{7F542C8F-66EF-4241-B5A6-E34265F9DB0F}" type="presOf" srcId="{C927C27C-70B3-46FE-A08F-1D7A8FCF82E3}" destId="{2EC930D5-D261-4A0A-BAFD-DDE94E71B98C}" srcOrd="0" destOrd="0" presId="urn:microsoft.com/office/officeart/2005/8/layout/hChevron3"/>
    <dgm:cxn modelId="{58615A96-E71C-47C9-8B6C-9D0C33C3867A}" srcId="{C927C27C-70B3-46FE-A08F-1D7A8FCF82E3}" destId="{86A07309-DCE1-4FE1-9D1D-548C8D79FEC2}" srcOrd="0" destOrd="0" parTransId="{CD541A8E-1FB7-4076-9679-20A8077F41E4}" sibTransId="{34618B43-0087-4F7E-B549-0CCB7C1EC4E5}"/>
    <dgm:cxn modelId="{28762DA7-8D12-4C3F-96E6-13A78C151D07}" type="presOf" srcId="{9F98BB84-44ED-4451-B4EA-3F75A613B803}" destId="{83FCDFA5-C6DC-41A2-A236-61D8310B5F80}" srcOrd="0" destOrd="0" presId="urn:microsoft.com/office/officeart/2005/8/layout/hChevron3"/>
    <dgm:cxn modelId="{4959D6C8-E3BB-46D7-867D-725CF9123E70}" type="presOf" srcId="{58100979-AC52-4F45-B6E2-24D2DE54FBB7}" destId="{93316F44-226A-4498-B37B-C322A8A71684}" srcOrd="0" destOrd="0" presId="urn:microsoft.com/office/officeart/2005/8/layout/hChevron3"/>
    <dgm:cxn modelId="{3F597FCD-1DD2-45B4-B741-E34B4F6B3446}" srcId="{58100979-AC52-4F45-B6E2-24D2DE54FBB7}" destId="{C927C27C-70B3-46FE-A08F-1D7A8FCF82E3}" srcOrd="0" destOrd="0" parTransId="{A4A6C234-F406-41D8-AFE4-E20C8B0C39F9}" sibTransId="{6FE58C98-3EF3-4121-80C2-38A53BB36E75}"/>
    <dgm:cxn modelId="{CF1C16D6-7AA6-4118-86C4-B7C4EDA487AC}" type="presOf" srcId="{122A66D7-CBF9-4548-8352-F3CD2A4BF446}" destId="{1AFFDD04-20F0-4B81-99B4-36A6E53B0E8B}" srcOrd="0" destOrd="0" presId="urn:microsoft.com/office/officeart/2005/8/layout/hChevron3"/>
    <dgm:cxn modelId="{029DF6D8-EF36-4308-A53C-90D7EC6C43CA}" type="presOf" srcId="{03A35E2D-EE06-47A0-AAFB-AFB9DEC23556}" destId="{12203EB6-5643-49CE-A7F6-1B11A6CA7B97}" srcOrd="0" destOrd="0" presId="urn:microsoft.com/office/officeart/2005/8/layout/hChevron3"/>
    <dgm:cxn modelId="{8BCA76DC-9A2D-40E4-8172-CFA5F0E1A0FE}" type="presParOf" srcId="{93316F44-226A-4498-B37B-C322A8A71684}" destId="{2EC930D5-D261-4A0A-BAFD-DDE94E71B98C}" srcOrd="0" destOrd="0" presId="urn:microsoft.com/office/officeart/2005/8/layout/hChevron3"/>
    <dgm:cxn modelId="{48B13405-4A1A-4DA7-95D6-F13FE37A5D5F}" type="presParOf" srcId="{93316F44-226A-4498-B37B-C322A8A71684}" destId="{4AC6DF95-2072-4C58-AA4F-B2767372A6CD}" srcOrd="1" destOrd="0" presId="urn:microsoft.com/office/officeart/2005/8/layout/hChevron3"/>
    <dgm:cxn modelId="{9BB8B450-C011-4C19-8E71-0945192B10F2}" type="presParOf" srcId="{93316F44-226A-4498-B37B-C322A8A71684}" destId="{12203EB6-5643-49CE-A7F6-1B11A6CA7B97}" srcOrd="2" destOrd="0" presId="urn:microsoft.com/office/officeart/2005/8/layout/hChevron3"/>
    <dgm:cxn modelId="{C7091AC7-1CE9-4097-9FC4-EF73950C0147}" type="presParOf" srcId="{93316F44-226A-4498-B37B-C322A8A71684}" destId="{533EDC6F-14C8-47C0-B764-D0C8E6002ED2}" srcOrd="3" destOrd="0" presId="urn:microsoft.com/office/officeart/2005/8/layout/hChevron3"/>
    <dgm:cxn modelId="{D12B219E-EEBA-43E5-A178-AD636D663C76}" type="presParOf" srcId="{93316F44-226A-4498-B37B-C322A8A71684}" destId="{1AFFDD04-20F0-4B81-99B4-36A6E53B0E8B}" srcOrd="4" destOrd="0" presId="urn:microsoft.com/office/officeart/2005/8/layout/hChevron3"/>
    <dgm:cxn modelId="{390D629A-425B-4EA4-A7A2-E6B0DEF597B8}" type="presParOf" srcId="{93316F44-226A-4498-B37B-C322A8A71684}" destId="{5DFA2967-DCB8-4268-A32D-CB518C9F0EB1}" srcOrd="5" destOrd="0" presId="urn:microsoft.com/office/officeart/2005/8/layout/hChevron3"/>
    <dgm:cxn modelId="{394A73BB-103A-4B18-8701-A8641ECF9150}" type="presParOf" srcId="{93316F44-226A-4498-B37B-C322A8A71684}" destId="{83FCDFA5-C6DC-41A2-A236-61D8310B5F80}" srcOrd="6"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4FDA73-F060-4240-8B66-4ECB6ED14EAE}" type="doc">
      <dgm:prSet loTypeId="urn:microsoft.com/office/officeart/2005/8/layout/matrix1" loCatId="matrix" qsTypeId="urn:microsoft.com/office/officeart/2005/8/quickstyle/simple1" qsCatId="simple" csTypeId="urn:microsoft.com/office/officeart/2005/8/colors/accent2_3" csCatId="accent2" phldr="1"/>
      <dgm:spPr/>
      <dgm:t>
        <a:bodyPr/>
        <a:lstStyle/>
        <a:p>
          <a:endParaRPr lang="en-US"/>
        </a:p>
      </dgm:t>
    </dgm:pt>
    <dgm:pt modelId="{DD44BAE2-B8BA-4FED-9983-9F4CBECF65E8}">
      <dgm:prSet phldrT="[Text]" custT="1"/>
      <dgm:spPr>
        <a:xfrm>
          <a:off x="1026576" y="1177746"/>
          <a:ext cx="879923" cy="785164"/>
        </a:xfrm>
        <a:prstGeom prst="roundRect">
          <a:avLst/>
        </a:prstGeom>
        <a:solidFill>
          <a:srgbClr val="0078D7">
            <a:tint val="4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100" dirty="0">
              <a:solidFill>
                <a:srgbClr val="505050">
                  <a:hueOff val="0"/>
                  <a:satOff val="0"/>
                  <a:lumOff val="0"/>
                  <a:alphaOff val="0"/>
                </a:srgbClr>
              </a:solidFill>
              <a:latin typeface="Segoe UI"/>
              <a:ea typeface="+mn-ea"/>
              <a:cs typeface="Arial" panose="020B0604020202020204" pitchFamily="34" charset="0"/>
            </a:rPr>
            <a:t>Implement SSO Everywhere</a:t>
          </a:r>
        </a:p>
      </dgm:t>
    </dgm:pt>
    <dgm:pt modelId="{B5F97D29-D2BB-435A-8F5D-FE8B6E4F8B7E}" type="parTrans" cxnId="{0700120A-4442-4D2D-A813-FA4B39F467A0}">
      <dgm:prSet/>
      <dgm:spPr/>
      <dgm:t>
        <a:bodyPr/>
        <a:lstStyle/>
        <a:p>
          <a:endParaRPr lang="en-US" sz="1600">
            <a:latin typeface="+mn-lt"/>
            <a:cs typeface="Arial" panose="020B0604020202020204" pitchFamily="34" charset="0"/>
          </a:endParaRPr>
        </a:p>
      </dgm:t>
    </dgm:pt>
    <dgm:pt modelId="{C4648C0E-CE75-4FA0-BF26-5B6DA4A223F1}" type="sibTrans" cxnId="{0700120A-4442-4D2D-A813-FA4B39F467A0}">
      <dgm:prSet/>
      <dgm:spPr/>
      <dgm:t>
        <a:bodyPr/>
        <a:lstStyle/>
        <a:p>
          <a:endParaRPr lang="en-US" sz="1600">
            <a:latin typeface="+mn-lt"/>
            <a:cs typeface="Arial" panose="020B0604020202020204" pitchFamily="34" charset="0"/>
          </a:endParaRPr>
        </a:p>
      </dgm:t>
    </dgm:pt>
    <dgm:pt modelId="{10F07447-496D-4AC1-948D-A98134A97221}">
      <dgm:prSet phldrT="[Text]" custT="1"/>
      <dgm:spPr>
        <a:xfrm rot="16200000">
          <a:off x="-51894" y="51894"/>
          <a:ext cx="1570328" cy="1466538"/>
        </a:xfrm>
        <a:prstGeom prst="round1Rect">
          <a:avLst/>
        </a:prstGeom>
        <a:solidFill>
          <a:srgbClr val="0078D7">
            <a:shade val="80000"/>
            <a:hueOff val="0"/>
            <a:satOff val="0"/>
            <a:lumOff val="0"/>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FFFFFF"/>
              </a:solidFill>
              <a:latin typeface="Segoe UI"/>
              <a:ea typeface="+mn-ea"/>
              <a:cs typeface="Arial" panose="020B0604020202020204" pitchFamily="34" charset="0"/>
            </a:rPr>
            <a:t>Intranet Applications</a:t>
          </a:r>
        </a:p>
      </dgm:t>
    </dgm:pt>
    <dgm:pt modelId="{0381B46E-06AB-4684-BCE8-2F36C46C628C}" type="parTrans" cxnId="{950CAB9C-CF54-4B9E-97F5-1A4F043CDFD5}">
      <dgm:prSet/>
      <dgm:spPr/>
      <dgm:t>
        <a:bodyPr/>
        <a:lstStyle/>
        <a:p>
          <a:endParaRPr lang="en-US" sz="1600">
            <a:latin typeface="+mn-lt"/>
            <a:cs typeface="Arial" panose="020B0604020202020204" pitchFamily="34" charset="0"/>
          </a:endParaRPr>
        </a:p>
      </dgm:t>
    </dgm:pt>
    <dgm:pt modelId="{3665E0D9-9BF7-4751-A89A-42CD17921C16}" type="sibTrans" cxnId="{950CAB9C-CF54-4B9E-97F5-1A4F043CDFD5}">
      <dgm:prSet/>
      <dgm:spPr/>
      <dgm:t>
        <a:bodyPr/>
        <a:lstStyle/>
        <a:p>
          <a:endParaRPr lang="en-US" sz="1600">
            <a:latin typeface="+mn-lt"/>
            <a:cs typeface="Arial" panose="020B0604020202020204" pitchFamily="34" charset="0"/>
          </a:endParaRPr>
        </a:p>
      </dgm:t>
    </dgm:pt>
    <dgm:pt modelId="{A99CD439-D05C-4323-A40A-B1AF28DA004D}">
      <dgm:prSet phldrT="[Text]" custT="1"/>
      <dgm:spPr>
        <a:xfrm>
          <a:off x="1466538" y="0"/>
          <a:ext cx="1466538" cy="1570328"/>
        </a:xfrm>
        <a:prstGeom prst="round1Rect">
          <a:avLst/>
        </a:prstGeom>
        <a:solidFill>
          <a:srgbClr val="0078D7">
            <a:shade val="80000"/>
            <a:hueOff val="262373"/>
            <a:satOff val="-13529"/>
            <a:lumOff val="11908"/>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FFFFFF"/>
              </a:solidFill>
              <a:latin typeface="Segoe UI"/>
              <a:ea typeface="+mn-ea"/>
              <a:cs typeface="Arial" panose="020B0604020202020204" pitchFamily="34" charset="0"/>
            </a:rPr>
            <a:t>Windows 10 Desktop</a:t>
          </a:r>
        </a:p>
      </dgm:t>
    </dgm:pt>
    <dgm:pt modelId="{8840E3E5-82DE-41B8-8981-EA34567958FA}" type="parTrans" cxnId="{30088590-F842-4941-8331-CD0E6620B396}">
      <dgm:prSet/>
      <dgm:spPr/>
      <dgm:t>
        <a:bodyPr/>
        <a:lstStyle/>
        <a:p>
          <a:endParaRPr lang="en-US" sz="1600">
            <a:latin typeface="+mn-lt"/>
            <a:cs typeface="Arial" panose="020B0604020202020204" pitchFamily="34" charset="0"/>
          </a:endParaRPr>
        </a:p>
      </dgm:t>
    </dgm:pt>
    <dgm:pt modelId="{6EB8A6D6-5CD6-4F4D-8BB5-7A83F4FB7CF8}" type="sibTrans" cxnId="{30088590-F842-4941-8331-CD0E6620B396}">
      <dgm:prSet/>
      <dgm:spPr/>
      <dgm:t>
        <a:bodyPr/>
        <a:lstStyle/>
        <a:p>
          <a:endParaRPr lang="en-US" sz="1600">
            <a:latin typeface="+mn-lt"/>
            <a:cs typeface="Arial" panose="020B0604020202020204" pitchFamily="34" charset="0"/>
          </a:endParaRPr>
        </a:p>
      </dgm:t>
    </dgm:pt>
    <dgm:pt modelId="{075A3CE7-FB58-478E-A8A1-C983193FD84D}">
      <dgm:prSet phldrT="[Text]" custT="1"/>
      <dgm:spPr>
        <a:xfrm rot="10800000">
          <a:off x="0" y="1570328"/>
          <a:ext cx="1466538" cy="1570328"/>
        </a:xfrm>
        <a:prstGeom prst="round1Rect">
          <a:avLst/>
        </a:prstGeom>
        <a:solidFill>
          <a:srgbClr val="0078D7">
            <a:shade val="80000"/>
            <a:hueOff val="524745"/>
            <a:satOff val="-27057"/>
            <a:lumOff val="23816"/>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FFFFFF"/>
              </a:solidFill>
              <a:latin typeface="Segoe UI"/>
              <a:ea typeface="+mn-ea"/>
              <a:cs typeface="Arial" panose="020B0604020202020204" pitchFamily="34" charset="0"/>
            </a:rPr>
            <a:t>IoT Devices</a:t>
          </a:r>
        </a:p>
      </dgm:t>
    </dgm:pt>
    <dgm:pt modelId="{6E0E9E75-925E-4419-BE07-858D37951BE8}" type="parTrans" cxnId="{FEA82B0D-BDE0-494A-9BDE-F8BB67021733}">
      <dgm:prSet/>
      <dgm:spPr/>
      <dgm:t>
        <a:bodyPr/>
        <a:lstStyle/>
        <a:p>
          <a:endParaRPr lang="en-US" sz="1600">
            <a:latin typeface="+mn-lt"/>
            <a:cs typeface="Arial" panose="020B0604020202020204" pitchFamily="34" charset="0"/>
          </a:endParaRPr>
        </a:p>
      </dgm:t>
    </dgm:pt>
    <dgm:pt modelId="{01159187-E60C-468E-AA2D-5241BA83BBF4}" type="sibTrans" cxnId="{FEA82B0D-BDE0-494A-9BDE-F8BB67021733}">
      <dgm:prSet/>
      <dgm:spPr/>
      <dgm:t>
        <a:bodyPr/>
        <a:lstStyle/>
        <a:p>
          <a:endParaRPr lang="en-US" sz="1600">
            <a:latin typeface="+mn-lt"/>
            <a:cs typeface="Arial" panose="020B0604020202020204" pitchFamily="34" charset="0"/>
          </a:endParaRPr>
        </a:p>
      </dgm:t>
    </dgm:pt>
    <dgm:pt modelId="{69BDE54B-EDE3-4A00-AA99-44401BEFCBBD}">
      <dgm:prSet phldrT="[Text]" custT="1"/>
      <dgm:spPr>
        <a:xfrm rot="5400000">
          <a:off x="1414643" y="1622222"/>
          <a:ext cx="1570328" cy="1466538"/>
        </a:xfrm>
        <a:prstGeom prst="round1Rect">
          <a:avLst/>
        </a:prstGeom>
        <a:solidFill>
          <a:srgbClr val="0078D7">
            <a:shade val="80000"/>
            <a:hueOff val="787118"/>
            <a:satOff val="-40586"/>
            <a:lumOff val="35724"/>
            <a:alphaOff val="0"/>
          </a:srgbClr>
        </a:solidFill>
        <a:ln w="10795" cap="flat" cmpd="sng" algn="ctr">
          <a:solidFill>
            <a:srgbClr val="FFFFFF">
              <a:hueOff val="0"/>
              <a:satOff val="0"/>
              <a:lumOff val="0"/>
              <a:alphaOff val="0"/>
            </a:srgbClr>
          </a:solidFill>
          <a:prstDash val="solid"/>
        </a:ln>
        <a:effectLst/>
      </dgm:spPr>
      <dgm:t>
        <a:bodyPr/>
        <a:lstStyle/>
        <a:p>
          <a:pPr>
            <a:buNone/>
          </a:pPr>
          <a:r>
            <a:rPr lang="en-US" sz="1600" dirty="0">
              <a:solidFill>
                <a:srgbClr val="FFFFFF"/>
              </a:solidFill>
              <a:latin typeface="Segoe UI"/>
              <a:ea typeface="+mn-ea"/>
              <a:cs typeface="Arial" panose="020B0604020202020204" pitchFamily="34" charset="0"/>
            </a:rPr>
            <a:t>Mobile Applications</a:t>
          </a:r>
        </a:p>
      </dgm:t>
    </dgm:pt>
    <dgm:pt modelId="{CAAC13D7-1763-4FAF-8BBF-28D19097B0A4}" type="parTrans" cxnId="{0195F7B5-18AD-4F38-86C3-500E2CB75284}">
      <dgm:prSet/>
      <dgm:spPr/>
      <dgm:t>
        <a:bodyPr/>
        <a:lstStyle/>
        <a:p>
          <a:endParaRPr lang="en-US" sz="1600">
            <a:latin typeface="+mn-lt"/>
            <a:cs typeface="Arial" panose="020B0604020202020204" pitchFamily="34" charset="0"/>
          </a:endParaRPr>
        </a:p>
      </dgm:t>
    </dgm:pt>
    <dgm:pt modelId="{8AE4F90E-E072-4A2B-AC7A-0BE02B1C20BA}" type="sibTrans" cxnId="{0195F7B5-18AD-4F38-86C3-500E2CB75284}">
      <dgm:prSet/>
      <dgm:spPr/>
      <dgm:t>
        <a:bodyPr/>
        <a:lstStyle/>
        <a:p>
          <a:endParaRPr lang="en-US" sz="1600">
            <a:latin typeface="+mn-lt"/>
            <a:cs typeface="Arial" panose="020B0604020202020204" pitchFamily="34" charset="0"/>
          </a:endParaRPr>
        </a:p>
      </dgm:t>
    </dgm:pt>
    <dgm:pt modelId="{7A7A9B49-5DEC-4818-8A5A-AED6CE8AB102}" type="pres">
      <dgm:prSet presAssocID="{0B4FDA73-F060-4240-8B66-4ECB6ED14EAE}" presName="diagram" presStyleCnt="0">
        <dgm:presLayoutVars>
          <dgm:chMax val="1"/>
          <dgm:dir/>
          <dgm:animLvl val="ctr"/>
          <dgm:resizeHandles val="exact"/>
        </dgm:presLayoutVars>
      </dgm:prSet>
      <dgm:spPr/>
    </dgm:pt>
    <dgm:pt modelId="{65EF6FDF-AC26-4D05-9020-F6238621B5DD}" type="pres">
      <dgm:prSet presAssocID="{0B4FDA73-F060-4240-8B66-4ECB6ED14EAE}" presName="matrix" presStyleCnt="0"/>
      <dgm:spPr/>
    </dgm:pt>
    <dgm:pt modelId="{BFC12DF4-396E-4CBF-A3DF-5EFBDAD52AD0}" type="pres">
      <dgm:prSet presAssocID="{0B4FDA73-F060-4240-8B66-4ECB6ED14EAE}" presName="tile1" presStyleLbl="node1" presStyleIdx="0" presStyleCnt="4"/>
      <dgm:spPr/>
    </dgm:pt>
    <dgm:pt modelId="{9806B874-2CF9-4F89-8116-31738F04E6B2}" type="pres">
      <dgm:prSet presAssocID="{0B4FDA73-F060-4240-8B66-4ECB6ED14EAE}" presName="tile1text" presStyleLbl="node1" presStyleIdx="0" presStyleCnt="4">
        <dgm:presLayoutVars>
          <dgm:chMax val="0"/>
          <dgm:chPref val="0"/>
          <dgm:bulletEnabled val="1"/>
        </dgm:presLayoutVars>
      </dgm:prSet>
      <dgm:spPr/>
    </dgm:pt>
    <dgm:pt modelId="{AA87F5A0-55C3-4D64-849C-6C763B960642}" type="pres">
      <dgm:prSet presAssocID="{0B4FDA73-F060-4240-8B66-4ECB6ED14EAE}" presName="tile2" presStyleLbl="node1" presStyleIdx="1" presStyleCnt="4"/>
      <dgm:spPr/>
    </dgm:pt>
    <dgm:pt modelId="{75FD6546-9F56-49DD-9798-AAC3D56229AA}" type="pres">
      <dgm:prSet presAssocID="{0B4FDA73-F060-4240-8B66-4ECB6ED14EAE}" presName="tile2text" presStyleLbl="node1" presStyleIdx="1" presStyleCnt="4">
        <dgm:presLayoutVars>
          <dgm:chMax val="0"/>
          <dgm:chPref val="0"/>
          <dgm:bulletEnabled val="1"/>
        </dgm:presLayoutVars>
      </dgm:prSet>
      <dgm:spPr/>
    </dgm:pt>
    <dgm:pt modelId="{7EC5F4DE-92A2-4899-9021-CF1FA8CA9FFE}" type="pres">
      <dgm:prSet presAssocID="{0B4FDA73-F060-4240-8B66-4ECB6ED14EAE}" presName="tile3" presStyleLbl="node1" presStyleIdx="2" presStyleCnt="4"/>
      <dgm:spPr/>
    </dgm:pt>
    <dgm:pt modelId="{48FFD7E1-FF48-4ACF-9122-843B98F35A4F}" type="pres">
      <dgm:prSet presAssocID="{0B4FDA73-F060-4240-8B66-4ECB6ED14EAE}" presName="tile3text" presStyleLbl="node1" presStyleIdx="2" presStyleCnt="4">
        <dgm:presLayoutVars>
          <dgm:chMax val="0"/>
          <dgm:chPref val="0"/>
          <dgm:bulletEnabled val="1"/>
        </dgm:presLayoutVars>
      </dgm:prSet>
      <dgm:spPr/>
    </dgm:pt>
    <dgm:pt modelId="{64A8F396-933A-42EA-A56E-D99A2DE67D06}" type="pres">
      <dgm:prSet presAssocID="{0B4FDA73-F060-4240-8B66-4ECB6ED14EAE}" presName="tile4" presStyleLbl="node1" presStyleIdx="3" presStyleCnt="4"/>
      <dgm:spPr/>
    </dgm:pt>
    <dgm:pt modelId="{25B54D40-1D87-4BE0-8C82-A933D76B8BA6}" type="pres">
      <dgm:prSet presAssocID="{0B4FDA73-F060-4240-8B66-4ECB6ED14EAE}" presName="tile4text" presStyleLbl="node1" presStyleIdx="3" presStyleCnt="4">
        <dgm:presLayoutVars>
          <dgm:chMax val="0"/>
          <dgm:chPref val="0"/>
          <dgm:bulletEnabled val="1"/>
        </dgm:presLayoutVars>
      </dgm:prSet>
      <dgm:spPr/>
    </dgm:pt>
    <dgm:pt modelId="{1DEA7BE6-4539-4A0C-A6C7-D3EE000B8CDF}" type="pres">
      <dgm:prSet presAssocID="{0B4FDA73-F060-4240-8B66-4ECB6ED14EAE}" presName="centerTile" presStyleLbl="fgShp" presStyleIdx="0" presStyleCnt="1">
        <dgm:presLayoutVars>
          <dgm:chMax val="0"/>
          <dgm:chPref val="0"/>
        </dgm:presLayoutVars>
      </dgm:prSet>
      <dgm:spPr/>
    </dgm:pt>
  </dgm:ptLst>
  <dgm:cxnLst>
    <dgm:cxn modelId="{0700120A-4442-4D2D-A813-FA4B39F467A0}" srcId="{0B4FDA73-F060-4240-8B66-4ECB6ED14EAE}" destId="{DD44BAE2-B8BA-4FED-9983-9F4CBECF65E8}" srcOrd="0" destOrd="0" parTransId="{B5F97D29-D2BB-435A-8F5D-FE8B6E4F8B7E}" sibTransId="{C4648C0E-CE75-4FA0-BF26-5B6DA4A223F1}"/>
    <dgm:cxn modelId="{FEA82B0D-BDE0-494A-9BDE-F8BB67021733}" srcId="{DD44BAE2-B8BA-4FED-9983-9F4CBECF65E8}" destId="{075A3CE7-FB58-478E-A8A1-C983193FD84D}" srcOrd="2" destOrd="0" parTransId="{6E0E9E75-925E-4419-BE07-858D37951BE8}" sibTransId="{01159187-E60C-468E-AA2D-5241BA83BBF4}"/>
    <dgm:cxn modelId="{EF530318-1FD8-4BAB-B07D-47183DD343E2}" type="presOf" srcId="{075A3CE7-FB58-478E-A8A1-C983193FD84D}" destId="{7EC5F4DE-92A2-4899-9021-CF1FA8CA9FFE}" srcOrd="0" destOrd="0" presId="urn:microsoft.com/office/officeart/2005/8/layout/matrix1"/>
    <dgm:cxn modelId="{BA14731C-6FBE-453C-8515-5B85D4DF1CE2}" type="presOf" srcId="{10F07447-496D-4AC1-948D-A98134A97221}" destId="{BFC12DF4-396E-4CBF-A3DF-5EFBDAD52AD0}" srcOrd="0" destOrd="0" presId="urn:microsoft.com/office/officeart/2005/8/layout/matrix1"/>
    <dgm:cxn modelId="{3BAB461F-4197-4DAA-BD0F-4FFE0B4AB0E0}" type="presOf" srcId="{A99CD439-D05C-4323-A40A-B1AF28DA004D}" destId="{AA87F5A0-55C3-4D64-849C-6C763B960642}" srcOrd="0" destOrd="0" presId="urn:microsoft.com/office/officeart/2005/8/layout/matrix1"/>
    <dgm:cxn modelId="{AE764945-4CD6-4843-A4FD-02204E4CEB6F}" type="presOf" srcId="{A99CD439-D05C-4323-A40A-B1AF28DA004D}" destId="{75FD6546-9F56-49DD-9798-AAC3D56229AA}" srcOrd="1" destOrd="0" presId="urn:microsoft.com/office/officeart/2005/8/layout/matrix1"/>
    <dgm:cxn modelId="{A702B24F-7DF5-45EE-A216-F06D3C5A7796}" type="presOf" srcId="{10F07447-496D-4AC1-948D-A98134A97221}" destId="{9806B874-2CF9-4F89-8116-31738F04E6B2}" srcOrd="1" destOrd="0" presId="urn:microsoft.com/office/officeart/2005/8/layout/matrix1"/>
    <dgm:cxn modelId="{30088590-F842-4941-8331-CD0E6620B396}" srcId="{DD44BAE2-B8BA-4FED-9983-9F4CBECF65E8}" destId="{A99CD439-D05C-4323-A40A-B1AF28DA004D}" srcOrd="1" destOrd="0" parTransId="{8840E3E5-82DE-41B8-8981-EA34567958FA}" sibTransId="{6EB8A6D6-5CD6-4F4D-8BB5-7A83F4FB7CF8}"/>
    <dgm:cxn modelId="{950CAB9C-CF54-4B9E-97F5-1A4F043CDFD5}" srcId="{DD44BAE2-B8BA-4FED-9983-9F4CBECF65E8}" destId="{10F07447-496D-4AC1-948D-A98134A97221}" srcOrd="0" destOrd="0" parTransId="{0381B46E-06AB-4684-BCE8-2F36C46C628C}" sibTransId="{3665E0D9-9BF7-4751-A89A-42CD17921C16}"/>
    <dgm:cxn modelId="{CD3715A7-858D-43C8-AC58-AE19BC154842}" type="presOf" srcId="{DD44BAE2-B8BA-4FED-9983-9F4CBECF65E8}" destId="{1DEA7BE6-4539-4A0C-A6C7-D3EE000B8CDF}" srcOrd="0" destOrd="0" presId="urn:microsoft.com/office/officeart/2005/8/layout/matrix1"/>
    <dgm:cxn modelId="{732F91AE-ABB0-40C0-BF6F-1A7196EFF4D6}" type="presOf" srcId="{075A3CE7-FB58-478E-A8A1-C983193FD84D}" destId="{48FFD7E1-FF48-4ACF-9122-843B98F35A4F}" srcOrd="1" destOrd="0" presId="urn:microsoft.com/office/officeart/2005/8/layout/matrix1"/>
    <dgm:cxn modelId="{0195F7B5-18AD-4F38-86C3-500E2CB75284}" srcId="{DD44BAE2-B8BA-4FED-9983-9F4CBECF65E8}" destId="{69BDE54B-EDE3-4A00-AA99-44401BEFCBBD}" srcOrd="3" destOrd="0" parTransId="{CAAC13D7-1763-4FAF-8BBF-28D19097B0A4}" sibTransId="{8AE4F90E-E072-4A2B-AC7A-0BE02B1C20BA}"/>
    <dgm:cxn modelId="{5D4AB6DE-DDB9-476C-86AD-9ECBEEC7E666}" type="presOf" srcId="{69BDE54B-EDE3-4A00-AA99-44401BEFCBBD}" destId="{25B54D40-1D87-4BE0-8C82-A933D76B8BA6}" srcOrd="1" destOrd="0" presId="urn:microsoft.com/office/officeart/2005/8/layout/matrix1"/>
    <dgm:cxn modelId="{616757E3-3EDE-4BA1-BE5A-15BADB3DC3A5}" type="presOf" srcId="{69BDE54B-EDE3-4A00-AA99-44401BEFCBBD}" destId="{64A8F396-933A-42EA-A56E-D99A2DE67D06}" srcOrd="0" destOrd="0" presId="urn:microsoft.com/office/officeart/2005/8/layout/matrix1"/>
    <dgm:cxn modelId="{0CD531FC-0819-4DB5-B3E1-717A65091288}" type="presOf" srcId="{0B4FDA73-F060-4240-8B66-4ECB6ED14EAE}" destId="{7A7A9B49-5DEC-4818-8A5A-AED6CE8AB102}" srcOrd="0" destOrd="0" presId="urn:microsoft.com/office/officeart/2005/8/layout/matrix1"/>
    <dgm:cxn modelId="{B5D3E6D6-601D-47F2-8396-609D1E427C0E}" type="presParOf" srcId="{7A7A9B49-5DEC-4818-8A5A-AED6CE8AB102}" destId="{65EF6FDF-AC26-4D05-9020-F6238621B5DD}" srcOrd="0" destOrd="0" presId="urn:microsoft.com/office/officeart/2005/8/layout/matrix1"/>
    <dgm:cxn modelId="{BEBE5D56-7747-4B0A-A50E-BD8AA7720163}" type="presParOf" srcId="{65EF6FDF-AC26-4D05-9020-F6238621B5DD}" destId="{BFC12DF4-396E-4CBF-A3DF-5EFBDAD52AD0}" srcOrd="0" destOrd="0" presId="urn:microsoft.com/office/officeart/2005/8/layout/matrix1"/>
    <dgm:cxn modelId="{AB1959E7-F8BD-4723-B5B0-4F1D88F96904}" type="presParOf" srcId="{65EF6FDF-AC26-4D05-9020-F6238621B5DD}" destId="{9806B874-2CF9-4F89-8116-31738F04E6B2}" srcOrd="1" destOrd="0" presId="urn:microsoft.com/office/officeart/2005/8/layout/matrix1"/>
    <dgm:cxn modelId="{D14E2F51-2DDC-4797-9668-80CD4AFA148B}" type="presParOf" srcId="{65EF6FDF-AC26-4D05-9020-F6238621B5DD}" destId="{AA87F5A0-55C3-4D64-849C-6C763B960642}" srcOrd="2" destOrd="0" presId="urn:microsoft.com/office/officeart/2005/8/layout/matrix1"/>
    <dgm:cxn modelId="{F2563F67-DB7B-479D-AF67-096145373A07}" type="presParOf" srcId="{65EF6FDF-AC26-4D05-9020-F6238621B5DD}" destId="{75FD6546-9F56-49DD-9798-AAC3D56229AA}" srcOrd="3" destOrd="0" presId="urn:microsoft.com/office/officeart/2005/8/layout/matrix1"/>
    <dgm:cxn modelId="{09300DBF-C897-4008-B8D0-6E4DB93C8922}" type="presParOf" srcId="{65EF6FDF-AC26-4D05-9020-F6238621B5DD}" destId="{7EC5F4DE-92A2-4899-9021-CF1FA8CA9FFE}" srcOrd="4" destOrd="0" presId="urn:microsoft.com/office/officeart/2005/8/layout/matrix1"/>
    <dgm:cxn modelId="{CE6F82AC-9870-4BF4-8D0A-7D34356208F1}" type="presParOf" srcId="{65EF6FDF-AC26-4D05-9020-F6238621B5DD}" destId="{48FFD7E1-FF48-4ACF-9122-843B98F35A4F}" srcOrd="5" destOrd="0" presId="urn:microsoft.com/office/officeart/2005/8/layout/matrix1"/>
    <dgm:cxn modelId="{751D014A-3021-4A9F-ACA4-16CFA41765F6}" type="presParOf" srcId="{65EF6FDF-AC26-4D05-9020-F6238621B5DD}" destId="{64A8F396-933A-42EA-A56E-D99A2DE67D06}" srcOrd="6" destOrd="0" presId="urn:microsoft.com/office/officeart/2005/8/layout/matrix1"/>
    <dgm:cxn modelId="{1FAA416D-8FBB-4281-8EF6-8EB32A5692C0}" type="presParOf" srcId="{65EF6FDF-AC26-4D05-9020-F6238621B5DD}" destId="{25B54D40-1D87-4BE0-8C82-A933D76B8BA6}" srcOrd="7" destOrd="0" presId="urn:microsoft.com/office/officeart/2005/8/layout/matrix1"/>
    <dgm:cxn modelId="{ED8694D5-1F3F-4FD7-B511-10BDDE1FC685}" type="presParOf" srcId="{7A7A9B49-5DEC-4818-8A5A-AED6CE8AB102}" destId="{1DEA7BE6-4539-4A0C-A6C7-D3EE000B8CDF}"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30D5-D261-4A0A-BAFD-DDE94E71B98C}">
      <dsp:nvSpPr>
        <dsp:cNvPr id="0" name=""/>
        <dsp:cNvSpPr/>
      </dsp:nvSpPr>
      <dsp:spPr>
        <a:xfrm>
          <a:off x="2196" y="548143"/>
          <a:ext cx="2204252" cy="1763402"/>
        </a:xfrm>
        <a:prstGeom prst="homePlate">
          <a:avLst>
            <a:gd name="adj" fmla="val 25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61" tIns="40640" rIns="311045" bIns="40640" numCol="1" spcCol="1270" anchor="t" anchorCtr="0">
          <a:noAutofit/>
        </a:bodyPr>
        <a:lstStyle/>
        <a:p>
          <a:pPr marL="0" lvl="0" indent="0" algn="l" defTabSz="711200">
            <a:lnSpc>
              <a:spcPct val="90000"/>
            </a:lnSpc>
            <a:spcBef>
              <a:spcPct val="0"/>
            </a:spcBef>
            <a:spcAft>
              <a:spcPct val="35000"/>
            </a:spcAft>
            <a:buNone/>
          </a:pPr>
          <a:r>
            <a:rPr lang="en-US" sz="1600" kern="1200" dirty="0"/>
            <a:t>Security</a:t>
          </a:r>
        </a:p>
        <a:p>
          <a:pPr marL="114300" lvl="1" indent="-114300" algn="l" defTabSz="533400">
            <a:lnSpc>
              <a:spcPct val="90000"/>
            </a:lnSpc>
            <a:spcBef>
              <a:spcPct val="0"/>
            </a:spcBef>
            <a:spcAft>
              <a:spcPct val="15000"/>
            </a:spcAft>
            <a:buChar char="•"/>
          </a:pPr>
          <a:r>
            <a:rPr lang="en-US" sz="1200" kern="1200" dirty="0">
              <a:latin typeface="Segoe UI Light" panose="020B0502040204020203" pitchFamily="34" charset="0"/>
              <a:cs typeface="Segoe UI Light" panose="020B0502040204020203" pitchFamily="34" charset="0"/>
            </a:rPr>
            <a:t>Services are built from the ground up, to help safeguard customer data</a:t>
          </a:r>
          <a:endParaRPr lang="en-US" sz="1200" kern="1200" dirty="0"/>
        </a:p>
      </dsp:txBody>
      <dsp:txXfrm>
        <a:off x="2196" y="548143"/>
        <a:ext cx="1983827" cy="1763402"/>
      </dsp:txXfrm>
    </dsp:sp>
    <dsp:sp modelId="{12203EB6-5643-49CE-A7F6-1B11A6CA7B97}">
      <dsp:nvSpPr>
        <dsp:cNvPr id="0" name=""/>
        <dsp:cNvSpPr/>
      </dsp:nvSpPr>
      <dsp:spPr>
        <a:xfrm>
          <a:off x="1765599" y="548143"/>
          <a:ext cx="2204252" cy="1763402"/>
        </a:xfrm>
        <a:prstGeom prst="chevron">
          <a:avLst>
            <a:gd name="adj" fmla="val 25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61" tIns="40640" rIns="77761" bIns="4064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Segoe UI Semibold" panose="020B0702040204020203" pitchFamily="34" charset="0"/>
              <a:cs typeface="Segoe UI Semibold" panose="020B0702040204020203" pitchFamily="34" charset="0"/>
            </a:rPr>
            <a:t>Privacy</a:t>
          </a:r>
          <a:endParaRPr lang="en-US" sz="1600" kern="1200" dirty="0"/>
        </a:p>
        <a:p>
          <a:pPr marL="114300" lvl="1" indent="-114300" algn="l" defTabSz="533400">
            <a:lnSpc>
              <a:spcPct val="90000"/>
            </a:lnSpc>
            <a:spcBef>
              <a:spcPct val="0"/>
            </a:spcBef>
            <a:spcAft>
              <a:spcPct val="15000"/>
            </a:spcAft>
            <a:buChar char="•"/>
          </a:pPr>
          <a:r>
            <a:rPr lang="en-US" sz="1200" kern="1200" dirty="0">
              <a:latin typeface="Segoe UI Light" panose="020B0502040204020203" pitchFamily="34" charset="0"/>
              <a:cs typeface="Segoe UI Light" panose="020B0502040204020203" pitchFamily="34" charset="0"/>
            </a:rPr>
            <a:t>Policies and processes help keep customer data private and in their control</a:t>
          </a:r>
        </a:p>
      </dsp:txBody>
      <dsp:txXfrm>
        <a:off x="2206450" y="548143"/>
        <a:ext cx="1322551" cy="1763402"/>
      </dsp:txXfrm>
    </dsp:sp>
    <dsp:sp modelId="{1AFFDD04-20F0-4B81-99B4-36A6E53B0E8B}">
      <dsp:nvSpPr>
        <dsp:cNvPr id="0" name=""/>
        <dsp:cNvSpPr/>
      </dsp:nvSpPr>
      <dsp:spPr>
        <a:xfrm>
          <a:off x="3529001" y="548143"/>
          <a:ext cx="2204252" cy="1763402"/>
        </a:xfrm>
        <a:prstGeom prst="chevron">
          <a:avLst>
            <a:gd name="adj" fmla="val 25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61" tIns="40640" rIns="77761" bIns="4064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Segoe UI Semibold" panose="020B0702040204020203" pitchFamily="34" charset="0"/>
              <a:cs typeface="Segoe UI Semibold" panose="020B0702040204020203" pitchFamily="34" charset="0"/>
            </a:rPr>
            <a:t>Compliance</a:t>
          </a:r>
          <a:endParaRPr lang="en-US" sz="1600" kern="1200" dirty="0"/>
        </a:p>
        <a:p>
          <a:pPr marL="114300" lvl="1" indent="-114300" algn="l" defTabSz="533400">
            <a:lnSpc>
              <a:spcPct val="90000"/>
            </a:lnSpc>
            <a:spcBef>
              <a:spcPct val="0"/>
            </a:spcBef>
            <a:spcAft>
              <a:spcPct val="15000"/>
            </a:spcAft>
            <a:buChar char="•"/>
          </a:pPr>
          <a:r>
            <a:rPr lang="en-US" sz="1200" kern="1200" dirty="0">
              <a:latin typeface="Segoe UI Light" panose="020B0502040204020203" pitchFamily="34" charset="0"/>
              <a:cs typeface="Segoe UI Light" panose="020B0502040204020203" pitchFamily="34" charset="0"/>
            </a:rPr>
            <a:t>Industry-verified compliance conformity and certifications</a:t>
          </a:r>
        </a:p>
      </dsp:txBody>
      <dsp:txXfrm>
        <a:off x="3969852" y="548143"/>
        <a:ext cx="1322551" cy="1763402"/>
      </dsp:txXfrm>
    </dsp:sp>
    <dsp:sp modelId="{83FCDFA5-C6DC-41A2-A236-61D8310B5F80}">
      <dsp:nvSpPr>
        <dsp:cNvPr id="0" name=""/>
        <dsp:cNvSpPr/>
      </dsp:nvSpPr>
      <dsp:spPr>
        <a:xfrm>
          <a:off x="5292404" y="548143"/>
          <a:ext cx="2204252" cy="1763402"/>
        </a:xfrm>
        <a:prstGeom prst="chevron">
          <a:avLst>
            <a:gd name="adj" fmla="val 25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61" tIns="40640" rIns="77761" bIns="4064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Segoe UI Light" panose="020B0502040204020203" pitchFamily="34" charset="0"/>
              <a:cs typeface="Segoe UI Light" panose="020B0502040204020203" pitchFamily="34" charset="0"/>
            </a:rPr>
            <a:t>Transparency</a:t>
          </a:r>
        </a:p>
        <a:p>
          <a:pPr marL="114300" lvl="1" indent="-114300" algn="l" defTabSz="533400">
            <a:lnSpc>
              <a:spcPct val="90000"/>
            </a:lnSpc>
            <a:spcBef>
              <a:spcPct val="0"/>
            </a:spcBef>
            <a:spcAft>
              <a:spcPct val="15000"/>
            </a:spcAft>
            <a:buChar char="•"/>
          </a:pPr>
          <a:r>
            <a:rPr lang="en-US" sz="1200" kern="1200" dirty="0">
              <a:latin typeface="Segoe UI Light" panose="020B0502040204020203" pitchFamily="34" charset="0"/>
              <a:cs typeface="Segoe UI Light" panose="020B0502040204020203" pitchFamily="34" charset="0"/>
            </a:rPr>
            <a:t>Azure practices, policies and guidelines are public, clear and accessible</a:t>
          </a:r>
        </a:p>
      </dsp:txBody>
      <dsp:txXfrm>
        <a:off x="5733255" y="548143"/>
        <a:ext cx="1322551" cy="1763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2DF4-396E-4CBF-A3DF-5EFBDAD52AD0}">
      <dsp:nvSpPr>
        <dsp:cNvPr id="0" name=""/>
        <dsp:cNvSpPr/>
      </dsp:nvSpPr>
      <dsp:spPr>
        <a:xfrm rot="16200000">
          <a:off x="-51894" y="51894"/>
          <a:ext cx="1570328" cy="1466538"/>
        </a:xfrm>
        <a:prstGeom prst="round1Rect">
          <a:avLst/>
        </a:prstGeom>
        <a:solidFill>
          <a:srgbClr val="0078D7">
            <a:shade val="8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FF"/>
              </a:solidFill>
              <a:latin typeface="Segoe UI"/>
              <a:ea typeface="+mn-ea"/>
              <a:cs typeface="Arial" panose="020B0604020202020204" pitchFamily="34" charset="0"/>
            </a:rPr>
            <a:t>Intranet Applications</a:t>
          </a:r>
        </a:p>
      </dsp:txBody>
      <dsp:txXfrm rot="5400000">
        <a:off x="1" y="57492"/>
        <a:ext cx="1466538" cy="1120253"/>
      </dsp:txXfrm>
    </dsp:sp>
    <dsp:sp modelId="{AA87F5A0-55C3-4D64-849C-6C763B960642}">
      <dsp:nvSpPr>
        <dsp:cNvPr id="0" name=""/>
        <dsp:cNvSpPr/>
      </dsp:nvSpPr>
      <dsp:spPr>
        <a:xfrm>
          <a:off x="1466538" y="0"/>
          <a:ext cx="1466538" cy="1570328"/>
        </a:xfrm>
        <a:prstGeom prst="round1Rect">
          <a:avLst/>
        </a:prstGeom>
        <a:solidFill>
          <a:srgbClr val="0078D7">
            <a:shade val="80000"/>
            <a:hueOff val="262373"/>
            <a:satOff val="-13529"/>
            <a:lumOff val="11908"/>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FF"/>
              </a:solidFill>
              <a:latin typeface="Segoe UI"/>
              <a:ea typeface="+mn-ea"/>
              <a:cs typeface="Arial" panose="020B0604020202020204" pitchFamily="34" charset="0"/>
            </a:rPr>
            <a:t>Windows 10 Desktop</a:t>
          </a:r>
        </a:p>
      </dsp:txBody>
      <dsp:txXfrm>
        <a:off x="1466538" y="0"/>
        <a:ext cx="1409045" cy="1177746"/>
      </dsp:txXfrm>
    </dsp:sp>
    <dsp:sp modelId="{7EC5F4DE-92A2-4899-9021-CF1FA8CA9FFE}">
      <dsp:nvSpPr>
        <dsp:cNvPr id="0" name=""/>
        <dsp:cNvSpPr/>
      </dsp:nvSpPr>
      <dsp:spPr>
        <a:xfrm rot="10800000">
          <a:off x="0" y="1570328"/>
          <a:ext cx="1466538" cy="1570328"/>
        </a:xfrm>
        <a:prstGeom prst="round1Rect">
          <a:avLst/>
        </a:prstGeom>
        <a:solidFill>
          <a:srgbClr val="0078D7">
            <a:shade val="80000"/>
            <a:hueOff val="524745"/>
            <a:satOff val="-27057"/>
            <a:lumOff val="23816"/>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FF"/>
              </a:solidFill>
              <a:latin typeface="Segoe UI"/>
              <a:ea typeface="+mn-ea"/>
              <a:cs typeface="Arial" panose="020B0604020202020204" pitchFamily="34" charset="0"/>
            </a:rPr>
            <a:t>IoT Devices</a:t>
          </a:r>
        </a:p>
      </dsp:txBody>
      <dsp:txXfrm rot="10800000">
        <a:off x="57493" y="1962910"/>
        <a:ext cx="1409045" cy="1177746"/>
      </dsp:txXfrm>
    </dsp:sp>
    <dsp:sp modelId="{64A8F396-933A-42EA-A56E-D99A2DE67D06}">
      <dsp:nvSpPr>
        <dsp:cNvPr id="0" name=""/>
        <dsp:cNvSpPr/>
      </dsp:nvSpPr>
      <dsp:spPr>
        <a:xfrm rot="5400000">
          <a:off x="1414643" y="1622222"/>
          <a:ext cx="1570328" cy="1466538"/>
        </a:xfrm>
        <a:prstGeom prst="round1Rect">
          <a:avLst/>
        </a:prstGeom>
        <a:solidFill>
          <a:srgbClr val="0078D7">
            <a:shade val="80000"/>
            <a:hueOff val="787118"/>
            <a:satOff val="-40586"/>
            <a:lumOff val="35724"/>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FF"/>
              </a:solidFill>
              <a:latin typeface="Segoe UI"/>
              <a:ea typeface="+mn-ea"/>
              <a:cs typeface="Arial" panose="020B0604020202020204" pitchFamily="34" charset="0"/>
            </a:rPr>
            <a:t>Mobile Applications</a:t>
          </a:r>
        </a:p>
      </dsp:txBody>
      <dsp:txXfrm rot="-5400000">
        <a:off x="1466539" y="1962909"/>
        <a:ext cx="1466538" cy="1120253"/>
      </dsp:txXfrm>
    </dsp:sp>
    <dsp:sp modelId="{1DEA7BE6-4539-4A0C-A6C7-D3EE000B8CDF}">
      <dsp:nvSpPr>
        <dsp:cNvPr id="0" name=""/>
        <dsp:cNvSpPr/>
      </dsp:nvSpPr>
      <dsp:spPr>
        <a:xfrm>
          <a:off x="1026576" y="1177746"/>
          <a:ext cx="879923" cy="785164"/>
        </a:xfrm>
        <a:prstGeom prst="roundRect">
          <a:avLst/>
        </a:prstGeom>
        <a:solidFill>
          <a:srgbClr val="0078D7">
            <a:tint val="40000"/>
            <a:hueOff val="0"/>
            <a:satOff val="0"/>
            <a:lumOff val="0"/>
            <a:alphaOff val="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505050">
                  <a:hueOff val="0"/>
                  <a:satOff val="0"/>
                  <a:lumOff val="0"/>
                  <a:alphaOff val="0"/>
                </a:srgbClr>
              </a:solidFill>
              <a:latin typeface="Segoe UI"/>
              <a:ea typeface="+mn-ea"/>
              <a:cs typeface="Arial" panose="020B0604020202020204" pitchFamily="34" charset="0"/>
            </a:rPr>
            <a:t>Implement SSO Everywhere</a:t>
          </a:r>
        </a:p>
      </dsp:txBody>
      <dsp:txXfrm>
        <a:off x="1064905" y="1216075"/>
        <a:ext cx="803265" cy="70850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574E9-95C5-4C80-86F6-8ABAC79D01F7}" type="datetimeFigureOut">
              <a:rPr lang="en-US" smtClean="0"/>
              <a:t>6/22/2018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F7E74-C6C3-44EC-82C6-DEAC6DA78896}" type="slidenum">
              <a:rPr lang="en-US" smtClean="0"/>
              <a:t>‹#›</a:t>
            </a:fld>
            <a:endParaRPr lang="en-US" dirty="0"/>
          </a:p>
        </p:txBody>
      </p:sp>
    </p:spTree>
    <p:extLst>
      <p:ext uri="{BB962C8B-B14F-4D97-AF65-F5344CB8AC3E}">
        <p14:creationId xmlns:p14="http://schemas.microsoft.com/office/powerpoint/2010/main" val="198095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etf.org/rfc/rfc4627.tx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 </a:t>
            </a:r>
            <a:r>
              <a:rPr lang="en-US" sz="1000" b="1" dirty="0">
                <a:latin typeface="Arial" panose="020B0604020202020204" pitchFamily="34" charset="0"/>
                <a:ea typeface="Calibri" panose="020F0502020204030204" pitchFamily="34" charset="0"/>
                <a:cs typeface="Times New Roman" panose="02020603050405020304" pitchFamily="18" charset="0"/>
              </a:rPr>
              <a:t>90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a resource group.</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resources to a resource group.</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Deploy an ARM template to a resource group.</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Filter resources using tags.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Author a complex deployment using the Azure Building Blocks tools.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20535A_02.pptx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a:t>
            </a:fld>
            <a:endParaRPr lang="en-US" b="0" dirty="0"/>
          </a:p>
        </p:txBody>
      </p:sp>
      <p:sp>
        <p:nvSpPr>
          <p:cNvPr id="5" name="Rectangle 4">
            <a:extLst>
              <a:ext uri="{FF2B5EF4-FFF2-40B4-BE49-F238E27FC236}">
                <a16:creationId xmlns:a16="http://schemas.microsoft.com/office/drawing/2014/main" id="{F6958F74-CAD0-4DE2-814D-94D3CCA591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77286DB-72D1-4BC5-9D2B-BFBF3E92654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28768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are many complexities in a detailed resource template.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be able to architect solutions and applications within the Azure ecosystem a through understanding of JSON and the template structure as well as methods of manipulation and deployment are required.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an example, you can see in this slide the Virtual Machine resource using the Microsoft.Compute</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/VirtualMachines resource provider has several items on which it depends (line 23 onwards).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Nesting is quite common also.</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Building a robust and detailed template is quite a skill.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helps with this by providing an Automation Script item on each resource blade to allow examination and redeployment of current resources.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rest of this module digs deeper into the Azure Resource Manager and how to maximize its use.</a:t>
            </a:r>
          </a:p>
        </p:txBody>
      </p:sp>
      <p:sp>
        <p:nvSpPr>
          <p:cNvPr id="4" name="Slide Number Placeholder 3"/>
          <p:cNvSpPr>
            <a:spLocks noGrp="1"/>
          </p:cNvSpPr>
          <p:nvPr>
            <p:ph type="sldNum" sz="quarter" idx="10"/>
          </p:nvPr>
        </p:nvSpPr>
        <p:spPr/>
        <p:txBody>
          <a:bodyPr/>
          <a:lstStyle/>
          <a:p>
            <a:fld id="{EAFF7E74-C6C3-44EC-82C6-DEAC6DA78896}" type="slidenum">
              <a:rPr lang="en-US" b="0" smtClean="0"/>
              <a:t>10</a:t>
            </a:fld>
            <a:endParaRPr lang="en-US" b="0" dirty="0"/>
          </a:p>
        </p:txBody>
      </p:sp>
      <p:sp>
        <p:nvSpPr>
          <p:cNvPr id="5" name="Rectangle 4">
            <a:extLst>
              <a:ext uri="{FF2B5EF4-FFF2-40B4-BE49-F238E27FC236}">
                <a16:creationId xmlns:a16="http://schemas.microsoft.com/office/drawing/2014/main" id="{74E010D1-6115-4B09-892F-ABB07CDD71A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63218CD-B1E9-4016-93D6-1BE314AABB0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246532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Advantages Of Using Templates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Templates are generally preferred to manually deploying resources for quite a few reasons: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15000"/>
              </a:lnSpc>
              <a:spcAft>
                <a:spcPts val="995"/>
              </a:spcAft>
              <a:buFont typeface="Arial" panose="020B0604020202020204" pitchFamily="34" charset="0"/>
              <a:buChar char="•"/>
              <a:tabLst>
                <a:tab pos="914400" algn="l"/>
              </a:tabLst>
            </a:pPr>
            <a:r>
              <a:rPr lang="en-GB" sz="1000" dirty="0">
                <a:latin typeface="Arial" panose="020B0604020202020204" pitchFamily="34" charset="0"/>
                <a:ea typeface="Calibri" panose="020F0502020204030204" pitchFamily="34" charset="0"/>
                <a:cs typeface="Times New Roman" panose="02020603050405020304" pitchFamily="18" charset="0"/>
              </a:rPr>
              <a:t>A template can ensure idempotency. If you deploy an identical template to multiple resource groups, they would functionally be the same.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15000"/>
              </a:lnSpc>
              <a:spcAft>
                <a:spcPts val="995"/>
              </a:spcAft>
              <a:buFont typeface="Arial" panose="020B0604020202020204" pitchFamily="34" charset="0"/>
              <a:buChar char="•"/>
              <a:tabLst>
                <a:tab pos="914400" algn="l"/>
              </a:tabLst>
            </a:pPr>
            <a:r>
              <a:rPr lang="en-GB" sz="1000" dirty="0">
                <a:latin typeface="Arial" panose="020B0604020202020204" pitchFamily="34" charset="0"/>
                <a:ea typeface="Calibri" panose="020F0502020204030204" pitchFamily="34" charset="0"/>
                <a:cs typeface="Times New Roman" panose="02020603050405020304" pitchFamily="18" charset="0"/>
              </a:rPr>
              <a:t>A template can simplify orchestration as you only need to deploy the template to deploy all of your resources. Normally this would take multiple operations.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15000"/>
              </a:lnSpc>
              <a:spcAft>
                <a:spcPts val="995"/>
              </a:spcAft>
              <a:buFont typeface="Arial" panose="020B0604020202020204" pitchFamily="34" charset="0"/>
              <a:buChar char="•"/>
              <a:tabLst>
                <a:tab pos="914400" algn="l"/>
              </a:tabLst>
            </a:pPr>
            <a:r>
              <a:rPr lang="en-GB" sz="1000" dirty="0">
                <a:latin typeface="Arial" panose="020B0604020202020204" pitchFamily="34" charset="0"/>
                <a:ea typeface="Calibri" panose="020F0502020204030204" pitchFamily="34" charset="0"/>
                <a:cs typeface="Times New Roman" panose="02020603050405020304" pitchFamily="18" charset="0"/>
              </a:rPr>
              <a:t>A template allows you to configure multiple resources simultaneously and use variables/parameters</a:t>
            </a:r>
            <a:br>
              <a:rPr lang="en-GB" sz="1000" dirty="0">
                <a:latin typeface="Arial" panose="020B0604020202020204" pitchFamily="34" charset="0"/>
                <a:ea typeface="Calibri" panose="020F0502020204030204" pitchFamily="34" charset="0"/>
                <a:cs typeface="Times New Roman" panose="02020603050405020304" pitchFamily="18" charset="0"/>
              </a:rPr>
            </a:br>
            <a:r>
              <a:rPr lang="en-GB" sz="1000" dirty="0">
                <a:latin typeface="Arial" panose="020B0604020202020204" pitchFamily="34" charset="0"/>
                <a:ea typeface="Calibri" panose="020F0502020204030204" pitchFamily="34" charset="0"/>
                <a:cs typeface="Times New Roman" panose="02020603050405020304" pitchFamily="18" charset="0"/>
              </a:rPr>
              <a:t>/functions to create dependencies between resources. For example you can require that a VM is created before a Web App because you need the VM's public IP address for one of the Web App's settings. Another example is to require a Storage account is created before a VM so that you can place the VHDs in that storage account.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Templates can parameterize input and output values so they can be reused across many different scenarios. Templates can also be nested so you can reuse smaller templates as part of a larger orchestration.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11</a:t>
            </a:fld>
            <a:endParaRPr lang="en-US" b="0" dirty="0"/>
          </a:p>
        </p:txBody>
      </p:sp>
      <p:sp>
        <p:nvSpPr>
          <p:cNvPr id="5" name="Rectangle 4">
            <a:extLst>
              <a:ext uri="{FF2B5EF4-FFF2-40B4-BE49-F238E27FC236}">
                <a16:creationId xmlns:a16="http://schemas.microsoft.com/office/drawing/2014/main" id="{1D4C38DB-EF9F-434A-906F-1D52A647312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A8E091C-2169-4EF6-907A-7DD68A35D45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5374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Building a robust and detailed template is quite a skill.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helps with this by providing an Automation Script item on each resource blade to allow examination and redeployment of current resources.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rest of this module digs deeper into the Azure Resource Manager and how to maximize its use.</a:t>
            </a:r>
          </a:p>
        </p:txBody>
      </p:sp>
      <p:sp>
        <p:nvSpPr>
          <p:cNvPr id="4" name="Slide Number Placeholder 3"/>
          <p:cNvSpPr>
            <a:spLocks noGrp="1"/>
          </p:cNvSpPr>
          <p:nvPr>
            <p:ph type="sldNum" sz="quarter" idx="10"/>
          </p:nvPr>
        </p:nvSpPr>
        <p:spPr/>
        <p:txBody>
          <a:bodyPr/>
          <a:lstStyle/>
          <a:p>
            <a:fld id="{EAFF7E74-C6C3-44EC-82C6-DEAC6DA78896}" type="slidenum">
              <a:rPr lang="en-US" b="0" smtClean="0"/>
              <a:t>12</a:t>
            </a:fld>
            <a:endParaRPr lang="en-US" b="0" dirty="0"/>
          </a:p>
        </p:txBody>
      </p:sp>
      <p:sp>
        <p:nvSpPr>
          <p:cNvPr id="5" name="Rectangle 4">
            <a:extLst>
              <a:ext uri="{FF2B5EF4-FFF2-40B4-BE49-F238E27FC236}">
                <a16:creationId xmlns:a16="http://schemas.microsoft.com/office/drawing/2014/main" id="{F4D57CC0-14FE-4DF7-BD3B-283AC33A8E9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7D8D94B-30EB-4C2A-87FB-86CB2B6C20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82522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Mention:</a:t>
            </a:r>
          </a:p>
          <a:p>
            <a:pPr marL="342900" marR="0" lvl="0" indent="-342900">
              <a:lnSpc>
                <a:spcPct val="115000"/>
              </a:lnSpc>
              <a:spcBef>
                <a:spcPts val="0"/>
              </a:spcBef>
              <a:spcAft>
                <a:spcPts val="995"/>
              </a:spcAft>
              <a:buFont typeface="Symbol" panose="05050102010706020507" pitchFamily="18" charset="2"/>
              <a:buChar char=""/>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Azure resource explorer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ArmVIZ.io</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ARM Template References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When authoring ARM Templates, there are three incredible resources available on </a:t>
            </a:r>
            <a:r>
              <a:rPr lang="en-GB" sz="1000" dirty="0">
                <a:latin typeface="Arial" panose="020B0604020202020204" pitchFamily="34" charset="0"/>
                <a:ea typeface="Calibri" panose="020F0502020204030204" pitchFamily="34" charset="0"/>
                <a:cs typeface="Times New Roman" panose="02020603050405020304" pitchFamily="18" charset="0"/>
              </a:rPr>
              <a:t>http://azure.microsoft.com</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that can help you master the art of declarative templating: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https://docs.microsoft.com/azure/azure-resource-manager/resource-group-authoring-templates</a:t>
            </a:r>
          </a:p>
          <a:p>
            <a:pPr marL="742950" marR="0" lvl="1" indent="-285750">
              <a:lnSpc>
                <a:spcPct val="115000"/>
              </a:lnSpc>
              <a:spcBef>
                <a:spcPts val="0"/>
              </a:spcBef>
              <a:spcAft>
                <a:spcPts val="995"/>
              </a:spcAft>
              <a:buFont typeface="Courier New" panose="02070309020205020404" pitchFamily="49" charset="0"/>
              <a:buChar char="o"/>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article introduces some of the major concepts associated with authoring templates for ARM.</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https://docs.microsoft.com/azure/azure-resource-manager/resource-group-template-functions</a:t>
            </a:r>
          </a:p>
          <a:p>
            <a:pPr marL="742950" marR="0" lvl="1" indent="-285750">
              <a:lnSpc>
                <a:spcPct val="115000"/>
              </a:lnSpc>
              <a:spcBef>
                <a:spcPts val="0"/>
              </a:spcBef>
              <a:spcAft>
                <a:spcPts val="995"/>
              </a:spcAft>
              <a:buFont typeface="Courier New" panose="02070309020205020404" pitchFamily="49" charset="0"/>
              <a:buChar char="o"/>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article lists many of the special functions available in ARM templates that you can use to make templates more useful and easier to author.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https://docs.microsoft.com/azure/azure-resource-manager/best-practices-resource-manager-design-templates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article goes through some proven design practices when authoring ARM templates.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13</a:t>
            </a:fld>
            <a:endParaRPr lang="en-US" b="0" dirty="0"/>
          </a:p>
        </p:txBody>
      </p:sp>
      <p:sp>
        <p:nvSpPr>
          <p:cNvPr id="5" name="Rectangle 4">
            <a:extLst>
              <a:ext uri="{FF2B5EF4-FFF2-40B4-BE49-F238E27FC236}">
                <a16:creationId xmlns:a16="http://schemas.microsoft.com/office/drawing/2014/main" id="{0583972C-5A8B-4688-919B-5C33D652BC2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895D5A7-D4FB-40CC-929F-E08D39A5181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46928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14</a:t>
            </a:fld>
            <a:endParaRPr lang="en-US" b="0" dirty="0"/>
          </a:p>
        </p:txBody>
      </p:sp>
      <p:sp>
        <p:nvSpPr>
          <p:cNvPr id="5" name="Rectangle 4">
            <a:extLst>
              <a:ext uri="{FF2B5EF4-FFF2-40B4-BE49-F238E27FC236}">
                <a16:creationId xmlns:a16="http://schemas.microsoft.com/office/drawing/2014/main" id="{C63517ED-521A-4443-8406-54649431B8D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0021B4F-9CCE-4A2C-9840-2E3CEE8874F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865245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Role-Based Access Control (RBAC)</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Azure role-based access control allows you to grant appropriate access to Azure AD users, groups, and services, by assigning roles to them on a subscription or resource group or individual resource level. The assigned role defines the level of access that the users, groups, or services have on the Azure resource.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15</a:t>
            </a:fld>
            <a:endParaRPr lang="en-US" b="0" dirty="0"/>
          </a:p>
        </p:txBody>
      </p:sp>
      <p:sp>
        <p:nvSpPr>
          <p:cNvPr id="5" name="Rectangle 4">
            <a:extLst>
              <a:ext uri="{FF2B5EF4-FFF2-40B4-BE49-F238E27FC236}">
                <a16:creationId xmlns:a16="http://schemas.microsoft.com/office/drawing/2014/main" id="{299BAA1E-FA49-4363-B724-AF460392CBE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85B435A-AFEF-4BF3-BB3B-25F4E4E822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595596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role is a collection of actions that can be performed on Azure resources. A user or a service is allowed to perform an action on an Azure resource if they have been assigned a role that contains that action. There are built-in roles that include (but is not limited to):</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Role Name Description:</a:t>
            </a:r>
          </a:p>
          <a:p>
            <a:pPr marL="342900" lvl="1"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Contributors can manage everything except access. </a:t>
            </a:r>
          </a:p>
          <a:p>
            <a:pPr marL="342900" lvl="1"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Owners can manage everything, including access. </a:t>
            </a:r>
          </a:p>
          <a:p>
            <a:pPr marL="342900" lvl="1"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Readers can view everything, but can't make changes. </a:t>
            </a:r>
          </a:p>
          <a:p>
            <a:pPr marL="342900" lvl="1"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User Access Administrator lets you manage user access to Azure resources. </a:t>
            </a:r>
          </a:p>
          <a:p>
            <a:pPr marL="342900" lvl="1"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Virtual Machine Contributor lets you manage virtual machines, but not access to them, and not the virtual network or storage account they're connected to.</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16</a:t>
            </a:fld>
            <a:endParaRPr lang="en-US" b="0" dirty="0"/>
          </a:p>
        </p:txBody>
      </p:sp>
      <p:sp>
        <p:nvSpPr>
          <p:cNvPr id="5" name="Rectangle 4">
            <a:extLst>
              <a:ext uri="{FF2B5EF4-FFF2-40B4-BE49-F238E27FC236}">
                <a16:creationId xmlns:a16="http://schemas.microsoft.com/office/drawing/2014/main" id="{9111B710-568B-44E4-A77A-A4B9252309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9E26B72-CDA7-41F1-8477-89C2BFE797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417116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role assignment can be created that associates a security principal to a role. The role is further used to grant access to a resource scope. This decoupling allows you to specify that a specific role has access to a resource in your subscription and add/remove security principals from that role in a loosely connected manner. Roles can be assigned to the following types of Azure AD security principals: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Users</a:t>
            </a:r>
            <a:r>
              <a:rPr lang="en-GB" sz="1000" dirty="0">
                <a:latin typeface="Arial" panose="020B0604020202020204" pitchFamily="34" charset="0"/>
                <a:ea typeface="Calibri" panose="020F0502020204030204" pitchFamily="34" charset="0"/>
                <a:cs typeface="Times New Roman" panose="02020603050405020304" pitchFamily="18" charset="0"/>
              </a:rPr>
              <a:t>: roles can be assigned to organizational users that are in the Azure AD with which the Azure subscription is associated. Roles can also be assigned to external Microsoft accounts that exist in the same directory.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Groups</a:t>
            </a:r>
            <a:r>
              <a:rPr lang="en-GB" sz="1000" dirty="0">
                <a:latin typeface="Arial" panose="020B0604020202020204" pitchFamily="34" charset="0"/>
                <a:ea typeface="Calibri" panose="020F0502020204030204" pitchFamily="34" charset="0"/>
                <a:cs typeface="Times New Roman" panose="02020603050405020304" pitchFamily="18" charset="0"/>
              </a:rPr>
              <a:t>: roles can be assigned to Azure AD security groups. A user is automatically granted access to a resource if the user becomes a member of a group that has access. The user also automatically loses access to the resource after getting removed from the group. Managing access via groups by assigning roles to groups and adding users to those groups is the best practice, instead of assigning roles directly to users.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Service principals</a:t>
            </a:r>
            <a:r>
              <a:rPr lang="en-GB" sz="1000" dirty="0">
                <a:latin typeface="Arial" panose="020B0604020202020204" pitchFamily="34" charset="0"/>
                <a:ea typeface="Calibri" panose="020F0502020204030204" pitchFamily="34" charset="0"/>
                <a:cs typeface="Times New Roman" panose="02020603050405020304" pitchFamily="18" charset="0"/>
              </a:rPr>
              <a:t>: service identities are represented as service principals in the directory. They authenticate with Azure AD and securely communicate with one another. Services can be granted access to Azure resources by assigning roles via the Azure module for Windows PowerShell to the Azure AD service principal representing that service.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17</a:t>
            </a:fld>
            <a:endParaRPr lang="en-US" b="0" dirty="0"/>
          </a:p>
        </p:txBody>
      </p:sp>
      <p:sp>
        <p:nvSpPr>
          <p:cNvPr id="5" name="Rectangle 4">
            <a:extLst>
              <a:ext uri="{FF2B5EF4-FFF2-40B4-BE49-F238E27FC236}">
                <a16:creationId xmlns:a16="http://schemas.microsoft.com/office/drawing/2014/main" id="{DD412BFA-BB93-48DF-B9F6-4D21BF6D72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111FD32-4D16-45FB-B8B0-2AAC7EBC084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228553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Access does not need to be granted to the entire subscription. Roles can also be assigned for resource groups as well as for individual resources. In Azure RBAC, a resource inherits role assignments from its parent resources. So if a user, group, or service is granted access to only a resource group within a subscription, they will be able to access only that resource group and resources within it, and not the other resources groups within the subscription. As another example, a security group can be added to the Reader role for a resource group, but be added to the Contributor role for a database within that resource group.</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Scoping to Resource Groups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While RBAC can easily be used to grant access to an individual resource, it is preferable to grant access to an entire Resource Group as opposed to individual resources. By scoping to a resource group, you can add/remove and modify resources easily without having to recreate assignments and scopes. You can also give an individual owner or contributor access to a resource group so that they can create, recreate or destroy resources on their own without requiring involvement from the account administrator.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example, there is a resource group for an Accounting application. This resource group contains multiple resources that are used in the application. By granting an individual owner or contributor access to the resource group, they can configure resources, create new deployments, add new resources or create automation scripts at will without requiring additional administrator assistance or having access to resources in other resource groups.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18</a:t>
            </a:fld>
            <a:endParaRPr lang="en-US" b="0" dirty="0"/>
          </a:p>
        </p:txBody>
      </p:sp>
      <p:sp>
        <p:nvSpPr>
          <p:cNvPr id="5" name="Rectangle 4">
            <a:extLst>
              <a:ext uri="{FF2B5EF4-FFF2-40B4-BE49-F238E27FC236}">
                <a16:creationId xmlns:a16="http://schemas.microsoft.com/office/drawing/2014/main" id="{F1BAEACC-1EBA-4BB3-94D6-D245FFCA68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E72290A-4D9B-43AC-9970-1ED515627BF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062599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19</a:t>
            </a:fld>
            <a:endParaRPr lang="en-US" b="0" dirty="0"/>
          </a:p>
        </p:txBody>
      </p:sp>
      <p:sp>
        <p:nvSpPr>
          <p:cNvPr id="5" name="Rectangle 4">
            <a:extLst>
              <a:ext uri="{FF2B5EF4-FFF2-40B4-BE49-F238E27FC236}">
                <a16:creationId xmlns:a16="http://schemas.microsoft.com/office/drawing/2014/main" id="{47E9215D-4E92-4839-9C5C-8BF0EF791DE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99B5B41-7B6D-42CE-AED0-E6C1B2B0CE3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504891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2</a:t>
            </a:fld>
            <a:endParaRPr lang="en-US" b="0" dirty="0"/>
          </a:p>
        </p:txBody>
      </p:sp>
      <p:sp>
        <p:nvSpPr>
          <p:cNvPr id="5" name="Rectangle 4">
            <a:extLst>
              <a:ext uri="{FF2B5EF4-FFF2-40B4-BE49-F238E27FC236}">
                <a16:creationId xmlns:a16="http://schemas.microsoft.com/office/drawing/2014/main" id="{9606DF1D-4482-4834-A4BD-9AD8E3109A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323A8A2-70A3-4640-832E-6C824CF4F5F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345508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20</a:t>
            </a:fld>
            <a:endParaRPr lang="en-US" b="0" dirty="0"/>
          </a:p>
        </p:txBody>
      </p:sp>
      <p:sp>
        <p:nvSpPr>
          <p:cNvPr id="5" name="Rectangle 4">
            <a:extLst>
              <a:ext uri="{FF2B5EF4-FFF2-40B4-BE49-F238E27FC236}">
                <a16:creationId xmlns:a16="http://schemas.microsoft.com/office/drawing/2014/main" id="{AEE465E4-77E6-412D-B2CC-1C32A24365A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C2F95C2-13C1-41AA-91E3-AF06576B177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768884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Resource policies establish conventions for resources in an organization.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Once these conventions are defined, it is possible to control costs and easily manage Azure resources.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Examples are: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Specify only certain types of virtual machines are created.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Require that all resources have a particular tag applied.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a policy applies to a parent resource the child resource will inherit the policy. (Resource Group – Resource sin the group):</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Arial" panose="020B0604020202020204" pitchFamily="34" charset="0"/>
              <a:buChar char="•"/>
              <a:tabLst>
                <a:tab pos="457200" algn="l"/>
              </a:tabLst>
            </a:pPr>
            <a:r>
              <a:rPr lang="en-GB" sz="1000" dirty="0">
                <a:latin typeface="Arial" panose="020B0604020202020204" pitchFamily="34" charset="0"/>
                <a:ea typeface="Calibri" panose="020F0502020204030204" pitchFamily="34" charset="0"/>
                <a:cs typeface="Times New Roman" panose="02020603050405020304" pitchFamily="18" charset="0"/>
              </a:rPr>
              <a:t>policy definition - describe when and what action to take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Arial" panose="020B0604020202020204" pitchFamily="34" charset="0"/>
              <a:buChar char="•"/>
              <a:tabLst>
                <a:tab pos="457200" algn="l"/>
              </a:tabLst>
            </a:pPr>
            <a:r>
              <a:rPr lang="en-GB" sz="1000" dirty="0">
                <a:latin typeface="Arial" panose="020B0604020202020204" pitchFamily="34" charset="0"/>
                <a:ea typeface="Calibri" panose="020F0502020204030204" pitchFamily="34" charset="0"/>
                <a:cs typeface="Times New Roman" panose="02020603050405020304" pitchFamily="18" charset="0"/>
              </a:rPr>
              <a:t>policy assignment - apply the policy definition to a scope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21</a:t>
            </a:fld>
            <a:endParaRPr lang="en-US" b="0" dirty="0"/>
          </a:p>
        </p:txBody>
      </p:sp>
      <p:sp>
        <p:nvSpPr>
          <p:cNvPr id="5" name="Rectangle 4">
            <a:extLst>
              <a:ext uri="{FF2B5EF4-FFF2-40B4-BE49-F238E27FC236}">
                <a16:creationId xmlns:a16="http://schemas.microsoft.com/office/drawing/2014/main" id="{61525AA1-1C36-4499-B54B-5E2BE70588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4DA8191-9985-489D-8794-B2689C6A9B8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499014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are key differences between policy and (RBAC):</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RBAC controls </a:t>
            </a:r>
            <a:r>
              <a:rPr lang="en-US" sz="1000" b="1" dirty="0">
                <a:latin typeface="Arial" panose="020B0604020202020204" pitchFamily="34" charset="0"/>
                <a:ea typeface="Calibri" panose="020F0502020204030204" pitchFamily="34" charset="0"/>
                <a:cs typeface="Times New Roman" panose="02020603050405020304" pitchFamily="18" charset="0"/>
              </a:rPr>
              <a:t>user</a:t>
            </a:r>
            <a:r>
              <a:rPr lang="en-GB" sz="1000" dirty="0">
                <a:latin typeface="Arial" panose="020B0604020202020204" pitchFamily="34" charset="0"/>
                <a:ea typeface="Calibri" panose="020F0502020204030204" pitchFamily="34" charset="0"/>
                <a:cs typeface="Times New Roman" panose="02020603050405020304" pitchFamily="18" charset="0"/>
              </a:rPr>
              <a:t> actions.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Policy controls </a:t>
            </a:r>
            <a:r>
              <a:rPr lang="en-US" sz="1000" b="1" dirty="0">
                <a:latin typeface="Arial" panose="020B0604020202020204" pitchFamily="34" charset="0"/>
                <a:ea typeface="Calibri" panose="020F0502020204030204" pitchFamily="34" charset="0"/>
                <a:cs typeface="Times New Roman" panose="02020603050405020304" pitchFamily="18" charset="0"/>
              </a:rPr>
              <a:t>resource</a:t>
            </a:r>
            <a:r>
              <a:rPr lang="en-GB" sz="1000" dirty="0">
                <a:latin typeface="Arial" panose="020B0604020202020204" pitchFamily="34" charset="0"/>
                <a:ea typeface="Calibri" panose="020F0502020204030204" pitchFamily="34" charset="0"/>
                <a:cs typeface="Times New Roman" panose="02020603050405020304" pitchFamily="18" charset="0"/>
              </a:rPr>
              <a:t> properties during deployment.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Examples are:</a:t>
            </a: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RBAC allows permissions to create resources</a:t>
            </a: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Policies define what resources can be created (among other things)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use policies, you must use RBAC.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Microsoft.Authorization/policydefinitions/write permission to define a policy.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Microsoft.Authorization/policyassignments/write permission to assign a policy.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These permissions are not included in the </a:t>
            </a:r>
            <a:r>
              <a:rPr lang="en-US" sz="1000" b="1" dirty="0">
                <a:latin typeface="Arial" panose="020B0604020202020204" pitchFamily="34" charset="0"/>
                <a:ea typeface="Calibri" panose="020F0502020204030204" pitchFamily="34" charset="0"/>
                <a:cs typeface="Times New Roman" panose="02020603050405020304" pitchFamily="18" charset="0"/>
              </a:rPr>
              <a:t>Contributor</a:t>
            </a:r>
            <a:r>
              <a:rPr lang="en-GB" sz="1000" dirty="0">
                <a:latin typeface="Arial" panose="020B0604020202020204" pitchFamily="34" charset="0"/>
                <a:ea typeface="Calibri" panose="020F0502020204030204" pitchFamily="34" charset="0"/>
                <a:cs typeface="Times New Roman" panose="02020603050405020304" pitchFamily="18" charset="0"/>
              </a:rPr>
              <a:t> role.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22</a:t>
            </a:fld>
            <a:endParaRPr lang="en-US" b="0" dirty="0"/>
          </a:p>
        </p:txBody>
      </p:sp>
      <p:sp>
        <p:nvSpPr>
          <p:cNvPr id="5" name="Rectangle 4">
            <a:extLst>
              <a:ext uri="{FF2B5EF4-FFF2-40B4-BE49-F238E27FC236}">
                <a16:creationId xmlns:a16="http://schemas.microsoft.com/office/drawing/2014/main" id="{18A11E64-E9E9-4424-A2B6-E4F20EEA315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8C80360-9BAD-40FD-991B-B21FA72B8F3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53157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provides built-in policy definition limiting the number users need to define, these are:</a:t>
            </a: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Allowed locations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Allowed resource types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Allowed storage account SKUs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Allowed virtual machine SKUs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Apply tag and default value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Enforce tag and value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Not allowed resource types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Require SQL Server version 12.0</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Require storage account encryption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Policy definition structure is JSON and contains the following elements: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mode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parameters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display name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description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policy rule: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628650" marR="0" lvl="1" indent="-171450">
              <a:lnSpc>
                <a:spcPct val="115000"/>
              </a:lnSpc>
              <a:spcBef>
                <a:spcPts val="0"/>
              </a:spcBef>
              <a:spcAft>
                <a:spcPts val="995"/>
              </a:spcAft>
              <a:buFont typeface="Arial" panose="020B0604020202020204" pitchFamily="34" charset="0"/>
              <a:buChar char="•"/>
              <a:tabLst>
                <a:tab pos="914400" algn="l"/>
              </a:tabLst>
            </a:pPr>
            <a:r>
              <a:rPr lang="en-GB" sz="1000" dirty="0">
                <a:latin typeface="Arial" panose="020B0604020202020204" pitchFamily="34" charset="0"/>
                <a:ea typeface="Calibri" panose="020F0502020204030204" pitchFamily="34" charset="0"/>
                <a:cs typeface="Times New Roman" panose="02020603050405020304" pitchFamily="18" charset="0"/>
              </a:rPr>
              <a:t>logical evaluation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628650" marR="0" lvl="1" indent="-171450">
              <a:lnSpc>
                <a:spcPct val="115000"/>
              </a:lnSpc>
              <a:spcBef>
                <a:spcPts val="0"/>
              </a:spcBef>
              <a:spcAft>
                <a:spcPts val="995"/>
              </a:spcAft>
              <a:buFont typeface="Arial" panose="020B0604020202020204" pitchFamily="34" charset="0"/>
              <a:buChar char="•"/>
              <a:tabLst>
                <a:tab pos="914400" algn="l"/>
              </a:tabLst>
            </a:pPr>
            <a:r>
              <a:rPr lang="en-GB" sz="1000" dirty="0">
                <a:latin typeface="Arial" panose="020B0604020202020204" pitchFamily="34" charset="0"/>
                <a:ea typeface="Calibri" panose="020F0502020204030204" pitchFamily="34" charset="0"/>
                <a:cs typeface="Times New Roman" panose="02020603050405020304" pitchFamily="18" charset="0"/>
              </a:rPr>
              <a:t>effect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23</a:t>
            </a:fld>
            <a:endParaRPr lang="en-US" b="0" dirty="0"/>
          </a:p>
        </p:txBody>
      </p:sp>
      <p:sp>
        <p:nvSpPr>
          <p:cNvPr id="5" name="Rectangle 4">
            <a:extLst>
              <a:ext uri="{FF2B5EF4-FFF2-40B4-BE49-F238E27FC236}">
                <a16:creationId xmlns:a16="http://schemas.microsoft.com/office/drawing/2014/main" id="{1701BD6D-FEA7-4CC0-AB00-BD331B2549F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658BD74-96EE-4F81-AF6F-FCBDEC59AD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986400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Mode = all or indexed – only required when scripting recommends All as Indexed is legacy and can be applied only to resources that support location and tags.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Parameters are defined within the definition.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policy rule is also defined in the JSON and uses If and Then blocks to define what happens when the if conditions apply (Effect).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definition supports:</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Logical operators, conditions and fields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Effects are:</a:t>
            </a:r>
          </a:p>
          <a:p>
            <a:pPr marL="171450" indent="-171450">
              <a:lnSpc>
                <a:spcPct val="107000"/>
              </a:lnSpc>
              <a:spcAft>
                <a:spcPts val="800"/>
              </a:spcAft>
              <a:buFont typeface="Arial" panose="020B0604020202020204" pitchFamily="34" charset="0"/>
              <a:buChar char="•"/>
            </a:pPr>
            <a:r>
              <a:rPr lang="en-US" sz="1000" b="1" dirty="0">
                <a:latin typeface="Arial" panose="020B0604020202020204" pitchFamily="34" charset="0"/>
                <a:ea typeface="Calibri" panose="020F0502020204030204" pitchFamily="34" charset="0"/>
                <a:cs typeface="Times New Roman" panose="02020603050405020304" pitchFamily="18" charset="0"/>
              </a:rPr>
              <a:t>Deny, Audit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Append</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AuditIfNotExists</a:t>
            </a:r>
            <a:r>
              <a:rPr lang="en-GB" sz="1000" dirty="0">
                <a:latin typeface="Arial" panose="020B0604020202020204" pitchFamily="34" charset="0"/>
                <a:ea typeface="Calibri" panose="020F0502020204030204" pitchFamily="34" charset="0"/>
                <a:cs typeface="Times New Roman" panose="02020603050405020304" pitchFamily="18" charset="0"/>
              </a:rPr>
              <a:t> , </a:t>
            </a:r>
            <a:r>
              <a:rPr lang="en-US" sz="1000" b="1" dirty="0">
                <a:latin typeface="Arial" panose="020B0604020202020204" pitchFamily="34" charset="0"/>
                <a:ea typeface="Calibri" panose="020F0502020204030204" pitchFamily="34" charset="0"/>
                <a:cs typeface="Times New Roman" panose="02020603050405020304" pitchFamily="18" charset="0"/>
              </a:rPr>
              <a:t>DeployIfNotExists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24</a:t>
            </a:fld>
            <a:endParaRPr lang="en-US" b="0" dirty="0"/>
          </a:p>
        </p:txBody>
      </p:sp>
      <p:sp>
        <p:nvSpPr>
          <p:cNvPr id="5" name="Rectangle 4">
            <a:extLst>
              <a:ext uri="{FF2B5EF4-FFF2-40B4-BE49-F238E27FC236}">
                <a16:creationId xmlns:a16="http://schemas.microsoft.com/office/drawing/2014/main" id="{FC849F06-BFFB-488A-839B-F68D74AB61A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CE3C75F-91E8-4F04-BD4E-B1511375FEE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888689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next slides will introduce each method.</a:t>
            </a:r>
          </a:p>
        </p:txBody>
      </p:sp>
      <p:sp>
        <p:nvSpPr>
          <p:cNvPr id="4" name="Slide Number Placeholder 3"/>
          <p:cNvSpPr>
            <a:spLocks noGrp="1"/>
          </p:cNvSpPr>
          <p:nvPr>
            <p:ph type="sldNum" sz="quarter" idx="10"/>
          </p:nvPr>
        </p:nvSpPr>
        <p:spPr/>
        <p:txBody>
          <a:bodyPr/>
          <a:lstStyle/>
          <a:p>
            <a:fld id="{EAFF7E74-C6C3-44EC-82C6-DEAC6DA78896}" type="slidenum">
              <a:rPr lang="en-US" b="0" smtClean="0"/>
              <a:t>25</a:t>
            </a:fld>
            <a:endParaRPr lang="en-US" b="0" dirty="0"/>
          </a:p>
        </p:txBody>
      </p:sp>
      <p:sp>
        <p:nvSpPr>
          <p:cNvPr id="5" name="Rectangle 4">
            <a:extLst>
              <a:ext uri="{FF2B5EF4-FFF2-40B4-BE49-F238E27FC236}">
                <a16:creationId xmlns:a16="http://schemas.microsoft.com/office/drawing/2014/main" id="{4B5CE7C6-97DF-4072-9E5D-55EAAABE64B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46AAB3C-F17F-408A-BA4F-FA82968325D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857886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Several steps to build the assignment from a policy definition: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$rg = </a:t>
            </a:r>
            <a:r>
              <a:rPr lang="en-US" sz="1000" b="1" dirty="0">
                <a:latin typeface="Arial" panose="020B0604020202020204" pitchFamily="34" charset="0"/>
                <a:ea typeface="Calibri" panose="020F0502020204030204" pitchFamily="34" charset="0"/>
                <a:cs typeface="Times New Roman" panose="02020603050405020304" pitchFamily="18" charset="0"/>
              </a:rPr>
              <a:t>Get-AzureRmResourceGroup</a:t>
            </a:r>
            <a:r>
              <a:rPr lang="en-GB" sz="1000" dirty="0">
                <a:latin typeface="Arial" panose="020B0604020202020204" pitchFamily="34" charset="0"/>
                <a:ea typeface="Calibri" panose="020F0502020204030204" pitchFamily="34" charset="0"/>
                <a:cs typeface="Times New Roman" panose="02020603050405020304" pitchFamily="18" charset="0"/>
              </a:rPr>
              <a:t> -Name “ContosoVMS“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populates rg variable with metadata about a Resource Group.</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$definition = </a:t>
            </a:r>
            <a:r>
              <a:rPr lang="en-US" sz="1000" b="1" dirty="0">
                <a:latin typeface="Arial" panose="020B0604020202020204" pitchFamily="34" charset="0"/>
                <a:ea typeface="Calibri" panose="020F0502020204030204" pitchFamily="34" charset="0"/>
                <a:cs typeface="Times New Roman" panose="02020603050405020304" pitchFamily="18" charset="0"/>
              </a:rPr>
              <a:t>Get-AzureRmPolicyDefinition</a:t>
            </a:r>
            <a:r>
              <a:rPr lang="en-GB" sz="1000" dirty="0">
                <a:latin typeface="Arial" panose="020B0604020202020204" pitchFamily="34" charset="0"/>
                <a:ea typeface="Calibri" panose="020F0502020204030204" pitchFamily="34" charset="0"/>
                <a:cs typeface="Times New Roman" panose="02020603050405020304" pitchFamily="18" charset="0"/>
              </a:rPr>
              <a:t> -Id /providers/Microsoft.Authorization/policyDefinitions/a57364a-7474-ed43-c564-bf8b9038c4c</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populates the correct definition.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New-AzureRMPolicyAssignment</a:t>
            </a:r>
            <a:r>
              <a:rPr lang="en-GB" sz="1000" dirty="0">
                <a:latin typeface="Arial" panose="020B0604020202020204" pitchFamily="34" charset="0"/>
                <a:ea typeface="Calibri" panose="020F0502020204030204" pitchFamily="34" charset="0"/>
                <a:cs typeface="Times New Roman" panose="02020603050405020304" pitchFamily="18" charset="0"/>
              </a:rPr>
              <a:t> -Name VM Sizes Assignment -Scope $rg.ResourceId -PolicyDefinition $definition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applies the definition to the correct Resource Group.</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26</a:t>
            </a:fld>
            <a:endParaRPr lang="en-US" b="0" dirty="0"/>
          </a:p>
        </p:txBody>
      </p:sp>
      <p:sp>
        <p:nvSpPr>
          <p:cNvPr id="5" name="Rectangle 4">
            <a:extLst>
              <a:ext uri="{FF2B5EF4-FFF2-40B4-BE49-F238E27FC236}">
                <a16:creationId xmlns:a16="http://schemas.microsoft.com/office/drawing/2014/main" id="{2EA79A3A-5052-463F-8D70-39F9320913D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5E968A3-6DB2-4A69-B15D-D7CE1051BA6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060869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27</a:t>
            </a:fld>
            <a:endParaRPr lang="en-US" b="0" dirty="0"/>
          </a:p>
        </p:txBody>
      </p:sp>
      <p:sp>
        <p:nvSpPr>
          <p:cNvPr id="5" name="Rectangle 4">
            <a:extLst>
              <a:ext uri="{FF2B5EF4-FFF2-40B4-BE49-F238E27FC236}">
                <a16:creationId xmlns:a16="http://schemas.microsoft.com/office/drawing/2014/main" id="{115599E2-004B-4A21-A3AF-F2F62145FA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2BBB2D0-59F0-4204-887E-8ECBC190ABC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100603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Ensure naming consistency across organizational resources.</a:t>
            </a: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Set naming convention with wildcard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Set naming convention with pattern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Set date pattern for tag value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Set multiple naming patterns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28</a:t>
            </a:fld>
            <a:endParaRPr lang="en-US" b="0" dirty="0"/>
          </a:p>
        </p:txBody>
      </p:sp>
      <p:sp>
        <p:nvSpPr>
          <p:cNvPr id="5" name="Rectangle 4">
            <a:extLst>
              <a:ext uri="{FF2B5EF4-FFF2-40B4-BE49-F238E27FC236}">
                <a16:creationId xmlns:a16="http://schemas.microsoft.com/office/drawing/2014/main" id="{757A8CC6-2BE0-4E6D-AA3F-126C306EEAB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C7C9D61-4760-42EC-9EA1-4F6FC7626B3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4075419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specify that resource names match a pattern, use the match condition.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wildcard uses Like condition.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29</a:t>
            </a:fld>
            <a:endParaRPr lang="en-US" b="0" dirty="0"/>
          </a:p>
        </p:txBody>
      </p:sp>
      <p:sp>
        <p:nvSpPr>
          <p:cNvPr id="5" name="Rectangle 4">
            <a:extLst>
              <a:ext uri="{FF2B5EF4-FFF2-40B4-BE49-F238E27FC236}">
                <a16:creationId xmlns:a16="http://schemas.microsoft.com/office/drawing/2014/main" id="{C0DD22CC-8CCD-441E-9E47-8FC98753756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0A7FBE3-C621-4721-B613-2AC5B21109D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564787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3</a:t>
            </a:fld>
            <a:endParaRPr lang="en-US" b="0" dirty="0"/>
          </a:p>
        </p:txBody>
      </p:sp>
      <p:sp>
        <p:nvSpPr>
          <p:cNvPr id="5" name="Rectangle 4">
            <a:extLst>
              <a:ext uri="{FF2B5EF4-FFF2-40B4-BE49-F238E27FC236}">
                <a16:creationId xmlns:a16="http://schemas.microsoft.com/office/drawing/2014/main" id="{C7237F6E-C424-48A3-B5BD-1E4FD8DA0E8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732DB6A-0BEB-4C45-B9D6-59175251458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038962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30</a:t>
            </a:fld>
            <a:endParaRPr lang="en-US" b="0" dirty="0"/>
          </a:p>
        </p:txBody>
      </p:sp>
      <p:sp>
        <p:nvSpPr>
          <p:cNvPr id="5" name="Rectangle 4">
            <a:extLst>
              <a:ext uri="{FF2B5EF4-FFF2-40B4-BE49-F238E27FC236}">
                <a16:creationId xmlns:a16="http://schemas.microsoft.com/office/drawing/2014/main" id="{2B8D2A7F-8377-4E27-8DA7-DEFE1365C13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3D8AE30-6FD7-4C97-85D3-56CD7EE239D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935285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31</a:t>
            </a:fld>
            <a:endParaRPr lang="en-US" b="0" dirty="0"/>
          </a:p>
        </p:txBody>
      </p:sp>
      <p:sp>
        <p:nvSpPr>
          <p:cNvPr id="5" name="Rectangle 4">
            <a:extLst>
              <a:ext uri="{FF2B5EF4-FFF2-40B4-BE49-F238E27FC236}">
                <a16:creationId xmlns:a16="http://schemas.microsoft.com/office/drawing/2014/main" id="{6830AD64-2FBF-4E02-AB40-9F5B97A70C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EFD56F9-1531-4644-8CDC-F0B67A4BE2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851767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Key vault is a two tier Azure service that stores secrets, keys and certificates for access by individuals and applications.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use this with Arm Templates, a service principal is recommended to prevent administrative credentials being used or stored in templates or vaults.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premium tier of Key Vault uses a Hard Ware security module for all secrets.</a:t>
            </a:r>
          </a:p>
        </p:txBody>
      </p:sp>
      <p:sp>
        <p:nvSpPr>
          <p:cNvPr id="4" name="Slide Number Placeholder 3"/>
          <p:cNvSpPr>
            <a:spLocks noGrp="1"/>
          </p:cNvSpPr>
          <p:nvPr>
            <p:ph type="sldNum" sz="quarter" idx="10"/>
          </p:nvPr>
        </p:nvSpPr>
        <p:spPr/>
        <p:txBody>
          <a:bodyPr/>
          <a:lstStyle/>
          <a:p>
            <a:fld id="{EAFF7E74-C6C3-44EC-82C6-DEAC6DA78896}" type="slidenum">
              <a:rPr lang="en-US" b="0" smtClean="0"/>
              <a:t>32</a:t>
            </a:fld>
            <a:endParaRPr lang="en-US" b="0" dirty="0"/>
          </a:p>
        </p:txBody>
      </p:sp>
      <p:sp>
        <p:nvSpPr>
          <p:cNvPr id="5" name="Rectangle 4">
            <a:extLst>
              <a:ext uri="{FF2B5EF4-FFF2-40B4-BE49-F238E27FC236}">
                <a16:creationId xmlns:a16="http://schemas.microsoft.com/office/drawing/2014/main" id="{C778B43E-57E6-4B8F-863D-7354ADE93C0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456FF37-FA08-45FE-BD7B-D910E580FF8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888788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Azure Key Vault helps safeguard cryptographic keys and secrets used by cloud applications and services.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By using Key Vault, you can encrypt keys and secrets (such as authentication keys, storage account keys, data encryption keys, .PFX files, and passwords).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Developers can create development keys, and then migrate them easily for production use.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Security admins can control access and key permissions at will.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33</a:t>
            </a:fld>
            <a:endParaRPr lang="en-US" b="0" dirty="0"/>
          </a:p>
        </p:txBody>
      </p:sp>
      <p:sp>
        <p:nvSpPr>
          <p:cNvPr id="5" name="Rectangle 4">
            <a:extLst>
              <a:ext uri="{FF2B5EF4-FFF2-40B4-BE49-F238E27FC236}">
                <a16:creationId xmlns:a16="http://schemas.microsoft.com/office/drawing/2014/main" id="{4CFDCF1F-78BF-4CF2-B29A-98FA48E256C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D72318C-34DD-4370-B3C6-6ECA0EEE2C1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181542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is not best practice to deploy templates with user credentials either as variables or templates.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Azure allows Arm to utilise Key Vault secrets provided the processes are followed to allow access.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Create a Key Vault and then set the </a:t>
            </a:r>
            <a:r>
              <a:rPr lang="en-US" sz="1000" i="1" dirty="0">
                <a:latin typeface="Arial" panose="020B0604020202020204" pitchFamily="34" charset="0"/>
                <a:ea typeface="Calibri" panose="020F0502020204030204" pitchFamily="34" charset="0"/>
                <a:cs typeface="Times New Roman" panose="02020603050405020304" pitchFamily="18" charset="0"/>
              </a:rPr>
              <a:t>enabledForTemplateDeployment</a:t>
            </a:r>
            <a:r>
              <a:rPr lang="en-GB" sz="1000" dirty="0">
                <a:latin typeface="Arial" panose="020B0604020202020204" pitchFamily="34" charset="0"/>
                <a:ea typeface="Calibri" panose="020F0502020204030204" pitchFamily="34" charset="0"/>
                <a:cs typeface="Times New Roman" panose="02020603050405020304" pitchFamily="18" charset="0"/>
              </a:rPr>
              <a:t> property to </a:t>
            </a:r>
            <a:r>
              <a:rPr lang="en-US" sz="1000" i="1" dirty="0">
                <a:latin typeface="Arial" panose="020B0604020202020204" pitchFamily="34" charset="0"/>
                <a:ea typeface="Calibri" panose="020F0502020204030204" pitchFamily="34" charset="0"/>
                <a:cs typeface="Times New Roman" panose="02020603050405020304" pitchFamily="18" charset="0"/>
              </a:rPr>
              <a:t>true</a:t>
            </a: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Deploy a key vault and secret—you can use Azure CLI, PowerShell, or the Azure Portal.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Enable access to the secret — the user or template carrying out a deployment should have the Microsoft.KeyVault/vaults/deploy/action permission for the key vault.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Reference a secret with static ID — </a:t>
            </a:r>
            <a:r>
              <a:rPr lang="en-US" sz="1000" b="1" dirty="0">
                <a:latin typeface="Arial" panose="020B0604020202020204" pitchFamily="34" charset="0"/>
                <a:ea typeface="Calibri" panose="020F0502020204030204" pitchFamily="34" charset="0"/>
                <a:cs typeface="Times New Roman" panose="02020603050405020304" pitchFamily="18" charset="0"/>
              </a:rPr>
              <a:t>you reference the key vault in the parameter file, not the template</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GB" sz="1000" dirty="0">
                <a:latin typeface="Arial" panose="020B0604020202020204" pitchFamily="34" charset="0"/>
                <a:ea typeface="Calibri" panose="020F0502020204030204" pitchFamily="34" charset="0"/>
                <a:cs typeface="Times New Roman" panose="02020603050405020304" pitchFamily="18" charset="0"/>
              </a:rPr>
              <a:t> The password parameter is set to a secure string. The template does not specify where that value comes from. Now, create a parameter file for the template.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Reference a secret with dynamic ID — sometimes you need to reference a key vault secret that changes in each deployment. You cannot hard-code the resource ID in the parameters file.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scenario requires a nested template, it cannot be achieved in the parameter file.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34</a:t>
            </a:fld>
            <a:endParaRPr lang="en-US" b="0" dirty="0"/>
          </a:p>
        </p:txBody>
      </p:sp>
      <p:sp>
        <p:nvSpPr>
          <p:cNvPr id="5" name="Rectangle 4">
            <a:extLst>
              <a:ext uri="{FF2B5EF4-FFF2-40B4-BE49-F238E27FC236}">
                <a16:creationId xmlns:a16="http://schemas.microsoft.com/office/drawing/2014/main" id="{0D30FBEB-A599-419A-A72C-CEF8D09AA76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DBBCF17-8DB7-4BAC-AB71-0EDD190F2A0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838945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35</a:t>
            </a:fld>
            <a:endParaRPr lang="en-US" b="0" dirty="0"/>
          </a:p>
        </p:txBody>
      </p:sp>
      <p:sp>
        <p:nvSpPr>
          <p:cNvPr id="5" name="Rectangle 4">
            <a:extLst>
              <a:ext uri="{FF2B5EF4-FFF2-40B4-BE49-F238E27FC236}">
                <a16:creationId xmlns:a16="http://schemas.microsoft.com/office/drawing/2014/main" id="{475EBCEB-68E7-4FC0-A497-415EB800F55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6025DC3-719C-40A6-8BD6-D27DBACA66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276541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Resource Groups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Deploying an Empty Template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Deploying a Simple Template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4: Cleanup Subscription</a:t>
            </a:r>
          </a:p>
        </p:txBody>
      </p:sp>
      <p:sp>
        <p:nvSpPr>
          <p:cNvPr id="4" name="Slide Number Placeholder 3"/>
          <p:cNvSpPr>
            <a:spLocks noGrp="1"/>
          </p:cNvSpPr>
          <p:nvPr>
            <p:ph type="sldNum" sz="quarter" idx="10"/>
          </p:nvPr>
        </p:nvSpPr>
        <p:spPr/>
        <p:txBody>
          <a:bodyPr/>
          <a:lstStyle/>
          <a:p>
            <a:fld id="{EAFF7E74-C6C3-44EC-82C6-DEAC6DA78896}" type="slidenum">
              <a:rPr lang="en-US" b="0" smtClean="0"/>
              <a:t>36</a:t>
            </a:fld>
            <a:endParaRPr lang="en-US" b="0" dirty="0"/>
          </a:p>
        </p:txBody>
      </p:sp>
      <p:sp>
        <p:nvSpPr>
          <p:cNvPr id="5" name="Rectangle 4">
            <a:extLst>
              <a:ext uri="{FF2B5EF4-FFF2-40B4-BE49-F238E27FC236}">
                <a16:creationId xmlns:a16="http://schemas.microsoft.com/office/drawing/2014/main" id="{FE629119-4DC7-43B0-9064-F79C81FFB0A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AE62A34-4923-4DF2-97D5-8BC946766D2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73682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AFF7E74-C6C3-44EC-82C6-DEAC6DA78896}" type="slidenum">
              <a:rPr lang="en-US" b="0" smtClean="0"/>
              <a:t>37</a:t>
            </a:fld>
            <a:endParaRPr lang="en-US" b="0" dirty="0"/>
          </a:p>
        </p:txBody>
      </p:sp>
      <p:sp>
        <p:nvSpPr>
          <p:cNvPr id="5" name="Rectangle 4">
            <a:extLst>
              <a:ext uri="{FF2B5EF4-FFF2-40B4-BE49-F238E27FC236}">
                <a16:creationId xmlns:a16="http://schemas.microsoft.com/office/drawing/2014/main" id="{3A05371E-E208-4905-B756-84F7EA873D0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BA51FFE-49CA-4AB1-8B63-DFCF3D2D480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536944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lab, you created your first ARM templates and resource groups. How could you use resource groups to organize your Azure resources in your subscription?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Answers can include:</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Group projects into resource groups.</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resource groups to split-up clients for consulting firms.</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resource groups to organize cost centers.</a:t>
            </a:r>
          </a:p>
        </p:txBody>
      </p:sp>
      <p:sp>
        <p:nvSpPr>
          <p:cNvPr id="4" name="Slide Number Placeholder 3"/>
          <p:cNvSpPr>
            <a:spLocks noGrp="1"/>
          </p:cNvSpPr>
          <p:nvPr>
            <p:ph type="sldNum" sz="quarter" idx="10"/>
          </p:nvPr>
        </p:nvSpPr>
        <p:spPr/>
        <p:txBody>
          <a:bodyPr/>
          <a:lstStyle/>
          <a:p>
            <a:fld id="{EAFF7E74-C6C3-44EC-82C6-DEAC6DA78896}" type="slidenum">
              <a:rPr lang="en-US" b="0" smtClean="0"/>
              <a:t>38</a:t>
            </a:fld>
            <a:endParaRPr lang="en-US" b="0" dirty="0"/>
          </a:p>
        </p:txBody>
      </p:sp>
      <p:sp>
        <p:nvSpPr>
          <p:cNvPr id="5" name="Rectangle 4">
            <a:extLst>
              <a:ext uri="{FF2B5EF4-FFF2-40B4-BE49-F238E27FC236}">
                <a16:creationId xmlns:a16="http://schemas.microsoft.com/office/drawing/2014/main" id="{9BA45C24-04CF-4DD5-9632-85C52B63D7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F103A83-5509-47B6-95B3-F3F96DB3087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414446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148289"/>
            <a:ext cx="6153912" cy="6621138"/>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Times New Roman" panose="02020603050405020304" pitchFamily="18" charset="0"/>
              </a:rPr>
              <a:t>Which of the following JSON properties are required in an Azure Resource Manager JSON template document?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variables, parameters and resources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schema, resources and parameters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resources, contentVersion and parameters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schema, contentVersion and resources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variables, parameters and resources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schema, resources and parameters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resources, </a:t>
            </a:r>
            <a:r>
              <a:rPr lang="en-US" sz="1000" dirty="0" err="1">
                <a:latin typeface="Arial" panose="020B0604020202020204" pitchFamily="34" charset="0"/>
                <a:ea typeface="Calibri" panose="020F0502020204030204" pitchFamily="34" charset="0"/>
                <a:cs typeface="Times New Roman" panose="02020603050405020304" pitchFamily="18" charset="0"/>
              </a:rPr>
              <a:t>contentVersion</a:t>
            </a:r>
            <a:r>
              <a:rPr lang="en-US" sz="1000" dirty="0">
                <a:latin typeface="Arial" panose="020B0604020202020204" pitchFamily="34" charset="0"/>
                <a:ea typeface="Calibri" panose="020F0502020204030204" pitchFamily="34" charset="0"/>
                <a:cs typeface="Times New Roman" panose="02020603050405020304" pitchFamily="18" charset="0"/>
              </a:rPr>
              <a:t> and parameters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schema, </a:t>
            </a:r>
            <a:r>
              <a:rPr lang="en-US" sz="1000" dirty="0" err="1">
                <a:latin typeface="Arial" panose="020B0604020202020204" pitchFamily="34" charset="0"/>
                <a:ea typeface="Calibri" panose="020F0502020204030204" pitchFamily="34" charset="0"/>
                <a:cs typeface="Times New Roman" panose="02020603050405020304" pitchFamily="18" charset="0"/>
              </a:rPr>
              <a:t>contentVersion</a:t>
            </a:r>
            <a:r>
              <a:rPr lang="en-US" sz="1000" dirty="0">
                <a:latin typeface="Arial" panose="020B0604020202020204" pitchFamily="34" charset="0"/>
                <a:ea typeface="Calibri" panose="020F0502020204030204" pitchFamily="34" charset="0"/>
                <a:cs typeface="Times New Roman" panose="02020603050405020304" pitchFamily="18" charset="0"/>
              </a:rPr>
              <a:t> and resources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39</a:t>
            </a:fld>
            <a:endParaRPr lang="en-US" b="0" dirty="0"/>
          </a:p>
        </p:txBody>
      </p:sp>
      <p:sp>
        <p:nvSpPr>
          <p:cNvPr id="5" name="Rectangle 4">
            <a:extLst>
              <a:ext uri="{FF2B5EF4-FFF2-40B4-BE49-F238E27FC236}">
                <a16:creationId xmlns:a16="http://schemas.microsoft.com/office/drawing/2014/main" id="{AD5620A8-B23C-4D52-8207-1541348749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EA5D8BD-1D2B-4586-94E0-13D11E90CC4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
        <p:nvSpPr>
          <p:cNvPr id="7" name="TextBox 6">
            <a:extLst>
              <a:ext uri="{FF2B5EF4-FFF2-40B4-BE49-F238E27FC236}">
                <a16:creationId xmlns:a16="http://schemas.microsoft.com/office/drawing/2014/main" id="{FC099CB1-3E8F-4604-A8D8-03588AB43059}"/>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30057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use a template -- a resource model of the service -- to create a resource group with the resources you specified above. After you author the template, you can manage and deploy that entire resource group as a single logical unit. There are three primary concepts in Resource Manager:</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Resource</a:t>
            </a:r>
            <a:r>
              <a:rPr lang="en-US" sz="1000" dirty="0">
                <a:latin typeface="Arial" panose="020B0604020202020204" pitchFamily="34" charset="0"/>
                <a:ea typeface="Times New Roman" panose="02020603050405020304" pitchFamily="18" charset="0"/>
                <a:cs typeface="Times New Roman" panose="02020603050405020304" pitchFamily="18" charset="0"/>
              </a:rPr>
              <a:t>: A resource is merely a single service instance in Azure.  Most services in Azure have a direct representation as a resource.  For example, a Web App instance is a resource.  An App Service Plan is also a resource.  Even a SQL Database instance is a resource.</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Resource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Group</a:t>
            </a:r>
            <a:r>
              <a:rPr lang="en-US" sz="1000" dirty="0">
                <a:latin typeface="Arial" panose="020B0604020202020204" pitchFamily="34" charset="0"/>
                <a:ea typeface="Times New Roman" panose="02020603050405020304" pitchFamily="18" charset="0"/>
                <a:cs typeface="Times New Roman" panose="02020603050405020304" pitchFamily="18" charset="0"/>
              </a:rPr>
              <a:t>:  A resource group is a group of resources in the logical sense. For example, a Resource Group composed of a Network Interface Card (NIC), a Virtual Machine compute allocation, a Virtual Network, and a Public IP Address creates what we would logically consider a “Virtual Machine.”</a:t>
            </a:r>
          </a:p>
        </p:txBody>
      </p:sp>
      <p:sp>
        <p:nvSpPr>
          <p:cNvPr id="4" name="Slide Number Placeholder 3"/>
          <p:cNvSpPr>
            <a:spLocks noGrp="1"/>
          </p:cNvSpPr>
          <p:nvPr>
            <p:ph type="sldNum" sz="quarter" idx="10"/>
          </p:nvPr>
        </p:nvSpPr>
        <p:spPr/>
        <p:txBody>
          <a:bodyPr/>
          <a:lstStyle/>
          <a:p>
            <a:fld id="{EAFF7E74-C6C3-44EC-82C6-DEAC6DA78896}" type="slidenum">
              <a:rPr lang="en-US" b="0" smtClean="0"/>
              <a:t>4</a:t>
            </a:fld>
            <a:endParaRPr lang="en-US" b="0" dirty="0"/>
          </a:p>
        </p:txBody>
      </p:sp>
      <p:sp>
        <p:nvSpPr>
          <p:cNvPr id="5" name="Rectangle 4">
            <a:extLst>
              <a:ext uri="{FF2B5EF4-FFF2-40B4-BE49-F238E27FC236}">
                <a16:creationId xmlns:a16="http://schemas.microsoft.com/office/drawing/2014/main" id="{FC07EA48-9727-4398-8C21-4BADF1AECA3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B890625-446D-4DF6-842F-E29D4BBA863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075749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104222"/>
            <a:ext cx="6153912" cy="6785777"/>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built-in roles allows an Azure user to add additional users and resources to an existing resource group?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User Access Administrator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Owner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Security Manager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Contributor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Reader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User Access Administrator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Owner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Security Manager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Contributor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Reader</a:t>
            </a:r>
          </a:p>
          <a:p>
            <a:pPr lvl="0">
              <a:lnSpc>
                <a:spcPct val="107000"/>
              </a:lnSpc>
              <a:spcAft>
                <a:spcPts val="8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40</a:t>
            </a:fld>
            <a:endParaRPr lang="en-US" b="0" dirty="0"/>
          </a:p>
        </p:txBody>
      </p:sp>
      <p:sp>
        <p:nvSpPr>
          <p:cNvPr id="5" name="TextBox 4">
            <a:extLst>
              <a:ext uri="{FF2B5EF4-FFF2-40B4-BE49-F238E27FC236}">
                <a16:creationId xmlns:a16="http://schemas.microsoft.com/office/drawing/2014/main" id="{C138420F-FF94-4697-852B-CB9C024E8168}"/>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a:extLst>
              <a:ext uri="{FF2B5EF4-FFF2-40B4-BE49-F238E27FC236}">
                <a16:creationId xmlns:a16="http://schemas.microsoft.com/office/drawing/2014/main" id="{CE196121-934A-488A-AEF2-20100E2FB0C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7" name="Rectangle 6">
            <a:extLst>
              <a:ext uri="{FF2B5EF4-FFF2-40B4-BE49-F238E27FC236}">
                <a16:creationId xmlns:a16="http://schemas.microsoft.com/office/drawing/2014/main" id="{9092F670-691B-45F1-A97C-3E843C823A7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2446559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Once defined, which of the following are valid scopes for assignment of policy?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Subscription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Virtual Machine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Virtual Network</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Region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Resource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 Option 1: Subscription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Virtual Machine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Virtual Network</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Region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Resource</a:t>
            </a:r>
          </a:p>
          <a:p>
            <a:pPr lvl="0">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EAFF7E74-C6C3-44EC-82C6-DEAC6DA78896}" type="slidenum">
              <a:rPr lang="en-US" b="0" smtClean="0"/>
              <a:t>41</a:t>
            </a:fld>
            <a:endParaRPr lang="en-US" b="0" dirty="0"/>
          </a:p>
        </p:txBody>
      </p:sp>
      <p:sp>
        <p:nvSpPr>
          <p:cNvPr id="5" name="Rectangle 4">
            <a:extLst>
              <a:ext uri="{FF2B5EF4-FFF2-40B4-BE49-F238E27FC236}">
                <a16:creationId xmlns:a16="http://schemas.microsoft.com/office/drawing/2014/main" id="{E60869F5-91B9-4628-9334-2CE66BD82E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AD1C6C1-4DD3-4AEC-88C9-C38046AEA1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
        <p:nvSpPr>
          <p:cNvPr id="7" name="TextBox 6">
            <a:extLst>
              <a:ext uri="{FF2B5EF4-FFF2-40B4-BE49-F238E27FC236}">
                <a16:creationId xmlns:a16="http://schemas.microsoft.com/office/drawing/2014/main" id="{14A2F9E4-0FC1-41F7-B17F-25395871C28C}"/>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3525912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deploying an ARM template using Key Vault secrets, what format would you use to create and store the password, using PowerShell, in an Azure Key Vault instance?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PlainText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SecureString</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ASCII Text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JSON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Hexadecimal</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PlainText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SecureString</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ASCII Text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JSON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Hexadecimal</a:t>
            </a:r>
          </a:p>
          <a:p>
            <a:endParaRPr lang="en-US" dirty="0"/>
          </a:p>
        </p:txBody>
      </p:sp>
      <p:sp>
        <p:nvSpPr>
          <p:cNvPr id="4" name="Slide Number Placeholder 3"/>
          <p:cNvSpPr>
            <a:spLocks noGrp="1"/>
          </p:cNvSpPr>
          <p:nvPr>
            <p:ph type="sldNum" sz="quarter" idx="10"/>
          </p:nvPr>
        </p:nvSpPr>
        <p:spPr/>
        <p:txBody>
          <a:bodyPr/>
          <a:lstStyle/>
          <a:p>
            <a:fld id="{EAFF7E74-C6C3-44EC-82C6-DEAC6DA78896}" type="slidenum">
              <a:rPr lang="en-US" b="0" smtClean="0"/>
              <a:t>42</a:t>
            </a:fld>
            <a:endParaRPr lang="en-US" b="0" dirty="0"/>
          </a:p>
        </p:txBody>
      </p:sp>
      <p:sp>
        <p:nvSpPr>
          <p:cNvPr id="5" name="Rectangle 4">
            <a:extLst>
              <a:ext uri="{FF2B5EF4-FFF2-40B4-BE49-F238E27FC236}">
                <a16:creationId xmlns:a16="http://schemas.microsoft.com/office/drawing/2014/main" id="{FC6C7226-04A3-4BC3-8923-B7491E04054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335ECAB-4221-4A20-929B-1E50D8A269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
        <p:nvSpPr>
          <p:cNvPr id="7" name="TextBox 6">
            <a:extLst>
              <a:ext uri="{FF2B5EF4-FFF2-40B4-BE49-F238E27FC236}">
                <a16:creationId xmlns:a16="http://schemas.microsoft.com/office/drawing/2014/main" id="{53E27344-D313-47A4-BD79-F5FF2947EDF8}"/>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25898124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files is required by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azbb</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command-line tool to deploy resources to your subscription?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cloudsettings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ARM Templates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Parameters file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project.json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Publish Settings File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cloudsettings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ARM Templates</a:t>
            </a:r>
          </a:p>
          <a:p>
            <a:pPr>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cs typeface="Times New Roman" panose="02020603050405020304" pitchFamily="18" charset="0"/>
              </a:rPr>
              <a:t> Option 3: Parameters file</a:t>
            </a:r>
          </a:p>
          <a:p>
            <a:pPr>
              <a:lnSpc>
                <a:spcPct val="107000"/>
              </a:lnSpc>
              <a:spcAft>
                <a:spcPts val="800"/>
              </a:spcAft>
            </a:pPr>
            <a:r>
              <a:rPr lang="en-US" sz="1000" dirty="0">
                <a:solidFill>
                  <a:prstClr val="black"/>
                </a:solidFill>
                <a:latin typeface="Arial" panose="020B0604020202020204" pitchFamily="34" charset="0"/>
                <a:cs typeface="Times New Roman" panose="02020603050405020304" pitchFamily="18" charset="0"/>
              </a:rPr>
              <a:t>(   ) Option 4: </a:t>
            </a:r>
            <a:r>
              <a:rPr lang="en-US" sz="1000" dirty="0" err="1">
                <a:solidFill>
                  <a:prstClr val="black"/>
                </a:solidFill>
                <a:latin typeface="Arial" panose="020B0604020202020204" pitchFamily="34" charset="0"/>
                <a:cs typeface="Times New Roman" panose="02020603050405020304" pitchFamily="18" charset="0"/>
              </a:rPr>
              <a:t>project.json</a:t>
            </a:r>
            <a:r>
              <a:rPr lang="en-US" sz="1000" dirty="0">
                <a:solidFill>
                  <a:prstClr val="black"/>
                </a:solidFill>
                <a:latin typeface="Arial" panose="020B0604020202020204" pitchFamily="34" charset="0"/>
                <a:cs typeface="Times New Roman" panose="02020603050405020304" pitchFamily="18" charset="0"/>
              </a:rPr>
              <a:t> file</a:t>
            </a:r>
          </a:p>
          <a:p>
            <a:pPr>
              <a:lnSpc>
                <a:spcPct val="107000"/>
              </a:lnSpc>
              <a:spcAft>
                <a:spcPts val="800"/>
              </a:spcAft>
            </a:pPr>
            <a:r>
              <a:rPr lang="en-US" sz="1000" dirty="0">
                <a:solidFill>
                  <a:prstClr val="black"/>
                </a:solidFill>
                <a:latin typeface="Arial" panose="020B0604020202020204" pitchFamily="34" charset="0"/>
                <a:cs typeface="Times New Roman" panose="02020603050405020304" pitchFamily="18" charset="0"/>
              </a:rPr>
              <a:t>(   ) Option 5: Publish Settings File</a:t>
            </a:r>
          </a:p>
          <a:p>
            <a:endParaRPr lang="en-US" dirty="0"/>
          </a:p>
        </p:txBody>
      </p:sp>
      <p:sp>
        <p:nvSpPr>
          <p:cNvPr id="4" name="Slide Number Placeholder 3"/>
          <p:cNvSpPr>
            <a:spLocks noGrp="1"/>
          </p:cNvSpPr>
          <p:nvPr>
            <p:ph type="sldNum" sz="quarter" idx="10"/>
          </p:nvPr>
        </p:nvSpPr>
        <p:spPr/>
        <p:txBody>
          <a:bodyPr/>
          <a:lstStyle/>
          <a:p>
            <a:fld id="{EAFF7E74-C6C3-44EC-82C6-DEAC6DA78896}" type="slidenum">
              <a:rPr lang="en-US" b="0" smtClean="0"/>
              <a:t>43</a:t>
            </a:fld>
            <a:endParaRPr lang="en-US" b="0" dirty="0"/>
          </a:p>
        </p:txBody>
      </p:sp>
      <p:sp>
        <p:nvSpPr>
          <p:cNvPr id="5" name="Rectangle 4">
            <a:extLst>
              <a:ext uri="{FF2B5EF4-FFF2-40B4-BE49-F238E27FC236}">
                <a16:creationId xmlns:a16="http://schemas.microsoft.com/office/drawing/2014/main" id="{E17733E8-4D0D-44F6-809C-422250C7A0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7683D6F-E84F-4BBE-8C3A-685C5DAE984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404393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44</a:t>
            </a:fld>
            <a:endParaRPr lang="en-US" b="0" dirty="0"/>
          </a:p>
        </p:txBody>
      </p:sp>
      <p:sp>
        <p:nvSpPr>
          <p:cNvPr id="5" name="Rectangle 4">
            <a:extLst>
              <a:ext uri="{FF2B5EF4-FFF2-40B4-BE49-F238E27FC236}">
                <a16:creationId xmlns:a16="http://schemas.microsoft.com/office/drawing/2014/main" id="{B96AB6AF-8971-4734-862B-E9FF4C2B6EE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344E949-E61F-4EA9-8498-A488B96F5C6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6619263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45</a:t>
            </a:fld>
            <a:endParaRPr lang="en-US" b="0" dirty="0"/>
          </a:p>
        </p:txBody>
      </p:sp>
      <p:sp>
        <p:nvSpPr>
          <p:cNvPr id="5" name="Rectangle 4">
            <a:extLst>
              <a:ext uri="{FF2B5EF4-FFF2-40B4-BE49-F238E27FC236}">
                <a16:creationId xmlns:a16="http://schemas.microsoft.com/office/drawing/2014/main" id="{199AA88C-0D15-4397-A959-2EB63569EDF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F8D943C-37AF-4AC1-8CB9-451E0A63685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6612099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46</a:t>
            </a:fld>
            <a:endParaRPr lang="en-US" b="0" dirty="0"/>
          </a:p>
        </p:txBody>
      </p:sp>
      <p:sp>
        <p:nvSpPr>
          <p:cNvPr id="5" name="Rectangle 4">
            <a:extLst>
              <a:ext uri="{FF2B5EF4-FFF2-40B4-BE49-F238E27FC236}">
                <a16:creationId xmlns:a16="http://schemas.microsoft.com/office/drawing/2014/main" id="{B992C5E0-6578-4ED9-B64B-EF0AAEED2CB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0848D8C-401D-45C0-85B5-5C3D8F74B92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442785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47</a:t>
            </a:fld>
            <a:endParaRPr lang="en-US" b="0" dirty="0"/>
          </a:p>
        </p:txBody>
      </p:sp>
      <p:sp>
        <p:nvSpPr>
          <p:cNvPr id="5" name="Rectangle 4">
            <a:extLst>
              <a:ext uri="{FF2B5EF4-FFF2-40B4-BE49-F238E27FC236}">
                <a16:creationId xmlns:a16="http://schemas.microsoft.com/office/drawing/2014/main" id="{AED2641C-DCC9-4FB5-AC32-538F5D7EA71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7D1D56E-61AE-4041-BEF1-496A4AB74FB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4960251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48</a:t>
            </a:fld>
            <a:endParaRPr lang="en-US" b="0" dirty="0"/>
          </a:p>
        </p:txBody>
      </p:sp>
      <p:sp>
        <p:nvSpPr>
          <p:cNvPr id="5" name="Rectangle 4">
            <a:extLst>
              <a:ext uri="{FF2B5EF4-FFF2-40B4-BE49-F238E27FC236}">
                <a16:creationId xmlns:a16="http://schemas.microsoft.com/office/drawing/2014/main" id="{D3D68606-E56A-4198-AE8F-3EB9CE746E3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24FE332-2F10-4DF2-9029-D4FC32C2E2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3020771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is a basic diagram, detailing the Architecture and required Azure Backup components, when you want to backup Files &amp; Folders only:</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Deploy the Azure Backup Agent (Azure Recovery Services Agent) on the VM guests running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on-premises Hyper-V / SCVMM / Vmware / Physical infrastructure</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Configure Azure Backup from within the VM guest</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Configure the integration with Azure Backup Vault</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Run the Backup job from within the VM guest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Files &amp; Folders backup will be stored in Azure Backup Vault, and can be restored from there.</a:t>
            </a:r>
          </a:p>
        </p:txBody>
      </p:sp>
      <p:sp>
        <p:nvSpPr>
          <p:cNvPr id="4" name="Slide Number Placeholder 3"/>
          <p:cNvSpPr>
            <a:spLocks noGrp="1"/>
          </p:cNvSpPr>
          <p:nvPr>
            <p:ph type="sldNum" sz="quarter" idx="10"/>
          </p:nvPr>
        </p:nvSpPr>
        <p:spPr/>
        <p:txBody>
          <a:bodyPr/>
          <a:lstStyle/>
          <a:p>
            <a:fld id="{E942ADE7-71A3-4587-86E3-64CABE68FB1D}" type="slidenum">
              <a:rPr lang="en-US" b="0" smtClean="0"/>
              <a:t>49</a:t>
            </a:fld>
            <a:endParaRPr lang="en-US" b="0" dirty="0"/>
          </a:p>
        </p:txBody>
      </p:sp>
      <p:sp>
        <p:nvSpPr>
          <p:cNvPr id="5" name="Rectangle 4">
            <a:extLst>
              <a:ext uri="{FF2B5EF4-FFF2-40B4-BE49-F238E27FC236}">
                <a16:creationId xmlns:a16="http://schemas.microsoft.com/office/drawing/2014/main" id="{CAE56D48-D840-4E2A-94EE-6D390065E1A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860BF56-E212-4953-8981-64FCC39F8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23870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Resource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Group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Template</a:t>
            </a:r>
            <a:r>
              <a:rPr lang="en-US" sz="1000" dirty="0">
                <a:latin typeface="Arial" panose="020B0604020202020204" pitchFamily="34" charset="0"/>
                <a:ea typeface="Times New Roman" panose="02020603050405020304" pitchFamily="18" charset="0"/>
                <a:cs typeface="Times New Roman" panose="02020603050405020304" pitchFamily="18" charset="0"/>
              </a:rPr>
              <a:t>:  Every resource group deployment is completed using a JSON file known as the resource group template. This JSON file declaratively describes a set of resources. The deployment adds the new resources to a new or existing resource group.  For example, a template could contain the configuration necessary to create 2 API App instances, a Mobile App instance and a Cosmos DB instance.</a:t>
            </a:r>
          </a:p>
        </p:txBody>
      </p:sp>
      <p:sp>
        <p:nvSpPr>
          <p:cNvPr id="4" name="Slide Number Placeholder 3"/>
          <p:cNvSpPr>
            <a:spLocks noGrp="1"/>
          </p:cNvSpPr>
          <p:nvPr>
            <p:ph type="sldNum" sz="quarter" idx="10"/>
          </p:nvPr>
        </p:nvSpPr>
        <p:spPr/>
        <p:txBody>
          <a:bodyPr/>
          <a:lstStyle/>
          <a:p>
            <a:fld id="{EAFF7E74-C6C3-44EC-82C6-DEAC6DA78896}" type="slidenum">
              <a:rPr lang="en-US" b="0" smtClean="0"/>
              <a:t>5</a:t>
            </a:fld>
            <a:endParaRPr lang="en-US" b="0" dirty="0"/>
          </a:p>
        </p:txBody>
      </p:sp>
      <p:sp>
        <p:nvSpPr>
          <p:cNvPr id="5" name="Rectangle 4">
            <a:extLst>
              <a:ext uri="{FF2B5EF4-FFF2-40B4-BE49-F238E27FC236}">
                <a16:creationId xmlns:a16="http://schemas.microsoft.com/office/drawing/2014/main" id="{86830A9E-4D69-4649-8CBA-3E17FD8712C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4946F9E-6205-4DD9-8578-450568B54D4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941974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50</a:t>
            </a:fld>
            <a:endParaRPr lang="en-US" b="0" dirty="0"/>
          </a:p>
        </p:txBody>
      </p:sp>
      <p:sp>
        <p:nvSpPr>
          <p:cNvPr id="5" name="Rectangle 4">
            <a:extLst>
              <a:ext uri="{FF2B5EF4-FFF2-40B4-BE49-F238E27FC236}">
                <a16:creationId xmlns:a16="http://schemas.microsoft.com/office/drawing/2014/main" id="{4EDB480F-4792-49E4-918C-B843F4FEB32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86BFA9E-005A-44D9-B410-6AB1BE26A4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7924613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Broad set of international and industry-specific compliance standards, such as ISO 27001, HIPAA, FedRAMP, SOC 1 and SOC 2, as well as country/region-specific standards like Australia IRAP, UK G-Cloud, and Singapore MTCS. Rigorous third-party audits, such as by the British Standards Institute, verify Azure’s adherence to the strict security controls these standards mandate.</a:t>
            </a:r>
          </a:p>
        </p:txBody>
      </p:sp>
      <p:sp>
        <p:nvSpPr>
          <p:cNvPr id="4" name="Slide Number Placeholder 3"/>
          <p:cNvSpPr>
            <a:spLocks noGrp="1"/>
          </p:cNvSpPr>
          <p:nvPr>
            <p:ph type="sldNum" sz="quarter" idx="10"/>
          </p:nvPr>
        </p:nvSpPr>
        <p:spPr/>
        <p:txBody>
          <a:bodyPr/>
          <a:lstStyle/>
          <a:p>
            <a:fld id="{E942ADE7-71A3-4587-86E3-64CABE68FB1D}" type="slidenum">
              <a:rPr lang="en-US" b="0" smtClean="0"/>
              <a:t>51</a:t>
            </a:fld>
            <a:endParaRPr lang="en-US" b="0" dirty="0"/>
          </a:p>
        </p:txBody>
      </p:sp>
      <p:sp>
        <p:nvSpPr>
          <p:cNvPr id="5" name="Rectangle 4">
            <a:extLst>
              <a:ext uri="{FF2B5EF4-FFF2-40B4-BE49-F238E27FC236}">
                <a16:creationId xmlns:a16="http://schemas.microsoft.com/office/drawing/2014/main" id="{060BAEC1-FF2F-41C4-9091-8184ED62D0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1A7C720-3C23-41E6-9187-DFEE9CAC0F7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5560814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52</a:t>
            </a:fld>
            <a:endParaRPr lang="en-US" b="0" dirty="0"/>
          </a:p>
        </p:txBody>
      </p:sp>
      <p:sp>
        <p:nvSpPr>
          <p:cNvPr id="5" name="Rectangle 4">
            <a:extLst>
              <a:ext uri="{FF2B5EF4-FFF2-40B4-BE49-F238E27FC236}">
                <a16:creationId xmlns:a16="http://schemas.microsoft.com/office/drawing/2014/main" id="{C2687060-28C4-4F0F-99F1-18E985D94BC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B57635C-C642-4C07-AF84-BDC395DD4FD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6779203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53</a:t>
            </a:fld>
            <a:endParaRPr lang="en-US" b="0" dirty="0"/>
          </a:p>
        </p:txBody>
      </p:sp>
      <p:sp>
        <p:nvSpPr>
          <p:cNvPr id="5" name="Rectangle 4">
            <a:extLst>
              <a:ext uri="{FF2B5EF4-FFF2-40B4-BE49-F238E27FC236}">
                <a16:creationId xmlns:a16="http://schemas.microsoft.com/office/drawing/2014/main" id="{3080CEBA-DAA6-4E32-9A48-BB1025BBEE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D619417-68D5-4E6F-94EF-44A5065CBE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8379428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54</a:t>
            </a:fld>
            <a:endParaRPr lang="en-US" b="0" dirty="0"/>
          </a:p>
        </p:txBody>
      </p:sp>
      <p:sp>
        <p:nvSpPr>
          <p:cNvPr id="5" name="Rectangle 4">
            <a:extLst>
              <a:ext uri="{FF2B5EF4-FFF2-40B4-BE49-F238E27FC236}">
                <a16:creationId xmlns:a16="http://schemas.microsoft.com/office/drawing/2014/main" id="{88CC10BA-4D25-41CC-981C-3A5CF76170F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1E43A63-207D-4024-ACEB-4F7EF31D13C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110049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55</a:t>
            </a:fld>
            <a:endParaRPr lang="en-US" b="0" dirty="0"/>
          </a:p>
        </p:txBody>
      </p:sp>
      <p:sp>
        <p:nvSpPr>
          <p:cNvPr id="5" name="Rectangle 4">
            <a:extLst>
              <a:ext uri="{FF2B5EF4-FFF2-40B4-BE49-F238E27FC236}">
                <a16:creationId xmlns:a16="http://schemas.microsoft.com/office/drawing/2014/main" id="{6414D72F-BA09-4068-BF0D-2E95D2D1BA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794023A-6C07-49C4-9C63-52743E693B0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6076991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56</a:t>
            </a:fld>
            <a:endParaRPr lang="en-US" b="0" dirty="0"/>
          </a:p>
        </p:txBody>
      </p:sp>
      <p:sp>
        <p:nvSpPr>
          <p:cNvPr id="5" name="Rectangle 4">
            <a:extLst>
              <a:ext uri="{FF2B5EF4-FFF2-40B4-BE49-F238E27FC236}">
                <a16:creationId xmlns:a16="http://schemas.microsoft.com/office/drawing/2014/main" id="{DB9033D4-2F2C-487E-93A9-335A8B0985F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7F246D8-7EE0-4C95-960F-1D00BC7691D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5433183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57</a:t>
            </a:fld>
            <a:endParaRPr lang="en-US" b="0" dirty="0"/>
          </a:p>
        </p:txBody>
      </p:sp>
      <p:sp>
        <p:nvSpPr>
          <p:cNvPr id="5" name="Rectangle 4">
            <a:extLst>
              <a:ext uri="{FF2B5EF4-FFF2-40B4-BE49-F238E27FC236}">
                <a16:creationId xmlns:a16="http://schemas.microsoft.com/office/drawing/2014/main" id="{A5225E0D-43E9-4D60-9592-218CB02D73A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FC41039-1F2F-47AA-99AD-75D73AC174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6399917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58</a:t>
            </a:fld>
            <a:endParaRPr lang="en-US" b="0" dirty="0"/>
          </a:p>
        </p:txBody>
      </p:sp>
      <p:sp>
        <p:nvSpPr>
          <p:cNvPr id="5" name="Rectangle 4">
            <a:extLst>
              <a:ext uri="{FF2B5EF4-FFF2-40B4-BE49-F238E27FC236}">
                <a16:creationId xmlns:a16="http://schemas.microsoft.com/office/drawing/2014/main" id="{7AC36E2E-F3EE-455C-8BC8-814ED1FB648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C11444A-8F71-46C6-A0C3-B5847BEF85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8297637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Get STS Token from Azure AD.</a:t>
            </a:r>
          </a:p>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Return STS Token to Client/Application.</a:t>
            </a:r>
          </a:p>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Request resource using trusted STS Token.</a:t>
            </a:r>
          </a:p>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SSO Can be implemented in your custom applications too.</a:t>
            </a:r>
          </a:p>
        </p:txBody>
      </p:sp>
      <p:sp>
        <p:nvSpPr>
          <p:cNvPr id="4" name="Slide Number Placeholder 3"/>
          <p:cNvSpPr>
            <a:spLocks noGrp="1"/>
          </p:cNvSpPr>
          <p:nvPr>
            <p:ph type="sldNum" sz="quarter" idx="10"/>
          </p:nvPr>
        </p:nvSpPr>
        <p:spPr/>
        <p:txBody>
          <a:bodyPr/>
          <a:lstStyle/>
          <a:p>
            <a:fld id="{E942ADE7-71A3-4587-86E3-64CABE68FB1D}" type="slidenum">
              <a:rPr lang="en-US" b="0" smtClean="0"/>
              <a:t>59</a:t>
            </a:fld>
            <a:endParaRPr lang="en-US" b="0" dirty="0"/>
          </a:p>
        </p:txBody>
      </p:sp>
      <p:sp>
        <p:nvSpPr>
          <p:cNvPr id="5" name="Rectangle 4">
            <a:extLst>
              <a:ext uri="{FF2B5EF4-FFF2-40B4-BE49-F238E27FC236}">
                <a16:creationId xmlns:a16="http://schemas.microsoft.com/office/drawing/2014/main" id="{D22D9A7C-04F6-4C66-A7FB-5506FC221FF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81D79DC-75F7-44D4-8EF9-46FF78195DB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743336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ts val="2000"/>
              </a:lnSpc>
            </a:pPr>
            <a:r>
              <a:rPr lang="en-US" sz="1000" b="1" dirty="0">
                <a:latin typeface="Arial" panose="020B0604020202020204" pitchFamily="34" charset="0"/>
                <a:ea typeface="Times New Roman" panose="02020603050405020304" pitchFamily="18" charset="0"/>
                <a:cs typeface="Times New Roman" panose="02020603050405020304" pitchFamily="18" charset="0"/>
              </a:rPr>
              <a:t>Interacting with Resource Manager</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use Resource Manager in a variety of different ways including:</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PowerShell</a:t>
            </a:r>
            <a:r>
              <a:rPr lang="en-US" sz="1000" dirty="0">
                <a:latin typeface="Arial" panose="020B0604020202020204" pitchFamily="34" charset="0"/>
                <a:ea typeface="Times New Roman" panose="02020603050405020304" pitchFamily="18" charset="0"/>
                <a:cs typeface="Times New Roman" panose="02020603050405020304" pitchFamily="18" charset="0"/>
              </a:rPr>
              <a:t>: There are PowerShell CmdLets already available to allow you to manage your services in the context of resources and resource groups.  </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Cross-Platform Command-Line Interface</a:t>
            </a:r>
            <a:r>
              <a:rPr lang="en-US" sz="1000" dirty="0">
                <a:latin typeface="Arial" panose="020B0604020202020204" pitchFamily="34" charset="0"/>
                <a:ea typeface="Times New Roman" panose="02020603050405020304" pitchFamily="18" charset="0"/>
                <a:cs typeface="Times New Roman" panose="02020603050405020304" pitchFamily="18" charset="0"/>
              </a:rPr>
              <a:t>: This CLI allows you to manage your Azure resources from many different operating systems.</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Client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Libraries</a:t>
            </a:r>
            <a:r>
              <a:rPr lang="en-US" sz="1000" dirty="0">
                <a:latin typeface="Arial" panose="020B0604020202020204" pitchFamily="34" charset="0"/>
                <a:ea typeface="Times New Roman" panose="02020603050405020304" pitchFamily="18" charset="0"/>
                <a:cs typeface="Times New Roman" panose="02020603050405020304" pitchFamily="18" charset="0"/>
              </a:rPr>
              <a:t>: There are client libraries already available for various programming frameworks/languages to create resources and resource groups in Azure.</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Visual</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Studio</a:t>
            </a:r>
            <a:r>
              <a:rPr lang="en-US" sz="1000" dirty="0">
                <a:latin typeface="Arial" panose="020B0604020202020204" pitchFamily="34" charset="0"/>
                <a:ea typeface="Times New Roman" panose="02020603050405020304" pitchFamily="18" charset="0"/>
                <a:cs typeface="Times New Roman" panose="02020603050405020304" pitchFamily="18" charset="0"/>
              </a:rPr>
              <a:t>: Visual Studio 2015 ships with a Resource Manager project type that allows you to create a resource group template by either manually modifying JSON (with schema intellisense) or use scaffolding to update your JSON template automatically.</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Portal</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template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deployment</a:t>
            </a:r>
            <a:r>
              <a:rPr lang="en-US" sz="1000" dirty="0">
                <a:latin typeface="Arial" panose="020B0604020202020204" pitchFamily="34" charset="0"/>
                <a:ea typeface="Times New Roman" panose="02020603050405020304" pitchFamily="18" charset="0"/>
                <a:cs typeface="Times New Roman" panose="02020603050405020304" pitchFamily="18" charset="0"/>
              </a:rPr>
              <a:t>: In the portal, you can use the Template Deployment option in the Marketplace to deploy a Resource Group from a template.</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REST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API</a:t>
            </a:r>
            <a:r>
              <a:rPr lang="en-US" sz="1000" dirty="0">
                <a:latin typeface="Arial" panose="020B0604020202020204" pitchFamily="34" charset="0"/>
                <a:ea typeface="Times New Roman" panose="02020603050405020304" pitchFamily="18" charset="0"/>
                <a:cs typeface="Times New Roman" panose="02020603050405020304" pitchFamily="18" charset="0"/>
              </a:rPr>
              <a:t>: All the above options use the REST API to create your resources and resource groups.  If you prefer to create resources without a library, you can always use the REST API directly.  The REST API is available here: https://docs.microsoft.com/rest/api/resources/</a:t>
            </a:r>
          </a:p>
        </p:txBody>
      </p:sp>
      <p:sp>
        <p:nvSpPr>
          <p:cNvPr id="4" name="Slide Number Placeholder 3"/>
          <p:cNvSpPr>
            <a:spLocks noGrp="1"/>
          </p:cNvSpPr>
          <p:nvPr>
            <p:ph type="sldNum" sz="quarter" idx="10"/>
          </p:nvPr>
        </p:nvSpPr>
        <p:spPr/>
        <p:txBody>
          <a:bodyPr/>
          <a:lstStyle/>
          <a:p>
            <a:fld id="{EAFF7E74-C6C3-44EC-82C6-DEAC6DA78896}" type="slidenum">
              <a:rPr lang="en-US" b="0" smtClean="0"/>
              <a:t>6</a:t>
            </a:fld>
            <a:endParaRPr lang="en-US" b="0" dirty="0"/>
          </a:p>
        </p:txBody>
      </p:sp>
      <p:sp>
        <p:nvSpPr>
          <p:cNvPr id="5" name="Rectangle 4">
            <a:extLst>
              <a:ext uri="{FF2B5EF4-FFF2-40B4-BE49-F238E27FC236}">
                <a16:creationId xmlns:a16="http://schemas.microsoft.com/office/drawing/2014/main" id="{30A28997-C391-4444-A0A2-1BE4CCCB14B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F02E327-2E22-4489-8CC4-5A53D3DD401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1375716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60</a:t>
            </a:fld>
            <a:endParaRPr lang="en-US" b="0" dirty="0"/>
          </a:p>
        </p:txBody>
      </p:sp>
      <p:sp>
        <p:nvSpPr>
          <p:cNvPr id="5" name="Rectangle 4">
            <a:extLst>
              <a:ext uri="{FF2B5EF4-FFF2-40B4-BE49-F238E27FC236}">
                <a16:creationId xmlns:a16="http://schemas.microsoft.com/office/drawing/2014/main" id="{9BF8F375-A9D9-43B4-B320-98E662018D2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8465BCD-AD76-4C31-BEC3-8BE4646AA44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1470024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61</a:t>
            </a:fld>
            <a:endParaRPr lang="en-US" b="0" dirty="0"/>
          </a:p>
        </p:txBody>
      </p:sp>
      <p:sp>
        <p:nvSpPr>
          <p:cNvPr id="5" name="Rectangle 4">
            <a:extLst>
              <a:ext uri="{FF2B5EF4-FFF2-40B4-BE49-F238E27FC236}">
                <a16:creationId xmlns:a16="http://schemas.microsoft.com/office/drawing/2014/main" id="{766067ED-5B38-4294-99AB-961F0F5162B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D767D2C-C81E-4A2B-8E54-E6961C1F6B5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3864715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Azure AD app proxy is a cloud service that allows users to access on-premises apps securely.</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Users connect to the cloud service that routes traffic to the applications via “connectors.”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Connectors are usually deployed inside the corporate network, next to the applications.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Users connect to the cloud service that routes their traffic to application resources via the connectors.</a:t>
            </a:r>
          </a:p>
        </p:txBody>
      </p:sp>
      <p:sp>
        <p:nvSpPr>
          <p:cNvPr id="4" name="Slide Number Placeholder 3"/>
          <p:cNvSpPr>
            <a:spLocks noGrp="1"/>
          </p:cNvSpPr>
          <p:nvPr>
            <p:ph type="sldNum" sz="quarter" idx="10"/>
          </p:nvPr>
        </p:nvSpPr>
        <p:spPr/>
        <p:txBody>
          <a:bodyPr/>
          <a:lstStyle/>
          <a:p>
            <a:fld id="{E942ADE7-71A3-4587-86E3-64CABE68FB1D}" type="slidenum">
              <a:rPr lang="en-US" b="0" smtClean="0"/>
              <a:t>62</a:t>
            </a:fld>
            <a:endParaRPr lang="en-US" b="0" dirty="0"/>
          </a:p>
        </p:txBody>
      </p:sp>
      <p:sp>
        <p:nvSpPr>
          <p:cNvPr id="5" name="Rectangle 4">
            <a:extLst>
              <a:ext uri="{FF2B5EF4-FFF2-40B4-BE49-F238E27FC236}">
                <a16:creationId xmlns:a16="http://schemas.microsoft.com/office/drawing/2014/main" id="{C9BA0770-66C5-4711-B569-53036B3B931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1DC95D3-867F-48BD-B299-4C25FC30049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503864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In any of the “cloud” scenarios, ADConnect User/Group object sync is required.</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Replaces legacy tools (DirSync, ADSync, FIM with AD Connector).</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Additional benefits:</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Allows for Write-Back (passwords, devices, groups) to on-premises AD.</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Built-in deployment wizard for on-premises ADFS infrastructure (custom deploy).</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Azure ADConnect Synchronization Services dashboard for logging &amp; troubleshooting.</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Manages User Sign-in options.</a:t>
            </a:r>
          </a:p>
        </p:txBody>
      </p:sp>
      <p:sp>
        <p:nvSpPr>
          <p:cNvPr id="4" name="Slide Number Placeholder 3"/>
          <p:cNvSpPr>
            <a:spLocks noGrp="1"/>
          </p:cNvSpPr>
          <p:nvPr>
            <p:ph type="sldNum" sz="quarter" idx="10"/>
          </p:nvPr>
        </p:nvSpPr>
        <p:spPr/>
        <p:txBody>
          <a:bodyPr/>
          <a:lstStyle/>
          <a:p>
            <a:fld id="{E942ADE7-71A3-4587-86E3-64CABE68FB1D}" type="slidenum">
              <a:rPr lang="en-US" b="0" smtClean="0"/>
              <a:t>63</a:t>
            </a:fld>
            <a:endParaRPr lang="en-US" b="0" dirty="0"/>
          </a:p>
        </p:txBody>
      </p:sp>
      <p:sp>
        <p:nvSpPr>
          <p:cNvPr id="5" name="Rectangle 4">
            <a:extLst>
              <a:ext uri="{FF2B5EF4-FFF2-40B4-BE49-F238E27FC236}">
                <a16:creationId xmlns:a16="http://schemas.microsoft.com/office/drawing/2014/main" id="{D2F2C79C-F50E-4DF8-9B11-B54BF806A3E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F727901-A343-40DB-90C3-4029ED988FF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8560863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64</a:t>
            </a:fld>
            <a:endParaRPr lang="en-US" b="0" dirty="0"/>
          </a:p>
        </p:txBody>
      </p:sp>
      <p:sp>
        <p:nvSpPr>
          <p:cNvPr id="5" name="Rectangle 4">
            <a:extLst>
              <a:ext uri="{FF2B5EF4-FFF2-40B4-BE49-F238E27FC236}">
                <a16:creationId xmlns:a16="http://schemas.microsoft.com/office/drawing/2014/main" id="{30263050-AFB0-4A70-B62E-E5883B311F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55B78A5-148A-4F7D-ABCF-9888625C410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0816519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65</a:t>
            </a:fld>
            <a:endParaRPr lang="en-US" b="0" dirty="0"/>
          </a:p>
        </p:txBody>
      </p:sp>
      <p:sp>
        <p:nvSpPr>
          <p:cNvPr id="5" name="Rectangle 4">
            <a:extLst>
              <a:ext uri="{FF2B5EF4-FFF2-40B4-BE49-F238E27FC236}">
                <a16:creationId xmlns:a16="http://schemas.microsoft.com/office/drawing/2014/main" id="{F880C02B-22D1-458C-A4A8-B1B1CA2F2B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2C44845-7B3C-469B-9164-7ABD68C64A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1344528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66</a:t>
            </a:fld>
            <a:endParaRPr lang="en-US" b="0" dirty="0"/>
          </a:p>
        </p:txBody>
      </p:sp>
      <p:sp>
        <p:nvSpPr>
          <p:cNvPr id="5" name="Rectangle 4">
            <a:extLst>
              <a:ext uri="{FF2B5EF4-FFF2-40B4-BE49-F238E27FC236}">
                <a16:creationId xmlns:a16="http://schemas.microsoft.com/office/drawing/2014/main" id="{C4ECBC5B-C49A-46C0-B1C6-8335D7AF0D0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41F3A4F-67E6-4C55-9A00-900B7D49D9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7394010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67</a:t>
            </a:fld>
            <a:endParaRPr lang="en-US" b="0" dirty="0"/>
          </a:p>
        </p:txBody>
      </p:sp>
      <p:sp>
        <p:nvSpPr>
          <p:cNvPr id="5" name="Rectangle 4">
            <a:extLst>
              <a:ext uri="{FF2B5EF4-FFF2-40B4-BE49-F238E27FC236}">
                <a16:creationId xmlns:a16="http://schemas.microsoft.com/office/drawing/2014/main" id="{CE01A431-BD7E-44D5-BDA1-0E3202592A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54E452D-A0E2-4C43-BA24-A1E1BC3B3D4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42157580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68</a:t>
            </a:fld>
            <a:endParaRPr lang="en-US" b="0" dirty="0"/>
          </a:p>
        </p:txBody>
      </p:sp>
      <p:sp>
        <p:nvSpPr>
          <p:cNvPr id="5" name="Rectangle 4">
            <a:extLst>
              <a:ext uri="{FF2B5EF4-FFF2-40B4-BE49-F238E27FC236}">
                <a16:creationId xmlns:a16="http://schemas.microsoft.com/office/drawing/2014/main" id="{8CC8358C-CE26-4B4B-858C-446E832E78A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FF83389-4B2C-4E9E-9013-8C19CA8BC8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4274409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69</a:t>
            </a:fld>
            <a:endParaRPr lang="en-US" b="0" dirty="0"/>
          </a:p>
        </p:txBody>
      </p:sp>
      <p:sp>
        <p:nvSpPr>
          <p:cNvPr id="5" name="Rectangle 4">
            <a:extLst>
              <a:ext uri="{FF2B5EF4-FFF2-40B4-BE49-F238E27FC236}">
                <a16:creationId xmlns:a16="http://schemas.microsoft.com/office/drawing/2014/main" id="{5CA8EC38-C4ED-43FD-9334-28D46BEF43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0349AE8-A840-4D80-944B-D39AB9A68DD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55591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spcBef>
                <a:spcPts val="600"/>
              </a:spcBef>
            </a:pPr>
            <a:r>
              <a:rPr lang="en-GB" sz="1000" b="1" dirty="0">
                <a:effectLst/>
                <a:latin typeface="Arial" panose="020B0604020202020204" pitchFamily="34" charset="0"/>
              </a:rPr>
              <a:t>Resource Groups</a:t>
            </a:r>
            <a:endParaRPr lang="en-US" sz="1000" b="1" dirty="0">
              <a:effectLst/>
              <a:latin typeface="Arial" panose="020B0604020202020204" pitchFamily="34" charset="0"/>
            </a:endParaRPr>
          </a:p>
          <a:p>
            <a:pPr>
              <a:spcBef>
                <a:spcPts val="600"/>
              </a:spcBef>
            </a:pPr>
            <a:r>
              <a:rPr lang="en-GB" sz="1000" dirty="0">
                <a:effectLst/>
                <a:latin typeface="Arial" panose="020B0604020202020204" pitchFamily="34" charset="0"/>
              </a:rPr>
              <a:t>Resource Groups are at their simplest a container for multiple resources. There are  some rules for resource groups.</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Resources can only exist in one resource group</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 Groups cannot be renamed</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 Groups can have resources of many different types (services)</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 Groups can have resources from many different regions.</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 Group Deployments</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Resources can be deployed to any new or existing resource group</a:t>
            </a:r>
            <a:endParaRPr lang="en-US" sz="1000" dirty="0">
              <a:effectLst/>
              <a:latin typeface="Arial" panose="020B0604020202020204" pitchFamily="34" charset="0"/>
            </a:endParaRPr>
          </a:p>
          <a:p>
            <a:pPr>
              <a:spcBef>
                <a:spcPts val="600"/>
              </a:spcBef>
            </a:pPr>
            <a:r>
              <a:rPr lang="en-GB" sz="1000" dirty="0">
                <a:effectLst/>
                <a:latin typeface="Arial" panose="020B0604020202020204" pitchFamily="34" charset="0"/>
              </a:rPr>
              <a:t>Deployment of resources to a resource group becomes a job where you can track the template execution.  </a:t>
            </a:r>
            <a:endParaRPr lang="en-US" sz="1000" dirty="0">
              <a:effectLst/>
              <a:latin typeface="Arial" panose="020B0604020202020204" pitchFamily="34" charset="0"/>
            </a:endParaRPr>
          </a:p>
          <a:p>
            <a:pPr>
              <a:spcBef>
                <a:spcPts val="600"/>
              </a:spcBef>
            </a:pPr>
            <a:r>
              <a:rPr lang="en-GB" sz="1000" dirty="0">
                <a:effectLst/>
                <a:latin typeface="Arial" panose="020B0604020202020204" pitchFamily="34" charset="0"/>
              </a:rPr>
              <a:t>If deployment fails, the output of the job can describe why the deployment failed.  </a:t>
            </a:r>
            <a:endParaRPr lang="en-US" sz="1000" dirty="0">
              <a:effectLst/>
              <a:latin typeface="Arial" panose="020B0604020202020204" pitchFamily="34" charset="0"/>
            </a:endParaRPr>
          </a:p>
          <a:p>
            <a:pPr>
              <a:spcBef>
                <a:spcPts val="600"/>
              </a:spcBef>
            </a:pPr>
            <a:r>
              <a:rPr lang="en-GB" sz="1000" dirty="0">
                <a:effectLst/>
                <a:latin typeface="Arial" panose="020B0604020202020204" pitchFamily="34" charset="0"/>
              </a:rPr>
              <a:t>Whether the deployment is a single resource to a group or a template to a group, you can use the information to fix any errors and redeploy.  </a:t>
            </a:r>
            <a:endParaRPr lang="en-US" sz="1000" dirty="0">
              <a:effectLst/>
              <a:latin typeface="Arial" panose="020B0604020202020204" pitchFamily="34" charset="0"/>
            </a:endParaRPr>
          </a:p>
          <a:p>
            <a:pPr>
              <a:spcBef>
                <a:spcPts val="600"/>
              </a:spcBef>
            </a:pPr>
            <a:r>
              <a:rPr lang="en-GB" sz="1000" dirty="0">
                <a:effectLst/>
                <a:latin typeface="Arial" panose="020B0604020202020204" pitchFamily="34" charset="0"/>
              </a:rPr>
              <a:t>Deployments are </a:t>
            </a:r>
            <a:r>
              <a:rPr lang="en-US" sz="1000" b="1" dirty="0">
                <a:effectLst/>
                <a:latin typeface="Arial" panose="020B0604020202020204" pitchFamily="34" charset="0"/>
                <a:cs typeface="Times New Roman" panose="02020603050405020304" pitchFamily="18" charset="0"/>
              </a:rPr>
              <a:t>incremental</a:t>
            </a:r>
            <a:r>
              <a:rPr lang="en-GB" sz="1000" dirty="0">
                <a:effectLst/>
                <a:latin typeface="Arial" panose="020B0604020202020204" pitchFamily="34" charset="0"/>
              </a:rPr>
              <a:t>; if a resource group contains 2 web apps and you decide to deploy a third, the existing web apps will not be removed.  </a:t>
            </a:r>
            <a:endParaRPr lang="en-US" sz="1000" dirty="0">
              <a:effectLst/>
              <a:latin typeface="Arial" panose="020B0604020202020204" pitchFamily="34" charset="0"/>
            </a:endParaRPr>
          </a:p>
          <a:p>
            <a:pPr>
              <a:spcBef>
                <a:spcPts val="600"/>
              </a:spcBef>
            </a:pPr>
            <a:r>
              <a:rPr lang="en-GB" sz="1000" dirty="0">
                <a:effectLst/>
                <a:latin typeface="Arial" panose="020B0604020202020204" pitchFamily="34" charset="0"/>
              </a:rPr>
              <a:t>Currently, immutable deployments are not supported in a resource group. To implement an immutable deployment, you must create a new resource group.</a:t>
            </a:r>
            <a:endParaRPr lang="en-US"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7</a:t>
            </a:fld>
            <a:endParaRPr lang="en-US" b="0" dirty="0"/>
          </a:p>
        </p:txBody>
      </p:sp>
      <p:sp>
        <p:nvSpPr>
          <p:cNvPr id="5" name="Rectangle 4">
            <a:extLst>
              <a:ext uri="{FF2B5EF4-FFF2-40B4-BE49-F238E27FC236}">
                <a16:creationId xmlns:a16="http://schemas.microsoft.com/office/drawing/2014/main" id="{D6182690-BF70-4668-BCC1-689C898E355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CD94E5C-1A05-499F-991D-014251730D8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5540944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70</a:t>
            </a:fld>
            <a:endParaRPr lang="en-US" b="0" dirty="0"/>
          </a:p>
        </p:txBody>
      </p:sp>
      <p:sp>
        <p:nvSpPr>
          <p:cNvPr id="5" name="Rectangle 4">
            <a:extLst>
              <a:ext uri="{FF2B5EF4-FFF2-40B4-BE49-F238E27FC236}">
                <a16:creationId xmlns:a16="http://schemas.microsoft.com/office/drawing/2014/main" id="{9B347EBD-E11C-4C61-B5FD-DC0D36E5407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BD8391D-7CFC-403D-96F2-A502CE8DDCE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4482733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Your employees need to collaborate with partners: </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Easily share data and applications with the right people in the right companies.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Your Partners want simplicity:</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No new accounts to manage, no federation to configure, No servers to install.</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Admins want security control and oversight:</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Granular auditing and monitoring of partner access.</a:t>
            </a:r>
          </a:p>
        </p:txBody>
      </p:sp>
      <p:sp>
        <p:nvSpPr>
          <p:cNvPr id="4" name="Slide Number Placeholder 3"/>
          <p:cNvSpPr>
            <a:spLocks noGrp="1"/>
          </p:cNvSpPr>
          <p:nvPr>
            <p:ph type="sldNum" sz="quarter" idx="10"/>
          </p:nvPr>
        </p:nvSpPr>
        <p:spPr/>
        <p:txBody>
          <a:bodyPr/>
          <a:lstStyle/>
          <a:p>
            <a:fld id="{E942ADE7-71A3-4587-86E3-64CABE68FB1D}" type="slidenum">
              <a:rPr lang="en-US" b="0" smtClean="0"/>
              <a:t>71</a:t>
            </a:fld>
            <a:endParaRPr lang="en-US" b="0" dirty="0"/>
          </a:p>
        </p:txBody>
      </p:sp>
      <p:sp>
        <p:nvSpPr>
          <p:cNvPr id="5" name="Rectangle 4">
            <a:extLst>
              <a:ext uri="{FF2B5EF4-FFF2-40B4-BE49-F238E27FC236}">
                <a16:creationId xmlns:a16="http://schemas.microsoft.com/office/drawing/2014/main" id="{9729AA82-AE4C-4CF2-8A19-453423A0798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AFB58BA-C4AE-44BD-B57B-0CA356F6B81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1334291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72</a:t>
            </a:fld>
            <a:endParaRPr lang="en-US" b="0" dirty="0"/>
          </a:p>
        </p:txBody>
      </p:sp>
      <p:sp>
        <p:nvSpPr>
          <p:cNvPr id="5" name="Rectangle 4">
            <a:extLst>
              <a:ext uri="{FF2B5EF4-FFF2-40B4-BE49-F238E27FC236}">
                <a16:creationId xmlns:a16="http://schemas.microsoft.com/office/drawing/2014/main" id="{C553C308-AAAD-4C39-AE41-DC03597E322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E4347FF-8A8A-4269-8DC6-DE47F9487C3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8076664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73</a:t>
            </a:fld>
            <a:endParaRPr lang="en-US" b="0" dirty="0"/>
          </a:p>
        </p:txBody>
      </p:sp>
      <p:sp>
        <p:nvSpPr>
          <p:cNvPr id="5" name="Rectangle 4">
            <a:extLst>
              <a:ext uri="{FF2B5EF4-FFF2-40B4-BE49-F238E27FC236}">
                <a16:creationId xmlns:a16="http://schemas.microsoft.com/office/drawing/2014/main" id="{C07637D6-931D-41F2-B0A1-269D460A825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EBFEED7-B4AB-4E3D-AFF9-EE2CD4907F2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4559430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74</a:t>
            </a:fld>
            <a:endParaRPr lang="en-US" b="0" dirty="0"/>
          </a:p>
        </p:txBody>
      </p:sp>
      <p:sp>
        <p:nvSpPr>
          <p:cNvPr id="5" name="Rectangle 4">
            <a:extLst>
              <a:ext uri="{FF2B5EF4-FFF2-40B4-BE49-F238E27FC236}">
                <a16:creationId xmlns:a16="http://schemas.microsoft.com/office/drawing/2014/main" id="{D502541D-41D1-4FBB-B837-B91D0DCA0D5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1EFFAB6-FF7C-49EF-93ED-80C96B8B41F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0410945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75</a:t>
            </a:fld>
            <a:endParaRPr lang="en-US" b="0" dirty="0"/>
          </a:p>
        </p:txBody>
      </p:sp>
      <p:sp>
        <p:nvSpPr>
          <p:cNvPr id="5" name="Rectangle 4">
            <a:extLst>
              <a:ext uri="{FF2B5EF4-FFF2-40B4-BE49-F238E27FC236}">
                <a16:creationId xmlns:a16="http://schemas.microsoft.com/office/drawing/2014/main" id="{C5B5A652-DE42-4B9B-A6A8-1CE85D2BDF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F63E622-3BA4-4F6F-A418-966B2F55B5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8579326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76</a:t>
            </a:fld>
            <a:endParaRPr lang="en-US" b="0" dirty="0"/>
          </a:p>
        </p:txBody>
      </p:sp>
      <p:sp>
        <p:nvSpPr>
          <p:cNvPr id="5" name="Rectangle 4">
            <a:extLst>
              <a:ext uri="{FF2B5EF4-FFF2-40B4-BE49-F238E27FC236}">
                <a16:creationId xmlns:a16="http://schemas.microsoft.com/office/drawing/2014/main" id="{4D989AB5-6797-43ED-957E-3613716BE9E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32E2A2B-610A-47F1-8F00-EF56D48AACB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4162139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77</a:t>
            </a:fld>
            <a:endParaRPr lang="en-US" b="0" dirty="0"/>
          </a:p>
        </p:txBody>
      </p:sp>
      <p:sp>
        <p:nvSpPr>
          <p:cNvPr id="5" name="Rectangle 4">
            <a:extLst>
              <a:ext uri="{FF2B5EF4-FFF2-40B4-BE49-F238E27FC236}">
                <a16:creationId xmlns:a16="http://schemas.microsoft.com/office/drawing/2014/main" id="{298C7297-ABF2-44B7-A15D-AC408483465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58B2D24-E318-4248-B3F5-EC4EC14B6A4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6859154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left side, we have our typical, trusted On-Premises Active Directory Domain Controllers.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These DCs sync user/group objects to Azure AD, using Azure AD Connect sync tool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Within Azure, we define a specific VNet in Classic Azure; here, we also configure AAD Domain Services, and link it to this Classic Vnet.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AAD Domain Services user/group objects can be created manually, but preferably synced from Azure AD.</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VMs in Azure can be “domain joined” to the AAD Domain Services domain, in the exact same way as it occurs on-premises.</a:t>
            </a:r>
          </a:p>
        </p:txBody>
      </p:sp>
      <p:sp>
        <p:nvSpPr>
          <p:cNvPr id="4" name="Slide Number Placeholder 3"/>
          <p:cNvSpPr>
            <a:spLocks noGrp="1"/>
          </p:cNvSpPr>
          <p:nvPr>
            <p:ph type="sldNum" sz="quarter" idx="10"/>
          </p:nvPr>
        </p:nvSpPr>
        <p:spPr/>
        <p:txBody>
          <a:bodyPr/>
          <a:lstStyle/>
          <a:p>
            <a:fld id="{E942ADE7-71A3-4587-86E3-64CABE68FB1D}" type="slidenum">
              <a:rPr lang="en-US" b="0" smtClean="0"/>
              <a:t>78</a:t>
            </a:fld>
            <a:endParaRPr lang="en-US" b="0" dirty="0"/>
          </a:p>
        </p:txBody>
      </p:sp>
      <p:sp>
        <p:nvSpPr>
          <p:cNvPr id="5" name="Rectangle 4">
            <a:extLst>
              <a:ext uri="{FF2B5EF4-FFF2-40B4-BE49-F238E27FC236}">
                <a16:creationId xmlns:a16="http://schemas.microsoft.com/office/drawing/2014/main" id="{10BCF510-81CA-44DA-AC9E-6DE0EB4EBDD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D927748-C038-4846-9894-F1211208438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6262032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Deploying Key Vault using ARM Template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Deploying Virtual Machine using Key Vault Secret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Cleanup Subscription</a:t>
            </a:r>
          </a:p>
        </p:txBody>
      </p:sp>
      <p:sp>
        <p:nvSpPr>
          <p:cNvPr id="4" name="Slide Number Placeholder 3"/>
          <p:cNvSpPr>
            <a:spLocks noGrp="1"/>
          </p:cNvSpPr>
          <p:nvPr>
            <p:ph type="sldNum" sz="quarter" idx="10"/>
          </p:nvPr>
        </p:nvSpPr>
        <p:spPr/>
        <p:txBody>
          <a:bodyPr/>
          <a:lstStyle/>
          <a:p>
            <a:fld id="{E942ADE7-71A3-4587-86E3-64CABE68FB1D}" type="slidenum">
              <a:rPr lang="en-US" b="0" smtClean="0"/>
              <a:t>79</a:t>
            </a:fld>
            <a:endParaRPr lang="en-US" b="0" dirty="0"/>
          </a:p>
        </p:txBody>
      </p:sp>
      <p:sp>
        <p:nvSpPr>
          <p:cNvPr id="5" name="Rectangle 4">
            <a:extLst>
              <a:ext uri="{FF2B5EF4-FFF2-40B4-BE49-F238E27FC236}">
                <a16:creationId xmlns:a16="http://schemas.microsoft.com/office/drawing/2014/main" id="{51B2FB32-BA25-460D-BF5D-1A5AC1A5575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9FB7AC3-BEC7-44F1-BEAF-86737B4D64A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028189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JSON is a, text-based data exchange format (see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RFC 4627</a:t>
            </a: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JSON is human-readable, platform independent, and enjoys a wide availability of implementations, similar to XML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Data formatted according to the JSON standard is lightweight and can be parsed by JavaScript implementations with ease. This makes it a perfect choice for data exchange.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JSON can be used in virtually any situation where applications need to exchange or store structured information as text.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Formatting of JSON is below:</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Curly brackets act as 'containers’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Square brackets holds arrays or data</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Names and values are separated by colons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Array elements are separated by a comma</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8</a:t>
            </a:fld>
            <a:endParaRPr lang="en-US" b="0" dirty="0"/>
          </a:p>
        </p:txBody>
      </p:sp>
      <p:sp>
        <p:nvSpPr>
          <p:cNvPr id="5" name="Rectangle 4">
            <a:extLst>
              <a:ext uri="{FF2B5EF4-FFF2-40B4-BE49-F238E27FC236}">
                <a16:creationId xmlns:a16="http://schemas.microsoft.com/office/drawing/2014/main" id="{8DF788E6-CDDB-4D16-BAF2-97C1E4510BE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5232576-5EED-46AA-93EC-C5C7EE1DEBC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20056724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942ADE7-71A3-4587-86E3-64CABE68FB1D}" type="slidenum">
              <a:rPr lang="en-US" b="0" smtClean="0"/>
              <a:t>80</a:t>
            </a:fld>
            <a:endParaRPr lang="en-US" b="0" dirty="0"/>
          </a:p>
        </p:txBody>
      </p:sp>
      <p:sp>
        <p:nvSpPr>
          <p:cNvPr id="5" name="Rectangle 4">
            <a:extLst>
              <a:ext uri="{FF2B5EF4-FFF2-40B4-BE49-F238E27FC236}">
                <a16:creationId xmlns:a16="http://schemas.microsoft.com/office/drawing/2014/main" id="{61493347-CCF6-41C0-B64E-E64C91D1001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06C6814-40B2-43CE-A2DC-F8B7DD1EBE5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30876877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type of secrets could you store for container-based VMs in an Azure Key Vault?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store:</a:t>
            </a: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Application secrets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Authentication information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Third-party service keys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Azure service connection strings and keys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Many others…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42ADE7-71A3-4587-86E3-64CABE68FB1D}" type="slidenum">
              <a:rPr lang="en-US" b="0" smtClean="0"/>
              <a:t>81</a:t>
            </a:fld>
            <a:endParaRPr lang="en-US" b="0" dirty="0"/>
          </a:p>
        </p:txBody>
      </p:sp>
      <p:sp>
        <p:nvSpPr>
          <p:cNvPr id="5" name="Rectangle 4">
            <a:extLst>
              <a:ext uri="{FF2B5EF4-FFF2-40B4-BE49-F238E27FC236}">
                <a16:creationId xmlns:a16="http://schemas.microsoft.com/office/drawing/2014/main" id="{4EFB0CED-CB08-49FB-9601-BD1727E3134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0931146-CFF4-4A49-A2DF-4E9C7EB3F08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8746706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some scenarios where you would prefer natively authenticating to Azure AD over using federation or hybrid identity?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Cloud-native applications is typically the example cited most often when discussing native Azure AD authentication.</a:t>
            </a:r>
          </a:p>
        </p:txBody>
      </p:sp>
      <p:sp>
        <p:nvSpPr>
          <p:cNvPr id="4" name="Slide Number Placeholder 3"/>
          <p:cNvSpPr>
            <a:spLocks noGrp="1"/>
          </p:cNvSpPr>
          <p:nvPr>
            <p:ph type="sldNum" sz="quarter" idx="10"/>
          </p:nvPr>
        </p:nvSpPr>
        <p:spPr/>
        <p:txBody>
          <a:bodyPr/>
          <a:lstStyle/>
          <a:p>
            <a:fld id="{E942ADE7-71A3-4587-86E3-64CABE68FB1D}" type="slidenum">
              <a:rPr lang="en-US" b="0" smtClean="0"/>
              <a:t>82</a:t>
            </a:fld>
            <a:endParaRPr lang="en-US" b="0" dirty="0"/>
          </a:p>
        </p:txBody>
      </p:sp>
      <p:sp>
        <p:nvSpPr>
          <p:cNvPr id="5" name="Rectangle 4">
            <a:extLst>
              <a:ext uri="{FF2B5EF4-FFF2-40B4-BE49-F238E27FC236}">
                <a16:creationId xmlns:a16="http://schemas.microsoft.com/office/drawing/2014/main" id="{4B2AD819-4147-4BAD-B605-0A2F4CCCCB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567760C-4359-417C-859B-C162C83BE16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41144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JSON template is based on a SCHEMA.</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and the Content version sections are mandatory.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Parameters and Variables sections are optional as is the output.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JSON template with no resources section, would not deploy anything.</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9</a:t>
            </a:fld>
            <a:endParaRPr lang="en-US" b="0" dirty="0"/>
          </a:p>
        </p:txBody>
      </p:sp>
      <p:sp>
        <p:nvSpPr>
          <p:cNvPr id="5" name="Rectangle 4">
            <a:extLst>
              <a:ext uri="{FF2B5EF4-FFF2-40B4-BE49-F238E27FC236}">
                <a16:creationId xmlns:a16="http://schemas.microsoft.com/office/drawing/2014/main" id="{A2C60E62-0C77-46D2-9774-22DD6D7C844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2E15323-C732-4DEF-80AC-532C578AD65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90654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2281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547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877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1F45-AA3F-481D-8975-5162A3F752B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0CAAC20-77BB-441D-A144-AAD7AA25E830}"/>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044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684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79918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994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551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626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73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76695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90019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7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4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4.emf"/><Relationship Id="rId7" Type="http://schemas.openxmlformats.org/officeDocument/2006/relationships/image" Target="../media/image23.svg"/><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49.xml"/><Relationship Id="rId16"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4.png"/><Relationship Id="rId7" Type="http://schemas.openxmlformats.org/officeDocument/2006/relationships/diagramColors" Target="../diagrams/colors1.xml"/><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18" Type="http://schemas.openxmlformats.org/officeDocument/2006/relationships/image" Target="../media/image41.svg"/><Relationship Id="rId3" Type="http://schemas.openxmlformats.org/officeDocument/2006/relationships/image" Target="../media/image20.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57.xml"/><Relationship Id="rId16" Type="http://schemas.openxmlformats.org/officeDocument/2006/relationships/image" Target="../media/image39.svg"/><Relationship Id="rId20" Type="http://schemas.openxmlformats.org/officeDocument/2006/relationships/image" Target="../media/image43.svg"/><Relationship Id="rId1" Type="http://schemas.openxmlformats.org/officeDocument/2006/relationships/slideLayout" Target="../slideLayouts/slideLayout6.xml"/><Relationship Id="rId6" Type="http://schemas.openxmlformats.org/officeDocument/2006/relationships/image" Target="../media/image27.svg"/><Relationship Id="rId11" Type="http://schemas.openxmlformats.org/officeDocument/2006/relationships/image" Target="../media/image14.emf"/><Relationship Id="rId5" Type="http://schemas.openxmlformats.org/officeDocument/2006/relationships/image" Target="../media/image26.png"/><Relationship Id="rId15" Type="http://schemas.openxmlformats.org/officeDocument/2006/relationships/image" Target="../media/image38.png"/><Relationship Id="rId10" Type="http://schemas.openxmlformats.org/officeDocument/2006/relationships/image" Target="../media/image33.svg"/><Relationship Id="rId19" Type="http://schemas.openxmlformats.org/officeDocument/2006/relationships/image" Target="../media/image42.png"/><Relationship Id="rId4" Type="http://schemas.openxmlformats.org/officeDocument/2006/relationships/image" Target="../media/image21.svg"/><Relationship Id="rId9" Type="http://schemas.openxmlformats.org/officeDocument/2006/relationships/image" Target="../media/image32.png"/><Relationship Id="rId14" Type="http://schemas.openxmlformats.org/officeDocument/2006/relationships/image" Target="../media/image37.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image" Target="../media/image48.png"/><Relationship Id="rId5" Type="http://schemas.openxmlformats.org/officeDocument/2006/relationships/diagramQuickStyle" Target="../diagrams/quickStyle2.xml"/><Relationship Id="rId10" Type="http://schemas.openxmlformats.org/officeDocument/2006/relationships/image" Target="../media/image47.png"/><Relationship Id="rId4" Type="http://schemas.openxmlformats.org/officeDocument/2006/relationships/diagramLayout" Target="../diagrams/layout2.xml"/><Relationship Id="rId9" Type="http://schemas.openxmlformats.org/officeDocument/2006/relationships/image" Target="../media/image46.png"/><Relationship Id="rId14" Type="http://schemas.openxmlformats.org/officeDocument/2006/relationships/image" Target="../media/image51.png"/></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55.emf"/><Relationship Id="rId5" Type="http://schemas.openxmlformats.org/officeDocument/2006/relationships/image" Target="../media/image54.png"/><Relationship Id="rId4" Type="http://schemas.openxmlformats.org/officeDocument/2006/relationships/image" Target="../media/image5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55.emf"/><Relationship Id="rId4" Type="http://schemas.openxmlformats.org/officeDocument/2006/relationships/image" Target="../media/image57.emf"/></Relationships>
</file>

<file path=ppt/slides/_rels/slide65.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65.xml"/><Relationship Id="rId1" Type="http://schemas.openxmlformats.org/officeDocument/2006/relationships/slideLayout" Target="../slideLayouts/slideLayout6.xml"/><Relationship Id="rId5" Type="http://schemas.openxmlformats.org/officeDocument/2006/relationships/image" Target="../media/image55.emf"/><Relationship Id="rId4" Type="http://schemas.openxmlformats.org/officeDocument/2006/relationships/image" Target="../media/image57.emf"/></Relationships>
</file>

<file path=ppt/slides/_rels/slide66.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66.xml"/><Relationship Id="rId1" Type="http://schemas.openxmlformats.org/officeDocument/2006/relationships/slideLayout" Target="../slideLayouts/slideLayout6.xml"/><Relationship Id="rId5" Type="http://schemas.openxmlformats.org/officeDocument/2006/relationships/image" Target="../media/image55.emf"/><Relationship Id="rId4" Type="http://schemas.openxmlformats.org/officeDocument/2006/relationships/image" Target="../media/image57.emf"/></Relationships>
</file>

<file path=ppt/slides/_rels/slide6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67.xml"/><Relationship Id="rId1" Type="http://schemas.openxmlformats.org/officeDocument/2006/relationships/slideLayout" Target="../slideLayouts/slideLayout6.xml"/><Relationship Id="rId5" Type="http://schemas.openxmlformats.org/officeDocument/2006/relationships/image" Target="../media/image55.emf"/><Relationship Id="rId4" Type="http://schemas.openxmlformats.org/officeDocument/2006/relationships/image" Target="../media/image57.emf"/></Relationships>
</file>

<file path=ppt/slides/_rels/slide6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68.xml"/><Relationship Id="rId1" Type="http://schemas.openxmlformats.org/officeDocument/2006/relationships/slideLayout" Target="../slideLayouts/slideLayout6.xml"/><Relationship Id="rId5" Type="http://schemas.openxmlformats.org/officeDocument/2006/relationships/image" Target="../media/image55.emf"/><Relationship Id="rId4" Type="http://schemas.openxmlformats.org/officeDocument/2006/relationships/image" Target="../media/image56.emf"/></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2.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57.emf"/><Relationship Id="rId2" Type="http://schemas.openxmlformats.org/officeDocument/2006/relationships/notesSlide" Target="../notesSlides/notesSlide78.xml"/><Relationship Id="rId1" Type="http://schemas.openxmlformats.org/officeDocument/2006/relationships/slideLayout" Target="../slideLayouts/slideLayout6.xml"/><Relationship Id="rId6" Type="http://schemas.openxmlformats.org/officeDocument/2006/relationships/image" Target="../media/image59.emf"/><Relationship Id="rId5" Type="http://schemas.openxmlformats.org/officeDocument/2006/relationships/image" Target="../media/image65.png"/><Relationship Id="rId4" Type="http://schemas.openxmlformats.org/officeDocument/2006/relationships/image" Target="../media/image64.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A0A9F6-2216-4C3D-BEA8-2E74BF8F1C8B}"/>
              </a:ext>
            </a:extLst>
          </p:cNvPr>
          <p:cNvSpPr>
            <a:spLocks noGrp="1"/>
          </p:cNvSpPr>
          <p:nvPr>
            <p:ph type="subTitle" sz="quarter" idx="1"/>
          </p:nvPr>
        </p:nvSpPr>
        <p:spPr/>
        <p:txBody>
          <a:bodyPr/>
          <a:lstStyle/>
          <a:p>
            <a:r>
              <a:rPr lang="en-US" dirty="0"/>
              <a:t>Security and Identity</a:t>
            </a:r>
          </a:p>
          <a:p>
            <a:r>
              <a:rPr lang="en-US" dirty="0"/>
              <a:t>20-25% of Exam
</a:t>
            </a:r>
          </a:p>
        </p:txBody>
      </p:sp>
      <p:sp>
        <p:nvSpPr>
          <p:cNvPr id="4" name="TextBox 3">
            <a:extLst>
              <a:ext uri="{FF2B5EF4-FFF2-40B4-BE49-F238E27FC236}">
                <a16:creationId xmlns:a16="http://schemas.microsoft.com/office/drawing/2014/main" id="{EB4CE497-A491-49B5-82FA-D4901D88A644}"/>
              </a:ext>
            </a:extLst>
          </p:cNvPr>
          <p:cNvSpPr txBox="1"/>
          <p:nvPr/>
        </p:nvSpPr>
        <p:spPr>
          <a:xfrm>
            <a:off x="187779" y="6400800"/>
            <a:ext cx="622286" cy="369332"/>
          </a:xfrm>
          <a:prstGeom prst="rect">
            <a:avLst/>
          </a:prstGeom>
          <a:noFill/>
        </p:spPr>
        <p:txBody>
          <a:bodyPr wrap="none" rtlCol="0">
            <a:spAutoFit/>
          </a:bodyPr>
          <a:lstStyle/>
          <a:p>
            <a:pPr algn="l"/>
            <a:r>
              <a:rPr lang="en-US" dirty="0"/>
              <a:t>2-1</a:t>
            </a:r>
          </a:p>
        </p:txBody>
      </p:sp>
      <p:sp>
        <p:nvSpPr>
          <p:cNvPr id="9" name="Title 1">
            <a:extLst>
              <a:ext uri="{FF2B5EF4-FFF2-40B4-BE49-F238E27FC236}">
                <a16:creationId xmlns:a16="http://schemas.microsoft.com/office/drawing/2014/main" id="{370E14FA-E4C0-494A-A036-AFEC3C19C9A7}"/>
              </a:ext>
            </a:extLst>
          </p:cNvPr>
          <p:cNvSpPr txBox="1">
            <a:spLocks noGrp="1"/>
          </p:cNvSpPr>
          <p:nvPr>
            <p:ph type="ctrTitle" sz="quarter"/>
          </p:nvPr>
        </p:nvSpPr>
        <p:spPr bwMode="auto">
          <a:prstGeom prst="rect">
            <a:avLst/>
          </a:prstGeom>
          <a:solidFill>
            <a:srgbClr val="3399FF"/>
          </a:solidFill>
          <a:ln w="9525" algn="ctr">
            <a:noFill/>
            <a:miter lim="800000"/>
            <a:headEnd/>
            <a:tailEnd/>
          </a:ln>
        </p:spPr>
        <p:txBody>
          <a:bodyPr vert="horz" wrap="square" lIns="0" tIns="0" rIns="0" bIns="0" numCol="1" anchor="ctr" anchorCtr="0" compatLnSpc="1">
            <a:prstTxWarp prst="textNoShape">
              <a:avLst/>
            </a:prstTxWarp>
            <a:spAutoFit/>
          </a:bodyPr>
          <a:lstStyle>
            <a:lvl1pPr algn="l" rtl="0" eaLnBrk="1" fontAlgn="base" hangingPunct="1">
              <a:lnSpc>
                <a:spcPct val="85000"/>
              </a:lnSpc>
              <a:spcBef>
                <a:spcPct val="60000"/>
              </a:spcBef>
              <a:spcAft>
                <a:spcPct val="0"/>
              </a:spcAft>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b="0" kern="0" dirty="0"/>
              <a:t>70-535 Objective 4</a:t>
            </a:r>
          </a:p>
        </p:txBody>
      </p:sp>
    </p:spTree>
    <p:extLst>
      <p:ext uri="{BB962C8B-B14F-4D97-AF65-F5344CB8AC3E}">
        <p14:creationId xmlns:p14="http://schemas.microsoft.com/office/powerpoint/2010/main" val="284509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cf0b4e6-40d1-4ceb-aca0-2ae8ce8be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B5B3-37DE-4D49-B07A-FA5F75003A74}"/>
              </a:ext>
            </a:extLst>
          </p:cNvPr>
          <p:cNvSpPr>
            <a:spLocks noGrp="1"/>
          </p:cNvSpPr>
          <p:nvPr>
            <p:ph type="title"/>
          </p:nvPr>
        </p:nvSpPr>
        <p:spPr/>
        <p:txBody>
          <a:bodyPr/>
          <a:lstStyle/>
          <a:p>
            <a:r>
              <a:rPr lang="en-US" dirty="0"/>
              <a:t>Template Complexity</a:t>
            </a:r>
          </a:p>
        </p:txBody>
      </p:sp>
      <p:pic>
        <p:nvPicPr>
          <p:cNvPr id="4" name="Picture 3" descr="Example of a very complex JSON document describing an ARM deployment">
            <a:extLst>
              <a:ext uri="{FF2B5EF4-FFF2-40B4-BE49-F238E27FC236}">
                <a16:creationId xmlns:a16="http://schemas.microsoft.com/office/drawing/2014/main" id="{D597D079-9B75-43F7-8046-C5622373B3C5}"/>
              </a:ext>
            </a:extLst>
          </p:cNvPr>
          <p:cNvPicPr>
            <a:picLocks noChangeAspect="1"/>
          </p:cNvPicPr>
          <p:nvPr/>
        </p:nvPicPr>
        <p:blipFill>
          <a:blip r:embed="rId3"/>
          <a:stretch>
            <a:fillRect/>
          </a:stretch>
        </p:blipFill>
        <p:spPr>
          <a:xfrm>
            <a:off x="205961" y="1058862"/>
            <a:ext cx="7505319" cy="5487333"/>
          </a:xfrm>
          <a:prstGeom prst="rect">
            <a:avLst/>
          </a:prstGeom>
        </p:spPr>
      </p:pic>
      <p:sp>
        <p:nvSpPr>
          <p:cNvPr id="5" name="TextBox 4">
            <a:extLst>
              <a:ext uri="{FF2B5EF4-FFF2-40B4-BE49-F238E27FC236}">
                <a16:creationId xmlns:a16="http://schemas.microsoft.com/office/drawing/2014/main" id="{C87130BA-4F8D-43D7-8D07-085C7E1F9630}"/>
              </a:ext>
            </a:extLst>
          </p:cNvPr>
          <p:cNvSpPr txBox="1"/>
          <p:nvPr/>
        </p:nvSpPr>
        <p:spPr>
          <a:xfrm>
            <a:off x="187779" y="6400800"/>
            <a:ext cx="622286" cy="369332"/>
          </a:xfrm>
          <a:prstGeom prst="rect">
            <a:avLst/>
          </a:prstGeom>
          <a:noFill/>
        </p:spPr>
        <p:txBody>
          <a:bodyPr wrap="none" rtlCol="0">
            <a:spAutoFit/>
          </a:bodyPr>
          <a:lstStyle/>
          <a:p>
            <a:pPr algn="l"/>
            <a:r>
              <a:rPr lang="en-US" dirty="0"/>
              <a:t>2-4</a:t>
            </a:r>
          </a:p>
        </p:txBody>
      </p:sp>
    </p:spTree>
    <p:extLst>
      <p:ext uri="{BB962C8B-B14F-4D97-AF65-F5344CB8AC3E}">
        <p14:creationId xmlns:p14="http://schemas.microsoft.com/office/powerpoint/2010/main" val="151334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7dd7e84-ccf2-415d-aba9-be3e05717d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3208-4286-4AAD-9AE8-1DE090CE2CDD}"/>
              </a:ext>
            </a:extLst>
          </p:cNvPr>
          <p:cNvSpPr>
            <a:spLocks noGrp="1"/>
          </p:cNvSpPr>
          <p:nvPr>
            <p:ph type="title"/>
          </p:nvPr>
        </p:nvSpPr>
        <p:spPr/>
        <p:txBody>
          <a:bodyPr/>
          <a:lstStyle/>
          <a:p>
            <a:r>
              <a:rPr lang="en-US" dirty="0"/>
              <a:t>Template Driven Resources</a:t>
            </a:r>
          </a:p>
        </p:txBody>
      </p:sp>
      <p:grpSp>
        <p:nvGrpSpPr>
          <p:cNvPr id="4" name="Group 3" descr="Relationship (in ARM) between parameters, variables, resources and output">
            <a:extLst>
              <a:ext uri="{FF2B5EF4-FFF2-40B4-BE49-F238E27FC236}">
                <a16:creationId xmlns:a16="http://schemas.microsoft.com/office/drawing/2014/main" id="{F7D41C4B-032C-410F-BACD-9AFB4F24A4BC}"/>
              </a:ext>
            </a:extLst>
          </p:cNvPr>
          <p:cNvGrpSpPr/>
          <p:nvPr/>
        </p:nvGrpSpPr>
        <p:grpSpPr>
          <a:xfrm>
            <a:off x="195172" y="1787690"/>
            <a:ext cx="8753657" cy="3282621"/>
            <a:chOff x="1600200" y="1007745"/>
            <a:chExt cx="9894570" cy="3771900"/>
          </a:xfrm>
          <a:solidFill>
            <a:schemeClr val="accent6">
              <a:lumMod val="75000"/>
            </a:schemeClr>
          </a:solidFill>
        </p:grpSpPr>
        <p:sp>
          <p:nvSpPr>
            <p:cNvPr id="5" name="Oval 4">
              <a:extLst>
                <a:ext uri="{FF2B5EF4-FFF2-40B4-BE49-F238E27FC236}">
                  <a16:creationId xmlns:a16="http://schemas.microsoft.com/office/drawing/2014/main" id="{5358BC6A-E922-4DBE-8621-50088F928997}"/>
                </a:ext>
              </a:extLst>
            </p:cNvPr>
            <p:cNvSpPr/>
            <p:nvPr/>
          </p:nvSpPr>
          <p:spPr>
            <a:xfrm>
              <a:off x="1600200" y="1007745"/>
              <a:ext cx="1885950" cy="188595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dirty="0">
                  <a:solidFill>
                    <a:srgbClr val="FFFFFF"/>
                  </a:solidFill>
                </a:rPr>
                <a:t>Parameters</a:t>
              </a:r>
            </a:p>
          </p:txBody>
        </p:sp>
        <p:sp>
          <p:nvSpPr>
            <p:cNvPr id="6" name="Oval 5">
              <a:extLst>
                <a:ext uri="{FF2B5EF4-FFF2-40B4-BE49-F238E27FC236}">
                  <a16:creationId xmlns:a16="http://schemas.microsoft.com/office/drawing/2014/main" id="{7F107BF5-D939-474A-8BB4-31663FA85082}"/>
                </a:ext>
              </a:extLst>
            </p:cNvPr>
            <p:cNvSpPr/>
            <p:nvPr/>
          </p:nvSpPr>
          <p:spPr>
            <a:xfrm>
              <a:off x="4269740" y="2893695"/>
              <a:ext cx="1885950" cy="188595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dirty="0">
                  <a:solidFill>
                    <a:srgbClr val="FFFFFF"/>
                  </a:solidFill>
                </a:rPr>
                <a:t>Variables</a:t>
              </a:r>
            </a:p>
          </p:txBody>
        </p:sp>
        <p:sp>
          <p:nvSpPr>
            <p:cNvPr id="7" name="Oval 6">
              <a:extLst>
                <a:ext uri="{FF2B5EF4-FFF2-40B4-BE49-F238E27FC236}">
                  <a16:creationId xmlns:a16="http://schemas.microsoft.com/office/drawing/2014/main" id="{39285844-0597-46F4-BC4C-4205D298CB85}"/>
                </a:ext>
              </a:extLst>
            </p:cNvPr>
            <p:cNvSpPr/>
            <p:nvPr/>
          </p:nvSpPr>
          <p:spPr>
            <a:xfrm>
              <a:off x="6939280" y="1950720"/>
              <a:ext cx="1885950" cy="188595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dirty="0">
                  <a:solidFill>
                    <a:srgbClr val="FFFFFF"/>
                  </a:solidFill>
                </a:rPr>
                <a:t>Resources</a:t>
              </a:r>
            </a:p>
          </p:txBody>
        </p:sp>
        <p:sp>
          <p:nvSpPr>
            <p:cNvPr id="8" name="Oval 7">
              <a:extLst>
                <a:ext uri="{FF2B5EF4-FFF2-40B4-BE49-F238E27FC236}">
                  <a16:creationId xmlns:a16="http://schemas.microsoft.com/office/drawing/2014/main" id="{A672A1C5-CD3E-4A02-96B7-ED06EE3E63C4}"/>
                </a:ext>
              </a:extLst>
            </p:cNvPr>
            <p:cNvSpPr/>
            <p:nvPr/>
          </p:nvSpPr>
          <p:spPr>
            <a:xfrm>
              <a:off x="9608820" y="1950720"/>
              <a:ext cx="1885950" cy="188595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dirty="0">
                  <a:solidFill>
                    <a:srgbClr val="FFFFFF"/>
                  </a:solidFill>
                </a:rPr>
                <a:t>Output</a:t>
              </a:r>
            </a:p>
          </p:txBody>
        </p:sp>
        <p:cxnSp>
          <p:nvCxnSpPr>
            <p:cNvPr id="9" name="Straight Connector 8">
              <a:extLst>
                <a:ext uri="{FF2B5EF4-FFF2-40B4-BE49-F238E27FC236}">
                  <a16:creationId xmlns:a16="http://schemas.microsoft.com/office/drawing/2014/main" id="{36A0FB9C-B29C-4334-93AE-36CBAA744F01}"/>
                </a:ext>
              </a:extLst>
            </p:cNvPr>
            <p:cNvCxnSpPr>
              <a:cxnSpLocks/>
              <a:stCxn id="5" idx="6"/>
              <a:endCxn id="7" idx="1"/>
            </p:cNvCxnSpPr>
            <p:nvPr/>
          </p:nvCxnSpPr>
          <p:spPr>
            <a:xfrm>
              <a:off x="3486150" y="1950720"/>
              <a:ext cx="3729321" cy="276191"/>
            </a:xfrm>
            <a:prstGeom prst="line">
              <a:avLst/>
            </a:prstGeom>
            <a:grpFill/>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F6B30371-5957-46EB-9A41-2AFE878858FB}"/>
                </a:ext>
              </a:extLst>
            </p:cNvPr>
            <p:cNvCxnSpPr>
              <a:cxnSpLocks/>
              <a:stCxn id="7" idx="6"/>
              <a:endCxn id="8" idx="2"/>
            </p:cNvCxnSpPr>
            <p:nvPr/>
          </p:nvCxnSpPr>
          <p:spPr>
            <a:xfrm>
              <a:off x="8825230" y="2893695"/>
              <a:ext cx="783590" cy="0"/>
            </a:xfrm>
            <a:prstGeom prst="line">
              <a:avLst/>
            </a:prstGeom>
            <a:grpFill/>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8F1D2F7-7675-44CF-8570-E244147AF74A}"/>
                </a:ext>
              </a:extLst>
            </p:cNvPr>
            <p:cNvCxnSpPr>
              <a:cxnSpLocks/>
              <a:stCxn id="6" idx="6"/>
              <a:endCxn id="7" idx="3"/>
            </p:cNvCxnSpPr>
            <p:nvPr/>
          </p:nvCxnSpPr>
          <p:spPr>
            <a:xfrm flipV="1">
              <a:off x="6155690" y="3560479"/>
              <a:ext cx="1059781" cy="276191"/>
            </a:xfrm>
            <a:prstGeom prst="line">
              <a:avLst/>
            </a:prstGeom>
            <a:grpFill/>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7CE74C33-248D-4D37-ABEB-682DB423209C}"/>
                </a:ext>
              </a:extLst>
            </p:cNvPr>
            <p:cNvCxnSpPr>
              <a:cxnSpLocks/>
              <a:stCxn id="5" idx="5"/>
              <a:endCxn id="6" idx="1"/>
            </p:cNvCxnSpPr>
            <p:nvPr/>
          </p:nvCxnSpPr>
          <p:spPr>
            <a:xfrm>
              <a:off x="3209959" y="2617504"/>
              <a:ext cx="1335972" cy="552382"/>
            </a:xfrm>
            <a:prstGeom prst="line">
              <a:avLst/>
            </a:prstGeom>
            <a:grpFill/>
            <a:ln w="5715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3" name="TextBox 12">
            <a:extLst>
              <a:ext uri="{FF2B5EF4-FFF2-40B4-BE49-F238E27FC236}">
                <a16:creationId xmlns:a16="http://schemas.microsoft.com/office/drawing/2014/main" id="{E15C914B-EA19-4DC4-B454-E44A17BFAB45}"/>
              </a:ext>
            </a:extLst>
          </p:cNvPr>
          <p:cNvSpPr txBox="1"/>
          <p:nvPr/>
        </p:nvSpPr>
        <p:spPr>
          <a:xfrm>
            <a:off x="187779" y="6400800"/>
            <a:ext cx="622286" cy="369332"/>
          </a:xfrm>
          <a:prstGeom prst="rect">
            <a:avLst/>
          </a:prstGeom>
          <a:noFill/>
        </p:spPr>
        <p:txBody>
          <a:bodyPr wrap="none" rtlCol="0">
            <a:spAutoFit/>
          </a:bodyPr>
          <a:lstStyle/>
          <a:p>
            <a:pPr algn="l"/>
            <a:r>
              <a:rPr lang="en-US" dirty="0"/>
              <a:t>2-4</a:t>
            </a:r>
          </a:p>
        </p:txBody>
      </p:sp>
    </p:spTree>
    <p:extLst>
      <p:ext uri="{BB962C8B-B14F-4D97-AF65-F5344CB8AC3E}">
        <p14:creationId xmlns:p14="http://schemas.microsoft.com/office/powerpoint/2010/main" val="359035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a75d177-f924-4be5-9b3d-2544d054ca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0FA3-A78D-4D2E-8789-0A97A0BD10EB}"/>
              </a:ext>
            </a:extLst>
          </p:cNvPr>
          <p:cNvSpPr>
            <a:spLocks noGrp="1"/>
          </p:cNvSpPr>
          <p:nvPr>
            <p:ph type="title"/>
          </p:nvPr>
        </p:nvSpPr>
        <p:spPr/>
        <p:txBody>
          <a:bodyPr/>
          <a:lstStyle/>
          <a:p>
            <a:r>
              <a:rPr lang="en-US" dirty="0"/>
              <a:t>Template Driven Resources</a:t>
            </a:r>
          </a:p>
        </p:txBody>
      </p:sp>
      <p:pic>
        <p:nvPicPr>
          <p:cNvPr id="4" name="Picture 3" descr="ARM template reverse-engineering using the Azure portal">
            <a:extLst>
              <a:ext uri="{FF2B5EF4-FFF2-40B4-BE49-F238E27FC236}">
                <a16:creationId xmlns:a16="http://schemas.microsoft.com/office/drawing/2014/main" id="{934BFB57-4630-47EE-8A21-E96F43BD999C}"/>
              </a:ext>
            </a:extLst>
          </p:cNvPr>
          <p:cNvPicPr>
            <a:picLocks noChangeAspect="1"/>
          </p:cNvPicPr>
          <p:nvPr/>
        </p:nvPicPr>
        <p:blipFill>
          <a:blip r:embed="rId3"/>
          <a:stretch>
            <a:fillRect/>
          </a:stretch>
        </p:blipFill>
        <p:spPr>
          <a:xfrm>
            <a:off x="424014" y="1716330"/>
            <a:ext cx="8295973" cy="3425340"/>
          </a:xfrm>
          <a:prstGeom prst="rect">
            <a:avLst/>
          </a:prstGeom>
        </p:spPr>
      </p:pic>
      <p:sp>
        <p:nvSpPr>
          <p:cNvPr id="5" name="TextBox 4">
            <a:extLst>
              <a:ext uri="{FF2B5EF4-FFF2-40B4-BE49-F238E27FC236}">
                <a16:creationId xmlns:a16="http://schemas.microsoft.com/office/drawing/2014/main" id="{1AEF483B-30C6-4983-8C2E-878706D8CC1A}"/>
              </a:ext>
            </a:extLst>
          </p:cNvPr>
          <p:cNvSpPr txBox="1"/>
          <p:nvPr/>
        </p:nvSpPr>
        <p:spPr>
          <a:xfrm>
            <a:off x="187779" y="6400800"/>
            <a:ext cx="622286" cy="369332"/>
          </a:xfrm>
          <a:prstGeom prst="rect">
            <a:avLst/>
          </a:prstGeom>
          <a:noFill/>
        </p:spPr>
        <p:txBody>
          <a:bodyPr wrap="none" rtlCol="0">
            <a:spAutoFit/>
          </a:bodyPr>
          <a:lstStyle/>
          <a:p>
            <a:pPr algn="l"/>
            <a:r>
              <a:rPr lang="en-US" dirty="0"/>
              <a:t>2-4</a:t>
            </a:r>
          </a:p>
        </p:txBody>
      </p:sp>
    </p:spTree>
    <p:extLst>
      <p:ext uri="{BB962C8B-B14F-4D97-AF65-F5344CB8AC3E}">
        <p14:creationId xmlns:p14="http://schemas.microsoft.com/office/powerpoint/2010/main" val="174237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4176369-ba57-4711-8d11-bc1d5ad8b04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6C0D-10E5-48D7-AB5E-C0CE5EB287E6}"/>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561CB3CE-B8F3-41B3-9771-A231D043D0EA}"/>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How could your organization best author, deploy and work with JSON templates?</a:t>
            </a:r>
          </a:p>
        </p:txBody>
      </p:sp>
      <p:pic>
        <p:nvPicPr>
          <p:cNvPr id="5" name="Picture 4" descr="Question">
            <a:extLst>
              <a:ext uri="{FF2B5EF4-FFF2-40B4-BE49-F238E27FC236}">
                <a16:creationId xmlns:a16="http://schemas.microsoft.com/office/drawing/2014/main" id="{34F6F2AD-BB6E-46B0-92E4-A4B0E4F846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113576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63D2-A2C7-45CC-A29E-79800D14628A}"/>
              </a:ext>
            </a:extLst>
          </p:cNvPr>
          <p:cNvSpPr>
            <a:spLocks noGrp="1"/>
          </p:cNvSpPr>
          <p:nvPr>
            <p:ph type="title"/>
          </p:nvPr>
        </p:nvSpPr>
        <p:spPr/>
        <p:txBody>
          <a:bodyPr/>
          <a:lstStyle/>
          <a:p>
            <a:r>
              <a:rPr lang="en-US" dirty="0"/>
              <a:t>Lesson 2: Role-Based Access Control (RBAC)</a:t>
            </a:r>
          </a:p>
        </p:txBody>
      </p:sp>
      <p:sp>
        <p:nvSpPr>
          <p:cNvPr id="3" name="Text Placeholder 2">
            <a:extLst>
              <a:ext uri="{FF2B5EF4-FFF2-40B4-BE49-F238E27FC236}">
                <a16:creationId xmlns:a16="http://schemas.microsoft.com/office/drawing/2014/main" id="{53E66F9E-1994-4889-8BD6-B5D5DFB8B31F}"/>
              </a:ext>
            </a:extLst>
          </p:cNvPr>
          <p:cNvSpPr>
            <a:spLocks noGrp="1"/>
          </p:cNvSpPr>
          <p:nvPr>
            <p:ph type="body" idx="1"/>
          </p:nvPr>
        </p:nvSpPr>
        <p:spPr/>
        <p:txBody>
          <a:bodyPr/>
          <a:lstStyle/>
          <a:p>
            <a:r>
              <a:rPr lang="en-US" dirty="0"/>
              <a:t>Role-Based Access Control
Role Assignment
Resource Scope</a:t>
            </a:r>
          </a:p>
        </p:txBody>
      </p:sp>
      <p:sp>
        <p:nvSpPr>
          <p:cNvPr id="4" name="TextBox 3">
            <a:extLst>
              <a:ext uri="{FF2B5EF4-FFF2-40B4-BE49-F238E27FC236}">
                <a16:creationId xmlns:a16="http://schemas.microsoft.com/office/drawing/2014/main" id="{B9A856BE-D12A-46B5-B1F0-51FC9A678616}"/>
              </a:ext>
            </a:extLst>
          </p:cNvPr>
          <p:cNvSpPr txBox="1"/>
          <p:nvPr/>
        </p:nvSpPr>
        <p:spPr>
          <a:xfrm>
            <a:off x="187779" y="6400800"/>
            <a:ext cx="622286" cy="369332"/>
          </a:xfrm>
          <a:prstGeom prst="rect">
            <a:avLst/>
          </a:prstGeom>
          <a:noFill/>
        </p:spPr>
        <p:txBody>
          <a:bodyPr wrap="none" rtlCol="0">
            <a:spAutoFit/>
          </a:bodyPr>
          <a:lstStyle/>
          <a:p>
            <a:pPr algn="l"/>
            <a:r>
              <a:rPr lang="en-US" dirty="0"/>
              <a:t>2-5</a:t>
            </a:r>
          </a:p>
        </p:txBody>
      </p:sp>
    </p:spTree>
    <p:extLst>
      <p:ext uri="{BB962C8B-B14F-4D97-AF65-F5344CB8AC3E}">
        <p14:creationId xmlns:p14="http://schemas.microsoft.com/office/powerpoint/2010/main" val="255737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BD89-E313-4CE3-8D81-B266AF0B2CAB}"/>
              </a:ext>
            </a:extLst>
          </p:cNvPr>
          <p:cNvSpPr>
            <a:spLocks noGrp="1"/>
          </p:cNvSpPr>
          <p:nvPr>
            <p:ph type="title"/>
          </p:nvPr>
        </p:nvSpPr>
        <p:spPr/>
        <p:txBody>
          <a:bodyPr/>
          <a:lstStyle/>
          <a:p>
            <a:r>
              <a:rPr lang="en-US" dirty="0"/>
              <a:t>Role-Based Access Control</a:t>
            </a:r>
          </a:p>
        </p:txBody>
      </p:sp>
      <p:sp>
        <p:nvSpPr>
          <p:cNvPr id="4" name="Text Placeholder 4">
            <a:extLst>
              <a:ext uri="{FF2B5EF4-FFF2-40B4-BE49-F238E27FC236}">
                <a16:creationId xmlns:a16="http://schemas.microsoft.com/office/drawing/2014/main" id="{751E028F-A054-4F7A-AC05-CD43019466C8}"/>
              </a:ext>
            </a:extLst>
          </p:cNvPr>
          <p:cNvSpPr txBox="1">
            <a:spLocks/>
          </p:cNvSpPr>
          <p:nvPr/>
        </p:nvSpPr>
        <p:spPr>
          <a:xfrm>
            <a:off x="205961" y="1212850"/>
            <a:ext cx="5524120" cy="586622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1800" b="0" kern="0" dirty="0">
                <a:solidFill>
                  <a:srgbClr val="000000"/>
                </a:solidFill>
                <a:latin typeface="Verdana" pitchFamily="34" charset="0"/>
                <a:ea typeface="+mn-ea"/>
                <a:cs typeface="Arial" charset="0"/>
              </a:rPr>
              <a:t>Azure role-based access control allows granular access by users, groups and applications to resources</a:t>
            </a:r>
          </a:p>
          <a:p>
            <a:pPr marL="0" lvl="0" indent="0">
              <a:spcBef>
                <a:spcPct val="0"/>
              </a:spcBef>
              <a:buClrTx/>
              <a:buSzTx/>
              <a:buNone/>
            </a:pPr>
            <a:endParaRPr lang="en-US" sz="1800" b="0" kern="0" dirty="0">
              <a:solidFill>
                <a:srgbClr val="000000"/>
              </a:solidFill>
              <a:latin typeface="Verdana" pitchFamily="34" charset="0"/>
              <a:ea typeface="+mn-ea"/>
              <a:cs typeface="Arial" charset="0"/>
            </a:endParaRPr>
          </a:p>
          <a:p>
            <a:pPr marL="0" lvl="0" indent="0">
              <a:spcBef>
                <a:spcPct val="0"/>
              </a:spcBef>
              <a:buClrTx/>
              <a:buSzTx/>
              <a:buNone/>
            </a:pPr>
            <a:r>
              <a:rPr lang="en-US" sz="1800" b="0" kern="0" dirty="0">
                <a:solidFill>
                  <a:srgbClr val="000000"/>
                </a:solidFill>
                <a:latin typeface="Verdana" pitchFamily="34" charset="0"/>
                <a:ea typeface="+mn-ea"/>
                <a:cs typeface="Arial" charset="0"/>
              </a:rPr>
              <a:t>Available through Portal.azure.com, each resource has an Access Control (IAM) blade</a:t>
            </a:r>
          </a:p>
          <a:p>
            <a:pPr marL="0" lvl="0" indent="0" algn="ctr">
              <a:spcBef>
                <a:spcPct val="0"/>
              </a:spcBef>
              <a:buClrTx/>
              <a:buSzTx/>
              <a:buNone/>
            </a:pPr>
            <a:endParaRPr lang="en-US" sz="1800" b="0" kern="0" dirty="0">
              <a:solidFill>
                <a:srgbClr val="000000"/>
              </a:solidFill>
              <a:latin typeface="Verdana" pitchFamily="34" charset="0"/>
              <a:ea typeface="+mn-ea"/>
              <a:cs typeface="Arial" charset="0"/>
            </a:endParaRPr>
          </a:p>
        </p:txBody>
      </p:sp>
      <p:pic>
        <p:nvPicPr>
          <p:cNvPr id="5" name="Picture 4" descr="RBAC menu in Azure portal">
            <a:extLst>
              <a:ext uri="{FF2B5EF4-FFF2-40B4-BE49-F238E27FC236}">
                <a16:creationId xmlns:a16="http://schemas.microsoft.com/office/drawing/2014/main" id="{979BAB00-3953-439B-942C-C2B7D8FE6271}"/>
              </a:ext>
            </a:extLst>
          </p:cNvPr>
          <p:cNvPicPr>
            <a:picLocks noChangeAspect="1"/>
          </p:cNvPicPr>
          <p:nvPr/>
        </p:nvPicPr>
        <p:blipFill>
          <a:blip r:embed="rId3"/>
          <a:stretch>
            <a:fillRect/>
          </a:stretch>
        </p:blipFill>
        <p:spPr>
          <a:xfrm>
            <a:off x="6187281" y="1287462"/>
            <a:ext cx="2819400" cy="5119438"/>
          </a:xfrm>
          <a:prstGeom prst="rect">
            <a:avLst/>
          </a:prstGeom>
        </p:spPr>
      </p:pic>
      <p:sp>
        <p:nvSpPr>
          <p:cNvPr id="6" name="TextBox 5">
            <a:extLst>
              <a:ext uri="{FF2B5EF4-FFF2-40B4-BE49-F238E27FC236}">
                <a16:creationId xmlns:a16="http://schemas.microsoft.com/office/drawing/2014/main" id="{F98B3E6E-E12E-4236-8C43-8790F6D8C6E2}"/>
              </a:ext>
            </a:extLst>
          </p:cNvPr>
          <p:cNvSpPr txBox="1"/>
          <p:nvPr/>
        </p:nvSpPr>
        <p:spPr>
          <a:xfrm>
            <a:off x="187779" y="6400800"/>
            <a:ext cx="622286" cy="369332"/>
          </a:xfrm>
          <a:prstGeom prst="rect">
            <a:avLst/>
          </a:prstGeom>
          <a:noFill/>
        </p:spPr>
        <p:txBody>
          <a:bodyPr wrap="none" rtlCol="0">
            <a:spAutoFit/>
          </a:bodyPr>
          <a:lstStyle/>
          <a:p>
            <a:pPr algn="l"/>
            <a:r>
              <a:rPr lang="en-US" dirty="0"/>
              <a:t>2-5</a:t>
            </a:r>
          </a:p>
        </p:txBody>
      </p:sp>
    </p:spTree>
    <p:extLst>
      <p:ext uri="{BB962C8B-B14F-4D97-AF65-F5344CB8AC3E}">
        <p14:creationId xmlns:p14="http://schemas.microsoft.com/office/powerpoint/2010/main" val="2010606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54a9a80-e09a-4df8-8e79-b3f92b9798a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6712-6A45-4A9A-B489-7976196780F2}"/>
              </a:ext>
            </a:extLst>
          </p:cNvPr>
          <p:cNvSpPr>
            <a:spLocks noGrp="1"/>
          </p:cNvSpPr>
          <p:nvPr>
            <p:ph type="title"/>
          </p:nvPr>
        </p:nvSpPr>
        <p:spPr/>
        <p:txBody>
          <a:bodyPr/>
          <a:lstStyle/>
          <a:p>
            <a:r>
              <a:rPr lang="en-US" dirty="0"/>
              <a:t>Roles</a:t>
            </a:r>
          </a:p>
        </p:txBody>
      </p:sp>
      <p:pic>
        <p:nvPicPr>
          <p:cNvPr id="4" name="Picture 3" descr="RBAC default roles">
            <a:extLst>
              <a:ext uri="{FF2B5EF4-FFF2-40B4-BE49-F238E27FC236}">
                <a16:creationId xmlns:a16="http://schemas.microsoft.com/office/drawing/2014/main" id="{E98037A9-F75E-480D-A823-7DF2C57A1295}"/>
              </a:ext>
            </a:extLst>
          </p:cNvPr>
          <p:cNvPicPr>
            <a:picLocks noChangeAspect="1"/>
          </p:cNvPicPr>
          <p:nvPr/>
        </p:nvPicPr>
        <p:blipFill>
          <a:blip r:embed="rId3"/>
          <a:stretch>
            <a:fillRect/>
          </a:stretch>
        </p:blipFill>
        <p:spPr>
          <a:xfrm>
            <a:off x="323698" y="1363662"/>
            <a:ext cx="8496605" cy="2777028"/>
          </a:xfrm>
          <a:prstGeom prst="rect">
            <a:avLst/>
          </a:prstGeom>
        </p:spPr>
      </p:pic>
      <p:sp>
        <p:nvSpPr>
          <p:cNvPr id="5" name="TextBox 4">
            <a:extLst>
              <a:ext uri="{FF2B5EF4-FFF2-40B4-BE49-F238E27FC236}">
                <a16:creationId xmlns:a16="http://schemas.microsoft.com/office/drawing/2014/main" id="{7AB87A47-6C63-4470-BD64-7C92C2A509ED}"/>
              </a:ext>
            </a:extLst>
          </p:cNvPr>
          <p:cNvSpPr txBox="1"/>
          <p:nvPr/>
        </p:nvSpPr>
        <p:spPr>
          <a:xfrm>
            <a:off x="246544" y="4360862"/>
            <a:ext cx="7919476" cy="926407"/>
          </a:xfrm>
          <a:prstGeom prst="rect">
            <a:avLst/>
          </a:prstGeom>
          <a:noFill/>
        </p:spPr>
        <p:txBody>
          <a:bodyPr wrap="none" lIns="182880" tIns="146304" rIns="182880" bIns="146304" rtlCol="0">
            <a:spAutoFit/>
          </a:bodyPr>
          <a:lstStyle/>
          <a:p>
            <a:pPr lvl="0">
              <a:lnSpc>
                <a:spcPct val="90000"/>
              </a:lnSpc>
              <a:spcAft>
                <a:spcPts val="600"/>
              </a:spcAft>
            </a:pPr>
            <a:r>
              <a:rPr lang="en-GB" sz="2000" dirty="0">
                <a:gradFill>
                  <a:gsLst>
                    <a:gs pos="2917">
                      <a:srgbClr val="000000"/>
                    </a:gs>
                    <a:gs pos="30000">
                      <a:srgbClr val="000000"/>
                    </a:gs>
                  </a:gsLst>
                  <a:lin ang="5400000" scaled="0"/>
                </a:gradFill>
              </a:rPr>
              <a:t>Many roles available; if not suitable for the purpose,</a:t>
            </a:r>
          </a:p>
          <a:p>
            <a:pPr lvl="0">
              <a:lnSpc>
                <a:spcPct val="90000"/>
              </a:lnSpc>
              <a:spcAft>
                <a:spcPts val="600"/>
              </a:spcAft>
            </a:pPr>
            <a:r>
              <a:rPr lang="en-GB" sz="2000" dirty="0">
                <a:gradFill>
                  <a:gsLst>
                    <a:gs pos="2917">
                      <a:srgbClr val="000000"/>
                    </a:gs>
                    <a:gs pos="30000">
                      <a:srgbClr val="000000"/>
                    </a:gs>
                  </a:gsLst>
                  <a:lin ang="5400000" scaled="0"/>
                </a:gradFill>
              </a:rPr>
              <a:t>custom roles can be created</a:t>
            </a:r>
          </a:p>
        </p:txBody>
      </p:sp>
      <p:sp>
        <p:nvSpPr>
          <p:cNvPr id="6" name="TextBox 5">
            <a:extLst>
              <a:ext uri="{FF2B5EF4-FFF2-40B4-BE49-F238E27FC236}">
                <a16:creationId xmlns:a16="http://schemas.microsoft.com/office/drawing/2014/main" id="{4E131D90-54FD-488B-BD77-DA98E9504296}"/>
              </a:ext>
            </a:extLst>
          </p:cNvPr>
          <p:cNvSpPr txBox="1"/>
          <p:nvPr/>
        </p:nvSpPr>
        <p:spPr>
          <a:xfrm>
            <a:off x="187779" y="6400800"/>
            <a:ext cx="622286" cy="369332"/>
          </a:xfrm>
          <a:prstGeom prst="rect">
            <a:avLst/>
          </a:prstGeom>
          <a:noFill/>
        </p:spPr>
        <p:txBody>
          <a:bodyPr wrap="none" rtlCol="0">
            <a:spAutoFit/>
          </a:bodyPr>
          <a:lstStyle/>
          <a:p>
            <a:pPr algn="l"/>
            <a:r>
              <a:rPr lang="en-US" dirty="0"/>
              <a:t>2-5</a:t>
            </a:r>
          </a:p>
        </p:txBody>
      </p:sp>
    </p:spTree>
    <p:extLst>
      <p:ext uri="{BB962C8B-B14F-4D97-AF65-F5344CB8AC3E}">
        <p14:creationId xmlns:p14="http://schemas.microsoft.com/office/powerpoint/2010/main" val="394194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725F-403A-4C69-8172-C90057405F41}"/>
              </a:ext>
            </a:extLst>
          </p:cNvPr>
          <p:cNvSpPr>
            <a:spLocks noGrp="1"/>
          </p:cNvSpPr>
          <p:nvPr>
            <p:ph type="title"/>
          </p:nvPr>
        </p:nvSpPr>
        <p:spPr/>
        <p:txBody>
          <a:bodyPr/>
          <a:lstStyle/>
          <a:p>
            <a:r>
              <a:rPr lang="en-US" dirty="0"/>
              <a:t>Role Assignment</a:t>
            </a:r>
          </a:p>
        </p:txBody>
      </p:sp>
      <p:sp>
        <p:nvSpPr>
          <p:cNvPr id="4" name="Content Placeholder 2">
            <a:extLst>
              <a:ext uri="{FF2B5EF4-FFF2-40B4-BE49-F238E27FC236}">
                <a16:creationId xmlns:a16="http://schemas.microsoft.com/office/drawing/2014/main" id="{FF13CCAA-5C86-4C63-8179-209676F32A9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Users</a:t>
            </a:r>
            <a:r>
              <a:rPr lang="en-US" sz="2400" b="0" kern="0" dirty="0">
                <a:solidFill>
                  <a:srgbClr val="000000"/>
                </a:solidFill>
              </a:rPr>
              <a:t>: From the same Azure AD and same subscription</a:t>
            </a:r>
          </a:p>
          <a:p>
            <a:pPr lvl="0"/>
            <a:endParaRPr lang="en-US" sz="2400" b="0" kern="0" dirty="0">
              <a:solidFill>
                <a:srgbClr val="000000"/>
              </a:solidFill>
            </a:endParaRPr>
          </a:p>
          <a:p>
            <a:pPr lvl="0"/>
            <a:r>
              <a:rPr lang="en-US" sz="2400" kern="0" dirty="0">
                <a:solidFill>
                  <a:srgbClr val="000000"/>
                </a:solidFill>
              </a:rPr>
              <a:t>Groups</a:t>
            </a:r>
            <a:r>
              <a:rPr lang="en-US" sz="2400" b="0" kern="0" dirty="0">
                <a:solidFill>
                  <a:srgbClr val="000000"/>
                </a:solidFill>
              </a:rPr>
              <a:t>: If a role is assigned to a group, a user receives the rights of the role when added to the group. The user also automatically loses access to the resource after getting removed from the group</a:t>
            </a:r>
          </a:p>
          <a:p>
            <a:pPr lvl="0"/>
            <a:endParaRPr lang="en-US" sz="2400" b="0" kern="0" dirty="0">
              <a:solidFill>
                <a:srgbClr val="000000"/>
              </a:solidFill>
            </a:endParaRPr>
          </a:p>
          <a:p>
            <a:pPr lvl="0"/>
            <a:r>
              <a:rPr lang="en-US" sz="2400" kern="0" dirty="0">
                <a:solidFill>
                  <a:srgbClr val="000000"/>
                </a:solidFill>
              </a:rPr>
              <a:t>Service principals</a:t>
            </a:r>
            <a:r>
              <a:rPr lang="en-US" sz="2400" b="0" kern="0" dirty="0">
                <a:solidFill>
                  <a:srgbClr val="000000"/>
                </a:solidFill>
              </a:rPr>
              <a:t>: Services can be granted access to Azure resources by assigning roles via the Azure module for Windows PowerShell to the Azure AD service principal representing that service</a:t>
            </a:r>
          </a:p>
        </p:txBody>
      </p:sp>
      <p:sp>
        <p:nvSpPr>
          <p:cNvPr id="5" name="TextBox 4">
            <a:extLst>
              <a:ext uri="{FF2B5EF4-FFF2-40B4-BE49-F238E27FC236}">
                <a16:creationId xmlns:a16="http://schemas.microsoft.com/office/drawing/2014/main" id="{45661F04-DB4C-4796-9DAF-845D9A17E407}"/>
              </a:ext>
            </a:extLst>
          </p:cNvPr>
          <p:cNvSpPr txBox="1"/>
          <p:nvPr/>
        </p:nvSpPr>
        <p:spPr>
          <a:xfrm>
            <a:off x="187779" y="6400800"/>
            <a:ext cx="622286" cy="369332"/>
          </a:xfrm>
          <a:prstGeom prst="rect">
            <a:avLst/>
          </a:prstGeom>
          <a:noFill/>
        </p:spPr>
        <p:txBody>
          <a:bodyPr wrap="none" rtlCol="0">
            <a:spAutoFit/>
          </a:bodyPr>
          <a:lstStyle/>
          <a:p>
            <a:pPr algn="l"/>
            <a:r>
              <a:rPr lang="en-US" dirty="0"/>
              <a:t>2-6</a:t>
            </a:r>
          </a:p>
        </p:txBody>
      </p:sp>
    </p:spTree>
    <p:extLst>
      <p:ext uri="{BB962C8B-B14F-4D97-AF65-F5344CB8AC3E}">
        <p14:creationId xmlns:p14="http://schemas.microsoft.com/office/powerpoint/2010/main" val="297583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59A6-B617-4467-9205-EB35DC3E84E0}"/>
              </a:ext>
            </a:extLst>
          </p:cNvPr>
          <p:cNvSpPr>
            <a:spLocks noGrp="1"/>
          </p:cNvSpPr>
          <p:nvPr>
            <p:ph type="title"/>
          </p:nvPr>
        </p:nvSpPr>
        <p:spPr/>
        <p:txBody>
          <a:bodyPr/>
          <a:lstStyle/>
          <a:p>
            <a:r>
              <a:rPr lang="en-US" dirty="0"/>
              <a:t>Resource Scope</a:t>
            </a:r>
          </a:p>
        </p:txBody>
      </p:sp>
      <p:pic>
        <p:nvPicPr>
          <p:cNvPr id="4" name="Picture 3" descr="Role assignment scopes">
            <a:extLst>
              <a:ext uri="{FF2B5EF4-FFF2-40B4-BE49-F238E27FC236}">
                <a16:creationId xmlns:a16="http://schemas.microsoft.com/office/drawing/2014/main" id="{03E1F61E-31A2-4A45-BDC1-A2B5E483ECC0}"/>
              </a:ext>
            </a:extLst>
          </p:cNvPr>
          <p:cNvPicPr>
            <a:picLocks noChangeAspect="1"/>
          </p:cNvPicPr>
          <p:nvPr/>
        </p:nvPicPr>
        <p:blipFill>
          <a:blip r:embed="rId3"/>
          <a:stretch>
            <a:fillRect/>
          </a:stretch>
        </p:blipFill>
        <p:spPr>
          <a:xfrm>
            <a:off x="1652173" y="1143000"/>
            <a:ext cx="5839655" cy="5294847"/>
          </a:xfrm>
          <a:prstGeom prst="rect">
            <a:avLst/>
          </a:prstGeom>
        </p:spPr>
      </p:pic>
      <p:sp>
        <p:nvSpPr>
          <p:cNvPr id="5" name="TextBox 4">
            <a:extLst>
              <a:ext uri="{FF2B5EF4-FFF2-40B4-BE49-F238E27FC236}">
                <a16:creationId xmlns:a16="http://schemas.microsoft.com/office/drawing/2014/main" id="{641DEEBD-2AC1-4CA7-9C05-8088C23ADD0E}"/>
              </a:ext>
            </a:extLst>
          </p:cNvPr>
          <p:cNvSpPr txBox="1"/>
          <p:nvPr/>
        </p:nvSpPr>
        <p:spPr>
          <a:xfrm>
            <a:off x="187779" y="6400800"/>
            <a:ext cx="622286" cy="369332"/>
          </a:xfrm>
          <a:prstGeom prst="rect">
            <a:avLst/>
          </a:prstGeom>
          <a:noFill/>
        </p:spPr>
        <p:txBody>
          <a:bodyPr wrap="none" rtlCol="0">
            <a:spAutoFit/>
          </a:bodyPr>
          <a:lstStyle/>
          <a:p>
            <a:pPr algn="l"/>
            <a:r>
              <a:rPr lang="en-US" dirty="0"/>
              <a:t>2-6</a:t>
            </a:r>
          </a:p>
        </p:txBody>
      </p:sp>
    </p:spTree>
    <p:extLst>
      <p:ext uri="{BB962C8B-B14F-4D97-AF65-F5344CB8AC3E}">
        <p14:creationId xmlns:p14="http://schemas.microsoft.com/office/powerpoint/2010/main" val="405320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dfbb39c5-4a4f-44e3-b3e8-7ca9f0fabd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29DD-68D4-4340-8270-F1D9160C9097}"/>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0D816346-72E0-44B5-9200-32DC407E59F2}"/>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At what scope is it best to allocate RBAC, resources, resource groups, subscription? To whom should you allocate? Users or User Groups?</a:t>
            </a:r>
          </a:p>
        </p:txBody>
      </p:sp>
      <p:pic>
        <p:nvPicPr>
          <p:cNvPr id="5" name="Picture 4" descr="Question">
            <a:extLst>
              <a:ext uri="{FF2B5EF4-FFF2-40B4-BE49-F238E27FC236}">
                <a16:creationId xmlns:a16="http://schemas.microsoft.com/office/drawing/2014/main" id="{270A8D1F-D8CB-4F1A-B985-86A3FF689C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269785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21B9-1528-4915-ABE1-5F8819F02422}"/>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5D04A208-86C4-47EC-972E-46D93E18F3D6}"/>
              </a:ext>
            </a:extLst>
          </p:cNvPr>
          <p:cNvSpPr>
            <a:spLocks noGrp="1"/>
          </p:cNvSpPr>
          <p:nvPr>
            <p:ph type="body" idx="1"/>
          </p:nvPr>
        </p:nvSpPr>
        <p:spPr/>
        <p:txBody>
          <a:bodyPr/>
          <a:lstStyle/>
          <a:p>
            <a:r>
              <a:rPr lang="en-US" dirty="0"/>
              <a:t>ARM Templates
Role-Based Access Control (RBAC)
Resource Policies
Security</a:t>
            </a:r>
          </a:p>
        </p:txBody>
      </p:sp>
      <p:sp>
        <p:nvSpPr>
          <p:cNvPr id="6" name="TextBox 5">
            <a:extLst>
              <a:ext uri="{FF2B5EF4-FFF2-40B4-BE49-F238E27FC236}">
                <a16:creationId xmlns:a16="http://schemas.microsoft.com/office/drawing/2014/main" id="{8F8750F9-C8F2-4255-8B6A-00CAA91A008B}"/>
              </a:ext>
            </a:extLst>
          </p:cNvPr>
          <p:cNvSpPr txBox="1"/>
          <p:nvPr/>
        </p:nvSpPr>
        <p:spPr>
          <a:xfrm>
            <a:off x="187779" y="6400800"/>
            <a:ext cx="622286" cy="369332"/>
          </a:xfrm>
          <a:prstGeom prst="rect">
            <a:avLst/>
          </a:prstGeom>
          <a:noFill/>
        </p:spPr>
        <p:txBody>
          <a:bodyPr wrap="none" rtlCol="0">
            <a:spAutoFit/>
          </a:bodyPr>
          <a:lstStyle/>
          <a:p>
            <a:pPr algn="l"/>
            <a:r>
              <a:rPr lang="en-US" dirty="0"/>
              <a:t>2-1</a:t>
            </a:r>
          </a:p>
        </p:txBody>
      </p:sp>
    </p:spTree>
    <p:extLst>
      <p:ext uri="{BB962C8B-B14F-4D97-AF65-F5344CB8AC3E}">
        <p14:creationId xmlns:p14="http://schemas.microsoft.com/office/powerpoint/2010/main" val="4282652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835C-3027-4021-98F5-DC4CF1D6E1E0}"/>
              </a:ext>
            </a:extLst>
          </p:cNvPr>
          <p:cNvSpPr>
            <a:spLocks noGrp="1"/>
          </p:cNvSpPr>
          <p:nvPr>
            <p:ph type="title"/>
          </p:nvPr>
        </p:nvSpPr>
        <p:spPr/>
        <p:txBody>
          <a:bodyPr/>
          <a:lstStyle/>
          <a:p>
            <a:r>
              <a:rPr lang="en-US" dirty="0"/>
              <a:t>Lesson 3: Resource Policies</a:t>
            </a:r>
          </a:p>
        </p:txBody>
      </p:sp>
      <p:sp>
        <p:nvSpPr>
          <p:cNvPr id="3" name="Text Placeholder 2">
            <a:extLst>
              <a:ext uri="{FF2B5EF4-FFF2-40B4-BE49-F238E27FC236}">
                <a16:creationId xmlns:a16="http://schemas.microsoft.com/office/drawing/2014/main" id="{4DD6509B-7A77-4D3E-A75D-DEBBBDB90078}"/>
              </a:ext>
            </a:extLst>
          </p:cNvPr>
          <p:cNvSpPr>
            <a:spLocks noGrp="1"/>
          </p:cNvSpPr>
          <p:nvPr>
            <p:ph type="body" idx="1"/>
          </p:nvPr>
        </p:nvSpPr>
        <p:spPr/>
        <p:txBody>
          <a:bodyPr/>
          <a:lstStyle/>
          <a:p>
            <a:r>
              <a:rPr lang="en-US" dirty="0"/>
              <a:t>Azure Resource Policies
Policy vs RBAC
Built-In Policies
Policy Definition
Policy Assignment
Policies for Naming Conventions</a:t>
            </a:r>
          </a:p>
        </p:txBody>
      </p:sp>
      <p:sp>
        <p:nvSpPr>
          <p:cNvPr id="4" name="TextBox 3">
            <a:extLst>
              <a:ext uri="{FF2B5EF4-FFF2-40B4-BE49-F238E27FC236}">
                <a16:creationId xmlns:a16="http://schemas.microsoft.com/office/drawing/2014/main" id="{3AB92538-6A3F-4E66-98B8-ED92F470A6FF}"/>
              </a:ext>
            </a:extLst>
          </p:cNvPr>
          <p:cNvSpPr txBox="1"/>
          <p:nvPr/>
        </p:nvSpPr>
        <p:spPr>
          <a:xfrm>
            <a:off x="187779" y="6400800"/>
            <a:ext cx="622286" cy="369332"/>
          </a:xfrm>
          <a:prstGeom prst="rect">
            <a:avLst/>
          </a:prstGeom>
          <a:noFill/>
        </p:spPr>
        <p:txBody>
          <a:bodyPr wrap="none" rtlCol="0">
            <a:spAutoFit/>
          </a:bodyPr>
          <a:lstStyle/>
          <a:p>
            <a:pPr algn="l"/>
            <a:r>
              <a:rPr lang="en-US" dirty="0"/>
              <a:t>2-9</a:t>
            </a:r>
          </a:p>
        </p:txBody>
      </p:sp>
    </p:spTree>
    <p:extLst>
      <p:ext uri="{BB962C8B-B14F-4D97-AF65-F5344CB8AC3E}">
        <p14:creationId xmlns:p14="http://schemas.microsoft.com/office/powerpoint/2010/main" val="3820333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A60D-010C-4C8A-8052-98869D3BB521}"/>
              </a:ext>
            </a:extLst>
          </p:cNvPr>
          <p:cNvSpPr>
            <a:spLocks noGrp="1"/>
          </p:cNvSpPr>
          <p:nvPr>
            <p:ph type="title"/>
          </p:nvPr>
        </p:nvSpPr>
        <p:spPr/>
        <p:txBody>
          <a:bodyPr/>
          <a:lstStyle/>
          <a:p>
            <a:r>
              <a:rPr lang="en-US" dirty="0"/>
              <a:t>Azure Resource Policies</a:t>
            </a:r>
          </a:p>
        </p:txBody>
      </p:sp>
      <p:sp>
        <p:nvSpPr>
          <p:cNvPr id="4" name="Content Placeholder 2">
            <a:extLst>
              <a:ext uri="{FF2B5EF4-FFF2-40B4-BE49-F238E27FC236}">
                <a16:creationId xmlns:a16="http://schemas.microsoft.com/office/drawing/2014/main" id="{C05DEB76-7AFC-4E79-8F25-CA0F2F53753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Provides resource conventions in an organization and consists of:</a:t>
            </a:r>
          </a:p>
          <a:p>
            <a:pPr lvl="1"/>
            <a:r>
              <a:rPr lang="en-GB" b="0" kern="0" dirty="0">
                <a:solidFill>
                  <a:srgbClr val="000000"/>
                </a:solidFill>
              </a:rPr>
              <a:t>policy definition - describe when and what action to take</a:t>
            </a:r>
          </a:p>
          <a:p>
            <a:pPr lvl="1"/>
            <a:r>
              <a:rPr lang="en-GB" b="0" kern="0" dirty="0">
                <a:solidFill>
                  <a:srgbClr val="000000"/>
                </a:solidFill>
              </a:rPr>
              <a:t>policy assignment - apply the policy definition to a scope</a:t>
            </a:r>
          </a:p>
          <a:p>
            <a:pPr lvl="0"/>
            <a:endParaRPr lang="en-US" b="0" kern="0" dirty="0">
              <a:solidFill>
                <a:srgbClr val="000000"/>
              </a:solidFill>
            </a:endParaRPr>
          </a:p>
          <a:p>
            <a:pPr lvl="0" algn="ctr"/>
            <a:endParaRPr lang="en-US" sz="2000"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B07078B1-0CDD-495B-AA86-40A72B6F32EF}"/>
              </a:ext>
            </a:extLst>
          </p:cNvPr>
          <p:cNvSpPr txBox="1"/>
          <p:nvPr/>
        </p:nvSpPr>
        <p:spPr>
          <a:xfrm>
            <a:off x="187779" y="6400800"/>
            <a:ext cx="622286" cy="369332"/>
          </a:xfrm>
          <a:prstGeom prst="rect">
            <a:avLst/>
          </a:prstGeom>
          <a:noFill/>
        </p:spPr>
        <p:txBody>
          <a:bodyPr wrap="none" rtlCol="0">
            <a:spAutoFit/>
          </a:bodyPr>
          <a:lstStyle/>
          <a:p>
            <a:pPr algn="l"/>
            <a:r>
              <a:rPr lang="en-US" dirty="0"/>
              <a:t>2-9</a:t>
            </a:r>
          </a:p>
        </p:txBody>
      </p:sp>
    </p:spTree>
    <p:extLst>
      <p:ext uri="{BB962C8B-B14F-4D97-AF65-F5344CB8AC3E}">
        <p14:creationId xmlns:p14="http://schemas.microsoft.com/office/powerpoint/2010/main" val="311610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0EC9-A4B1-4B1E-8D4F-F80BD729DA2C}"/>
              </a:ext>
            </a:extLst>
          </p:cNvPr>
          <p:cNvSpPr>
            <a:spLocks noGrp="1"/>
          </p:cNvSpPr>
          <p:nvPr>
            <p:ph type="title"/>
          </p:nvPr>
        </p:nvSpPr>
        <p:spPr/>
        <p:txBody>
          <a:bodyPr/>
          <a:lstStyle/>
          <a:p>
            <a:r>
              <a:rPr lang="en-US" dirty="0"/>
              <a:t>Policy vs RBAC</a:t>
            </a:r>
          </a:p>
        </p:txBody>
      </p:sp>
      <p:sp>
        <p:nvSpPr>
          <p:cNvPr id="4" name="Content Placeholder 2">
            <a:extLst>
              <a:ext uri="{FF2B5EF4-FFF2-40B4-BE49-F238E27FC236}">
                <a16:creationId xmlns:a16="http://schemas.microsoft.com/office/drawing/2014/main" id="{D81C2C97-FD5B-47C6-926F-095F785C3EF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RBAC controls user access (need RBAC to create resources)</a:t>
            </a:r>
          </a:p>
          <a:p>
            <a:pPr lvl="0"/>
            <a:r>
              <a:rPr lang="en-US" b="0" kern="0" dirty="0">
                <a:solidFill>
                  <a:srgbClr val="000000"/>
                </a:solidFill>
              </a:rPr>
              <a:t>Policies control resources (need RBAC to use policies)</a:t>
            </a:r>
          </a:p>
          <a:p>
            <a:pPr marL="0" lvl="0" indent="0">
              <a:buNone/>
            </a:pPr>
            <a:endParaRPr lang="en-US" sz="1100" b="0" kern="0" dirty="0">
              <a:solidFill>
                <a:srgbClr val="000000"/>
              </a:solidFill>
            </a:endParaRPr>
          </a:p>
          <a:p>
            <a:pPr marL="0" lvl="0" indent="0">
              <a:buNone/>
            </a:pPr>
            <a:r>
              <a:rPr lang="en-US" sz="2400" b="0" i="1" kern="0" dirty="0">
                <a:solidFill>
                  <a:srgbClr val="000000"/>
                </a:solidFill>
              </a:rPr>
              <a:t>The Contributor role cannot create or apply policies</a:t>
            </a:r>
          </a:p>
          <a:p>
            <a:pPr marL="0" lvl="0" indent="0">
              <a:buNone/>
            </a:pPr>
            <a:endParaRPr lang="en-US" sz="1100" b="0" kern="0" dirty="0">
              <a:solidFill>
                <a:srgbClr val="000000"/>
              </a:solidFill>
            </a:endParaRPr>
          </a:p>
          <a:p>
            <a:pPr marL="0" lvl="0" indent="0">
              <a:buNone/>
            </a:pPr>
            <a:r>
              <a:rPr lang="en-GB" sz="3200" kern="0" dirty="0">
                <a:solidFill>
                  <a:srgbClr val="000000"/>
                </a:solidFill>
              </a:rPr>
              <a:t>Permissions</a:t>
            </a:r>
            <a:endParaRPr lang="en-US" sz="3200" kern="0" dirty="0">
              <a:solidFill>
                <a:srgbClr val="000000"/>
              </a:solidFill>
            </a:endParaRPr>
          </a:p>
          <a:p>
            <a:pPr marL="0" lvl="0" indent="0">
              <a:buNone/>
            </a:pPr>
            <a:r>
              <a:rPr lang="en-US" b="0" kern="0" dirty="0">
                <a:solidFill>
                  <a:srgbClr val="000000"/>
                </a:solidFill>
              </a:rPr>
              <a:t>To define requires:</a:t>
            </a:r>
          </a:p>
          <a:p>
            <a:pPr marL="0" lvl="0" indent="0">
              <a:buNone/>
            </a:pPr>
            <a:r>
              <a:rPr lang="en-US" sz="1800" b="0" kern="0" dirty="0">
                <a:solidFill>
                  <a:srgbClr val="000000"/>
                </a:solidFill>
              </a:rPr>
              <a:t>	</a:t>
            </a:r>
            <a:r>
              <a:rPr lang="en-GB" sz="1800" b="0" kern="0" dirty="0">
                <a:solidFill>
                  <a:srgbClr val="000000"/>
                </a:solidFill>
              </a:rPr>
              <a:t>Microsoft.Authorization/policydefinitions/write</a:t>
            </a:r>
            <a:endParaRPr lang="en-US" b="0" kern="0" dirty="0">
              <a:solidFill>
                <a:srgbClr val="000000"/>
              </a:solidFill>
            </a:endParaRPr>
          </a:p>
          <a:p>
            <a:pPr marL="0" lvl="0" indent="0">
              <a:buNone/>
            </a:pPr>
            <a:r>
              <a:rPr lang="en-US" b="0" kern="0" dirty="0">
                <a:solidFill>
                  <a:srgbClr val="000000"/>
                </a:solidFill>
              </a:rPr>
              <a:t>To apply requires:</a:t>
            </a:r>
          </a:p>
          <a:p>
            <a:pPr marL="0" lvl="0" indent="0">
              <a:buNone/>
            </a:pPr>
            <a:r>
              <a:rPr lang="en-US" sz="1800" b="0" kern="0" dirty="0">
                <a:solidFill>
                  <a:srgbClr val="000000"/>
                </a:solidFill>
              </a:rPr>
              <a:t>	</a:t>
            </a:r>
            <a:r>
              <a:rPr lang="en-GB" sz="1800" b="0" kern="0" dirty="0">
                <a:solidFill>
                  <a:srgbClr val="000000"/>
                </a:solidFill>
              </a:rPr>
              <a:t>Microsoft.Authorization/policyassignments/write</a:t>
            </a:r>
          </a:p>
          <a:p>
            <a:pPr lvl="0"/>
            <a:endParaRPr lang="en-US" sz="2400" b="0" kern="0" dirty="0">
              <a:solidFill>
                <a:srgbClr val="000000"/>
              </a:solidFill>
            </a:endParaRPr>
          </a:p>
        </p:txBody>
      </p:sp>
      <p:sp>
        <p:nvSpPr>
          <p:cNvPr id="5" name="TextBox 4">
            <a:extLst>
              <a:ext uri="{FF2B5EF4-FFF2-40B4-BE49-F238E27FC236}">
                <a16:creationId xmlns:a16="http://schemas.microsoft.com/office/drawing/2014/main" id="{60C6427B-E038-45D7-AD5E-F34F839CF26F}"/>
              </a:ext>
            </a:extLst>
          </p:cNvPr>
          <p:cNvSpPr txBox="1"/>
          <p:nvPr/>
        </p:nvSpPr>
        <p:spPr>
          <a:xfrm>
            <a:off x="187779" y="6400800"/>
            <a:ext cx="622286" cy="369332"/>
          </a:xfrm>
          <a:prstGeom prst="rect">
            <a:avLst/>
          </a:prstGeom>
          <a:noFill/>
        </p:spPr>
        <p:txBody>
          <a:bodyPr wrap="none" rtlCol="0">
            <a:spAutoFit/>
          </a:bodyPr>
          <a:lstStyle/>
          <a:p>
            <a:pPr algn="l"/>
            <a:r>
              <a:rPr lang="en-US" dirty="0"/>
              <a:t>2-9</a:t>
            </a:r>
          </a:p>
        </p:txBody>
      </p:sp>
    </p:spTree>
    <p:extLst>
      <p:ext uri="{BB962C8B-B14F-4D97-AF65-F5344CB8AC3E}">
        <p14:creationId xmlns:p14="http://schemas.microsoft.com/office/powerpoint/2010/main" val="3236311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D3C5-78C0-4F00-A2EF-A541AB6EA13E}"/>
              </a:ext>
            </a:extLst>
          </p:cNvPr>
          <p:cNvSpPr>
            <a:spLocks noGrp="1"/>
          </p:cNvSpPr>
          <p:nvPr>
            <p:ph type="title"/>
          </p:nvPr>
        </p:nvSpPr>
        <p:spPr/>
        <p:txBody>
          <a:bodyPr/>
          <a:lstStyle/>
          <a:p>
            <a:r>
              <a:rPr lang="en-US" dirty="0"/>
              <a:t>Built-In Policies</a:t>
            </a:r>
          </a:p>
        </p:txBody>
      </p:sp>
      <p:sp>
        <p:nvSpPr>
          <p:cNvPr id="4" name="Content Placeholder 2">
            <a:extLst>
              <a:ext uri="{FF2B5EF4-FFF2-40B4-BE49-F238E27FC236}">
                <a16:creationId xmlns:a16="http://schemas.microsoft.com/office/drawing/2014/main" id="{2B7678A4-62AC-4C4E-BA66-9D1072BE985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Azure provides built-in policy definition limiting the number users need to define; some examples are:</a:t>
            </a:r>
          </a:p>
          <a:p>
            <a:pPr lvl="0"/>
            <a:r>
              <a:rPr lang="en-US" b="0" kern="0" dirty="0">
                <a:solidFill>
                  <a:srgbClr val="000000"/>
                </a:solidFill>
              </a:rPr>
              <a:t>A</a:t>
            </a:r>
            <a:r>
              <a:rPr lang="en-GB" b="0" kern="0" dirty="0">
                <a:solidFill>
                  <a:srgbClr val="000000"/>
                </a:solidFill>
              </a:rPr>
              <a:t>llowed locations</a:t>
            </a:r>
          </a:p>
          <a:p>
            <a:pPr lvl="0"/>
            <a:r>
              <a:rPr lang="en-GB" b="0" kern="0" dirty="0">
                <a:solidFill>
                  <a:srgbClr val="000000"/>
                </a:solidFill>
              </a:rPr>
              <a:t>Allowed resource types</a:t>
            </a:r>
          </a:p>
          <a:p>
            <a:pPr lvl="0"/>
            <a:r>
              <a:rPr lang="en-GB" b="0" kern="0" dirty="0">
                <a:solidFill>
                  <a:srgbClr val="000000"/>
                </a:solidFill>
              </a:rPr>
              <a:t>Allowed storage account SKUs</a:t>
            </a:r>
          </a:p>
          <a:p>
            <a:pPr lvl="0"/>
            <a:r>
              <a:rPr lang="en-GB" b="0" kern="0" dirty="0">
                <a:solidFill>
                  <a:srgbClr val="000000"/>
                </a:solidFill>
              </a:rPr>
              <a:t>Allowed virtual machine SKUs</a:t>
            </a:r>
          </a:p>
          <a:p>
            <a:pPr lvl="0"/>
            <a:r>
              <a:rPr lang="en-GB" b="0" kern="0" dirty="0">
                <a:solidFill>
                  <a:srgbClr val="000000"/>
                </a:solidFill>
              </a:rPr>
              <a:t>Not allowed resource types</a:t>
            </a:r>
          </a:p>
          <a:p>
            <a:pPr lvl="0"/>
            <a:endParaRPr lang="en-GB" b="0" kern="0" dirty="0">
              <a:solidFill>
                <a:srgbClr val="000000"/>
              </a:solidFill>
            </a:endParaRPr>
          </a:p>
          <a:p>
            <a:pPr marL="0" lvl="0" indent="0">
              <a:buNone/>
            </a:pPr>
            <a:r>
              <a:rPr lang="en-GB" b="0" kern="0" dirty="0">
                <a:solidFill>
                  <a:srgbClr val="000000"/>
                </a:solidFill>
              </a:rPr>
              <a:t>Definitions are stored in JSON</a:t>
            </a:r>
          </a:p>
        </p:txBody>
      </p:sp>
      <p:sp>
        <p:nvSpPr>
          <p:cNvPr id="5" name="TextBox 4">
            <a:extLst>
              <a:ext uri="{FF2B5EF4-FFF2-40B4-BE49-F238E27FC236}">
                <a16:creationId xmlns:a16="http://schemas.microsoft.com/office/drawing/2014/main" id="{6DBB8437-A638-4228-BA32-C73BB58FD5BD}"/>
              </a:ext>
            </a:extLst>
          </p:cNvPr>
          <p:cNvSpPr txBox="1"/>
          <p:nvPr/>
        </p:nvSpPr>
        <p:spPr>
          <a:xfrm>
            <a:off x="187779" y="6400800"/>
            <a:ext cx="785793" cy="369332"/>
          </a:xfrm>
          <a:prstGeom prst="rect">
            <a:avLst/>
          </a:prstGeom>
          <a:noFill/>
        </p:spPr>
        <p:txBody>
          <a:bodyPr wrap="none" rtlCol="0">
            <a:spAutoFit/>
          </a:bodyPr>
          <a:lstStyle/>
          <a:p>
            <a:pPr algn="l"/>
            <a:r>
              <a:rPr lang="en-US" dirty="0"/>
              <a:t>2-10</a:t>
            </a:r>
          </a:p>
        </p:txBody>
      </p:sp>
    </p:spTree>
    <p:extLst>
      <p:ext uri="{BB962C8B-B14F-4D97-AF65-F5344CB8AC3E}">
        <p14:creationId xmlns:p14="http://schemas.microsoft.com/office/powerpoint/2010/main" val="410746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654d24d-ebd9-4be7-9d8d-964509382b2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A6E7-4196-4862-B7F6-96E4538B45D4}"/>
              </a:ext>
            </a:extLst>
          </p:cNvPr>
          <p:cNvSpPr>
            <a:spLocks noGrp="1"/>
          </p:cNvSpPr>
          <p:nvPr>
            <p:ph type="title"/>
          </p:nvPr>
        </p:nvSpPr>
        <p:spPr/>
        <p:txBody>
          <a:bodyPr/>
          <a:lstStyle/>
          <a:p>
            <a:r>
              <a:rPr lang="en-US" dirty="0"/>
              <a:t>Policy Definition</a:t>
            </a:r>
          </a:p>
        </p:txBody>
      </p:sp>
      <p:sp>
        <p:nvSpPr>
          <p:cNvPr id="4" name="Content Placeholder 2">
            <a:extLst>
              <a:ext uri="{FF2B5EF4-FFF2-40B4-BE49-F238E27FC236}">
                <a16:creationId xmlns:a16="http://schemas.microsoft.com/office/drawing/2014/main" id="{406F720A-F578-42B7-884E-68880DE8F06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How to define:</a:t>
            </a:r>
          </a:p>
          <a:p>
            <a:pPr lvl="1"/>
            <a:r>
              <a:rPr lang="en-US" b="0" kern="0" dirty="0">
                <a:solidFill>
                  <a:srgbClr val="000000"/>
                </a:solidFill>
              </a:rPr>
              <a:t>Use All Mode</a:t>
            </a:r>
          </a:p>
          <a:p>
            <a:pPr lvl="1"/>
            <a:r>
              <a:rPr lang="en-US" b="0" kern="0" dirty="0">
                <a:solidFill>
                  <a:srgbClr val="000000"/>
                </a:solidFill>
              </a:rPr>
              <a:t>Use Parameters</a:t>
            </a:r>
          </a:p>
          <a:p>
            <a:pPr lvl="1"/>
            <a:r>
              <a:rPr lang="en-US" b="0" kern="0" dirty="0">
                <a:solidFill>
                  <a:srgbClr val="000000"/>
                </a:solidFill>
              </a:rPr>
              <a:t>Policy Rule contains simple if and then blocks</a:t>
            </a:r>
          </a:p>
          <a:p>
            <a:pPr lvl="0"/>
            <a:endParaRPr lang="en-US" b="0" kern="0" dirty="0">
              <a:solidFill>
                <a:srgbClr val="000000"/>
              </a:solidFill>
            </a:endParaRPr>
          </a:p>
          <a:p>
            <a:pPr marL="0" lvl="0" indent="0">
              <a:buNone/>
            </a:pPr>
            <a:r>
              <a:rPr lang="en-GB" sz="1800" b="0" kern="0" dirty="0">
                <a:solidFill>
                  <a:srgbClr val="000000"/>
                </a:solidFill>
                <a:latin typeface="Consolas" panose="020B0609020204030204" pitchFamily="49" charset="0"/>
              </a:rPr>
              <a:t>{</a:t>
            </a:r>
          </a:p>
          <a:p>
            <a:pPr marL="0" lvl="0" indent="0">
              <a:buNone/>
            </a:pPr>
            <a:r>
              <a:rPr lang="en-GB" sz="1800" b="0" kern="0" dirty="0">
                <a:solidFill>
                  <a:srgbClr val="000000"/>
                </a:solidFill>
                <a:latin typeface="Consolas" panose="020B0609020204030204" pitchFamily="49" charset="0"/>
              </a:rPr>
              <a:t>  "if": {</a:t>
            </a:r>
          </a:p>
          <a:p>
            <a:pPr marL="0" lvl="0" indent="0">
              <a:buNone/>
            </a:pPr>
            <a:r>
              <a:rPr lang="en-GB" sz="1800" b="0" kern="0" dirty="0">
                <a:solidFill>
                  <a:srgbClr val="000000"/>
                </a:solidFill>
                <a:latin typeface="Consolas" panose="020B0609020204030204" pitchFamily="49" charset="0"/>
              </a:rPr>
              <a:t>    &lt;condition&gt; | &lt;logical operator&gt;</a:t>
            </a:r>
          </a:p>
          <a:p>
            <a:pPr marL="0" lvl="0" indent="0">
              <a:buNone/>
            </a:pPr>
            <a:r>
              <a:rPr lang="en-GB" sz="1800" b="0" kern="0" dirty="0">
                <a:solidFill>
                  <a:srgbClr val="000000"/>
                </a:solidFill>
                <a:latin typeface="Consolas" panose="020B0609020204030204" pitchFamily="49" charset="0"/>
              </a:rPr>
              <a:t>  },</a:t>
            </a:r>
          </a:p>
          <a:p>
            <a:pPr marL="0" lvl="0" indent="0">
              <a:buNone/>
            </a:pPr>
            <a:r>
              <a:rPr lang="en-GB" sz="1800" b="0" kern="0" dirty="0">
                <a:solidFill>
                  <a:srgbClr val="000000"/>
                </a:solidFill>
                <a:latin typeface="Consolas" panose="020B0609020204030204" pitchFamily="49" charset="0"/>
              </a:rPr>
              <a:t>  "then": {</a:t>
            </a:r>
          </a:p>
          <a:p>
            <a:pPr marL="0" lvl="0" indent="0">
              <a:buNone/>
            </a:pPr>
            <a:r>
              <a:rPr lang="en-GB" sz="1800" b="0" kern="0" dirty="0">
                <a:solidFill>
                  <a:srgbClr val="000000"/>
                </a:solidFill>
                <a:latin typeface="Consolas" panose="020B0609020204030204" pitchFamily="49" charset="0"/>
              </a:rPr>
              <a:t>    "effect": "deny | audit | append"</a:t>
            </a:r>
          </a:p>
          <a:p>
            <a:pPr marL="0" lvl="0" indent="0">
              <a:buNone/>
            </a:pPr>
            <a:r>
              <a:rPr lang="en-GB" sz="1800" b="0" kern="0" dirty="0">
                <a:solidFill>
                  <a:srgbClr val="000000"/>
                </a:solidFill>
                <a:latin typeface="Consolas" panose="020B0609020204030204" pitchFamily="49" charset="0"/>
              </a:rPr>
              <a:t>  }</a:t>
            </a:r>
          </a:p>
          <a:p>
            <a:pPr marL="0" lvl="0" indent="0">
              <a:buNone/>
            </a:pPr>
            <a:r>
              <a:rPr lang="en-GB" sz="1800" b="0" kern="0" dirty="0">
                <a:solidFill>
                  <a:srgbClr val="000000"/>
                </a:solidFill>
                <a:latin typeface="Consolas" panose="020B0609020204030204" pitchFamily="49" charset="0"/>
              </a:rPr>
              <a:t>}</a:t>
            </a: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id="{4EDE58E4-5368-4E29-9A9F-96F41145949B}"/>
              </a:ext>
            </a:extLst>
          </p:cNvPr>
          <p:cNvSpPr txBox="1"/>
          <p:nvPr/>
        </p:nvSpPr>
        <p:spPr>
          <a:xfrm>
            <a:off x="187779" y="6400800"/>
            <a:ext cx="785793" cy="369332"/>
          </a:xfrm>
          <a:prstGeom prst="rect">
            <a:avLst/>
          </a:prstGeom>
          <a:noFill/>
        </p:spPr>
        <p:txBody>
          <a:bodyPr wrap="none" rtlCol="0">
            <a:spAutoFit/>
          </a:bodyPr>
          <a:lstStyle/>
          <a:p>
            <a:pPr algn="l"/>
            <a:r>
              <a:rPr lang="en-US" dirty="0"/>
              <a:t>2-10</a:t>
            </a:r>
          </a:p>
        </p:txBody>
      </p:sp>
    </p:spTree>
    <p:extLst>
      <p:ext uri="{BB962C8B-B14F-4D97-AF65-F5344CB8AC3E}">
        <p14:creationId xmlns:p14="http://schemas.microsoft.com/office/powerpoint/2010/main" val="3690875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1e92888-2adb-4991-980d-b503e8af220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E42E-9225-4D47-990C-3EF9D6A93990}"/>
              </a:ext>
            </a:extLst>
          </p:cNvPr>
          <p:cNvSpPr>
            <a:spLocks noGrp="1"/>
          </p:cNvSpPr>
          <p:nvPr>
            <p:ph type="title"/>
          </p:nvPr>
        </p:nvSpPr>
        <p:spPr/>
        <p:txBody>
          <a:bodyPr/>
          <a:lstStyle/>
          <a:p>
            <a:r>
              <a:rPr lang="en-US" dirty="0"/>
              <a:t>Policy Assignment</a:t>
            </a:r>
          </a:p>
        </p:txBody>
      </p:sp>
      <p:sp>
        <p:nvSpPr>
          <p:cNvPr id="4" name="Content Placeholder 2">
            <a:extLst>
              <a:ext uri="{FF2B5EF4-FFF2-40B4-BE49-F238E27FC236}">
                <a16:creationId xmlns:a16="http://schemas.microsoft.com/office/drawing/2014/main" id="{762F3791-B3C0-4812-8B1B-110D1776DD0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Using PowerShell</a:t>
            </a:r>
          </a:p>
          <a:p>
            <a:pPr lvl="0"/>
            <a:r>
              <a:rPr lang="en-US" b="0" kern="0" dirty="0">
                <a:solidFill>
                  <a:srgbClr val="000000"/>
                </a:solidFill>
              </a:rPr>
              <a:t>GUI through Azure Portal</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DEF3F155-11D3-4191-BD70-0B86A0538B68}"/>
              </a:ext>
            </a:extLst>
          </p:cNvPr>
          <p:cNvSpPr txBox="1"/>
          <p:nvPr/>
        </p:nvSpPr>
        <p:spPr>
          <a:xfrm>
            <a:off x="187779" y="6400800"/>
            <a:ext cx="785793" cy="369332"/>
          </a:xfrm>
          <a:prstGeom prst="rect">
            <a:avLst/>
          </a:prstGeom>
          <a:noFill/>
        </p:spPr>
        <p:txBody>
          <a:bodyPr wrap="none" rtlCol="0">
            <a:spAutoFit/>
          </a:bodyPr>
          <a:lstStyle/>
          <a:p>
            <a:pPr algn="l"/>
            <a:r>
              <a:rPr lang="en-US" dirty="0"/>
              <a:t>2-11</a:t>
            </a:r>
          </a:p>
        </p:txBody>
      </p:sp>
    </p:spTree>
    <p:extLst>
      <p:ext uri="{BB962C8B-B14F-4D97-AF65-F5344CB8AC3E}">
        <p14:creationId xmlns:p14="http://schemas.microsoft.com/office/powerpoint/2010/main" val="2633209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dd536fcd-5d4d-42a4-9f35-0da6b08c85c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2BB6-C38B-4CC2-A919-371310DF89C6}"/>
              </a:ext>
            </a:extLst>
          </p:cNvPr>
          <p:cNvSpPr>
            <a:spLocks noGrp="1"/>
          </p:cNvSpPr>
          <p:nvPr>
            <p:ph type="title"/>
          </p:nvPr>
        </p:nvSpPr>
        <p:spPr/>
        <p:txBody>
          <a:bodyPr/>
          <a:lstStyle/>
          <a:p>
            <a:r>
              <a:rPr lang="en-US" dirty="0"/>
              <a:t>Policy Assignment</a:t>
            </a:r>
          </a:p>
        </p:txBody>
      </p:sp>
      <p:sp>
        <p:nvSpPr>
          <p:cNvPr id="4" name="Content Placeholder 2">
            <a:extLst>
              <a:ext uri="{FF2B5EF4-FFF2-40B4-BE49-F238E27FC236}">
                <a16:creationId xmlns:a16="http://schemas.microsoft.com/office/drawing/2014/main" id="{024F9808-9A8F-4EAA-B288-A323412DA93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Using PowerShell:</a:t>
            </a:r>
          </a:p>
          <a:p>
            <a:pPr marL="0" lvl="0" indent="0">
              <a:buNone/>
            </a:pPr>
            <a:endParaRPr lang="en-GB" sz="2400" b="0" kern="0" dirty="0">
              <a:solidFill>
                <a:srgbClr val="000000"/>
              </a:solidFill>
              <a:latin typeface="Consolas" panose="020B0609020204030204" pitchFamily="49" charset="0"/>
            </a:endParaRPr>
          </a:p>
          <a:p>
            <a:pPr marL="0" lvl="0" indent="0">
              <a:buNone/>
            </a:pPr>
            <a:r>
              <a:rPr lang="en-GB" sz="2400" b="0" kern="0" dirty="0">
                <a:solidFill>
                  <a:srgbClr val="000000"/>
                </a:solidFill>
                <a:latin typeface="Consolas" panose="020B0609020204030204" pitchFamily="49" charset="0"/>
              </a:rPr>
              <a:t>$rg = </a:t>
            </a:r>
            <a:r>
              <a:rPr lang="en-GB" sz="2400" kern="0" dirty="0">
                <a:solidFill>
                  <a:srgbClr val="000000">
                    <a:lumMod val="75000"/>
                  </a:srgbClr>
                </a:solidFill>
                <a:latin typeface="Consolas" panose="020B0609020204030204" pitchFamily="49" charset="0"/>
              </a:rPr>
              <a:t>Get-AzureRmResourceGroup</a:t>
            </a:r>
            <a:r>
              <a:rPr lang="en-GB" sz="2400" b="0" kern="0" dirty="0">
                <a:solidFill>
                  <a:srgbClr val="000000"/>
                </a:solidFill>
                <a:latin typeface="Consolas" panose="020B0609020204030204" pitchFamily="49" charset="0"/>
              </a:rPr>
              <a:t> -Name “ContosoVMS"</a:t>
            </a:r>
          </a:p>
          <a:p>
            <a:pPr marL="0" lvl="0" indent="0">
              <a:buNone/>
            </a:pPr>
            <a:endParaRPr lang="en-GB" sz="2400" b="0" kern="0" dirty="0">
              <a:solidFill>
                <a:srgbClr val="000000"/>
              </a:solidFill>
              <a:latin typeface="Consolas" panose="020B0609020204030204" pitchFamily="49" charset="0"/>
            </a:endParaRPr>
          </a:p>
          <a:p>
            <a:pPr marL="0" lvl="0" indent="0">
              <a:buNone/>
            </a:pPr>
            <a:r>
              <a:rPr lang="en-GB" sz="2400" b="0" kern="0" dirty="0">
                <a:solidFill>
                  <a:srgbClr val="000000"/>
                </a:solidFill>
                <a:latin typeface="Consolas" panose="020B0609020204030204" pitchFamily="49" charset="0"/>
              </a:rPr>
              <a:t>$definition = </a:t>
            </a:r>
            <a:r>
              <a:rPr lang="en-GB" sz="2400" kern="0" dirty="0">
                <a:solidFill>
                  <a:srgbClr val="000000">
                    <a:lumMod val="75000"/>
                  </a:srgbClr>
                </a:solidFill>
                <a:latin typeface="Consolas" panose="020B0609020204030204" pitchFamily="49" charset="0"/>
              </a:rPr>
              <a:t>Get-AzureRmPolicyDefinition</a:t>
            </a:r>
            <a:r>
              <a:rPr lang="en-GB" sz="2400" b="0" kern="0" dirty="0">
                <a:solidFill>
                  <a:srgbClr val="000000"/>
                </a:solidFill>
                <a:latin typeface="Consolas" panose="020B0609020204030204" pitchFamily="49" charset="0"/>
              </a:rPr>
              <a:t> -Id /providers/Microsoft.Authorization/policyDefinitions/a57364a-7474-ed43-c564-bf8b9038c4c</a:t>
            </a:r>
          </a:p>
          <a:p>
            <a:pPr marL="0" lvl="0" indent="0">
              <a:buNone/>
            </a:pPr>
            <a:endParaRPr lang="en-GB" sz="2400" b="0" kern="0" dirty="0">
              <a:solidFill>
                <a:srgbClr val="000000"/>
              </a:solidFill>
              <a:latin typeface="Consolas" panose="020B0609020204030204" pitchFamily="49" charset="0"/>
            </a:endParaRPr>
          </a:p>
          <a:p>
            <a:pPr marL="0" lvl="0" indent="0">
              <a:buNone/>
            </a:pPr>
            <a:r>
              <a:rPr lang="en-GB" sz="2400" kern="0" dirty="0">
                <a:solidFill>
                  <a:srgbClr val="000000">
                    <a:lumMod val="75000"/>
                  </a:srgbClr>
                </a:solidFill>
                <a:latin typeface="Consolas" panose="020B0609020204030204" pitchFamily="49" charset="0"/>
              </a:rPr>
              <a:t>New-AzureRMPolicyAssignment</a:t>
            </a:r>
            <a:r>
              <a:rPr lang="en-GB" sz="2400" b="0" kern="0" dirty="0">
                <a:solidFill>
                  <a:srgbClr val="000000"/>
                </a:solidFill>
                <a:latin typeface="Consolas" panose="020B0609020204030204" pitchFamily="49" charset="0"/>
              </a:rPr>
              <a:t> -Name VM Sizes Assignment -Scope $rg.ResourceId -PolicyDefinition $definition</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A3CCC761-7FD9-4B7A-9A97-AE120B27E680}"/>
              </a:ext>
            </a:extLst>
          </p:cNvPr>
          <p:cNvSpPr txBox="1"/>
          <p:nvPr/>
        </p:nvSpPr>
        <p:spPr>
          <a:xfrm>
            <a:off x="187779" y="6400800"/>
            <a:ext cx="785793" cy="369332"/>
          </a:xfrm>
          <a:prstGeom prst="rect">
            <a:avLst/>
          </a:prstGeom>
          <a:noFill/>
        </p:spPr>
        <p:txBody>
          <a:bodyPr wrap="none" rtlCol="0">
            <a:spAutoFit/>
          </a:bodyPr>
          <a:lstStyle/>
          <a:p>
            <a:pPr algn="l"/>
            <a:r>
              <a:rPr lang="en-US" dirty="0"/>
              <a:t>2-11</a:t>
            </a:r>
          </a:p>
        </p:txBody>
      </p:sp>
    </p:spTree>
    <p:extLst>
      <p:ext uri="{BB962C8B-B14F-4D97-AF65-F5344CB8AC3E}">
        <p14:creationId xmlns:p14="http://schemas.microsoft.com/office/powerpoint/2010/main" val="3784019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9523eaa-a075-4725-b433-4bbb283ebab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580E-7FE6-4DDE-B614-B3CA0287FA36}"/>
              </a:ext>
            </a:extLst>
          </p:cNvPr>
          <p:cNvSpPr>
            <a:spLocks noGrp="1"/>
          </p:cNvSpPr>
          <p:nvPr>
            <p:ph type="title"/>
          </p:nvPr>
        </p:nvSpPr>
        <p:spPr/>
        <p:txBody>
          <a:bodyPr/>
          <a:lstStyle/>
          <a:p>
            <a:r>
              <a:rPr lang="en-US" dirty="0"/>
              <a:t>Policy Assignment</a:t>
            </a:r>
          </a:p>
        </p:txBody>
      </p:sp>
      <p:sp>
        <p:nvSpPr>
          <p:cNvPr id="4" name="Content Placeholder 2">
            <a:extLst>
              <a:ext uri="{FF2B5EF4-FFF2-40B4-BE49-F238E27FC236}">
                <a16:creationId xmlns:a16="http://schemas.microsoft.com/office/drawing/2014/main" id="{E22A4057-F37A-45C3-8E10-98D9ECD193D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Using the Portal</a:t>
            </a:r>
          </a:p>
        </p:txBody>
      </p:sp>
      <p:pic>
        <p:nvPicPr>
          <p:cNvPr id="5" name="Picture 4" descr="Assigning ARM Policy using the portal">
            <a:extLst>
              <a:ext uri="{FF2B5EF4-FFF2-40B4-BE49-F238E27FC236}">
                <a16:creationId xmlns:a16="http://schemas.microsoft.com/office/drawing/2014/main" id="{07A72751-2E60-40F0-9423-7D040772EADE}"/>
              </a:ext>
            </a:extLst>
          </p:cNvPr>
          <p:cNvPicPr>
            <a:picLocks noChangeAspect="1"/>
          </p:cNvPicPr>
          <p:nvPr/>
        </p:nvPicPr>
        <p:blipFill>
          <a:blip r:embed="rId3"/>
          <a:stretch>
            <a:fillRect/>
          </a:stretch>
        </p:blipFill>
        <p:spPr>
          <a:xfrm>
            <a:off x="624681" y="2064390"/>
            <a:ext cx="7541329" cy="4372062"/>
          </a:xfrm>
          <a:prstGeom prst="rect">
            <a:avLst/>
          </a:prstGeom>
        </p:spPr>
      </p:pic>
      <p:sp>
        <p:nvSpPr>
          <p:cNvPr id="6" name="TextBox 5">
            <a:extLst>
              <a:ext uri="{FF2B5EF4-FFF2-40B4-BE49-F238E27FC236}">
                <a16:creationId xmlns:a16="http://schemas.microsoft.com/office/drawing/2014/main" id="{C8112E3B-4231-405A-ACF5-D0BC09DD87FD}"/>
              </a:ext>
            </a:extLst>
          </p:cNvPr>
          <p:cNvSpPr txBox="1"/>
          <p:nvPr/>
        </p:nvSpPr>
        <p:spPr>
          <a:xfrm>
            <a:off x="187779" y="6400800"/>
            <a:ext cx="785793" cy="369332"/>
          </a:xfrm>
          <a:prstGeom prst="rect">
            <a:avLst/>
          </a:prstGeom>
          <a:noFill/>
        </p:spPr>
        <p:txBody>
          <a:bodyPr wrap="none" rtlCol="0">
            <a:spAutoFit/>
          </a:bodyPr>
          <a:lstStyle/>
          <a:p>
            <a:pPr algn="l"/>
            <a:r>
              <a:rPr lang="en-US" dirty="0"/>
              <a:t>2-11</a:t>
            </a:r>
          </a:p>
        </p:txBody>
      </p:sp>
    </p:spTree>
    <p:extLst>
      <p:ext uri="{BB962C8B-B14F-4D97-AF65-F5344CB8AC3E}">
        <p14:creationId xmlns:p14="http://schemas.microsoft.com/office/powerpoint/2010/main" val="2462567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b2395a-b071-46d5-9411-97c089d83b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72F6-5718-4800-AE7F-D573E94A597B}"/>
              </a:ext>
            </a:extLst>
          </p:cNvPr>
          <p:cNvSpPr>
            <a:spLocks noGrp="1"/>
          </p:cNvSpPr>
          <p:nvPr>
            <p:ph type="title"/>
          </p:nvPr>
        </p:nvSpPr>
        <p:spPr/>
        <p:txBody>
          <a:bodyPr/>
          <a:lstStyle/>
          <a:p>
            <a:r>
              <a:rPr lang="en-US" dirty="0"/>
              <a:t>Policies for Naming Conventions</a:t>
            </a:r>
          </a:p>
        </p:txBody>
      </p:sp>
      <p:sp>
        <p:nvSpPr>
          <p:cNvPr id="4" name="Content Placeholder 2">
            <a:extLst>
              <a:ext uri="{FF2B5EF4-FFF2-40B4-BE49-F238E27FC236}">
                <a16:creationId xmlns:a16="http://schemas.microsoft.com/office/drawing/2014/main" id="{619C1C37-AA24-41DF-9CCE-F8993279BBE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Prescribe how organization resources are named:</a:t>
            </a:r>
          </a:p>
          <a:p>
            <a:pPr lvl="0"/>
            <a:r>
              <a:rPr lang="en-US" b="0" kern="0" dirty="0">
                <a:solidFill>
                  <a:srgbClr val="000000"/>
                </a:solidFill>
              </a:rPr>
              <a:t>Wildcard</a:t>
            </a:r>
          </a:p>
          <a:p>
            <a:pPr lvl="0"/>
            <a:r>
              <a:rPr lang="en-US" b="0" kern="0" dirty="0">
                <a:solidFill>
                  <a:srgbClr val="000000"/>
                </a:solidFill>
              </a:rPr>
              <a:t>Pattern</a:t>
            </a:r>
          </a:p>
          <a:p>
            <a:pPr lvl="0"/>
            <a:r>
              <a:rPr lang="en-US" b="0" kern="0" dirty="0">
                <a:solidFill>
                  <a:srgbClr val="000000"/>
                </a:solidFill>
              </a:rPr>
              <a:t>Tags</a:t>
            </a:r>
          </a:p>
          <a:p>
            <a:pPr lvl="0"/>
            <a:r>
              <a:rPr lang="en-US" b="0" kern="0" dirty="0">
                <a:solidFill>
                  <a:srgbClr val="000000"/>
                </a:solidFill>
              </a:rPr>
              <a:t>Multiple patterns</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289B8099-B5A5-4135-8C38-482DBEC65B78}"/>
              </a:ext>
            </a:extLst>
          </p:cNvPr>
          <p:cNvSpPr txBox="1"/>
          <p:nvPr/>
        </p:nvSpPr>
        <p:spPr>
          <a:xfrm>
            <a:off x="187779" y="6400800"/>
            <a:ext cx="785793" cy="369332"/>
          </a:xfrm>
          <a:prstGeom prst="rect">
            <a:avLst/>
          </a:prstGeom>
          <a:noFill/>
        </p:spPr>
        <p:txBody>
          <a:bodyPr wrap="none" rtlCol="0">
            <a:spAutoFit/>
          </a:bodyPr>
          <a:lstStyle/>
          <a:p>
            <a:pPr algn="l"/>
            <a:r>
              <a:rPr lang="en-US" dirty="0"/>
              <a:t>2-12</a:t>
            </a:r>
          </a:p>
        </p:txBody>
      </p:sp>
    </p:spTree>
    <p:extLst>
      <p:ext uri="{BB962C8B-B14F-4D97-AF65-F5344CB8AC3E}">
        <p14:creationId xmlns:p14="http://schemas.microsoft.com/office/powerpoint/2010/main" val="2026076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0697084c-6a05-4c93-8d56-837bf676d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F0C0-1B25-4DAB-86CC-CE81644EED6F}"/>
              </a:ext>
            </a:extLst>
          </p:cNvPr>
          <p:cNvSpPr>
            <a:spLocks noGrp="1"/>
          </p:cNvSpPr>
          <p:nvPr>
            <p:ph type="title"/>
          </p:nvPr>
        </p:nvSpPr>
        <p:spPr/>
        <p:txBody>
          <a:bodyPr/>
          <a:lstStyle/>
          <a:p>
            <a:r>
              <a:rPr lang="en-US" dirty="0"/>
              <a:t>Policies for Naming Conventions</a:t>
            </a:r>
          </a:p>
        </p:txBody>
      </p:sp>
      <p:sp>
        <p:nvSpPr>
          <p:cNvPr id="4" name="Content Placeholder 2">
            <a:extLst>
              <a:ext uri="{FF2B5EF4-FFF2-40B4-BE49-F238E27FC236}">
                <a16:creationId xmlns:a16="http://schemas.microsoft.com/office/drawing/2014/main" id="{F5828EE9-34C4-4742-AD7E-1682D7F9B65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Pattern:</a:t>
            </a:r>
          </a:p>
          <a:p>
            <a:endParaRPr lang="en-US" b="0" kern="0" dirty="0"/>
          </a:p>
          <a:p>
            <a:pPr marL="0" indent="0">
              <a:buFont typeface="Arial" pitchFamily="34" charset="0"/>
              <a:buNone/>
            </a:pPr>
            <a:r>
              <a:rPr lang="en-GB" sz="2000" b="0" kern="0" dirty="0">
                <a:latin typeface="Consolas" panose="020B0609020204030204" pitchFamily="49" charset="0"/>
              </a:rPr>
              <a:t>{</a:t>
            </a:r>
          </a:p>
          <a:p>
            <a:pPr marL="0" indent="0">
              <a:buFont typeface="Arial" pitchFamily="34" charset="0"/>
              <a:buNone/>
            </a:pPr>
            <a:r>
              <a:rPr lang="en-GB" sz="2000" b="0" kern="0" dirty="0">
                <a:latin typeface="Consolas" panose="020B0609020204030204" pitchFamily="49" charset="0"/>
              </a:rPr>
              <a:t>  "if": {</a:t>
            </a:r>
          </a:p>
          <a:p>
            <a:pPr marL="0" indent="0">
              <a:buFont typeface="Arial" pitchFamily="34" charset="0"/>
              <a:buNone/>
            </a:pPr>
            <a:r>
              <a:rPr lang="en-GB" sz="2000" b="0" kern="0" dirty="0">
                <a:latin typeface="Consolas" panose="020B0609020204030204" pitchFamily="49" charset="0"/>
              </a:rPr>
              <a:t>    "not": {</a:t>
            </a:r>
          </a:p>
          <a:p>
            <a:pPr marL="0" indent="0">
              <a:buFont typeface="Arial" pitchFamily="34" charset="0"/>
              <a:buNone/>
            </a:pPr>
            <a:r>
              <a:rPr lang="en-GB" sz="2000" b="0" kern="0" dirty="0">
                <a:latin typeface="Consolas" panose="020B0609020204030204" pitchFamily="49" charset="0"/>
              </a:rPr>
              <a:t>      "field": "name",</a:t>
            </a:r>
          </a:p>
          <a:p>
            <a:pPr marL="0" indent="0">
              <a:buFont typeface="Arial" pitchFamily="34" charset="0"/>
              <a:buNone/>
            </a:pPr>
            <a:r>
              <a:rPr lang="en-GB" sz="2000" b="0" kern="0" dirty="0">
                <a:latin typeface="Consolas" panose="020B0609020204030204" pitchFamily="49" charset="0"/>
              </a:rPr>
              <a:t>      "match": "contoso??????"</a:t>
            </a:r>
          </a:p>
          <a:p>
            <a:pPr marL="0" indent="0">
              <a:buFont typeface="Arial" pitchFamily="34" charset="0"/>
              <a:buNone/>
            </a:pPr>
            <a:r>
              <a:rPr lang="en-GB" sz="2000" b="0" kern="0" dirty="0">
                <a:latin typeface="Consolas" panose="020B0609020204030204" pitchFamily="49" charset="0"/>
              </a:rPr>
              <a:t>    }</a:t>
            </a:r>
          </a:p>
          <a:p>
            <a:pPr marL="0" indent="0">
              <a:buFont typeface="Arial" pitchFamily="34" charset="0"/>
              <a:buNone/>
            </a:pPr>
            <a:r>
              <a:rPr lang="en-GB" sz="2000" b="0" kern="0" dirty="0">
                <a:latin typeface="Consolas" panose="020B0609020204030204" pitchFamily="49" charset="0"/>
              </a:rPr>
              <a:t>  },</a:t>
            </a:r>
          </a:p>
          <a:p>
            <a:pPr marL="0" indent="0">
              <a:buFont typeface="Arial" pitchFamily="34" charset="0"/>
              <a:buNone/>
            </a:pPr>
            <a:r>
              <a:rPr lang="en-GB" sz="2000" b="0" kern="0" dirty="0">
                <a:latin typeface="Consolas" panose="020B0609020204030204" pitchFamily="49" charset="0"/>
              </a:rPr>
              <a:t>  "then": {</a:t>
            </a:r>
          </a:p>
          <a:p>
            <a:pPr marL="0" indent="0">
              <a:buFont typeface="Arial" pitchFamily="34" charset="0"/>
              <a:buNone/>
            </a:pPr>
            <a:r>
              <a:rPr lang="en-GB" sz="2000" b="0" kern="0" dirty="0">
                <a:latin typeface="Consolas" panose="020B0609020204030204" pitchFamily="49" charset="0"/>
              </a:rPr>
              <a:t>    "effect": "deny"</a:t>
            </a:r>
          </a:p>
          <a:p>
            <a:pPr marL="0" indent="0">
              <a:buFont typeface="Arial" pitchFamily="34" charset="0"/>
              <a:buNone/>
            </a:pPr>
            <a:r>
              <a:rPr lang="en-GB" sz="2000" b="0" kern="0" dirty="0">
                <a:latin typeface="Consolas" panose="020B0609020204030204" pitchFamily="49" charset="0"/>
              </a:rPr>
              <a:t>  }</a:t>
            </a:r>
          </a:p>
          <a:p>
            <a:pPr marL="0" indent="0">
              <a:buFont typeface="Arial" pitchFamily="34" charset="0"/>
              <a:buNone/>
            </a:pPr>
            <a:r>
              <a:rPr lang="en-GB" sz="2000" b="0" kern="0" dirty="0">
                <a:latin typeface="Consolas" panose="020B0609020204030204" pitchFamily="49" charset="0"/>
              </a:rPr>
              <a:t>}</a:t>
            </a:r>
          </a:p>
          <a:p>
            <a:endParaRPr lang="en-US" b="0" kern="0" dirty="0"/>
          </a:p>
        </p:txBody>
      </p:sp>
      <p:sp>
        <p:nvSpPr>
          <p:cNvPr id="5" name="TextBox 4">
            <a:extLst>
              <a:ext uri="{FF2B5EF4-FFF2-40B4-BE49-F238E27FC236}">
                <a16:creationId xmlns:a16="http://schemas.microsoft.com/office/drawing/2014/main" id="{EA4FAD71-8AB3-4644-9866-F1F43034D967}"/>
              </a:ext>
            </a:extLst>
          </p:cNvPr>
          <p:cNvSpPr txBox="1"/>
          <p:nvPr/>
        </p:nvSpPr>
        <p:spPr>
          <a:xfrm>
            <a:off x="187779" y="6400800"/>
            <a:ext cx="785793" cy="369332"/>
          </a:xfrm>
          <a:prstGeom prst="rect">
            <a:avLst/>
          </a:prstGeom>
          <a:noFill/>
        </p:spPr>
        <p:txBody>
          <a:bodyPr wrap="none" rtlCol="0">
            <a:spAutoFit/>
          </a:bodyPr>
          <a:lstStyle/>
          <a:p>
            <a:pPr algn="l"/>
            <a:r>
              <a:rPr lang="en-US" dirty="0"/>
              <a:t>2-12</a:t>
            </a:r>
          </a:p>
        </p:txBody>
      </p:sp>
    </p:spTree>
    <p:extLst>
      <p:ext uri="{BB962C8B-B14F-4D97-AF65-F5344CB8AC3E}">
        <p14:creationId xmlns:p14="http://schemas.microsoft.com/office/powerpoint/2010/main" val="147864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FC24-6D11-418F-A09D-7F6105E0274C}"/>
              </a:ext>
            </a:extLst>
          </p:cNvPr>
          <p:cNvSpPr>
            <a:spLocks noGrp="1"/>
          </p:cNvSpPr>
          <p:nvPr>
            <p:ph type="title"/>
          </p:nvPr>
        </p:nvSpPr>
        <p:spPr/>
        <p:txBody>
          <a:bodyPr/>
          <a:lstStyle/>
          <a:p>
            <a:r>
              <a:rPr lang="en-US" dirty="0"/>
              <a:t>Lesson 1: ARM Templates</a:t>
            </a:r>
          </a:p>
        </p:txBody>
      </p:sp>
      <p:sp>
        <p:nvSpPr>
          <p:cNvPr id="3" name="Text Placeholder 2">
            <a:extLst>
              <a:ext uri="{FF2B5EF4-FFF2-40B4-BE49-F238E27FC236}">
                <a16:creationId xmlns:a16="http://schemas.microsoft.com/office/drawing/2014/main" id="{BBFECA2B-C8B9-4AE7-9B57-EDA974E48769}"/>
              </a:ext>
            </a:extLst>
          </p:cNvPr>
          <p:cNvSpPr>
            <a:spLocks noGrp="1"/>
          </p:cNvSpPr>
          <p:nvPr>
            <p:ph type="body" idx="1"/>
          </p:nvPr>
        </p:nvSpPr>
        <p:spPr/>
        <p:txBody>
          <a:bodyPr/>
          <a:lstStyle/>
          <a:p>
            <a:r>
              <a:rPr lang="en-US" dirty="0"/>
              <a:t>Azure Resource Manager
JSON</a:t>
            </a:r>
          </a:p>
        </p:txBody>
      </p:sp>
      <p:sp>
        <p:nvSpPr>
          <p:cNvPr id="4" name="TextBox 3">
            <a:extLst>
              <a:ext uri="{FF2B5EF4-FFF2-40B4-BE49-F238E27FC236}">
                <a16:creationId xmlns:a16="http://schemas.microsoft.com/office/drawing/2014/main" id="{7E37ED48-7769-4095-B775-96EE523AB594}"/>
              </a:ext>
            </a:extLst>
          </p:cNvPr>
          <p:cNvSpPr txBox="1"/>
          <p:nvPr/>
        </p:nvSpPr>
        <p:spPr>
          <a:xfrm>
            <a:off x="187779" y="6400800"/>
            <a:ext cx="622286" cy="369332"/>
          </a:xfrm>
          <a:prstGeom prst="rect">
            <a:avLst/>
          </a:prstGeom>
          <a:noFill/>
        </p:spPr>
        <p:txBody>
          <a:bodyPr wrap="none" rtlCol="0">
            <a:spAutoFit/>
          </a:bodyPr>
          <a:lstStyle/>
          <a:p>
            <a:pPr algn="l"/>
            <a:r>
              <a:rPr lang="en-US" dirty="0"/>
              <a:t>2-2</a:t>
            </a:r>
          </a:p>
        </p:txBody>
      </p:sp>
    </p:spTree>
    <p:extLst>
      <p:ext uri="{BB962C8B-B14F-4D97-AF65-F5344CB8AC3E}">
        <p14:creationId xmlns:p14="http://schemas.microsoft.com/office/powerpoint/2010/main" val="2246018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f464592e-18b7-43bc-9044-e9831e8d293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68EF-7864-4951-8F92-764F44956DC1}"/>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9A8C3D7A-7B39-4CED-A2ED-140E539084B5}"/>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endParaRPr lang="en-US" sz="1800" b="0" dirty="0">
              <a:solidFill>
                <a:srgbClr val="000000"/>
              </a:solidFill>
              <a:ea typeface="+mn-ea"/>
            </a:endParaRPr>
          </a:p>
        </p:txBody>
      </p:sp>
      <p:sp>
        <p:nvSpPr>
          <p:cNvPr id="5" name="Title 1">
            <a:extLst>
              <a:ext uri="{FF2B5EF4-FFF2-40B4-BE49-F238E27FC236}">
                <a16:creationId xmlns:a16="http://schemas.microsoft.com/office/drawing/2014/main" id="{C3E0501F-3C42-4EF8-9AA0-70254F8531E2}"/>
              </a:ext>
            </a:extLst>
          </p:cNvPr>
          <p:cNvSpPr txBox="1">
            <a:spLocks/>
          </p:cNvSpPr>
          <p:nvPr/>
        </p:nvSpPr>
        <p:spPr>
          <a:xfrm>
            <a:off x="714152" y="13821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In what situations could you use Azure Policy and RBAC, Azure Policy alone or RBAC alone?</a:t>
            </a:r>
          </a:p>
        </p:txBody>
      </p:sp>
      <p:pic>
        <p:nvPicPr>
          <p:cNvPr id="6" name="Picture 5">
            <a:extLst>
              <a:ext uri="{FF2B5EF4-FFF2-40B4-BE49-F238E27FC236}">
                <a16:creationId xmlns:a16="http://schemas.microsoft.com/office/drawing/2014/main" id="{FAC774CF-F332-4E0D-A9FB-378AE5899D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3419471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4b4710d2-92b3-4d93-912f-56ea09fa7c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ED06-5137-4FBD-8372-4EFB350A9E03}"/>
              </a:ext>
            </a:extLst>
          </p:cNvPr>
          <p:cNvSpPr>
            <a:spLocks noGrp="1"/>
          </p:cNvSpPr>
          <p:nvPr>
            <p:ph type="title"/>
          </p:nvPr>
        </p:nvSpPr>
        <p:spPr/>
        <p:txBody>
          <a:bodyPr/>
          <a:lstStyle/>
          <a:p>
            <a:r>
              <a:rPr lang="en-US" dirty="0"/>
              <a:t>Lesson 4: Security</a:t>
            </a:r>
          </a:p>
        </p:txBody>
      </p:sp>
      <p:sp>
        <p:nvSpPr>
          <p:cNvPr id="3" name="Text Placeholder 2">
            <a:extLst>
              <a:ext uri="{FF2B5EF4-FFF2-40B4-BE49-F238E27FC236}">
                <a16:creationId xmlns:a16="http://schemas.microsoft.com/office/drawing/2014/main" id="{9BF4DAD4-5387-4E42-A2B7-72F55F28B864}"/>
              </a:ext>
            </a:extLst>
          </p:cNvPr>
          <p:cNvSpPr>
            <a:spLocks noGrp="1"/>
          </p:cNvSpPr>
          <p:nvPr>
            <p:ph type="body" idx="1"/>
          </p:nvPr>
        </p:nvSpPr>
        <p:spPr/>
        <p:txBody>
          <a:bodyPr/>
          <a:lstStyle/>
          <a:p>
            <a:r>
              <a:rPr lang="en-US" dirty="0"/>
              <a:t>Azure Key Vault
Key Vault Use in ARM Templates</a:t>
            </a:r>
          </a:p>
        </p:txBody>
      </p:sp>
      <p:sp>
        <p:nvSpPr>
          <p:cNvPr id="4" name="TextBox 3">
            <a:extLst>
              <a:ext uri="{FF2B5EF4-FFF2-40B4-BE49-F238E27FC236}">
                <a16:creationId xmlns:a16="http://schemas.microsoft.com/office/drawing/2014/main" id="{8D2E1404-8EAE-4CBF-B8FE-7521998ECFC2}"/>
              </a:ext>
            </a:extLst>
          </p:cNvPr>
          <p:cNvSpPr txBox="1"/>
          <p:nvPr/>
        </p:nvSpPr>
        <p:spPr>
          <a:xfrm>
            <a:off x="187779" y="6400800"/>
            <a:ext cx="785793" cy="369332"/>
          </a:xfrm>
          <a:prstGeom prst="rect">
            <a:avLst/>
          </a:prstGeom>
          <a:noFill/>
        </p:spPr>
        <p:txBody>
          <a:bodyPr wrap="none" rtlCol="0">
            <a:spAutoFit/>
          </a:bodyPr>
          <a:lstStyle/>
          <a:p>
            <a:pPr algn="l"/>
            <a:r>
              <a:rPr lang="en-US" dirty="0"/>
              <a:t>2-13</a:t>
            </a:r>
          </a:p>
        </p:txBody>
      </p:sp>
    </p:spTree>
    <p:extLst>
      <p:ext uri="{BB962C8B-B14F-4D97-AF65-F5344CB8AC3E}">
        <p14:creationId xmlns:p14="http://schemas.microsoft.com/office/powerpoint/2010/main" val="494943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89175fe1-8fdc-4c1a-bea9-24359f82d9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27AA-904E-4FFB-8DC7-BD885E4FCD73}"/>
              </a:ext>
            </a:extLst>
          </p:cNvPr>
          <p:cNvSpPr>
            <a:spLocks noGrp="1"/>
          </p:cNvSpPr>
          <p:nvPr>
            <p:ph type="title"/>
          </p:nvPr>
        </p:nvSpPr>
        <p:spPr/>
        <p:txBody>
          <a:bodyPr/>
          <a:lstStyle/>
          <a:p>
            <a:r>
              <a:rPr lang="en-US" dirty="0"/>
              <a:t>Azure Key Vault</a:t>
            </a:r>
          </a:p>
        </p:txBody>
      </p:sp>
      <p:sp>
        <p:nvSpPr>
          <p:cNvPr id="4" name="Content Placeholder 2">
            <a:extLst>
              <a:ext uri="{FF2B5EF4-FFF2-40B4-BE49-F238E27FC236}">
                <a16:creationId xmlns:a16="http://schemas.microsoft.com/office/drawing/2014/main" id="{47CA3FFE-84B5-4ACF-9ADF-4AF849BF623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When deploying resources, often secrets are required. These should not be passed but stored in the Azure Key Vault.</a:t>
            </a:r>
          </a:p>
          <a:p>
            <a:pPr lvl="0"/>
            <a:endParaRPr lang="en-US" b="0" kern="0" dirty="0">
              <a:solidFill>
                <a:srgbClr val="000000"/>
              </a:solidFill>
            </a:endParaRPr>
          </a:p>
        </p:txBody>
      </p:sp>
      <p:pic>
        <p:nvPicPr>
          <p:cNvPr id="5" name="Picture 4" descr="Azure Key Vault usage">
            <a:extLst>
              <a:ext uri="{FF2B5EF4-FFF2-40B4-BE49-F238E27FC236}">
                <a16:creationId xmlns:a16="http://schemas.microsoft.com/office/drawing/2014/main" id="{40DF7FBA-B467-4F66-8CC7-131EEEAD56AD}"/>
              </a:ext>
            </a:extLst>
          </p:cNvPr>
          <p:cNvPicPr>
            <a:picLocks noChangeAspect="1"/>
          </p:cNvPicPr>
          <p:nvPr/>
        </p:nvPicPr>
        <p:blipFill>
          <a:blip r:embed="rId3"/>
          <a:stretch>
            <a:fillRect/>
          </a:stretch>
        </p:blipFill>
        <p:spPr>
          <a:xfrm>
            <a:off x="1622766" y="2366134"/>
            <a:ext cx="5791200" cy="3921124"/>
          </a:xfrm>
          <a:prstGeom prst="rect">
            <a:avLst/>
          </a:prstGeom>
        </p:spPr>
      </p:pic>
      <p:sp>
        <p:nvSpPr>
          <p:cNvPr id="6" name="TextBox 5">
            <a:extLst>
              <a:ext uri="{FF2B5EF4-FFF2-40B4-BE49-F238E27FC236}">
                <a16:creationId xmlns:a16="http://schemas.microsoft.com/office/drawing/2014/main" id="{B25C570F-141B-45AD-8F23-F9E34C4FCEB8}"/>
              </a:ext>
            </a:extLst>
          </p:cNvPr>
          <p:cNvSpPr txBox="1"/>
          <p:nvPr/>
        </p:nvSpPr>
        <p:spPr>
          <a:xfrm>
            <a:off x="187779" y="6400800"/>
            <a:ext cx="785793" cy="369332"/>
          </a:xfrm>
          <a:prstGeom prst="rect">
            <a:avLst/>
          </a:prstGeom>
          <a:noFill/>
        </p:spPr>
        <p:txBody>
          <a:bodyPr wrap="none" rtlCol="0">
            <a:spAutoFit/>
          </a:bodyPr>
          <a:lstStyle/>
          <a:p>
            <a:pPr algn="l"/>
            <a:r>
              <a:rPr lang="en-US" dirty="0"/>
              <a:t>2-13</a:t>
            </a:r>
          </a:p>
        </p:txBody>
      </p:sp>
    </p:spTree>
    <p:extLst>
      <p:ext uri="{BB962C8B-B14F-4D97-AF65-F5344CB8AC3E}">
        <p14:creationId xmlns:p14="http://schemas.microsoft.com/office/powerpoint/2010/main" val="2936112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e502ebb3-cc3c-462e-92f1-93810590c2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198B-1E67-4E67-BD2E-8DA09816E413}"/>
              </a:ext>
            </a:extLst>
          </p:cNvPr>
          <p:cNvSpPr>
            <a:spLocks noGrp="1"/>
          </p:cNvSpPr>
          <p:nvPr>
            <p:ph type="title"/>
          </p:nvPr>
        </p:nvSpPr>
        <p:spPr/>
        <p:txBody>
          <a:bodyPr/>
          <a:lstStyle/>
          <a:p>
            <a:r>
              <a:rPr lang="en-US" dirty="0"/>
              <a:t>Key Vault Use in Azure</a:t>
            </a:r>
          </a:p>
        </p:txBody>
      </p:sp>
      <p:sp>
        <p:nvSpPr>
          <p:cNvPr id="4" name="Content Placeholder 2">
            <a:extLst>
              <a:ext uri="{FF2B5EF4-FFF2-40B4-BE49-F238E27FC236}">
                <a16:creationId xmlns:a16="http://schemas.microsoft.com/office/drawing/2014/main" id="{4EB3351F-9E8B-41A5-979A-F801E57A675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Application access without passing credentials </a:t>
            </a:r>
          </a:p>
          <a:p>
            <a:pPr marL="0" lvl="0" indent="0">
              <a:buNone/>
            </a:pPr>
            <a:endParaRPr lang="en-US" b="0" kern="0" dirty="0">
              <a:solidFill>
                <a:srgbClr val="000000"/>
              </a:solidFill>
            </a:endParaRPr>
          </a:p>
        </p:txBody>
      </p:sp>
      <p:pic>
        <p:nvPicPr>
          <p:cNvPr id="5" name="Picture 4" descr="Example application using Azure Key Vault">
            <a:extLst>
              <a:ext uri="{FF2B5EF4-FFF2-40B4-BE49-F238E27FC236}">
                <a16:creationId xmlns:a16="http://schemas.microsoft.com/office/drawing/2014/main" id="{9EAF42A4-5F98-4236-9AF7-03C2D6BE445B}"/>
              </a:ext>
            </a:extLst>
          </p:cNvPr>
          <p:cNvPicPr>
            <a:picLocks noChangeAspect="1"/>
          </p:cNvPicPr>
          <p:nvPr/>
        </p:nvPicPr>
        <p:blipFill>
          <a:blip r:embed="rId3"/>
          <a:stretch>
            <a:fillRect/>
          </a:stretch>
        </p:blipFill>
        <p:spPr>
          <a:xfrm>
            <a:off x="882315" y="1805097"/>
            <a:ext cx="7272101" cy="3356355"/>
          </a:xfrm>
          <a:prstGeom prst="rect">
            <a:avLst/>
          </a:prstGeom>
        </p:spPr>
      </p:pic>
      <p:sp>
        <p:nvSpPr>
          <p:cNvPr id="6" name="TextBox 5">
            <a:extLst>
              <a:ext uri="{FF2B5EF4-FFF2-40B4-BE49-F238E27FC236}">
                <a16:creationId xmlns:a16="http://schemas.microsoft.com/office/drawing/2014/main" id="{7678FD2A-8051-463F-86A2-D96A5CF3792D}"/>
              </a:ext>
            </a:extLst>
          </p:cNvPr>
          <p:cNvSpPr txBox="1"/>
          <p:nvPr/>
        </p:nvSpPr>
        <p:spPr>
          <a:xfrm>
            <a:off x="187779" y="6400800"/>
            <a:ext cx="785793" cy="369332"/>
          </a:xfrm>
          <a:prstGeom prst="rect">
            <a:avLst/>
          </a:prstGeom>
          <a:noFill/>
        </p:spPr>
        <p:txBody>
          <a:bodyPr wrap="none" rtlCol="0">
            <a:spAutoFit/>
          </a:bodyPr>
          <a:lstStyle/>
          <a:p>
            <a:pPr algn="l"/>
            <a:r>
              <a:rPr lang="en-US" dirty="0"/>
              <a:t>2-13</a:t>
            </a:r>
          </a:p>
        </p:txBody>
      </p:sp>
    </p:spTree>
    <p:extLst>
      <p:ext uri="{BB962C8B-B14F-4D97-AF65-F5344CB8AC3E}">
        <p14:creationId xmlns:p14="http://schemas.microsoft.com/office/powerpoint/2010/main" val="247164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125b7b90-d761-4428-a558-c552f450ca8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DB69-38CA-4809-9322-9429129341C5}"/>
              </a:ext>
            </a:extLst>
          </p:cNvPr>
          <p:cNvSpPr>
            <a:spLocks noGrp="1"/>
          </p:cNvSpPr>
          <p:nvPr>
            <p:ph type="title"/>
          </p:nvPr>
        </p:nvSpPr>
        <p:spPr/>
        <p:txBody>
          <a:bodyPr/>
          <a:lstStyle/>
          <a:p>
            <a:r>
              <a:rPr lang="en-US" dirty="0"/>
              <a:t>Key Vault Use in ARM Templates</a:t>
            </a:r>
          </a:p>
        </p:txBody>
      </p:sp>
      <p:sp>
        <p:nvSpPr>
          <p:cNvPr id="4" name="Content Placeholder 2">
            <a:extLst>
              <a:ext uri="{FF2B5EF4-FFF2-40B4-BE49-F238E27FC236}">
                <a16:creationId xmlns:a16="http://schemas.microsoft.com/office/drawing/2014/main" id="{8635831E-D0F0-4BFC-A962-B0C884D67AA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Aft>
                <a:spcPts val="600"/>
              </a:spcAft>
              <a:buNone/>
            </a:pPr>
            <a:r>
              <a:rPr lang="en-GB" sz="2400" b="0" kern="0" dirty="0">
                <a:gradFill>
                  <a:gsLst>
                    <a:gs pos="2917">
                      <a:srgbClr val="000000"/>
                    </a:gs>
                    <a:gs pos="30000">
                      <a:srgbClr val="000000"/>
                    </a:gs>
                  </a:gsLst>
                  <a:lin ang="5400000" scaled="0"/>
                </a:gradFill>
              </a:rPr>
              <a:t>Several steps to allow Key Vault use in template deployment:</a:t>
            </a:r>
          </a:p>
          <a:p>
            <a:pPr marL="627063" lvl="1" indent="-342900">
              <a:lnSpc>
                <a:spcPct val="150000"/>
              </a:lnSpc>
              <a:spcAft>
                <a:spcPts val="600"/>
              </a:spcAft>
            </a:pPr>
            <a:r>
              <a:rPr lang="en-GB" sz="2000" b="0" kern="0" dirty="0">
                <a:gradFill>
                  <a:gsLst>
                    <a:gs pos="2917">
                      <a:srgbClr val="000000"/>
                    </a:gs>
                    <a:gs pos="30000">
                      <a:srgbClr val="000000"/>
                    </a:gs>
                  </a:gsLst>
                  <a:lin ang="5400000" scaled="0"/>
                </a:gradFill>
              </a:rPr>
              <a:t>Deploy a Key vault and Secret</a:t>
            </a:r>
          </a:p>
          <a:p>
            <a:pPr marL="627063" lvl="1" indent="-342900">
              <a:lnSpc>
                <a:spcPct val="150000"/>
              </a:lnSpc>
              <a:spcAft>
                <a:spcPts val="600"/>
              </a:spcAft>
            </a:pPr>
            <a:r>
              <a:rPr lang="en-GB" sz="2000" b="0" kern="0" dirty="0">
                <a:gradFill>
                  <a:gsLst>
                    <a:gs pos="2917">
                      <a:srgbClr val="000000"/>
                    </a:gs>
                    <a:gs pos="30000">
                      <a:srgbClr val="000000"/>
                    </a:gs>
                  </a:gsLst>
                  <a:lin ang="5400000" scaled="0"/>
                </a:gradFill>
              </a:rPr>
              <a:t>Enable access to the secret</a:t>
            </a:r>
          </a:p>
          <a:p>
            <a:pPr marL="627063" lvl="1" indent="-342900">
              <a:lnSpc>
                <a:spcPct val="150000"/>
              </a:lnSpc>
              <a:spcAft>
                <a:spcPts val="600"/>
              </a:spcAft>
            </a:pPr>
            <a:r>
              <a:rPr lang="en-GB" sz="2000" b="0" kern="0" dirty="0">
                <a:gradFill>
                  <a:gsLst>
                    <a:gs pos="2917">
                      <a:srgbClr val="000000"/>
                    </a:gs>
                    <a:gs pos="30000">
                      <a:srgbClr val="000000"/>
                    </a:gs>
                  </a:gsLst>
                  <a:lin ang="5400000" scaled="0"/>
                </a:gradFill>
              </a:rPr>
              <a:t>Either:</a:t>
            </a:r>
          </a:p>
          <a:p>
            <a:pPr marL="1204558" lvl="2" indent="-342900">
              <a:lnSpc>
                <a:spcPct val="150000"/>
              </a:lnSpc>
              <a:spcAft>
                <a:spcPts val="600"/>
              </a:spcAft>
            </a:pPr>
            <a:r>
              <a:rPr lang="en-GB" b="0" kern="0" dirty="0">
                <a:gradFill>
                  <a:gsLst>
                    <a:gs pos="2917">
                      <a:srgbClr val="000000"/>
                    </a:gs>
                    <a:gs pos="30000">
                      <a:srgbClr val="000000"/>
                    </a:gs>
                  </a:gsLst>
                  <a:lin ang="5400000" scaled="0"/>
                </a:gradFill>
              </a:rPr>
              <a:t>Reference the secret with a static ID</a:t>
            </a:r>
          </a:p>
          <a:p>
            <a:pPr marL="1204558" lvl="2" indent="-342900">
              <a:lnSpc>
                <a:spcPct val="150000"/>
              </a:lnSpc>
              <a:spcAft>
                <a:spcPts val="600"/>
              </a:spcAft>
            </a:pPr>
            <a:r>
              <a:rPr lang="en-GB" b="0" kern="0" dirty="0">
                <a:gradFill>
                  <a:gsLst>
                    <a:gs pos="2917">
                      <a:srgbClr val="000000"/>
                    </a:gs>
                    <a:gs pos="30000">
                      <a:srgbClr val="000000"/>
                    </a:gs>
                  </a:gsLst>
                  <a:lin ang="5400000" scaled="0"/>
                </a:gradFill>
              </a:rPr>
              <a:t>Reference the secret with a dynamic ID</a:t>
            </a:r>
          </a:p>
          <a:p>
            <a:pPr lvl="0"/>
            <a:endParaRPr lang="en-US" b="0" kern="0" dirty="0">
              <a:solidFill>
                <a:srgbClr val="000000"/>
              </a:solidFill>
            </a:endParaRPr>
          </a:p>
          <a:p>
            <a:pPr marL="0" lvl="0" indent="0">
              <a:buNone/>
            </a:pPr>
            <a:r>
              <a:rPr lang="en-US" sz="1600" b="0" i="1" kern="0" dirty="0">
                <a:solidFill>
                  <a:srgbClr val="000000"/>
                </a:solidFill>
              </a:rPr>
              <a:t>Top Tip: set Key Vault enabledForTemplateDeployment property to true at creation. </a:t>
            </a:r>
          </a:p>
          <a:p>
            <a:pPr marL="0" lvl="0" indent="0">
              <a:buNone/>
            </a:pPr>
            <a:r>
              <a:rPr lang="en-US" sz="1600" b="0" i="1" kern="0" dirty="0">
                <a:solidFill>
                  <a:srgbClr val="000000"/>
                </a:solidFill>
              </a:rPr>
              <a:t>This will permit access from Resource Manager templates during deployment.</a:t>
            </a:r>
          </a:p>
          <a:p>
            <a:pPr marL="0" lvl="0" indent="0">
              <a:buNone/>
            </a:pPr>
            <a:endParaRPr lang="en-US" b="0" i="1" kern="0" dirty="0">
              <a:solidFill>
                <a:srgbClr val="000000"/>
              </a:solidFill>
            </a:endParaRPr>
          </a:p>
          <a:p>
            <a:pPr marL="0" lvl="0" indent="0">
              <a:buNone/>
            </a:pPr>
            <a:endParaRPr lang="en-US" b="0" i="1" kern="0" dirty="0">
              <a:solidFill>
                <a:srgbClr val="000000"/>
              </a:solidFill>
            </a:endParaRPr>
          </a:p>
        </p:txBody>
      </p:sp>
      <p:sp>
        <p:nvSpPr>
          <p:cNvPr id="5" name="TextBox 4">
            <a:extLst>
              <a:ext uri="{FF2B5EF4-FFF2-40B4-BE49-F238E27FC236}">
                <a16:creationId xmlns:a16="http://schemas.microsoft.com/office/drawing/2014/main" id="{91BD8FE5-4ECE-427A-9EC6-3A4F98ADB99F}"/>
              </a:ext>
            </a:extLst>
          </p:cNvPr>
          <p:cNvSpPr txBox="1"/>
          <p:nvPr/>
        </p:nvSpPr>
        <p:spPr>
          <a:xfrm>
            <a:off x="187779" y="6400800"/>
            <a:ext cx="785793" cy="369332"/>
          </a:xfrm>
          <a:prstGeom prst="rect">
            <a:avLst/>
          </a:prstGeom>
          <a:noFill/>
        </p:spPr>
        <p:txBody>
          <a:bodyPr wrap="none" rtlCol="0">
            <a:spAutoFit/>
          </a:bodyPr>
          <a:lstStyle/>
          <a:p>
            <a:pPr algn="l"/>
            <a:r>
              <a:rPr lang="en-US" dirty="0"/>
              <a:t>2-14</a:t>
            </a:r>
          </a:p>
        </p:txBody>
      </p:sp>
    </p:spTree>
    <p:extLst>
      <p:ext uri="{BB962C8B-B14F-4D97-AF65-F5344CB8AC3E}">
        <p14:creationId xmlns:p14="http://schemas.microsoft.com/office/powerpoint/2010/main" val="4031055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4a23b2e5-d627-4ff4-a548-ff76e87febf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A286-ABFD-4E58-A186-218D9EB54BB0}"/>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22264399-48E4-4F8B-9754-7374C87A6744}"/>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How could you use Key Vault to deploy secrets along with your ARM templates?</a:t>
            </a:r>
          </a:p>
        </p:txBody>
      </p:sp>
      <p:pic>
        <p:nvPicPr>
          <p:cNvPr id="5" name="Picture 4" descr="Question">
            <a:extLst>
              <a:ext uri="{FF2B5EF4-FFF2-40B4-BE49-F238E27FC236}">
                <a16:creationId xmlns:a16="http://schemas.microsoft.com/office/drawing/2014/main" id="{F5574043-0705-413F-A826-780F205DDF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1307905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DB08-31F4-4582-8A7D-124FD241B18E}"/>
              </a:ext>
            </a:extLst>
          </p:cNvPr>
          <p:cNvSpPr>
            <a:spLocks noGrp="1"/>
          </p:cNvSpPr>
          <p:nvPr>
            <p:ph type="title"/>
          </p:nvPr>
        </p:nvSpPr>
        <p:spPr>
          <a:xfrm>
            <a:off x="460374" y="-2"/>
            <a:ext cx="8515845" cy="740664"/>
          </a:xfrm>
        </p:spPr>
        <p:txBody>
          <a:bodyPr/>
          <a:lstStyle/>
          <a:p>
            <a:r>
              <a:rPr lang="en-US" dirty="0"/>
              <a:t>Lab: Getting Started with Azure Resource Manager</a:t>
            </a:r>
          </a:p>
        </p:txBody>
      </p:sp>
      <p:sp>
        <p:nvSpPr>
          <p:cNvPr id="3" name="Text Placeholder 2">
            <a:extLst>
              <a:ext uri="{FF2B5EF4-FFF2-40B4-BE49-F238E27FC236}">
                <a16:creationId xmlns:a16="http://schemas.microsoft.com/office/drawing/2014/main" id="{B685141A-5F1C-42B6-B260-482B73863190}"/>
              </a:ext>
            </a:extLst>
          </p:cNvPr>
          <p:cNvSpPr>
            <a:spLocks noGrp="1"/>
          </p:cNvSpPr>
          <p:nvPr>
            <p:ph type="body" idx="1"/>
          </p:nvPr>
        </p:nvSpPr>
        <p:spPr/>
        <p:txBody>
          <a:bodyPr/>
          <a:lstStyle/>
          <a:p>
            <a:r>
              <a:rPr lang="en-US" dirty="0"/>
              <a:t>Exercise 1: Creating Resource Groups
Exercise 2: Deploying an Empty Template
Exercise 3: Deploying a Simple Template
Exercise 4: Cleanup Subscription</a:t>
            </a:r>
          </a:p>
        </p:txBody>
      </p:sp>
      <p:sp>
        <p:nvSpPr>
          <p:cNvPr id="4" name="TextBox 3">
            <a:extLst>
              <a:ext uri="{FF2B5EF4-FFF2-40B4-BE49-F238E27FC236}">
                <a16:creationId xmlns:a16="http://schemas.microsoft.com/office/drawing/2014/main" id="{7C384ADD-B29C-4144-8722-10DE29578F64}"/>
              </a:ext>
            </a:extLst>
          </p:cNvPr>
          <p:cNvSpPr txBox="1"/>
          <p:nvPr/>
        </p:nvSpPr>
        <p:spPr>
          <a:xfrm>
            <a:off x="458788" y="3711585"/>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AC6DA82A-4DFB-4982-AF35-C5203D2BE48C}"/>
              </a:ext>
            </a:extLst>
          </p:cNvPr>
          <p:cNvSpPr txBox="1"/>
          <p:nvPr/>
        </p:nvSpPr>
        <p:spPr>
          <a:xfrm>
            <a:off x="458788" y="4126141"/>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53BAD55E-518D-4E41-9FDD-7DE48A4984A8}"/>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90 minutes</a:t>
            </a:r>
          </a:p>
        </p:txBody>
      </p:sp>
    </p:spTree>
    <p:extLst>
      <p:ext uri="{BB962C8B-B14F-4D97-AF65-F5344CB8AC3E}">
        <p14:creationId xmlns:p14="http://schemas.microsoft.com/office/powerpoint/2010/main" val="3110130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1C83-5635-47C8-8810-E9EA7C66EDCF}"/>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9591C43F-742C-414C-AB73-B2CAB37D1D33}"/>
              </a:ext>
            </a:extLst>
          </p:cNvPr>
          <p:cNvSpPr txBox="1"/>
          <p:nvPr/>
        </p:nvSpPr>
        <p:spPr>
          <a:xfrm>
            <a:off x="458788" y="1021214"/>
            <a:ext cx="8119156" cy="1815882"/>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As part of your onboarding as a Fabrikam consultant, your team has asked you to become familiar with the Azure Resource Manager features and to deploy your first ARM templates.</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6769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14D7-B23B-4CAF-9A0E-F35723EF0A3F}"/>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AB501556-A1EC-4A6C-B9CE-FA31234CE2C7}"/>
              </a:ext>
            </a:extLst>
          </p:cNvPr>
          <p:cNvSpPr>
            <a:spLocks noGrp="1"/>
          </p:cNvSpPr>
          <p:nvPr>
            <p:ph type="body" idx="1"/>
          </p:nvPr>
        </p:nvSpPr>
        <p:spPr/>
        <p:txBody>
          <a:bodyPr/>
          <a:lstStyle/>
          <a:p>
            <a:r>
              <a:rPr lang="en-US" dirty="0"/>
              <a:t>In this lab, you created your first ARM templates and resource groups. How could you use resource groups to organize your Azure resources in your subscription?</a:t>
            </a:r>
          </a:p>
        </p:txBody>
      </p:sp>
    </p:spTree>
    <p:extLst>
      <p:ext uri="{BB962C8B-B14F-4D97-AF65-F5344CB8AC3E}">
        <p14:creationId xmlns:p14="http://schemas.microsoft.com/office/powerpoint/2010/main" val="739809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FF61-0121-4AB6-BEF8-65B07F224D24}"/>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90417B6A-09BC-4C9E-9681-15B67C061101}"/>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88903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A067-1972-4798-9BFA-E7B359098636}"/>
              </a:ext>
            </a:extLst>
          </p:cNvPr>
          <p:cNvSpPr>
            <a:spLocks noGrp="1"/>
          </p:cNvSpPr>
          <p:nvPr>
            <p:ph type="title"/>
          </p:nvPr>
        </p:nvSpPr>
        <p:spPr/>
        <p:txBody>
          <a:bodyPr/>
          <a:lstStyle/>
          <a:p>
            <a:r>
              <a:rPr lang="en-US" dirty="0"/>
              <a:t>Azure Resource Manager</a:t>
            </a:r>
          </a:p>
        </p:txBody>
      </p:sp>
      <p:pic>
        <p:nvPicPr>
          <p:cNvPr id="4" name="Picture 3" descr="Azure Resource Manager in the context of APIs, contracts and providers">
            <a:extLst>
              <a:ext uri="{FF2B5EF4-FFF2-40B4-BE49-F238E27FC236}">
                <a16:creationId xmlns:a16="http://schemas.microsoft.com/office/drawing/2014/main" id="{B0BA663C-BF79-41B3-A248-7923E7DF4758}"/>
              </a:ext>
            </a:extLst>
          </p:cNvPr>
          <p:cNvPicPr/>
          <p:nvPr/>
        </p:nvPicPr>
        <p:blipFill>
          <a:blip r:embed="rId3"/>
          <a:stretch>
            <a:fillRect/>
          </a:stretch>
        </p:blipFill>
        <p:spPr>
          <a:xfrm>
            <a:off x="55312" y="963030"/>
            <a:ext cx="9033376" cy="4931940"/>
          </a:xfrm>
          <a:prstGeom prst="rect">
            <a:avLst/>
          </a:prstGeom>
        </p:spPr>
      </p:pic>
      <p:sp>
        <p:nvSpPr>
          <p:cNvPr id="5" name="TextBox 4">
            <a:extLst>
              <a:ext uri="{FF2B5EF4-FFF2-40B4-BE49-F238E27FC236}">
                <a16:creationId xmlns:a16="http://schemas.microsoft.com/office/drawing/2014/main" id="{9C975F76-99BE-487D-AC25-6E65D27F2AB0}"/>
              </a:ext>
            </a:extLst>
          </p:cNvPr>
          <p:cNvSpPr txBox="1"/>
          <p:nvPr/>
        </p:nvSpPr>
        <p:spPr>
          <a:xfrm>
            <a:off x="187779" y="6400800"/>
            <a:ext cx="622286" cy="369332"/>
          </a:xfrm>
          <a:prstGeom prst="rect">
            <a:avLst/>
          </a:prstGeom>
          <a:noFill/>
        </p:spPr>
        <p:txBody>
          <a:bodyPr wrap="none" rtlCol="0">
            <a:spAutoFit/>
          </a:bodyPr>
          <a:lstStyle/>
          <a:p>
            <a:pPr algn="l"/>
            <a:r>
              <a:rPr lang="en-US" dirty="0"/>
              <a:t>2-2</a:t>
            </a:r>
          </a:p>
        </p:txBody>
      </p:sp>
    </p:spTree>
    <p:extLst>
      <p:ext uri="{BB962C8B-B14F-4D97-AF65-F5344CB8AC3E}">
        <p14:creationId xmlns:p14="http://schemas.microsoft.com/office/powerpoint/2010/main" val="5531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9EC8-7BB2-4EEC-B404-0014D18C9B7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E093664-0F4C-480D-A9BA-26FAFF24232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4765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5606-D747-4B45-BFD5-5562E1A6F51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EC03FFC-3687-47D0-8A22-F41E4A5EADF6}"/>
              </a:ext>
            </a:extLst>
          </p:cNvPr>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608546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E234-E299-4F9D-BDB1-B6089B42D3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82CA2CF-B4D4-46CB-BD58-C367F0EEC4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78986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FAAA-7DC7-4EC5-992E-7D9529515B4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43BB1D8-2DF6-4C7B-8EE1-BFA6FA503C0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4991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DB19-727A-4EF3-973B-F05A243C182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4CC66FD9-A841-4D61-BADB-26FC35BC92EC}"/>
              </a:ext>
            </a:extLst>
          </p:cNvPr>
          <p:cNvSpPr>
            <a:spLocks noGrp="1"/>
          </p:cNvSpPr>
          <p:nvPr>
            <p:ph type="body" idx="1"/>
          </p:nvPr>
        </p:nvSpPr>
        <p:spPr/>
        <p:txBody>
          <a:bodyPr/>
          <a:lstStyle/>
          <a:p>
            <a:r>
              <a:rPr lang="en-US" dirty="0"/>
              <a:t>Security
Identity</a:t>
            </a:r>
          </a:p>
        </p:txBody>
      </p:sp>
      <p:sp>
        <p:nvSpPr>
          <p:cNvPr id="4" name="TextBox 3">
            <a:extLst>
              <a:ext uri="{FF2B5EF4-FFF2-40B4-BE49-F238E27FC236}">
                <a16:creationId xmlns:a16="http://schemas.microsoft.com/office/drawing/2014/main" id="{218CACBB-A7AC-4794-BA19-68DED01A3CF3}"/>
              </a:ext>
            </a:extLst>
          </p:cNvPr>
          <p:cNvSpPr txBox="1"/>
          <p:nvPr/>
        </p:nvSpPr>
        <p:spPr>
          <a:xfrm>
            <a:off x="187779" y="6400800"/>
            <a:ext cx="622286" cy="369332"/>
          </a:xfrm>
          <a:prstGeom prst="rect">
            <a:avLst/>
          </a:prstGeom>
          <a:noFill/>
        </p:spPr>
        <p:txBody>
          <a:bodyPr wrap="none" rtlCol="0">
            <a:spAutoFit/>
          </a:bodyPr>
          <a:lstStyle/>
          <a:p>
            <a:pPr algn="l"/>
            <a:r>
              <a:rPr lang="en-US" dirty="0"/>
              <a:t>9-1</a:t>
            </a:r>
          </a:p>
        </p:txBody>
      </p:sp>
    </p:spTree>
    <p:extLst>
      <p:ext uri="{BB962C8B-B14F-4D97-AF65-F5344CB8AC3E}">
        <p14:creationId xmlns:p14="http://schemas.microsoft.com/office/powerpoint/2010/main" val="3913963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FC54-8AC6-4DDD-A6D8-5531BEDD3D84}"/>
              </a:ext>
            </a:extLst>
          </p:cNvPr>
          <p:cNvSpPr>
            <a:spLocks noGrp="1"/>
          </p:cNvSpPr>
          <p:nvPr>
            <p:ph type="title"/>
          </p:nvPr>
        </p:nvSpPr>
        <p:spPr/>
        <p:txBody>
          <a:bodyPr/>
          <a:lstStyle/>
          <a:p>
            <a:r>
              <a:rPr lang="en-US" dirty="0"/>
              <a:t>Lesson 1: Security</a:t>
            </a:r>
          </a:p>
        </p:txBody>
      </p:sp>
      <p:sp>
        <p:nvSpPr>
          <p:cNvPr id="3" name="Text Placeholder 2">
            <a:extLst>
              <a:ext uri="{FF2B5EF4-FFF2-40B4-BE49-F238E27FC236}">
                <a16:creationId xmlns:a16="http://schemas.microsoft.com/office/drawing/2014/main" id="{4D9F29E9-E6B1-463D-8229-8875814E95A9}"/>
              </a:ext>
            </a:extLst>
          </p:cNvPr>
          <p:cNvSpPr>
            <a:spLocks noGrp="1"/>
          </p:cNvSpPr>
          <p:nvPr>
            <p:ph type="body" idx="1"/>
          </p:nvPr>
        </p:nvSpPr>
        <p:spPr/>
        <p:txBody>
          <a:bodyPr/>
          <a:lstStyle/>
          <a:p>
            <a:r>
              <a:rPr lang="en-US" dirty="0"/>
              <a:t>Platform Security
Securing the Azure Platform</a:t>
            </a:r>
          </a:p>
        </p:txBody>
      </p:sp>
      <p:sp>
        <p:nvSpPr>
          <p:cNvPr id="4" name="TextBox 3">
            <a:extLst>
              <a:ext uri="{FF2B5EF4-FFF2-40B4-BE49-F238E27FC236}">
                <a16:creationId xmlns:a16="http://schemas.microsoft.com/office/drawing/2014/main" id="{0A7E6757-F685-42D3-8B0E-39ADE389424F}"/>
              </a:ext>
            </a:extLst>
          </p:cNvPr>
          <p:cNvSpPr txBox="1"/>
          <p:nvPr/>
        </p:nvSpPr>
        <p:spPr>
          <a:xfrm>
            <a:off x="187779" y="6400800"/>
            <a:ext cx="622286" cy="369332"/>
          </a:xfrm>
          <a:prstGeom prst="rect">
            <a:avLst/>
          </a:prstGeom>
          <a:noFill/>
        </p:spPr>
        <p:txBody>
          <a:bodyPr wrap="none" rtlCol="0">
            <a:spAutoFit/>
          </a:bodyPr>
          <a:lstStyle/>
          <a:p>
            <a:pPr algn="l"/>
            <a:r>
              <a:rPr lang="en-US" dirty="0"/>
              <a:t>9-2</a:t>
            </a:r>
          </a:p>
        </p:txBody>
      </p:sp>
    </p:spTree>
    <p:extLst>
      <p:ext uri="{BB962C8B-B14F-4D97-AF65-F5344CB8AC3E}">
        <p14:creationId xmlns:p14="http://schemas.microsoft.com/office/powerpoint/2010/main" val="2985679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AF6E-A59B-4583-A775-FAE924908485}"/>
              </a:ext>
            </a:extLst>
          </p:cNvPr>
          <p:cNvSpPr>
            <a:spLocks noGrp="1"/>
          </p:cNvSpPr>
          <p:nvPr>
            <p:ph type="title"/>
          </p:nvPr>
        </p:nvSpPr>
        <p:spPr/>
        <p:txBody>
          <a:bodyPr/>
          <a:lstStyle/>
          <a:p>
            <a:r>
              <a:rPr lang="en-US" dirty="0"/>
              <a:t>Platform Security</a:t>
            </a:r>
          </a:p>
        </p:txBody>
      </p:sp>
      <p:sp>
        <p:nvSpPr>
          <p:cNvPr id="4" name="Content Placeholder 2">
            <a:extLst>
              <a:ext uri="{FF2B5EF4-FFF2-40B4-BE49-F238E27FC236}">
                <a16:creationId xmlns:a16="http://schemas.microsoft.com/office/drawing/2014/main" id="{8D87DEF1-1640-4F95-9339-774DD7726262}"/>
              </a:ext>
            </a:extLst>
          </p:cNvPr>
          <p:cNvSpPr txBox="1">
            <a:spLocks/>
          </p:cNvSpPr>
          <p:nvPr/>
        </p:nvSpPr>
        <p:spPr>
          <a:xfrm>
            <a:off x="458788" y="1021215"/>
            <a:ext cx="8119156" cy="57110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kern="0" dirty="0">
                <a:solidFill>
                  <a:srgbClr val="000000"/>
                </a:solidFill>
              </a:rPr>
              <a:t>Security Responsibility is SHARED</a:t>
            </a:r>
          </a:p>
        </p:txBody>
      </p:sp>
      <p:grpSp>
        <p:nvGrpSpPr>
          <p:cNvPr id="3" name="Group 2" descr="Shared security model">
            <a:extLst>
              <a:ext uri="{FF2B5EF4-FFF2-40B4-BE49-F238E27FC236}">
                <a16:creationId xmlns:a16="http://schemas.microsoft.com/office/drawing/2014/main" id="{C4D5752C-7345-488D-832B-EB3E65BFCDF0}"/>
              </a:ext>
            </a:extLst>
          </p:cNvPr>
          <p:cNvGrpSpPr/>
          <p:nvPr/>
        </p:nvGrpSpPr>
        <p:grpSpPr>
          <a:xfrm>
            <a:off x="743222" y="2410635"/>
            <a:ext cx="7540285" cy="3107296"/>
            <a:chOff x="743222" y="2410635"/>
            <a:chExt cx="7540285" cy="3107296"/>
          </a:xfrm>
        </p:grpSpPr>
        <p:sp>
          <p:nvSpPr>
            <p:cNvPr id="5" name="Rectangle 4">
              <a:extLst>
                <a:ext uri="{FF2B5EF4-FFF2-40B4-BE49-F238E27FC236}">
                  <a16:creationId xmlns:a16="http://schemas.microsoft.com/office/drawing/2014/main" id="{A32E53AF-6742-4593-A8DB-AA12AC6F04B8}"/>
                </a:ext>
              </a:extLst>
            </p:cNvPr>
            <p:cNvSpPr/>
            <p:nvPr/>
          </p:nvSpPr>
          <p:spPr>
            <a:xfrm>
              <a:off x="743222" y="2410637"/>
              <a:ext cx="3323492" cy="310729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2000" b="0" kern="0" dirty="0">
                  <a:solidFill>
                    <a:prstClr val="white"/>
                  </a:solidFill>
                  <a:latin typeface="Segoe UI Light" panose="020B0502040204020203" pitchFamily="34" charset="0"/>
                  <a:cs typeface="Segoe UI Light" panose="020B0502040204020203" pitchFamily="34" charset="0"/>
                </a:rPr>
                <a:t>Microsoft Azure is built with end-to-end security in mind, besides trust. Microsoft gives you a secure foundation, as well as the tooling to control your environment</a:t>
              </a:r>
            </a:p>
          </p:txBody>
        </p:sp>
        <p:sp>
          <p:nvSpPr>
            <p:cNvPr id="6" name="Rectangle 5">
              <a:extLst>
                <a:ext uri="{FF2B5EF4-FFF2-40B4-BE49-F238E27FC236}">
                  <a16:creationId xmlns:a16="http://schemas.microsoft.com/office/drawing/2014/main" id="{962F3638-0DC1-4C9E-A964-C2545431B514}"/>
                </a:ext>
              </a:extLst>
            </p:cNvPr>
            <p:cNvSpPr/>
            <p:nvPr/>
          </p:nvSpPr>
          <p:spPr>
            <a:xfrm>
              <a:off x="4960015" y="2410635"/>
              <a:ext cx="3323492" cy="3107295"/>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2000" b="0" kern="0" dirty="0">
                  <a:solidFill>
                    <a:prstClr val="white"/>
                  </a:solidFill>
                  <a:latin typeface="Segoe UI Light" panose="020B0502040204020203" pitchFamily="34" charset="0"/>
                  <a:cs typeface="Segoe UI Light" panose="020B0502040204020203" pitchFamily="34" charset="0"/>
                </a:rPr>
                <a:t>Customers own responsibility of their subscription governance, data, identities, and how to protect those. In IAAS, customer owns more control than in PAAS or SAAS</a:t>
              </a:r>
            </a:p>
          </p:txBody>
        </p:sp>
        <p:pic>
          <p:nvPicPr>
            <p:cNvPr id="7" name="Graphic 6" descr="Add">
              <a:extLst>
                <a:ext uri="{FF2B5EF4-FFF2-40B4-BE49-F238E27FC236}">
                  <a16:creationId xmlns:a16="http://schemas.microsoft.com/office/drawing/2014/main" id="{B94EC700-0276-4DB5-B711-1A6CF9A4AC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75466" y="3621382"/>
              <a:ext cx="685800" cy="685800"/>
            </a:xfrm>
            <a:prstGeom prst="rect">
              <a:avLst/>
            </a:prstGeom>
          </p:spPr>
        </p:pic>
      </p:grpSp>
      <p:sp>
        <p:nvSpPr>
          <p:cNvPr id="8" name="TextBox 7">
            <a:extLst>
              <a:ext uri="{FF2B5EF4-FFF2-40B4-BE49-F238E27FC236}">
                <a16:creationId xmlns:a16="http://schemas.microsoft.com/office/drawing/2014/main" id="{74C2DE90-A902-41FB-9696-FB65C28ADBAF}"/>
              </a:ext>
            </a:extLst>
          </p:cNvPr>
          <p:cNvSpPr txBox="1"/>
          <p:nvPr/>
        </p:nvSpPr>
        <p:spPr>
          <a:xfrm>
            <a:off x="187779" y="6400800"/>
            <a:ext cx="622286" cy="369332"/>
          </a:xfrm>
          <a:prstGeom prst="rect">
            <a:avLst/>
          </a:prstGeom>
          <a:noFill/>
        </p:spPr>
        <p:txBody>
          <a:bodyPr wrap="none" rtlCol="0">
            <a:spAutoFit/>
          </a:bodyPr>
          <a:lstStyle/>
          <a:p>
            <a:pPr algn="l"/>
            <a:r>
              <a:rPr lang="en-US" dirty="0"/>
              <a:t>9-2</a:t>
            </a:r>
          </a:p>
        </p:txBody>
      </p:sp>
    </p:spTree>
    <p:extLst>
      <p:ext uri="{BB962C8B-B14F-4D97-AF65-F5344CB8AC3E}">
        <p14:creationId xmlns:p14="http://schemas.microsoft.com/office/powerpoint/2010/main" val="776846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2E8F-628B-4C6F-A0DC-4F2755B3BD21}"/>
              </a:ext>
            </a:extLst>
          </p:cNvPr>
          <p:cNvSpPr>
            <a:spLocks noGrp="1"/>
          </p:cNvSpPr>
          <p:nvPr>
            <p:ph type="title"/>
          </p:nvPr>
        </p:nvSpPr>
        <p:spPr/>
        <p:txBody>
          <a:bodyPr/>
          <a:lstStyle/>
          <a:p>
            <a:r>
              <a:rPr lang="en-US" dirty="0"/>
              <a:t>Public Cloud Security</a:t>
            </a:r>
          </a:p>
        </p:txBody>
      </p:sp>
      <p:grpSp>
        <p:nvGrpSpPr>
          <p:cNvPr id="3" name="Group 2" descr="Azure responsibility in shared security model">
            <a:extLst>
              <a:ext uri="{FF2B5EF4-FFF2-40B4-BE49-F238E27FC236}">
                <a16:creationId xmlns:a16="http://schemas.microsoft.com/office/drawing/2014/main" id="{2B5D8DF7-21EE-45E4-848A-39F2D0330FE7}"/>
              </a:ext>
            </a:extLst>
          </p:cNvPr>
          <p:cNvGrpSpPr/>
          <p:nvPr/>
        </p:nvGrpSpPr>
        <p:grpSpPr>
          <a:xfrm>
            <a:off x="103007" y="1636480"/>
            <a:ext cx="8959363" cy="4220612"/>
            <a:chOff x="103007" y="1636480"/>
            <a:chExt cx="8959363" cy="4220612"/>
          </a:xfrm>
        </p:grpSpPr>
        <p:pic>
          <p:nvPicPr>
            <p:cNvPr id="4" name="Picture 3">
              <a:extLst>
                <a:ext uri="{FF2B5EF4-FFF2-40B4-BE49-F238E27FC236}">
                  <a16:creationId xmlns:a16="http://schemas.microsoft.com/office/drawing/2014/main" id="{E82C1269-ABD5-40E4-888D-C20009C3B927}"/>
                </a:ext>
              </a:extLst>
            </p:cNvPr>
            <p:cNvPicPr>
              <a:picLocks noChangeAspect="1"/>
            </p:cNvPicPr>
            <p:nvPr/>
          </p:nvPicPr>
          <p:blipFill>
            <a:blip r:embed="rId3"/>
            <a:stretch>
              <a:fillRect/>
            </a:stretch>
          </p:blipFill>
          <p:spPr>
            <a:xfrm>
              <a:off x="2573381" y="1636480"/>
              <a:ext cx="6352569" cy="4165879"/>
            </a:xfrm>
            <a:prstGeom prst="rect">
              <a:avLst/>
            </a:prstGeom>
          </p:spPr>
        </p:pic>
        <p:sp>
          <p:nvSpPr>
            <p:cNvPr id="5" name="Rectangle 4">
              <a:extLst>
                <a:ext uri="{FF2B5EF4-FFF2-40B4-BE49-F238E27FC236}">
                  <a16:creationId xmlns:a16="http://schemas.microsoft.com/office/drawing/2014/main" id="{1AA5BC0E-2CAC-4218-8FDA-B7901F5CF826}"/>
                </a:ext>
              </a:extLst>
            </p:cNvPr>
            <p:cNvSpPr/>
            <p:nvPr/>
          </p:nvSpPr>
          <p:spPr>
            <a:xfrm>
              <a:off x="103007" y="5399356"/>
              <a:ext cx="2263140" cy="45773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Physical Datacenter Access Security (=the buildings)</a:t>
              </a:r>
            </a:p>
          </p:txBody>
        </p:sp>
        <p:sp>
          <p:nvSpPr>
            <p:cNvPr id="6" name="Rectangle 5">
              <a:extLst>
                <a:ext uri="{FF2B5EF4-FFF2-40B4-BE49-F238E27FC236}">
                  <a16:creationId xmlns:a16="http://schemas.microsoft.com/office/drawing/2014/main" id="{F06F7CAC-581D-49E3-B202-9680500EB27E}"/>
                </a:ext>
              </a:extLst>
            </p:cNvPr>
            <p:cNvSpPr/>
            <p:nvPr/>
          </p:nvSpPr>
          <p:spPr>
            <a:xfrm>
              <a:off x="103007" y="3574074"/>
              <a:ext cx="2263140" cy="10837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Customer’s IAAS Workloads (Networking, Storage, VMs, Backup, ASR,…)</a:t>
              </a:r>
            </a:p>
          </p:txBody>
        </p:sp>
        <p:sp>
          <p:nvSpPr>
            <p:cNvPr id="7" name="Rectangle 6">
              <a:extLst>
                <a:ext uri="{FF2B5EF4-FFF2-40B4-BE49-F238E27FC236}">
                  <a16:creationId xmlns:a16="http://schemas.microsoft.com/office/drawing/2014/main" id="{48A5DB2F-A234-434A-8309-FAB4185E6C68}"/>
                </a:ext>
              </a:extLst>
            </p:cNvPr>
            <p:cNvSpPr/>
            <p:nvPr/>
          </p:nvSpPr>
          <p:spPr>
            <a:xfrm>
              <a:off x="103007" y="4799722"/>
              <a:ext cx="2263140" cy="45773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Physical Hypervisor layer</a:t>
              </a:r>
            </a:p>
          </p:txBody>
        </p:sp>
        <p:sp>
          <p:nvSpPr>
            <p:cNvPr id="8" name="Rectangle 7">
              <a:extLst>
                <a:ext uri="{FF2B5EF4-FFF2-40B4-BE49-F238E27FC236}">
                  <a16:creationId xmlns:a16="http://schemas.microsoft.com/office/drawing/2014/main" id="{6B17BB42-A885-404C-8F9A-520AA74A1A1F}"/>
                </a:ext>
              </a:extLst>
            </p:cNvPr>
            <p:cNvSpPr/>
            <p:nvPr/>
          </p:nvSpPr>
          <p:spPr>
            <a:xfrm>
              <a:off x="103007" y="2345251"/>
              <a:ext cx="2263140" cy="10837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Customer’s PAAS Workloads (Azure Apps, ML, SQL, Functions, Data,…)</a:t>
              </a:r>
            </a:p>
          </p:txBody>
        </p:sp>
        <p:cxnSp>
          <p:nvCxnSpPr>
            <p:cNvPr id="9" name="Straight Connector 8">
              <a:extLst>
                <a:ext uri="{FF2B5EF4-FFF2-40B4-BE49-F238E27FC236}">
                  <a16:creationId xmlns:a16="http://schemas.microsoft.com/office/drawing/2014/main" id="{C3458752-81C3-499E-B492-98A51D33E286}"/>
                </a:ext>
              </a:extLst>
            </p:cNvPr>
            <p:cNvCxnSpPr/>
            <p:nvPr/>
          </p:nvCxnSpPr>
          <p:spPr>
            <a:xfrm>
              <a:off x="2421401" y="4724107"/>
              <a:ext cx="6625409" cy="0"/>
            </a:xfrm>
            <a:prstGeom prst="line">
              <a:avLst/>
            </a:prstGeom>
            <a:noFill/>
            <a:ln w="57150" cap="flat" cmpd="sng" algn="ctr">
              <a:solidFill>
                <a:srgbClr val="4472C4"/>
              </a:solidFill>
              <a:prstDash val="dash"/>
              <a:miter lim="800000"/>
            </a:ln>
            <a:effectLst/>
          </p:spPr>
        </p:cxnSp>
        <p:cxnSp>
          <p:nvCxnSpPr>
            <p:cNvPr id="10" name="Straight Connector 9">
              <a:extLst>
                <a:ext uri="{FF2B5EF4-FFF2-40B4-BE49-F238E27FC236}">
                  <a16:creationId xmlns:a16="http://schemas.microsoft.com/office/drawing/2014/main" id="{77C1625B-64B3-4359-AE9D-A0C2B596BE23}"/>
                </a:ext>
              </a:extLst>
            </p:cNvPr>
            <p:cNvCxnSpPr/>
            <p:nvPr/>
          </p:nvCxnSpPr>
          <p:spPr>
            <a:xfrm>
              <a:off x="2436961" y="3493184"/>
              <a:ext cx="6625409" cy="0"/>
            </a:xfrm>
            <a:prstGeom prst="line">
              <a:avLst/>
            </a:prstGeom>
            <a:noFill/>
            <a:ln w="57150" cap="flat" cmpd="sng" algn="ctr">
              <a:solidFill>
                <a:srgbClr val="4472C4"/>
              </a:solidFill>
              <a:prstDash val="dash"/>
              <a:miter lim="800000"/>
            </a:ln>
            <a:effectLst/>
          </p:spPr>
        </p:cxnSp>
        <p:pic>
          <p:nvPicPr>
            <p:cNvPr id="11" name="Picture 10">
              <a:extLst>
                <a:ext uri="{FF2B5EF4-FFF2-40B4-BE49-F238E27FC236}">
                  <a16:creationId xmlns:a16="http://schemas.microsoft.com/office/drawing/2014/main" id="{E33D0679-6958-45AB-8357-61AE27288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5561" y="4821980"/>
              <a:ext cx="1442525" cy="882506"/>
            </a:xfrm>
            <a:prstGeom prst="rect">
              <a:avLst/>
            </a:prstGeom>
          </p:spPr>
        </p:pic>
        <p:pic>
          <p:nvPicPr>
            <p:cNvPr id="12" name="Picture 11">
              <a:extLst>
                <a:ext uri="{FF2B5EF4-FFF2-40B4-BE49-F238E27FC236}">
                  <a16:creationId xmlns:a16="http://schemas.microsoft.com/office/drawing/2014/main" id="{C3B7C920-1484-4B0E-840B-941175CB93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4406" y="2447021"/>
              <a:ext cx="1442525" cy="882506"/>
            </a:xfrm>
            <a:prstGeom prst="rect">
              <a:avLst/>
            </a:prstGeom>
          </p:spPr>
        </p:pic>
        <p:pic>
          <p:nvPicPr>
            <p:cNvPr id="13" name="Picture 12">
              <a:extLst>
                <a:ext uri="{FF2B5EF4-FFF2-40B4-BE49-F238E27FC236}">
                  <a16:creationId xmlns:a16="http://schemas.microsoft.com/office/drawing/2014/main" id="{DECF8E4F-CE9E-44F8-85C1-7C54B06FF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8903" y="3984956"/>
              <a:ext cx="906194" cy="554391"/>
            </a:xfrm>
            <a:prstGeom prst="rect">
              <a:avLst/>
            </a:prstGeom>
          </p:spPr>
        </p:pic>
        <p:pic>
          <p:nvPicPr>
            <p:cNvPr id="14" name="Graphic 13" descr="Users">
              <a:extLst>
                <a:ext uri="{FF2B5EF4-FFF2-40B4-BE49-F238E27FC236}">
                  <a16:creationId xmlns:a16="http://schemas.microsoft.com/office/drawing/2014/main" id="{4F25587A-D149-4AFC-B05B-1043B1DDC3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96819" y="3415813"/>
              <a:ext cx="1383909" cy="1383909"/>
            </a:xfrm>
            <a:prstGeom prst="rect">
              <a:avLst/>
            </a:prstGeom>
          </p:spPr>
        </p:pic>
        <p:pic>
          <p:nvPicPr>
            <p:cNvPr id="15" name="Graphic 14" descr="Users">
              <a:extLst>
                <a:ext uri="{FF2B5EF4-FFF2-40B4-BE49-F238E27FC236}">
                  <a16:creationId xmlns:a16="http://schemas.microsoft.com/office/drawing/2014/main" id="{C572915F-BEFE-4190-B4F2-1572FA3B47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96819" y="2529547"/>
              <a:ext cx="654667" cy="654667"/>
            </a:xfrm>
            <a:prstGeom prst="rect">
              <a:avLst/>
            </a:prstGeom>
          </p:spPr>
        </p:pic>
      </p:grpSp>
      <p:sp>
        <p:nvSpPr>
          <p:cNvPr id="16" name="TextBox 15">
            <a:extLst>
              <a:ext uri="{FF2B5EF4-FFF2-40B4-BE49-F238E27FC236}">
                <a16:creationId xmlns:a16="http://schemas.microsoft.com/office/drawing/2014/main" id="{636A8497-9B21-42FE-868D-7B982796FB03}"/>
              </a:ext>
            </a:extLst>
          </p:cNvPr>
          <p:cNvSpPr txBox="1"/>
          <p:nvPr/>
        </p:nvSpPr>
        <p:spPr>
          <a:xfrm>
            <a:off x="187779" y="6400800"/>
            <a:ext cx="622286" cy="369332"/>
          </a:xfrm>
          <a:prstGeom prst="rect">
            <a:avLst/>
          </a:prstGeom>
          <a:noFill/>
        </p:spPr>
        <p:txBody>
          <a:bodyPr wrap="none" rtlCol="0">
            <a:spAutoFit/>
          </a:bodyPr>
          <a:lstStyle/>
          <a:p>
            <a:pPr algn="l"/>
            <a:r>
              <a:rPr lang="en-US" dirty="0"/>
              <a:t>9-2</a:t>
            </a:r>
          </a:p>
        </p:txBody>
      </p:sp>
    </p:spTree>
    <p:extLst>
      <p:ext uri="{BB962C8B-B14F-4D97-AF65-F5344CB8AC3E}">
        <p14:creationId xmlns:p14="http://schemas.microsoft.com/office/powerpoint/2010/main" val="2614525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A2C4-0A40-4C11-8CCB-D2C4F5451815}"/>
              </a:ext>
            </a:extLst>
          </p:cNvPr>
          <p:cNvSpPr>
            <a:spLocks noGrp="1"/>
          </p:cNvSpPr>
          <p:nvPr>
            <p:ph type="title"/>
          </p:nvPr>
        </p:nvSpPr>
        <p:spPr/>
        <p:txBody>
          <a:bodyPr/>
          <a:lstStyle/>
          <a:p>
            <a:r>
              <a:rPr lang="en-US" dirty="0"/>
              <a:t>Cloud Platform Security</a:t>
            </a:r>
          </a:p>
        </p:txBody>
      </p:sp>
      <p:grpSp>
        <p:nvGrpSpPr>
          <p:cNvPr id="3" name="Group 2" descr="Built-in platform security features">
            <a:extLst>
              <a:ext uri="{FF2B5EF4-FFF2-40B4-BE49-F238E27FC236}">
                <a16:creationId xmlns:a16="http://schemas.microsoft.com/office/drawing/2014/main" id="{BB16A3F2-76FC-46E8-AFD5-BC47C6C4FDCA}"/>
              </a:ext>
            </a:extLst>
          </p:cNvPr>
          <p:cNvGrpSpPr/>
          <p:nvPr/>
        </p:nvGrpSpPr>
        <p:grpSpPr>
          <a:xfrm>
            <a:off x="247943" y="1731141"/>
            <a:ext cx="8419712" cy="4242548"/>
            <a:chOff x="247943" y="1731141"/>
            <a:chExt cx="8419712" cy="4242548"/>
          </a:xfrm>
        </p:grpSpPr>
        <p:pic>
          <p:nvPicPr>
            <p:cNvPr id="4" name="Picture 3">
              <a:extLst>
                <a:ext uri="{FF2B5EF4-FFF2-40B4-BE49-F238E27FC236}">
                  <a16:creationId xmlns:a16="http://schemas.microsoft.com/office/drawing/2014/main" id="{77D1232F-6AB4-46F1-AAF5-0C4B962B2760}"/>
                </a:ext>
              </a:extLst>
            </p:cNvPr>
            <p:cNvPicPr>
              <a:picLocks noChangeAspect="1"/>
            </p:cNvPicPr>
            <p:nvPr/>
          </p:nvPicPr>
          <p:blipFill>
            <a:blip r:embed="rId3"/>
            <a:stretch>
              <a:fillRect/>
            </a:stretch>
          </p:blipFill>
          <p:spPr>
            <a:xfrm>
              <a:off x="4095259" y="1731141"/>
              <a:ext cx="4572396" cy="2571973"/>
            </a:xfrm>
            <a:prstGeom prst="rect">
              <a:avLst/>
            </a:prstGeom>
          </p:spPr>
        </p:pic>
        <p:sp>
          <p:nvSpPr>
            <p:cNvPr id="5" name="Rectangle 4">
              <a:extLst>
                <a:ext uri="{FF2B5EF4-FFF2-40B4-BE49-F238E27FC236}">
                  <a16:creationId xmlns:a16="http://schemas.microsoft.com/office/drawing/2014/main" id="{77AC3375-E05F-4868-8356-84D05D3E97FD}"/>
                </a:ext>
              </a:extLst>
            </p:cNvPr>
            <p:cNvSpPr/>
            <p:nvPr/>
          </p:nvSpPr>
          <p:spPr>
            <a:xfrm>
              <a:off x="247943" y="1943979"/>
              <a:ext cx="2954216" cy="37666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en-US" sz="1350" dirty="0">
                  <a:solidFill>
                    <a:srgbClr val="FFFFFF"/>
                  </a:solidFill>
                  <a:latin typeface="Segoe UI Light" panose="020B0502040204020203" pitchFamily="34" charset="0"/>
                  <a:cs typeface="Segoe UI Light" panose="020B0502040204020203" pitchFamily="34" charset="0"/>
                </a:rPr>
                <a:t>- Each Azure Tenant is isolated from all other tenants, using </a:t>
              </a:r>
              <a:r>
                <a:rPr lang="en-US" sz="1350" dirty="0">
                  <a:solidFill>
                    <a:srgbClr val="000000"/>
                  </a:solidFill>
                  <a:latin typeface="Segoe UI" panose="020B0502040204020203" pitchFamily="34" charset="0"/>
                  <a:cs typeface="Segoe UI" panose="020B0502040204020203" pitchFamily="34" charset="0"/>
                </a:rPr>
                <a:t>“Azure Fabric Controller”</a:t>
              </a: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r>
                <a:rPr lang="en-US" sz="1350" dirty="0">
                  <a:solidFill>
                    <a:srgbClr val="FFFFFF"/>
                  </a:solidFill>
                  <a:latin typeface="Segoe UI Light" panose="020B0502040204020203" pitchFamily="34" charset="0"/>
                  <a:cs typeface="Segoe UI Light" panose="020B0502040204020203" pitchFamily="34" charset="0"/>
                </a:rPr>
                <a:t>- Azure datacenters are mainly based on Microsoft proprietary hardware, running an </a:t>
              </a:r>
              <a:r>
                <a:rPr lang="en-US" sz="1350" dirty="0">
                  <a:solidFill>
                    <a:srgbClr val="000000"/>
                  </a:solidFill>
                  <a:latin typeface="Segoe UI" panose="020B0502040204020203" pitchFamily="34" charset="0"/>
                  <a:cs typeface="Segoe UI" panose="020B0502040204020203" pitchFamily="34" charset="0"/>
                </a:rPr>
                <a:t>Azure-host-specific version of Hyper-V</a:t>
              </a: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endParaRPr lang="en-US" sz="1350" dirty="0">
                <a:solidFill>
                  <a:srgbClr val="FFFFFF"/>
                </a:solidFill>
                <a:latin typeface="Segoe UI Light" panose="020B0502040204020203" pitchFamily="34" charset="0"/>
                <a:cs typeface="Segoe UI Light" panose="020B0502040204020203" pitchFamily="34" charset="0"/>
              </a:endParaRPr>
            </a:p>
          </p:txBody>
        </p:sp>
        <p:pic>
          <p:nvPicPr>
            <p:cNvPr id="6" name="Picture 5">
              <a:extLst>
                <a:ext uri="{FF2B5EF4-FFF2-40B4-BE49-F238E27FC236}">
                  <a16:creationId xmlns:a16="http://schemas.microsoft.com/office/drawing/2014/main" id="{79ED7DD9-3F95-4231-AC4B-B84143EA795B}"/>
                </a:ext>
              </a:extLst>
            </p:cNvPr>
            <p:cNvPicPr>
              <a:picLocks noChangeAspect="1"/>
            </p:cNvPicPr>
            <p:nvPr/>
          </p:nvPicPr>
          <p:blipFill>
            <a:blip r:embed="rId4"/>
            <a:stretch>
              <a:fillRect/>
            </a:stretch>
          </p:blipFill>
          <p:spPr>
            <a:xfrm>
              <a:off x="3615585" y="4640568"/>
              <a:ext cx="1912831" cy="972584"/>
            </a:xfrm>
            <a:prstGeom prst="rect">
              <a:avLst/>
            </a:prstGeom>
          </p:spPr>
        </p:pic>
        <p:pic>
          <p:nvPicPr>
            <p:cNvPr id="7" name="Picture 6">
              <a:extLst>
                <a:ext uri="{FF2B5EF4-FFF2-40B4-BE49-F238E27FC236}">
                  <a16:creationId xmlns:a16="http://schemas.microsoft.com/office/drawing/2014/main" id="{C8297AEC-2C64-4977-A45F-AAD1FBE8C927}"/>
                </a:ext>
              </a:extLst>
            </p:cNvPr>
            <p:cNvPicPr>
              <a:picLocks noChangeAspect="1"/>
            </p:cNvPicPr>
            <p:nvPr/>
          </p:nvPicPr>
          <p:blipFill>
            <a:blip r:embed="rId4"/>
            <a:stretch>
              <a:fillRect/>
            </a:stretch>
          </p:blipFill>
          <p:spPr>
            <a:xfrm>
              <a:off x="6673549" y="4640567"/>
              <a:ext cx="1912831" cy="972584"/>
            </a:xfrm>
            <a:prstGeom prst="rect">
              <a:avLst/>
            </a:prstGeom>
          </p:spPr>
        </p:pic>
        <p:sp>
          <p:nvSpPr>
            <p:cNvPr id="8" name="TextBox 7">
              <a:extLst>
                <a:ext uri="{FF2B5EF4-FFF2-40B4-BE49-F238E27FC236}">
                  <a16:creationId xmlns:a16="http://schemas.microsoft.com/office/drawing/2014/main" id="{608D7D56-CDC4-4A35-B1D9-6712D09F1F87}"/>
                </a:ext>
              </a:extLst>
            </p:cNvPr>
            <p:cNvSpPr txBox="1"/>
            <p:nvPr/>
          </p:nvSpPr>
          <p:spPr>
            <a:xfrm>
              <a:off x="4095259" y="5673607"/>
              <a:ext cx="1311578" cy="300082"/>
            </a:xfrm>
            <a:prstGeom prst="rect">
              <a:avLst/>
            </a:prstGeom>
            <a:noFill/>
          </p:spPr>
          <p:txBody>
            <a:bodyPr wrap="none" rtlCol="0">
              <a:spAutoFit/>
            </a:bodyPr>
            <a:lstStyle/>
            <a:p>
              <a:pPr lvl="0"/>
              <a:r>
                <a:rPr lang="en-US" sz="1350" dirty="0">
                  <a:solidFill>
                    <a:srgbClr val="000000"/>
                  </a:solidFill>
                </a:rPr>
                <a:t>Customer A</a:t>
              </a:r>
            </a:p>
          </p:txBody>
        </p:sp>
        <p:sp>
          <p:nvSpPr>
            <p:cNvPr id="9" name="TextBox 8">
              <a:extLst>
                <a:ext uri="{FF2B5EF4-FFF2-40B4-BE49-F238E27FC236}">
                  <a16:creationId xmlns:a16="http://schemas.microsoft.com/office/drawing/2014/main" id="{E1329AA8-7870-41DE-9A77-FBDE42E21AE5}"/>
                </a:ext>
              </a:extLst>
            </p:cNvPr>
            <p:cNvSpPr txBox="1"/>
            <p:nvPr/>
          </p:nvSpPr>
          <p:spPr>
            <a:xfrm>
              <a:off x="7332586" y="5673607"/>
              <a:ext cx="1308371" cy="300082"/>
            </a:xfrm>
            <a:prstGeom prst="rect">
              <a:avLst/>
            </a:prstGeom>
            <a:noFill/>
          </p:spPr>
          <p:txBody>
            <a:bodyPr wrap="none" rtlCol="0">
              <a:spAutoFit/>
            </a:bodyPr>
            <a:lstStyle/>
            <a:p>
              <a:pPr lvl="0"/>
              <a:r>
                <a:rPr lang="en-US" sz="1350" dirty="0">
                  <a:solidFill>
                    <a:srgbClr val="000000"/>
                  </a:solidFill>
                </a:rPr>
                <a:t>Customer B</a:t>
              </a:r>
            </a:p>
          </p:txBody>
        </p:sp>
        <p:sp>
          <p:nvSpPr>
            <p:cNvPr id="10" name="Not Equal 9">
              <a:extLst>
                <a:ext uri="{FF2B5EF4-FFF2-40B4-BE49-F238E27FC236}">
                  <a16:creationId xmlns:a16="http://schemas.microsoft.com/office/drawing/2014/main" id="{B4160BD6-3EC7-4D3C-9F26-9F799BE318BE}"/>
                </a:ext>
              </a:extLst>
            </p:cNvPr>
            <p:cNvSpPr/>
            <p:nvPr/>
          </p:nvSpPr>
          <p:spPr>
            <a:xfrm>
              <a:off x="5750169" y="4850717"/>
              <a:ext cx="844062" cy="706901"/>
            </a:xfrm>
            <a:prstGeom prst="mathNotEqual">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rgbClr val="000000"/>
                </a:solidFill>
              </a:endParaRPr>
            </a:p>
          </p:txBody>
        </p:sp>
      </p:grpSp>
      <p:sp>
        <p:nvSpPr>
          <p:cNvPr id="11" name="TextBox 10">
            <a:extLst>
              <a:ext uri="{FF2B5EF4-FFF2-40B4-BE49-F238E27FC236}">
                <a16:creationId xmlns:a16="http://schemas.microsoft.com/office/drawing/2014/main" id="{37D3E234-8BB5-483C-AC4D-FB0695CB8926}"/>
              </a:ext>
            </a:extLst>
          </p:cNvPr>
          <p:cNvSpPr txBox="1"/>
          <p:nvPr/>
        </p:nvSpPr>
        <p:spPr>
          <a:xfrm>
            <a:off x="187779" y="6400800"/>
            <a:ext cx="622286" cy="369332"/>
          </a:xfrm>
          <a:prstGeom prst="rect">
            <a:avLst/>
          </a:prstGeom>
          <a:noFill/>
        </p:spPr>
        <p:txBody>
          <a:bodyPr wrap="none" rtlCol="0">
            <a:spAutoFit/>
          </a:bodyPr>
          <a:lstStyle/>
          <a:p>
            <a:pPr algn="l"/>
            <a:r>
              <a:rPr lang="en-US" dirty="0"/>
              <a:t>9-2</a:t>
            </a:r>
          </a:p>
        </p:txBody>
      </p:sp>
    </p:spTree>
    <p:extLst>
      <p:ext uri="{BB962C8B-B14F-4D97-AF65-F5344CB8AC3E}">
        <p14:creationId xmlns:p14="http://schemas.microsoft.com/office/powerpoint/2010/main" val="1085796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C13F-33B7-4FAE-AC1F-34FD32FB2CBD}"/>
              </a:ext>
            </a:extLst>
          </p:cNvPr>
          <p:cNvSpPr>
            <a:spLocks noGrp="1"/>
          </p:cNvSpPr>
          <p:nvPr>
            <p:ph type="title"/>
          </p:nvPr>
        </p:nvSpPr>
        <p:spPr/>
        <p:txBody>
          <a:bodyPr/>
          <a:lstStyle/>
          <a:p>
            <a:r>
              <a:rPr lang="en-US" dirty="0"/>
              <a:t>Platform Encryption Scenarios</a:t>
            </a:r>
          </a:p>
        </p:txBody>
      </p:sp>
      <p:sp>
        <p:nvSpPr>
          <p:cNvPr id="4" name="TextBox 3" descr="Encryption &quot;baked into&quot; the platform">
            <a:extLst>
              <a:ext uri="{FF2B5EF4-FFF2-40B4-BE49-F238E27FC236}">
                <a16:creationId xmlns:a16="http://schemas.microsoft.com/office/drawing/2014/main" id="{0BFE544F-A939-4DAB-AF92-4E1423507C5E}"/>
              </a:ext>
            </a:extLst>
          </p:cNvPr>
          <p:cNvSpPr txBox="1"/>
          <p:nvPr/>
        </p:nvSpPr>
        <p:spPr>
          <a:xfrm>
            <a:off x="7106349" y="2496758"/>
            <a:ext cx="720879" cy="101566"/>
          </a:xfrm>
          <a:prstGeom prst="rect">
            <a:avLst/>
          </a:prstGeom>
          <a:noFill/>
        </p:spPr>
        <p:txBody>
          <a:bodyPr wrap="square" lIns="0" tIns="0" rIns="0" bIns="0" rtlCol="0">
            <a:spAutoFit/>
          </a:bodyPr>
          <a:lstStyle/>
          <a:p>
            <a:pPr lvl="0" algn="ctr" defTabSz="685526" fontAlgn="auto">
              <a:lnSpc>
                <a:spcPct val="90000"/>
              </a:lnSpc>
              <a:spcBef>
                <a:spcPts val="0"/>
              </a:spcBef>
              <a:spcAft>
                <a:spcPts val="0"/>
              </a:spcAft>
              <a:defRPr/>
            </a:pPr>
            <a:endParaRPr lang="en-US" sz="1100" spc="-38" baseline="-25000" dirty="0">
              <a:solidFill>
                <a:srgbClr val="353535"/>
              </a:solidFill>
              <a:latin typeface="Segoe UI Semilight"/>
            </a:endParaRPr>
          </a:p>
        </p:txBody>
      </p:sp>
      <p:pic>
        <p:nvPicPr>
          <p:cNvPr id="5" name="Picture 4" descr="Encryption &quot;baked into&quot; the platform">
            <a:extLst>
              <a:ext uri="{FF2B5EF4-FFF2-40B4-BE49-F238E27FC236}">
                <a16:creationId xmlns:a16="http://schemas.microsoft.com/office/drawing/2014/main" id="{D9B27FD9-667D-47DB-912A-49D2A8BFED21}"/>
              </a:ext>
            </a:extLst>
          </p:cNvPr>
          <p:cNvPicPr>
            <a:picLocks noChangeAspect="1"/>
          </p:cNvPicPr>
          <p:nvPr/>
        </p:nvPicPr>
        <p:blipFill>
          <a:blip r:embed="rId3"/>
          <a:stretch>
            <a:fillRect/>
          </a:stretch>
        </p:blipFill>
        <p:spPr>
          <a:xfrm>
            <a:off x="6375306" y="4096921"/>
            <a:ext cx="2282945" cy="1497107"/>
          </a:xfrm>
          <a:prstGeom prst="rect">
            <a:avLst/>
          </a:prstGeom>
        </p:spPr>
      </p:pic>
      <p:sp>
        <p:nvSpPr>
          <p:cNvPr id="6" name="TextBox 179" descr="Encryption &quot;baked into&quot; the platform">
            <a:extLst>
              <a:ext uri="{FF2B5EF4-FFF2-40B4-BE49-F238E27FC236}">
                <a16:creationId xmlns:a16="http://schemas.microsoft.com/office/drawing/2014/main" id="{352BB095-625A-4F41-9BD0-56A4169E3749}"/>
              </a:ext>
            </a:extLst>
          </p:cNvPr>
          <p:cNvSpPr txBox="1"/>
          <p:nvPr/>
        </p:nvSpPr>
        <p:spPr>
          <a:xfrm>
            <a:off x="6593203" y="4822950"/>
            <a:ext cx="1847151" cy="466419"/>
          </a:xfrm>
          <a:prstGeom prst="rect">
            <a:avLst/>
          </a:prstGeom>
          <a:noFill/>
          <a:ln>
            <a:noFill/>
          </a:ln>
        </p:spPr>
        <p:txBody>
          <a:bodyPr wrap="none" lIns="134387" tIns="107510" rIns="134387" bIns="107510" rtlCol="0">
            <a:spAutoFit/>
          </a:bodyPr>
          <a:lstStyle/>
          <a:p>
            <a:pPr lvl="0" algn="ctr" defTabSz="684845" fontAlgn="auto">
              <a:lnSpc>
                <a:spcPct val="90000"/>
              </a:lnSpc>
              <a:spcBef>
                <a:spcPts val="0"/>
              </a:spcBef>
              <a:spcAft>
                <a:spcPts val="441"/>
              </a:spcAft>
              <a:defRPr/>
            </a:pPr>
            <a:r>
              <a:rPr lang="en-US" b="0" kern="0" dirty="0">
                <a:solidFill>
                  <a:srgbClr val="FFFFFF"/>
                </a:solidFill>
                <a:latin typeface="Segoe UI Semilight"/>
              </a:rPr>
              <a:t>Microsoft Azure</a:t>
            </a:r>
          </a:p>
        </p:txBody>
      </p:sp>
      <p:pic>
        <p:nvPicPr>
          <p:cNvPr id="7" name="Graphic 6" descr="Encryption &quot;baked into&quot; the platform">
            <a:extLst>
              <a:ext uri="{FF2B5EF4-FFF2-40B4-BE49-F238E27FC236}">
                <a16:creationId xmlns:a16="http://schemas.microsoft.com/office/drawing/2014/main" id="{4A978FA1-FB25-434E-AD26-26F2F67D39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972" y="1912556"/>
            <a:ext cx="685800" cy="685800"/>
          </a:xfrm>
          <a:prstGeom prst="rect">
            <a:avLst/>
          </a:prstGeom>
        </p:spPr>
      </p:pic>
      <p:pic>
        <p:nvPicPr>
          <p:cNvPr id="8" name="Graphic 7" descr="Encryption &quot;baked into&quot; the platform">
            <a:extLst>
              <a:ext uri="{FF2B5EF4-FFF2-40B4-BE49-F238E27FC236}">
                <a16:creationId xmlns:a16="http://schemas.microsoft.com/office/drawing/2014/main" id="{FC030F5A-B04F-42CA-958C-2689FCEA3A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9760" y="4946469"/>
            <a:ext cx="685800" cy="685800"/>
          </a:xfrm>
          <a:prstGeom prst="rect">
            <a:avLst/>
          </a:prstGeom>
        </p:spPr>
      </p:pic>
      <p:pic>
        <p:nvPicPr>
          <p:cNvPr id="9" name="Graphic 8" descr="Encryption &quot;baked into&quot; the platform">
            <a:extLst>
              <a:ext uri="{FF2B5EF4-FFF2-40B4-BE49-F238E27FC236}">
                <a16:creationId xmlns:a16="http://schemas.microsoft.com/office/drawing/2014/main" id="{CF34D080-BAFF-4A7B-9865-F03FC67233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5999" y="4946469"/>
            <a:ext cx="685800" cy="685800"/>
          </a:xfrm>
          <a:prstGeom prst="rect">
            <a:avLst/>
          </a:prstGeom>
        </p:spPr>
      </p:pic>
      <p:pic>
        <p:nvPicPr>
          <p:cNvPr id="10" name="Picture 9" descr="Encryption &quot;baked into&quot; the platform">
            <a:extLst>
              <a:ext uri="{FF2B5EF4-FFF2-40B4-BE49-F238E27FC236}">
                <a16:creationId xmlns:a16="http://schemas.microsoft.com/office/drawing/2014/main" id="{62C0FB52-913C-4704-944D-C0DC0F4D5674}"/>
              </a:ext>
            </a:extLst>
          </p:cNvPr>
          <p:cNvPicPr>
            <a:picLocks noChangeAspect="1"/>
          </p:cNvPicPr>
          <p:nvPr/>
        </p:nvPicPr>
        <p:blipFill>
          <a:blip r:embed="rId3"/>
          <a:stretch>
            <a:fillRect/>
          </a:stretch>
        </p:blipFill>
        <p:spPr>
          <a:xfrm>
            <a:off x="5010841" y="1399567"/>
            <a:ext cx="2282945" cy="1497107"/>
          </a:xfrm>
          <a:prstGeom prst="rect">
            <a:avLst/>
          </a:prstGeom>
        </p:spPr>
      </p:pic>
      <p:sp>
        <p:nvSpPr>
          <p:cNvPr id="11" name="TextBox 179" descr="Encryption &quot;baked into&quot; the platform">
            <a:extLst>
              <a:ext uri="{FF2B5EF4-FFF2-40B4-BE49-F238E27FC236}">
                <a16:creationId xmlns:a16="http://schemas.microsoft.com/office/drawing/2014/main" id="{DACD3383-5AB8-4C51-88F8-EFB5E06D07F5}"/>
              </a:ext>
            </a:extLst>
          </p:cNvPr>
          <p:cNvSpPr txBox="1"/>
          <p:nvPr/>
        </p:nvSpPr>
        <p:spPr>
          <a:xfrm>
            <a:off x="5107500" y="2043081"/>
            <a:ext cx="1847151" cy="466419"/>
          </a:xfrm>
          <a:prstGeom prst="rect">
            <a:avLst/>
          </a:prstGeom>
          <a:noFill/>
          <a:ln>
            <a:noFill/>
          </a:ln>
        </p:spPr>
        <p:txBody>
          <a:bodyPr wrap="none" lIns="134387" tIns="107510" rIns="134387" bIns="107510" rtlCol="0">
            <a:spAutoFit/>
          </a:bodyPr>
          <a:lstStyle/>
          <a:p>
            <a:pPr lvl="0" algn="ctr" defTabSz="684845" fontAlgn="auto">
              <a:lnSpc>
                <a:spcPct val="90000"/>
              </a:lnSpc>
              <a:spcBef>
                <a:spcPts val="0"/>
              </a:spcBef>
              <a:spcAft>
                <a:spcPts val="441"/>
              </a:spcAft>
              <a:defRPr/>
            </a:pPr>
            <a:r>
              <a:rPr lang="en-US" b="0" kern="0" dirty="0">
                <a:solidFill>
                  <a:srgbClr val="FFFFFF"/>
                </a:solidFill>
                <a:latin typeface="Segoe UI Semilight"/>
              </a:rPr>
              <a:t>Microsoft Azure</a:t>
            </a:r>
          </a:p>
        </p:txBody>
      </p:sp>
      <p:sp>
        <p:nvSpPr>
          <p:cNvPr id="12" name="Arrow: Left-Right 11" descr="Encryption &quot;baked into&quot; the platform">
            <a:extLst>
              <a:ext uri="{FF2B5EF4-FFF2-40B4-BE49-F238E27FC236}">
                <a16:creationId xmlns:a16="http://schemas.microsoft.com/office/drawing/2014/main" id="{CACCE37B-2DFB-456C-BB74-D3A48093CB1A}"/>
              </a:ext>
            </a:extLst>
          </p:cNvPr>
          <p:cNvSpPr/>
          <p:nvPr/>
        </p:nvSpPr>
        <p:spPr>
          <a:xfrm>
            <a:off x="1458225" y="2263549"/>
            <a:ext cx="2818633" cy="434810"/>
          </a:xfrm>
          <a:prstGeom prst="lef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endParaRPr lang="en-US" sz="1350" b="0" kern="0" dirty="0">
              <a:solidFill>
                <a:prstClr val="white"/>
              </a:solidFill>
              <a:latin typeface="Calibri" panose="020F0502020204030204"/>
            </a:endParaRPr>
          </a:p>
        </p:txBody>
      </p:sp>
      <p:sp>
        <p:nvSpPr>
          <p:cNvPr id="13" name="Arrow: Left-Right 12" descr="Encryption &quot;baked into&quot; the platform">
            <a:extLst>
              <a:ext uri="{FF2B5EF4-FFF2-40B4-BE49-F238E27FC236}">
                <a16:creationId xmlns:a16="http://schemas.microsoft.com/office/drawing/2014/main" id="{F9A09BC4-3B27-4BB1-98BE-4BD3EE52CEAF}"/>
              </a:ext>
            </a:extLst>
          </p:cNvPr>
          <p:cNvSpPr/>
          <p:nvPr/>
        </p:nvSpPr>
        <p:spPr>
          <a:xfrm>
            <a:off x="1969491" y="5266084"/>
            <a:ext cx="4334594" cy="434810"/>
          </a:xfrm>
          <a:prstGeom prst="lef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endParaRPr lang="en-US" sz="1350" b="0" kern="0" dirty="0">
              <a:solidFill>
                <a:prstClr val="white"/>
              </a:solidFill>
              <a:latin typeface="Calibri" panose="020F0502020204030204"/>
            </a:endParaRPr>
          </a:p>
        </p:txBody>
      </p:sp>
      <p:sp>
        <p:nvSpPr>
          <p:cNvPr id="14" name="Arrow: Left-Right 13" descr="Encryption &quot;baked into&quot; the platform">
            <a:extLst>
              <a:ext uri="{FF2B5EF4-FFF2-40B4-BE49-F238E27FC236}">
                <a16:creationId xmlns:a16="http://schemas.microsoft.com/office/drawing/2014/main" id="{F67F9D00-86D9-478C-ADFD-B2D1F0125721}"/>
              </a:ext>
            </a:extLst>
          </p:cNvPr>
          <p:cNvSpPr/>
          <p:nvPr/>
        </p:nvSpPr>
        <p:spPr>
          <a:xfrm rot="3079878">
            <a:off x="5380963" y="3380242"/>
            <a:ext cx="2818633" cy="434810"/>
          </a:xfrm>
          <a:prstGeom prst="lef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endParaRPr lang="en-US" sz="1350" b="0" kern="0" dirty="0">
              <a:solidFill>
                <a:prstClr val="white"/>
              </a:solidFill>
              <a:latin typeface="Calibri" panose="020F0502020204030204"/>
            </a:endParaRPr>
          </a:p>
        </p:txBody>
      </p:sp>
      <p:pic>
        <p:nvPicPr>
          <p:cNvPr id="15" name="Graphic 14" descr="Encryption &quot;baked into&quot; the platform">
            <a:extLst>
              <a:ext uri="{FF2B5EF4-FFF2-40B4-BE49-F238E27FC236}">
                <a16:creationId xmlns:a16="http://schemas.microsoft.com/office/drawing/2014/main" id="{2327D729-EB82-4120-974E-C0EF86B3D0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71" y="1912556"/>
            <a:ext cx="685800" cy="685800"/>
          </a:xfrm>
          <a:prstGeom prst="rect">
            <a:avLst/>
          </a:prstGeom>
        </p:spPr>
      </p:pic>
      <p:pic>
        <p:nvPicPr>
          <p:cNvPr id="16" name="Graphic 15" descr="Encryption &quot;baked into&quot; the platform">
            <a:extLst>
              <a:ext uri="{FF2B5EF4-FFF2-40B4-BE49-F238E27FC236}">
                <a16:creationId xmlns:a16="http://schemas.microsoft.com/office/drawing/2014/main" id="{60C5DE74-29B4-40C3-9BDE-1B3847028A9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48034" y="5140588"/>
            <a:ext cx="685800" cy="685800"/>
          </a:xfrm>
          <a:prstGeom prst="rect">
            <a:avLst/>
          </a:prstGeom>
        </p:spPr>
      </p:pic>
      <p:pic>
        <p:nvPicPr>
          <p:cNvPr id="17" name="Graphic 16" descr="Encryption &quot;baked into&quot; the platform">
            <a:extLst>
              <a:ext uri="{FF2B5EF4-FFF2-40B4-BE49-F238E27FC236}">
                <a16:creationId xmlns:a16="http://schemas.microsoft.com/office/drawing/2014/main" id="{83A96B04-6DAC-4BBF-B640-04EFE8F6A47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41099" y="2123065"/>
            <a:ext cx="685800" cy="685800"/>
          </a:xfrm>
          <a:prstGeom prst="rect">
            <a:avLst/>
          </a:prstGeom>
        </p:spPr>
      </p:pic>
      <p:pic>
        <p:nvPicPr>
          <p:cNvPr id="18" name="Graphic 17" descr="Encryption &quot;baked into&quot; the platform">
            <a:extLst>
              <a:ext uri="{FF2B5EF4-FFF2-40B4-BE49-F238E27FC236}">
                <a16:creationId xmlns:a16="http://schemas.microsoft.com/office/drawing/2014/main" id="{6ED98DB3-5193-4B4B-8A32-8FB354F5ED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20549" y="3213777"/>
            <a:ext cx="685800" cy="685800"/>
          </a:xfrm>
          <a:prstGeom prst="rect">
            <a:avLst/>
          </a:prstGeom>
        </p:spPr>
      </p:pic>
      <p:sp>
        <p:nvSpPr>
          <p:cNvPr id="19" name="TextBox 18" descr="Encryption &quot;baked into&quot; the platform">
            <a:extLst>
              <a:ext uri="{FF2B5EF4-FFF2-40B4-BE49-F238E27FC236}">
                <a16:creationId xmlns:a16="http://schemas.microsoft.com/office/drawing/2014/main" id="{78F2D034-5AA3-4E7B-8765-B0EFA27253E0}"/>
              </a:ext>
            </a:extLst>
          </p:cNvPr>
          <p:cNvSpPr txBox="1"/>
          <p:nvPr/>
        </p:nvSpPr>
        <p:spPr>
          <a:xfrm>
            <a:off x="411481" y="2946302"/>
            <a:ext cx="4685835" cy="300082"/>
          </a:xfrm>
          <a:prstGeom prst="rect">
            <a:avLst/>
          </a:prstGeom>
          <a:noFill/>
          <a:ln>
            <a:solidFill>
              <a:sysClr val="windowText" lastClr="000000"/>
            </a:solidFill>
          </a:ln>
        </p:spPr>
        <p:txBody>
          <a:bodyPr wrap="none" rtlCol="0">
            <a:spAutoFit/>
          </a:bodyPr>
          <a:lstStyle/>
          <a:p>
            <a:pPr lvl="0" defTabSz="457200" fontAlgn="auto">
              <a:spcBef>
                <a:spcPts val="0"/>
              </a:spcBef>
              <a:spcAft>
                <a:spcPts val="0"/>
              </a:spcAft>
              <a:defRPr/>
            </a:pPr>
            <a:r>
              <a:rPr lang="en-US" sz="1350" b="0" kern="0" dirty="0">
                <a:solidFill>
                  <a:prstClr val="black"/>
                </a:solidFill>
                <a:latin typeface="Calibri" panose="020F0502020204030204"/>
              </a:rPr>
              <a:t>Admin operational sessions to the Azure platform are encrypted</a:t>
            </a:r>
          </a:p>
        </p:txBody>
      </p:sp>
      <p:sp>
        <p:nvSpPr>
          <p:cNvPr id="20" name="TextBox 19" descr="Encryption &quot;baked into&quot; the platform">
            <a:extLst>
              <a:ext uri="{FF2B5EF4-FFF2-40B4-BE49-F238E27FC236}">
                <a16:creationId xmlns:a16="http://schemas.microsoft.com/office/drawing/2014/main" id="{E5EE3240-56CA-4553-8F01-6D8E6EB2A275}"/>
              </a:ext>
            </a:extLst>
          </p:cNvPr>
          <p:cNvSpPr txBox="1"/>
          <p:nvPr/>
        </p:nvSpPr>
        <p:spPr>
          <a:xfrm>
            <a:off x="1498706" y="4706975"/>
            <a:ext cx="4890826" cy="300082"/>
          </a:xfrm>
          <a:prstGeom prst="rect">
            <a:avLst/>
          </a:prstGeom>
          <a:noFill/>
          <a:ln>
            <a:solidFill>
              <a:sysClr val="windowText" lastClr="000000"/>
            </a:solidFill>
          </a:ln>
        </p:spPr>
        <p:txBody>
          <a:bodyPr wrap="none" rtlCol="0">
            <a:spAutoFit/>
          </a:bodyPr>
          <a:lstStyle/>
          <a:p>
            <a:pPr lvl="0" defTabSz="457200" fontAlgn="auto">
              <a:spcBef>
                <a:spcPts val="0"/>
              </a:spcBef>
              <a:spcAft>
                <a:spcPts val="0"/>
              </a:spcAft>
              <a:defRPr/>
            </a:pPr>
            <a:r>
              <a:rPr lang="en-US" sz="1350" b="0" kern="0" dirty="0">
                <a:solidFill>
                  <a:prstClr val="black"/>
                </a:solidFill>
                <a:latin typeface="Calibri" panose="020F0502020204030204"/>
              </a:rPr>
              <a:t>Hybrid connectivity (Site-to-Site VPN or ExpressRoute) is encrypted</a:t>
            </a:r>
          </a:p>
        </p:txBody>
      </p:sp>
      <p:sp>
        <p:nvSpPr>
          <p:cNvPr id="21" name="TextBox 20" descr="Encryption &quot;baked into&quot; the platform">
            <a:extLst>
              <a:ext uri="{FF2B5EF4-FFF2-40B4-BE49-F238E27FC236}">
                <a16:creationId xmlns:a16="http://schemas.microsoft.com/office/drawing/2014/main" id="{31B88D39-E0F8-41E3-B4AA-A55A3E9C7FB1}"/>
              </a:ext>
            </a:extLst>
          </p:cNvPr>
          <p:cNvSpPr txBox="1"/>
          <p:nvPr/>
        </p:nvSpPr>
        <p:spPr>
          <a:xfrm>
            <a:off x="2462344" y="3707974"/>
            <a:ext cx="4090735" cy="300082"/>
          </a:xfrm>
          <a:prstGeom prst="rect">
            <a:avLst/>
          </a:prstGeom>
          <a:noFill/>
          <a:ln>
            <a:solidFill>
              <a:sysClr val="windowText" lastClr="000000"/>
            </a:solidFill>
          </a:ln>
        </p:spPr>
        <p:txBody>
          <a:bodyPr wrap="none" rtlCol="0">
            <a:spAutoFit/>
          </a:bodyPr>
          <a:lstStyle/>
          <a:p>
            <a:pPr lvl="0" defTabSz="457200" fontAlgn="auto">
              <a:spcBef>
                <a:spcPts val="0"/>
              </a:spcBef>
              <a:spcAft>
                <a:spcPts val="0"/>
              </a:spcAft>
              <a:defRPr/>
            </a:pPr>
            <a:r>
              <a:rPr lang="en-US" sz="1350" b="0" kern="0" dirty="0">
                <a:solidFill>
                  <a:prstClr val="black"/>
                </a:solidFill>
                <a:latin typeface="Calibri" panose="020F0502020204030204"/>
              </a:rPr>
              <a:t>All communication between Azure Regions is encrypted</a:t>
            </a:r>
          </a:p>
        </p:txBody>
      </p:sp>
      <p:pic>
        <p:nvPicPr>
          <p:cNvPr id="22" name="Graphic 21" descr="Encryption &quot;baked into&quot; the platform">
            <a:extLst>
              <a:ext uri="{FF2B5EF4-FFF2-40B4-BE49-F238E27FC236}">
                <a16:creationId xmlns:a16="http://schemas.microsoft.com/office/drawing/2014/main" id="{0A4450B3-CD07-42D3-B068-B07D13E48FF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2291" y="2429531"/>
            <a:ext cx="411161" cy="411161"/>
          </a:xfrm>
          <a:prstGeom prst="rect">
            <a:avLst/>
          </a:prstGeom>
        </p:spPr>
      </p:pic>
      <p:pic>
        <p:nvPicPr>
          <p:cNvPr id="23" name="Graphic 22" descr="Encryption &quot;baked into&quot; the platform">
            <a:extLst>
              <a:ext uri="{FF2B5EF4-FFF2-40B4-BE49-F238E27FC236}">
                <a16:creationId xmlns:a16="http://schemas.microsoft.com/office/drawing/2014/main" id="{0DE0E893-0B13-44FF-9428-F70BA6FC6AC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66073" y="2502587"/>
            <a:ext cx="319744" cy="319744"/>
          </a:xfrm>
          <a:prstGeom prst="rect">
            <a:avLst/>
          </a:prstGeom>
        </p:spPr>
      </p:pic>
      <p:sp>
        <p:nvSpPr>
          <p:cNvPr id="24" name="TextBox 23">
            <a:extLst>
              <a:ext uri="{FF2B5EF4-FFF2-40B4-BE49-F238E27FC236}">
                <a16:creationId xmlns:a16="http://schemas.microsoft.com/office/drawing/2014/main" id="{F4CB8363-2DC7-4B0D-9F66-2FBA742D876C}"/>
              </a:ext>
            </a:extLst>
          </p:cNvPr>
          <p:cNvSpPr txBox="1"/>
          <p:nvPr/>
        </p:nvSpPr>
        <p:spPr>
          <a:xfrm>
            <a:off x="187779" y="6400800"/>
            <a:ext cx="622286" cy="369332"/>
          </a:xfrm>
          <a:prstGeom prst="rect">
            <a:avLst/>
          </a:prstGeom>
          <a:noFill/>
        </p:spPr>
        <p:txBody>
          <a:bodyPr wrap="none" rtlCol="0">
            <a:spAutoFit/>
          </a:bodyPr>
          <a:lstStyle/>
          <a:p>
            <a:pPr algn="l"/>
            <a:r>
              <a:rPr lang="en-US" dirty="0"/>
              <a:t>9-2</a:t>
            </a:r>
          </a:p>
        </p:txBody>
      </p:sp>
    </p:spTree>
    <p:extLst>
      <p:ext uri="{BB962C8B-B14F-4D97-AF65-F5344CB8AC3E}">
        <p14:creationId xmlns:p14="http://schemas.microsoft.com/office/powerpoint/2010/main" val="214572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2c5b49f-b20b-473e-bad3-d01f75bddb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A62A-E2E8-4AEB-9049-8B9CB0D0E2F2}"/>
              </a:ext>
            </a:extLst>
          </p:cNvPr>
          <p:cNvSpPr>
            <a:spLocks noGrp="1"/>
          </p:cNvSpPr>
          <p:nvPr>
            <p:ph type="title"/>
          </p:nvPr>
        </p:nvSpPr>
        <p:spPr/>
        <p:txBody>
          <a:bodyPr/>
          <a:lstStyle/>
          <a:p>
            <a:r>
              <a:rPr lang="en-US" dirty="0"/>
              <a:t>Azure Resource Manager Templates</a:t>
            </a:r>
          </a:p>
        </p:txBody>
      </p:sp>
      <p:sp>
        <p:nvSpPr>
          <p:cNvPr id="4" name="Content Placeholder 2">
            <a:extLst>
              <a:ext uri="{FF2B5EF4-FFF2-40B4-BE49-F238E27FC236}">
                <a16:creationId xmlns:a16="http://schemas.microsoft.com/office/drawing/2014/main" id="{A0B2A520-76A5-4423-988C-4236C7424EE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Provide a scalable, repeatable method for deploying Azure resources</a:t>
            </a:r>
          </a:p>
          <a:p>
            <a:pPr marL="0" lvl="0" indent="0">
              <a:buNone/>
            </a:pPr>
            <a:endParaRPr lang="en-US" b="0" kern="0" dirty="0">
              <a:solidFill>
                <a:srgbClr val="000000"/>
              </a:solidFill>
            </a:endParaRPr>
          </a:p>
          <a:p>
            <a:pPr marL="0" lvl="0" indent="0">
              <a:buNone/>
            </a:pPr>
            <a:r>
              <a:rPr lang="en-US" b="0" kern="0" dirty="0">
                <a:solidFill>
                  <a:srgbClr val="000000"/>
                </a:solidFill>
              </a:rPr>
              <a:t>All resources in the ARM model are built using JSON templates</a:t>
            </a:r>
          </a:p>
          <a:p>
            <a:pPr marL="0" lvl="0" indent="0">
              <a:buNone/>
            </a:pPr>
            <a:endParaRPr lang="en-US" b="0" kern="0" dirty="0">
              <a:solidFill>
                <a:srgbClr val="000000"/>
              </a:solidFill>
            </a:endParaRPr>
          </a:p>
          <a:p>
            <a:pPr marL="0" lvl="0" indent="0" algn="ctr">
              <a:buNone/>
            </a:pPr>
            <a:r>
              <a:rPr lang="en-US" sz="2000" b="0" kern="0" dirty="0">
                <a:solidFill>
                  <a:srgbClr val="000000"/>
                </a:solidFill>
                <a:hlinkClick r:id="rId3"/>
              </a:rPr>
              <a:t>https://github.com/Azure/azure-quickstart-templates</a:t>
            </a:r>
            <a:endParaRPr lang="en-US" sz="2000" b="0" kern="0" dirty="0">
              <a:solidFill>
                <a:srgbClr val="000000"/>
              </a:solidFill>
            </a:endParaRPr>
          </a:p>
          <a:p>
            <a:pPr marL="0" lvl="0" indent="0" algn="ctr">
              <a:buNone/>
            </a:pPr>
            <a:endParaRPr lang="en-US" sz="2000" b="0" kern="0" dirty="0">
              <a:solidFill>
                <a:srgbClr val="000000"/>
              </a:solidFill>
            </a:endParaRP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id="{EA03257B-8D5C-478C-8F71-15E33D688E6C}"/>
              </a:ext>
            </a:extLst>
          </p:cNvPr>
          <p:cNvSpPr txBox="1"/>
          <p:nvPr/>
        </p:nvSpPr>
        <p:spPr>
          <a:xfrm>
            <a:off x="187779" y="6400800"/>
            <a:ext cx="622286" cy="369332"/>
          </a:xfrm>
          <a:prstGeom prst="rect">
            <a:avLst/>
          </a:prstGeom>
          <a:noFill/>
        </p:spPr>
        <p:txBody>
          <a:bodyPr wrap="none" rtlCol="0">
            <a:spAutoFit/>
          </a:bodyPr>
          <a:lstStyle/>
          <a:p>
            <a:pPr algn="l"/>
            <a:r>
              <a:rPr lang="en-US" dirty="0"/>
              <a:t>2-2</a:t>
            </a:r>
          </a:p>
        </p:txBody>
      </p:sp>
    </p:spTree>
    <p:extLst>
      <p:ext uri="{BB962C8B-B14F-4D97-AF65-F5344CB8AC3E}">
        <p14:creationId xmlns:p14="http://schemas.microsoft.com/office/powerpoint/2010/main" val="3740263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2685-1CB4-4D69-A00B-69F6CCA54C5A}"/>
              </a:ext>
            </a:extLst>
          </p:cNvPr>
          <p:cNvSpPr>
            <a:spLocks noGrp="1"/>
          </p:cNvSpPr>
          <p:nvPr>
            <p:ph type="title"/>
          </p:nvPr>
        </p:nvSpPr>
        <p:spPr/>
        <p:txBody>
          <a:bodyPr/>
          <a:lstStyle/>
          <a:p>
            <a:r>
              <a:rPr lang="en-US" dirty="0"/>
              <a:t>Data Encryption Scenarios</a:t>
            </a:r>
          </a:p>
        </p:txBody>
      </p:sp>
      <p:sp>
        <p:nvSpPr>
          <p:cNvPr id="4" name="Content Placeholder 2">
            <a:extLst>
              <a:ext uri="{FF2B5EF4-FFF2-40B4-BE49-F238E27FC236}">
                <a16:creationId xmlns:a16="http://schemas.microsoft.com/office/drawing/2014/main" id="{04DF33E4-9CE0-41E6-9703-28174372A3A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On top of the Azure Platform provided encryption, customers have additional levels of encryption techniques available, depending on the Azure Resource or Data type:</a:t>
            </a:r>
          </a:p>
          <a:p>
            <a:pPr lvl="1"/>
            <a:r>
              <a:rPr lang="en-US" b="0" kern="0" dirty="0">
                <a:solidFill>
                  <a:srgbClr val="000000"/>
                </a:solidFill>
              </a:rPr>
              <a:t>Offline disk shipment: only encrypted disks are accepted</a:t>
            </a:r>
          </a:p>
          <a:p>
            <a:pPr lvl="1"/>
            <a:r>
              <a:rPr lang="en-US" b="0" kern="0" dirty="0">
                <a:solidFill>
                  <a:srgbClr val="000000"/>
                </a:solidFill>
              </a:rPr>
              <a:t>SQL Azure provides database content encryption </a:t>
            </a:r>
            <a:br>
              <a:rPr lang="en-US" b="0" kern="0" dirty="0">
                <a:solidFill>
                  <a:srgbClr val="000000"/>
                </a:solidFill>
              </a:rPr>
            </a:br>
            <a:r>
              <a:rPr lang="en-US" b="0" kern="0" dirty="0">
                <a:solidFill>
                  <a:srgbClr val="000000"/>
                </a:solidFill>
              </a:rPr>
              <a:t>(SQL DB TDE)</a:t>
            </a:r>
          </a:p>
          <a:p>
            <a:pPr lvl="1"/>
            <a:r>
              <a:rPr lang="en-US" b="0" kern="0" dirty="0">
                <a:solidFill>
                  <a:srgbClr val="000000"/>
                </a:solidFill>
              </a:rPr>
              <a:t> Azure Storage Accounts can be encrypted</a:t>
            </a:r>
          </a:p>
          <a:p>
            <a:pPr lvl="1"/>
            <a:r>
              <a:rPr lang="en-US" b="0" kern="0" dirty="0">
                <a:solidFill>
                  <a:srgbClr val="000000"/>
                </a:solidFill>
              </a:rPr>
              <a:t>Azure VMs (guests) allow Bitlocker encryption</a:t>
            </a:r>
          </a:p>
          <a:p>
            <a:pPr lvl="1"/>
            <a:r>
              <a:rPr lang="en-US" b="0" kern="0" dirty="0">
                <a:solidFill>
                  <a:srgbClr val="000000"/>
                </a:solidFill>
              </a:rPr>
              <a:t>Azure Backup, Azure Recovery Vault data is stored encrypted</a:t>
            </a:r>
          </a:p>
          <a:p>
            <a:pPr lvl="1"/>
            <a:r>
              <a:rPr lang="en-US" b="0" kern="0" dirty="0">
                <a:solidFill>
                  <a:srgbClr val="000000"/>
                </a:solidFill>
              </a:rPr>
              <a:t>Archive Data (data at rest) allows encryption</a:t>
            </a:r>
          </a:p>
        </p:txBody>
      </p:sp>
      <p:sp>
        <p:nvSpPr>
          <p:cNvPr id="5" name="TextBox 4">
            <a:extLst>
              <a:ext uri="{FF2B5EF4-FFF2-40B4-BE49-F238E27FC236}">
                <a16:creationId xmlns:a16="http://schemas.microsoft.com/office/drawing/2014/main" id="{43B8A7E4-BDF1-4DD8-8872-84A00F1FC8D6}"/>
              </a:ext>
            </a:extLst>
          </p:cNvPr>
          <p:cNvSpPr txBox="1"/>
          <p:nvPr/>
        </p:nvSpPr>
        <p:spPr>
          <a:xfrm>
            <a:off x="187779" y="6400800"/>
            <a:ext cx="622286" cy="369332"/>
          </a:xfrm>
          <a:prstGeom prst="rect">
            <a:avLst/>
          </a:prstGeom>
          <a:noFill/>
        </p:spPr>
        <p:txBody>
          <a:bodyPr wrap="none" rtlCol="0">
            <a:spAutoFit/>
          </a:bodyPr>
          <a:lstStyle/>
          <a:p>
            <a:pPr algn="l"/>
            <a:r>
              <a:rPr lang="en-US" dirty="0"/>
              <a:t>9-2</a:t>
            </a:r>
          </a:p>
        </p:txBody>
      </p:sp>
    </p:spTree>
    <p:extLst>
      <p:ext uri="{BB962C8B-B14F-4D97-AF65-F5344CB8AC3E}">
        <p14:creationId xmlns:p14="http://schemas.microsoft.com/office/powerpoint/2010/main" val="23078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8633-E5C8-43DF-B026-32317FA09959}"/>
              </a:ext>
            </a:extLst>
          </p:cNvPr>
          <p:cNvSpPr>
            <a:spLocks noGrp="1"/>
          </p:cNvSpPr>
          <p:nvPr>
            <p:ph type="title"/>
          </p:nvPr>
        </p:nvSpPr>
        <p:spPr/>
        <p:txBody>
          <a:bodyPr/>
          <a:lstStyle/>
          <a:p>
            <a:r>
              <a:rPr lang="en-US" dirty="0"/>
              <a:t>Compliance &amp; Certifications</a:t>
            </a:r>
          </a:p>
        </p:txBody>
      </p:sp>
      <p:grpSp>
        <p:nvGrpSpPr>
          <p:cNvPr id="3" name="Group 2" descr="Sampling of compliance &amp; certifications for Azure">
            <a:extLst>
              <a:ext uri="{FF2B5EF4-FFF2-40B4-BE49-F238E27FC236}">
                <a16:creationId xmlns:a16="http://schemas.microsoft.com/office/drawing/2014/main" id="{EEDD9969-A23A-46FF-96E1-3ADC592CE674}"/>
              </a:ext>
            </a:extLst>
          </p:cNvPr>
          <p:cNvGrpSpPr/>
          <p:nvPr/>
        </p:nvGrpSpPr>
        <p:grpSpPr>
          <a:xfrm>
            <a:off x="822573" y="1716227"/>
            <a:ext cx="7498854" cy="4826463"/>
            <a:chOff x="822573" y="1716227"/>
            <a:chExt cx="7498854" cy="4826463"/>
          </a:xfrm>
        </p:grpSpPr>
        <p:pic>
          <p:nvPicPr>
            <p:cNvPr id="4" name="Picture 3">
              <a:extLst>
                <a:ext uri="{FF2B5EF4-FFF2-40B4-BE49-F238E27FC236}">
                  <a16:creationId xmlns:a16="http://schemas.microsoft.com/office/drawing/2014/main" id="{3AF56404-58B6-4C4A-9840-6CA38BD6FE82}"/>
                </a:ext>
              </a:extLst>
            </p:cNvPr>
            <p:cNvPicPr>
              <a:picLocks noChangeAspect="1"/>
            </p:cNvPicPr>
            <p:nvPr/>
          </p:nvPicPr>
          <p:blipFill>
            <a:blip r:embed="rId3"/>
            <a:stretch>
              <a:fillRect/>
            </a:stretch>
          </p:blipFill>
          <p:spPr>
            <a:xfrm>
              <a:off x="1091372" y="1716227"/>
              <a:ext cx="6961256" cy="1035959"/>
            </a:xfrm>
            <a:prstGeom prst="rect">
              <a:avLst/>
            </a:prstGeom>
          </p:spPr>
        </p:pic>
        <p:graphicFrame>
          <p:nvGraphicFramePr>
            <p:cNvPr id="5" name="Diagram 4">
              <a:extLst>
                <a:ext uri="{FF2B5EF4-FFF2-40B4-BE49-F238E27FC236}">
                  <a16:creationId xmlns:a16="http://schemas.microsoft.com/office/drawing/2014/main" id="{FD6C3B0D-BD91-410A-A306-54F6AB09F388}"/>
                </a:ext>
              </a:extLst>
            </p:cNvPr>
            <p:cNvGraphicFramePr/>
            <p:nvPr>
              <p:extLst/>
            </p:nvPr>
          </p:nvGraphicFramePr>
          <p:xfrm>
            <a:off x="822573" y="3683000"/>
            <a:ext cx="7498854" cy="28596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sp>
        <p:nvSpPr>
          <p:cNvPr id="6" name="TextBox 5">
            <a:extLst>
              <a:ext uri="{FF2B5EF4-FFF2-40B4-BE49-F238E27FC236}">
                <a16:creationId xmlns:a16="http://schemas.microsoft.com/office/drawing/2014/main" id="{00B345DD-2F2F-444F-B86F-8D8490F79CC5}"/>
              </a:ext>
            </a:extLst>
          </p:cNvPr>
          <p:cNvSpPr txBox="1"/>
          <p:nvPr/>
        </p:nvSpPr>
        <p:spPr>
          <a:xfrm>
            <a:off x="187779" y="6400800"/>
            <a:ext cx="622286" cy="369332"/>
          </a:xfrm>
          <a:prstGeom prst="rect">
            <a:avLst/>
          </a:prstGeom>
          <a:noFill/>
        </p:spPr>
        <p:txBody>
          <a:bodyPr wrap="none" rtlCol="0">
            <a:spAutoFit/>
          </a:bodyPr>
          <a:lstStyle/>
          <a:p>
            <a:pPr algn="l"/>
            <a:r>
              <a:rPr lang="en-US" dirty="0"/>
              <a:t>9-2</a:t>
            </a:r>
          </a:p>
        </p:txBody>
      </p:sp>
    </p:spTree>
    <p:extLst>
      <p:ext uri="{BB962C8B-B14F-4D97-AF65-F5344CB8AC3E}">
        <p14:creationId xmlns:p14="http://schemas.microsoft.com/office/powerpoint/2010/main" val="588369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F25C-DA83-4C2B-8FD4-676B06579F10}"/>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C4C3FA23-FF20-4CDB-89AD-68C69254EE9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Subscription Governance</a:t>
            </a:r>
          </a:p>
          <a:p>
            <a:pPr lvl="1"/>
            <a:r>
              <a:rPr lang="en-US" b="0" kern="0" dirty="0">
                <a:solidFill>
                  <a:srgbClr val="000000"/>
                </a:solidFill>
              </a:rPr>
              <a:t>Limit Admin Access using RBAC (Role Based Access Control)</a:t>
            </a:r>
          </a:p>
          <a:p>
            <a:pPr lvl="1"/>
            <a:r>
              <a:rPr lang="en-US" b="0" kern="0" dirty="0">
                <a:solidFill>
                  <a:srgbClr val="000000"/>
                </a:solidFill>
              </a:rPr>
              <a:t>Limit VM Admin Access using JIT (Just in Time) Access</a:t>
            </a:r>
          </a:p>
          <a:p>
            <a:pPr lvl="1"/>
            <a:r>
              <a:rPr lang="en-US" b="0" kern="0" dirty="0">
                <a:solidFill>
                  <a:srgbClr val="000000"/>
                </a:solidFill>
              </a:rPr>
              <a:t>Enable (force) Multi-factor Authentication for </a:t>
            </a:r>
            <a:br>
              <a:rPr lang="en-US" b="0" kern="0" dirty="0">
                <a:solidFill>
                  <a:srgbClr val="000000"/>
                </a:solidFill>
              </a:rPr>
            </a:br>
            <a:r>
              <a:rPr lang="en-US" b="0" kern="0" dirty="0">
                <a:solidFill>
                  <a:srgbClr val="000000"/>
                </a:solidFill>
              </a:rPr>
              <a:t>Azure Admin Accounts</a:t>
            </a:r>
          </a:p>
          <a:p>
            <a:pPr lvl="1"/>
            <a:r>
              <a:rPr lang="en-US" b="0" kern="0" dirty="0">
                <a:solidFill>
                  <a:srgbClr val="000000"/>
                </a:solidFill>
              </a:rPr>
              <a:t>Customize RBAC roles where needed for your </a:t>
            </a:r>
            <a:br>
              <a:rPr lang="en-US" b="0" kern="0" dirty="0">
                <a:solidFill>
                  <a:srgbClr val="000000"/>
                </a:solidFill>
              </a:rPr>
            </a:br>
            <a:r>
              <a:rPr lang="en-US" b="0" kern="0" dirty="0">
                <a:solidFill>
                  <a:srgbClr val="000000"/>
                </a:solidFill>
              </a:rPr>
              <a:t>organizational compliance</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B867C6BE-253F-4623-B287-766957A61586}"/>
              </a:ext>
            </a:extLst>
          </p:cNvPr>
          <p:cNvSpPr txBox="1"/>
          <p:nvPr/>
        </p:nvSpPr>
        <p:spPr>
          <a:xfrm>
            <a:off x="187779" y="6400800"/>
            <a:ext cx="622286" cy="369332"/>
          </a:xfrm>
          <a:prstGeom prst="rect">
            <a:avLst/>
          </a:prstGeom>
          <a:noFill/>
        </p:spPr>
        <p:txBody>
          <a:bodyPr wrap="none" rtlCol="0">
            <a:spAutoFit/>
          </a:bodyPr>
          <a:lstStyle/>
          <a:p>
            <a:pPr algn="l"/>
            <a:r>
              <a:rPr lang="en-US" dirty="0"/>
              <a:t>9-3</a:t>
            </a:r>
          </a:p>
        </p:txBody>
      </p:sp>
    </p:spTree>
    <p:extLst>
      <p:ext uri="{BB962C8B-B14F-4D97-AF65-F5344CB8AC3E}">
        <p14:creationId xmlns:p14="http://schemas.microsoft.com/office/powerpoint/2010/main" val="2963287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17E0-2D90-41BE-945A-DDCE07A64225}"/>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8AAF4AB5-6B85-40B3-AA67-BD2447E978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Storage Accounts:</a:t>
            </a:r>
          </a:p>
          <a:p>
            <a:pPr lvl="1"/>
            <a:r>
              <a:rPr lang="en-US" b="0" kern="0" dirty="0">
                <a:solidFill>
                  <a:srgbClr val="000000"/>
                </a:solidFill>
              </a:rPr>
              <a:t>Enable Storage Account Encryption:</a:t>
            </a:r>
          </a:p>
          <a:p>
            <a:pPr lvl="2"/>
            <a:r>
              <a:rPr lang="en-US" b="0" kern="0" dirty="0">
                <a:solidFill>
                  <a:srgbClr val="000000"/>
                </a:solidFill>
              </a:rPr>
              <a:t>using your encryption keys</a:t>
            </a:r>
          </a:p>
          <a:p>
            <a:pPr lvl="1"/>
            <a:r>
              <a:rPr lang="en-US" b="0" kern="0" dirty="0">
                <a:solidFill>
                  <a:srgbClr val="000000"/>
                </a:solidFill>
              </a:rPr>
              <a:t>Access Keys:</a:t>
            </a:r>
          </a:p>
          <a:p>
            <a:pPr lvl="2"/>
            <a:r>
              <a:rPr lang="en-US" b="0" kern="0" dirty="0">
                <a:solidFill>
                  <a:srgbClr val="000000"/>
                </a:solidFill>
              </a:rPr>
              <a:t>key1/key2 -&gt; regenerate periodically</a:t>
            </a:r>
          </a:p>
          <a:p>
            <a:pPr lvl="1"/>
            <a:r>
              <a:rPr lang="en-US" b="0" kern="0" dirty="0">
                <a:solidFill>
                  <a:srgbClr val="000000"/>
                </a:solidFill>
              </a:rPr>
              <a:t>Shared Access Signatures (SAS) to narrow </a:t>
            </a:r>
            <a:br>
              <a:rPr lang="en-US" b="0" kern="0" dirty="0">
                <a:solidFill>
                  <a:srgbClr val="000000"/>
                </a:solidFill>
              </a:rPr>
            </a:br>
            <a:r>
              <a:rPr lang="en-US" b="0" kern="0" dirty="0">
                <a:solidFill>
                  <a:srgbClr val="000000"/>
                </a:solidFill>
              </a:rPr>
              <a:t>Application service access to the storage object</a:t>
            </a:r>
            <a:br>
              <a:rPr lang="en-US" b="0" kern="0" dirty="0">
                <a:solidFill>
                  <a:srgbClr val="000000"/>
                </a:solidFill>
              </a:rPr>
            </a:br>
            <a:r>
              <a:rPr lang="en-US" b="0" kern="0" dirty="0">
                <a:solidFill>
                  <a:srgbClr val="000000"/>
                </a:solidFill>
              </a:rPr>
              <a:t>and data</a:t>
            </a:r>
          </a:p>
          <a:p>
            <a:pPr lvl="1"/>
            <a:r>
              <a:rPr lang="en-US" b="0" kern="0" dirty="0">
                <a:solidFill>
                  <a:srgbClr val="000000"/>
                </a:solidFill>
              </a:rPr>
              <a:t>Storage Access Policies:</a:t>
            </a:r>
          </a:p>
          <a:p>
            <a:pPr lvl="2"/>
            <a:r>
              <a:rPr lang="en-US" b="0" kern="0" dirty="0">
                <a:solidFill>
                  <a:srgbClr val="000000"/>
                </a:solidFill>
              </a:rPr>
              <a:t>timestamp</a:t>
            </a:r>
          </a:p>
          <a:p>
            <a:pPr lvl="2"/>
            <a:r>
              <a:rPr lang="en-US" b="0" kern="0" dirty="0">
                <a:solidFill>
                  <a:srgbClr val="000000"/>
                </a:solidFill>
              </a:rPr>
              <a:t>permissions</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3EAA9AC8-A8DF-4EF0-8C25-6166C3DB5631}"/>
              </a:ext>
            </a:extLst>
          </p:cNvPr>
          <p:cNvSpPr txBox="1"/>
          <p:nvPr/>
        </p:nvSpPr>
        <p:spPr>
          <a:xfrm>
            <a:off x="187779" y="6400800"/>
            <a:ext cx="622286" cy="369332"/>
          </a:xfrm>
          <a:prstGeom prst="rect">
            <a:avLst/>
          </a:prstGeom>
          <a:noFill/>
        </p:spPr>
        <p:txBody>
          <a:bodyPr wrap="none" rtlCol="0">
            <a:spAutoFit/>
          </a:bodyPr>
          <a:lstStyle/>
          <a:p>
            <a:pPr algn="l"/>
            <a:r>
              <a:rPr lang="en-US" dirty="0"/>
              <a:t>9-3</a:t>
            </a:r>
          </a:p>
        </p:txBody>
      </p:sp>
    </p:spTree>
    <p:extLst>
      <p:ext uri="{BB962C8B-B14F-4D97-AF65-F5344CB8AC3E}">
        <p14:creationId xmlns:p14="http://schemas.microsoft.com/office/powerpoint/2010/main" val="2403615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4BE9-AADA-4269-B673-6C988E6619B6}"/>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BDA4551E-A505-41BD-8AC0-6419B1F5C16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SQL-as-a-Service:</a:t>
            </a:r>
          </a:p>
          <a:p>
            <a:pPr lvl="1"/>
            <a:r>
              <a:rPr lang="en-US" b="0" kern="0" dirty="0">
                <a:solidFill>
                  <a:srgbClr val="000000"/>
                </a:solidFill>
              </a:rPr>
              <a:t>Apply RBAC to limit SQL Resources Admin-level access</a:t>
            </a:r>
          </a:p>
          <a:p>
            <a:pPr lvl="1"/>
            <a:r>
              <a:rPr lang="en-US" b="0" kern="0" dirty="0">
                <a:solidFill>
                  <a:srgbClr val="000000"/>
                </a:solidFill>
              </a:rPr>
              <a:t>Be cautious with the “Allow Azure Services” access</a:t>
            </a:r>
          </a:p>
          <a:p>
            <a:pPr lvl="1"/>
            <a:r>
              <a:rPr lang="en-US" b="0" kern="0" dirty="0">
                <a:solidFill>
                  <a:srgbClr val="000000"/>
                </a:solidFill>
              </a:rPr>
              <a:t>Features:</a:t>
            </a:r>
          </a:p>
          <a:p>
            <a:pPr lvl="2"/>
            <a:r>
              <a:rPr lang="en-US" b="0" kern="0" dirty="0">
                <a:solidFill>
                  <a:srgbClr val="000000"/>
                </a:solidFill>
              </a:rPr>
              <a:t>SQL Database Encryption At Rest (TDE)</a:t>
            </a:r>
          </a:p>
          <a:p>
            <a:pPr lvl="2"/>
            <a:r>
              <a:rPr lang="en-US" b="0" kern="0" dirty="0">
                <a:solidFill>
                  <a:srgbClr val="000000"/>
                </a:solidFill>
              </a:rPr>
              <a:t>SQL Database Encryption In Transit</a:t>
            </a:r>
          </a:p>
          <a:p>
            <a:pPr lvl="2"/>
            <a:r>
              <a:rPr lang="en-US" b="0" kern="0" dirty="0">
                <a:solidFill>
                  <a:srgbClr val="000000"/>
                </a:solidFill>
              </a:rPr>
              <a:t>SQL Auditing &amp; Threat Detection</a:t>
            </a:r>
          </a:p>
          <a:p>
            <a:pPr lvl="2"/>
            <a:r>
              <a:rPr lang="en-US" b="0" kern="0" dirty="0">
                <a:solidFill>
                  <a:srgbClr val="000000"/>
                </a:solidFill>
              </a:rPr>
              <a:t>SQL Dynamic Data Masking</a:t>
            </a:r>
          </a:p>
          <a:p>
            <a:pPr lvl="2"/>
            <a:r>
              <a:rPr lang="en-US" b="0" kern="0" dirty="0">
                <a:solidFill>
                  <a:srgbClr val="000000"/>
                </a:solidFill>
              </a:rPr>
              <a:t>SQL Row Level Security</a:t>
            </a:r>
          </a:p>
          <a:p>
            <a:pPr lvl="2"/>
            <a:r>
              <a:rPr lang="en-US" b="0" kern="0" dirty="0">
                <a:solidFill>
                  <a:srgbClr val="000000"/>
                </a:solidFill>
              </a:rPr>
              <a:t>SQL Vulnerability Assessment</a:t>
            </a: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0AB94369-ED97-450A-AFD4-3065D325A626}"/>
              </a:ext>
            </a:extLst>
          </p:cNvPr>
          <p:cNvSpPr txBox="1"/>
          <p:nvPr/>
        </p:nvSpPr>
        <p:spPr>
          <a:xfrm>
            <a:off x="187779" y="6400800"/>
            <a:ext cx="622286" cy="369332"/>
          </a:xfrm>
          <a:prstGeom prst="rect">
            <a:avLst/>
          </a:prstGeom>
          <a:noFill/>
        </p:spPr>
        <p:txBody>
          <a:bodyPr wrap="none" rtlCol="0">
            <a:spAutoFit/>
          </a:bodyPr>
          <a:lstStyle/>
          <a:p>
            <a:pPr algn="l"/>
            <a:r>
              <a:rPr lang="en-US" dirty="0"/>
              <a:t>9-3</a:t>
            </a:r>
          </a:p>
        </p:txBody>
      </p:sp>
    </p:spTree>
    <p:extLst>
      <p:ext uri="{BB962C8B-B14F-4D97-AF65-F5344CB8AC3E}">
        <p14:creationId xmlns:p14="http://schemas.microsoft.com/office/powerpoint/2010/main" val="2913607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6FA2-4D9E-4EF8-BCF5-DB1FD93BE75B}"/>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E54EA11D-8265-47C9-BD27-220595A2815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Networking:</a:t>
            </a:r>
          </a:p>
          <a:p>
            <a:pPr lvl="1"/>
            <a:r>
              <a:rPr lang="en-US" b="0" kern="0" dirty="0">
                <a:solidFill>
                  <a:srgbClr val="000000"/>
                </a:solidFill>
              </a:rPr>
              <a:t>Isolate VM traffic by deploying multiple VNETs and </a:t>
            </a:r>
            <a:br>
              <a:rPr lang="en-US" b="0" kern="0" dirty="0">
                <a:solidFill>
                  <a:srgbClr val="000000"/>
                </a:solidFill>
              </a:rPr>
            </a:br>
            <a:r>
              <a:rPr lang="en-US" b="0" kern="0" dirty="0">
                <a:solidFill>
                  <a:srgbClr val="000000"/>
                </a:solidFill>
              </a:rPr>
              <a:t>separate Subnets within</a:t>
            </a:r>
          </a:p>
          <a:p>
            <a:pPr lvl="1"/>
            <a:r>
              <a:rPr lang="en-US" b="0" kern="0" dirty="0">
                <a:solidFill>
                  <a:srgbClr val="000000"/>
                </a:solidFill>
              </a:rPr>
              <a:t>Use Network Security Groups to limit traffic allow/deny</a:t>
            </a:r>
          </a:p>
          <a:p>
            <a:pPr lvl="1"/>
            <a:r>
              <a:rPr lang="en-US" b="0" kern="0" dirty="0">
                <a:solidFill>
                  <a:srgbClr val="000000"/>
                </a:solidFill>
              </a:rPr>
              <a:t>Integrate Forced Tunneling, User Defined Routing to control traffic outside from the default Azure Routes</a:t>
            </a:r>
          </a:p>
          <a:p>
            <a:pPr lvl="1"/>
            <a:r>
              <a:rPr lang="en-US" b="0" kern="0" dirty="0">
                <a:solidFill>
                  <a:srgbClr val="000000"/>
                </a:solidFill>
              </a:rPr>
              <a:t>Explore Azure Marketplace Virtual Appliances:</a:t>
            </a:r>
          </a:p>
          <a:p>
            <a:pPr lvl="2"/>
            <a:r>
              <a:rPr lang="en-US" b="0" kern="0" dirty="0">
                <a:solidFill>
                  <a:srgbClr val="000000"/>
                </a:solidFill>
              </a:rPr>
              <a:t>Load Balancers</a:t>
            </a:r>
          </a:p>
          <a:p>
            <a:pPr lvl="2"/>
            <a:r>
              <a:rPr lang="en-US" b="0" kern="0" dirty="0">
                <a:solidFill>
                  <a:srgbClr val="000000"/>
                </a:solidFill>
              </a:rPr>
              <a:t>Firewalls</a:t>
            </a: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CBC0D95D-377D-4C69-B8C8-29451FB8FA1E}"/>
              </a:ext>
            </a:extLst>
          </p:cNvPr>
          <p:cNvSpPr txBox="1"/>
          <p:nvPr/>
        </p:nvSpPr>
        <p:spPr>
          <a:xfrm>
            <a:off x="187779" y="6400800"/>
            <a:ext cx="622286" cy="369332"/>
          </a:xfrm>
          <a:prstGeom prst="rect">
            <a:avLst/>
          </a:prstGeom>
          <a:noFill/>
        </p:spPr>
        <p:txBody>
          <a:bodyPr wrap="none" rtlCol="0">
            <a:spAutoFit/>
          </a:bodyPr>
          <a:lstStyle/>
          <a:p>
            <a:pPr algn="l"/>
            <a:r>
              <a:rPr lang="en-US" dirty="0"/>
              <a:t>9-3</a:t>
            </a:r>
          </a:p>
        </p:txBody>
      </p:sp>
    </p:spTree>
    <p:extLst>
      <p:ext uri="{BB962C8B-B14F-4D97-AF65-F5344CB8AC3E}">
        <p14:creationId xmlns:p14="http://schemas.microsoft.com/office/powerpoint/2010/main" val="2891862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AAA1-5E2E-478E-8DF8-8E77C64BBE35}"/>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6A3381E4-7020-4DA6-B3FD-36027E088D98}"/>
              </a:ext>
            </a:extLst>
          </p:cNvPr>
          <p:cNvSpPr txBox="1">
            <a:spLocks/>
          </p:cNvSpPr>
          <p:nvPr/>
        </p:nvSpPr>
        <p:spPr>
          <a:xfrm>
            <a:off x="458788" y="1021215"/>
            <a:ext cx="8119156" cy="373997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Key Vault:</a:t>
            </a:r>
          </a:p>
          <a:p>
            <a:pPr lvl="1"/>
            <a:r>
              <a:rPr lang="en-US" b="0" kern="0" dirty="0">
                <a:solidFill>
                  <a:srgbClr val="000000"/>
                </a:solidFill>
              </a:rPr>
              <a:t>Security Keys are stored in a vault and invoked by URI when needed</a:t>
            </a:r>
          </a:p>
          <a:p>
            <a:pPr lvl="1"/>
            <a:r>
              <a:rPr lang="en-US" b="0" kern="0" dirty="0">
                <a:solidFill>
                  <a:srgbClr val="000000"/>
                </a:solidFill>
              </a:rPr>
              <a:t>Keys are safeguarded by Azure, using industry-standard algorithms, key lengths, and hardware security modules (HSMs)</a:t>
            </a:r>
          </a:p>
          <a:p>
            <a:pPr lvl="1"/>
            <a:r>
              <a:rPr lang="en-US" b="0" kern="0" dirty="0">
                <a:solidFill>
                  <a:srgbClr val="000000"/>
                </a:solidFill>
              </a:rPr>
              <a:t>Keys are processed in HSMs that reside in the same Azure datacenters as the applications. </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2C7E7331-A2B8-4119-84F3-7C36CFE3C0FF}"/>
              </a:ext>
            </a:extLst>
          </p:cNvPr>
          <p:cNvSpPr txBox="1"/>
          <p:nvPr/>
        </p:nvSpPr>
        <p:spPr>
          <a:xfrm>
            <a:off x="187779" y="6400800"/>
            <a:ext cx="622286" cy="369332"/>
          </a:xfrm>
          <a:prstGeom prst="rect">
            <a:avLst/>
          </a:prstGeom>
          <a:noFill/>
        </p:spPr>
        <p:txBody>
          <a:bodyPr wrap="none" rtlCol="0">
            <a:spAutoFit/>
          </a:bodyPr>
          <a:lstStyle/>
          <a:p>
            <a:pPr algn="l"/>
            <a:r>
              <a:rPr lang="en-US" dirty="0"/>
              <a:t>9-3</a:t>
            </a:r>
          </a:p>
        </p:txBody>
      </p:sp>
    </p:spTree>
    <p:extLst>
      <p:ext uri="{BB962C8B-B14F-4D97-AF65-F5344CB8AC3E}">
        <p14:creationId xmlns:p14="http://schemas.microsoft.com/office/powerpoint/2010/main" val="2027670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9BFD-2064-4A66-AE47-1F70E0D599AD}"/>
              </a:ext>
            </a:extLst>
          </p:cNvPr>
          <p:cNvSpPr>
            <a:spLocks noGrp="1"/>
          </p:cNvSpPr>
          <p:nvPr>
            <p:ph type="title"/>
          </p:nvPr>
        </p:nvSpPr>
        <p:spPr/>
        <p:txBody>
          <a:bodyPr/>
          <a:lstStyle/>
          <a:p>
            <a:r>
              <a:rPr lang="en-US" dirty="0"/>
              <a:t>Azure Key Vault</a:t>
            </a:r>
          </a:p>
        </p:txBody>
      </p:sp>
      <p:grpSp>
        <p:nvGrpSpPr>
          <p:cNvPr id="3" name="Group 2" descr="Key Vault logical process">
            <a:extLst>
              <a:ext uri="{FF2B5EF4-FFF2-40B4-BE49-F238E27FC236}">
                <a16:creationId xmlns:a16="http://schemas.microsoft.com/office/drawing/2014/main" id="{5339C655-CBE0-42F6-ACA9-8572F4639FE4}"/>
              </a:ext>
            </a:extLst>
          </p:cNvPr>
          <p:cNvGrpSpPr/>
          <p:nvPr/>
        </p:nvGrpSpPr>
        <p:grpSpPr>
          <a:xfrm>
            <a:off x="207549" y="2979522"/>
            <a:ext cx="8770766" cy="2260339"/>
            <a:chOff x="207549" y="2979522"/>
            <a:chExt cx="8770766" cy="2260339"/>
          </a:xfrm>
        </p:grpSpPr>
        <p:pic>
          <p:nvPicPr>
            <p:cNvPr id="4" name="Graphic 3" descr="Computer">
              <a:extLst>
                <a:ext uri="{FF2B5EF4-FFF2-40B4-BE49-F238E27FC236}">
                  <a16:creationId xmlns:a16="http://schemas.microsoft.com/office/drawing/2014/main" id="{135B7DBD-B069-4AFA-AE2A-F595AFC370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5592" y="3216618"/>
              <a:ext cx="685800" cy="685800"/>
            </a:xfrm>
            <a:prstGeom prst="rect">
              <a:avLst/>
            </a:prstGeom>
          </p:spPr>
        </p:pic>
        <p:pic>
          <p:nvPicPr>
            <p:cNvPr id="5" name="Graphic 4" descr="User">
              <a:extLst>
                <a:ext uri="{FF2B5EF4-FFF2-40B4-BE49-F238E27FC236}">
                  <a16:creationId xmlns:a16="http://schemas.microsoft.com/office/drawing/2014/main" id="{31FD7920-A14B-4D3E-A123-4453D4FD7D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7549" y="3216618"/>
              <a:ext cx="685800" cy="685800"/>
            </a:xfrm>
            <a:prstGeom prst="rect">
              <a:avLst/>
            </a:prstGeom>
          </p:spPr>
        </p:pic>
        <p:pic>
          <p:nvPicPr>
            <p:cNvPr id="6" name="Graphic 5" descr="Laptop">
              <a:extLst>
                <a:ext uri="{FF2B5EF4-FFF2-40B4-BE49-F238E27FC236}">
                  <a16:creationId xmlns:a16="http://schemas.microsoft.com/office/drawing/2014/main" id="{70E9DB34-C49E-4C46-9885-409E582256C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26911" y="3733593"/>
              <a:ext cx="411161" cy="411161"/>
            </a:xfrm>
            <a:prstGeom prst="rect">
              <a:avLst/>
            </a:prstGeom>
          </p:spPr>
        </p:pic>
        <p:pic>
          <p:nvPicPr>
            <p:cNvPr id="7" name="Graphic 6" descr="Smart Phone">
              <a:extLst>
                <a:ext uri="{FF2B5EF4-FFF2-40B4-BE49-F238E27FC236}">
                  <a16:creationId xmlns:a16="http://schemas.microsoft.com/office/drawing/2014/main" id="{EC3DEF0F-FE51-4AF9-9E40-8AE8592FE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0694" y="3806649"/>
              <a:ext cx="319744" cy="319744"/>
            </a:xfrm>
            <a:prstGeom prst="rect">
              <a:avLst/>
            </a:prstGeom>
          </p:spPr>
        </p:pic>
        <p:pic>
          <p:nvPicPr>
            <p:cNvPr id="8" name="Picture 7">
              <a:extLst>
                <a:ext uri="{FF2B5EF4-FFF2-40B4-BE49-F238E27FC236}">
                  <a16:creationId xmlns:a16="http://schemas.microsoft.com/office/drawing/2014/main" id="{D3777FBE-E066-4696-B0DB-8836F904EFA6}"/>
                </a:ext>
              </a:extLst>
            </p:cNvPr>
            <p:cNvPicPr>
              <a:picLocks noChangeAspect="1"/>
            </p:cNvPicPr>
            <p:nvPr/>
          </p:nvPicPr>
          <p:blipFill>
            <a:blip r:embed="rId11"/>
            <a:stretch>
              <a:fillRect/>
            </a:stretch>
          </p:blipFill>
          <p:spPr>
            <a:xfrm>
              <a:off x="3578866" y="2979522"/>
              <a:ext cx="1704725" cy="1117922"/>
            </a:xfrm>
            <a:prstGeom prst="rect">
              <a:avLst/>
            </a:prstGeom>
          </p:spPr>
        </p:pic>
        <p:sp>
          <p:nvSpPr>
            <p:cNvPr id="9" name="TextBox 179">
              <a:extLst>
                <a:ext uri="{FF2B5EF4-FFF2-40B4-BE49-F238E27FC236}">
                  <a16:creationId xmlns:a16="http://schemas.microsoft.com/office/drawing/2014/main" id="{D3F1BF58-E79F-4801-B51B-D63AEB07EC67}"/>
                </a:ext>
              </a:extLst>
            </p:cNvPr>
            <p:cNvSpPr txBox="1"/>
            <p:nvPr/>
          </p:nvSpPr>
          <p:spPr>
            <a:xfrm>
              <a:off x="3675926" y="3363838"/>
              <a:ext cx="1378709" cy="771118"/>
            </a:xfrm>
            <a:prstGeom prst="rect">
              <a:avLst/>
            </a:prstGeom>
            <a:noFill/>
            <a:ln>
              <a:noFill/>
            </a:ln>
          </p:spPr>
          <p:txBody>
            <a:bodyPr wrap="square" lIns="134387" tIns="107510" rIns="134387" bIns="107510" rtlCol="0">
              <a:spAutoFit/>
            </a:bodyPr>
            <a:lstStyle/>
            <a:p>
              <a:pPr lvl="0" algn="ctr" defTabSz="684845" fontAlgn="auto">
                <a:lnSpc>
                  <a:spcPct val="90000"/>
                </a:lnSpc>
                <a:spcBef>
                  <a:spcPts val="0"/>
                </a:spcBef>
                <a:spcAft>
                  <a:spcPts val="441"/>
                </a:spcAft>
                <a:defRPr/>
              </a:pPr>
              <a:r>
                <a:rPr lang="en-US" sz="2000" b="0" kern="0" dirty="0">
                  <a:solidFill>
                    <a:srgbClr val="FFFFFF"/>
                  </a:solidFill>
                  <a:latin typeface="Segoe UI" panose="020B0502040204020203" pitchFamily="34" charset="0"/>
                  <a:cs typeface="Segoe UI" panose="020B0502040204020203" pitchFamily="34" charset="0"/>
                </a:rPr>
                <a:t>Microsoft Azure</a:t>
              </a:r>
            </a:p>
          </p:txBody>
        </p:sp>
        <p:pic>
          <p:nvPicPr>
            <p:cNvPr id="10" name="Picture 9">
              <a:extLst>
                <a:ext uri="{FF2B5EF4-FFF2-40B4-BE49-F238E27FC236}">
                  <a16:creationId xmlns:a16="http://schemas.microsoft.com/office/drawing/2014/main" id="{E0AAD7F8-2D22-42CE-8E2C-2FB93CDBC7F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06741" y="3804796"/>
              <a:ext cx="361957" cy="361957"/>
            </a:xfrm>
            <a:prstGeom prst="rect">
              <a:avLst/>
            </a:prstGeom>
          </p:spPr>
        </p:pic>
        <p:pic>
          <p:nvPicPr>
            <p:cNvPr id="11" name="Graphic 10" descr="User">
              <a:extLst>
                <a:ext uri="{FF2B5EF4-FFF2-40B4-BE49-F238E27FC236}">
                  <a16:creationId xmlns:a16="http://schemas.microsoft.com/office/drawing/2014/main" id="{714258A7-3B38-4F55-8E62-F0AADA8C7C8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33326" y="3054592"/>
              <a:ext cx="685800" cy="685800"/>
            </a:xfrm>
            <a:prstGeom prst="rect">
              <a:avLst/>
            </a:prstGeom>
          </p:spPr>
        </p:pic>
        <p:pic>
          <p:nvPicPr>
            <p:cNvPr id="12" name="Graphic 11" descr="Laptop">
              <a:extLst>
                <a:ext uri="{FF2B5EF4-FFF2-40B4-BE49-F238E27FC236}">
                  <a16:creationId xmlns:a16="http://schemas.microsoft.com/office/drawing/2014/main" id="{3D690E33-767E-4748-93F7-3E6CC6368F0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67154" y="3208745"/>
              <a:ext cx="411161" cy="411161"/>
            </a:xfrm>
            <a:prstGeom prst="rect">
              <a:avLst/>
            </a:prstGeom>
          </p:spPr>
        </p:pic>
        <p:pic>
          <p:nvPicPr>
            <p:cNvPr id="13" name="Graphic 12" descr="User">
              <a:extLst>
                <a:ext uri="{FF2B5EF4-FFF2-40B4-BE49-F238E27FC236}">
                  <a16:creationId xmlns:a16="http://schemas.microsoft.com/office/drawing/2014/main" id="{5176A4E4-A603-49FB-90EA-3CB5F74F20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81354" y="3961591"/>
              <a:ext cx="685800" cy="685800"/>
            </a:xfrm>
            <a:prstGeom prst="rect">
              <a:avLst/>
            </a:prstGeom>
          </p:spPr>
        </p:pic>
        <p:pic>
          <p:nvPicPr>
            <p:cNvPr id="14" name="Graphic 13" descr="Lock">
              <a:extLst>
                <a:ext uri="{FF2B5EF4-FFF2-40B4-BE49-F238E27FC236}">
                  <a16:creationId xmlns:a16="http://schemas.microsoft.com/office/drawing/2014/main" id="{FBD900A7-5348-4F76-B3EF-A04F574E53D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581610" y="4117677"/>
              <a:ext cx="373628" cy="373628"/>
            </a:xfrm>
            <a:prstGeom prst="rect">
              <a:avLst/>
            </a:prstGeom>
          </p:spPr>
        </p:pic>
        <p:sp>
          <p:nvSpPr>
            <p:cNvPr id="15" name="TextBox 14">
              <a:extLst>
                <a:ext uri="{FF2B5EF4-FFF2-40B4-BE49-F238E27FC236}">
                  <a16:creationId xmlns:a16="http://schemas.microsoft.com/office/drawing/2014/main" id="{1639A8F5-E821-4162-960B-5F48449348B6}"/>
                </a:ext>
              </a:extLst>
            </p:cNvPr>
            <p:cNvSpPr txBox="1"/>
            <p:nvPr/>
          </p:nvSpPr>
          <p:spPr>
            <a:xfrm>
              <a:off x="235556" y="4162643"/>
              <a:ext cx="1742290" cy="1077218"/>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Azure Admin manages Azure </a:t>
              </a:r>
              <a:br>
                <a:rPr lang="en-US" sz="1600" b="0" dirty="0">
                  <a:solidFill>
                    <a:prstClr val="black"/>
                  </a:solidFill>
                  <a:latin typeface="Segoe UI" panose="020B0502040204020203" pitchFamily="34" charset="0"/>
                  <a:cs typeface="Segoe UI" panose="020B0502040204020203" pitchFamily="34" charset="0"/>
                </a:rPr>
              </a:br>
              <a:r>
                <a:rPr lang="en-US" sz="1600" b="0" dirty="0">
                  <a:solidFill>
                    <a:prstClr val="black"/>
                  </a:solidFill>
                  <a:latin typeface="Segoe UI" panose="020B0502040204020203" pitchFamily="34" charset="0"/>
                  <a:cs typeface="Segoe UI" panose="020B0502040204020203" pitchFamily="34" charset="0"/>
                </a:rPr>
                <a:t>Key Vault and generates keys</a:t>
              </a:r>
            </a:p>
          </p:txBody>
        </p:sp>
        <p:sp>
          <p:nvSpPr>
            <p:cNvPr id="16" name="TextBox 15">
              <a:extLst>
                <a:ext uri="{FF2B5EF4-FFF2-40B4-BE49-F238E27FC236}">
                  <a16:creationId xmlns:a16="http://schemas.microsoft.com/office/drawing/2014/main" id="{71B69189-F693-4DB0-A881-4B89C5D0C253}"/>
                </a:ext>
              </a:extLst>
            </p:cNvPr>
            <p:cNvSpPr txBox="1"/>
            <p:nvPr/>
          </p:nvSpPr>
          <p:spPr>
            <a:xfrm>
              <a:off x="3430522" y="4138066"/>
              <a:ext cx="1853069" cy="830997"/>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Keys are securely stored in Azure Key Vault</a:t>
              </a:r>
            </a:p>
          </p:txBody>
        </p:sp>
        <p:sp>
          <p:nvSpPr>
            <p:cNvPr id="17" name="TextBox 16">
              <a:extLst>
                <a:ext uri="{FF2B5EF4-FFF2-40B4-BE49-F238E27FC236}">
                  <a16:creationId xmlns:a16="http://schemas.microsoft.com/office/drawing/2014/main" id="{D12002C7-D082-4B72-8B0F-3715362917D8}"/>
                </a:ext>
              </a:extLst>
            </p:cNvPr>
            <p:cNvSpPr txBox="1"/>
            <p:nvPr/>
          </p:nvSpPr>
          <p:spPr>
            <a:xfrm>
              <a:off x="5916073" y="3155118"/>
              <a:ext cx="1865043" cy="830997"/>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Developer accesses the Keys using URI request</a:t>
              </a:r>
            </a:p>
          </p:txBody>
        </p:sp>
        <p:sp>
          <p:nvSpPr>
            <p:cNvPr id="18" name="TextBox 17">
              <a:extLst>
                <a:ext uri="{FF2B5EF4-FFF2-40B4-BE49-F238E27FC236}">
                  <a16:creationId xmlns:a16="http://schemas.microsoft.com/office/drawing/2014/main" id="{A0403666-7E05-4D13-BF21-E305E55D5B60}"/>
                </a:ext>
              </a:extLst>
            </p:cNvPr>
            <p:cNvSpPr txBox="1"/>
            <p:nvPr/>
          </p:nvSpPr>
          <p:spPr>
            <a:xfrm>
              <a:off x="5928047" y="4096566"/>
              <a:ext cx="1938851" cy="1077218"/>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Security Officer inspects where Keys are being used</a:t>
              </a:r>
            </a:p>
          </p:txBody>
        </p:sp>
        <p:cxnSp>
          <p:nvCxnSpPr>
            <p:cNvPr id="19" name="Straight Arrow Connector 18">
              <a:extLst>
                <a:ext uri="{FF2B5EF4-FFF2-40B4-BE49-F238E27FC236}">
                  <a16:creationId xmlns:a16="http://schemas.microsoft.com/office/drawing/2014/main" id="{B8DF4ADC-EB7D-41B2-AB6A-C7C0D018392D}"/>
                </a:ext>
              </a:extLst>
            </p:cNvPr>
            <p:cNvCxnSpPr/>
            <p:nvPr/>
          </p:nvCxnSpPr>
          <p:spPr>
            <a:xfrm>
              <a:off x="1977846" y="3733593"/>
              <a:ext cx="1329397" cy="0"/>
            </a:xfrm>
            <a:prstGeom prst="straightConnector1">
              <a:avLst/>
            </a:prstGeom>
            <a:noFill/>
            <a:ln w="28575" cap="flat" cmpd="sng" algn="ctr">
              <a:solidFill>
                <a:srgbClr val="4472C4"/>
              </a:solidFill>
              <a:prstDash val="solid"/>
              <a:miter lim="800000"/>
              <a:tailEnd type="triangle"/>
            </a:ln>
            <a:effectLst/>
          </p:spPr>
        </p:cxnSp>
        <p:cxnSp>
          <p:nvCxnSpPr>
            <p:cNvPr id="20" name="Straight Arrow Connector 19">
              <a:extLst>
                <a:ext uri="{FF2B5EF4-FFF2-40B4-BE49-F238E27FC236}">
                  <a16:creationId xmlns:a16="http://schemas.microsoft.com/office/drawing/2014/main" id="{DAA6DDEB-7AC0-4773-AA7C-0B41F4E1CD52}"/>
                </a:ext>
              </a:extLst>
            </p:cNvPr>
            <p:cNvCxnSpPr>
              <a:cxnSpLocks/>
            </p:cNvCxnSpPr>
            <p:nvPr/>
          </p:nvCxnSpPr>
          <p:spPr>
            <a:xfrm flipV="1">
              <a:off x="5125585" y="3363837"/>
              <a:ext cx="687466" cy="140747"/>
            </a:xfrm>
            <a:prstGeom prst="straightConnector1">
              <a:avLst/>
            </a:prstGeom>
            <a:noFill/>
            <a:ln w="28575" cap="flat" cmpd="sng" algn="ctr">
              <a:solidFill>
                <a:srgbClr val="4472C4"/>
              </a:solidFill>
              <a:prstDash val="solid"/>
              <a:miter lim="800000"/>
              <a:tailEnd type="triangle"/>
            </a:ln>
            <a:effectLst/>
          </p:spPr>
        </p:cxnSp>
        <p:cxnSp>
          <p:nvCxnSpPr>
            <p:cNvPr id="21" name="Straight Arrow Connector 20">
              <a:extLst>
                <a:ext uri="{FF2B5EF4-FFF2-40B4-BE49-F238E27FC236}">
                  <a16:creationId xmlns:a16="http://schemas.microsoft.com/office/drawing/2014/main" id="{E16963A0-83DD-4CA0-88E1-1BBDAED1AFE7}"/>
                </a:ext>
              </a:extLst>
            </p:cNvPr>
            <p:cNvCxnSpPr>
              <a:cxnSpLocks/>
            </p:cNvCxnSpPr>
            <p:nvPr/>
          </p:nvCxnSpPr>
          <p:spPr>
            <a:xfrm>
              <a:off x="5189420" y="3982424"/>
              <a:ext cx="623630" cy="281816"/>
            </a:xfrm>
            <a:prstGeom prst="straightConnector1">
              <a:avLst/>
            </a:prstGeom>
            <a:noFill/>
            <a:ln w="28575" cap="flat" cmpd="sng" algn="ctr">
              <a:solidFill>
                <a:srgbClr val="4472C4"/>
              </a:solidFill>
              <a:prstDash val="solid"/>
              <a:miter lim="800000"/>
              <a:tailEnd type="triangle"/>
            </a:ln>
            <a:effectLst/>
          </p:spPr>
        </p:cxnSp>
      </p:grpSp>
      <p:sp>
        <p:nvSpPr>
          <p:cNvPr id="22" name="TextBox 21">
            <a:extLst>
              <a:ext uri="{FF2B5EF4-FFF2-40B4-BE49-F238E27FC236}">
                <a16:creationId xmlns:a16="http://schemas.microsoft.com/office/drawing/2014/main" id="{50A9C01E-CC6B-447A-AE49-413D61D41CA5}"/>
              </a:ext>
            </a:extLst>
          </p:cNvPr>
          <p:cNvSpPr txBox="1"/>
          <p:nvPr/>
        </p:nvSpPr>
        <p:spPr>
          <a:xfrm>
            <a:off x="187779" y="6400800"/>
            <a:ext cx="622286" cy="369332"/>
          </a:xfrm>
          <a:prstGeom prst="rect">
            <a:avLst/>
          </a:prstGeom>
          <a:noFill/>
        </p:spPr>
        <p:txBody>
          <a:bodyPr wrap="none" rtlCol="0">
            <a:spAutoFit/>
          </a:bodyPr>
          <a:lstStyle/>
          <a:p>
            <a:pPr algn="l"/>
            <a:r>
              <a:rPr lang="en-US" dirty="0"/>
              <a:t>9-3</a:t>
            </a:r>
          </a:p>
        </p:txBody>
      </p:sp>
    </p:spTree>
    <p:extLst>
      <p:ext uri="{BB962C8B-B14F-4D97-AF65-F5344CB8AC3E}">
        <p14:creationId xmlns:p14="http://schemas.microsoft.com/office/powerpoint/2010/main" val="2355058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88F0-458D-4A25-92DE-B1E515E0A936}"/>
              </a:ext>
            </a:extLst>
          </p:cNvPr>
          <p:cNvSpPr>
            <a:spLocks noGrp="1"/>
          </p:cNvSpPr>
          <p:nvPr>
            <p:ph type="title"/>
          </p:nvPr>
        </p:nvSpPr>
        <p:spPr/>
        <p:txBody>
          <a:bodyPr/>
          <a:lstStyle/>
          <a:p>
            <a:r>
              <a:rPr lang="en-US" dirty="0"/>
              <a:t>Lesson 2: Identity</a:t>
            </a:r>
          </a:p>
        </p:txBody>
      </p:sp>
      <p:sp>
        <p:nvSpPr>
          <p:cNvPr id="3" name="Text Placeholder 2">
            <a:extLst>
              <a:ext uri="{FF2B5EF4-FFF2-40B4-BE49-F238E27FC236}">
                <a16:creationId xmlns:a16="http://schemas.microsoft.com/office/drawing/2014/main" id="{86C6357D-3318-4F03-AD12-B453E1B82999}"/>
              </a:ext>
            </a:extLst>
          </p:cNvPr>
          <p:cNvSpPr>
            <a:spLocks noGrp="1"/>
          </p:cNvSpPr>
          <p:nvPr>
            <p:ph type="body" idx="1"/>
          </p:nvPr>
        </p:nvSpPr>
        <p:spPr/>
        <p:txBody>
          <a:bodyPr/>
          <a:lstStyle/>
          <a:p>
            <a:r>
              <a:rPr lang="en-US" dirty="0"/>
              <a:t>Azure Active Directory
Azure AD Authentication Strategies
Azure AD B2B &amp; B2C
Azure AD Identity Protection
Azure AD Domain Services</a:t>
            </a:r>
          </a:p>
        </p:txBody>
      </p:sp>
      <p:sp>
        <p:nvSpPr>
          <p:cNvPr id="4" name="TextBox 3">
            <a:extLst>
              <a:ext uri="{FF2B5EF4-FFF2-40B4-BE49-F238E27FC236}">
                <a16:creationId xmlns:a16="http://schemas.microsoft.com/office/drawing/2014/main" id="{7387D8BD-2783-4BA5-99CC-5533134D3742}"/>
              </a:ext>
            </a:extLst>
          </p:cNvPr>
          <p:cNvSpPr txBox="1"/>
          <p:nvPr/>
        </p:nvSpPr>
        <p:spPr>
          <a:xfrm>
            <a:off x="187779" y="6400800"/>
            <a:ext cx="622286" cy="369332"/>
          </a:xfrm>
          <a:prstGeom prst="rect">
            <a:avLst/>
          </a:prstGeom>
          <a:noFill/>
        </p:spPr>
        <p:txBody>
          <a:bodyPr wrap="none" rtlCol="0">
            <a:spAutoFit/>
          </a:bodyPr>
          <a:lstStyle/>
          <a:p>
            <a:pPr algn="l"/>
            <a:r>
              <a:rPr lang="en-US" dirty="0"/>
              <a:t>9-5</a:t>
            </a:r>
          </a:p>
        </p:txBody>
      </p:sp>
    </p:spTree>
    <p:extLst>
      <p:ext uri="{BB962C8B-B14F-4D97-AF65-F5344CB8AC3E}">
        <p14:creationId xmlns:p14="http://schemas.microsoft.com/office/powerpoint/2010/main" val="15674902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0746-60C3-4DAE-A8D7-DB3C8DA4D9C1}"/>
              </a:ext>
            </a:extLst>
          </p:cNvPr>
          <p:cNvSpPr>
            <a:spLocks noGrp="1"/>
          </p:cNvSpPr>
          <p:nvPr>
            <p:ph type="title"/>
          </p:nvPr>
        </p:nvSpPr>
        <p:spPr/>
        <p:txBody>
          <a:bodyPr/>
          <a:lstStyle/>
          <a:p>
            <a:r>
              <a:rPr lang="en-US" dirty="0"/>
              <a:t>Azure Active Directory</a:t>
            </a:r>
          </a:p>
        </p:txBody>
      </p:sp>
      <p:grpSp>
        <p:nvGrpSpPr>
          <p:cNvPr id="3" name="Group 2" descr="Azure AD logical flow">
            <a:extLst>
              <a:ext uri="{FF2B5EF4-FFF2-40B4-BE49-F238E27FC236}">
                <a16:creationId xmlns:a16="http://schemas.microsoft.com/office/drawing/2014/main" id="{BDE35D89-42F1-4959-B946-3D5C33B3A45F}"/>
              </a:ext>
            </a:extLst>
          </p:cNvPr>
          <p:cNvGrpSpPr/>
          <p:nvPr/>
        </p:nvGrpSpPr>
        <p:grpSpPr>
          <a:xfrm>
            <a:off x="136362" y="1786171"/>
            <a:ext cx="9285303" cy="3997134"/>
            <a:chOff x="136362" y="1786171"/>
            <a:chExt cx="9285303" cy="3997134"/>
          </a:xfrm>
        </p:grpSpPr>
        <p:sp>
          <p:nvSpPr>
            <p:cNvPr id="4" name="Oval 3">
              <a:extLst>
                <a:ext uri="{FF2B5EF4-FFF2-40B4-BE49-F238E27FC236}">
                  <a16:creationId xmlns:a16="http://schemas.microsoft.com/office/drawing/2014/main" id="{74E16D4A-A84E-4220-BC46-5D0C7F1301D3}"/>
                </a:ext>
              </a:extLst>
            </p:cNvPr>
            <p:cNvSpPr/>
            <p:nvPr/>
          </p:nvSpPr>
          <p:spPr bwMode="auto">
            <a:xfrm>
              <a:off x="1772048" y="1786171"/>
              <a:ext cx="885700" cy="885700"/>
            </a:xfrm>
            <a:prstGeom prst="ellipse">
              <a:avLst/>
            </a:prstGeom>
            <a:solidFill>
              <a:srgbClr val="FFFFFF"/>
            </a:solidFill>
            <a:ln w="25400" cap="flat" cmpd="sng" algn="ctr">
              <a:solidFill>
                <a:srgbClr val="FF0000"/>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5" name="Freeform 10">
              <a:extLst>
                <a:ext uri="{FF2B5EF4-FFF2-40B4-BE49-F238E27FC236}">
                  <a16:creationId xmlns:a16="http://schemas.microsoft.com/office/drawing/2014/main" id="{B35B96FC-D094-480C-895E-A09FEECD2A44}"/>
                </a:ext>
              </a:extLst>
            </p:cNvPr>
            <p:cNvSpPr>
              <a:spLocks/>
            </p:cNvSpPr>
            <p:nvPr/>
          </p:nvSpPr>
          <p:spPr bwMode="auto">
            <a:xfrm>
              <a:off x="2000038" y="1922207"/>
              <a:ext cx="429720" cy="45990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0000"/>
            </a:solidFill>
            <a:ln>
              <a:noFill/>
            </a:ln>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6" name="Oval 5">
              <a:extLst>
                <a:ext uri="{FF2B5EF4-FFF2-40B4-BE49-F238E27FC236}">
                  <a16:creationId xmlns:a16="http://schemas.microsoft.com/office/drawing/2014/main" id="{535154AE-DE1B-4ABD-85C3-1BC56CEB0075}"/>
                </a:ext>
              </a:extLst>
            </p:cNvPr>
            <p:cNvSpPr/>
            <p:nvPr/>
          </p:nvSpPr>
          <p:spPr bwMode="auto">
            <a:xfrm>
              <a:off x="6629109" y="1786171"/>
              <a:ext cx="885700" cy="885700"/>
            </a:xfrm>
            <a:prstGeom prst="ellipse">
              <a:avLst/>
            </a:prstGeom>
            <a:solidFill>
              <a:srgbClr val="FFFFFF"/>
            </a:solidFill>
            <a:ln w="25400" cap="flat" cmpd="sng" algn="ctr">
              <a:solidFill>
                <a:srgbClr val="00B050"/>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7" name="Freeform 10">
              <a:extLst>
                <a:ext uri="{FF2B5EF4-FFF2-40B4-BE49-F238E27FC236}">
                  <a16:creationId xmlns:a16="http://schemas.microsoft.com/office/drawing/2014/main" id="{A848B6F8-5A56-4BD5-8EC0-0C19BABB0FE5}"/>
                </a:ext>
              </a:extLst>
            </p:cNvPr>
            <p:cNvSpPr>
              <a:spLocks/>
            </p:cNvSpPr>
            <p:nvPr/>
          </p:nvSpPr>
          <p:spPr bwMode="auto">
            <a:xfrm>
              <a:off x="6857099" y="1922207"/>
              <a:ext cx="429720" cy="45990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00B050"/>
            </a:solidFill>
            <a:ln>
              <a:noFill/>
            </a:ln>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cxnSp>
          <p:nvCxnSpPr>
            <p:cNvPr id="8" name="Straight Connector 7">
              <a:extLst>
                <a:ext uri="{FF2B5EF4-FFF2-40B4-BE49-F238E27FC236}">
                  <a16:creationId xmlns:a16="http://schemas.microsoft.com/office/drawing/2014/main" id="{2B63827C-3E60-43BB-9290-9291C42EB222}"/>
                </a:ext>
              </a:extLst>
            </p:cNvPr>
            <p:cNvCxnSpPr/>
            <p:nvPr/>
          </p:nvCxnSpPr>
          <p:spPr>
            <a:xfrm flipV="1">
              <a:off x="2214897" y="2730280"/>
              <a:ext cx="0" cy="977288"/>
            </a:xfrm>
            <a:prstGeom prst="line">
              <a:avLst/>
            </a:prstGeom>
            <a:noFill/>
            <a:ln w="28575" cap="rnd" cmpd="sng" algn="ctr">
              <a:solidFill>
                <a:srgbClr val="00B294"/>
              </a:solidFill>
              <a:prstDash val="sysDot"/>
              <a:tailEnd type="none" w="med" len="sm"/>
            </a:ln>
            <a:effectLst/>
          </p:spPr>
        </p:cxnSp>
        <p:sp>
          <p:nvSpPr>
            <p:cNvPr id="9" name="Rectangle 8">
              <a:extLst>
                <a:ext uri="{FF2B5EF4-FFF2-40B4-BE49-F238E27FC236}">
                  <a16:creationId xmlns:a16="http://schemas.microsoft.com/office/drawing/2014/main" id="{29B3A995-270B-4FE3-A6C9-B007903B38C8}"/>
                </a:ext>
              </a:extLst>
            </p:cNvPr>
            <p:cNvSpPr/>
            <p:nvPr/>
          </p:nvSpPr>
          <p:spPr>
            <a:xfrm>
              <a:off x="978863" y="4727067"/>
              <a:ext cx="627098" cy="346249"/>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LOB App Servers</a:t>
              </a:r>
            </a:p>
          </p:txBody>
        </p:sp>
        <p:grpSp>
          <p:nvGrpSpPr>
            <p:cNvPr id="10" name="Group 9">
              <a:extLst>
                <a:ext uri="{FF2B5EF4-FFF2-40B4-BE49-F238E27FC236}">
                  <a16:creationId xmlns:a16="http://schemas.microsoft.com/office/drawing/2014/main" id="{11B19EDA-1C3A-4A97-9C98-7033573118EB}"/>
                </a:ext>
              </a:extLst>
            </p:cNvPr>
            <p:cNvGrpSpPr/>
            <p:nvPr/>
          </p:nvGrpSpPr>
          <p:grpSpPr>
            <a:xfrm>
              <a:off x="425206" y="4678834"/>
              <a:ext cx="459857" cy="304183"/>
              <a:chOff x="2735263" y="1203325"/>
              <a:chExt cx="6724650" cy="4448176"/>
            </a:xfrm>
            <a:solidFill>
              <a:srgbClr val="0070C0"/>
            </a:solidFill>
          </p:grpSpPr>
          <p:sp>
            <p:nvSpPr>
              <p:cNvPr id="11" name="Freeform 19">
                <a:extLst>
                  <a:ext uri="{FF2B5EF4-FFF2-40B4-BE49-F238E27FC236}">
                    <a16:creationId xmlns:a16="http://schemas.microsoft.com/office/drawing/2014/main" id="{3ECD0156-DA08-407A-BCB4-B97A47B6D91D}"/>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12" name="Freeform 20">
                <a:extLst>
                  <a:ext uri="{FF2B5EF4-FFF2-40B4-BE49-F238E27FC236}">
                    <a16:creationId xmlns:a16="http://schemas.microsoft.com/office/drawing/2014/main" id="{454305A9-7463-4CB4-9832-B7D83CC8A64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grpSp>
        <p:sp>
          <p:nvSpPr>
            <p:cNvPr id="13" name="Rectangle 12">
              <a:extLst>
                <a:ext uri="{FF2B5EF4-FFF2-40B4-BE49-F238E27FC236}">
                  <a16:creationId xmlns:a16="http://schemas.microsoft.com/office/drawing/2014/main" id="{613693AA-B7BF-4CDE-A160-3673B37D2B52}"/>
                </a:ext>
              </a:extLst>
            </p:cNvPr>
            <p:cNvSpPr/>
            <p:nvPr/>
          </p:nvSpPr>
          <p:spPr>
            <a:xfrm>
              <a:off x="978863" y="5141085"/>
              <a:ext cx="725940" cy="346249"/>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LOB Web Servers</a:t>
              </a:r>
            </a:p>
          </p:txBody>
        </p:sp>
        <p:grpSp>
          <p:nvGrpSpPr>
            <p:cNvPr id="14" name="Group 13">
              <a:extLst>
                <a:ext uri="{FF2B5EF4-FFF2-40B4-BE49-F238E27FC236}">
                  <a16:creationId xmlns:a16="http://schemas.microsoft.com/office/drawing/2014/main" id="{EA0EE7CC-6EA3-48A8-B188-D8895CEE5177}"/>
                </a:ext>
              </a:extLst>
            </p:cNvPr>
            <p:cNvGrpSpPr/>
            <p:nvPr/>
          </p:nvGrpSpPr>
          <p:grpSpPr>
            <a:xfrm>
              <a:off x="1884050" y="4836640"/>
              <a:ext cx="661318" cy="414020"/>
              <a:chOff x="2851919" y="4682881"/>
              <a:chExt cx="418330" cy="552104"/>
            </a:xfrm>
          </p:grpSpPr>
          <p:cxnSp>
            <p:nvCxnSpPr>
              <p:cNvPr id="15" name="Straight Connector 14">
                <a:extLst>
                  <a:ext uri="{FF2B5EF4-FFF2-40B4-BE49-F238E27FC236}">
                    <a16:creationId xmlns:a16="http://schemas.microsoft.com/office/drawing/2014/main" id="{7AA15862-0869-4977-9D4B-AD05E3398A3E}"/>
                  </a:ext>
                </a:extLst>
              </p:cNvPr>
              <p:cNvCxnSpPr/>
              <p:nvPr/>
            </p:nvCxnSpPr>
            <p:spPr>
              <a:xfrm flipH="1" flipV="1">
                <a:off x="2851919" y="4682881"/>
                <a:ext cx="418330" cy="2"/>
              </a:xfrm>
              <a:prstGeom prst="line">
                <a:avLst/>
              </a:prstGeom>
              <a:noFill/>
              <a:ln w="28575" cap="rnd" cmpd="sng" algn="ctr">
                <a:solidFill>
                  <a:srgbClr val="00B294"/>
                </a:solidFill>
                <a:prstDash val="sysDot"/>
                <a:headEnd type="triangle"/>
                <a:tailEnd type="triangle" w="med" len="sm"/>
              </a:ln>
              <a:effectLst/>
            </p:spPr>
          </p:cxnSp>
          <p:cxnSp>
            <p:nvCxnSpPr>
              <p:cNvPr id="16" name="Straight Connector 15">
                <a:extLst>
                  <a:ext uri="{FF2B5EF4-FFF2-40B4-BE49-F238E27FC236}">
                    <a16:creationId xmlns:a16="http://schemas.microsoft.com/office/drawing/2014/main" id="{E0B4B4FE-4411-4869-9064-B1164E2CB353}"/>
                  </a:ext>
                </a:extLst>
              </p:cNvPr>
              <p:cNvCxnSpPr/>
              <p:nvPr/>
            </p:nvCxnSpPr>
            <p:spPr>
              <a:xfrm flipH="1" flipV="1">
                <a:off x="2851919" y="5234983"/>
                <a:ext cx="418330" cy="2"/>
              </a:xfrm>
              <a:prstGeom prst="line">
                <a:avLst/>
              </a:prstGeom>
              <a:noFill/>
              <a:ln w="28575" cap="rnd" cmpd="sng" algn="ctr">
                <a:solidFill>
                  <a:srgbClr val="00B294"/>
                </a:solidFill>
                <a:prstDash val="sysDot"/>
                <a:headEnd type="triangle"/>
                <a:tailEnd type="triangle" w="med" len="sm"/>
              </a:ln>
              <a:effectLst/>
            </p:spPr>
          </p:cxnSp>
        </p:grpSp>
        <p:grpSp>
          <p:nvGrpSpPr>
            <p:cNvPr id="17" name="Group 16">
              <a:extLst>
                <a:ext uri="{FF2B5EF4-FFF2-40B4-BE49-F238E27FC236}">
                  <a16:creationId xmlns:a16="http://schemas.microsoft.com/office/drawing/2014/main" id="{E5F13451-089C-4210-AEA3-25F082C9D8F7}"/>
                </a:ext>
              </a:extLst>
            </p:cNvPr>
            <p:cNvGrpSpPr/>
            <p:nvPr/>
          </p:nvGrpSpPr>
          <p:grpSpPr>
            <a:xfrm>
              <a:off x="425206" y="5092852"/>
              <a:ext cx="459857" cy="304183"/>
              <a:chOff x="2735263" y="1203325"/>
              <a:chExt cx="6724650" cy="4448176"/>
            </a:xfrm>
            <a:solidFill>
              <a:srgbClr val="0070C0"/>
            </a:solidFill>
          </p:grpSpPr>
          <p:sp>
            <p:nvSpPr>
              <p:cNvPr id="18" name="Freeform 19">
                <a:extLst>
                  <a:ext uri="{FF2B5EF4-FFF2-40B4-BE49-F238E27FC236}">
                    <a16:creationId xmlns:a16="http://schemas.microsoft.com/office/drawing/2014/main" id="{C0436541-43CF-4C32-B3FC-F24193ED5A6C}"/>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19" name="Freeform 20">
                <a:extLst>
                  <a:ext uri="{FF2B5EF4-FFF2-40B4-BE49-F238E27FC236}">
                    <a16:creationId xmlns:a16="http://schemas.microsoft.com/office/drawing/2014/main" id="{2880A35E-3858-4E2D-B2E4-D3F2717F968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grpSp>
        <p:sp>
          <p:nvSpPr>
            <p:cNvPr id="20" name="Rectangle 19">
              <a:extLst>
                <a:ext uri="{FF2B5EF4-FFF2-40B4-BE49-F238E27FC236}">
                  <a16:creationId xmlns:a16="http://schemas.microsoft.com/office/drawing/2014/main" id="{124A5ED8-DE3B-408F-A8D5-23436185ACF7}"/>
                </a:ext>
              </a:extLst>
            </p:cNvPr>
            <p:cNvSpPr/>
            <p:nvPr/>
          </p:nvSpPr>
          <p:spPr>
            <a:xfrm>
              <a:off x="3373437" y="4727066"/>
              <a:ext cx="801517" cy="346249"/>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On-Premises ADDS</a:t>
              </a:r>
            </a:p>
          </p:txBody>
        </p:sp>
        <p:grpSp>
          <p:nvGrpSpPr>
            <p:cNvPr id="21" name="Group 20">
              <a:extLst>
                <a:ext uri="{FF2B5EF4-FFF2-40B4-BE49-F238E27FC236}">
                  <a16:creationId xmlns:a16="http://schemas.microsoft.com/office/drawing/2014/main" id="{ED6DBD8B-DED6-486C-B7E0-7D4C5B3F0926}"/>
                </a:ext>
              </a:extLst>
            </p:cNvPr>
            <p:cNvGrpSpPr/>
            <p:nvPr/>
          </p:nvGrpSpPr>
          <p:grpSpPr>
            <a:xfrm>
              <a:off x="2819779" y="4678833"/>
              <a:ext cx="459857" cy="304183"/>
              <a:chOff x="2735263" y="1203325"/>
              <a:chExt cx="6724650" cy="4448176"/>
            </a:xfrm>
            <a:solidFill>
              <a:srgbClr val="0070C0"/>
            </a:solidFill>
          </p:grpSpPr>
          <p:sp>
            <p:nvSpPr>
              <p:cNvPr id="22" name="Freeform 19">
                <a:extLst>
                  <a:ext uri="{FF2B5EF4-FFF2-40B4-BE49-F238E27FC236}">
                    <a16:creationId xmlns:a16="http://schemas.microsoft.com/office/drawing/2014/main" id="{B7926BA4-B260-4231-8075-13B0169B4372}"/>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23" name="Freeform 20">
                <a:extLst>
                  <a:ext uri="{FF2B5EF4-FFF2-40B4-BE49-F238E27FC236}">
                    <a16:creationId xmlns:a16="http://schemas.microsoft.com/office/drawing/2014/main" id="{A7459BD8-D781-4A9B-8DD1-07313311F3D9}"/>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grpSp>
        <p:sp>
          <p:nvSpPr>
            <p:cNvPr id="24" name="Rectangle 23">
              <a:extLst>
                <a:ext uri="{FF2B5EF4-FFF2-40B4-BE49-F238E27FC236}">
                  <a16:creationId xmlns:a16="http://schemas.microsoft.com/office/drawing/2014/main" id="{4D8A00CB-A430-4C49-9276-5432F9C6BB42}"/>
                </a:ext>
              </a:extLst>
            </p:cNvPr>
            <p:cNvSpPr/>
            <p:nvPr/>
          </p:nvSpPr>
          <p:spPr>
            <a:xfrm>
              <a:off x="3373438" y="5140098"/>
              <a:ext cx="736042" cy="346249"/>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File Shares, Printers,…</a:t>
              </a:r>
            </a:p>
          </p:txBody>
        </p:sp>
        <p:grpSp>
          <p:nvGrpSpPr>
            <p:cNvPr id="25" name="Group 24">
              <a:extLst>
                <a:ext uri="{FF2B5EF4-FFF2-40B4-BE49-F238E27FC236}">
                  <a16:creationId xmlns:a16="http://schemas.microsoft.com/office/drawing/2014/main" id="{485EB794-01E5-4C90-B862-801EE3F83C51}"/>
                </a:ext>
              </a:extLst>
            </p:cNvPr>
            <p:cNvGrpSpPr/>
            <p:nvPr/>
          </p:nvGrpSpPr>
          <p:grpSpPr>
            <a:xfrm>
              <a:off x="2819779" y="5091867"/>
              <a:ext cx="459857" cy="304183"/>
              <a:chOff x="2735263" y="1203325"/>
              <a:chExt cx="6724650" cy="4448176"/>
            </a:xfrm>
            <a:solidFill>
              <a:srgbClr val="0070C0"/>
            </a:solidFill>
          </p:grpSpPr>
          <p:sp>
            <p:nvSpPr>
              <p:cNvPr id="26" name="Freeform 19">
                <a:extLst>
                  <a:ext uri="{FF2B5EF4-FFF2-40B4-BE49-F238E27FC236}">
                    <a16:creationId xmlns:a16="http://schemas.microsoft.com/office/drawing/2014/main" id="{745AA1D7-A9E8-4632-930C-2C5F44C4BB11}"/>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27" name="Freeform 20">
                <a:extLst>
                  <a:ext uri="{FF2B5EF4-FFF2-40B4-BE49-F238E27FC236}">
                    <a16:creationId xmlns:a16="http://schemas.microsoft.com/office/drawing/2014/main" id="{B102AD62-8282-42A9-B771-FFB98078B75E}"/>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grpSp>
        <p:pic>
          <p:nvPicPr>
            <p:cNvPr id="28" name="Picture 27">
              <a:extLst>
                <a:ext uri="{FF2B5EF4-FFF2-40B4-BE49-F238E27FC236}">
                  <a16:creationId xmlns:a16="http://schemas.microsoft.com/office/drawing/2014/main" id="{F072431D-7FF5-4F22-B452-1FC125986F69}"/>
                </a:ext>
              </a:extLst>
            </p:cNvPr>
            <p:cNvPicPr>
              <a:picLocks noChangeAspect="1"/>
            </p:cNvPicPr>
            <p:nvPr/>
          </p:nvPicPr>
          <p:blipFill>
            <a:blip r:embed="rId3"/>
            <a:stretch>
              <a:fillRect/>
            </a:stretch>
          </p:blipFill>
          <p:spPr>
            <a:xfrm>
              <a:off x="1427934" y="3903834"/>
              <a:ext cx="553738" cy="366935"/>
            </a:xfrm>
            <a:prstGeom prst="rect">
              <a:avLst/>
            </a:prstGeom>
          </p:spPr>
        </p:pic>
        <p:cxnSp>
          <p:nvCxnSpPr>
            <p:cNvPr id="29" name="Straight Connector 28">
              <a:extLst>
                <a:ext uri="{FF2B5EF4-FFF2-40B4-BE49-F238E27FC236}">
                  <a16:creationId xmlns:a16="http://schemas.microsoft.com/office/drawing/2014/main" id="{B467246F-A1DE-473C-BC7A-6945CFB50E4E}"/>
                </a:ext>
              </a:extLst>
            </p:cNvPr>
            <p:cNvCxnSpPr/>
            <p:nvPr/>
          </p:nvCxnSpPr>
          <p:spPr>
            <a:xfrm flipV="1">
              <a:off x="2214897" y="4421840"/>
              <a:ext cx="0" cy="822117"/>
            </a:xfrm>
            <a:prstGeom prst="line">
              <a:avLst/>
            </a:prstGeom>
            <a:noFill/>
            <a:ln w="28575" cap="rnd" cmpd="sng" algn="ctr">
              <a:solidFill>
                <a:srgbClr val="00B294"/>
              </a:solidFill>
              <a:prstDash val="sysDot"/>
              <a:tailEnd type="none" w="med" len="sm"/>
            </a:ln>
            <a:effectLst/>
          </p:spPr>
        </p:cxnSp>
        <p:sp>
          <p:nvSpPr>
            <p:cNvPr id="30" name="TextBox 29">
              <a:extLst>
                <a:ext uri="{FF2B5EF4-FFF2-40B4-BE49-F238E27FC236}">
                  <a16:creationId xmlns:a16="http://schemas.microsoft.com/office/drawing/2014/main" id="{6EA6315F-6229-4F8C-879F-A77A378C4457}"/>
                </a:ext>
              </a:extLst>
            </p:cNvPr>
            <p:cNvSpPr txBox="1"/>
            <p:nvPr/>
          </p:nvSpPr>
          <p:spPr>
            <a:xfrm>
              <a:off x="2010100" y="3828802"/>
              <a:ext cx="1495253" cy="512418"/>
            </a:xfrm>
            <a:prstGeom prst="rect">
              <a:avLst/>
            </a:prstGeom>
            <a:noFill/>
          </p:spPr>
          <p:txBody>
            <a:bodyPr wrap="square" lIns="137141" tIns="109713" rIns="137141" bIns="109713" rtlCol="0">
              <a:spAutoFit/>
            </a:bodyPr>
            <a:lstStyle/>
            <a:p>
              <a:pPr lvl="0" defTabSz="685669" fontAlgn="auto">
                <a:lnSpc>
                  <a:spcPct val="90000"/>
                </a:lnSpc>
                <a:spcBef>
                  <a:spcPts val="0"/>
                </a:spcBef>
                <a:spcAft>
                  <a:spcPts val="0"/>
                </a:spcAft>
                <a:defRPr/>
              </a:pPr>
              <a:r>
                <a:rPr lang="en-US" sz="1050" b="0" kern="0" dirty="0">
                  <a:solidFill>
                    <a:srgbClr val="002050"/>
                  </a:solidFill>
                  <a:latin typeface="Segoe UI"/>
                </a:rPr>
                <a:t>Windows Server Active Directory</a:t>
              </a:r>
            </a:p>
          </p:txBody>
        </p:sp>
        <p:sp>
          <p:nvSpPr>
            <p:cNvPr id="31" name="TextBox 30">
              <a:extLst>
                <a:ext uri="{FF2B5EF4-FFF2-40B4-BE49-F238E27FC236}">
                  <a16:creationId xmlns:a16="http://schemas.microsoft.com/office/drawing/2014/main" id="{485FFEC4-988A-4389-9757-0CAF46D10A37}"/>
                </a:ext>
              </a:extLst>
            </p:cNvPr>
            <p:cNvSpPr txBox="1"/>
            <p:nvPr/>
          </p:nvSpPr>
          <p:spPr>
            <a:xfrm>
              <a:off x="6403461" y="3969535"/>
              <a:ext cx="1244688" cy="803267"/>
            </a:xfrm>
            <a:prstGeom prst="rect">
              <a:avLst/>
            </a:prstGeom>
            <a:noFill/>
          </p:spPr>
          <p:txBody>
            <a:bodyPr wrap="square" lIns="137141" tIns="109713" rIns="137141" bIns="109713" rtlCol="0">
              <a:spAutoFit/>
            </a:bodyPr>
            <a:lstStyle/>
            <a:p>
              <a:pPr lvl="0" algn="ctr" defTabSz="685669" fontAlgn="auto">
                <a:lnSpc>
                  <a:spcPct val="90000"/>
                </a:lnSpc>
                <a:spcBef>
                  <a:spcPts val="0"/>
                </a:spcBef>
                <a:spcAft>
                  <a:spcPts val="0"/>
                </a:spcAft>
                <a:defRPr/>
              </a:pPr>
              <a:r>
                <a:rPr lang="en-US" sz="2100" b="0" kern="0" dirty="0">
                  <a:solidFill>
                    <a:srgbClr val="002050"/>
                  </a:solidFill>
                  <a:latin typeface="Segoe UI Light"/>
                </a:rPr>
                <a:t>Hybrid</a:t>
              </a:r>
            </a:p>
            <a:p>
              <a:pPr lvl="0" algn="ctr" defTabSz="685669" fontAlgn="auto">
                <a:lnSpc>
                  <a:spcPct val="90000"/>
                </a:lnSpc>
                <a:spcBef>
                  <a:spcPts val="0"/>
                </a:spcBef>
                <a:spcAft>
                  <a:spcPts val="0"/>
                </a:spcAft>
                <a:defRPr/>
              </a:pPr>
              <a:r>
                <a:rPr lang="en-US" sz="2100" b="0" kern="0" dirty="0">
                  <a:solidFill>
                    <a:srgbClr val="002050"/>
                  </a:solidFill>
                  <a:latin typeface="Segoe UI Light"/>
                </a:rPr>
                <a:t>identity</a:t>
              </a:r>
            </a:p>
          </p:txBody>
        </p:sp>
        <p:sp>
          <p:nvSpPr>
            <p:cNvPr id="32" name="Arc 31">
              <a:extLst>
                <a:ext uri="{FF2B5EF4-FFF2-40B4-BE49-F238E27FC236}">
                  <a16:creationId xmlns:a16="http://schemas.microsoft.com/office/drawing/2014/main" id="{F83A1DD4-2E3C-47D1-9051-2040FE80F2CA}"/>
                </a:ext>
              </a:extLst>
            </p:cNvPr>
            <p:cNvSpPr/>
            <p:nvPr/>
          </p:nvSpPr>
          <p:spPr bwMode="auto">
            <a:xfrm>
              <a:off x="6101047" y="3467653"/>
              <a:ext cx="1870745" cy="1870744"/>
            </a:xfrm>
            <a:prstGeom prst="arc">
              <a:avLst>
                <a:gd name="adj1" fmla="val 9537346"/>
                <a:gd name="adj2" fmla="val 15953470"/>
              </a:avLst>
            </a:prstGeom>
            <a:noFill/>
            <a:ln w="28575" cap="rnd" cmpd="sng" algn="ctr">
              <a:solidFill>
                <a:srgbClr val="00B294"/>
              </a:solidFill>
              <a:prstDash val="sysDot"/>
              <a:headEnd type="triangle"/>
              <a:tailEnd type="triangle" w="med" len="sm"/>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33" name="Oval 32">
              <a:extLst>
                <a:ext uri="{FF2B5EF4-FFF2-40B4-BE49-F238E27FC236}">
                  <a16:creationId xmlns:a16="http://schemas.microsoft.com/office/drawing/2014/main" id="{CAC160BB-52B0-4D19-A6BB-791107B60DFC}"/>
                </a:ext>
              </a:extLst>
            </p:cNvPr>
            <p:cNvSpPr/>
            <p:nvPr/>
          </p:nvSpPr>
          <p:spPr bwMode="auto">
            <a:xfrm>
              <a:off x="5942572" y="3627556"/>
              <a:ext cx="471248" cy="471245"/>
            </a:xfrm>
            <a:prstGeom prst="ellipse">
              <a:avLst/>
            </a:prstGeom>
            <a:solidFill>
              <a:srgbClr val="002050"/>
            </a:solidFill>
            <a:ln w="19050"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34" name="Freeform 54">
              <a:extLst>
                <a:ext uri="{FF2B5EF4-FFF2-40B4-BE49-F238E27FC236}">
                  <a16:creationId xmlns:a16="http://schemas.microsoft.com/office/drawing/2014/main" id="{63FAA346-389A-4B32-85AE-F812F8D40A45}"/>
                </a:ext>
              </a:extLst>
            </p:cNvPr>
            <p:cNvSpPr>
              <a:spLocks noEditPoints="1"/>
            </p:cNvSpPr>
            <p:nvPr/>
          </p:nvSpPr>
          <p:spPr bwMode="auto">
            <a:xfrm>
              <a:off x="6035570" y="3709818"/>
              <a:ext cx="282865" cy="302600"/>
            </a:xfrm>
            <a:custGeom>
              <a:avLst/>
              <a:gdLst>
                <a:gd name="T0" fmla="*/ 113 w 132"/>
                <a:gd name="T1" fmla="*/ 72 h 141"/>
                <a:gd name="T2" fmla="*/ 113 w 132"/>
                <a:gd name="T3" fmla="*/ 79 h 141"/>
                <a:gd name="T4" fmla="*/ 112 w 132"/>
                <a:gd name="T5" fmla="*/ 85 h 141"/>
                <a:gd name="T6" fmla="*/ 111 w 132"/>
                <a:gd name="T7" fmla="*/ 87 h 141"/>
                <a:gd name="T8" fmla="*/ 109 w 132"/>
                <a:gd name="T9" fmla="*/ 91 h 141"/>
                <a:gd name="T10" fmla="*/ 108 w 132"/>
                <a:gd name="T11" fmla="*/ 94 h 141"/>
                <a:gd name="T12" fmla="*/ 107 w 132"/>
                <a:gd name="T13" fmla="*/ 96 h 141"/>
                <a:gd name="T14" fmla="*/ 105 w 132"/>
                <a:gd name="T15" fmla="*/ 98 h 141"/>
                <a:gd name="T16" fmla="*/ 103 w 132"/>
                <a:gd name="T17" fmla="*/ 101 h 141"/>
                <a:gd name="T18" fmla="*/ 102 w 132"/>
                <a:gd name="T19" fmla="*/ 103 h 141"/>
                <a:gd name="T20" fmla="*/ 100 w 132"/>
                <a:gd name="T21" fmla="*/ 105 h 141"/>
                <a:gd name="T22" fmla="*/ 90 w 132"/>
                <a:gd name="T23" fmla="*/ 113 h 141"/>
                <a:gd name="T24" fmla="*/ 45 w 132"/>
                <a:gd name="T25" fmla="*/ 93 h 141"/>
                <a:gd name="T26" fmla="*/ 7 w 132"/>
                <a:gd name="T27" fmla="*/ 131 h 141"/>
                <a:gd name="T28" fmla="*/ 89 w 132"/>
                <a:gd name="T29" fmla="*/ 133 h 141"/>
                <a:gd name="T30" fmla="*/ 114 w 132"/>
                <a:gd name="T31" fmla="*/ 117 h 141"/>
                <a:gd name="T32" fmla="*/ 117 w 132"/>
                <a:gd name="T33" fmla="*/ 114 h 141"/>
                <a:gd name="T34" fmla="*/ 119 w 132"/>
                <a:gd name="T35" fmla="*/ 111 h 141"/>
                <a:gd name="T36" fmla="*/ 121 w 132"/>
                <a:gd name="T37" fmla="*/ 108 h 141"/>
                <a:gd name="T38" fmla="*/ 123 w 132"/>
                <a:gd name="T39" fmla="*/ 105 h 141"/>
                <a:gd name="T40" fmla="*/ 124 w 132"/>
                <a:gd name="T41" fmla="*/ 102 h 141"/>
                <a:gd name="T42" fmla="*/ 126 w 132"/>
                <a:gd name="T43" fmla="*/ 99 h 141"/>
                <a:gd name="T44" fmla="*/ 127 w 132"/>
                <a:gd name="T45" fmla="*/ 96 h 141"/>
                <a:gd name="T46" fmla="*/ 129 w 132"/>
                <a:gd name="T47" fmla="*/ 92 h 141"/>
                <a:gd name="T48" fmla="*/ 129 w 132"/>
                <a:gd name="T49" fmla="*/ 89 h 141"/>
                <a:gd name="T50" fmla="*/ 131 w 132"/>
                <a:gd name="T51" fmla="*/ 82 h 141"/>
                <a:gd name="T52" fmla="*/ 131 w 132"/>
                <a:gd name="T53" fmla="*/ 79 h 141"/>
                <a:gd name="T54" fmla="*/ 132 w 132"/>
                <a:gd name="T55" fmla="*/ 75 h 141"/>
                <a:gd name="T56" fmla="*/ 132 w 132"/>
                <a:gd name="T57" fmla="*/ 72 h 141"/>
                <a:gd name="T58" fmla="*/ 113 w 132"/>
                <a:gd name="T59" fmla="*/ 25 h 141"/>
                <a:gd name="T60" fmla="*/ 18 w 132"/>
                <a:gd name="T61" fmla="*/ 27 h 141"/>
                <a:gd name="T62" fmla="*/ 16 w 132"/>
                <a:gd name="T63" fmla="*/ 30 h 141"/>
                <a:gd name="T64" fmla="*/ 13 w 132"/>
                <a:gd name="T65" fmla="*/ 33 h 141"/>
                <a:gd name="T66" fmla="*/ 11 w 132"/>
                <a:gd name="T67" fmla="*/ 35 h 141"/>
                <a:gd name="T68" fmla="*/ 10 w 132"/>
                <a:gd name="T69" fmla="*/ 38 h 141"/>
                <a:gd name="T70" fmla="*/ 8 w 132"/>
                <a:gd name="T71" fmla="*/ 42 h 141"/>
                <a:gd name="T72" fmla="*/ 6 w 132"/>
                <a:gd name="T73" fmla="*/ 45 h 141"/>
                <a:gd name="T74" fmla="*/ 5 w 132"/>
                <a:gd name="T75" fmla="*/ 48 h 141"/>
                <a:gd name="T76" fmla="*/ 4 w 132"/>
                <a:gd name="T77" fmla="*/ 51 h 141"/>
                <a:gd name="T78" fmla="*/ 3 w 132"/>
                <a:gd name="T79" fmla="*/ 54 h 141"/>
                <a:gd name="T80" fmla="*/ 1 w 132"/>
                <a:gd name="T81" fmla="*/ 61 h 141"/>
                <a:gd name="T82" fmla="*/ 1 w 132"/>
                <a:gd name="T83" fmla="*/ 65 h 141"/>
                <a:gd name="T84" fmla="*/ 1 w 132"/>
                <a:gd name="T85" fmla="*/ 68 h 141"/>
                <a:gd name="T86" fmla="*/ 0 w 132"/>
                <a:gd name="T87" fmla="*/ 72 h 141"/>
                <a:gd name="T88" fmla="*/ 19 w 132"/>
                <a:gd name="T89" fmla="*/ 78 h 141"/>
                <a:gd name="T90" fmla="*/ 19 w 132"/>
                <a:gd name="T91" fmla="*/ 71 h 141"/>
                <a:gd name="T92" fmla="*/ 19 w 132"/>
                <a:gd name="T93" fmla="*/ 64 h 141"/>
                <a:gd name="T94" fmla="*/ 21 w 132"/>
                <a:gd name="T95" fmla="*/ 59 h 141"/>
                <a:gd name="T96" fmla="*/ 21 w 132"/>
                <a:gd name="T97" fmla="*/ 56 h 141"/>
                <a:gd name="T98" fmla="*/ 23 w 132"/>
                <a:gd name="T99" fmla="*/ 53 h 141"/>
                <a:gd name="T100" fmla="*/ 24 w 132"/>
                <a:gd name="T101" fmla="*/ 50 h 141"/>
                <a:gd name="T102" fmla="*/ 26 w 132"/>
                <a:gd name="T103" fmla="*/ 48 h 141"/>
                <a:gd name="T104" fmla="*/ 27 w 132"/>
                <a:gd name="T105" fmla="*/ 45 h 141"/>
                <a:gd name="T106" fmla="*/ 29 w 132"/>
                <a:gd name="T107" fmla="*/ 43 h 141"/>
                <a:gd name="T108" fmla="*/ 30 w 132"/>
                <a:gd name="T109" fmla="*/ 41 h 141"/>
                <a:gd name="T110" fmla="*/ 33 w 132"/>
                <a:gd name="T111" fmla="*/ 38 h 141"/>
                <a:gd name="T112" fmla="*/ 45 w 132"/>
                <a:gd name="T113" fmla="*/ 29 h 141"/>
                <a:gd name="T114" fmla="*/ 130 w 132"/>
                <a:gd name="T115" fmla="*/ 5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 h="141">
                  <a:moveTo>
                    <a:pt x="113" y="64"/>
                  </a:moveTo>
                  <a:cubicBezTo>
                    <a:pt x="113" y="66"/>
                    <a:pt x="113" y="69"/>
                    <a:pt x="113" y="71"/>
                  </a:cubicBezTo>
                  <a:cubicBezTo>
                    <a:pt x="113" y="71"/>
                    <a:pt x="113" y="71"/>
                    <a:pt x="113" y="71"/>
                  </a:cubicBezTo>
                  <a:cubicBezTo>
                    <a:pt x="113" y="72"/>
                    <a:pt x="113" y="72"/>
                    <a:pt x="113" y="72"/>
                  </a:cubicBezTo>
                  <a:cubicBezTo>
                    <a:pt x="113" y="72"/>
                    <a:pt x="113" y="72"/>
                    <a:pt x="113" y="72"/>
                  </a:cubicBezTo>
                  <a:cubicBezTo>
                    <a:pt x="113" y="74"/>
                    <a:pt x="113" y="76"/>
                    <a:pt x="113" y="78"/>
                  </a:cubicBezTo>
                  <a:cubicBezTo>
                    <a:pt x="113" y="78"/>
                    <a:pt x="113" y="78"/>
                    <a:pt x="113" y="78"/>
                  </a:cubicBezTo>
                  <a:cubicBezTo>
                    <a:pt x="113" y="78"/>
                    <a:pt x="113" y="79"/>
                    <a:pt x="113" y="79"/>
                  </a:cubicBezTo>
                  <a:cubicBezTo>
                    <a:pt x="113" y="79"/>
                    <a:pt x="113" y="79"/>
                    <a:pt x="113" y="79"/>
                  </a:cubicBezTo>
                  <a:cubicBezTo>
                    <a:pt x="113" y="81"/>
                    <a:pt x="112" y="82"/>
                    <a:pt x="112" y="83"/>
                  </a:cubicBezTo>
                  <a:cubicBezTo>
                    <a:pt x="112" y="83"/>
                    <a:pt x="112" y="83"/>
                    <a:pt x="112" y="83"/>
                  </a:cubicBezTo>
                  <a:cubicBezTo>
                    <a:pt x="112" y="84"/>
                    <a:pt x="112" y="84"/>
                    <a:pt x="112" y="85"/>
                  </a:cubicBezTo>
                  <a:cubicBezTo>
                    <a:pt x="112" y="85"/>
                    <a:pt x="112" y="85"/>
                    <a:pt x="112" y="85"/>
                  </a:cubicBezTo>
                  <a:cubicBezTo>
                    <a:pt x="111" y="85"/>
                    <a:pt x="111" y="85"/>
                    <a:pt x="111" y="86"/>
                  </a:cubicBezTo>
                  <a:cubicBezTo>
                    <a:pt x="111" y="86"/>
                    <a:pt x="111" y="86"/>
                    <a:pt x="111" y="86"/>
                  </a:cubicBezTo>
                  <a:cubicBezTo>
                    <a:pt x="111" y="86"/>
                    <a:pt x="111" y="87"/>
                    <a:pt x="111" y="87"/>
                  </a:cubicBezTo>
                  <a:cubicBezTo>
                    <a:pt x="111" y="87"/>
                    <a:pt x="111" y="87"/>
                    <a:pt x="111" y="87"/>
                  </a:cubicBezTo>
                  <a:cubicBezTo>
                    <a:pt x="110" y="88"/>
                    <a:pt x="110" y="89"/>
                    <a:pt x="110" y="90"/>
                  </a:cubicBezTo>
                  <a:cubicBezTo>
                    <a:pt x="110" y="90"/>
                    <a:pt x="110" y="90"/>
                    <a:pt x="110" y="90"/>
                  </a:cubicBezTo>
                  <a:cubicBezTo>
                    <a:pt x="110" y="90"/>
                    <a:pt x="109" y="91"/>
                    <a:pt x="109" y="91"/>
                  </a:cubicBezTo>
                  <a:cubicBezTo>
                    <a:pt x="109" y="91"/>
                    <a:pt x="109" y="91"/>
                    <a:pt x="109" y="91"/>
                  </a:cubicBezTo>
                  <a:cubicBezTo>
                    <a:pt x="109" y="92"/>
                    <a:pt x="109" y="92"/>
                    <a:pt x="109" y="92"/>
                  </a:cubicBezTo>
                  <a:cubicBezTo>
                    <a:pt x="109" y="92"/>
                    <a:pt x="109" y="92"/>
                    <a:pt x="109" y="93"/>
                  </a:cubicBezTo>
                  <a:cubicBezTo>
                    <a:pt x="108" y="93"/>
                    <a:pt x="108" y="93"/>
                    <a:pt x="108" y="94"/>
                  </a:cubicBezTo>
                  <a:cubicBezTo>
                    <a:pt x="108" y="94"/>
                    <a:pt x="108" y="94"/>
                    <a:pt x="108" y="94"/>
                  </a:cubicBezTo>
                  <a:cubicBezTo>
                    <a:pt x="108" y="94"/>
                    <a:pt x="108" y="94"/>
                    <a:pt x="107" y="95"/>
                  </a:cubicBezTo>
                  <a:cubicBezTo>
                    <a:pt x="107" y="95"/>
                    <a:pt x="107" y="95"/>
                    <a:pt x="107" y="95"/>
                  </a:cubicBezTo>
                  <a:cubicBezTo>
                    <a:pt x="107" y="95"/>
                    <a:pt x="107" y="96"/>
                    <a:pt x="107" y="96"/>
                  </a:cubicBezTo>
                  <a:cubicBezTo>
                    <a:pt x="107" y="96"/>
                    <a:pt x="107" y="96"/>
                    <a:pt x="107" y="96"/>
                  </a:cubicBezTo>
                  <a:cubicBezTo>
                    <a:pt x="106" y="97"/>
                    <a:pt x="106" y="97"/>
                    <a:pt x="106" y="97"/>
                  </a:cubicBezTo>
                  <a:cubicBezTo>
                    <a:pt x="106" y="97"/>
                    <a:pt x="106" y="97"/>
                    <a:pt x="106" y="98"/>
                  </a:cubicBezTo>
                  <a:cubicBezTo>
                    <a:pt x="106" y="98"/>
                    <a:pt x="105" y="98"/>
                    <a:pt x="105" y="98"/>
                  </a:cubicBezTo>
                  <a:cubicBezTo>
                    <a:pt x="105" y="98"/>
                    <a:pt x="105" y="99"/>
                    <a:pt x="105" y="99"/>
                  </a:cubicBezTo>
                  <a:cubicBezTo>
                    <a:pt x="105" y="99"/>
                    <a:pt x="105" y="99"/>
                    <a:pt x="104" y="100"/>
                  </a:cubicBezTo>
                  <a:cubicBezTo>
                    <a:pt x="104" y="100"/>
                    <a:pt x="104" y="100"/>
                    <a:pt x="104" y="100"/>
                  </a:cubicBezTo>
                  <a:cubicBezTo>
                    <a:pt x="104" y="100"/>
                    <a:pt x="104" y="100"/>
                    <a:pt x="103" y="101"/>
                  </a:cubicBezTo>
                  <a:cubicBezTo>
                    <a:pt x="103" y="101"/>
                    <a:pt x="103" y="101"/>
                    <a:pt x="103" y="101"/>
                  </a:cubicBezTo>
                  <a:cubicBezTo>
                    <a:pt x="103" y="101"/>
                    <a:pt x="103" y="102"/>
                    <a:pt x="103" y="102"/>
                  </a:cubicBezTo>
                  <a:cubicBezTo>
                    <a:pt x="103" y="102"/>
                    <a:pt x="102" y="102"/>
                    <a:pt x="102" y="102"/>
                  </a:cubicBezTo>
                  <a:cubicBezTo>
                    <a:pt x="102" y="102"/>
                    <a:pt x="102" y="103"/>
                    <a:pt x="102" y="103"/>
                  </a:cubicBezTo>
                  <a:cubicBezTo>
                    <a:pt x="102" y="103"/>
                    <a:pt x="102" y="103"/>
                    <a:pt x="101" y="103"/>
                  </a:cubicBezTo>
                  <a:cubicBezTo>
                    <a:pt x="101" y="103"/>
                    <a:pt x="101" y="104"/>
                    <a:pt x="101" y="104"/>
                  </a:cubicBezTo>
                  <a:cubicBezTo>
                    <a:pt x="101" y="104"/>
                    <a:pt x="101" y="104"/>
                    <a:pt x="100" y="104"/>
                  </a:cubicBezTo>
                  <a:cubicBezTo>
                    <a:pt x="100" y="105"/>
                    <a:pt x="100" y="105"/>
                    <a:pt x="100" y="105"/>
                  </a:cubicBezTo>
                  <a:cubicBezTo>
                    <a:pt x="98" y="106"/>
                    <a:pt x="97" y="107"/>
                    <a:pt x="96" y="108"/>
                  </a:cubicBezTo>
                  <a:cubicBezTo>
                    <a:pt x="95" y="109"/>
                    <a:pt x="95" y="109"/>
                    <a:pt x="94" y="110"/>
                  </a:cubicBezTo>
                  <a:cubicBezTo>
                    <a:pt x="93" y="110"/>
                    <a:pt x="93" y="111"/>
                    <a:pt x="92" y="111"/>
                  </a:cubicBezTo>
                  <a:cubicBezTo>
                    <a:pt x="91" y="112"/>
                    <a:pt x="91" y="112"/>
                    <a:pt x="90" y="113"/>
                  </a:cubicBezTo>
                  <a:cubicBezTo>
                    <a:pt x="90" y="113"/>
                    <a:pt x="89" y="113"/>
                    <a:pt x="89" y="113"/>
                  </a:cubicBezTo>
                  <a:cubicBezTo>
                    <a:pt x="87" y="114"/>
                    <a:pt x="85" y="115"/>
                    <a:pt x="82" y="116"/>
                  </a:cubicBezTo>
                  <a:cubicBezTo>
                    <a:pt x="65" y="122"/>
                    <a:pt x="46" y="119"/>
                    <a:pt x="33" y="105"/>
                  </a:cubicBezTo>
                  <a:cubicBezTo>
                    <a:pt x="45" y="93"/>
                    <a:pt x="45" y="93"/>
                    <a:pt x="45" y="93"/>
                  </a:cubicBezTo>
                  <a:cubicBezTo>
                    <a:pt x="22" y="89"/>
                    <a:pt x="22" y="89"/>
                    <a:pt x="22" y="89"/>
                  </a:cubicBezTo>
                  <a:cubicBezTo>
                    <a:pt x="2" y="87"/>
                    <a:pt x="2" y="87"/>
                    <a:pt x="2" y="87"/>
                  </a:cubicBezTo>
                  <a:cubicBezTo>
                    <a:pt x="0" y="86"/>
                    <a:pt x="0" y="86"/>
                    <a:pt x="0" y="86"/>
                  </a:cubicBezTo>
                  <a:cubicBezTo>
                    <a:pt x="7" y="131"/>
                    <a:pt x="7" y="131"/>
                    <a:pt x="7" y="131"/>
                  </a:cubicBezTo>
                  <a:cubicBezTo>
                    <a:pt x="20" y="118"/>
                    <a:pt x="20" y="118"/>
                    <a:pt x="20" y="118"/>
                  </a:cubicBezTo>
                  <a:cubicBezTo>
                    <a:pt x="37" y="136"/>
                    <a:pt x="62" y="141"/>
                    <a:pt x="85" y="135"/>
                  </a:cubicBezTo>
                  <a:cubicBezTo>
                    <a:pt x="85" y="135"/>
                    <a:pt x="86" y="134"/>
                    <a:pt x="86" y="134"/>
                  </a:cubicBezTo>
                  <a:cubicBezTo>
                    <a:pt x="87" y="134"/>
                    <a:pt x="88" y="134"/>
                    <a:pt x="89" y="133"/>
                  </a:cubicBezTo>
                  <a:cubicBezTo>
                    <a:pt x="97" y="130"/>
                    <a:pt x="104" y="126"/>
                    <a:pt x="110" y="121"/>
                  </a:cubicBezTo>
                  <a:cubicBezTo>
                    <a:pt x="111" y="120"/>
                    <a:pt x="112" y="119"/>
                    <a:pt x="113" y="118"/>
                  </a:cubicBezTo>
                  <a:cubicBezTo>
                    <a:pt x="113" y="118"/>
                    <a:pt x="113" y="117"/>
                    <a:pt x="114" y="117"/>
                  </a:cubicBezTo>
                  <a:cubicBezTo>
                    <a:pt x="114" y="117"/>
                    <a:pt x="114" y="117"/>
                    <a:pt x="114" y="117"/>
                  </a:cubicBezTo>
                  <a:cubicBezTo>
                    <a:pt x="114" y="116"/>
                    <a:pt x="115" y="116"/>
                    <a:pt x="115" y="116"/>
                  </a:cubicBezTo>
                  <a:cubicBezTo>
                    <a:pt x="115" y="115"/>
                    <a:pt x="115" y="115"/>
                    <a:pt x="115" y="115"/>
                  </a:cubicBezTo>
                  <a:cubicBezTo>
                    <a:pt x="116" y="115"/>
                    <a:pt x="116" y="115"/>
                    <a:pt x="116" y="114"/>
                  </a:cubicBezTo>
                  <a:cubicBezTo>
                    <a:pt x="116" y="114"/>
                    <a:pt x="116" y="114"/>
                    <a:pt x="117" y="114"/>
                  </a:cubicBezTo>
                  <a:cubicBezTo>
                    <a:pt x="117" y="114"/>
                    <a:pt x="117" y="113"/>
                    <a:pt x="117" y="113"/>
                  </a:cubicBezTo>
                  <a:cubicBezTo>
                    <a:pt x="117" y="113"/>
                    <a:pt x="118" y="113"/>
                    <a:pt x="118" y="112"/>
                  </a:cubicBezTo>
                  <a:cubicBezTo>
                    <a:pt x="118" y="112"/>
                    <a:pt x="118" y="112"/>
                    <a:pt x="118" y="112"/>
                  </a:cubicBezTo>
                  <a:cubicBezTo>
                    <a:pt x="119" y="111"/>
                    <a:pt x="119" y="111"/>
                    <a:pt x="119" y="111"/>
                  </a:cubicBezTo>
                  <a:cubicBezTo>
                    <a:pt x="119" y="111"/>
                    <a:pt x="119" y="110"/>
                    <a:pt x="119" y="110"/>
                  </a:cubicBezTo>
                  <a:cubicBezTo>
                    <a:pt x="120" y="110"/>
                    <a:pt x="120" y="110"/>
                    <a:pt x="120" y="110"/>
                  </a:cubicBezTo>
                  <a:cubicBezTo>
                    <a:pt x="120" y="109"/>
                    <a:pt x="120" y="109"/>
                    <a:pt x="120" y="109"/>
                  </a:cubicBezTo>
                  <a:cubicBezTo>
                    <a:pt x="121" y="109"/>
                    <a:pt x="121" y="108"/>
                    <a:pt x="121" y="108"/>
                  </a:cubicBezTo>
                  <a:cubicBezTo>
                    <a:pt x="121" y="108"/>
                    <a:pt x="121" y="108"/>
                    <a:pt x="121" y="107"/>
                  </a:cubicBezTo>
                  <a:cubicBezTo>
                    <a:pt x="122" y="107"/>
                    <a:pt x="122" y="107"/>
                    <a:pt x="122" y="107"/>
                  </a:cubicBezTo>
                  <a:cubicBezTo>
                    <a:pt x="122" y="106"/>
                    <a:pt x="122" y="106"/>
                    <a:pt x="122" y="106"/>
                  </a:cubicBezTo>
                  <a:cubicBezTo>
                    <a:pt x="122" y="106"/>
                    <a:pt x="123" y="105"/>
                    <a:pt x="123" y="105"/>
                  </a:cubicBezTo>
                  <a:cubicBezTo>
                    <a:pt x="123" y="105"/>
                    <a:pt x="123" y="104"/>
                    <a:pt x="123" y="104"/>
                  </a:cubicBezTo>
                  <a:cubicBezTo>
                    <a:pt x="123" y="104"/>
                    <a:pt x="123" y="104"/>
                    <a:pt x="124" y="104"/>
                  </a:cubicBezTo>
                  <a:cubicBezTo>
                    <a:pt x="124" y="103"/>
                    <a:pt x="124" y="103"/>
                    <a:pt x="124" y="102"/>
                  </a:cubicBezTo>
                  <a:cubicBezTo>
                    <a:pt x="124" y="102"/>
                    <a:pt x="124" y="102"/>
                    <a:pt x="124" y="102"/>
                  </a:cubicBezTo>
                  <a:cubicBezTo>
                    <a:pt x="125" y="102"/>
                    <a:pt x="125" y="101"/>
                    <a:pt x="125" y="101"/>
                  </a:cubicBezTo>
                  <a:cubicBezTo>
                    <a:pt x="125" y="101"/>
                    <a:pt x="125" y="100"/>
                    <a:pt x="125" y="100"/>
                  </a:cubicBezTo>
                  <a:cubicBezTo>
                    <a:pt x="126" y="100"/>
                    <a:pt x="126" y="100"/>
                    <a:pt x="126" y="99"/>
                  </a:cubicBezTo>
                  <a:cubicBezTo>
                    <a:pt x="126" y="99"/>
                    <a:pt x="126" y="99"/>
                    <a:pt x="126" y="99"/>
                  </a:cubicBezTo>
                  <a:cubicBezTo>
                    <a:pt x="126" y="98"/>
                    <a:pt x="126" y="98"/>
                    <a:pt x="127" y="98"/>
                  </a:cubicBezTo>
                  <a:cubicBezTo>
                    <a:pt x="127" y="97"/>
                    <a:pt x="127" y="97"/>
                    <a:pt x="127" y="97"/>
                  </a:cubicBezTo>
                  <a:cubicBezTo>
                    <a:pt x="127" y="97"/>
                    <a:pt x="127" y="96"/>
                    <a:pt x="127" y="96"/>
                  </a:cubicBezTo>
                  <a:cubicBezTo>
                    <a:pt x="127" y="96"/>
                    <a:pt x="127" y="96"/>
                    <a:pt x="127" y="96"/>
                  </a:cubicBezTo>
                  <a:cubicBezTo>
                    <a:pt x="128" y="95"/>
                    <a:pt x="128" y="95"/>
                    <a:pt x="128" y="94"/>
                  </a:cubicBezTo>
                  <a:cubicBezTo>
                    <a:pt x="128" y="94"/>
                    <a:pt x="128" y="94"/>
                    <a:pt x="128" y="94"/>
                  </a:cubicBezTo>
                  <a:cubicBezTo>
                    <a:pt x="128" y="94"/>
                    <a:pt x="128" y="93"/>
                    <a:pt x="128" y="93"/>
                  </a:cubicBezTo>
                  <a:cubicBezTo>
                    <a:pt x="128" y="93"/>
                    <a:pt x="128" y="93"/>
                    <a:pt x="129" y="92"/>
                  </a:cubicBezTo>
                  <a:cubicBezTo>
                    <a:pt x="129" y="92"/>
                    <a:pt x="129" y="92"/>
                    <a:pt x="129" y="91"/>
                  </a:cubicBezTo>
                  <a:cubicBezTo>
                    <a:pt x="129" y="91"/>
                    <a:pt x="129" y="91"/>
                    <a:pt x="129" y="91"/>
                  </a:cubicBezTo>
                  <a:cubicBezTo>
                    <a:pt x="129" y="90"/>
                    <a:pt x="129" y="90"/>
                    <a:pt x="129" y="89"/>
                  </a:cubicBezTo>
                  <a:cubicBezTo>
                    <a:pt x="129" y="89"/>
                    <a:pt x="129" y="89"/>
                    <a:pt x="129" y="89"/>
                  </a:cubicBezTo>
                  <a:cubicBezTo>
                    <a:pt x="130" y="87"/>
                    <a:pt x="130" y="86"/>
                    <a:pt x="131" y="84"/>
                  </a:cubicBezTo>
                  <a:cubicBezTo>
                    <a:pt x="131" y="84"/>
                    <a:pt x="131" y="84"/>
                    <a:pt x="131" y="84"/>
                  </a:cubicBezTo>
                  <a:cubicBezTo>
                    <a:pt x="131" y="83"/>
                    <a:pt x="131" y="83"/>
                    <a:pt x="131" y="83"/>
                  </a:cubicBezTo>
                  <a:cubicBezTo>
                    <a:pt x="131" y="82"/>
                    <a:pt x="131" y="82"/>
                    <a:pt x="131" y="82"/>
                  </a:cubicBezTo>
                  <a:cubicBezTo>
                    <a:pt x="131" y="82"/>
                    <a:pt x="131" y="81"/>
                    <a:pt x="131" y="81"/>
                  </a:cubicBezTo>
                  <a:cubicBezTo>
                    <a:pt x="131" y="81"/>
                    <a:pt x="131" y="81"/>
                    <a:pt x="131" y="80"/>
                  </a:cubicBezTo>
                  <a:cubicBezTo>
                    <a:pt x="131" y="80"/>
                    <a:pt x="131" y="80"/>
                    <a:pt x="131" y="79"/>
                  </a:cubicBezTo>
                  <a:cubicBezTo>
                    <a:pt x="131" y="79"/>
                    <a:pt x="131" y="79"/>
                    <a:pt x="131" y="79"/>
                  </a:cubicBezTo>
                  <a:cubicBezTo>
                    <a:pt x="131" y="78"/>
                    <a:pt x="132" y="78"/>
                    <a:pt x="132" y="77"/>
                  </a:cubicBezTo>
                  <a:cubicBezTo>
                    <a:pt x="132" y="77"/>
                    <a:pt x="132" y="77"/>
                    <a:pt x="132" y="77"/>
                  </a:cubicBezTo>
                  <a:cubicBezTo>
                    <a:pt x="132" y="77"/>
                    <a:pt x="132" y="76"/>
                    <a:pt x="132" y="76"/>
                  </a:cubicBezTo>
                  <a:cubicBezTo>
                    <a:pt x="132" y="76"/>
                    <a:pt x="132" y="75"/>
                    <a:pt x="132" y="75"/>
                  </a:cubicBezTo>
                  <a:cubicBezTo>
                    <a:pt x="132" y="75"/>
                    <a:pt x="132" y="74"/>
                    <a:pt x="132" y="74"/>
                  </a:cubicBezTo>
                  <a:cubicBezTo>
                    <a:pt x="132" y="74"/>
                    <a:pt x="132" y="74"/>
                    <a:pt x="132" y="74"/>
                  </a:cubicBezTo>
                  <a:cubicBezTo>
                    <a:pt x="132" y="73"/>
                    <a:pt x="132" y="73"/>
                    <a:pt x="132" y="72"/>
                  </a:cubicBezTo>
                  <a:cubicBezTo>
                    <a:pt x="132" y="72"/>
                    <a:pt x="132" y="72"/>
                    <a:pt x="132" y="72"/>
                  </a:cubicBezTo>
                  <a:cubicBezTo>
                    <a:pt x="132" y="70"/>
                    <a:pt x="132" y="69"/>
                    <a:pt x="132" y="67"/>
                  </a:cubicBezTo>
                  <a:cubicBezTo>
                    <a:pt x="132" y="67"/>
                    <a:pt x="132" y="67"/>
                    <a:pt x="132" y="67"/>
                  </a:cubicBezTo>
                  <a:cubicBezTo>
                    <a:pt x="113" y="64"/>
                    <a:pt x="113" y="64"/>
                    <a:pt x="113" y="64"/>
                  </a:cubicBezTo>
                  <a:close/>
                  <a:moveTo>
                    <a:pt x="113" y="25"/>
                  </a:moveTo>
                  <a:cubicBezTo>
                    <a:pt x="87" y="0"/>
                    <a:pt x="45" y="0"/>
                    <a:pt x="20" y="25"/>
                  </a:cubicBezTo>
                  <a:cubicBezTo>
                    <a:pt x="20" y="25"/>
                    <a:pt x="20" y="25"/>
                    <a:pt x="19" y="25"/>
                  </a:cubicBezTo>
                  <a:cubicBezTo>
                    <a:pt x="19" y="26"/>
                    <a:pt x="19" y="26"/>
                    <a:pt x="18" y="27"/>
                  </a:cubicBezTo>
                  <a:cubicBezTo>
                    <a:pt x="18" y="27"/>
                    <a:pt x="18" y="27"/>
                    <a:pt x="18" y="27"/>
                  </a:cubicBezTo>
                  <a:cubicBezTo>
                    <a:pt x="18" y="27"/>
                    <a:pt x="17" y="28"/>
                    <a:pt x="17" y="28"/>
                  </a:cubicBezTo>
                  <a:cubicBezTo>
                    <a:pt x="17" y="28"/>
                    <a:pt x="17" y="28"/>
                    <a:pt x="17" y="28"/>
                  </a:cubicBezTo>
                  <a:cubicBezTo>
                    <a:pt x="16" y="29"/>
                    <a:pt x="16" y="29"/>
                    <a:pt x="16" y="29"/>
                  </a:cubicBezTo>
                  <a:cubicBezTo>
                    <a:pt x="16" y="29"/>
                    <a:pt x="16" y="30"/>
                    <a:pt x="16" y="30"/>
                  </a:cubicBezTo>
                  <a:cubicBezTo>
                    <a:pt x="15" y="30"/>
                    <a:pt x="15" y="30"/>
                    <a:pt x="15" y="31"/>
                  </a:cubicBezTo>
                  <a:cubicBezTo>
                    <a:pt x="15" y="31"/>
                    <a:pt x="15" y="31"/>
                    <a:pt x="14" y="31"/>
                  </a:cubicBezTo>
                  <a:cubicBezTo>
                    <a:pt x="14" y="31"/>
                    <a:pt x="14" y="32"/>
                    <a:pt x="14" y="32"/>
                  </a:cubicBezTo>
                  <a:cubicBezTo>
                    <a:pt x="14" y="32"/>
                    <a:pt x="14" y="32"/>
                    <a:pt x="13" y="33"/>
                  </a:cubicBezTo>
                  <a:cubicBezTo>
                    <a:pt x="13" y="33"/>
                    <a:pt x="13" y="33"/>
                    <a:pt x="13" y="33"/>
                  </a:cubicBezTo>
                  <a:cubicBezTo>
                    <a:pt x="13" y="34"/>
                    <a:pt x="13" y="34"/>
                    <a:pt x="12" y="34"/>
                  </a:cubicBezTo>
                  <a:cubicBezTo>
                    <a:pt x="12" y="34"/>
                    <a:pt x="12" y="35"/>
                    <a:pt x="12" y="35"/>
                  </a:cubicBezTo>
                  <a:cubicBezTo>
                    <a:pt x="12" y="35"/>
                    <a:pt x="12" y="35"/>
                    <a:pt x="11" y="35"/>
                  </a:cubicBezTo>
                  <a:cubicBezTo>
                    <a:pt x="11" y="36"/>
                    <a:pt x="11" y="36"/>
                    <a:pt x="11" y="36"/>
                  </a:cubicBezTo>
                  <a:cubicBezTo>
                    <a:pt x="11" y="36"/>
                    <a:pt x="11" y="37"/>
                    <a:pt x="10" y="37"/>
                  </a:cubicBezTo>
                  <a:cubicBezTo>
                    <a:pt x="10" y="37"/>
                    <a:pt x="10" y="37"/>
                    <a:pt x="10" y="38"/>
                  </a:cubicBezTo>
                  <a:cubicBezTo>
                    <a:pt x="10" y="38"/>
                    <a:pt x="10" y="38"/>
                    <a:pt x="10" y="38"/>
                  </a:cubicBezTo>
                  <a:cubicBezTo>
                    <a:pt x="9" y="39"/>
                    <a:pt x="9" y="39"/>
                    <a:pt x="9" y="40"/>
                  </a:cubicBezTo>
                  <a:cubicBezTo>
                    <a:pt x="9" y="40"/>
                    <a:pt x="9" y="40"/>
                    <a:pt x="9" y="40"/>
                  </a:cubicBezTo>
                  <a:cubicBezTo>
                    <a:pt x="8" y="40"/>
                    <a:pt x="8" y="41"/>
                    <a:pt x="8" y="41"/>
                  </a:cubicBezTo>
                  <a:cubicBezTo>
                    <a:pt x="8" y="41"/>
                    <a:pt x="8" y="42"/>
                    <a:pt x="8" y="42"/>
                  </a:cubicBezTo>
                  <a:cubicBezTo>
                    <a:pt x="8" y="42"/>
                    <a:pt x="7" y="42"/>
                    <a:pt x="7" y="43"/>
                  </a:cubicBezTo>
                  <a:cubicBezTo>
                    <a:pt x="7" y="43"/>
                    <a:pt x="7" y="43"/>
                    <a:pt x="7" y="43"/>
                  </a:cubicBezTo>
                  <a:cubicBezTo>
                    <a:pt x="7" y="44"/>
                    <a:pt x="7" y="44"/>
                    <a:pt x="6" y="44"/>
                  </a:cubicBezTo>
                  <a:cubicBezTo>
                    <a:pt x="6" y="45"/>
                    <a:pt x="6" y="45"/>
                    <a:pt x="6" y="45"/>
                  </a:cubicBezTo>
                  <a:cubicBezTo>
                    <a:pt x="6" y="45"/>
                    <a:pt x="6" y="46"/>
                    <a:pt x="6" y="46"/>
                  </a:cubicBezTo>
                  <a:cubicBezTo>
                    <a:pt x="6" y="46"/>
                    <a:pt x="6" y="46"/>
                    <a:pt x="5" y="46"/>
                  </a:cubicBezTo>
                  <a:cubicBezTo>
                    <a:pt x="5" y="47"/>
                    <a:pt x="5" y="47"/>
                    <a:pt x="5" y="47"/>
                  </a:cubicBezTo>
                  <a:cubicBezTo>
                    <a:pt x="5" y="48"/>
                    <a:pt x="5" y="48"/>
                    <a:pt x="5" y="48"/>
                  </a:cubicBezTo>
                  <a:cubicBezTo>
                    <a:pt x="5" y="48"/>
                    <a:pt x="5" y="49"/>
                    <a:pt x="4" y="49"/>
                  </a:cubicBezTo>
                  <a:cubicBezTo>
                    <a:pt x="4" y="49"/>
                    <a:pt x="4" y="49"/>
                    <a:pt x="4" y="50"/>
                  </a:cubicBezTo>
                  <a:cubicBezTo>
                    <a:pt x="4" y="50"/>
                    <a:pt x="4" y="50"/>
                    <a:pt x="4" y="51"/>
                  </a:cubicBezTo>
                  <a:cubicBezTo>
                    <a:pt x="4" y="51"/>
                    <a:pt x="4" y="51"/>
                    <a:pt x="4" y="51"/>
                  </a:cubicBezTo>
                  <a:cubicBezTo>
                    <a:pt x="4" y="52"/>
                    <a:pt x="3" y="52"/>
                    <a:pt x="3" y="52"/>
                  </a:cubicBezTo>
                  <a:cubicBezTo>
                    <a:pt x="3" y="52"/>
                    <a:pt x="3" y="53"/>
                    <a:pt x="3" y="53"/>
                  </a:cubicBezTo>
                  <a:cubicBezTo>
                    <a:pt x="3" y="53"/>
                    <a:pt x="3" y="54"/>
                    <a:pt x="3" y="54"/>
                  </a:cubicBezTo>
                  <a:cubicBezTo>
                    <a:pt x="3" y="54"/>
                    <a:pt x="3" y="54"/>
                    <a:pt x="3" y="54"/>
                  </a:cubicBezTo>
                  <a:cubicBezTo>
                    <a:pt x="2" y="56"/>
                    <a:pt x="2" y="58"/>
                    <a:pt x="2" y="59"/>
                  </a:cubicBezTo>
                  <a:cubicBezTo>
                    <a:pt x="2" y="59"/>
                    <a:pt x="2" y="60"/>
                    <a:pt x="2" y="60"/>
                  </a:cubicBezTo>
                  <a:cubicBezTo>
                    <a:pt x="1" y="60"/>
                    <a:pt x="1" y="61"/>
                    <a:pt x="1" y="61"/>
                  </a:cubicBezTo>
                  <a:cubicBezTo>
                    <a:pt x="1" y="61"/>
                    <a:pt x="1" y="61"/>
                    <a:pt x="1" y="61"/>
                  </a:cubicBezTo>
                  <a:cubicBezTo>
                    <a:pt x="1" y="62"/>
                    <a:pt x="1" y="62"/>
                    <a:pt x="1" y="63"/>
                  </a:cubicBezTo>
                  <a:cubicBezTo>
                    <a:pt x="1" y="63"/>
                    <a:pt x="1" y="63"/>
                    <a:pt x="1" y="63"/>
                  </a:cubicBezTo>
                  <a:cubicBezTo>
                    <a:pt x="1" y="64"/>
                    <a:pt x="1" y="64"/>
                    <a:pt x="1" y="64"/>
                  </a:cubicBezTo>
                  <a:cubicBezTo>
                    <a:pt x="1" y="65"/>
                    <a:pt x="1" y="65"/>
                    <a:pt x="1" y="65"/>
                  </a:cubicBezTo>
                  <a:cubicBezTo>
                    <a:pt x="1" y="65"/>
                    <a:pt x="1" y="66"/>
                    <a:pt x="1" y="66"/>
                  </a:cubicBezTo>
                  <a:cubicBezTo>
                    <a:pt x="1" y="66"/>
                    <a:pt x="1" y="66"/>
                    <a:pt x="1" y="67"/>
                  </a:cubicBezTo>
                  <a:cubicBezTo>
                    <a:pt x="1" y="67"/>
                    <a:pt x="1" y="67"/>
                    <a:pt x="1" y="68"/>
                  </a:cubicBezTo>
                  <a:cubicBezTo>
                    <a:pt x="1" y="68"/>
                    <a:pt x="1" y="68"/>
                    <a:pt x="1" y="68"/>
                  </a:cubicBezTo>
                  <a:cubicBezTo>
                    <a:pt x="0" y="69"/>
                    <a:pt x="0" y="69"/>
                    <a:pt x="0" y="70"/>
                  </a:cubicBezTo>
                  <a:cubicBezTo>
                    <a:pt x="0" y="70"/>
                    <a:pt x="0" y="70"/>
                    <a:pt x="0" y="70"/>
                  </a:cubicBezTo>
                  <a:cubicBezTo>
                    <a:pt x="0" y="70"/>
                    <a:pt x="0" y="71"/>
                    <a:pt x="0" y="71"/>
                  </a:cubicBezTo>
                  <a:cubicBezTo>
                    <a:pt x="0" y="71"/>
                    <a:pt x="0" y="71"/>
                    <a:pt x="0" y="72"/>
                  </a:cubicBezTo>
                  <a:cubicBezTo>
                    <a:pt x="0" y="73"/>
                    <a:pt x="0" y="75"/>
                    <a:pt x="1" y="77"/>
                  </a:cubicBezTo>
                  <a:cubicBezTo>
                    <a:pt x="19" y="79"/>
                    <a:pt x="19" y="79"/>
                    <a:pt x="19" y="79"/>
                  </a:cubicBezTo>
                  <a:cubicBezTo>
                    <a:pt x="19" y="79"/>
                    <a:pt x="19" y="79"/>
                    <a:pt x="19" y="79"/>
                  </a:cubicBezTo>
                  <a:cubicBezTo>
                    <a:pt x="19" y="79"/>
                    <a:pt x="19" y="78"/>
                    <a:pt x="19" y="78"/>
                  </a:cubicBezTo>
                  <a:cubicBezTo>
                    <a:pt x="19" y="78"/>
                    <a:pt x="19" y="78"/>
                    <a:pt x="19" y="78"/>
                  </a:cubicBezTo>
                  <a:cubicBezTo>
                    <a:pt x="19" y="76"/>
                    <a:pt x="19" y="74"/>
                    <a:pt x="19" y="73"/>
                  </a:cubicBezTo>
                  <a:cubicBezTo>
                    <a:pt x="19" y="73"/>
                    <a:pt x="19" y="72"/>
                    <a:pt x="19" y="72"/>
                  </a:cubicBezTo>
                  <a:cubicBezTo>
                    <a:pt x="19" y="72"/>
                    <a:pt x="19" y="72"/>
                    <a:pt x="19" y="71"/>
                  </a:cubicBezTo>
                  <a:cubicBezTo>
                    <a:pt x="19" y="71"/>
                    <a:pt x="19" y="71"/>
                    <a:pt x="19" y="71"/>
                  </a:cubicBezTo>
                  <a:cubicBezTo>
                    <a:pt x="19" y="69"/>
                    <a:pt x="19" y="68"/>
                    <a:pt x="19" y="66"/>
                  </a:cubicBezTo>
                  <a:cubicBezTo>
                    <a:pt x="19" y="66"/>
                    <a:pt x="19" y="66"/>
                    <a:pt x="19" y="66"/>
                  </a:cubicBezTo>
                  <a:cubicBezTo>
                    <a:pt x="19" y="65"/>
                    <a:pt x="19" y="65"/>
                    <a:pt x="19" y="64"/>
                  </a:cubicBezTo>
                  <a:cubicBezTo>
                    <a:pt x="19" y="64"/>
                    <a:pt x="19" y="64"/>
                    <a:pt x="19" y="64"/>
                  </a:cubicBezTo>
                  <a:cubicBezTo>
                    <a:pt x="20" y="63"/>
                    <a:pt x="20" y="62"/>
                    <a:pt x="20" y="60"/>
                  </a:cubicBezTo>
                  <a:cubicBezTo>
                    <a:pt x="20" y="60"/>
                    <a:pt x="20" y="60"/>
                    <a:pt x="20" y="60"/>
                  </a:cubicBezTo>
                  <a:cubicBezTo>
                    <a:pt x="20" y="60"/>
                    <a:pt x="20" y="59"/>
                    <a:pt x="21" y="59"/>
                  </a:cubicBezTo>
                  <a:cubicBezTo>
                    <a:pt x="21" y="59"/>
                    <a:pt x="21" y="59"/>
                    <a:pt x="21" y="59"/>
                  </a:cubicBezTo>
                  <a:cubicBezTo>
                    <a:pt x="21" y="58"/>
                    <a:pt x="21" y="58"/>
                    <a:pt x="21" y="58"/>
                  </a:cubicBezTo>
                  <a:cubicBezTo>
                    <a:pt x="21" y="58"/>
                    <a:pt x="21" y="58"/>
                    <a:pt x="21" y="58"/>
                  </a:cubicBezTo>
                  <a:cubicBezTo>
                    <a:pt x="21" y="57"/>
                    <a:pt x="21" y="57"/>
                    <a:pt x="21" y="56"/>
                  </a:cubicBezTo>
                  <a:cubicBezTo>
                    <a:pt x="21" y="56"/>
                    <a:pt x="21" y="56"/>
                    <a:pt x="21" y="56"/>
                  </a:cubicBezTo>
                  <a:cubicBezTo>
                    <a:pt x="22" y="55"/>
                    <a:pt x="22" y="55"/>
                    <a:pt x="22" y="54"/>
                  </a:cubicBezTo>
                  <a:cubicBezTo>
                    <a:pt x="22" y="54"/>
                    <a:pt x="22" y="54"/>
                    <a:pt x="23" y="53"/>
                  </a:cubicBezTo>
                  <a:cubicBezTo>
                    <a:pt x="23" y="53"/>
                    <a:pt x="23" y="53"/>
                    <a:pt x="23" y="53"/>
                  </a:cubicBezTo>
                  <a:cubicBezTo>
                    <a:pt x="23" y="52"/>
                    <a:pt x="23" y="52"/>
                    <a:pt x="23" y="52"/>
                  </a:cubicBezTo>
                  <a:cubicBezTo>
                    <a:pt x="23" y="52"/>
                    <a:pt x="23" y="52"/>
                    <a:pt x="23" y="51"/>
                  </a:cubicBezTo>
                  <a:cubicBezTo>
                    <a:pt x="24" y="51"/>
                    <a:pt x="24" y="51"/>
                    <a:pt x="24" y="51"/>
                  </a:cubicBezTo>
                  <a:cubicBezTo>
                    <a:pt x="24" y="51"/>
                    <a:pt x="24" y="50"/>
                    <a:pt x="24" y="50"/>
                  </a:cubicBezTo>
                  <a:cubicBezTo>
                    <a:pt x="24" y="50"/>
                    <a:pt x="24" y="50"/>
                    <a:pt x="24" y="50"/>
                  </a:cubicBezTo>
                  <a:cubicBezTo>
                    <a:pt x="24" y="49"/>
                    <a:pt x="25" y="49"/>
                    <a:pt x="25" y="49"/>
                  </a:cubicBezTo>
                  <a:cubicBezTo>
                    <a:pt x="25" y="49"/>
                    <a:pt x="25" y="49"/>
                    <a:pt x="25" y="48"/>
                  </a:cubicBezTo>
                  <a:cubicBezTo>
                    <a:pt x="25" y="48"/>
                    <a:pt x="25" y="48"/>
                    <a:pt x="26" y="48"/>
                  </a:cubicBezTo>
                  <a:cubicBezTo>
                    <a:pt x="26" y="47"/>
                    <a:pt x="26" y="47"/>
                    <a:pt x="26" y="47"/>
                  </a:cubicBezTo>
                  <a:cubicBezTo>
                    <a:pt x="26" y="47"/>
                    <a:pt x="26" y="47"/>
                    <a:pt x="26" y="46"/>
                  </a:cubicBezTo>
                  <a:cubicBezTo>
                    <a:pt x="26" y="46"/>
                    <a:pt x="26" y="46"/>
                    <a:pt x="26" y="46"/>
                  </a:cubicBezTo>
                  <a:cubicBezTo>
                    <a:pt x="27" y="46"/>
                    <a:pt x="27" y="46"/>
                    <a:pt x="27" y="45"/>
                  </a:cubicBezTo>
                  <a:cubicBezTo>
                    <a:pt x="27" y="45"/>
                    <a:pt x="27" y="45"/>
                    <a:pt x="27" y="45"/>
                  </a:cubicBezTo>
                  <a:cubicBezTo>
                    <a:pt x="27" y="45"/>
                    <a:pt x="28" y="44"/>
                    <a:pt x="28" y="44"/>
                  </a:cubicBezTo>
                  <a:cubicBezTo>
                    <a:pt x="28" y="44"/>
                    <a:pt x="28" y="44"/>
                    <a:pt x="28" y="44"/>
                  </a:cubicBezTo>
                  <a:cubicBezTo>
                    <a:pt x="28" y="43"/>
                    <a:pt x="28" y="43"/>
                    <a:pt x="29" y="43"/>
                  </a:cubicBezTo>
                  <a:cubicBezTo>
                    <a:pt x="29" y="43"/>
                    <a:pt x="29" y="43"/>
                    <a:pt x="29" y="42"/>
                  </a:cubicBezTo>
                  <a:cubicBezTo>
                    <a:pt x="29" y="42"/>
                    <a:pt x="29" y="42"/>
                    <a:pt x="30" y="42"/>
                  </a:cubicBezTo>
                  <a:cubicBezTo>
                    <a:pt x="30" y="42"/>
                    <a:pt x="30" y="41"/>
                    <a:pt x="30" y="41"/>
                  </a:cubicBezTo>
                  <a:cubicBezTo>
                    <a:pt x="30" y="41"/>
                    <a:pt x="30" y="41"/>
                    <a:pt x="30" y="41"/>
                  </a:cubicBezTo>
                  <a:cubicBezTo>
                    <a:pt x="31" y="41"/>
                    <a:pt x="31" y="40"/>
                    <a:pt x="31" y="40"/>
                  </a:cubicBezTo>
                  <a:cubicBezTo>
                    <a:pt x="31" y="40"/>
                    <a:pt x="31" y="40"/>
                    <a:pt x="31" y="40"/>
                  </a:cubicBezTo>
                  <a:cubicBezTo>
                    <a:pt x="32" y="40"/>
                    <a:pt x="32" y="39"/>
                    <a:pt x="32" y="39"/>
                  </a:cubicBezTo>
                  <a:cubicBezTo>
                    <a:pt x="32" y="39"/>
                    <a:pt x="32" y="39"/>
                    <a:pt x="33" y="38"/>
                  </a:cubicBezTo>
                  <a:cubicBezTo>
                    <a:pt x="34" y="37"/>
                    <a:pt x="35" y="36"/>
                    <a:pt x="36" y="35"/>
                  </a:cubicBezTo>
                  <a:cubicBezTo>
                    <a:pt x="37" y="35"/>
                    <a:pt x="38" y="34"/>
                    <a:pt x="38" y="34"/>
                  </a:cubicBezTo>
                  <a:cubicBezTo>
                    <a:pt x="39" y="33"/>
                    <a:pt x="39" y="33"/>
                    <a:pt x="40" y="32"/>
                  </a:cubicBezTo>
                  <a:cubicBezTo>
                    <a:pt x="42" y="31"/>
                    <a:pt x="44" y="30"/>
                    <a:pt x="45" y="29"/>
                  </a:cubicBezTo>
                  <a:cubicBezTo>
                    <a:pt x="63" y="21"/>
                    <a:pt x="85" y="24"/>
                    <a:pt x="100" y="38"/>
                  </a:cubicBezTo>
                  <a:cubicBezTo>
                    <a:pt x="87" y="51"/>
                    <a:pt x="87" y="51"/>
                    <a:pt x="87" y="51"/>
                  </a:cubicBezTo>
                  <a:cubicBezTo>
                    <a:pt x="110" y="54"/>
                    <a:pt x="110" y="54"/>
                    <a:pt x="110" y="54"/>
                  </a:cubicBezTo>
                  <a:cubicBezTo>
                    <a:pt x="130" y="57"/>
                    <a:pt x="130" y="57"/>
                    <a:pt x="130" y="57"/>
                  </a:cubicBezTo>
                  <a:cubicBezTo>
                    <a:pt x="132" y="57"/>
                    <a:pt x="132" y="57"/>
                    <a:pt x="132" y="57"/>
                  </a:cubicBezTo>
                  <a:cubicBezTo>
                    <a:pt x="126" y="12"/>
                    <a:pt x="126" y="12"/>
                    <a:pt x="126" y="12"/>
                  </a:cubicBezTo>
                  <a:lnTo>
                    <a:pt x="113"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algn="ctr" defTabSz="685669" fontAlgn="auto">
                <a:spcBef>
                  <a:spcPts val="0"/>
                </a:spcBef>
                <a:spcAft>
                  <a:spcPts val="0"/>
                </a:spcAft>
                <a:defRPr/>
              </a:pPr>
              <a:endParaRPr lang="en-US" sz="1050" b="0" kern="0" dirty="0">
                <a:solidFill>
                  <a:srgbClr val="002050"/>
                </a:solidFill>
                <a:latin typeface="Segoe UI"/>
              </a:endParaRPr>
            </a:p>
          </p:txBody>
        </p:sp>
        <p:sp>
          <p:nvSpPr>
            <p:cNvPr id="35" name="Rectangle 34">
              <a:extLst>
                <a:ext uri="{FF2B5EF4-FFF2-40B4-BE49-F238E27FC236}">
                  <a16:creationId xmlns:a16="http://schemas.microsoft.com/office/drawing/2014/main" id="{C792A553-B5A3-466C-98C4-76FD6B7EC972}"/>
                </a:ext>
              </a:extLst>
            </p:cNvPr>
            <p:cNvSpPr/>
            <p:nvPr/>
          </p:nvSpPr>
          <p:spPr>
            <a:xfrm>
              <a:off x="4856389" y="4059546"/>
              <a:ext cx="1086183" cy="473206"/>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User identities from multiple repositories</a:t>
              </a:r>
            </a:p>
          </p:txBody>
        </p:sp>
        <p:sp>
          <p:nvSpPr>
            <p:cNvPr id="36" name="Freeform 10">
              <a:extLst>
                <a:ext uri="{FF2B5EF4-FFF2-40B4-BE49-F238E27FC236}">
                  <a16:creationId xmlns:a16="http://schemas.microsoft.com/office/drawing/2014/main" id="{3E93D15E-E7B2-471E-A2F9-005F1B908FFF}"/>
                </a:ext>
              </a:extLst>
            </p:cNvPr>
            <p:cNvSpPr>
              <a:spLocks/>
            </p:cNvSpPr>
            <p:nvPr/>
          </p:nvSpPr>
          <p:spPr bwMode="auto">
            <a:xfrm>
              <a:off x="5758673" y="4691836"/>
              <a:ext cx="369863" cy="395845"/>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500" b="0" kern="0" dirty="0">
                <a:solidFill>
                  <a:srgbClr val="002050"/>
                </a:solidFill>
                <a:latin typeface="Segoe UI"/>
              </a:endParaRPr>
            </a:p>
          </p:txBody>
        </p:sp>
        <p:sp>
          <p:nvSpPr>
            <p:cNvPr id="37" name="Rectangle 36">
              <a:extLst>
                <a:ext uri="{FF2B5EF4-FFF2-40B4-BE49-F238E27FC236}">
                  <a16:creationId xmlns:a16="http://schemas.microsoft.com/office/drawing/2014/main" id="{6FE6CFF1-5254-44DB-9C1C-CCF27C75104E}"/>
                </a:ext>
              </a:extLst>
            </p:cNvPr>
            <p:cNvSpPr/>
            <p:nvPr/>
          </p:nvSpPr>
          <p:spPr>
            <a:xfrm>
              <a:off x="4914587" y="4591652"/>
              <a:ext cx="614995" cy="207749"/>
            </a:xfrm>
            <a:prstGeom prst="rect">
              <a:avLst/>
            </a:prstGeom>
          </p:spPr>
          <p:txBody>
            <a:bodyPr wrap="square">
              <a:spAutoFit/>
            </a:bodyPr>
            <a:lstStyle/>
            <a:p>
              <a:pPr lvl="0" defTabSz="815765" fontAlgn="auto">
                <a:spcBef>
                  <a:spcPts val="0"/>
                </a:spcBef>
                <a:spcAft>
                  <a:spcPts val="0"/>
                </a:spcAft>
                <a:defRPr/>
              </a:pPr>
              <a:r>
                <a:rPr lang="en-US" sz="750" b="0" kern="0" dirty="0">
                  <a:solidFill>
                    <a:srgbClr val="002050"/>
                  </a:solidFill>
                  <a:latin typeface="Segoe UI"/>
                </a:rPr>
                <a:t>LDAP v3</a:t>
              </a:r>
            </a:p>
          </p:txBody>
        </p:sp>
        <p:sp>
          <p:nvSpPr>
            <p:cNvPr id="38" name="Rectangle 37">
              <a:extLst>
                <a:ext uri="{FF2B5EF4-FFF2-40B4-BE49-F238E27FC236}">
                  <a16:creationId xmlns:a16="http://schemas.microsoft.com/office/drawing/2014/main" id="{7D1076B7-25B0-450D-A38A-1BDD611DAD09}"/>
                </a:ext>
              </a:extLst>
            </p:cNvPr>
            <p:cNvSpPr/>
            <p:nvPr/>
          </p:nvSpPr>
          <p:spPr>
            <a:xfrm>
              <a:off x="4860342" y="4941172"/>
              <a:ext cx="803351" cy="323165"/>
            </a:xfrm>
            <a:prstGeom prst="rect">
              <a:avLst/>
            </a:prstGeom>
          </p:spPr>
          <p:txBody>
            <a:bodyPr wrap="square">
              <a:spAutoFit/>
            </a:bodyPr>
            <a:lstStyle/>
            <a:p>
              <a:pPr lvl="0" defTabSz="815765" fontAlgn="auto">
                <a:spcBef>
                  <a:spcPts val="0"/>
                </a:spcBef>
                <a:spcAft>
                  <a:spcPts val="0"/>
                </a:spcAft>
                <a:defRPr/>
              </a:pPr>
              <a:r>
                <a:rPr lang="en-US" sz="750" b="0" kern="0" dirty="0">
                  <a:solidFill>
                    <a:srgbClr val="002050"/>
                  </a:solidFill>
                  <a:latin typeface="Segoe UI"/>
                </a:rPr>
                <a:t>Windows PowerShell</a:t>
              </a:r>
            </a:p>
          </p:txBody>
        </p:sp>
        <p:sp>
          <p:nvSpPr>
            <p:cNvPr id="39" name="Rectangle 38">
              <a:extLst>
                <a:ext uri="{FF2B5EF4-FFF2-40B4-BE49-F238E27FC236}">
                  <a16:creationId xmlns:a16="http://schemas.microsoft.com/office/drawing/2014/main" id="{BDDAFD70-F00E-4BF8-88BE-67E2F7626CE1}"/>
                </a:ext>
              </a:extLst>
            </p:cNvPr>
            <p:cNvSpPr/>
            <p:nvPr/>
          </p:nvSpPr>
          <p:spPr>
            <a:xfrm>
              <a:off x="4860342" y="5344723"/>
              <a:ext cx="848324" cy="438582"/>
            </a:xfrm>
            <a:prstGeom prst="rect">
              <a:avLst/>
            </a:prstGeom>
          </p:spPr>
          <p:txBody>
            <a:bodyPr wrap="square">
              <a:spAutoFit/>
            </a:bodyPr>
            <a:lstStyle/>
            <a:p>
              <a:pPr lvl="0" defTabSz="815765" fontAlgn="auto">
                <a:spcBef>
                  <a:spcPts val="0"/>
                </a:spcBef>
                <a:spcAft>
                  <a:spcPts val="0"/>
                </a:spcAft>
                <a:defRPr/>
              </a:pPr>
              <a:r>
                <a:rPr lang="en-US" sz="750" b="0" kern="0" dirty="0">
                  <a:solidFill>
                    <a:srgbClr val="002050"/>
                  </a:solidFill>
                  <a:latin typeface="Segoe UI"/>
                </a:rPr>
                <a:t>Web services</a:t>
              </a:r>
            </a:p>
            <a:p>
              <a:pPr lvl="0" defTabSz="815765" fontAlgn="auto">
                <a:spcBef>
                  <a:spcPts val="0"/>
                </a:spcBef>
                <a:spcAft>
                  <a:spcPts val="0"/>
                </a:spcAft>
                <a:defRPr/>
              </a:pPr>
              <a:r>
                <a:rPr lang="en-US" sz="750" b="0" kern="0" dirty="0">
                  <a:solidFill>
                    <a:srgbClr val="002050"/>
                  </a:solidFill>
                  <a:latin typeface="Segoe UI"/>
                </a:rPr>
                <a:t>(SOAP, Java, REST)</a:t>
              </a:r>
            </a:p>
          </p:txBody>
        </p:sp>
        <p:sp>
          <p:nvSpPr>
            <p:cNvPr id="40" name="Rectangle 39">
              <a:extLst>
                <a:ext uri="{FF2B5EF4-FFF2-40B4-BE49-F238E27FC236}">
                  <a16:creationId xmlns:a16="http://schemas.microsoft.com/office/drawing/2014/main" id="{C0D8571E-7E9E-4EF9-9ADA-4C00BC59F56B}"/>
                </a:ext>
              </a:extLst>
            </p:cNvPr>
            <p:cNvSpPr/>
            <p:nvPr/>
          </p:nvSpPr>
          <p:spPr>
            <a:xfrm>
              <a:off x="5814385" y="5440455"/>
              <a:ext cx="803351" cy="323165"/>
            </a:xfrm>
            <a:prstGeom prst="rect">
              <a:avLst/>
            </a:prstGeom>
          </p:spPr>
          <p:txBody>
            <a:bodyPr wrap="square">
              <a:spAutoFit/>
            </a:bodyPr>
            <a:lstStyle/>
            <a:p>
              <a:pPr lvl="0" defTabSz="815765" fontAlgn="auto">
                <a:spcBef>
                  <a:spcPts val="0"/>
                </a:spcBef>
                <a:spcAft>
                  <a:spcPts val="0"/>
                </a:spcAft>
                <a:defRPr/>
              </a:pPr>
              <a:r>
                <a:rPr lang="en-US" sz="750" b="0" kern="0" dirty="0">
                  <a:solidFill>
                    <a:srgbClr val="002050"/>
                  </a:solidFill>
                  <a:latin typeface="Segoe UI"/>
                </a:rPr>
                <a:t>Generic SQL </a:t>
              </a:r>
              <a:br>
                <a:rPr lang="en-US" sz="750" b="0" kern="0" dirty="0">
                  <a:solidFill>
                    <a:srgbClr val="002050"/>
                  </a:solidFill>
                  <a:latin typeface="Segoe UI"/>
                </a:rPr>
              </a:br>
              <a:r>
                <a:rPr lang="en-US" sz="750" b="0" kern="0" dirty="0">
                  <a:solidFill>
                    <a:srgbClr val="002050"/>
                  </a:solidFill>
                  <a:latin typeface="Segoe UI"/>
                </a:rPr>
                <a:t>via ODBC</a:t>
              </a:r>
            </a:p>
          </p:txBody>
        </p:sp>
        <p:pic>
          <p:nvPicPr>
            <p:cNvPr id="41" name="Picture 40">
              <a:extLst>
                <a:ext uri="{FF2B5EF4-FFF2-40B4-BE49-F238E27FC236}">
                  <a16:creationId xmlns:a16="http://schemas.microsoft.com/office/drawing/2014/main" id="{25021418-1AC3-4940-B2D3-4F9608E421E3}"/>
                </a:ext>
              </a:extLst>
            </p:cNvPr>
            <p:cNvPicPr>
              <a:picLocks noChangeAspect="1"/>
            </p:cNvPicPr>
            <p:nvPr/>
          </p:nvPicPr>
          <p:blipFill>
            <a:blip r:embed="rId3"/>
            <a:stretch>
              <a:fillRect/>
            </a:stretch>
          </p:blipFill>
          <p:spPr>
            <a:xfrm>
              <a:off x="8076555" y="4469706"/>
              <a:ext cx="553738" cy="366935"/>
            </a:xfrm>
            <a:prstGeom prst="rect">
              <a:avLst/>
            </a:prstGeom>
          </p:spPr>
        </p:pic>
        <p:sp>
          <p:nvSpPr>
            <p:cNvPr id="42" name="TextBox 41">
              <a:extLst>
                <a:ext uri="{FF2B5EF4-FFF2-40B4-BE49-F238E27FC236}">
                  <a16:creationId xmlns:a16="http://schemas.microsoft.com/office/drawing/2014/main" id="{7FD25E7B-AA89-4F98-BD51-887FB3717678}"/>
                </a:ext>
              </a:extLst>
            </p:cNvPr>
            <p:cNvSpPr txBox="1"/>
            <p:nvPr/>
          </p:nvSpPr>
          <p:spPr>
            <a:xfrm>
              <a:off x="7926412" y="4862693"/>
              <a:ext cx="1495253" cy="512418"/>
            </a:xfrm>
            <a:prstGeom prst="rect">
              <a:avLst/>
            </a:prstGeom>
            <a:noFill/>
          </p:spPr>
          <p:txBody>
            <a:bodyPr wrap="square" lIns="137141" tIns="109713" rIns="137141" bIns="109713" rtlCol="0">
              <a:spAutoFit/>
            </a:bodyPr>
            <a:lstStyle/>
            <a:p>
              <a:pPr lvl="0" defTabSz="685669" fontAlgn="auto">
                <a:lnSpc>
                  <a:spcPct val="90000"/>
                </a:lnSpc>
                <a:spcBef>
                  <a:spcPts val="0"/>
                </a:spcBef>
                <a:spcAft>
                  <a:spcPts val="0"/>
                </a:spcAft>
                <a:defRPr/>
              </a:pPr>
              <a:r>
                <a:rPr lang="en-US" sz="1050" b="0" kern="0" dirty="0">
                  <a:solidFill>
                    <a:srgbClr val="002050"/>
                  </a:solidFill>
                  <a:latin typeface="Segoe UI"/>
                </a:rPr>
                <a:t>Windows Server Active Directory</a:t>
              </a:r>
            </a:p>
          </p:txBody>
        </p:sp>
        <p:sp>
          <p:nvSpPr>
            <p:cNvPr id="43" name="Arc 42">
              <a:extLst>
                <a:ext uri="{FF2B5EF4-FFF2-40B4-BE49-F238E27FC236}">
                  <a16:creationId xmlns:a16="http://schemas.microsoft.com/office/drawing/2014/main" id="{0B3BDB30-9332-4FA5-860B-F2E526CA0826}"/>
                </a:ext>
              </a:extLst>
            </p:cNvPr>
            <p:cNvSpPr/>
            <p:nvPr/>
          </p:nvSpPr>
          <p:spPr bwMode="auto">
            <a:xfrm>
              <a:off x="6253447" y="3620053"/>
              <a:ext cx="1870745" cy="1870744"/>
            </a:xfrm>
            <a:prstGeom prst="arc">
              <a:avLst>
                <a:gd name="adj1" fmla="val 1751265"/>
                <a:gd name="adj2" fmla="val 9089040"/>
              </a:avLst>
            </a:prstGeom>
            <a:noFill/>
            <a:ln w="28575" cap="rnd" cmpd="sng" algn="ctr">
              <a:solidFill>
                <a:srgbClr val="00B294"/>
              </a:solidFill>
              <a:prstDash val="sysDot"/>
              <a:headEnd type="triangle"/>
              <a:tailEnd type="triangle" w="med" len="sm"/>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44" name="Arc 43">
              <a:extLst>
                <a:ext uri="{FF2B5EF4-FFF2-40B4-BE49-F238E27FC236}">
                  <a16:creationId xmlns:a16="http://schemas.microsoft.com/office/drawing/2014/main" id="{F3EBF035-FF50-4141-96D2-E3742A4D1F79}"/>
                </a:ext>
              </a:extLst>
            </p:cNvPr>
            <p:cNvSpPr/>
            <p:nvPr/>
          </p:nvSpPr>
          <p:spPr bwMode="auto">
            <a:xfrm>
              <a:off x="6284588" y="3479922"/>
              <a:ext cx="1870745" cy="1870744"/>
            </a:xfrm>
            <a:prstGeom prst="arc">
              <a:avLst>
                <a:gd name="adj1" fmla="val 16500844"/>
                <a:gd name="adj2" fmla="val 1256710"/>
              </a:avLst>
            </a:prstGeom>
            <a:noFill/>
            <a:ln w="28575" cap="rnd" cmpd="sng" algn="ctr">
              <a:solidFill>
                <a:srgbClr val="00B294"/>
              </a:solidFill>
              <a:prstDash val="sysDot"/>
              <a:headEnd type="triangle"/>
              <a:tailEnd type="triangle" w="med" len="sm"/>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45" name="Oval 44">
              <a:extLst>
                <a:ext uri="{FF2B5EF4-FFF2-40B4-BE49-F238E27FC236}">
                  <a16:creationId xmlns:a16="http://schemas.microsoft.com/office/drawing/2014/main" id="{A8C5998B-B844-44AE-BB66-3C958BF8418B}"/>
                </a:ext>
              </a:extLst>
            </p:cNvPr>
            <p:cNvSpPr/>
            <p:nvPr/>
          </p:nvSpPr>
          <p:spPr bwMode="auto">
            <a:xfrm>
              <a:off x="6804262" y="5185971"/>
              <a:ext cx="471248" cy="471245"/>
            </a:xfrm>
            <a:prstGeom prst="ellipse">
              <a:avLst/>
            </a:prstGeom>
            <a:solidFill>
              <a:srgbClr val="002050"/>
            </a:solidFill>
            <a:ln w="19050"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46" name="Freeform 54">
              <a:extLst>
                <a:ext uri="{FF2B5EF4-FFF2-40B4-BE49-F238E27FC236}">
                  <a16:creationId xmlns:a16="http://schemas.microsoft.com/office/drawing/2014/main" id="{A462C13B-264E-41B4-8A0C-0EF2B1F373A0}"/>
                </a:ext>
              </a:extLst>
            </p:cNvPr>
            <p:cNvSpPr>
              <a:spLocks noEditPoints="1"/>
            </p:cNvSpPr>
            <p:nvPr/>
          </p:nvSpPr>
          <p:spPr bwMode="auto">
            <a:xfrm>
              <a:off x="6897260" y="5268233"/>
              <a:ext cx="282865" cy="302600"/>
            </a:xfrm>
            <a:custGeom>
              <a:avLst/>
              <a:gdLst>
                <a:gd name="T0" fmla="*/ 113 w 132"/>
                <a:gd name="T1" fmla="*/ 72 h 141"/>
                <a:gd name="T2" fmla="*/ 113 w 132"/>
                <a:gd name="T3" fmla="*/ 79 h 141"/>
                <a:gd name="T4" fmla="*/ 112 w 132"/>
                <a:gd name="T5" fmla="*/ 85 h 141"/>
                <a:gd name="T6" fmla="*/ 111 w 132"/>
                <a:gd name="T7" fmla="*/ 87 h 141"/>
                <a:gd name="T8" fmla="*/ 109 w 132"/>
                <a:gd name="T9" fmla="*/ 91 h 141"/>
                <a:gd name="T10" fmla="*/ 108 w 132"/>
                <a:gd name="T11" fmla="*/ 94 h 141"/>
                <a:gd name="T12" fmla="*/ 107 w 132"/>
                <a:gd name="T13" fmla="*/ 96 h 141"/>
                <a:gd name="T14" fmla="*/ 105 w 132"/>
                <a:gd name="T15" fmla="*/ 98 h 141"/>
                <a:gd name="T16" fmla="*/ 103 w 132"/>
                <a:gd name="T17" fmla="*/ 101 h 141"/>
                <a:gd name="T18" fmla="*/ 102 w 132"/>
                <a:gd name="T19" fmla="*/ 103 h 141"/>
                <a:gd name="T20" fmla="*/ 100 w 132"/>
                <a:gd name="T21" fmla="*/ 105 h 141"/>
                <a:gd name="T22" fmla="*/ 90 w 132"/>
                <a:gd name="T23" fmla="*/ 113 h 141"/>
                <a:gd name="T24" fmla="*/ 45 w 132"/>
                <a:gd name="T25" fmla="*/ 93 h 141"/>
                <a:gd name="T26" fmla="*/ 7 w 132"/>
                <a:gd name="T27" fmla="*/ 131 h 141"/>
                <a:gd name="T28" fmla="*/ 89 w 132"/>
                <a:gd name="T29" fmla="*/ 133 h 141"/>
                <a:gd name="T30" fmla="*/ 114 w 132"/>
                <a:gd name="T31" fmla="*/ 117 h 141"/>
                <a:gd name="T32" fmla="*/ 117 w 132"/>
                <a:gd name="T33" fmla="*/ 114 h 141"/>
                <a:gd name="T34" fmla="*/ 119 w 132"/>
                <a:gd name="T35" fmla="*/ 111 h 141"/>
                <a:gd name="T36" fmla="*/ 121 w 132"/>
                <a:gd name="T37" fmla="*/ 108 h 141"/>
                <a:gd name="T38" fmla="*/ 123 w 132"/>
                <a:gd name="T39" fmla="*/ 105 h 141"/>
                <a:gd name="T40" fmla="*/ 124 w 132"/>
                <a:gd name="T41" fmla="*/ 102 h 141"/>
                <a:gd name="T42" fmla="*/ 126 w 132"/>
                <a:gd name="T43" fmla="*/ 99 h 141"/>
                <a:gd name="T44" fmla="*/ 127 w 132"/>
                <a:gd name="T45" fmla="*/ 96 h 141"/>
                <a:gd name="T46" fmla="*/ 129 w 132"/>
                <a:gd name="T47" fmla="*/ 92 h 141"/>
                <a:gd name="T48" fmla="*/ 129 w 132"/>
                <a:gd name="T49" fmla="*/ 89 h 141"/>
                <a:gd name="T50" fmla="*/ 131 w 132"/>
                <a:gd name="T51" fmla="*/ 82 h 141"/>
                <a:gd name="T52" fmla="*/ 131 w 132"/>
                <a:gd name="T53" fmla="*/ 79 h 141"/>
                <a:gd name="T54" fmla="*/ 132 w 132"/>
                <a:gd name="T55" fmla="*/ 75 h 141"/>
                <a:gd name="T56" fmla="*/ 132 w 132"/>
                <a:gd name="T57" fmla="*/ 72 h 141"/>
                <a:gd name="T58" fmla="*/ 113 w 132"/>
                <a:gd name="T59" fmla="*/ 25 h 141"/>
                <a:gd name="T60" fmla="*/ 18 w 132"/>
                <a:gd name="T61" fmla="*/ 27 h 141"/>
                <a:gd name="T62" fmla="*/ 16 w 132"/>
                <a:gd name="T63" fmla="*/ 30 h 141"/>
                <a:gd name="T64" fmla="*/ 13 w 132"/>
                <a:gd name="T65" fmla="*/ 33 h 141"/>
                <a:gd name="T66" fmla="*/ 11 w 132"/>
                <a:gd name="T67" fmla="*/ 35 h 141"/>
                <a:gd name="T68" fmla="*/ 10 w 132"/>
                <a:gd name="T69" fmla="*/ 38 h 141"/>
                <a:gd name="T70" fmla="*/ 8 w 132"/>
                <a:gd name="T71" fmla="*/ 42 h 141"/>
                <a:gd name="T72" fmla="*/ 6 w 132"/>
                <a:gd name="T73" fmla="*/ 45 h 141"/>
                <a:gd name="T74" fmla="*/ 5 w 132"/>
                <a:gd name="T75" fmla="*/ 48 h 141"/>
                <a:gd name="T76" fmla="*/ 4 w 132"/>
                <a:gd name="T77" fmla="*/ 51 h 141"/>
                <a:gd name="T78" fmla="*/ 3 w 132"/>
                <a:gd name="T79" fmla="*/ 54 h 141"/>
                <a:gd name="T80" fmla="*/ 1 w 132"/>
                <a:gd name="T81" fmla="*/ 61 h 141"/>
                <a:gd name="T82" fmla="*/ 1 w 132"/>
                <a:gd name="T83" fmla="*/ 65 h 141"/>
                <a:gd name="T84" fmla="*/ 1 w 132"/>
                <a:gd name="T85" fmla="*/ 68 h 141"/>
                <a:gd name="T86" fmla="*/ 0 w 132"/>
                <a:gd name="T87" fmla="*/ 72 h 141"/>
                <a:gd name="T88" fmla="*/ 19 w 132"/>
                <a:gd name="T89" fmla="*/ 78 h 141"/>
                <a:gd name="T90" fmla="*/ 19 w 132"/>
                <a:gd name="T91" fmla="*/ 71 h 141"/>
                <a:gd name="T92" fmla="*/ 19 w 132"/>
                <a:gd name="T93" fmla="*/ 64 h 141"/>
                <a:gd name="T94" fmla="*/ 21 w 132"/>
                <a:gd name="T95" fmla="*/ 59 h 141"/>
                <a:gd name="T96" fmla="*/ 21 w 132"/>
                <a:gd name="T97" fmla="*/ 56 h 141"/>
                <a:gd name="T98" fmla="*/ 23 w 132"/>
                <a:gd name="T99" fmla="*/ 53 h 141"/>
                <a:gd name="T100" fmla="*/ 24 w 132"/>
                <a:gd name="T101" fmla="*/ 50 h 141"/>
                <a:gd name="T102" fmla="*/ 26 w 132"/>
                <a:gd name="T103" fmla="*/ 48 h 141"/>
                <a:gd name="T104" fmla="*/ 27 w 132"/>
                <a:gd name="T105" fmla="*/ 45 h 141"/>
                <a:gd name="T106" fmla="*/ 29 w 132"/>
                <a:gd name="T107" fmla="*/ 43 h 141"/>
                <a:gd name="T108" fmla="*/ 30 w 132"/>
                <a:gd name="T109" fmla="*/ 41 h 141"/>
                <a:gd name="T110" fmla="*/ 33 w 132"/>
                <a:gd name="T111" fmla="*/ 38 h 141"/>
                <a:gd name="T112" fmla="*/ 45 w 132"/>
                <a:gd name="T113" fmla="*/ 29 h 141"/>
                <a:gd name="T114" fmla="*/ 130 w 132"/>
                <a:gd name="T115" fmla="*/ 5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 h="141">
                  <a:moveTo>
                    <a:pt x="113" y="64"/>
                  </a:moveTo>
                  <a:cubicBezTo>
                    <a:pt x="113" y="66"/>
                    <a:pt x="113" y="69"/>
                    <a:pt x="113" y="71"/>
                  </a:cubicBezTo>
                  <a:cubicBezTo>
                    <a:pt x="113" y="71"/>
                    <a:pt x="113" y="71"/>
                    <a:pt x="113" y="71"/>
                  </a:cubicBezTo>
                  <a:cubicBezTo>
                    <a:pt x="113" y="72"/>
                    <a:pt x="113" y="72"/>
                    <a:pt x="113" y="72"/>
                  </a:cubicBezTo>
                  <a:cubicBezTo>
                    <a:pt x="113" y="72"/>
                    <a:pt x="113" y="72"/>
                    <a:pt x="113" y="72"/>
                  </a:cubicBezTo>
                  <a:cubicBezTo>
                    <a:pt x="113" y="74"/>
                    <a:pt x="113" y="76"/>
                    <a:pt x="113" y="78"/>
                  </a:cubicBezTo>
                  <a:cubicBezTo>
                    <a:pt x="113" y="78"/>
                    <a:pt x="113" y="78"/>
                    <a:pt x="113" y="78"/>
                  </a:cubicBezTo>
                  <a:cubicBezTo>
                    <a:pt x="113" y="78"/>
                    <a:pt x="113" y="79"/>
                    <a:pt x="113" y="79"/>
                  </a:cubicBezTo>
                  <a:cubicBezTo>
                    <a:pt x="113" y="79"/>
                    <a:pt x="113" y="79"/>
                    <a:pt x="113" y="79"/>
                  </a:cubicBezTo>
                  <a:cubicBezTo>
                    <a:pt x="113" y="81"/>
                    <a:pt x="112" y="82"/>
                    <a:pt x="112" y="83"/>
                  </a:cubicBezTo>
                  <a:cubicBezTo>
                    <a:pt x="112" y="83"/>
                    <a:pt x="112" y="83"/>
                    <a:pt x="112" y="83"/>
                  </a:cubicBezTo>
                  <a:cubicBezTo>
                    <a:pt x="112" y="84"/>
                    <a:pt x="112" y="84"/>
                    <a:pt x="112" y="85"/>
                  </a:cubicBezTo>
                  <a:cubicBezTo>
                    <a:pt x="112" y="85"/>
                    <a:pt x="112" y="85"/>
                    <a:pt x="112" y="85"/>
                  </a:cubicBezTo>
                  <a:cubicBezTo>
                    <a:pt x="111" y="85"/>
                    <a:pt x="111" y="85"/>
                    <a:pt x="111" y="86"/>
                  </a:cubicBezTo>
                  <a:cubicBezTo>
                    <a:pt x="111" y="86"/>
                    <a:pt x="111" y="86"/>
                    <a:pt x="111" y="86"/>
                  </a:cubicBezTo>
                  <a:cubicBezTo>
                    <a:pt x="111" y="86"/>
                    <a:pt x="111" y="87"/>
                    <a:pt x="111" y="87"/>
                  </a:cubicBezTo>
                  <a:cubicBezTo>
                    <a:pt x="111" y="87"/>
                    <a:pt x="111" y="87"/>
                    <a:pt x="111" y="87"/>
                  </a:cubicBezTo>
                  <a:cubicBezTo>
                    <a:pt x="110" y="88"/>
                    <a:pt x="110" y="89"/>
                    <a:pt x="110" y="90"/>
                  </a:cubicBezTo>
                  <a:cubicBezTo>
                    <a:pt x="110" y="90"/>
                    <a:pt x="110" y="90"/>
                    <a:pt x="110" y="90"/>
                  </a:cubicBezTo>
                  <a:cubicBezTo>
                    <a:pt x="110" y="90"/>
                    <a:pt x="109" y="91"/>
                    <a:pt x="109" y="91"/>
                  </a:cubicBezTo>
                  <a:cubicBezTo>
                    <a:pt x="109" y="91"/>
                    <a:pt x="109" y="91"/>
                    <a:pt x="109" y="91"/>
                  </a:cubicBezTo>
                  <a:cubicBezTo>
                    <a:pt x="109" y="92"/>
                    <a:pt x="109" y="92"/>
                    <a:pt x="109" y="92"/>
                  </a:cubicBezTo>
                  <a:cubicBezTo>
                    <a:pt x="109" y="92"/>
                    <a:pt x="109" y="92"/>
                    <a:pt x="109" y="93"/>
                  </a:cubicBezTo>
                  <a:cubicBezTo>
                    <a:pt x="108" y="93"/>
                    <a:pt x="108" y="93"/>
                    <a:pt x="108" y="94"/>
                  </a:cubicBezTo>
                  <a:cubicBezTo>
                    <a:pt x="108" y="94"/>
                    <a:pt x="108" y="94"/>
                    <a:pt x="108" y="94"/>
                  </a:cubicBezTo>
                  <a:cubicBezTo>
                    <a:pt x="108" y="94"/>
                    <a:pt x="108" y="94"/>
                    <a:pt x="107" y="95"/>
                  </a:cubicBezTo>
                  <a:cubicBezTo>
                    <a:pt x="107" y="95"/>
                    <a:pt x="107" y="95"/>
                    <a:pt x="107" y="95"/>
                  </a:cubicBezTo>
                  <a:cubicBezTo>
                    <a:pt x="107" y="95"/>
                    <a:pt x="107" y="96"/>
                    <a:pt x="107" y="96"/>
                  </a:cubicBezTo>
                  <a:cubicBezTo>
                    <a:pt x="107" y="96"/>
                    <a:pt x="107" y="96"/>
                    <a:pt x="107" y="96"/>
                  </a:cubicBezTo>
                  <a:cubicBezTo>
                    <a:pt x="106" y="97"/>
                    <a:pt x="106" y="97"/>
                    <a:pt x="106" y="97"/>
                  </a:cubicBezTo>
                  <a:cubicBezTo>
                    <a:pt x="106" y="97"/>
                    <a:pt x="106" y="97"/>
                    <a:pt x="106" y="98"/>
                  </a:cubicBezTo>
                  <a:cubicBezTo>
                    <a:pt x="106" y="98"/>
                    <a:pt x="105" y="98"/>
                    <a:pt x="105" y="98"/>
                  </a:cubicBezTo>
                  <a:cubicBezTo>
                    <a:pt x="105" y="98"/>
                    <a:pt x="105" y="99"/>
                    <a:pt x="105" y="99"/>
                  </a:cubicBezTo>
                  <a:cubicBezTo>
                    <a:pt x="105" y="99"/>
                    <a:pt x="105" y="99"/>
                    <a:pt x="104" y="100"/>
                  </a:cubicBezTo>
                  <a:cubicBezTo>
                    <a:pt x="104" y="100"/>
                    <a:pt x="104" y="100"/>
                    <a:pt x="104" y="100"/>
                  </a:cubicBezTo>
                  <a:cubicBezTo>
                    <a:pt x="104" y="100"/>
                    <a:pt x="104" y="100"/>
                    <a:pt x="103" y="101"/>
                  </a:cubicBezTo>
                  <a:cubicBezTo>
                    <a:pt x="103" y="101"/>
                    <a:pt x="103" y="101"/>
                    <a:pt x="103" y="101"/>
                  </a:cubicBezTo>
                  <a:cubicBezTo>
                    <a:pt x="103" y="101"/>
                    <a:pt x="103" y="102"/>
                    <a:pt x="103" y="102"/>
                  </a:cubicBezTo>
                  <a:cubicBezTo>
                    <a:pt x="103" y="102"/>
                    <a:pt x="102" y="102"/>
                    <a:pt x="102" y="102"/>
                  </a:cubicBezTo>
                  <a:cubicBezTo>
                    <a:pt x="102" y="102"/>
                    <a:pt x="102" y="103"/>
                    <a:pt x="102" y="103"/>
                  </a:cubicBezTo>
                  <a:cubicBezTo>
                    <a:pt x="102" y="103"/>
                    <a:pt x="102" y="103"/>
                    <a:pt x="101" y="103"/>
                  </a:cubicBezTo>
                  <a:cubicBezTo>
                    <a:pt x="101" y="103"/>
                    <a:pt x="101" y="104"/>
                    <a:pt x="101" y="104"/>
                  </a:cubicBezTo>
                  <a:cubicBezTo>
                    <a:pt x="101" y="104"/>
                    <a:pt x="101" y="104"/>
                    <a:pt x="100" y="104"/>
                  </a:cubicBezTo>
                  <a:cubicBezTo>
                    <a:pt x="100" y="105"/>
                    <a:pt x="100" y="105"/>
                    <a:pt x="100" y="105"/>
                  </a:cubicBezTo>
                  <a:cubicBezTo>
                    <a:pt x="98" y="106"/>
                    <a:pt x="97" y="107"/>
                    <a:pt x="96" y="108"/>
                  </a:cubicBezTo>
                  <a:cubicBezTo>
                    <a:pt x="95" y="109"/>
                    <a:pt x="95" y="109"/>
                    <a:pt x="94" y="110"/>
                  </a:cubicBezTo>
                  <a:cubicBezTo>
                    <a:pt x="93" y="110"/>
                    <a:pt x="93" y="111"/>
                    <a:pt x="92" y="111"/>
                  </a:cubicBezTo>
                  <a:cubicBezTo>
                    <a:pt x="91" y="112"/>
                    <a:pt x="91" y="112"/>
                    <a:pt x="90" y="113"/>
                  </a:cubicBezTo>
                  <a:cubicBezTo>
                    <a:pt x="90" y="113"/>
                    <a:pt x="89" y="113"/>
                    <a:pt x="89" y="113"/>
                  </a:cubicBezTo>
                  <a:cubicBezTo>
                    <a:pt x="87" y="114"/>
                    <a:pt x="85" y="115"/>
                    <a:pt x="82" y="116"/>
                  </a:cubicBezTo>
                  <a:cubicBezTo>
                    <a:pt x="65" y="122"/>
                    <a:pt x="46" y="119"/>
                    <a:pt x="33" y="105"/>
                  </a:cubicBezTo>
                  <a:cubicBezTo>
                    <a:pt x="45" y="93"/>
                    <a:pt x="45" y="93"/>
                    <a:pt x="45" y="93"/>
                  </a:cubicBezTo>
                  <a:cubicBezTo>
                    <a:pt x="22" y="89"/>
                    <a:pt x="22" y="89"/>
                    <a:pt x="22" y="89"/>
                  </a:cubicBezTo>
                  <a:cubicBezTo>
                    <a:pt x="2" y="87"/>
                    <a:pt x="2" y="87"/>
                    <a:pt x="2" y="87"/>
                  </a:cubicBezTo>
                  <a:cubicBezTo>
                    <a:pt x="0" y="86"/>
                    <a:pt x="0" y="86"/>
                    <a:pt x="0" y="86"/>
                  </a:cubicBezTo>
                  <a:cubicBezTo>
                    <a:pt x="7" y="131"/>
                    <a:pt x="7" y="131"/>
                    <a:pt x="7" y="131"/>
                  </a:cubicBezTo>
                  <a:cubicBezTo>
                    <a:pt x="20" y="118"/>
                    <a:pt x="20" y="118"/>
                    <a:pt x="20" y="118"/>
                  </a:cubicBezTo>
                  <a:cubicBezTo>
                    <a:pt x="37" y="136"/>
                    <a:pt x="62" y="141"/>
                    <a:pt x="85" y="135"/>
                  </a:cubicBezTo>
                  <a:cubicBezTo>
                    <a:pt x="85" y="135"/>
                    <a:pt x="86" y="134"/>
                    <a:pt x="86" y="134"/>
                  </a:cubicBezTo>
                  <a:cubicBezTo>
                    <a:pt x="87" y="134"/>
                    <a:pt x="88" y="134"/>
                    <a:pt x="89" y="133"/>
                  </a:cubicBezTo>
                  <a:cubicBezTo>
                    <a:pt x="97" y="130"/>
                    <a:pt x="104" y="126"/>
                    <a:pt x="110" y="121"/>
                  </a:cubicBezTo>
                  <a:cubicBezTo>
                    <a:pt x="111" y="120"/>
                    <a:pt x="112" y="119"/>
                    <a:pt x="113" y="118"/>
                  </a:cubicBezTo>
                  <a:cubicBezTo>
                    <a:pt x="113" y="118"/>
                    <a:pt x="113" y="117"/>
                    <a:pt x="114" y="117"/>
                  </a:cubicBezTo>
                  <a:cubicBezTo>
                    <a:pt x="114" y="117"/>
                    <a:pt x="114" y="117"/>
                    <a:pt x="114" y="117"/>
                  </a:cubicBezTo>
                  <a:cubicBezTo>
                    <a:pt x="114" y="116"/>
                    <a:pt x="115" y="116"/>
                    <a:pt x="115" y="116"/>
                  </a:cubicBezTo>
                  <a:cubicBezTo>
                    <a:pt x="115" y="115"/>
                    <a:pt x="115" y="115"/>
                    <a:pt x="115" y="115"/>
                  </a:cubicBezTo>
                  <a:cubicBezTo>
                    <a:pt x="116" y="115"/>
                    <a:pt x="116" y="115"/>
                    <a:pt x="116" y="114"/>
                  </a:cubicBezTo>
                  <a:cubicBezTo>
                    <a:pt x="116" y="114"/>
                    <a:pt x="116" y="114"/>
                    <a:pt x="117" y="114"/>
                  </a:cubicBezTo>
                  <a:cubicBezTo>
                    <a:pt x="117" y="114"/>
                    <a:pt x="117" y="113"/>
                    <a:pt x="117" y="113"/>
                  </a:cubicBezTo>
                  <a:cubicBezTo>
                    <a:pt x="117" y="113"/>
                    <a:pt x="118" y="113"/>
                    <a:pt x="118" y="112"/>
                  </a:cubicBezTo>
                  <a:cubicBezTo>
                    <a:pt x="118" y="112"/>
                    <a:pt x="118" y="112"/>
                    <a:pt x="118" y="112"/>
                  </a:cubicBezTo>
                  <a:cubicBezTo>
                    <a:pt x="119" y="111"/>
                    <a:pt x="119" y="111"/>
                    <a:pt x="119" y="111"/>
                  </a:cubicBezTo>
                  <a:cubicBezTo>
                    <a:pt x="119" y="111"/>
                    <a:pt x="119" y="110"/>
                    <a:pt x="119" y="110"/>
                  </a:cubicBezTo>
                  <a:cubicBezTo>
                    <a:pt x="120" y="110"/>
                    <a:pt x="120" y="110"/>
                    <a:pt x="120" y="110"/>
                  </a:cubicBezTo>
                  <a:cubicBezTo>
                    <a:pt x="120" y="109"/>
                    <a:pt x="120" y="109"/>
                    <a:pt x="120" y="109"/>
                  </a:cubicBezTo>
                  <a:cubicBezTo>
                    <a:pt x="121" y="109"/>
                    <a:pt x="121" y="108"/>
                    <a:pt x="121" y="108"/>
                  </a:cubicBezTo>
                  <a:cubicBezTo>
                    <a:pt x="121" y="108"/>
                    <a:pt x="121" y="108"/>
                    <a:pt x="121" y="107"/>
                  </a:cubicBezTo>
                  <a:cubicBezTo>
                    <a:pt x="122" y="107"/>
                    <a:pt x="122" y="107"/>
                    <a:pt x="122" y="107"/>
                  </a:cubicBezTo>
                  <a:cubicBezTo>
                    <a:pt x="122" y="106"/>
                    <a:pt x="122" y="106"/>
                    <a:pt x="122" y="106"/>
                  </a:cubicBezTo>
                  <a:cubicBezTo>
                    <a:pt x="122" y="106"/>
                    <a:pt x="123" y="105"/>
                    <a:pt x="123" y="105"/>
                  </a:cubicBezTo>
                  <a:cubicBezTo>
                    <a:pt x="123" y="105"/>
                    <a:pt x="123" y="104"/>
                    <a:pt x="123" y="104"/>
                  </a:cubicBezTo>
                  <a:cubicBezTo>
                    <a:pt x="123" y="104"/>
                    <a:pt x="123" y="104"/>
                    <a:pt x="124" y="104"/>
                  </a:cubicBezTo>
                  <a:cubicBezTo>
                    <a:pt x="124" y="103"/>
                    <a:pt x="124" y="103"/>
                    <a:pt x="124" y="102"/>
                  </a:cubicBezTo>
                  <a:cubicBezTo>
                    <a:pt x="124" y="102"/>
                    <a:pt x="124" y="102"/>
                    <a:pt x="124" y="102"/>
                  </a:cubicBezTo>
                  <a:cubicBezTo>
                    <a:pt x="125" y="102"/>
                    <a:pt x="125" y="101"/>
                    <a:pt x="125" y="101"/>
                  </a:cubicBezTo>
                  <a:cubicBezTo>
                    <a:pt x="125" y="101"/>
                    <a:pt x="125" y="100"/>
                    <a:pt x="125" y="100"/>
                  </a:cubicBezTo>
                  <a:cubicBezTo>
                    <a:pt x="126" y="100"/>
                    <a:pt x="126" y="100"/>
                    <a:pt x="126" y="99"/>
                  </a:cubicBezTo>
                  <a:cubicBezTo>
                    <a:pt x="126" y="99"/>
                    <a:pt x="126" y="99"/>
                    <a:pt x="126" y="99"/>
                  </a:cubicBezTo>
                  <a:cubicBezTo>
                    <a:pt x="126" y="98"/>
                    <a:pt x="126" y="98"/>
                    <a:pt x="127" y="98"/>
                  </a:cubicBezTo>
                  <a:cubicBezTo>
                    <a:pt x="127" y="97"/>
                    <a:pt x="127" y="97"/>
                    <a:pt x="127" y="97"/>
                  </a:cubicBezTo>
                  <a:cubicBezTo>
                    <a:pt x="127" y="97"/>
                    <a:pt x="127" y="96"/>
                    <a:pt x="127" y="96"/>
                  </a:cubicBezTo>
                  <a:cubicBezTo>
                    <a:pt x="127" y="96"/>
                    <a:pt x="127" y="96"/>
                    <a:pt x="127" y="96"/>
                  </a:cubicBezTo>
                  <a:cubicBezTo>
                    <a:pt x="128" y="95"/>
                    <a:pt x="128" y="95"/>
                    <a:pt x="128" y="94"/>
                  </a:cubicBezTo>
                  <a:cubicBezTo>
                    <a:pt x="128" y="94"/>
                    <a:pt x="128" y="94"/>
                    <a:pt x="128" y="94"/>
                  </a:cubicBezTo>
                  <a:cubicBezTo>
                    <a:pt x="128" y="94"/>
                    <a:pt x="128" y="93"/>
                    <a:pt x="128" y="93"/>
                  </a:cubicBezTo>
                  <a:cubicBezTo>
                    <a:pt x="128" y="93"/>
                    <a:pt x="128" y="93"/>
                    <a:pt x="129" y="92"/>
                  </a:cubicBezTo>
                  <a:cubicBezTo>
                    <a:pt x="129" y="92"/>
                    <a:pt x="129" y="92"/>
                    <a:pt x="129" y="91"/>
                  </a:cubicBezTo>
                  <a:cubicBezTo>
                    <a:pt x="129" y="91"/>
                    <a:pt x="129" y="91"/>
                    <a:pt x="129" y="91"/>
                  </a:cubicBezTo>
                  <a:cubicBezTo>
                    <a:pt x="129" y="90"/>
                    <a:pt x="129" y="90"/>
                    <a:pt x="129" y="89"/>
                  </a:cubicBezTo>
                  <a:cubicBezTo>
                    <a:pt x="129" y="89"/>
                    <a:pt x="129" y="89"/>
                    <a:pt x="129" y="89"/>
                  </a:cubicBezTo>
                  <a:cubicBezTo>
                    <a:pt x="130" y="87"/>
                    <a:pt x="130" y="86"/>
                    <a:pt x="131" y="84"/>
                  </a:cubicBezTo>
                  <a:cubicBezTo>
                    <a:pt x="131" y="84"/>
                    <a:pt x="131" y="84"/>
                    <a:pt x="131" y="84"/>
                  </a:cubicBezTo>
                  <a:cubicBezTo>
                    <a:pt x="131" y="83"/>
                    <a:pt x="131" y="83"/>
                    <a:pt x="131" y="83"/>
                  </a:cubicBezTo>
                  <a:cubicBezTo>
                    <a:pt x="131" y="82"/>
                    <a:pt x="131" y="82"/>
                    <a:pt x="131" y="82"/>
                  </a:cubicBezTo>
                  <a:cubicBezTo>
                    <a:pt x="131" y="82"/>
                    <a:pt x="131" y="81"/>
                    <a:pt x="131" y="81"/>
                  </a:cubicBezTo>
                  <a:cubicBezTo>
                    <a:pt x="131" y="81"/>
                    <a:pt x="131" y="81"/>
                    <a:pt x="131" y="80"/>
                  </a:cubicBezTo>
                  <a:cubicBezTo>
                    <a:pt x="131" y="80"/>
                    <a:pt x="131" y="80"/>
                    <a:pt x="131" y="79"/>
                  </a:cubicBezTo>
                  <a:cubicBezTo>
                    <a:pt x="131" y="79"/>
                    <a:pt x="131" y="79"/>
                    <a:pt x="131" y="79"/>
                  </a:cubicBezTo>
                  <a:cubicBezTo>
                    <a:pt x="131" y="78"/>
                    <a:pt x="132" y="78"/>
                    <a:pt x="132" y="77"/>
                  </a:cubicBezTo>
                  <a:cubicBezTo>
                    <a:pt x="132" y="77"/>
                    <a:pt x="132" y="77"/>
                    <a:pt x="132" y="77"/>
                  </a:cubicBezTo>
                  <a:cubicBezTo>
                    <a:pt x="132" y="77"/>
                    <a:pt x="132" y="76"/>
                    <a:pt x="132" y="76"/>
                  </a:cubicBezTo>
                  <a:cubicBezTo>
                    <a:pt x="132" y="76"/>
                    <a:pt x="132" y="75"/>
                    <a:pt x="132" y="75"/>
                  </a:cubicBezTo>
                  <a:cubicBezTo>
                    <a:pt x="132" y="75"/>
                    <a:pt x="132" y="74"/>
                    <a:pt x="132" y="74"/>
                  </a:cubicBezTo>
                  <a:cubicBezTo>
                    <a:pt x="132" y="74"/>
                    <a:pt x="132" y="74"/>
                    <a:pt x="132" y="74"/>
                  </a:cubicBezTo>
                  <a:cubicBezTo>
                    <a:pt x="132" y="73"/>
                    <a:pt x="132" y="73"/>
                    <a:pt x="132" y="72"/>
                  </a:cubicBezTo>
                  <a:cubicBezTo>
                    <a:pt x="132" y="72"/>
                    <a:pt x="132" y="72"/>
                    <a:pt x="132" y="72"/>
                  </a:cubicBezTo>
                  <a:cubicBezTo>
                    <a:pt x="132" y="70"/>
                    <a:pt x="132" y="69"/>
                    <a:pt x="132" y="67"/>
                  </a:cubicBezTo>
                  <a:cubicBezTo>
                    <a:pt x="132" y="67"/>
                    <a:pt x="132" y="67"/>
                    <a:pt x="132" y="67"/>
                  </a:cubicBezTo>
                  <a:cubicBezTo>
                    <a:pt x="113" y="64"/>
                    <a:pt x="113" y="64"/>
                    <a:pt x="113" y="64"/>
                  </a:cubicBezTo>
                  <a:close/>
                  <a:moveTo>
                    <a:pt x="113" y="25"/>
                  </a:moveTo>
                  <a:cubicBezTo>
                    <a:pt x="87" y="0"/>
                    <a:pt x="45" y="0"/>
                    <a:pt x="20" y="25"/>
                  </a:cubicBezTo>
                  <a:cubicBezTo>
                    <a:pt x="20" y="25"/>
                    <a:pt x="20" y="25"/>
                    <a:pt x="19" y="25"/>
                  </a:cubicBezTo>
                  <a:cubicBezTo>
                    <a:pt x="19" y="26"/>
                    <a:pt x="19" y="26"/>
                    <a:pt x="18" y="27"/>
                  </a:cubicBezTo>
                  <a:cubicBezTo>
                    <a:pt x="18" y="27"/>
                    <a:pt x="18" y="27"/>
                    <a:pt x="18" y="27"/>
                  </a:cubicBezTo>
                  <a:cubicBezTo>
                    <a:pt x="18" y="27"/>
                    <a:pt x="17" y="28"/>
                    <a:pt x="17" y="28"/>
                  </a:cubicBezTo>
                  <a:cubicBezTo>
                    <a:pt x="17" y="28"/>
                    <a:pt x="17" y="28"/>
                    <a:pt x="17" y="28"/>
                  </a:cubicBezTo>
                  <a:cubicBezTo>
                    <a:pt x="16" y="29"/>
                    <a:pt x="16" y="29"/>
                    <a:pt x="16" y="29"/>
                  </a:cubicBezTo>
                  <a:cubicBezTo>
                    <a:pt x="16" y="29"/>
                    <a:pt x="16" y="30"/>
                    <a:pt x="16" y="30"/>
                  </a:cubicBezTo>
                  <a:cubicBezTo>
                    <a:pt x="15" y="30"/>
                    <a:pt x="15" y="30"/>
                    <a:pt x="15" y="31"/>
                  </a:cubicBezTo>
                  <a:cubicBezTo>
                    <a:pt x="15" y="31"/>
                    <a:pt x="15" y="31"/>
                    <a:pt x="14" y="31"/>
                  </a:cubicBezTo>
                  <a:cubicBezTo>
                    <a:pt x="14" y="31"/>
                    <a:pt x="14" y="32"/>
                    <a:pt x="14" y="32"/>
                  </a:cubicBezTo>
                  <a:cubicBezTo>
                    <a:pt x="14" y="32"/>
                    <a:pt x="14" y="32"/>
                    <a:pt x="13" y="33"/>
                  </a:cubicBezTo>
                  <a:cubicBezTo>
                    <a:pt x="13" y="33"/>
                    <a:pt x="13" y="33"/>
                    <a:pt x="13" y="33"/>
                  </a:cubicBezTo>
                  <a:cubicBezTo>
                    <a:pt x="13" y="34"/>
                    <a:pt x="13" y="34"/>
                    <a:pt x="12" y="34"/>
                  </a:cubicBezTo>
                  <a:cubicBezTo>
                    <a:pt x="12" y="34"/>
                    <a:pt x="12" y="35"/>
                    <a:pt x="12" y="35"/>
                  </a:cubicBezTo>
                  <a:cubicBezTo>
                    <a:pt x="12" y="35"/>
                    <a:pt x="12" y="35"/>
                    <a:pt x="11" y="35"/>
                  </a:cubicBezTo>
                  <a:cubicBezTo>
                    <a:pt x="11" y="36"/>
                    <a:pt x="11" y="36"/>
                    <a:pt x="11" y="36"/>
                  </a:cubicBezTo>
                  <a:cubicBezTo>
                    <a:pt x="11" y="36"/>
                    <a:pt x="11" y="37"/>
                    <a:pt x="10" y="37"/>
                  </a:cubicBezTo>
                  <a:cubicBezTo>
                    <a:pt x="10" y="37"/>
                    <a:pt x="10" y="37"/>
                    <a:pt x="10" y="38"/>
                  </a:cubicBezTo>
                  <a:cubicBezTo>
                    <a:pt x="10" y="38"/>
                    <a:pt x="10" y="38"/>
                    <a:pt x="10" y="38"/>
                  </a:cubicBezTo>
                  <a:cubicBezTo>
                    <a:pt x="9" y="39"/>
                    <a:pt x="9" y="39"/>
                    <a:pt x="9" y="40"/>
                  </a:cubicBezTo>
                  <a:cubicBezTo>
                    <a:pt x="9" y="40"/>
                    <a:pt x="9" y="40"/>
                    <a:pt x="9" y="40"/>
                  </a:cubicBezTo>
                  <a:cubicBezTo>
                    <a:pt x="8" y="40"/>
                    <a:pt x="8" y="41"/>
                    <a:pt x="8" y="41"/>
                  </a:cubicBezTo>
                  <a:cubicBezTo>
                    <a:pt x="8" y="41"/>
                    <a:pt x="8" y="42"/>
                    <a:pt x="8" y="42"/>
                  </a:cubicBezTo>
                  <a:cubicBezTo>
                    <a:pt x="8" y="42"/>
                    <a:pt x="7" y="42"/>
                    <a:pt x="7" y="43"/>
                  </a:cubicBezTo>
                  <a:cubicBezTo>
                    <a:pt x="7" y="43"/>
                    <a:pt x="7" y="43"/>
                    <a:pt x="7" y="43"/>
                  </a:cubicBezTo>
                  <a:cubicBezTo>
                    <a:pt x="7" y="44"/>
                    <a:pt x="7" y="44"/>
                    <a:pt x="6" y="44"/>
                  </a:cubicBezTo>
                  <a:cubicBezTo>
                    <a:pt x="6" y="45"/>
                    <a:pt x="6" y="45"/>
                    <a:pt x="6" y="45"/>
                  </a:cubicBezTo>
                  <a:cubicBezTo>
                    <a:pt x="6" y="45"/>
                    <a:pt x="6" y="46"/>
                    <a:pt x="6" y="46"/>
                  </a:cubicBezTo>
                  <a:cubicBezTo>
                    <a:pt x="6" y="46"/>
                    <a:pt x="6" y="46"/>
                    <a:pt x="5" y="46"/>
                  </a:cubicBezTo>
                  <a:cubicBezTo>
                    <a:pt x="5" y="47"/>
                    <a:pt x="5" y="47"/>
                    <a:pt x="5" y="47"/>
                  </a:cubicBezTo>
                  <a:cubicBezTo>
                    <a:pt x="5" y="48"/>
                    <a:pt x="5" y="48"/>
                    <a:pt x="5" y="48"/>
                  </a:cubicBezTo>
                  <a:cubicBezTo>
                    <a:pt x="5" y="48"/>
                    <a:pt x="5" y="49"/>
                    <a:pt x="4" y="49"/>
                  </a:cubicBezTo>
                  <a:cubicBezTo>
                    <a:pt x="4" y="49"/>
                    <a:pt x="4" y="49"/>
                    <a:pt x="4" y="50"/>
                  </a:cubicBezTo>
                  <a:cubicBezTo>
                    <a:pt x="4" y="50"/>
                    <a:pt x="4" y="50"/>
                    <a:pt x="4" y="51"/>
                  </a:cubicBezTo>
                  <a:cubicBezTo>
                    <a:pt x="4" y="51"/>
                    <a:pt x="4" y="51"/>
                    <a:pt x="4" y="51"/>
                  </a:cubicBezTo>
                  <a:cubicBezTo>
                    <a:pt x="4" y="52"/>
                    <a:pt x="3" y="52"/>
                    <a:pt x="3" y="52"/>
                  </a:cubicBezTo>
                  <a:cubicBezTo>
                    <a:pt x="3" y="52"/>
                    <a:pt x="3" y="53"/>
                    <a:pt x="3" y="53"/>
                  </a:cubicBezTo>
                  <a:cubicBezTo>
                    <a:pt x="3" y="53"/>
                    <a:pt x="3" y="54"/>
                    <a:pt x="3" y="54"/>
                  </a:cubicBezTo>
                  <a:cubicBezTo>
                    <a:pt x="3" y="54"/>
                    <a:pt x="3" y="54"/>
                    <a:pt x="3" y="54"/>
                  </a:cubicBezTo>
                  <a:cubicBezTo>
                    <a:pt x="2" y="56"/>
                    <a:pt x="2" y="58"/>
                    <a:pt x="2" y="59"/>
                  </a:cubicBezTo>
                  <a:cubicBezTo>
                    <a:pt x="2" y="59"/>
                    <a:pt x="2" y="60"/>
                    <a:pt x="2" y="60"/>
                  </a:cubicBezTo>
                  <a:cubicBezTo>
                    <a:pt x="1" y="60"/>
                    <a:pt x="1" y="61"/>
                    <a:pt x="1" y="61"/>
                  </a:cubicBezTo>
                  <a:cubicBezTo>
                    <a:pt x="1" y="61"/>
                    <a:pt x="1" y="61"/>
                    <a:pt x="1" y="61"/>
                  </a:cubicBezTo>
                  <a:cubicBezTo>
                    <a:pt x="1" y="62"/>
                    <a:pt x="1" y="62"/>
                    <a:pt x="1" y="63"/>
                  </a:cubicBezTo>
                  <a:cubicBezTo>
                    <a:pt x="1" y="63"/>
                    <a:pt x="1" y="63"/>
                    <a:pt x="1" y="63"/>
                  </a:cubicBezTo>
                  <a:cubicBezTo>
                    <a:pt x="1" y="64"/>
                    <a:pt x="1" y="64"/>
                    <a:pt x="1" y="64"/>
                  </a:cubicBezTo>
                  <a:cubicBezTo>
                    <a:pt x="1" y="65"/>
                    <a:pt x="1" y="65"/>
                    <a:pt x="1" y="65"/>
                  </a:cubicBezTo>
                  <a:cubicBezTo>
                    <a:pt x="1" y="65"/>
                    <a:pt x="1" y="66"/>
                    <a:pt x="1" y="66"/>
                  </a:cubicBezTo>
                  <a:cubicBezTo>
                    <a:pt x="1" y="66"/>
                    <a:pt x="1" y="66"/>
                    <a:pt x="1" y="67"/>
                  </a:cubicBezTo>
                  <a:cubicBezTo>
                    <a:pt x="1" y="67"/>
                    <a:pt x="1" y="67"/>
                    <a:pt x="1" y="68"/>
                  </a:cubicBezTo>
                  <a:cubicBezTo>
                    <a:pt x="1" y="68"/>
                    <a:pt x="1" y="68"/>
                    <a:pt x="1" y="68"/>
                  </a:cubicBezTo>
                  <a:cubicBezTo>
                    <a:pt x="0" y="69"/>
                    <a:pt x="0" y="69"/>
                    <a:pt x="0" y="70"/>
                  </a:cubicBezTo>
                  <a:cubicBezTo>
                    <a:pt x="0" y="70"/>
                    <a:pt x="0" y="70"/>
                    <a:pt x="0" y="70"/>
                  </a:cubicBezTo>
                  <a:cubicBezTo>
                    <a:pt x="0" y="70"/>
                    <a:pt x="0" y="71"/>
                    <a:pt x="0" y="71"/>
                  </a:cubicBezTo>
                  <a:cubicBezTo>
                    <a:pt x="0" y="71"/>
                    <a:pt x="0" y="71"/>
                    <a:pt x="0" y="72"/>
                  </a:cubicBezTo>
                  <a:cubicBezTo>
                    <a:pt x="0" y="73"/>
                    <a:pt x="0" y="75"/>
                    <a:pt x="1" y="77"/>
                  </a:cubicBezTo>
                  <a:cubicBezTo>
                    <a:pt x="19" y="79"/>
                    <a:pt x="19" y="79"/>
                    <a:pt x="19" y="79"/>
                  </a:cubicBezTo>
                  <a:cubicBezTo>
                    <a:pt x="19" y="79"/>
                    <a:pt x="19" y="79"/>
                    <a:pt x="19" y="79"/>
                  </a:cubicBezTo>
                  <a:cubicBezTo>
                    <a:pt x="19" y="79"/>
                    <a:pt x="19" y="78"/>
                    <a:pt x="19" y="78"/>
                  </a:cubicBezTo>
                  <a:cubicBezTo>
                    <a:pt x="19" y="78"/>
                    <a:pt x="19" y="78"/>
                    <a:pt x="19" y="78"/>
                  </a:cubicBezTo>
                  <a:cubicBezTo>
                    <a:pt x="19" y="76"/>
                    <a:pt x="19" y="74"/>
                    <a:pt x="19" y="73"/>
                  </a:cubicBezTo>
                  <a:cubicBezTo>
                    <a:pt x="19" y="73"/>
                    <a:pt x="19" y="72"/>
                    <a:pt x="19" y="72"/>
                  </a:cubicBezTo>
                  <a:cubicBezTo>
                    <a:pt x="19" y="72"/>
                    <a:pt x="19" y="72"/>
                    <a:pt x="19" y="71"/>
                  </a:cubicBezTo>
                  <a:cubicBezTo>
                    <a:pt x="19" y="71"/>
                    <a:pt x="19" y="71"/>
                    <a:pt x="19" y="71"/>
                  </a:cubicBezTo>
                  <a:cubicBezTo>
                    <a:pt x="19" y="69"/>
                    <a:pt x="19" y="68"/>
                    <a:pt x="19" y="66"/>
                  </a:cubicBezTo>
                  <a:cubicBezTo>
                    <a:pt x="19" y="66"/>
                    <a:pt x="19" y="66"/>
                    <a:pt x="19" y="66"/>
                  </a:cubicBezTo>
                  <a:cubicBezTo>
                    <a:pt x="19" y="65"/>
                    <a:pt x="19" y="65"/>
                    <a:pt x="19" y="64"/>
                  </a:cubicBezTo>
                  <a:cubicBezTo>
                    <a:pt x="19" y="64"/>
                    <a:pt x="19" y="64"/>
                    <a:pt x="19" y="64"/>
                  </a:cubicBezTo>
                  <a:cubicBezTo>
                    <a:pt x="20" y="63"/>
                    <a:pt x="20" y="62"/>
                    <a:pt x="20" y="60"/>
                  </a:cubicBezTo>
                  <a:cubicBezTo>
                    <a:pt x="20" y="60"/>
                    <a:pt x="20" y="60"/>
                    <a:pt x="20" y="60"/>
                  </a:cubicBezTo>
                  <a:cubicBezTo>
                    <a:pt x="20" y="60"/>
                    <a:pt x="20" y="59"/>
                    <a:pt x="21" y="59"/>
                  </a:cubicBezTo>
                  <a:cubicBezTo>
                    <a:pt x="21" y="59"/>
                    <a:pt x="21" y="59"/>
                    <a:pt x="21" y="59"/>
                  </a:cubicBezTo>
                  <a:cubicBezTo>
                    <a:pt x="21" y="58"/>
                    <a:pt x="21" y="58"/>
                    <a:pt x="21" y="58"/>
                  </a:cubicBezTo>
                  <a:cubicBezTo>
                    <a:pt x="21" y="58"/>
                    <a:pt x="21" y="58"/>
                    <a:pt x="21" y="58"/>
                  </a:cubicBezTo>
                  <a:cubicBezTo>
                    <a:pt x="21" y="57"/>
                    <a:pt x="21" y="57"/>
                    <a:pt x="21" y="56"/>
                  </a:cubicBezTo>
                  <a:cubicBezTo>
                    <a:pt x="21" y="56"/>
                    <a:pt x="21" y="56"/>
                    <a:pt x="21" y="56"/>
                  </a:cubicBezTo>
                  <a:cubicBezTo>
                    <a:pt x="22" y="55"/>
                    <a:pt x="22" y="55"/>
                    <a:pt x="22" y="54"/>
                  </a:cubicBezTo>
                  <a:cubicBezTo>
                    <a:pt x="22" y="54"/>
                    <a:pt x="22" y="54"/>
                    <a:pt x="23" y="53"/>
                  </a:cubicBezTo>
                  <a:cubicBezTo>
                    <a:pt x="23" y="53"/>
                    <a:pt x="23" y="53"/>
                    <a:pt x="23" y="53"/>
                  </a:cubicBezTo>
                  <a:cubicBezTo>
                    <a:pt x="23" y="52"/>
                    <a:pt x="23" y="52"/>
                    <a:pt x="23" y="52"/>
                  </a:cubicBezTo>
                  <a:cubicBezTo>
                    <a:pt x="23" y="52"/>
                    <a:pt x="23" y="52"/>
                    <a:pt x="23" y="51"/>
                  </a:cubicBezTo>
                  <a:cubicBezTo>
                    <a:pt x="24" y="51"/>
                    <a:pt x="24" y="51"/>
                    <a:pt x="24" y="51"/>
                  </a:cubicBezTo>
                  <a:cubicBezTo>
                    <a:pt x="24" y="51"/>
                    <a:pt x="24" y="50"/>
                    <a:pt x="24" y="50"/>
                  </a:cubicBezTo>
                  <a:cubicBezTo>
                    <a:pt x="24" y="50"/>
                    <a:pt x="24" y="50"/>
                    <a:pt x="24" y="50"/>
                  </a:cubicBezTo>
                  <a:cubicBezTo>
                    <a:pt x="24" y="49"/>
                    <a:pt x="25" y="49"/>
                    <a:pt x="25" y="49"/>
                  </a:cubicBezTo>
                  <a:cubicBezTo>
                    <a:pt x="25" y="49"/>
                    <a:pt x="25" y="49"/>
                    <a:pt x="25" y="48"/>
                  </a:cubicBezTo>
                  <a:cubicBezTo>
                    <a:pt x="25" y="48"/>
                    <a:pt x="25" y="48"/>
                    <a:pt x="26" y="48"/>
                  </a:cubicBezTo>
                  <a:cubicBezTo>
                    <a:pt x="26" y="47"/>
                    <a:pt x="26" y="47"/>
                    <a:pt x="26" y="47"/>
                  </a:cubicBezTo>
                  <a:cubicBezTo>
                    <a:pt x="26" y="47"/>
                    <a:pt x="26" y="47"/>
                    <a:pt x="26" y="46"/>
                  </a:cubicBezTo>
                  <a:cubicBezTo>
                    <a:pt x="26" y="46"/>
                    <a:pt x="26" y="46"/>
                    <a:pt x="26" y="46"/>
                  </a:cubicBezTo>
                  <a:cubicBezTo>
                    <a:pt x="27" y="46"/>
                    <a:pt x="27" y="46"/>
                    <a:pt x="27" y="45"/>
                  </a:cubicBezTo>
                  <a:cubicBezTo>
                    <a:pt x="27" y="45"/>
                    <a:pt x="27" y="45"/>
                    <a:pt x="27" y="45"/>
                  </a:cubicBezTo>
                  <a:cubicBezTo>
                    <a:pt x="27" y="45"/>
                    <a:pt x="28" y="44"/>
                    <a:pt x="28" y="44"/>
                  </a:cubicBezTo>
                  <a:cubicBezTo>
                    <a:pt x="28" y="44"/>
                    <a:pt x="28" y="44"/>
                    <a:pt x="28" y="44"/>
                  </a:cubicBezTo>
                  <a:cubicBezTo>
                    <a:pt x="28" y="43"/>
                    <a:pt x="28" y="43"/>
                    <a:pt x="29" y="43"/>
                  </a:cubicBezTo>
                  <a:cubicBezTo>
                    <a:pt x="29" y="43"/>
                    <a:pt x="29" y="43"/>
                    <a:pt x="29" y="42"/>
                  </a:cubicBezTo>
                  <a:cubicBezTo>
                    <a:pt x="29" y="42"/>
                    <a:pt x="29" y="42"/>
                    <a:pt x="30" y="42"/>
                  </a:cubicBezTo>
                  <a:cubicBezTo>
                    <a:pt x="30" y="42"/>
                    <a:pt x="30" y="41"/>
                    <a:pt x="30" y="41"/>
                  </a:cubicBezTo>
                  <a:cubicBezTo>
                    <a:pt x="30" y="41"/>
                    <a:pt x="30" y="41"/>
                    <a:pt x="30" y="41"/>
                  </a:cubicBezTo>
                  <a:cubicBezTo>
                    <a:pt x="31" y="41"/>
                    <a:pt x="31" y="40"/>
                    <a:pt x="31" y="40"/>
                  </a:cubicBezTo>
                  <a:cubicBezTo>
                    <a:pt x="31" y="40"/>
                    <a:pt x="31" y="40"/>
                    <a:pt x="31" y="40"/>
                  </a:cubicBezTo>
                  <a:cubicBezTo>
                    <a:pt x="32" y="40"/>
                    <a:pt x="32" y="39"/>
                    <a:pt x="32" y="39"/>
                  </a:cubicBezTo>
                  <a:cubicBezTo>
                    <a:pt x="32" y="39"/>
                    <a:pt x="32" y="39"/>
                    <a:pt x="33" y="38"/>
                  </a:cubicBezTo>
                  <a:cubicBezTo>
                    <a:pt x="34" y="37"/>
                    <a:pt x="35" y="36"/>
                    <a:pt x="36" y="35"/>
                  </a:cubicBezTo>
                  <a:cubicBezTo>
                    <a:pt x="37" y="35"/>
                    <a:pt x="38" y="34"/>
                    <a:pt x="38" y="34"/>
                  </a:cubicBezTo>
                  <a:cubicBezTo>
                    <a:pt x="39" y="33"/>
                    <a:pt x="39" y="33"/>
                    <a:pt x="40" y="32"/>
                  </a:cubicBezTo>
                  <a:cubicBezTo>
                    <a:pt x="42" y="31"/>
                    <a:pt x="44" y="30"/>
                    <a:pt x="45" y="29"/>
                  </a:cubicBezTo>
                  <a:cubicBezTo>
                    <a:pt x="63" y="21"/>
                    <a:pt x="85" y="24"/>
                    <a:pt x="100" y="38"/>
                  </a:cubicBezTo>
                  <a:cubicBezTo>
                    <a:pt x="87" y="51"/>
                    <a:pt x="87" y="51"/>
                    <a:pt x="87" y="51"/>
                  </a:cubicBezTo>
                  <a:cubicBezTo>
                    <a:pt x="110" y="54"/>
                    <a:pt x="110" y="54"/>
                    <a:pt x="110" y="54"/>
                  </a:cubicBezTo>
                  <a:cubicBezTo>
                    <a:pt x="130" y="57"/>
                    <a:pt x="130" y="57"/>
                    <a:pt x="130" y="57"/>
                  </a:cubicBezTo>
                  <a:cubicBezTo>
                    <a:pt x="132" y="57"/>
                    <a:pt x="132" y="57"/>
                    <a:pt x="132" y="57"/>
                  </a:cubicBezTo>
                  <a:cubicBezTo>
                    <a:pt x="126" y="12"/>
                    <a:pt x="126" y="12"/>
                    <a:pt x="126" y="12"/>
                  </a:cubicBezTo>
                  <a:lnTo>
                    <a:pt x="113"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algn="ctr" defTabSz="685669" fontAlgn="auto">
                <a:spcBef>
                  <a:spcPts val="0"/>
                </a:spcBef>
                <a:spcAft>
                  <a:spcPts val="0"/>
                </a:spcAft>
                <a:defRPr/>
              </a:pPr>
              <a:endParaRPr lang="en-US" sz="1050" b="0" kern="0" dirty="0">
                <a:solidFill>
                  <a:srgbClr val="002050"/>
                </a:solidFill>
                <a:latin typeface="Segoe UI"/>
              </a:endParaRPr>
            </a:p>
          </p:txBody>
        </p:sp>
        <p:sp>
          <p:nvSpPr>
            <p:cNvPr id="47" name="Oval 46">
              <a:extLst>
                <a:ext uri="{FF2B5EF4-FFF2-40B4-BE49-F238E27FC236}">
                  <a16:creationId xmlns:a16="http://schemas.microsoft.com/office/drawing/2014/main" id="{A2D51076-79F1-4EDB-B549-1EFC791F526C}"/>
                </a:ext>
              </a:extLst>
            </p:cNvPr>
            <p:cNvSpPr/>
            <p:nvPr/>
          </p:nvSpPr>
          <p:spPr bwMode="auto">
            <a:xfrm>
              <a:off x="7700692" y="3627556"/>
              <a:ext cx="471248" cy="471245"/>
            </a:xfrm>
            <a:prstGeom prst="ellipse">
              <a:avLst/>
            </a:prstGeom>
            <a:solidFill>
              <a:srgbClr val="002050"/>
            </a:solidFill>
            <a:ln w="19050"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200" b="0" kern="0" dirty="0">
                <a:solidFill>
                  <a:srgbClr val="002050"/>
                </a:solidFill>
                <a:latin typeface="Segoe UI"/>
              </a:endParaRPr>
            </a:p>
          </p:txBody>
        </p:sp>
        <p:sp>
          <p:nvSpPr>
            <p:cNvPr id="48" name="Freeform 54">
              <a:extLst>
                <a:ext uri="{FF2B5EF4-FFF2-40B4-BE49-F238E27FC236}">
                  <a16:creationId xmlns:a16="http://schemas.microsoft.com/office/drawing/2014/main" id="{927CE9CF-3033-4B64-B2FF-A9EE29F7A946}"/>
                </a:ext>
              </a:extLst>
            </p:cNvPr>
            <p:cNvSpPr>
              <a:spLocks noEditPoints="1"/>
            </p:cNvSpPr>
            <p:nvPr/>
          </p:nvSpPr>
          <p:spPr bwMode="auto">
            <a:xfrm>
              <a:off x="7793691" y="3709818"/>
              <a:ext cx="282865" cy="302600"/>
            </a:xfrm>
            <a:custGeom>
              <a:avLst/>
              <a:gdLst>
                <a:gd name="T0" fmla="*/ 113 w 132"/>
                <a:gd name="T1" fmla="*/ 72 h 141"/>
                <a:gd name="T2" fmla="*/ 113 w 132"/>
                <a:gd name="T3" fmla="*/ 79 h 141"/>
                <a:gd name="T4" fmla="*/ 112 w 132"/>
                <a:gd name="T5" fmla="*/ 85 h 141"/>
                <a:gd name="T6" fmla="*/ 111 w 132"/>
                <a:gd name="T7" fmla="*/ 87 h 141"/>
                <a:gd name="T8" fmla="*/ 109 w 132"/>
                <a:gd name="T9" fmla="*/ 91 h 141"/>
                <a:gd name="T10" fmla="*/ 108 w 132"/>
                <a:gd name="T11" fmla="*/ 94 h 141"/>
                <a:gd name="T12" fmla="*/ 107 w 132"/>
                <a:gd name="T13" fmla="*/ 96 h 141"/>
                <a:gd name="T14" fmla="*/ 105 w 132"/>
                <a:gd name="T15" fmla="*/ 98 h 141"/>
                <a:gd name="T16" fmla="*/ 103 w 132"/>
                <a:gd name="T17" fmla="*/ 101 h 141"/>
                <a:gd name="T18" fmla="*/ 102 w 132"/>
                <a:gd name="T19" fmla="*/ 103 h 141"/>
                <a:gd name="T20" fmla="*/ 100 w 132"/>
                <a:gd name="T21" fmla="*/ 105 h 141"/>
                <a:gd name="T22" fmla="*/ 90 w 132"/>
                <a:gd name="T23" fmla="*/ 113 h 141"/>
                <a:gd name="T24" fmla="*/ 45 w 132"/>
                <a:gd name="T25" fmla="*/ 93 h 141"/>
                <a:gd name="T26" fmla="*/ 7 w 132"/>
                <a:gd name="T27" fmla="*/ 131 h 141"/>
                <a:gd name="T28" fmla="*/ 89 w 132"/>
                <a:gd name="T29" fmla="*/ 133 h 141"/>
                <a:gd name="T30" fmla="*/ 114 w 132"/>
                <a:gd name="T31" fmla="*/ 117 h 141"/>
                <a:gd name="T32" fmla="*/ 117 w 132"/>
                <a:gd name="T33" fmla="*/ 114 h 141"/>
                <a:gd name="T34" fmla="*/ 119 w 132"/>
                <a:gd name="T35" fmla="*/ 111 h 141"/>
                <a:gd name="T36" fmla="*/ 121 w 132"/>
                <a:gd name="T37" fmla="*/ 108 h 141"/>
                <a:gd name="T38" fmla="*/ 123 w 132"/>
                <a:gd name="T39" fmla="*/ 105 h 141"/>
                <a:gd name="T40" fmla="*/ 124 w 132"/>
                <a:gd name="T41" fmla="*/ 102 h 141"/>
                <a:gd name="T42" fmla="*/ 126 w 132"/>
                <a:gd name="T43" fmla="*/ 99 h 141"/>
                <a:gd name="T44" fmla="*/ 127 w 132"/>
                <a:gd name="T45" fmla="*/ 96 h 141"/>
                <a:gd name="T46" fmla="*/ 129 w 132"/>
                <a:gd name="T47" fmla="*/ 92 h 141"/>
                <a:gd name="T48" fmla="*/ 129 w 132"/>
                <a:gd name="T49" fmla="*/ 89 h 141"/>
                <a:gd name="T50" fmla="*/ 131 w 132"/>
                <a:gd name="T51" fmla="*/ 82 h 141"/>
                <a:gd name="T52" fmla="*/ 131 w 132"/>
                <a:gd name="T53" fmla="*/ 79 h 141"/>
                <a:gd name="T54" fmla="*/ 132 w 132"/>
                <a:gd name="T55" fmla="*/ 75 h 141"/>
                <a:gd name="T56" fmla="*/ 132 w 132"/>
                <a:gd name="T57" fmla="*/ 72 h 141"/>
                <a:gd name="T58" fmla="*/ 113 w 132"/>
                <a:gd name="T59" fmla="*/ 25 h 141"/>
                <a:gd name="T60" fmla="*/ 18 w 132"/>
                <a:gd name="T61" fmla="*/ 27 h 141"/>
                <a:gd name="T62" fmla="*/ 16 w 132"/>
                <a:gd name="T63" fmla="*/ 30 h 141"/>
                <a:gd name="T64" fmla="*/ 13 w 132"/>
                <a:gd name="T65" fmla="*/ 33 h 141"/>
                <a:gd name="T66" fmla="*/ 11 w 132"/>
                <a:gd name="T67" fmla="*/ 35 h 141"/>
                <a:gd name="T68" fmla="*/ 10 w 132"/>
                <a:gd name="T69" fmla="*/ 38 h 141"/>
                <a:gd name="T70" fmla="*/ 8 w 132"/>
                <a:gd name="T71" fmla="*/ 42 h 141"/>
                <a:gd name="T72" fmla="*/ 6 w 132"/>
                <a:gd name="T73" fmla="*/ 45 h 141"/>
                <a:gd name="T74" fmla="*/ 5 w 132"/>
                <a:gd name="T75" fmla="*/ 48 h 141"/>
                <a:gd name="T76" fmla="*/ 4 w 132"/>
                <a:gd name="T77" fmla="*/ 51 h 141"/>
                <a:gd name="T78" fmla="*/ 3 w 132"/>
                <a:gd name="T79" fmla="*/ 54 h 141"/>
                <a:gd name="T80" fmla="*/ 1 w 132"/>
                <a:gd name="T81" fmla="*/ 61 h 141"/>
                <a:gd name="T82" fmla="*/ 1 w 132"/>
                <a:gd name="T83" fmla="*/ 65 h 141"/>
                <a:gd name="T84" fmla="*/ 1 w 132"/>
                <a:gd name="T85" fmla="*/ 68 h 141"/>
                <a:gd name="T86" fmla="*/ 0 w 132"/>
                <a:gd name="T87" fmla="*/ 72 h 141"/>
                <a:gd name="T88" fmla="*/ 19 w 132"/>
                <a:gd name="T89" fmla="*/ 78 h 141"/>
                <a:gd name="T90" fmla="*/ 19 w 132"/>
                <a:gd name="T91" fmla="*/ 71 h 141"/>
                <a:gd name="T92" fmla="*/ 19 w 132"/>
                <a:gd name="T93" fmla="*/ 64 h 141"/>
                <a:gd name="T94" fmla="*/ 21 w 132"/>
                <a:gd name="T95" fmla="*/ 59 h 141"/>
                <a:gd name="T96" fmla="*/ 21 w 132"/>
                <a:gd name="T97" fmla="*/ 56 h 141"/>
                <a:gd name="T98" fmla="*/ 23 w 132"/>
                <a:gd name="T99" fmla="*/ 53 h 141"/>
                <a:gd name="T100" fmla="*/ 24 w 132"/>
                <a:gd name="T101" fmla="*/ 50 h 141"/>
                <a:gd name="T102" fmla="*/ 26 w 132"/>
                <a:gd name="T103" fmla="*/ 48 h 141"/>
                <a:gd name="T104" fmla="*/ 27 w 132"/>
                <a:gd name="T105" fmla="*/ 45 h 141"/>
                <a:gd name="T106" fmla="*/ 29 w 132"/>
                <a:gd name="T107" fmla="*/ 43 h 141"/>
                <a:gd name="T108" fmla="*/ 30 w 132"/>
                <a:gd name="T109" fmla="*/ 41 h 141"/>
                <a:gd name="T110" fmla="*/ 33 w 132"/>
                <a:gd name="T111" fmla="*/ 38 h 141"/>
                <a:gd name="T112" fmla="*/ 45 w 132"/>
                <a:gd name="T113" fmla="*/ 29 h 141"/>
                <a:gd name="T114" fmla="*/ 130 w 132"/>
                <a:gd name="T115" fmla="*/ 5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 h="141">
                  <a:moveTo>
                    <a:pt x="113" y="64"/>
                  </a:moveTo>
                  <a:cubicBezTo>
                    <a:pt x="113" y="66"/>
                    <a:pt x="113" y="69"/>
                    <a:pt x="113" y="71"/>
                  </a:cubicBezTo>
                  <a:cubicBezTo>
                    <a:pt x="113" y="71"/>
                    <a:pt x="113" y="71"/>
                    <a:pt x="113" y="71"/>
                  </a:cubicBezTo>
                  <a:cubicBezTo>
                    <a:pt x="113" y="72"/>
                    <a:pt x="113" y="72"/>
                    <a:pt x="113" y="72"/>
                  </a:cubicBezTo>
                  <a:cubicBezTo>
                    <a:pt x="113" y="72"/>
                    <a:pt x="113" y="72"/>
                    <a:pt x="113" y="72"/>
                  </a:cubicBezTo>
                  <a:cubicBezTo>
                    <a:pt x="113" y="74"/>
                    <a:pt x="113" y="76"/>
                    <a:pt x="113" y="78"/>
                  </a:cubicBezTo>
                  <a:cubicBezTo>
                    <a:pt x="113" y="78"/>
                    <a:pt x="113" y="78"/>
                    <a:pt x="113" y="78"/>
                  </a:cubicBezTo>
                  <a:cubicBezTo>
                    <a:pt x="113" y="78"/>
                    <a:pt x="113" y="79"/>
                    <a:pt x="113" y="79"/>
                  </a:cubicBezTo>
                  <a:cubicBezTo>
                    <a:pt x="113" y="79"/>
                    <a:pt x="113" y="79"/>
                    <a:pt x="113" y="79"/>
                  </a:cubicBezTo>
                  <a:cubicBezTo>
                    <a:pt x="113" y="81"/>
                    <a:pt x="112" y="82"/>
                    <a:pt x="112" y="83"/>
                  </a:cubicBezTo>
                  <a:cubicBezTo>
                    <a:pt x="112" y="83"/>
                    <a:pt x="112" y="83"/>
                    <a:pt x="112" y="83"/>
                  </a:cubicBezTo>
                  <a:cubicBezTo>
                    <a:pt x="112" y="84"/>
                    <a:pt x="112" y="84"/>
                    <a:pt x="112" y="85"/>
                  </a:cubicBezTo>
                  <a:cubicBezTo>
                    <a:pt x="112" y="85"/>
                    <a:pt x="112" y="85"/>
                    <a:pt x="112" y="85"/>
                  </a:cubicBezTo>
                  <a:cubicBezTo>
                    <a:pt x="111" y="85"/>
                    <a:pt x="111" y="85"/>
                    <a:pt x="111" y="86"/>
                  </a:cubicBezTo>
                  <a:cubicBezTo>
                    <a:pt x="111" y="86"/>
                    <a:pt x="111" y="86"/>
                    <a:pt x="111" y="86"/>
                  </a:cubicBezTo>
                  <a:cubicBezTo>
                    <a:pt x="111" y="86"/>
                    <a:pt x="111" y="87"/>
                    <a:pt x="111" y="87"/>
                  </a:cubicBezTo>
                  <a:cubicBezTo>
                    <a:pt x="111" y="87"/>
                    <a:pt x="111" y="87"/>
                    <a:pt x="111" y="87"/>
                  </a:cubicBezTo>
                  <a:cubicBezTo>
                    <a:pt x="110" y="88"/>
                    <a:pt x="110" y="89"/>
                    <a:pt x="110" y="90"/>
                  </a:cubicBezTo>
                  <a:cubicBezTo>
                    <a:pt x="110" y="90"/>
                    <a:pt x="110" y="90"/>
                    <a:pt x="110" y="90"/>
                  </a:cubicBezTo>
                  <a:cubicBezTo>
                    <a:pt x="110" y="90"/>
                    <a:pt x="109" y="91"/>
                    <a:pt x="109" y="91"/>
                  </a:cubicBezTo>
                  <a:cubicBezTo>
                    <a:pt x="109" y="91"/>
                    <a:pt x="109" y="91"/>
                    <a:pt x="109" y="91"/>
                  </a:cubicBezTo>
                  <a:cubicBezTo>
                    <a:pt x="109" y="92"/>
                    <a:pt x="109" y="92"/>
                    <a:pt x="109" y="92"/>
                  </a:cubicBezTo>
                  <a:cubicBezTo>
                    <a:pt x="109" y="92"/>
                    <a:pt x="109" y="92"/>
                    <a:pt x="109" y="93"/>
                  </a:cubicBezTo>
                  <a:cubicBezTo>
                    <a:pt x="108" y="93"/>
                    <a:pt x="108" y="93"/>
                    <a:pt x="108" y="94"/>
                  </a:cubicBezTo>
                  <a:cubicBezTo>
                    <a:pt x="108" y="94"/>
                    <a:pt x="108" y="94"/>
                    <a:pt x="108" y="94"/>
                  </a:cubicBezTo>
                  <a:cubicBezTo>
                    <a:pt x="108" y="94"/>
                    <a:pt x="108" y="94"/>
                    <a:pt x="107" y="95"/>
                  </a:cubicBezTo>
                  <a:cubicBezTo>
                    <a:pt x="107" y="95"/>
                    <a:pt x="107" y="95"/>
                    <a:pt x="107" y="95"/>
                  </a:cubicBezTo>
                  <a:cubicBezTo>
                    <a:pt x="107" y="95"/>
                    <a:pt x="107" y="96"/>
                    <a:pt x="107" y="96"/>
                  </a:cubicBezTo>
                  <a:cubicBezTo>
                    <a:pt x="107" y="96"/>
                    <a:pt x="107" y="96"/>
                    <a:pt x="107" y="96"/>
                  </a:cubicBezTo>
                  <a:cubicBezTo>
                    <a:pt x="106" y="97"/>
                    <a:pt x="106" y="97"/>
                    <a:pt x="106" y="97"/>
                  </a:cubicBezTo>
                  <a:cubicBezTo>
                    <a:pt x="106" y="97"/>
                    <a:pt x="106" y="97"/>
                    <a:pt x="106" y="98"/>
                  </a:cubicBezTo>
                  <a:cubicBezTo>
                    <a:pt x="106" y="98"/>
                    <a:pt x="105" y="98"/>
                    <a:pt x="105" y="98"/>
                  </a:cubicBezTo>
                  <a:cubicBezTo>
                    <a:pt x="105" y="98"/>
                    <a:pt x="105" y="99"/>
                    <a:pt x="105" y="99"/>
                  </a:cubicBezTo>
                  <a:cubicBezTo>
                    <a:pt x="105" y="99"/>
                    <a:pt x="105" y="99"/>
                    <a:pt x="104" y="100"/>
                  </a:cubicBezTo>
                  <a:cubicBezTo>
                    <a:pt x="104" y="100"/>
                    <a:pt x="104" y="100"/>
                    <a:pt x="104" y="100"/>
                  </a:cubicBezTo>
                  <a:cubicBezTo>
                    <a:pt x="104" y="100"/>
                    <a:pt x="104" y="100"/>
                    <a:pt x="103" y="101"/>
                  </a:cubicBezTo>
                  <a:cubicBezTo>
                    <a:pt x="103" y="101"/>
                    <a:pt x="103" y="101"/>
                    <a:pt x="103" y="101"/>
                  </a:cubicBezTo>
                  <a:cubicBezTo>
                    <a:pt x="103" y="101"/>
                    <a:pt x="103" y="102"/>
                    <a:pt x="103" y="102"/>
                  </a:cubicBezTo>
                  <a:cubicBezTo>
                    <a:pt x="103" y="102"/>
                    <a:pt x="102" y="102"/>
                    <a:pt x="102" y="102"/>
                  </a:cubicBezTo>
                  <a:cubicBezTo>
                    <a:pt x="102" y="102"/>
                    <a:pt x="102" y="103"/>
                    <a:pt x="102" y="103"/>
                  </a:cubicBezTo>
                  <a:cubicBezTo>
                    <a:pt x="102" y="103"/>
                    <a:pt x="102" y="103"/>
                    <a:pt x="101" y="103"/>
                  </a:cubicBezTo>
                  <a:cubicBezTo>
                    <a:pt x="101" y="103"/>
                    <a:pt x="101" y="104"/>
                    <a:pt x="101" y="104"/>
                  </a:cubicBezTo>
                  <a:cubicBezTo>
                    <a:pt x="101" y="104"/>
                    <a:pt x="101" y="104"/>
                    <a:pt x="100" y="104"/>
                  </a:cubicBezTo>
                  <a:cubicBezTo>
                    <a:pt x="100" y="105"/>
                    <a:pt x="100" y="105"/>
                    <a:pt x="100" y="105"/>
                  </a:cubicBezTo>
                  <a:cubicBezTo>
                    <a:pt x="98" y="106"/>
                    <a:pt x="97" y="107"/>
                    <a:pt x="96" y="108"/>
                  </a:cubicBezTo>
                  <a:cubicBezTo>
                    <a:pt x="95" y="109"/>
                    <a:pt x="95" y="109"/>
                    <a:pt x="94" y="110"/>
                  </a:cubicBezTo>
                  <a:cubicBezTo>
                    <a:pt x="93" y="110"/>
                    <a:pt x="93" y="111"/>
                    <a:pt x="92" y="111"/>
                  </a:cubicBezTo>
                  <a:cubicBezTo>
                    <a:pt x="91" y="112"/>
                    <a:pt x="91" y="112"/>
                    <a:pt x="90" y="113"/>
                  </a:cubicBezTo>
                  <a:cubicBezTo>
                    <a:pt x="90" y="113"/>
                    <a:pt x="89" y="113"/>
                    <a:pt x="89" y="113"/>
                  </a:cubicBezTo>
                  <a:cubicBezTo>
                    <a:pt x="87" y="114"/>
                    <a:pt x="85" y="115"/>
                    <a:pt x="82" y="116"/>
                  </a:cubicBezTo>
                  <a:cubicBezTo>
                    <a:pt x="65" y="122"/>
                    <a:pt x="46" y="119"/>
                    <a:pt x="33" y="105"/>
                  </a:cubicBezTo>
                  <a:cubicBezTo>
                    <a:pt x="45" y="93"/>
                    <a:pt x="45" y="93"/>
                    <a:pt x="45" y="93"/>
                  </a:cubicBezTo>
                  <a:cubicBezTo>
                    <a:pt x="22" y="89"/>
                    <a:pt x="22" y="89"/>
                    <a:pt x="22" y="89"/>
                  </a:cubicBezTo>
                  <a:cubicBezTo>
                    <a:pt x="2" y="87"/>
                    <a:pt x="2" y="87"/>
                    <a:pt x="2" y="87"/>
                  </a:cubicBezTo>
                  <a:cubicBezTo>
                    <a:pt x="0" y="86"/>
                    <a:pt x="0" y="86"/>
                    <a:pt x="0" y="86"/>
                  </a:cubicBezTo>
                  <a:cubicBezTo>
                    <a:pt x="7" y="131"/>
                    <a:pt x="7" y="131"/>
                    <a:pt x="7" y="131"/>
                  </a:cubicBezTo>
                  <a:cubicBezTo>
                    <a:pt x="20" y="118"/>
                    <a:pt x="20" y="118"/>
                    <a:pt x="20" y="118"/>
                  </a:cubicBezTo>
                  <a:cubicBezTo>
                    <a:pt x="37" y="136"/>
                    <a:pt x="62" y="141"/>
                    <a:pt x="85" y="135"/>
                  </a:cubicBezTo>
                  <a:cubicBezTo>
                    <a:pt x="85" y="135"/>
                    <a:pt x="86" y="134"/>
                    <a:pt x="86" y="134"/>
                  </a:cubicBezTo>
                  <a:cubicBezTo>
                    <a:pt x="87" y="134"/>
                    <a:pt x="88" y="134"/>
                    <a:pt x="89" y="133"/>
                  </a:cubicBezTo>
                  <a:cubicBezTo>
                    <a:pt x="97" y="130"/>
                    <a:pt x="104" y="126"/>
                    <a:pt x="110" y="121"/>
                  </a:cubicBezTo>
                  <a:cubicBezTo>
                    <a:pt x="111" y="120"/>
                    <a:pt x="112" y="119"/>
                    <a:pt x="113" y="118"/>
                  </a:cubicBezTo>
                  <a:cubicBezTo>
                    <a:pt x="113" y="118"/>
                    <a:pt x="113" y="117"/>
                    <a:pt x="114" y="117"/>
                  </a:cubicBezTo>
                  <a:cubicBezTo>
                    <a:pt x="114" y="117"/>
                    <a:pt x="114" y="117"/>
                    <a:pt x="114" y="117"/>
                  </a:cubicBezTo>
                  <a:cubicBezTo>
                    <a:pt x="114" y="116"/>
                    <a:pt x="115" y="116"/>
                    <a:pt x="115" y="116"/>
                  </a:cubicBezTo>
                  <a:cubicBezTo>
                    <a:pt x="115" y="115"/>
                    <a:pt x="115" y="115"/>
                    <a:pt x="115" y="115"/>
                  </a:cubicBezTo>
                  <a:cubicBezTo>
                    <a:pt x="116" y="115"/>
                    <a:pt x="116" y="115"/>
                    <a:pt x="116" y="114"/>
                  </a:cubicBezTo>
                  <a:cubicBezTo>
                    <a:pt x="116" y="114"/>
                    <a:pt x="116" y="114"/>
                    <a:pt x="117" y="114"/>
                  </a:cubicBezTo>
                  <a:cubicBezTo>
                    <a:pt x="117" y="114"/>
                    <a:pt x="117" y="113"/>
                    <a:pt x="117" y="113"/>
                  </a:cubicBezTo>
                  <a:cubicBezTo>
                    <a:pt x="117" y="113"/>
                    <a:pt x="118" y="113"/>
                    <a:pt x="118" y="112"/>
                  </a:cubicBezTo>
                  <a:cubicBezTo>
                    <a:pt x="118" y="112"/>
                    <a:pt x="118" y="112"/>
                    <a:pt x="118" y="112"/>
                  </a:cubicBezTo>
                  <a:cubicBezTo>
                    <a:pt x="119" y="111"/>
                    <a:pt x="119" y="111"/>
                    <a:pt x="119" y="111"/>
                  </a:cubicBezTo>
                  <a:cubicBezTo>
                    <a:pt x="119" y="111"/>
                    <a:pt x="119" y="110"/>
                    <a:pt x="119" y="110"/>
                  </a:cubicBezTo>
                  <a:cubicBezTo>
                    <a:pt x="120" y="110"/>
                    <a:pt x="120" y="110"/>
                    <a:pt x="120" y="110"/>
                  </a:cubicBezTo>
                  <a:cubicBezTo>
                    <a:pt x="120" y="109"/>
                    <a:pt x="120" y="109"/>
                    <a:pt x="120" y="109"/>
                  </a:cubicBezTo>
                  <a:cubicBezTo>
                    <a:pt x="121" y="109"/>
                    <a:pt x="121" y="108"/>
                    <a:pt x="121" y="108"/>
                  </a:cubicBezTo>
                  <a:cubicBezTo>
                    <a:pt x="121" y="108"/>
                    <a:pt x="121" y="108"/>
                    <a:pt x="121" y="107"/>
                  </a:cubicBezTo>
                  <a:cubicBezTo>
                    <a:pt x="122" y="107"/>
                    <a:pt x="122" y="107"/>
                    <a:pt x="122" y="107"/>
                  </a:cubicBezTo>
                  <a:cubicBezTo>
                    <a:pt x="122" y="106"/>
                    <a:pt x="122" y="106"/>
                    <a:pt x="122" y="106"/>
                  </a:cubicBezTo>
                  <a:cubicBezTo>
                    <a:pt x="122" y="106"/>
                    <a:pt x="123" y="105"/>
                    <a:pt x="123" y="105"/>
                  </a:cubicBezTo>
                  <a:cubicBezTo>
                    <a:pt x="123" y="105"/>
                    <a:pt x="123" y="104"/>
                    <a:pt x="123" y="104"/>
                  </a:cubicBezTo>
                  <a:cubicBezTo>
                    <a:pt x="123" y="104"/>
                    <a:pt x="123" y="104"/>
                    <a:pt x="124" y="104"/>
                  </a:cubicBezTo>
                  <a:cubicBezTo>
                    <a:pt x="124" y="103"/>
                    <a:pt x="124" y="103"/>
                    <a:pt x="124" y="102"/>
                  </a:cubicBezTo>
                  <a:cubicBezTo>
                    <a:pt x="124" y="102"/>
                    <a:pt x="124" y="102"/>
                    <a:pt x="124" y="102"/>
                  </a:cubicBezTo>
                  <a:cubicBezTo>
                    <a:pt x="125" y="102"/>
                    <a:pt x="125" y="101"/>
                    <a:pt x="125" y="101"/>
                  </a:cubicBezTo>
                  <a:cubicBezTo>
                    <a:pt x="125" y="101"/>
                    <a:pt x="125" y="100"/>
                    <a:pt x="125" y="100"/>
                  </a:cubicBezTo>
                  <a:cubicBezTo>
                    <a:pt x="126" y="100"/>
                    <a:pt x="126" y="100"/>
                    <a:pt x="126" y="99"/>
                  </a:cubicBezTo>
                  <a:cubicBezTo>
                    <a:pt x="126" y="99"/>
                    <a:pt x="126" y="99"/>
                    <a:pt x="126" y="99"/>
                  </a:cubicBezTo>
                  <a:cubicBezTo>
                    <a:pt x="126" y="98"/>
                    <a:pt x="126" y="98"/>
                    <a:pt x="127" y="98"/>
                  </a:cubicBezTo>
                  <a:cubicBezTo>
                    <a:pt x="127" y="97"/>
                    <a:pt x="127" y="97"/>
                    <a:pt x="127" y="97"/>
                  </a:cubicBezTo>
                  <a:cubicBezTo>
                    <a:pt x="127" y="97"/>
                    <a:pt x="127" y="96"/>
                    <a:pt x="127" y="96"/>
                  </a:cubicBezTo>
                  <a:cubicBezTo>
                    <a:pt x="127" y="96"/>
                    <a:pt x="127" y="96"/>
                    <a:pt x="127" y="96"/>
                  </a:cubicBezTo>
                  <a:cubicBezTo>
                    <a:pt x="128" y="95"/>
                    <a:pt x="128" y="95"/>
                    <a:pt x="128" y="94"/>
                  </a:cubicBezTo>
                  <a:cubicBezTo>
                    <a:pt x="128" y="94"/>
                    <a:pt x="128" y="94"/>
                    <a:pt x="128" y="94"/>
                  </a:cubicBezTo>
                  <a:cubicBezTo>
                    <a:pt x="128" y="94"/>
                    <a:pt x="128" y="93"/>
                    <a:pt x="128" y="93"/>
                  </a:cubicBezTo>
                  <a:cubicBezTo>
                    <a:pt x="128" y="93"/>
                    <a:pt x="128" y="93"/>
                    <a:pt x="129" y="92"/>
                  </a:cubicBezTo>
                  <a:cubicBezTo>
                    <a:pt x="129" y="92"/>
                    <a:pt x="129" y="92"/>
                    <a:pt x="129" y="91"/>
                  </a:cubicBezTo>
                  <a:cubicBezTo>
                    <a:pt x="129" y="91"/>
                    <a:pt x="129" y="91"/>
                    <a:pt x="129" y="91"/>
                  </a:cubicBezTo>
                  <a:cubicBezTo>
                    <a:pt x="129" y="90"/>
                    <a:pt x="129" y="90"/>
                    <a:pt x="129" y="89"/>
                  </a:cubicBezTo>
                  <a:cubicBezTo>
                    <a:pt x="129" y="89"/>
                    <a:pt x="129" y="89"/>
                    <a:pt x="129" y="89"/>
                  </a:cubicBezTo>
                  <a:cubicBezTo>
                    <a:pt x="130" y="87"/>
                    <a:pt x="130" y="86"/>
                    <a:pt x="131" y="84"/>
                  </a:cubicBezTo>
                  <a:cubicBezTo>
                    <a:pt x="131" y="84"/>
                    <a:pt x="131" y="84"/>
                    <a:pt x="131" y="84"/>
                  </a:cubicBezTo>
                  <a:cubicBezTo>
                    <a:pt x="131" y="83"/>
                    <a:pt x="131" y="83"/>
                    <a:pt x="131" y="83"/>
                  </a:cubicBezTo>
                  <a:cubicBezTo>
                    <a:pt x="131" y="82"/>
                    <a:pt x="131" y="82"/>
                    <a:pt x="131" y="82"/>
                  </a:cubicBezTo>
                  <a:cubicBezTo>
                    <a:pt x="131" y="82"/>
                    <a:pt x="131" y="81"/>
                    <a:pt x="131" y="81"/>
                  </a:cubicBezTo>
                  <a:cubicBezTo>
                    <a:pt x="131" y="81"/>
                    <a:pt x="131" y="81"/>
                    <a:pt x="131" y="80"/>
                  </a:cubicBezTo>
                  <a:cubicBezTo>
                    <a:pt x="131" y="80"/>
                    <a:pt x="131" y="80"/>
                    <a:pt x="131" y="79"/>
                  </a:cubicBezTo>
                  <a:cubicBezTo>
                    <a:pt x="131" y="79"/>
                    <a:pt x="131" y="79"/>
                    <a:pt x="131" y="79"/>
                  </a:cubicBezTo>
                  <a:cubicBezTo>
                    <a:pt x="131" y="78"/>
                    <a:pt x="132" y="78"/>
                    <a:pt x="132" y="77"/>
                  </a:cubicBezTo>
                  <a:cubicBezTo>
                    <a:pt x="132" y="77"/>
                    <a:pt x="132" y="77"/>
                    <a:pt x="132" y="77"/>
                  </a:cubicBezTo>
                  <a:cubicBezTo>
                    <a:pt x="132" y="77"/>
                    <a:pt x="132" y="76"/>
                    <a:pt x="132" y="76"/>
                  </a:cubicBezTo>
                  <a:cubicBezTo>
                    <a:pt x="132" y="76"/>
                    <a:pt x="132" y="75"/>
                    <a:pt x="132" y="75"/>
                  </a:cubicBezTo>
                  <a:cubicBezTo>
                    <a:pt x="132" y="75"/>
                    <a:pt x="132" y="74"/>
                    <a:pt x="132" y="74"/>
                  </a:cubicBezTo>
                  <a:cubicBezTo>
                    <a:pt x="132" y="74"/>
                    <a:pt x="132" y="74"/>
                    <a:pt x="132" y="74"/>
                  </a:cubicBezTo>
                  <a:cubicBezTo>
                    <a:pt x="132" y="73"/>
                    <a:pt x="132" y="73"/>
                    <a:pt x="132" y="72"/>
                  </a:cubicBezTo>
                  <a:cubicBezTo>
                    <a:pt x="132" y="72"/>
                    <a:pt x="132" y="72"/>
                    <a:pt x="132" y="72"/>
                  </a:cubicBezTo>
                  <a:cubicBezTo>
                    <a:pt x="132" y="70"/>
                    <a:pt x="132" y="69"/>
                    <a:pt x="132" y="67"/>
                  </a:cubicBezTo>
                  <a:cubicBezTo>
                    <a:pt x="132" y="67"/>
                    <a:pt x="132" y="67"/>
                    <a:pt x="132" y="67"/>
                  </a:cubicBezTo>
                  <a:cubicBezTo>
                    <a:pt x="113" y="64"/>
                    <a:pt x="113" y="64"/>
                    <a:pt x="113" y="64"/>
                  </a:cubicBezTo>
                  <a:close/>
                  <a:moveTo>
                    <a:pt x="113" y="25"/>
                  </a:moveTo>
                  <a:cubicBezTo>
                    <a:pt x="87" y="0"/>
                    <a:pt x="45" y="0"/>
                    <a:pt x="20" y="25"/>
                  </a:cubicBezTo>
                  <a:cubicBezTo>
                    <a:pt x="20" y="25"/>
                    <a:pt x="20" y="25"/>
                    <a:pt x="19" y="25"/>
                  </a:cubicBezTo>
                  <a:cubicBezTo>
                    <a:pt x="19" y="26"/>
                    <a:pt x="19" y="26"/>
                    <a:pt x="18" y="27"/>
                  </a:cubicBezTo>
                  <a:cubicBezTo>
                    <a:pt x="18" y="27"/>
                    <a:pt x="18" y="27"/>
                    <a:pt x="18" y="27"/>
                  </a:cubicBezTo>
                  <a:cubicBezTo>
                    <a:pt x="18" y="27"/>
                    <a:pt x="17" y="28"/>
                    <a:pt x="17" y="28"/>
                  </a:cubicBezTo>
                  <a:cubicBezTo>
                    <a:pt x="17" y="28"/>
                    <a:pt x="17" y="28"/>
                    <a:pt x="17" y="28"/>
                  </a:cubicBezTo>
                  <a:cubicBezTo>
                    <a:pt x="16" y="29"/>
                    <a:pt x="16" y="29"/>
                    <a:pt x="16" y="29"/>
                  </a:cubicBezTo>
                  <a:cubicBezTo>
                    <a:pt x="16" y="29"/>
                    <a:pt x="16" y="30"/>
                    <a:pt x="16" y="30"/>
                  </a:cubicBezTo>
                  <a:cubicBezTo>
                    <a:pt x="15" y="30"/>
                    <a:pt x="15" y="30"/>
                    <a:pt x="15" y="31"/>
                  </a:cubicBezTo>
                  <a:cubicBezTo>
                    <a:pt x="15" y="31"/>
                    <a:pt x="15" y="31"/>
                    <a:pt x="14" y="31"/>
                  </a:cubicBezTo>
                  <a:cubicBezTo>
                    <a:pt x="14" y="31"/>
                    <a:pt x="14" y="32"/>
                    <a:pt x="14" y="32"/>
                  </a:cubicBezTo>
                  <a:cubicBezTo>
                    <a:pt x="14" y="32"/>
                    <a:pt x="14" y="32"/>
                    <a:pt x="13" y="33"/>
                  </a:cubicBezTo>
                  <a:cubicBezTo>
                    <a:pt x="13" y="33"/>
                    <a:pt x="13" y="33"/>
                    <a:pt x="13" y="33"/>
                  </a:cubicBezTo>
                  <a:cubicBezTo>
                    <a:pt x="13" y="34"/>
                    <a:pt x="13" y="34"/>
                    <a:pt x="12" y="34"/>
                  </a:cubicBezTo>
                  <a:cubicBezTo>
                    <a:pt x="12" y="34"/>
                    <a:pt x="12" y="35"/>
                    <a:pt x="12" y="35"/>
                  </a:cubicBezTo>
                  <a:cubicBezTo>
                    <a:pt x="12" y="35"/>
                    <a:pt x="12" y="35"/>
                    <a:pt x="11" y="35"/>
                  </a:cubicBezTo>
                  <a:cubicBezTo>
                    <a:pt x="11" y="36"/>
                    <a:pt x="11" y="36"/>
                    <a:pt x="11" y="36"/>
                  </a:cubicBezTo>
                  <a:cubicBezTo>
                    <a:pt x="11" y="36"/>
                    <a:pt x="11" y="37"/>
                    <a:pt x="10" y="37"/>
                  </a:cubicBezTo>
                  <a:cubicBezTo>
                    <a:pt x="10" y="37"/>
                    <a:pt x="10" y="37"/>
                    <a:pt x="10" y="38"/>
                  </a:cubicBezTo>
                  <a:cubicBezTo>
                    <a:pt x="10" y="38"/>
                    <a:pt x="10" y="38"/>
                    <a:pt x="10" y="38"/>
                  </a:cubicBezTo>
                  <a:cubicBezTo>
                    <a:pt x="9" y="39"/>
                    <a:pt x="9" y="39"/>
                    <a:pt x="9" y="40"/>
                  </a:cubicBezTo>
                  <a:cubicBezTo>
                    <a:pt x="9" y="40"/>
                    <a:pt x="9" y="40"/>
                    <a:pt x="9" y="40"/>
                  </a:cubicBezTo>
                  <a:cubicBezTo>
                    <a:pt x="8" y="40"/>
                    <a:pt x="8" y="41"/>
                    <a:pt x="8" y="41"/>
                  </a:cubicBezTo>
                  <a:cubicBezTo>
                    <a:pt x="8" y="41"/>
                    <a:pt x="8" y="42"/>
                    <a:pt x="8" y="42"/>
                  </a:cubicBezTo>
                  <a:cubicBezTo>
                    <a:pt x="8" y="42"/>
                    <a:pt x="7" y="42"/>
                    <a:pt x="7" y="43"/>
                  </a:cubicBezTo>
                  <a:cubicBezTo>
                    <a:pt x="7" y="43"/>
                    <a:pt x="7" y="43"/>
                    <a:pt x="7" y="43"/>
                  </a:cubicBezTo>
                  <a:cubicBezTo>
                    <a:pt x="7" y="44"/>
                    <a:pt x="7" y="44"/>
                    <a:pt x="6" y="44"/>
                  </a:cubicBezTo>
                  <a:cubicBezTo>
                    <a:pt x="6" y="45"/>
                    <a:pt x="6" y="45"/>
                    <a:pt x="6" y="45"/>
                  </a:cubicBezTo>
                  <a:cubicBezTo>
                    <a:pt x="6" y="45"/>
                    <a:pt x="6" y="46"/>
                    <a:pt x="6" y="46"/>
                  </a:cubicBezTo>
                  <a:cubicBezTo>
                    <a:pt x="6" y="46"/>
                    <a:pt x="6" y="46"/>
                    <a:pt x="5" y="46"/>
                  </a:cubicBezTo>
                  <a:cubicBezTo>
                    <a:pt x="5" y="47"/>
                    <a:pt x="5" y="47"/>
                    <a:pt x="5" y="47"/>
                  </a:cubicBezTo>
                  <a:cubicBezTo>
                    <a:pt x="5" y="48"/>
                    <a:pt x="5" y="48"/>
                    <a:pt x="5" y="48"/>
                  </a:cubicBezTo>
                  <a:cubicBezTo>
                    <a:pt x="5" y="48"/>
                    <a:pt x="5" y="49"/>
                    <a:pt x="4" y="49"/>
                  </a:cubicBezTo>
                  <a:cubicBezTo>
                    <a:pt x="4" y="49"/>
                    <a:pt x="4" y="49"/>
                    <a:pt x="4" y="50"/>
                  </a:cubicBezTo>
                  <a:cubicBezTo>
                    <a:pt x="4" y="50"/>
                    <a:pt x="4" y="50"/>
                    <a:pt x="4" y="51"/>
                  </a:cubicBezTo>
                  <a:cubicBezTo>
                    <a:pt x="4" y="51"/>
                    <a:pt x="4" y="51"/>
                    <a:pt x="4" y="51"/>
                  </a:cubicBezTo>
                  <a:cubicBezTo>
                    <a:pt x="4" y="52"/>
                    <a:pt x="3" y="52"/>
                    <a:pt x="3" y="52"/>
                  </a:cubicBezTo>
                  <a:cubicBezTo>
                    <a:pt x="3" y="52"/>
                    <a:pt x="3" y="53"/>
                    <a:pt x="3" y="53"/>
                  </a:cubicBezTo>
                  <a:cubicBezTo>
                    <a:pt x="3" y="53"/>
                    <a:pt x="3" y="54"/>
                    <a:pt x="3" y="54"/>
                  </a:cubicBezTo>
                  <a:cubicBezTo>
                    <a:pt x="3" y="54"/>
                    <a:pt x="3" y="54"/>
                    <a:pt x="3" y="54"/>
                  </a:cubicBezTo>
                  <a:cubicBezTo>
                    <a:pt x="2" y="56"/>
                    <a:pt x="2" y="58"/>
                    <a:pt x="2" y="59"/>
                  </a:cubicBezTo>
                  <a:cubicBezTo>
                    <a:pt x="2" y="59"/>
                    <a:pt x="2" y="60"/>
                    <a:pt x="2" y="60"/>
                  </a:cubicBezTo>
                  <a:cubicBezTo>
                    <a:pt x="1" y="60"/>
                    <a:pt x="1" y="61"/>
                    <a:pt x="1" y="61"/>
                  </a:cubicBezTo>
                  <a:cubicBezTo>
                    <a:pt x="1" y="61"/>
                    <a:pt x="1" y="61"/>
                    <a:pt x="1" y="61"/>
                  </a:cubicBezTo>
                  <a:cubicBezTo>
                    <a:pt x="1" y="62"/>
                    <a:pt x="1" y="62"/>
                    <a:pt x="1" y="63"/>
                  </a:cubicBezTo>
                  <a:cubicBezTo>
                    <a:pt x="1" y="63"/>
                    <a:pt x="1" y="63"/>
                    <a:pt x="1" y="63"/>
                  </a:cubicBezTo>
                  <a:cubicBezTo>
                    <a:pt x="1" y="64"/>
                    <a:pt x="1" y="64"/>
                    <a:pt x="1" y="64"/>
                  </a:cubicBezTo>
                  <a:cubicBezTo>
                    <a:pt x="1" y="65"/>
                    <a:pt x="1" y="65"/>
                    <a:pt x="1" y="65"/>
                  </a:cubicBezTo>
                  <a:cubicBezTo>
                    <a:pt x="1" y="65"/>
                    <a:pt x="1" y="66"/>
                    <a:pt x="1" y="66"/>
                  </a:cubicBezTo>
                  <a:cubicBezTo>
                    <a:pt x="1" y="66"/>
                    <a:pt x="1" y="66"/>
                    <a:pt x="1" y="67"/>
                  </a:cubicBezTo>
                  <a:cubicBezTo>
                    <a:pt x="1" y="67"/>
                    <a:pt x="1" y="67"/>
                    <a:pt x="1" y="68"/>
                  </a:cubicBezTo>
                  <a:cubicBezTo>
                    <a:pt x="1" y="68"/>
                    <a:pt x="1" y="68"/>
                    <a:pt x="1" y="68"/>
                  </a:cubicBezTo>
                  <a:cubicBezTo>
                    <a:pt x="0" y="69"/>
                    <a:pt x="0" y="69"/>
                    <a:pt x="0" y="70"/>
                  </a:cubicBezTo>
                  <a:cubicBezTo>
                    <a:pt x="0" y="70"/>
                    <a:pt x="0" y="70"/>
                    <a:pt x="0" y="70"/>
                  </a:cubicBezTo>
                  <a:cubicBezTo>
                    <a:pt x="0" y="70"/>
                    <a:pt x="0" y="71"/>
                    <a:pt x="0" y="71"/>
                  </a:cubicBezTo>
                  <a:cubicBezTo>
                    <a:pt x="0" y="71"/>
                    <a:pt x="0" y="71"/>
                    <a:pt x="0" y="72"/>
                  </a:cubicBezTo>
                  <a:cubicBezTo>
                    <a:pt x="0" y="73"/>
                    <a:pt x="0" y="75"/>
                    <a:pt x="1" y="77"/>
                  </a:cubicBezTo>
                  <a:cubicBezTo>
                    <a:pt x="19" y="79"/>
                    <a:pt x="19" y="79"/>
                    <a:pt x="19" y="79"/>
                  </a:cubicBezTo>
                  <a:cubicBezTo>
                    <a:pt x="19" y="79"/>
                    <a:pt x="19" y="79"/>
                    <a:pt x="19" y="79"/>
                  </a:cubicBezTo>
                  <a:cubicBezTo>
                    <a:pt x="19" y="79"/>
                    <a:pt x="19" y="78"/>
                    <a:pt x="19" y="78"/>
                  </a:cubicBezTo>
                  <a:cubicBezTo>
                    <a:pt x="19" y="78"/>
                    <a:pt x="19" y="78"/>
                    <a:pt x="19" y="78"/>
                  </a:cubicBezTo>
                  <a:cubicBezTo>
                    <a:pt x="19" y="76"/>
                    <a:pt x="19" y="74"/>
                    <a:pt x="19" y="73"/>
                  </a:cubicBezTo>
                  <a:cubicBezTo>
                    <a:pt x="19" y="73"/>
                    <a:pt x="19" y="72"/>
                    <a:pt x="19" y="72"/>
                  </a:cubicBezTo>
                  <a:cubicBezTo>
                    <a:pt x="19" y="72"/>
                    <a:pt x="19" y="72"/>
                    <a:pt x="19" y="71"/>
                  </a:cubicBezTo>
                  <a:cubicBezTo>
                    <a:pt x="19" y="71"/>
                    <a:pt x="19" y="71"/>
                    <a:pt x="19" y="71"/>
                  </a:cubicBezTo>
                  <a:cubicBezTo>
                    <a:pt x="19" y="69"/>
                    <a:pt x="19" y="68"/>
                    <a:pt x="19" y="66"/>
                  </a:cubicBezTo>
                  <a:cubicBezTo>
                    <a:pt x="19" y="66"/>
                    <a:pt x="19" y="66"/>
                    <a:pt x="19" y="66"/>
                  </a:cubicBezTo>
                  <a:cubicBezTo>
                    <a:pt x="19" y="65"/>
                    <a:pt x="19" y="65"/>
                    <a:pt x="19" y="64"/>
                  </a:cubicBezTo>
                  <a:cubicBezTo>
                    <a:pt x="19" y="64"/>
                    <a:pt x="19" y="64"/>
                    <a:pt x="19" y="64"/>
                  </a:cubicBezTo>
                  <a:cubicBezTo>
                    <a:pt x="20" y="63"/>
                    <a:pt x="20" y="62"/>
                    <a:pt x="20" y="60"/>
                  </a:cubicBezTo>
                  <a:cubicBezTo>
                    <a:pt x="20" y="60"/>
                    <a:pt x="20" y="60"/>
                    <a:pt x="20" y="60"/>
                  </a:cubicBezTo>
                  <a:cubicBezTo>
                    <a:pt x="20" y="60"/>
                    <a:pt x="20" y="59"/>
                    <a:pt x="21" y="59"/>
                  </a:cubicBezTo>
                  <a:cubicBezTo>
                    <a:pt x="21" y="59"/>
                    <a:pt x="21" y="59"/>
                    <a:pt x="21" y="59"/>
                  </a:cubicBezTo>
                  <a:cubicBezTo>
                    <a:pt x="21" y="58"/>
                    <a:pt x="21" y="58"/>
                    <a:pt x="21" y="58"/>
                  </a:cubicBezTo>
                  <a:cubicBezTo>
                    <a:pt x="21" y="58"/>
                    <a:pt x="21" y="58"/>
                    <a:pt x="21" y="58"/>
                  </a:cubicBezTo>
                  <a:cubicBezTo>
                    <a:pt x="21" y="57"/>
                    <a:pt x="21" y="57"/>
                    <a:pt x="21" y="56"/>
                  </a:cubicBezTo>
                  <a:cubicBezTo>
                    <a:pt x="21" y="56"/>
                    <a:pt x="21" y="56"/>
                    <a:pt x="21" y="56"/>
                  </a:cubicBezTo>
                  <a:cubicBezTo>
                    <a:pt x="22" y="55"/>
                    <a:pt x="22" y="55"/>
                    <a:pt x="22" y="54"/>
                  </a:cubicBezTo>
                  <a:cubicBezTo>
                    <a:pt x="22" y="54"/>
                    <a:pt x="22" y="54"/>
                    <a:pt x="23" y="53"/>
                  </a:cubicBezTo>
                  <a:cubicBezTo>
                    <a:pt x="23" y="53"/>
                    <a:pt x="23" y="53"/>
                    <a:pt x="23" y="53"/>
                  </a:cubicBezTo>
                  <a:cubicBezTo>
                    <a:pt x="23" y="52"/>
                    <a:pt x="23" y="52"/>
                    <a:pt x="23" y="52"/>
                  </a:cubicBezTo>
                  <a:cubicBezTo>
                    <a:pt x="23" y="52"/>
                    <a:pt x="23" y="52"/>
                    <a:pt x="23" y="51"/>
                  </a:cubicBezTo>
                  <a:cubicBezTo>
                    <a:pt x="24" y="51"/>
                    <a:pt x="24" y="51"/>
                    <a:pt x="24" y="51"/>
                  </a:cubicBezTo>
                  <a:cubicBezTo>
                    <a:pt x="24" y="51"/>
                    <a:pt x="24" y="50"/>
                    <a:pt x="24" y="50"/>
                  </a:cubicBezTo>
                  <a:cubicBezTo>
                    <a:pt x="24" y="50"/>
                    <a:pt x="24" y="50"/>
                    <a:pt x="24" y="50"/>
                  </a:cubicBezTo>
                  <a:cubicBezTo>
                    <a:pt x="24" y="49"/>
                    <a:pt x="25" y="49"/>
                    <a:pt x="25" y="49"/>
                  </a:cubicBezTo>
                  <a:cubicBezTo>
                    <a:pt x="25" y="49"/>
                    <a:pt x="25" y="49"/>
                    <a:pt x="25" y="48"/>
                  </a:cubicBezTo>
                  <a:cubicBezTo>
                    <a:pt x="25" y="48"/>
                    <a:pt x="25" y="48"/>
                    <a:pt x="26" y="48"/>
                  </a:cubicBezTo>
                  <a:cubicBezTo>
                    <a:pt x="26" y="47"/>
                    <a:pt x="26" y="47"/>
                    <a:pt x="26" y="47"/>
                  </a:cubicBezTo>
                  <a:cubicBezTo>
                    <a:pt x="26" y="47"/>
                    <a:pt x="26" y="47"/>
                    <a:pt x="26" y="46"/>
                  </a:cubicBezTo>
                  <a:cubicBezTo>
                    <a:pt x="26" y="46"/>
                    <a:pt x="26" y="46"/>
                    <a:pt x="26" y="46"/>
                  </a:cubicBezTo>
                  <a:cubicBezTo>
                    <a:pt x="27" y="46"/>
                    <a:pt x="27" y="46"/>
                    <a:pt x="27" y="45"/>
                  </a:cubicBezTo>
                  <a:cubicBezTo>
                    <a:pt x="27" y="45"/>
                    <a:pt x="27" y="45"/>
                    <a:pt x="27" y="45"/>
                  </a:cubicBezTo>
                  <a:cubicBezTo>
                    <a:pt x="27" y="45"/>
                    <a:pt x="28" y="44"/>
                    <a:pt x="28" y="44"/>
                  </a:cubicBezTo>
                  <a:cubicBezTo>
                    <a:pt x="28" y="44"/>
                    <a:pt x="28" y="44"/>
                    <a:pt x="28" y="44"/>
                  </a:cubicBezTo>
                  <a:cubicBezTo>
                    <a:pt x="28" y="43"/>
                    <a:pt x="28" y="43"/>
                    <a:pt x="29" y="43"/>
                  </a:cubicBezTo>
                  <a:cubicBezTo>
                    <a:pt x="29" y="43"/>
                    <a:pt x="29" y="43"/>
                    <a:pt x="29" y="42"/>
                  </a:cubicBezTo>
                  <a:cubicBezTo>
                    <a:pt x="29" y="42"/>
                    <a:pt x="29" y="42"/>
                    <a:pt x="30" y="42"/>
                  </a:cubicBezTo>
                  <a:cubicBezTo>
                    <a:pt x="30" y="42"/>
                    <a:pt x="30" y="41"/>
                    <a:pt x="30" y="41"/>
                  </a:cubicBezTo>
                  <a:cubicBezTo>
                    <a:pt x="30" y="41"/>
                    <a:pt x="30" y="41"/>
                    <a:pt x="30" y="41"/>
                  </a:cubicBezTo>
                  <a:cubicBezTo>
                    <a:pt x="31" y="41"/>
                    <a:pt x="31" y="40"/>
                    <a:pt x="31" y="40"/>
                  </a:cubicBezTo>
                  <a:cubicBezTo>
                    <a:pt x="31" y="40"/>
                    <a:pt x="31" y="40"/>
                    <a:pt x="31" y="40"/>
                  </a:cubicBezTo>
                  <a:cubicBezTo>
                    <a:pt x="32" y="40"/>
                    <a:pt x="32" y="39"/>
                    <a:pt x="32" y="39"/>
                  </a:cubicBezTo>
                  <a:cubicBezTo>
                    <a:pt x="32" y="39"/>
                    <a:pt x="32" y="39"/>
                    <a:pt x="33" y="38"/>
                  </a:cubicBezTo>
                  <a:cubicBezTo>
                    <a:pt x="34" y="37"/>
                    <a:pt x="35" y="36"/>
                    <a:pt x="36" y="35"/>
                  </a:cubicBezTo>
                  <a:cubicBezTo>
                    <a:pt x="37" y="35"/>
                    <a:pt x="38" y="34"/>
                    <a:pt x="38" y="34"/>
                  </a:cubicBezTo>
                  <a:cubicBezTo>
                    <a:pt x="39" y="33"/>
                    <a:pt x="39" y="33"/>
                    <a:pt x="40" y="32"/>
                  </a:cubicBezTo>
                  <a:cubicBezTo>
                    <a:pt x="42" y="31"/>
                    <a:pt x="44" y="30"/>
                    <a:pt x="45" y="29"/>
                  </a:cubicBezTo>
                  <a:cubicBezTo>
                    <a:pt x="63" y="21"/>
                    <a:pt x="85" y="24"/>
                    <a:pt x="100" y="38"/>
                  </a:cubicBezTo>
                  <a:cubicBezTo>
                    <a:pt x="87" y="51"/>
                    <a:pt x="87" y="51"/>
                    <a:pt x="87" y="51"/>
                  </a:cubicBezTo>
                  <a:cubicBezTo>
                    <a:pt x="110" y="54"/>
                    <a:pt x="110" y="54"/>
                    <a:pt x="110" y="54"/>
                  </a:cubicBezTo>
                  <a:cubicBezTo>
                    <a:pt x="130" y="57"/>
                    <a:pt x="130" y="57"/>
                    <a:pt x="130" y="57"/>
                  </a:cubicBezTo>
                  <a:cubicBezTo>
                    <a:pt x="132" y="57"/>
                    <a:pt x="132" y="57"/>
                    <a:pt x="132" y="57"/>
                  </a:cubicBezTo>
                  <a:cubicBezTo>
                    <a:pt x="126" y="12"/>
                    <a:pt x="126" y="12"/>
                    <a:pt x="126" y="12"/>
                  </a:cubicBezTo>
                  <a:lnTo>
                    <a:pt x="113"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algn="ctr" defTabSz="685669" fontAlgn="auto">
                <a:spcBef>
                  <a:spcPts val="0"/>
                </a:spcBef>
                <a:spcAft>
                  <a:spcPts val="0"/>
                </a:spcAft>
                <a:defRPr/>
              </a:pPr>
              <a:endParaRPr lang="en-US" sz="1050" b="0" kern="0" dirty="0">
                <a:solidFill>
                  <a:srgbClr val="002050"/>
                </a:solidFill>
                <a:latin typeface="Segoe UI"/>
              </a:endParaRPr>
            </a:p>
          </p:txBody>
        </p:sp>
        <p:grpSp>
          <p:nvGrpSpPr>
            <p:cNvPr id="49" name="Group 48">
              <a:extLst>
                <a:ext uri="{FF2B5EF4-FFF2-40B4-BE49-F238E27FC236}">
                  <a16:creationId xmlns:a16="http://schemas.microsoft.com/office/drawing/2014/main" id="{AE5D6BE2-55C6-41B0-ACC6-B4E609BED651}"/>
                </a:ext>
              </a:extLst>
            </p:cNvPr>
            <p:cNvGrpSpPr/>
            <p:nvPr/>
          </p:nvGrpSpPr>
          <p:grpSpPr>
            <a:xfrm>
              <a:off x="8076555" y="5378726"/>
              <a:ext cx="459857" cy="304183"/>
              <a:chOff x="2735263" y="1203325"/>
              <a:chExt cx="6724650" cy="4448176"/>
            </a:xfrm>
            <a:solidFill>
              <a:srgbClr val="00B0F0"/>
            </a:solidFill>
          </p:grpSpPr>
          <p:sp>
            <p:nvSpPr>
              <p:cNvPr id="50" name="Freeform 19">
                <a:extLst>
                  <a:ext uri="{FF2B5EF4-FFF2-40B4-BE49-F238E27FC236}">
                    <a16:creationId xmlns:a16="http://schemas.microsoft.com/office/drawing/2014/main" id="{1E8F8C24-2B4C-4F8F-9E67-374B63E3ADC8}"/>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51" name="Freeform 20">
                <a:extLst>
                  <a:ext uri="{FF2B5EF4-FFF2-40B4-BE49-F238E27FC236}">
                    <a16:creationId xmlns:a16="http://schemas.microsoft.com/office/drawing/2014/main" id="{E330E581-6276-4251-802C-B929D6AE66E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grpSp>
        <p:sp>
          <p:nvSpPr>
            <p:cNvPr id="52" name="Freeform 38">
              <a:extLst>
                <a:ext uri="{FF2B5EF4-FFF2-40B4-BE49-F238E27FC236}">
                  <a16:creationId xmlns:a16="http://schemas.microsoft.com/office/drawing/2014/main" id="{B008F6C8-F8FF-4E23-9F73-F21F819EF6D5}"/>
                </a:ext>
              </a:extLst>
            </p:cNvPr>
            <p:cNvSpPr>
              <a:spLocks/>
            </p:cNvSpPr>
            <p:nvPr/>
          </p:nvSpPr>
          <p:spPr bwMode="auto">
            <a:xfrm>
              <a:off x="6185626" y="2895676"/>
              <a:ext cx="493391" cy="324432"/>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lvl="0" defTabSz="685669" fontAlgn="auto">
                <a:spcBef>
                  <a:spcPts val="0"/>
                </a:spcBef>
                <a:spcAft>
                  <a:spcPts val="0"/>
                </a:spcAft>
                <a:defRPr/>
              </a:pPr>
              <a:endParaRPr lang="en-US" sz="1350" b="0" kern="0" dirty="0">
                <a:solidFill>
                  <a:srgbClr val="002050"/>
                </a:solidFill>
                <a:latin typeface="Segoe UI"/>
              </a:endParaRPr>
            </a:p>
          </p:txBody>
        </p:sp>
        <p:sp>
          <p:nvSpPr>
            <p:cNvPr id="53" name="Rectangle 52">
              <a:extLst>
                <a:ext uri="{FF2B5EF4-FFF2-40B4-BE49-F238E27FC236}">
                  <a16:creationId xmlns:a16="http://schemas.microsoft.com/office/drawing/2014/main" id="{B8141A60-7BB9-4923-A31E-39BAD8411E1F}"/>
                </a:ext>
              </a:extLst>
            </p:cNvPr>
            <p:cNvSpPr/>
            <p:nvPr/>
          </p:nvSpPr>
          <p:spPr>
            <a:xfrm>
              <a:off x="6758186" y="2919416"/>
              <a:ext cx="1057264" cy="346249"/>
            </a:xfrm>
            <a:prstGeom prst="rect">
              <a:avLst/>
            </a:prstGeom>
          </p:spPr>
          <p:txBody>
            <a:bodyPr wrap="square">
              <a:spAutoFit/>
            </a:bodyPr>
            <a:lstStyle/>
            <a:p>
              <a:pPr lvl="0" defTabSz="815765" fontAlgn="auto">
                <a:spcBef>
                  <a:spcPts val="0"/>
                </a:spcBef>
                <a:spcAft>
                  <a:spcPts val="0"/>
                </a:spcAft>
                <a:defRPr/>
              </a:pPr>
              <a:r>
                <a:rPr lang="en-US" sz="825" b="0" kern="0" dirty="0">
                  <a:solidFill>
                    <a:srgbClr val="002050"/>
                  </a:solidFill>
                  <a:latin typeface="Segoe UI"/>
                </a:rPr>
                <a:t>Microsoft Azure</a:t>
              </a:r>
            </a:p>
            <a:p>
              <a:pPr lvl="0" defTabSz="815765" fontAlgn="auto">
                <a:spcBef>
                  <a:spcPts val="0"/>
                </a:spcBef>
                <a:spcAft>
                  <a:spcPts val="0"/>
                </a:spcAft>
                <a:defRPr/>
              </a:pPr>
              <a:r>
                <a:rPr lang="en-US" sz="825" b="0" kern="0" dirty="0">
                  <a:solidFill>
                    <a:srgbClr val="002050"/>
                  </a:solidFill>
                  <a:latin typeface="Segoe UI"/>
                </a:rPr>
                <a:t>Active Directory</a:t>
              </a:r>
            </a:p>
          </p:txBody>
        </p:sp>
        <p:cxnSp>
          <p:nvCxnSpPr>
            <p:cNvPr id="54" name="Straight Connector 53">
              <a:extLst>
                <a:ext uri="{FF2B5EF4-FFF2-40B4-BE49-F238E27FC236}">
                  <a16:creationId xmlns:a16="http://schemas.microsoft.com/office/drawing/2014/main" id="{B0A3928F-E5C1-4D92-9C5A-1611169413CF}"/>
                </a:ext>
              </a:extLst>
            </p:cNvPr>
            <p:cNvCxnSpPr/>
            <p:nvPr/>
          </p:nvCxnSpPr>
          <p:spPr>
            <a:xfrm flipV="1">
              <a:off x="7067196" y="3238528"/>
              <a:ext cx="0" cy="173807"/>
            </a:xfrm>
            <a:prstGeom prst="line">
              <a:avLst/>
            </a:prstGeom>
            <a:noFill/>
            <a:ln w="28575" cap="rnd" cmpd="sng" algn="ctr">
              <a:solidFill>
                <a:srgbClr val="00B294"/>
              </a:solidFill>
              <a:prstDash val="sysDot"/>
              <a:tailEnd type="none" w="med" len="sm"/>
            </a:ln>
            <a:effectLst/>
          </p:spPr>
        </p:cxnSp>
        <p:cxnSp>
          <p:nvCxnSpPr>
            <p:cNvPr id="55" name="Straight Connector 54">
              <a:extLst>
                <a:ext uri="{FF2B5EF4-FFF2-40B4-BE49-F238E27FC236}">
                  <a16:creationId xmlns:a16="http://schemas.microsoft.com/office/drawing/2014/main" id="{36E880FA-8BE4-46D7-B1FF-F914BC727371}"/>
                </a:ext>
              </a:extLst>
            </p:cNvPr>
            <p:cNvCxnSpPr/>
            <p:nvPr/>
          </p:nvCxnSpPr>
          <p:spPr>
            <a:xfrm flipH="1" flipV="1">
              <a:off x="7905325" y="4798906"/>
              <a:ext cx="132934" cy="79925"/>
            </a:xfrm>
            <a:prstGeom prst="line">
              <a:avLst/>
            </a:prstGeom>
            <a:noFill/>
            <a:ln w="28575" cap="rnd" cmpd="sng" algn="ctr">
              <a:solidFill>
                <a:srgbClr val="00B294"/>
              </a:solidFill>
              <a:prstDash val="sysDot"/>
              <a:tailEnd type="none" w="med" len="sm"/>
            </a:ln>
            <a:effectLst/>
          </p:spPr>
        </p:cxnSp>
        <p:cxnSp>
          <p:nvCxnSpPr>
            <p:cNvPr id="56" name="Straight Connector 55">
              <a:extLst>
                <a:ext uri="{FF2B5EF4-FFF2-40B4-BE49-F238E27FC236}">
                  <a16:creationId xmlns:a16="http://schemas.microsoft.com/office/drawing/2014/main" id="{127BBE30-F351-4175-934C-83F359770075}"/>
                </a:ext>
              </a:extLst>
            </p:cNvPr>
            <p:cNvCxnSpPr/>
            <p:nvPr/>
          </p:nvCxnSpPr>
          <p:spPr>
            <a:xfrm>
              <a:off x="5453218" y="5060101"/>
              <a:ext cx="168892" cy="1016"/>
            </a:xfrm>
            <a:prstGeom prst="line">
              <a:avLst/>
            </a:prstGeom>
            <a:noFill/>
            <a:ln w="28575" cap="rnd" cmpd="sng" algn="ctr">
              <a:solidFill>
                <a:srgbClr val="00B294"/>
              </a:solidFill>
              <a:prstDash val="sysDot"/>
              <a:tailEnd type="none" w="med" len="sm"/>
            </a:ln>
            <a:effectLst/>
          </p:spPr>
        </p:cxnSp>
        <p:cxnSp>
          <p:nvCxnSpPr>
            <p:cNvPr id="57" name="Straight Connector 56">
              <a:extLst>
                <a:ext uri="{FF2B5EF4-FFF2-40B4-BE49-F238E27FC236}">
                  <a16:creationId xmlns:a16="http://schemas.microsoft.com/office/drawing/2014/main" id="{B0109C2D-6F48-470C-81C9-25AB21E66C04}"/>
                </a:ext>
              </a:extLst>
            </p:cNvPr>
            <p:cNvCxnSpPr/>
            <p:nvPr/>
          </p:nvCxnSpPr>
          <p:spPr>
            <a:xfrm flipH="1">
              <a:off x="5518541" y="5225996"/>
              <a:ext cx="168545" cy="113687"/>
            </a:xfrm>
            <a:prstGeom prst="line">
              <a:avLst/>
            </a:prstGeom>
            <a:noFill/>
            <a:ln w="28575" cap="rnd" cmpd="sng" algn="ctr">
              <a:solidFill>
                <a:srgbClr val="00B294"/>
              </a:solidFill>
              <a:prstDash val="sysDot"/>
              <a:tailEnd type="none" w="med" len="sm"/>
            </a:ln>
            <a:effectLst/>
          </p:spPr>
        </p:cxnSp>
        <p:cxnSp>
          <p:nvCxnSpPr>
            <p:cNvPr id="58" name="Straight Connector 57">
              <a:extLst>
                <a:ext uri="{FF2B5EF4-FFF2-40B4-BE49-F238E27FC236}">
                  <a16:creationId xmlns:a16="http://schemas.microsoft.com/office/drawing/2014/main" id="{FFA27BA1-FB6E-405D-8C04-7FF85C1B9BA6}"/>
                </a:ext>
              </a:extLst>
            </p:cNvPr>
            <p:cNvCxnSpPr/>
            <p:nvPr/>
          </p:nvCxnSpPr>
          <p:spPr>
            <a:xfrm>
              <a:off x="5908714" y="5221553"/>
              <a:ext cx="0" cy="185986"/>
            </a:xfrm>
            <a:prstGeom prst="line">
              <a:avLst/>
            </a:prstGeom>
            <a:noFill/>
            <a:ln w="28575" cap="rnd" cmpd="sng" algn="ctr">
              <a:solidFill>
                <a:srgbClr val="00B294"/>
              </a:solidFill>
              <a:prstDash val="sysDot"/>
              <a:tailEnd type="none" w="med" len="sm"/>
            </a:ln>
            <a:effectLst/>
          </p:spPr>
        </p:cxnSp>
        <p:cxnSp>
          <p:nvCxnSpPr>
            <p:cNvPr id="59" name="Straight Connector 58">
              <a:extLst>
                <a:ext uri="{FF2B5EF4-FFF2-40B4-BE49-F238E27FC236}">
                  <a16:creationId xmlns:a16="http://schemas.microsoft.com/office/drawing/2014/main" id="{532111B3-7A65-47D1-9314-3E4BA0D41228}"/>
                </a:ext>
              </a:extLst>
            </p:cNvPr>
            <p:cNvCxnSpPr/>
            <p:nvPr/>
          </p:nvCxnSpPr>
          <p:spPr>
            <a:xfrm>
              <a:off x="5539096" y="4798905"/>
              <a:ext cx="168545" cy="113687"/>
            </a:xfrm>
            <a:prstGeom prst="line">
              <a:avLst/>
            </a:prstGeom>
            <a:noFill/>
            <a:ln w="28575" cap="rnd" cmpd="sng" algn="ctr">
              <a:solidFill>
                <a:srgbClr val="00B294"/>
              </a:solidFill>
              <a:prstDash val="sysDot"/>
              <a:tailEnd type="none" w="med" len="sm"/>
            </a:ln>
            <a:effectLst/>
          </p:spPr>
        </p:cxnSp>
        <p:cxnSp>
          <p:nvCxnSpPr>
            <p:cNvPr id="60" name="Straight Connector 59">
              <a:extLst>
                <a:ext uri="{FF2B5EF4-FFF2-40B4-BE49-F238E27FC236}">
                  <a16:creationId xmlns:a16="http://schemas.microsoft.com/office/drawing/2014/main" id="{4093D7CB-4D38-4904-A270-EB977DCD5449}"/>
                </a:ext>
              </a:extLst>
            </p:cNvPr>
            <p:cNvCxnSpPr/>
            <p:nvPr/>
          </p:nvCxnSpPr>
          <p:spPr>
            <a:xfrm flipV="1">
              <a:off x="4572000" y="2386160"/>
              <a:ext cx="0" cy="3392801"/>
            </a:xfrm>
            <a:prstGeom prst="line">
              <a:avLst/>
            </a:prstGeom>
            <a:noFill/>
            <a:ln w="28575" cap="rnd" cmpd="sng" algn="ctr">
              <a:solidFill>
                <a:srgbClr val="00B294"/>
              </a:solidFill>
              <a:prstDash val="sysDot"/>
              <a:tailEnd type="none" w="med" len="sm"/>
            </a:ln>
            <a:effectLst/>
          </p:spPr>
        </p:cxnSp>
        <p:sp>
          <p:nvSpPr>
            <p:cNvPr id="61" name="Oval 60">
              <a:extLst>
                <a:ext uri="{FF2B5EF4-FFF2-40B4-BE49-F238E27FC236}">
                  <a16:creationId xmlns:a16="http://schemas.microsoft.com/office/drawing/2014/main" id="{15DA21E3-1621-4F9B-BEBA-C3EFCF15E7DF}"/>
                </a:ext>
              </a:extLst>
            </p:cNvPr>
            <p:cNvSpPr/>
            <p:nvPr/>
          </p:nvSpPr>
          <p:spPr bwMode="auto">
            <a:xfrm>
              <a:off x="4293434" y="3150436"/>
              <a:ext cx="557133" cy="557131"/>
            </a:xfrm>
            <a:prstGeom prst="ellipse">
              <a:avLst/>
            </a:prstGeom>
            <a:solidFill>
              <a:srgbClr val="002050"/>
            </a:solidFill>
            <a:ln w="19050" cap="flat" cmpd="sng" algn="ctr">
              <a:solidFill>
                <a:srgbClr val="00B294"/>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85669" fontAlgn="auto">
                <a:lnSpc>
                  <a:spcPct val="90000"/>
                </a:lnSpc>
                <a:spcBef>
                  <a:spcPts val="0"/>
                </a:spcBef>
                <a:spcAft>
                  <a:spcPts val="0"/>
                </a:spcAft>
                <a:defRPr/>
              </a:pPr>
              <a:r>
                <a:rPr lang="en-US" sz="1500" b="0" kern="0" dirty="0">
                  <a:solidFill>
                    <a:srgbClr val="FFFFFF"/>
                  </a:solidFill>
                  <a:latin typeface="Segoe UI"/>
                </a:rPr>
                <a:t>=&gt;</a:t>
              </a:r>
            </a:p>
          </p:txBody>
        </p:sp>
        <p:sp>
          <p:nvSpPr>
            <p:cNvPr id="62" name="TextBox 61">
              <a:extLst>
                <a:ext uri="{FF2B5EF4-FFF2-40B4-BE49-F238E27FC236}">
                  <a16:creationId xmlns:a16="http://schemas.microsoft.com/office/drawing/2014/main" id="{144E9DD9-8100-421B-84E9-F9373EFDAED6}"/>
                </a:ext>
              </a:extLst>
            </p:cNvPr>
            <p:cNvSpPr txBox="1"/>
            <p:nvPr/>
          </p:nvSpPr>
          <p:spPr>
            <a:xfrm>
              <a:off x="136362" y="1970695"/>
              <a:ext cx="1568441" cy="948721"/>
            </a:xfrm>
            <a:prstGeom prst="rect">
              <a:avLst/>
            </a:prstGeom>
            <a:noFill/>
          </p:spPr>
          <p:txBody>
            <a:bodyPr wrap="square" lIns="137160" tIns="109728" rIns="137160" bIns="109728" rtlCol="0">
              <a:spAutoFit/>
            </a:bodyPr>
            <a:lstStyle/>
            <a:p>
              <a:pPr lvl="0" fontAlgn="auto">
                <a:lnSpc>
                  <a:spcPct val="90000"/>
                </a:lnSpc>
                <a:spcBef>
                  <a:spcPts val="0"/>
                </a:spcBef>
                <a:spcAft>
                  <a:spcPts val="0"/>
                </a:spcAft>
              </a:pPr>
              <a:r>
                <a:rPr lang="en-US" sz="1050" dirty="0">
                  <a:solidFill>
                    <a:srgbClr val="FF0000"/>
                  </a:solidFill>
                  <a:latin typeface="Segoe UI"/>
                </a:rPr>
                <a:t>Long gone is the time where all/most  applications were “only” AD integrated</a:t>
              </a:r>
            </a:p>
          </p:txBody>
        </p:sp>
      </p:grpSp>
      <p:sp>
        <p:nvSpPr>
          <p:cNvPr id="63" name="TextBox 62">
            <a:extLst>
              <a:ext uri="{FF2B5EF4-FFF2-40B4-BE49-F238E27FC236}">
                <a16:creationId xmlns:a16="http://schemas.microsoft.com/office/drawing/2014/main" id="{34CA4C9F-2B1C-4DFB-98DD-880A18F2F493}"/>
              </a:ext>
            </a:extLst>
          </p:cNvPr>
          <p:cNvSpPr txBox="1"/>
          <p:nvPr/>
        </p:nvSpPr>
        <p:spPr>
          <a:xfrm>
            <a:off x="187779" y="6400800"/>
            <a:ext cx="622286" cy="369332"/>
          </a:xfrm>
          <a:prstGeom prst="rect">
            <a:avLst/>
          </a:prstGeom>
          <a:noFill/>
        </p:spPr>
        <p:txBody>
          <a:bodyPr wrap="none" rtlCol="0">
            <a:spAutoFit/>
          </a:bodyPr>
          <a:lstStyle/>
          <a:p>
            <a:pPr algn="l"/>
            <a:r>
              <a:rPr lang="en-US" dirty="0"/>
              <a:t>9-5</a:t>
            </a:r>
          </a:p>
        </p:txBody>
      </p:sp>
    </p:spTree>
    <p:extLst>
      <p:ext uri="{BB962C8B-B14F-4D97-AF65-F5344CB8AC3E}">
        <p14:creationId xmlns:p14="http://schemas.microsoft.com/office/powerpoint/2010/main" val="54412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13ea90c2-39da-439d-8a3c-8f35db6fdd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9E73-D81E-40BF-9734-7C8C9CBB38E8}"/>
              </a:ext>
            </a:extLst>
          </p:cNvPr>
          <p:cNvSpPr>
            <a:spLocks noGrp="1"/>
          </p:cNvSpPr>
          <p:nvPr>
            <p:ph type="title"/>
          </p:nvPr>
        </p:nvSpPr>
        <p:spPr/>
        <p:txBody>
          <a:bodyPr/>
          <a:lstStyle/>
          <a:p>
            <a:r>
              <a:rPr lang="en-US" dirty="0"/>
              <a:t>Deploying Resources</a:t>
            </a:r>
          </a:p>
        </p:txBody>
      </p:sp>
      <p:sp>
        <p:nvSpPr>
          <p:cNvPr id="4" name="Content Placeholder 2">
            <a:extLst>
              <a:ext uri="{FF2B5EF4-FFF2-40B4-BE49-F238E27FC236}">
                <a16:creationId xmlns:a16="http://schemas.microsoft.com/office/drawing/2014/main" id="{5D20C724-5432-4708-BB98-DC6C6FE9DEB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latin typeface="Segoe UI Light" pitchFamily="34" charset="0"/>
              </a:rPr>
              <a:t>PowerShell</a:t>
            </a:r>
            <a:r>
              <a:rPr lang="en-GB" b="0" kern="0" dirty="0">
                <a:solidFill>
                  <a:srgbClr val="000000"/>
                </a:solidFill>
                <a:latin typeface="Segoe UI Light" pitchFamily="34" charset="0"/>
              </a:rPr>
              <a:t> </a:t>
            </a:r>
          </a:p>
          <a:p>
            <a:pPr lvl="0"/>
            <a:r>
              <a:rPr lang="en-GB" kern="0" dirty="0">
                <a:solidFill>
                  <a:srgbClr val="000000"/>
                </a:solidFill>
                <a:latin typeface="Segoe UI Light" pitchFamily="34" charset="0"/>
              </a:rPr>
              <a:t>Cross Platform Command-Line Interface</a:t>
            </a:r>
            <a:endParaRPr lang="en-GB" b="0" kern="0" dirty="0">
              <a:solidFill>
                <a:srgbClr val="000000"/>
              </a:solidFill>
              <a:latin typeface="Segoe UI Light" pitchFamily="34" charset="0"/>
            </a:endParaRPr>
          </a:p>
          <a:p>
            <a:pPr lvl="0"/>
            <a:r>
              <a:rPr lang="en-GB" kern="0" dirty="0">
                <a:solidFill>
                  <a:srgbClr val="000000"/>
                </a:solidFill>
                <a:latin typeface="Segoe UI Light" pitchFamily="34" charset="0"/>
              </a:rPr>
              <a:t>Client Libraries</a:t>
            </a:r>
            <a:endParaRPr lang="en-GB" b="0" kern="0" dirty="0">
              <a:solidFill>
                <a:srgbClr val="000000"/>
              </a:solidFill>
              <a:latin typeface="Segoe UI Light" pitchFamily="34" charset="0"/>
            </a:endParaRPr>
          </a:p>
          <a:p>
            <a:pPr lvl="0"/>
            <a:r>
              <a:rPr lang="en-GB" kern="0" dirty="0">
                <a:solidFill>
                  <a:srgbClr val="000000"/>
                </a:solidFill>
                <a:latin typeface="Segoe UI Light" pitchFamily="34" charset="0"/>
              </a:rPr>
              <a:t>Visual Studio</a:t>
            </a:r>
            <a:endParaRPr lang="en-GB" b="0" kern="0" dirty="0">
              <a:solidFill>
                <a:srgbClr val="000000"/>
              </a:solidFill>
              <a:latin typeface="Segoe UI Light" pitchFamily="34" charset="0"/>
            </a:endParaRPr>
          </a:p>
          <a:p>
            <a:pPr lvl="0"/>
            <a:r>
              <a:rPr lang="en-GB" kern="0" dirty="0">
                <a:solidFill>
                  <a:srgbClr val="000000"/>
                </a:solidFill>
                <a:latin typeface="Segoe UI Light" pitchFamily="34" charset="0"/>
              </a:rPr>
              <a:t>Portal template deployment</a:t>
            </a:r>
            <a:endParaRPr lang="en-GB" b="0" kern="0" dirty="0">
              <a:solidFill>
                <a:srgbClr val="000000"/>
              </a:solidFill>
              <a:latin typeface="Segoe UI Light" pitchFamily="34" charset="0"/>
            </a:endParaRPr>
          </a:p>
          <a:p>
            <a:pPr lvl="0"/>
            <a:endParaRPr lang="en-GB" b="0" kern="0" dirty="0">
              <a:solidFill>
                <a:srgbClr val="000000"/>
              </a:solidFill>
              <a:latin typeface="Segoe UI Light" pitchFamily="34" charset="0"/>
            </a:endParaRPr>
          </a:p>
          <a:p>
            <a:pPr lvl="0"/>
            <a:r>
              <a:rPr lang="en-GB" b="0" kern="0" dirty="0">
                <a:solidFill>
                  <a:srgbClr val="000000"/>
                </a:solidFill>
                <a:latin typeface="Segoe UI Light" pitchFamily="34" charset="0"/>
              </a:rPr>
              <a:t>All use the </a:t>
            </a:r>
            <a:r>
              <a:rPr lang="en-GB" kern="0" dirty="0">
                <a:solidFill>
                  <a:srgbClr val="000000"/>
                </a:solidFill>
                <a:latin typeface="Segoe UI Light" pitchFamily="34" charset="0"/>
              </a:rPr>
              <a:t>REST API</a:t>
            </a:r>
            <a:r>
              <a:rPr lang="en-GB" b="0" kern="0" dirty="0">
                <a:solidFill>
                  <a:srgbClr val="000000"/>
                </a:solidFill>
                <a:latin typeface="Segoe UI Light" pitchFamily="34" charset="0"/>
              </a:rPr>
              <a:t>: The REST API is available here: https://docs.microsoft.com/rest/api/resources</a:t>
            </a:r>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9C8DDD86-DCCE-4AB6-99FC-1AEF4E23162A}"/>
              </a:ext>
            </a:extLst>
          </p:cNvPr>
          <p:cNvSpPr txBox="1"/>
          <p:nvPr/>
        </p:nvSpPr>
        <p:spPr>
          <a:xfrm>
            <a:off x="187779" y="6400800"/>
            <a:ext cx="622286" cy="369332"/>
          </a:xfrm>
          <a:prstGeom prst="rect">
            <a:avLst/>
          </a:prstGeom>
          <a:noFill/>
        </p:spPr>
        <p:txBody>
          <a:bodyPr wrap="none" rtlCol="0">
            <a:spAutoFit/>
          </a:bodyPr>
          <a:lstStyle/>
          <a:p>
            <a:pPr algn="l"/>
            <a:r>
              <a:rPr lang="en-US" dirty="0"/>
              <a:t>2-3</a:t>
            </a:r>
          </a:p>
        </p:txBody>
      </p:sp>
    </p:spTree>
    <p:extLst>
      <p:ext uri="{BB962C8B-B14F-4D97-AF65-F5344CB8AC3E}">
        <p14:creationId xmlns:p14="http://schemas.microsoft.com/office/powerpoint/2010/main" val="922226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61CA-8A2A-4E4E-BA67-0994AB3F760A}"/>
              </a:ext>
            </a:extLst>
          </p:cNvPr>
          <p:cNvSpPr>
            <a:spLocks noGrp="1"/>
          </p:cNvSpPr>
          <p:nvPr>
            <p:ph type="title"/>
          </p:nvPr>
        </p:nvSpPr>
        <p:spPr/>
        <p:txBody>
          <a:bodyPr/>
          <a:lstStyle/>
          <a:p>
            <a:r>
              <a:rPr lang="en-US" dirty="0"/>
              <a:t>Cloud Authentication</a:t>
            </a:r>
          </a:p>
        </p:txBody>
      </p:sp>
      <p:sp>
        <p:nvSpPr>
          <p:cNvPr id="4" name="Content Placeholder 2">
            <a:extLst>
              <a:ext uri="{FF2B5EF4-FFF2-40B4-BE49-F238E27FC236}">
                <a16:creationId xmlns:a16="http://schemas.microsoft.com/office/drawing/2014/main" id="{F7145181-D66A-4164-A4F8-A5C6BE8BD5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200000"/>
              </a:lnSpc>
              <a:buNone/>
            </a:pPr>
            <a:r>
              <a:rPr lang="en-US" b="0" kern="0" dirty="0">
                <a:solidFill>
                  <a:srgbClr val="000000"/>
                </a:solidFill>
              </a:rPr>
              <a:t>The “cloud way of authenticating:</a:t>
            </a:r>
          </a:p>
          <a:p>
            <a:pPr marL="514350" lvl="0" indent="-514350">
              <a:lnSpc>
                <a:spcPct val="200000"/>
              </a:lnSpc>
              <a:buFont typeface="+mj-lt"/>
              <a:buAutoNum type="arabicPeriod"/>
            </a:pPr>
            <a:r>
              <a:rPr lang="en-US" b="0" kern="0" dirty="0">
                <a:solidFill>
                  <a:srgbClr val="000000"/>
                </a:solidFill>
              </a:rPr>
              <a:t>Azure ADConnect using Password Hash Sync</a:t>
            </a:r>
          </a:p>
          <a:p>
            <a:pPr marL="514350" lvl="0" indent="-514350">
              <a:lnSpc>
                <a:spcPct val="200000"/>
              </a:lnSpc>
              <a:buFont typeface="+mj-lt"/>
              <a:buAutoNum type="arabicPeriod"/>
            </a:pPr>
            <a:r>
              <a:rPr lang="en-US" b="0" kern="0" dirty="0">
                <a:solidFill>
                  <a:srgbClr val="000000"/>
                </a:solidFill>
              </a:rPr>
              <a:t>Azure ADConnect using Federation (ADFS)</a:t>
            </a:r>
          </a:p>
          <a:p>
            <a:pPr marL="514350" lvl="0" indent="-514350">
              <a:lnSpc>
                <a:spcPct val="200000"/>
              </a:lnSpc>
              <a:buFont typeface="+mj-lt"/>
              <a:buAutoNum type="arabicPeriod"/>
            </a:pPr>
            <a:r>
              <a:rPr lang="en-US" b="0" kern="0" dirty="0">
                <a:solidFill>
                  <a:srgbClr val="000000"/>
                </a:solidFill>
              </a:rPr>
              <a:t>Azure ADConnect using Azure AD Passthrough Authentication Agent</a:t>
            </a:r>
          </a:p>
        </p:txBody>
      </p:sp>
      <p:sp>
        <p:nvSpPr>
          <p:cNvPr id="5" name="TextBox 4">
            <a:extLst>
              <a:ext uri="{FF2B5EF4-FFF2-40B4-BE49-F238E27FC236}">
                <a16:creationId xmlns:a16="http://schemas.microsoft.com/office/drawing/2014/main" id="{4F29B160-E973-4734-BF79-2AEBA36F28AC}"/>
              </a:ext>
            </a:extLst>
          </p:cNvPr>
          <p:cNvSpPr txBox="1"/>
          <p:nvPr/>
        </p:nvSpPr>
        <p:spPr>
          <a:xfrm>
            <a:off x="187779" y="6400800"/>
            <a:ext cx="622286" cy="369332"/>
          </a:xfrm>
          <a:prstGeom prst="rect">
            <a:avLst/>
          </a:prstGeom>
          <a:noFill/>
        </p:spPr>
        <p:txBody>
          <a:bodyPr wrap="none" rtlCol="0">
            <a:spAutoFit/>
          </a:bodyPr>
          <a:lstStyle/>
          <a:p>
            <a:pPr algn="l"/>
            <a:r>
              <a:rPr lang="en-US" dirty="0"/>
              <a:t>9-6</a:t>
            </a:r>
          </a:p>
        </p:txBody>
      </p:sp>
    </p:spTree>
    <p:extLst>
      <p:ext uri="{BB962C8B-B14F-4D97-AF65-F5344CB8AC3E}">
        <p14:creationId xmlns:p14="http://schemas.microsoft.com/office/powerpoint/2010/main" val="3657850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AEF3-D42A-40FB-B331-F1A7FC51CB1A}"/>
              </a:ext>
            </a:extLst>
          </p:cNvPr>
          <p:cNvSpPr>
            <a:spLocks noGrp="1"/>
          </p:cNvSpPr>
          <p:nvPr>
            <p:ph type="title"/>
          </p:nvPr>
        </p:nvSpPr>
        <p:spPr/>
        <p:txBody>
          <a:bodyPr/>
          <a:lstStyle/>
          <a:p>
            <a:r>
              <a:rPr lang="en-US" dirty="0"/>
              <a:t>Single Sign-On</a:t>
            </a:r>
          </a:p>
        </p:txBody>
      </p:sp>
      <p:grpSp>
        <p:nvGrpSpPr>
          <p:cNvPr id="3" name="Group 2" descr="SSO for Azure, O365 and third-party apps">
            <a:extLst>
              <a:ext uri="{FF2B5EF4-FFF2-40B4-BE49-F238E27FC236}">
                <a16:creationId xmlns:a16="http://schemas.microsoft.com/office/drawing/2014/main" id="{2EEA219A-5CDB-490B-A4EF-BFFE8BC26D5D}"/>
              </a:ext>
            </a:extLst>
          </p:cNvPr>
          <p:cNvGrpSpPr/>
          <p:nvPr/>
        </p:nvGrpSpPr>
        <p:grpSpPr>
          <a:xfrm>
            <a:off x="162951" y="2197076"/>
            <a:ext cx="8637097" cy="3404308"/>
            <a:chOff x="162951" y="2197076"/>
            <a:chExt cx="8637097" cy="3404308"/>
          </a:xfrm>
        </p:grpSpPr>
        <p:graphicFrame>
          <p:nvGraphicFramePr>
            <p:cNvPr id="21" name="Diagram 20">
              <a:extLst>
                <a:ext uri="{FF2B5EF4-FFF2-40B4-BE49-F238E27FC236}">
                  <a16:creationId xmlns:a16="http://schemas.microsoft.com/office/drawing/2014/main" id="{63B713EE-BB54-429E-8710-A5B4460A1ECA}"/>
                </a:ext>
              </a:extLst>
            </p:cNvPr>
            <p:cNvGraphicFramePr/>
            <p:nvPr>
              <p:extLst/>
            </p:nvPr>
          </p:nvGraphicFramePr>
          <p:xfrm>
            <a:off x="5866971" y="2197077"/>
            <a:ext cx="2933077" cy="3140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2" name="Picture 21">
              <a:extLst>
                <a:ext uri="{FF2B5EF4-FFF2-40B4-BE49-F238E27FC236}">
                  <a16:creationId xmlns:a16="http://schemas.microsoft.com/office/drawing/2014/main" id="{F1F6414F-EE70-4435-92C9-2DD6D8D66F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0625" y="4673497"/>
              <a:ext cx="573713" cy="573713"/>
            </a:xfrm>
            <a:prstGeom prst="rect">
              <a:avLst/>
            </a:prstGeom>
          </p:spPr>
        </p:pic>
        <p:pic>
          <p:nvPicPr>
            <p:cNvPr id="23" name="Picture 22">
              <a:extLst>
                <a:ext uri="{FF2B5EF4-FFF2-40B4-BE49-F238E27FC236}">
                  <a16:creationId xmlns:a16="http://schemas.microsoft.com/office/drawing/2014/main" id="{F2FFD71E-7B61-49B5-96EB-9DCD53F1B56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3114" y="2986980"/>
              <a:ext cx="672319" cy="672319"/>
            </a:xfrm>
            <a:prstGeom prst="rect">
              <a:avLst/>
            </a:prstGeom>
          </p:spPr>
        </p:pic>
        <p:pic>
          <p:nvPicPr>
            <p:cNvPr id="24" name="Picture 23">
              <a:extLst>
                <a:ext uri="{FF2B5EF4-FFF2-40B4-BE49-F238E27FC236}">
                  <a16:creationId xmlns:a16="http://schemas.microsoft.com/office/drawing/2014/main" id="{49024EDF-61BE-408B-8A13-E6F3936C959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74234" y="2650816"/>
              <a:ext cx="573713" cy="573713"/>
            </a:xfrm>
            <a:prstGeom prst="rect">
              <a:avLst/>
            </a:prstGeom>
          </p:spPr>
        </p:pic>
        <p:pic>
          <p:nvPicPr>
            <p:cNvPr id="25" name="Picture 24">
              <a:extLst>
                <a:ext uri="{FF2B5EF4-FFF2-40B4-BE49-F238E27FC236}">
                  <a16:creationId xmlns:a16="http://schemas.microsoft.com/office/drawing/2014/main" id="{D4BDAA83-A307-40FC-9E4D-FE3E06D9F0B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07124" y="2503858"/>
              <a:ext cx="573713" cy="573713"/>
            </a:xfrm>
            <a:prstGeom prst="rect">
              <a:avLst/>
            </a:prstGeom>
          </p:spPr>
        </p:pic>
        <p:pic>
          <p:nvPicPr>
            <p:cNvPr id="26" name="Picture 25">
              <a:extLst>
                <a:ext uri="{FF2B5EF4-FFF2-40B4-BE49-F238E27FC236}">
                  <a16:creationId xmlns:a16="http://schemas.microsoft.com/office/drawing/2014/main" id="{44DDFBF3-9B11-4EE7-9072-D014EAD76FC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36879" y="3273991"/>
              <a:ext cx="573713" cy="573713"/>
            </a:xfrm>
            <a:prstGeom prst="rect">
              <a:avLst/>
            </a:prstGeom>
          </p:spPr>
        </p:pic>
        <p:pic>
          <p:nvPicPr>
            <p:cNvPr id="27" name="Picture 26">
              <a:extLst>
                <a:ext uri="{FF2B5EF4-FFF2-40B4-BE49-F238E27FC236}">
                  <a16:creationId xmlns:a16="http://schemas.microsoft.com/office/drawing/2014/main" id="{24E1B0AA-6584-423E-A777-37C3EB8B81B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96489" y="4659126"/>
              <a:ext cx="235312" cy="235312"/>
            </a:xfrm>
            <a:prstGeom prst="rect">
              <a:avLst/>
            </a:prstGeom>
          </p:spPr>
        </p:pic>
        <p:grpSp>
          <p:nvGrpSpPr>
            <p:cNvPr id="28" name="Group 27">
              <a:extLst>
                <a:ext uri="{FF2B5EF4-FFF2-40B4-BE49-F238E27FC236}">
                  <a16:creationId xmlns:a16="http://schemas.microsoft.com/office/drawing/2014/main" id="{F875ED0E-7EA9-433B-97D8-C2E77F60CE73}"/>
                </a:ext>
              </a:extLst>
            </p:cNvPr>
            <p:cNvGrpSpPr/>
            <p:nvPr/>
          </p:nvGrpSpPr>
          <p:grpSpPr>
            <a:xfrm>
              <a:off x="4093977" y="5384530"/>
              <a:ext cx="1051368" cy="216854"/>
              <a:chOff x="6371845" y="5173430"/>
              <a:chExt cx="1429933" cy="294937"/>
            </a:xfrm>
          </p:grpSpPr>
          <p:pic>
            <p:nvPicPr>
              <p:cNvPr id="29" name="Picture 28">
                <a:extLst>
                  <a:ext uri="{FF2B5EF4-FFF2-40B4-BE49-F238E27FC236}">
                    <a16:creationId xmlns:a16="http://schemas.microsoft.com/office/drawing/2014/main" id="{A4E06373-988B-44DB-A3CB-462FBB0DFB7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320000">
                <a:off x="6371845" y="5189935"/>
                <a:ext cx="228600" cy="228600"/>
              </a:xfrm>
              <a:prstGeom prst="rect">
                <a:avLst/>
              </a:prstGeom>
            </p:spPr>
          </p:pic>
          <p:sp>
            <p:nvSpPr>
              <p:cNvPr id="30" name="TextBox 29">
                <a:extLst>
                  <a:ext uri="{FF2B5EF4-FFF2-40B4-BE49-F238E27FC236}">
                    <a16:creationId xmlns:a16="http://schemas.microsoft.com/office/drawing/2014/main" id="{3ADFF3BE-F727-470F-A4A0-2A7616BC3DB7}"/>
                  </a:ext>
                </a:extLst>
              </p:cNvPr>
              <p:cNvSpPr txBox="1"/>
              <p:nvPr/>
            </p:nvSpPr>
            <p:spPr>
              <a:xfrm>
                <a:off x="6634939" y="5173430"/>
                <a:ext cx="1166839" cy="294937"/>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Security Token</a:t>
                </a:r>
              </a:p>
            </p:txBody>
          </p:sp>
        </p:grpSp>
        <p:pic>
          <p:nvPicPr>
            <p:cNvPr id="31" name="Picture 30">
              <a:extLst>
                <a:ext uri="{FF2B5EF4-FFF2-40B4-BE49-F238E27FC236}">
                  <a16:creationId xmlns:a16="http://schemas.microsoft.com/office/drawing/2014/main" id="{8E184FC8-450A-48D9-8EB0-C8D97BBA220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5015" y="4371858"/>
              <a:ext cx="235312" cy="235312"/>
            </a:xfrm>
            <a:prstGeom prst="rect">
              <a:avLst/>
            </a:prstGeom>
          </p:spPr>
        </p:pic>
        <p:cxnSp>
          <p:nvCxnSpPr>
            <p:cNvPr id="32" name="Straight Arrow Connector 31">
              <a:extLst>
                <a:ext uri="{FF2B5EF4-FFF2-40B4-BE49-F238E27FC236}">
                  <a16:creationId xmlns:a16="http://schemas.microsoft.com/office/drawing/2014/main" id="{9A71C783-0AF2-4E2F-8657-6D2B7E5592E8}"/>
                </a:ext>
              </a:extLst>
            </p:cNvPr>
            <p:cNvCxnSpPr/>
            <p:nvPr/>
          </p:nvCxnSpPr>
          <p:spPr>
            <a:xfrm flipV="1">
              <a:off x="1149272" y="3761953"/>
              <a:ext cx="0" cy="606542"/>
            </a:xfrm>
            <a:prstGeom prst="straightConnector1">
              <a:avLst/>
            </a:prstGeom>
            <a:noFill/>
            <a:ln w="19050" cap="flat" cmpd="sng" algn="ctr">
              <a:solidFill>
                <a:srgbClr val="505050"/>
              </a:solidFill>
              <a:prstDash val="solid"/>
              <a:tailEnd type="triangle"/>
            </a:ln>
            <a:effectLst/>
          </p:spPr>
        </p:cxnSp>
        <p:cxnSp>
          <p:nvCxnSpPr>
            <p:cNvPr id="33" name="Elbow Connector 18">
              <a:extLst>
                <a:ext uri="{FF2B5EF4-FFF2-40B4-BE49-F238E27FC236}">
                  <a16:creationId xmlns:a16="http://schemas.microsoft.com/office/drawing/2014/main" id="{CADB9CD9-D55D-4473-B881-C5AEF6224292}"/>
                </a:ext>
              </a:extLst>
            </p:cNvPr>
            <p:cNvCxnSpPr/>
            <p:nvPr/>
          </p:nvCxnSpPr>
          <p:spPr>
            <a:xfrm rot="16200000" flipV="1">
              <a:off x="988262" y="3928977"/>
              <a:ext cx="1271960" cy="179806"/>
            </a:xfrm>
            <a:prstGeom prst="bentConnector2">
              <a:avLst/>
            </a:prstGeom>
            <a:noFill/>
            <a:ln w="19050" cap="flat" cmpd="sng" algn="ctr">
              <a:solidFill>
                <a:srgbClr val="505050"/>
              </a:solidFill>
              <a:prstDash val="solid"/>
              <a:headEnd type="triangle" w="med" len="med"/>
              <a:tailEnd type="triangle" w="med" len="med"/>
            </a:ln>
            <a:effectLst/>
          </p:spPr>
        </p:cxnSp>
        <p:sp>
          <p:nvSpPr>
            <p:cNvPr id="34" name="TextBox 33">
              <a:extLst>
                <a:ext uri="{FF2B5EF4-FFF2-40B4-BE49-F238E27FC236}">
                  <a16:creationId xmlns:a16="http://schemas.microsoft.com/office/drawing/2014/main" id="{F8931B7F-CE1C-4DAD-96A6-FC7FCDE4CFF4}"/>
                </a:ext>
              </a:extLst>
            </p:cNvPr>
            <p:cNvSpPr txBox="1"/>
            <p:nvPr/>
          </p:nvSpPr>
          <p:spPr>
            <a:xfrm>
              <a:off x="162951" y="4374706"/>
              <a:ext cx="845103" cy="216854"/>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Directory Sync</a:t>
              </a:r>
            </a:p>
          </p:txBody>
        </p:sp>
        <p:sp>
          <p:nvSpPr>
            <p:cNvPr id="35" name="TextBox 34">
              <a:extLst>
                <a:ext uri="{FF2B5EF4-FFF2-40B4-BE49-F238E27FC236}">
                  <a16:creationId xmlns:a16="http://schemas.microsoft.com/office/drawing/2014/main" id="{D4B9C28B-C4E1-48C4-ACD5-5E52E5933466}"/>
                </a:ext>
              </a:extLst>
            </p:cNvPr>
            <p:cNvSpPr txBox="1"/>
            <p:nvPr/>
          </p:nvSpPr>
          <p:spPr>
            <a:xfrm>
              <a:off x="1502915" y="4941717"/>
              <a:ext cx="670376" cy="216854"/>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STS (Trust)</a:t>
              </a:r>
            </a:p>
          </p:txBody>
        </p:sp>
        <p:cxnSp>
          <p:nvCxnSpPr>
            <p:cNvPr id="36" name="Straight Arrow Connector 35">
              <a:extLst>
                <a:ext uri="{FF2B5EF4-FFF2-40B4-BE49-F238E27FC236}">
                  <a16:creationId xmlns:a16="http://schemas.microsoft.com/office/drawing/2014/main" id="{1065E38C-98A1-4DC3-BC75-291980256B4E}"/>
                </a:ext>
              </a:extLst>
            </p:cNvPr>
            <p:cNvCxnSpPr/>
            <p:nvPr/>
          </p:nvCxnSpPr>
          <p:spPr>
            <a:xfrm flipH="1">
              <a:off x="2160357" y="4941717"/>
              <a:ext cx="2345297" cy="0"/>
            </a:xfrm>
            <a:prstGeom prst="straightConnector1">
              <a:avLst/>
            </a:prstGeom>
            <a:noFill/>
            <a:ln w="19050" cap="flat" cmpd="sng" algn="ctr">
              <a:solidFill>
                <a:srgbClr val="505050"/>
              </a:solidFill>
              <a:prstDash val="solid"/>
              <a:tailEnd type="triangle"/>
            </a:ln>
            <a:effectLst/>
          </p:spPr>
        </p:cxnSp>
        <p:cxnSp>
          <p:nvCxnSpPr>
            <p:cNvPr id="37" name="Straight Arrow Connector 36">
              <a:extLst>
                <a:ext uri="{FF2B5EF4-FFF2-40B4-BE49-F238E27FC236}">
                  <a16:creationId xmlns:a16="http://schemas.microsoft.com/office/drawing/2014/main" id="{39F1306F-487D-4BD9-B8A1-0A7A333FE15F}"/>
                </a:ext>
              </a:extLst>
            </p:cNvPr>
            <p:cNvCxnSpPr/>
            <p:nvPr/>
          </p:nvCxnSpPr>
          <p:spPr>
            <a:xfrm flipH="1">
              <a:off x="2175299" y="4941717"/>
              <a:ext cx="2345297" cy="0"/>
            </a:xfrm>
            <a:prstGeom prst="straightConnector1">
              <a:avLst/>
            </a:prstGeom>
            <a:noFill/>
            <a:ln w="19050" cap="flat" cmpd="sng" algn="ctr">
              <a:solidFill>
                <a:srgbClr val="505050"/>
              </a:solidFill>
              <a:prstDash val="solid"/>
              <a:headEnd type="triangle" w="med" len="med"/>
              <a:tailEnd type="none" w="med" len="med"/>
            </a:ln>
            <a:effectLst/>
          </p:spPr>
        </p:cxnSp>
        <p:cxnSp>
          <p:nvCxnSpPr>
            <p:cNvPr id="38" name="Straight Arrow Connector 37">
              <a:extLst>
                <a:ext uri="{FF2B5EF4-FFF2-40B4-BE49-F238E27FC236}">
                  <a16:creationId xmlns:a16="http://schemas.microsoft.com/office/drawing/2014/main" id="{E4AFF44E-41A8-4934-B4F7-EFE342901B1E}"/>
                </a:ext>
              </a:extLst>
            </p:cNvPr>
            <p:cNvCxnSpPr/>
            <p:nvPr/>
          </p:nvCxnSpPr>
          <p:spPr>
            <a:xfrm flipH="1" flipV="1">
              <a:off x="3347947" y="3659298"/>
              <a:ext cx="1440540" cy="1068809"/>
            </a:xfrm>
            <a:prstGeom prst="straightConnector1">
              <a:avLst/>
            </a:prstGeom>
            <a:noFill/>
            <a:ln w="19050" cap="flat" cmpd="sng" algn="ctr">
              <a:solidFill>
                <a:srgbClr val="505050"/>
              </a:solidFill>
              <a:prstDash val="solid"/>
              <a:tailEnd type="triangle"/>
            </a:ln>
            <a:effectLst/>
          </p:spPr>
        </p:cxnSp>
        <p:cxnSp>
          <p:nvCxnSpPr>
            <p:cNvPr id="39" name="Straight Arrow Connector 38">
              <a:extLst>
                <a:ext uri="{FF2B5EF4-FFF2-40B4-BE49-F238E27FC236}">
                  <a16:creationId xmlns:a16="http://schemas.microsoft.com/office/drawing/2014/main" id="{A46E7BC4-28FE-44DB-A59C-D07490A43928}"/>
                </a:ext>
              </a:extLst>
            </p:cNvPr>
            <p:cNvCxnSpPr/>
            <p:nvPr/>
          </p:nvCxnSpPr>
          <p:spPr>
            <a:xfrm flipH="1" flipV="1">
              <a:off x="4257455" y="3095616"/>
              <a:ext cx="700008" cy="1471441"/>
            </a:xfrm>
            <a:prstGeom prst="straightConnector1">
              <a:avLst/>
            </a:prstGeom>
            <a:noFill/>
            <a:ln w="19050" cap="flat" cmpd="sng" algn="ctr">
              <a:solidFill>
                <a:srgbClr val="505050"/>
              </a:solidFill>
              <a:prstDash val="solid"/>
              <a:tailEnd type="triangle"/>
            </a:ln>
            <a:effectLst/>
          </p:spPr>
        </p:cxnSp>
        <p:sp>
          <p:nvSpPr>
            <p:cNvPr id="40" name="TextBox 39">
              <a:extLst>
                <a:ext uri="{FF2B5EF4-FFF2-40B4-BE49-F238E27FC236}">
                  <a16:creationId xmlns:a16="http://schemas.microsoft.com/office/drawing/2014/main" id="{4D1AF0A0-7EE8-4F87-871B-AE351A97CCA0}"/>
                </a:ext>
              </a:extLst>
            </p:cNvPr>
            <p:cNvSpPr txBox="1"/>
            <p:nvPr/>
          </p:nvSpPr>
          <p:spPr>
            <a:xfrm>
              <a:off x="1246056" y="2824476"/>
              <a:ext cx="617477" cy="216854"/>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Azure AD</a:t>
              </a:r>
            </a:p>
          </p:txBody>
        </p:sp>
        <p:sp>
          <p:nvSpPr>
            <p:cNvPr id="41" name="TextBox 40">
              <a:extLst>
                <a:ext uri="{FF2B5EF4-FFF2-40B4-BE49-F238E27FC236}">
                  <a16:creationId xmlns:a16="http://schemas.microsoft.com/office/drawing/2014/main" id="{343F4AD3-2877-4708-B4F1-354CF74417C7}"/>
                </a:ext>
              </a:extLst>
            </p:cNvPr>
            <p:cNvSpPr txBox="1"/>
            <p:nvPr/>
          </p:nvSpPr>
          <p:spPr>
            <a:xfrm>
              <a:off x="2603080" y="2415180"/>
              <a:ext cx="1050288" cy="216854"/>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Cloud Applications</a:t>
              </a:r>
            </a:p>
          </p:txBody>
        </p:sp>
        <p:sp>
          <p:nvSpPr>
            <p:cNvPr id="42" name="TextBox 41">
              <a:extLst>
                <a:ext uri="{FF2B5EF4-FFF2-40B4-BE49-F238E27FC236}">
                  <a16:creationId xmlns:a16="http://schemas.microsoft.com/office/drawing/2014/main" id="{B8D886E4-A457-4D93-9C8E-9186625FF098}"/>
                </a:ext>
              </a:extLst>
            </p:cNvPr>
            <p:cNvSpPr txBox="1"/>
            <p:nvPr/>
          </p:nvSpPr>
          <p:spPr>
            <a:xfrm>
              <a:off x="3544656" y="2197076"/>
              <a:ext cx="990977" cy="341376"/>
            </a:xfrm>
            <a:prstGeom prst="rect">
              <a:avLst/>
            </a:prstGeom>
            <a:noFill/>
          </p:spPr>
          <p:txBody>
            <a:bodyPr wrap="none" rtlCol="0">
              <a:spAutoFit/>
            </a:bodyPr>
            <a:lstStyle/>
            <a:p>
              <a:pPr fontAlgn="auto">
                <a:spcBef>
                  <a:spcPts val="0"/>
                </a:spcBef>
                <a:spcAft>
                  <a:spcPts val="0"/>
                </a:spcAft>
              </a:pPr>
              <a:r>
                <a:rPr lang="en-US" sz="809" b="0" dirty="0">
                  <a:solidFill>
                    <a:srgbClr val="505050"/>
                  </a:solidFill>
                  <a:latin typeface="Segoe UI"/>
                  <a:cs typeface="+mn-cs"/>
                </a:rPr>
                <a:t>3</a:t>
              </a:r>
              <a:r>
                <a:rPr lang="en-US" sz="809" b="0" baseline="30000" dirty="0">
                  <a:solidFill>
                    <a:srgbClr val="505050"/>
                  </a:solidFill>
                  <a:latin typeface="Segoe UI"/>
                  <a:cs typeface="+mn-cs"/>
                </a:rPr>
                <a:t>rd</a:t>
              </a:r>
              <a:r>
                <a:rPr lang="en-US" sz="809" b="0" dirty="0">
                  <a:solidFill>
                    <a:srgbClr val="505050"/>
                  </a:solidFill>
                  <a:latin typeface="Segoe UI"/>
                  <a:cs typeface="+mn-cs"/>
                </a:rPr>
                <a:t> Party </a:t>
              </a:r>
              <a:br>
                <a:rPr lang="en-US" sz="809" b="0" dirty="0">
                  <a:solidFill>
                    <a:srgbClr val="505050"/>
                  </a:solidFill>
                  <a:latin typeface="Segoe UI"/>
                  <a:cs typeface="+mn-cs"/>
                </a:rPr>
              </a:br>
              <a:r>
                <a:rPr lang="en-US" sz="809" b="0" dirty="0">
                  <a:solidFill>
                    <a:srgbClr val="505050"/>
                  </a:solidFill>
                  <a:latin typeface="Segoe UI"/>
                  <a:cs typeface="+mn-cs"/>
                </a:rPr>
                <a:t>Web Applications</a:t>
              </a:r>
            </a:p>
          </p:txBody>
        </p:sp>
        <p:sp>
          <p:nvSpPr>
            <p:cNvPr id="43" name="Oval 42">
              <a:extLst>
                <a:ext uri="{FF2B5EF4-FFF2-40B4-BE49-F238E27FC236}">
                  <a16:creationId xmlns:a16="http://schemas.microsoft.com/office/drawing/2014/main" id="{9863A3A7-52B8-4D8F-A66D-C0704A80C59A}"/>
                </a:ext>
              </a:extLst>
            </p:cNvPr>
            <p:cNvSpPr/>
            <p:nvPr/>
          </p:nvSpPr>
          <p:spPr bwMode="auto">
            <a:xfrm>
              <a:off x="4616988" y="4558975"/>
              <a:ext cx="885700" cy="885700"/>
            </a:xfrm>
            <a:prstGeom prst="ellipse">
              <a:avLst/>
            </a:prstGeom>
            <a:solidFill>
              <a:srgbClr val="FFFFFF"/>
            </a:solidFill>
            <a:ln w="25400" cap="flat" cmpd="sng" algn="ctr">
              <a:solidFill>
                <a:srgbClr val="00B050"/>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marL="0" marR="0" lvl="0" indent="0" algn="ctr" defTabSz="69922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44" name="Freeform 10">
              <a:extLst>
                <a:ext uri="{FF2B5EF4-FFF2-40B4-BE49-F238E27FC236}">
                  <a16:creationId xmlns:a16="http://schemas.microsoft.com/office/drawing/2014/main" id="{6C9FED3F-EF5C-45F3-9FD2-C442309D5008}"/>
                </a:ext>
              </a:extLst>
            </p:cNvPr>
            <p:cNvSpPr>
              <a:spLocks/>
            </p:cNvSpPr>
            <p:nvPr/>
          </p:nvSpPr>
          <p:spPr bwMode="auto">
            <a:xfrm>
              <a:off x="4844978" y="4695011"/>
              <a:ext cx="429720" cy="45990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00B050"/>
            </a:solidFill>
            <a:ln>
              <a:noFill/>
            </a:ln>
          </p:spPr>
          <p:txBody>
            <a:bodyPr vert="horz" wrap="square" lIns="68570" tIns="34285" rIns="68570" bIns="34285" numCol="1" anchor="t" anchorCtr="0" compatLnSpc="1">
              <a:prstTxWarp prst="textNoShape">
                <a:avLst/>
              </a:prstTxWarp>
            </a:bodyPr>
            <a:lstStyle/>
            <a:p>
              <a:pPr defTabSz="685669" fontAlgn="auto">
                <a:spcBef>
                  <a:spcPts val="0"/>
                </a:spcBef>
                <a:spcAft>
                  <a:spcPts val="0"/>
                </a:spcAft>
                <a:defRPr/>
              </a:pPr>
              <a:endParaRPr lang="en-US" sz="1350" b="0" kern="0" dirty="0">
                <a:solidFill>
                  <a:srgbClr val="002050"/>
                </a:solidFill>
                <a:latin typeface="Segoe UI"/>
                <a:cs typeface="+mn-cs"/>
              </a:endParaRPr>
            </a:p>
          </p:txBody>
        </p:sp>
      </p:grpSp>
      <p:sp>
        <p:nvSpPr>
          <p:cNvPr id="45" name="TextBox 44">
            <a:extLst>
              <a:ext uri="{FF2B5EF4-FFF2-40B4-BE49-F238E27FC236}">
                <a16:creationId xmlns:a16="http://schemas.microsoft.com/office/drawing/2014/main" id="{7E52901F-4146-4403-A3E7-74814ABC30D1}"/>
              </a:ext>
            </a:extLst>
          </p:cNvPr>
          <p:cNvSpPr txBox="1"/>
          <p:nvPr/>
        </p:nvSpPr>
        <p:spPr>
          <a:xfrm>
            <a:off x="187779" y="6400800"/>
            <a:ext cx="622286" cy="369332"/>
          </a:xfrm>
          <a:prstGeom prst="rect">
            <a:avLst/>
          </a:prstGeom>
          <a:noFill/>
        </p:spPr>
        <p:txBody>
          <a:bodyPr wrap="none" rtlCol="0">
            <a:spAutoFit/>
          </a:bodyPr>
          <a:lstStyle/>
          <a:p>
            <a:pPr algn="l"/>
            <a:r>
              <a:rPr lang="en-US" dirty="0"/>
              <a:t>9-6</a:t>
            </a:r>
          </a:p>
        </p:txBody>
      </p:sp>
    </p:spTree>
    <p:extLst>
      <p:ext uri="{BB962C8B-B14F-4D97-AF65-F5344CB8AC3E}">
        <p14:creationId xmlns:p14="http://schemas.microsoft.com/office/powerpoint/2010/main" val="11942391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49FA-58EF-4AD4-BFB4-A2F544E0E6C4}"/>
              </a:ext>
            </a:extLst>
          </p:cNvPr>
          <p:cNvSpPr>
            <a:spLocks noGrp="1"/>
          </p:cNvSpPr>
          <p:nvPr>
            <p:ph type="title"/>
          </p:nvPr>
        </p:nvSpPr>
        <p:spPr/>
        <p:txBody>
          <a:bodyPr/>
          <a:lstStyle/>
          <a:p>
            <a:r>
              <a:rPr lang="en-US" dirty="0"/>
              <a:t>Azure AD Application Proxy</a:t>
            </a:r>
          </a:p>
        </p:txBody>
      </p:sp>
      <p:grpSp>
        <p:nvGrpSpPr>
          <p:cNvPr id="3" name="Group 2" descr="Application proxy setup for Azure AD">
            <a:extLst>
              <a:ext uri="{FF2B5EF4-FFF2-40B4-BE49-F238E27FC236}">
                <a16:creationId xmlns:a16="http://schemas.microsoft.com/office/drawing/2014/main" id="{445FD886-BDB9-4B69-A3CB-B569B1E32A5E}"/>
              </a:ext>
            </a:extLst>
          </p:cNvPr>
          <p:cNvGrpSpPr/>
          <p:nvPr/>
        </p:nvGrpSpPr>
        <p:grpSpPr>
          <a:xfrm>
            <a:off x="385962" y="1863385"/>
            <a:ext cx="8281710" cy="3647210"/>
            <a:chOff x="385962" y="1863385"/>
            <a:chExt cx="8281710" cy="3647210"/>
          </a:xfrm>
        </p:grpSpPr>
        <p:sp>
          <p:nvSpPr>
            <p:cNvPr id="10" name="Rounded Rectangle 107">
              <a:extLst>
                <a:ext uri="{FF2B5EF4-FFF2-40B4-BE49-F238E27FC236}">
                  <a16:creationId xmlns:a16="http://schemas.microsoft.com/office/drawing/2014/main" id="{8A135D30-D8C9-4B9D-9CD8-8478436C8502}"/>
                </a:ext>
              </a:extLst>
            </p:cNvPr>
            <p:cNvSpPr>
              <a:spLocks noChangeAspect="1"/>
            </p:cNvSpPr>
            <p:nvPr/>
          </p:nvSpPr>
          <p:spPr bwMode="auto">
            <a:xfrm flipH="1">
              <a:off x="2677446" y="3783290"/>
              <a:ext cx="5990225" cy="1727305"/>
            </a:xfrm>
            <a:prstGeom prst="round1Rect">
              <a:avLst>
                <a:gd name="adj" fmla="val 11247"/>
              </a:avLst>
            </a:prstGeom>
            <a:solidFill>
              <a:srgbClr val="FFFFFF">
                <a:alpha val="20000"/>
              </a:srgbClr>
            </a:solidFill>
            <a:ln w="12700" cap="rnd" cmpd="sng" algn="ctr">
              <a:solidFill>
                <a:srgbClr val="FFFFFF"/>
              </a:solidFill>
              <a:prstDash val="sysDot"/>
              <a:headEnd type="none" w="med" len="med"/>
              <a:tailEnd type="none" w="med" len="med"/>
            </a:ln>
            <a:effectLst/>
            <a:extLst/>
          </p:spPr>
          <p:txBody>
            <a:bodyPr rot="0" spcFirstLastPara="0" vertOverflow="overflow" horzOverflow="overflow" vert="horz" wrap="square" lIns="68561" tIns="68561" rIns="68561" bIns="68561" numCol="1" spcCol="0" rtlCol="0" fromWordArt="0" anchor="t" anchorCtr="0" forceAA="0" compatLnSpc="1">
              <a:prstTxWarp prst="textNoShape">
                <a:avLst/>
              </a:prstTxWarp>
              <a:noAutofit/>
            </a:bodyPr>
            <a:lstStyle/>
            <a:p>
              <a:pPr marL="0" marR="0" lvl="0" indent="0" defTabSz="685050" eaLnBrk="1" fontAlgn="auto" latinLnBrk="0" hangingPunct="1">
                <a:lnSpc>
                  <a:spcPct val="9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DMZ</a:t>
              </a:r>
            </a:p>
          </p:txBody>
        </p:sp>
        <p:sp>
          <p:nvSpPr>
            <p:cNvPr id="11" name="Rectangle 10">
              <a:extLst>
                <a:ext uri="{FF2B5EF4-FFF2-40B4-BE49-F238E27FC236}">
                  <a16:creationId xmlns:a16="http://schemas.microsoft.com/office/drawing/2014/main" id="{971A8ED1-F8D3-4F58-9956-E7D53F8FF2C9}"/>
                </a:ext>
              </a:extLst>
            </p:cNvPr>
            <p:cNvSpPr/>
            <p:nvPr/>
          </p:nvSpPr>
          <p:spPr>
            <a:xfrm>
              <a:off x="1182019" y="2746390"/>
              <a:ext cx="2037737" cy="213585"/>
            </a:xfrm>
            <a:prstGeom prst="rect">
              <a:avLst/>
            </a:prstGeom>
            <a:solidFill>
              <a:srgbClr val="002050"/>
            </a:solidFill>
          </p:spPr>
          <p:txBody>
            <a:bodyPr wrap="none">
              <a:spAutoFit/>
            </a:bodyPr>
            <a:lstStyle/>
            <a:p>
              <a:pPr marL="0" marR="0" lvl="0" indent="0" algn="ctr" defTabSz="685537"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rgbClr val="FFFFFF"/>
                  </a:solidFill>
                  <a:effectLst/>
                  <a:uLnTx/>
                  <a:uFillTx/>
                  <a:latin typeface="Segoe UI"/>
                  <a:cs typeface="+mn-cs"/>
                </a:rPr>
                <a:t>https://appX-mydomain.msappproxy.net/</a:t>
              </a:r>
              <a:endParaRPr kumimoji="0" lang="en-US" sz="1200" b="0" i="0" u="none" strike="noStrike" kern="0" cap="none" spc="0" normalizeH="0" baseline="0" noProof="0" dirty="0">
                <a:ln>
                  <a:noFill/>
                </a:ln>
                <a:solidFill>
                  <a:sysClr val="windowText" lastClr="000000"/>
                </a:solidFill>
                <a:effectLst/>
                <a:uLnTx/>
                <a:uFillTx/>
                <a:latin typeface="Segoe UI"/>
                <a:cs typeface="+mn-cs"/>
              </a:endParaRPr>
            </a:p>
          </p:txBody>
        </p:sp>
        <p:cxnSp>
          <p:nvCxnSpPr>
            <p:cNvPr id="12" name="Straight Arrow Connector 11">
              <a:extLst>
                <a:ext uri="{FF2B5EF4-FFF2-40B4-BE49-F238E27FC236}">
                  <a16:creationId xmlns:a16="http://schemas.microsoft.com/office/drawing/2014/main" id="{C117E0E8-2699-422A-9484-96F769DEBB96}"/>
                </a:ext>
              </a:extLst>
            </p:cNvPr>
            <p:cNvCxnSpPr>
              <a:stCxn id="41" idx="3"/>
            </p:cNvCxnSpPr>
            <p:nvPr/>
          </p:nvCxnSpPr>
          <p:spPr>
            <a:xfrm>
              <a:off x="2672714" y="2368570"/>
              <a:ext cx="721336" cy="0"/>
            </a:xfrm>
            <a:prstGeom prst="straightConnector1">
              <a:avLst/>
            </a:prstGeom>
            <a:noFill/>
            <a:ln w="38100" cap="rnd" cmpd="sng" algn="ctr">
              <a:solidFill>
                <a:srgbClr val="92D050"/>
              </a:solidFill>
              <a:prstDash val="sysDot"/>
              <a:headEnd type="none" w="med" len="sm"/>
              <a:tailEnd type="triangle" w="med" len="sm"/>
            </a:ln>
            <a:effectLst/>
          </p:spPr>
        </p:cxnSp>
        <p:sp>
          <p:nvSpPr>
            <p:cNvPr id="13" name="Rectangle 12">
              <a:extLst>
                <a:ext uri="{FF2B5EF4-FFF2-40B4-BE49-F238E27FC236}">
                  <a16:creationId xmlns:a16="http://schemas.microsoft.com/office/drawing/2014/main" id="{E77DA4C7-3C58-4E50-B2A1-0D8575134EBA}"/>
                </a:ext>
              </a:extLst>
            </p:cNvPr>
            <p:cNvSpPr/>
            <p:nvPr/>
          </p:nvSpPr>
          <p:spPr>
            <a:xfrm>
              <a:off x="5462791" y="2320884"/>
              <a:ext cx="856325" cy="415498"/>
            </a:xfrm>
            <a:prstGeom prst="rect">
              <a:avLst/>
            </a:prstGeom>
          </p:spPr>
          <p:txBody>
            <a:bodyPr wrap="none">
              <a:spAutoFit/>
            </a:bodyPr>
            <a:lstStyle/>
            <a:p>
              <a:pPr defTabSz="685537" fontAlgn="auto">
                <a:spcBef>
                  <a:spcPts val="0"/>
                </a:spcBef>
                <a:spcAft>
                  <a:spcPts val="0"/>
                </a:spcAft>
                <a:defRPr/>
              </a:pPr>
              <a:r>
                <a:rPr lang="en-US" sz="1050" b="0" kern="0" dirty="0">
                  <a:solidFill>
                    <a:srgbClr val="FF0000"/>
                  </a:solidFill>
                  <a:latin typeface="Segoe UI"/>
                  <a:cs typeface="+mn-cs"/>
                </a:rPr>
                <a:t>Application</a:t>
              </a:r>
            </a:p>
            <a:p>
              <a:pPr defTabSz="685537" fontAlgn="auto">
                <a:spcBef>
                  <a:spcPts val="0"/>
                </a:spcBef>
                <a:spcAft>
                  <a:spcPts val="0"/>
                </a:spcAft>
                <a:defRPr/>
              </a:pPr>
              <a:r>
                <a:rPr lang="en-US" sz="1050" b="0" kern="0" dirty="0">
                  <a:solidFill>
                    <a:srgbClr val="FF0000"/>
                  </a:solidFill>
                  <a:latin typeface="Segoe UI"/>
                  <a:cs typeface="+mn-cs"/>
                </a:rPr>
                <a:t>Proxy</a:t>
              </a:r>
            </a:p>
          </p:txBody>
        </p:sp>
        <p:sp>
          <p:nvSpPr>
            <p:cNvPr id="14" name="Rectangle: Single Corner Rounded 13">
              <a:extLst>
                <a:ext uri="{FF2B5EF4-FFF2-40B4-BE49-F238E27FC236}">
                  <a16:creationId xmlns:a16="http://schemas.microsoft.com/office/drawing/2014/main" id="{5B85AD05-9E2D-486F-B3CB-01132105444C}"/>
                </a:ext>
              </a:extLst>
            </p:cNvPr>
            <p:cNvSpPr/>
            <p:nvPr/>
          </p:nvSpPr>
          <p:spPr bwMode="auto">
            <a:xfrm flipH="1">
              <a:off x="2677446" y="5198245"/>
              <a:ext cx="5990224" cy="303014"/>
            </a:xfrm>
            <a:prstGeom prst="round1Rect">
              <a:avLst>
                <a:gd name="adj" fmla="val 0"/>
              </a:avLst>
            </a:prstGeom>
            <a:solidFill>
              <a:srgbClr val="002050">
                <a:alpha val="50000"/>
              </a:srgbClr>
            </a:solidFill>
            <a:ln w="19050"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5" name="Group 14">
              <a:extLst>
                <a:ext uri="{FF2B5EF4-FFF2-40B4-BE49-F238E27FC236}">
                  <a16:creationId xmlns:a16="http://schemas.microsoft.com/office/drawing/2014/main" id="{139EB53F-45F3-46A9-93B9-061B6BB02C1A}"/>
                </a:ext>
              </a:extLst>
            </p:cNvPr>
            <p:cNvGrpSpPr/>
            <p:nvPr/>
          </p:nvGrpSpPr>
          <p:grpSpPr>
            <a:xfrm>
              <a:off x="6613527" y="2253127"/>
              <a:ext cx="1705916" cy="1145356"/>
              <a:chOff x="9642302" y="2576215"/>
              <a:chExt cx="2320493" cy="1557986"/>
            </a:xfrm>
          </p:grpSpPr>
          <p:sp>
            <p:nvSpPr>
              <p:cNvPr id="16" name="Rectangle 15">
                <a:extLst>
                  <a:ext uri="{FF2B5EF4-FFF2-40B4-BE49-F238E27FC236}">
                    <a16:creationId xmlns:a16="http://schemas.microsoft.com/office/drawing/2014/main" id="{C9683CBF-90AC-4871-A87A-3685BAD0EF8E}"/>
                  </a:ext>
                </a:extLst>
              </p:cNvPr>
              <p:cNvSpPr/>
              <p:nvPr/>
            </p:nvSpPr>
            <p:spPr>
              <a:xfrm>
                <a:off x="9642302" y="3762642"/>
                <a:ext cx="2320493" cy="371559"/>
              </a:xfrm>
              <a:prstGeom prst="rect">
                <a:avLst/>
              </a:prstGeom>
            </p:spPr>
            <p:txBody>
              <a:bodyPr wrap="none">
                <a:spAutoFit/>
              </a:bodyPr>
              <a:lstStyle/>
              <a:p>
                <a:pPr marL="0" marR="0" lvl="0" indent="0" algn="ctr" defTabSz="685537" eaLnBrk="1" fontAlgn="auto" latinLnBrk="0" hangingPunct="1">
                  <a:lnSpc>
                    <a:spcPct val="100000"/>
                  </a:lnSpc>
                  <a:spcBef>
                    <a:spcPts val="0"/>
                  </a:spcBef>
                  <a:spcAft>
                    <a:spcPts val="0"/>
                  </a:spcAft>
                  <a:buClrTx/>
                  <a:buSzTx/>
                  <a:buFontTx/>
                  <a:buNone/>
                  <a:tabLst/>
                  <a:defRPr/>
                </a:pPr>
                <a:r>
                  <a:rPr kumimoji="0" lang="en-US" sz="1175" b="0" i="0" u="none" strike="noStrike" kern="0" cap="none" spc="0" normalizeH="0" baseline="0" noProof="0" dirty="0">
                    <a:ln>
                      <a:noFill/>
                    </a:ln>
                    <a:solidFill>
                      <a:srgbClr val="002060"/>
                    </a:solidFill>
                    <a:effectLst/>
                    <a:uLnTx/>
                    <a:uFillTx/>
                    <a:latin typeface="Segoe UI"/>
                    <a:cs typeface="+mn-cs"/>
                  </a:rPr>
                  <a:t>Azure or 3</a:t>
                </a:r>
                <a:r>
                  <a:rPr kumimoji="0" lang="en-US" sz="1175" b="0" i="0" u="none" strike="noStrike" kern="0" cap="none" spc="0" normalizeH="0" baseline="30000" noProof="0" dirty="0">
                    <a:ln>
                      <a:noFill/>
                    </a:ln>
                    <a:solidFill>
                      <a:srgbClr val="002060"/>
                    </a:solidFill>
                    <a:effectLst/>
                    <a:uLnTx/>
                    <a:uFillTx/>
                    <a:latin typeface="Segoe UI"/>
                    <a:cs typeface="+mn-cs"/>
                  </a:rPr>
                  <a:t>rd</a:t>
                </a:r>
                <a:r>
                  <a:rPr kumimoji="0" lang="en-US" sz="1175" b="0" i="0" u="none" strike="noStrike" kern="0" cap="none" spc="0" normalizeH="0" baseline="0" noProof="0" dirty="0">
                    <a:ln>
                      <a:noFill/>
                    </a:ln>
                    <a:solidFill>
                      <a:srgbClr val="002060"/>
                    </a:solidFill>
                    <a:effectLst/>
                    <a:uLnTx/>
                    <a:uFillTx/>
                    <a:latin typeface="Segoe UI"/>
                    <a:cs typeface="+mn-cs"/>
                  </a:rPr>
                  <a:t> Party IaaS </a:t>
                </a:r>
              </a:p>
            </p:txBody>
          </p:sp>
          <p:pic>
            <p:nvPicPr>
              <p:cNvPr id="17" name="Picture 16">
                <a:extLst>
                  <a:ext uri="{FF2B5EF4-FFF2-40B4-BE49-F238E27FC236}">
                    <a16:creationId xmlns:a16="http://schemas.microsoft.com/office/drawing/2014/main" id="{C1161A8B-243A-44A3-B9CA-FFEB3086CDC1}"/>
                  </a:ext>
                </a:extLst>
              </p:cNvPr>
              <p:cNvPicPr>
                <a:picLocks noChangeAspect="1"/>
              </p:cNvPicPr>
              <p:nvPr/>
            </p:nvPicPr>
            <p:blipFill rotWithShape="1">
              <a:blip r:embed="rId3" cstate="print">
                <a:duotone>
                  <a:prstClr val="black"/>
                  <a:srgbClr val="0078D7">
                    <a:tint val="45000"/>
                    <a:satMod val="400000"/>
                  </a:srgbClr>
                </a:duotone>
                <a:extLst>
                  <a:ext uri="{28A0092B-C50C-407E-A947-70E740481C1C}">
                    <a14:useLocalDpi xmlns:a14="http://schemas.microsoft.com/office/drawing/2010/main" val="0"/>
                  </a:ext>
                </a:extLst>
              </a:blip>
              <a:srcRect t="18171" b="19431"/>
              <a:stretch/>
            </p:blipFill>
            <p:spPr>
              <a:xfrm>
                <a:off x="9777493" y="2576215"/>
                <a:ext cx="1883427" cy="1175216"/>
              </a:xfrm>
              <a:prstGeom prst="rect">
                <a:avLst/>
              </a:prstGeom>
            </p:spPr>
          </p:pic>
          <p:sp>
            <p:nvSpPr>
              <p:cNvPr id="18" name="Rectangle: Rounded Corners 17">
                <a:extLst>
                  <a:ext uri="{FF2B5EF4-FFF2-40B4-BE49-F238E27FC236}">
                    <a16:creationId xmlns:a16="http://schemas.microsoft.com/office/drawing/2014/main" id="{B6290E1F-817D-4973-BB53-04FAAFD46CB3}"/>
                  </a:ext>
                </a:extLst>
              </p:cNvPr>
              <p:cNvSpPr/>
              <p:nvPr/>
            </p:nvSpPr>
            <p:spPr bwMode="auto">
              <a:xfrm>
                <a:off x="11361424" y="3162983"/>
                <a:ext cx="459451" cy="500708"/>
              </a:xfrm>
              <a:prstGeom prst="roundRect">
                <a:avLst>
                  <a:gd name="adj" fmla="val 6989"/>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9" name="Picture 18">
                <a:extLst>
                  <a:ext uri="{FF2B5EF4-FFF2-40B4-BE49-F238E27FC236}">
                    <a16:creationId xmlns:a16="http://schemas.microsoft.com/office/drawing/2014/main" id="{19B080A0-5550-4D73-A888-B197E57424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9528" y="3175682"/>
                <a:ext cx="483242" cy="483242"/>
              </a:xfrm>
              <a:prstGeom prst="rect">
                <a:avLst/>
              </a:prstGeom>
              <a:noFill/>
            </p:spPr>
          </p:pic>
          <p:pic>
            <p:nvPicPr>
              <p:cNvPr id="20" name="Picture 19">
                <a:extLst>
                  <a:ext uri="{FF2B5EF4-FFF2-40B4-BE49-F238E27FC236}">
                    <a16:creationId xmlns:a16="http://schemas.microsoft.com/office/drawing/2014/main" id="{F8C552BE-6B3C-4CBE-8969-64AA6B9545E5}"/>
                  </a:ext>
                </a:extLst>
              </p:cNvPr>
              <p:cNvPicPr>
                <a:picLocks noChangeAspect="1"/>
              </p:cNvPicPr>
              <p:nvPr/>
            </p:nvPicPr>
            <p:blipFill rotWithShape="1">
              <a:blip r:embed="rId5" cstate="print">
                <a:duotone>
                  <a:prstClr val="black"/>
                  <a:srgbClr val="0078D7">
                    <a:tint val="45000"/>
                    <a:satMod val="400000"/>
                  </a:srgbClr>
                </a:duotone>
                <a:extLst>
                  <a:ext uri="{28A0092B-C50C-407E-A947-70E740481C1C}">
                    <a14:useLocalDpi xmlns:a14="http://schemas.microsoft.com/office/drawing/2010/main" val="0"/>
                  </a:ext>
                </a:extLst>
              </a:blip>
              <a:srcRect t="17353" b="16241"/>
              <a:stretch/>
            </p:blipFill>
            <p:spPr>
              <a:xfrm>
                <a:off x="10491522" y="3008266"/>
                <a:ext cx="770772" cy="511836"/>
              </a:xfrm>
              <a:prstGeom prst="rect">
                <a:avLst/>
              </a:prstGeom>
            </p:spPr>
          </p:pic>
        </p:grpSp>
        <p:grpSp>
          <p:nvGrpSpPr>
            <p:cNvPr id="21" name="Group 20">
              <a:extLst>
                <a:ext uri="{FF2B5EF4-FFF2-40B4-BE49-F238E27FC236}">
                  <a16:creationId xmlns:a16="http://schemas.microsoft.com/office/drawing/2014/main" id="{E384BFFA-48EF-47BA-83C0-1336E1D02EE0}"/>
                </a:ext>
              </a:extLst>
            </p:cNvPr>
            <p:cNvGrpSpPr>
              <a:grpSpLocks noChangeAspect="1"/>
            </p:cNvGrpSpPr>
            <p:nvPr/>
          </p:nvGrpSpPr>
          <p:grpSpPr>
            <a:xfrm>
              <a:off x="3300199" y="4846129"/>
              <a:ext cx="551753" cy="359056"/>
              <a:chOff x="4868397" y="5377787"/>
              <a:chExt cx="457200" cy="297526"/>
            </a:xfrm>
          </p:grpSpPr>
          <p:sp>
            <p:nvSpPr>
              <p:cNvPr id="22" name="Rectangle 21">
                <a:extLst>
                  <a:ext uri="{FF2B5EF4-FFF2-40B4-BE49-F238E27FC236}">
                    <a16:creationId xmlns:a16="http://schemas.microsoft.com/office/drawing/2014/main" id="{295FD062-426E-45D7-9D24-7E438F143488}"/>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3" name="Picture 22">
                <a:extLst>
                  <a:ext uri="{FF2B5EF4-FFF2-40B4-BE49-F238E27FC236}">
                    <a16:creationId xmlns:a16="http://schemas.microsoft.com/office/drawing/2014/main" id="{5D5141C0-7232-4697-9D23-C236339D841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7" y="5377787"/>
                <a:ext cx="457200" cy="297526"/>
              </a:xfrm>
              <a:prstGeom prst="rect">
                <a:avLst/>
              </a:prstGeom>
            </p:spPr>
          </p:pic>
        </p:grpSp>
        <p:grpSp>
          <p:nvGrpSpPr>
            <p:cNvPr id="24" name="Group 23">
              <a:extLst>
                <a:ext uri="{FF2B5EF4-FFF2-40B4-BE49-F238E27FC236}">
                  <a16:creationId xmlns:a16="http://schemas.microsoft.com/office/drawing/2014/main" id="{36233681-8FEA-41F2-8D48-046C52DFC290}"/>
                </a:ext>
              </a:extLst>
            </p:cNvPr>
            <p:cNvGrpSpPr>
              <a:grpSpLocks noChangeAspect="1"/>
            </p:cNvGrpSpPr>
            <p:nvPr/>
          </p:nvGrpSpPr>
          <p:grpSpPr>
            <a:xfrm>
              <a:off x="3978185" y="4846129"/>
              <a:ext cx="551753" cy="359056"/>
              <a:chOff x="4868398" y="5377787"/>
              <a:chExt cx="457200" cy="297526"/>
            </a:xfrm>
          </p:grpSpPr>
          <p:sp>
            <p:nvSpPr>
              <p:cNvPr id="25" name="Rectangle 24">
                <a:extLst>
                  <a:ext uri="{FF2B5EF4-FFF2-40B4-BE49-F238E27FC236}">
                    <a16:creationId xmlns:a16="http://schemas.microsoft.com/office/drawing/2014/main" id="{44E65AD1-BD66-4C32-A44F-AE1BDFA5B331}"/>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6" name="Picture 25">
                <a:extLst>
                  <a:ext uri="{FF2B5EF4-FFF2-40B4-BE49-F238E27FC236}">
                    <a16:creationId xmlns:a16="http://schemas.microsoft.com/office/drawing/2014/main" id="{E6F4CF29-640A-4756-B263-60A43E47CBA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8" y="5377787"/>
                <a:ext cx="457200" cy="297526"/>
              </a:xfrm>
              <a:prstGeom prst="rect">
                <a:avLst/>
              </a:prstGeom>
            </p:spPr>
          </p:pic>
        </p:grpSp>
        <p:sp>
          <p:nvSpPr>
            <p:cNvPr id="27" name="Oval 26">
              <a:extLst>
                <a:ext uri="{FF2B5EF4-FFF2-40B4-BE49-F238E27FC236}">
                  <a16:creationId xmlns:a16="http://schemas.microsoft.com/office/drawing/2014/main" id="{3C565A79-608F-424B-955B-DFB5E741C69E}"/>
                </a:ext>
              </a:extLst>
            </p:cNvPr>
            <p:cNvSpPr/>
            <p:nvPr/>
          </p:nvSpPr>
          <p:spPr bwMode="auto">
            <a:xfrm>
              <a:off x="5061934" y="2843938"/>
              <a:ext cx="34280" cy="3428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28" name="Connector: Elbow 27">
              <a:extLst>
                <a:ext uri="{FF2B5EF4-FFF2-40B4-BE49-F238E27FC236}">
                  <a16:creationId xmlns:a16="http://schemas.microsoft.com/office/drawing/2014/main" id="{F93BA331-B08F-44DA-B24A-A6E5CA5ED85F}"/>
                </a:ext>
              </a:extLst>
            </p:cNvPr>
            <p:cNvCxnSpPr>
              <a:stCxn id="30" idx="4"/>
            </p:cNvCxnSpPr>
            <p:nvPr/>
          </p:nvCxnSpPr>
          <p:spPr>
            <a:xfrm rot="5400000">
              <a:off x="3730085" y="3076489"/>
              <a:ext cx="1263207" cy="866665"/>
            </a:xfrm>
            <a:prstGeom prst="bentConnector3">
              <a:avLst>
                <a:gd name="adj1" fmla="val 50000"/>
              </a:avLst>
            </a:prstGeom>
            <a:noFill/>
            <a:ln w="25400" cap="rnd" cmpd="sng" algn="ctr">
              <a:solidFill>
                <a:srgbClr val="92D050"/>
              </a:solidFill>
              <a:prstDash val="sysDot"/>
              <a:headEnd type="none"/>
              <a:tailEnd type="triangle"/>
            </a:ln>
            <a:effectLst/>
          </p:spPr>
        </p:cxnSp>
        <p:cxnSp>
          <p:nvCxnSpPr>
            <p:cNvPr id="29" name="Connector: Elbow 148">
              <a:extLst>
                <a:ext uri="{FF2B5EF4-FFF2-40B4-BE49-F238E27FC236}">
                  <a16:creationId xmlns:a16="http://schemas.microsoft.com/office/drawing/2014/main" id="{3050A268-9095-4FC5-85F7-11DF1AB2CC21}"/>
                </a:ext>
              </a:extLst>
            </p:cNvPr>
            <p:cNvCxnSpPr/>
            <p:nvPr/>
          </p:nvCxnSpPr>
          <p:spPr>
            <a:xfrm flipV="1">
              <a:off x="5217236" y="2756098"/>
              <a:ext cx="1386636" cy="4093"/>
            </a:xfrm>
            <a:prstGeom prst="straightConnector1">
              <a:avLst/>
            </a:prstGeom>
            <a:noFill/>
            <a:ln w="25400" cap="rnd" cmpd="sng" algn="ctr">
              <a:solidFill>
                <a:srgbClr val="92D050"/>
              </a:solidFill>
              <a:prstDash val="sysDot"/>
              <a:headEnd type="none"/>
              <a:tailEnd type="triangle"/>
            </a:ln>
            <a:effectLst/>
          </p:spPr>
        </p:cxnSp>
        <p:sp>
          <p:nvSpPr>
            <p:cNvPr id="30" name="Oval 29">
              <a:extLst>
                <a:ext uri="{FF2B5EF4-FFF2-40B4-BE49-F238E27FC236}">
                  <a16:creationId xmlns:a16="http://schemas.microsoft.com/office/drawing/2014/main" id="{205699E6-9772-453B-B101-2C7B4C650138}"/>
                </a:ext>
              </a:extLst>
            </p:cNvPr>
            <p:cNvSpPr/>
            <p:nvPr/>
          </p:nvSpPr>
          <p:spPr bwMode="auto">
            <a:xfrm>
              <a:off x="4777879" y="2843938"/>
              <a:ext cx="34280" cy="3428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1" name="Oval 30">
              <a:extLst>
                <a:ext uri="{FF2B5EF4-FFF2-40B4-BE49-F238E27FC236}">
                  <a16:creationId xmlns:a16="http://schemas.microsoft.com/office/drawing/2014/main" id="{AE134711-7368-416E-9AB5-8FDC30B96B87}"/>
                </a:ext>
              </a:extLst>
            </p:cNvPr>
            <p:cNvSpPr/>
            <p:nvPr/>
          </p:nvSpPr>
          <p:spPr bwMode="auto">
            <a:xfrm>
              <a:off x="4914748" y="2843938"/>
              <a:ext cx="34280" cy="3428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2" name="Oval 31">
              <a:extLst>
                <a:ext uri="{FF2B5EF4-FFF2-40B4-BE49-F238E27FC236}">
                  <a16:creationId xmlns:a16="http://schemas.microsoft.com/office/drawing/2014/main" id="{24DADD4C-CC93-4049-A5A9-B03E9062C7D4}"/>
                </a:ext>
              </a:extLst>
            </p:cNvPr>
            <p:cNvSpPr/>
            <p:nvPr/>
          </p:nvSpPr>
          <p:spPr bwMode="auto">
            <a:xfrm>
              <a:off x="5200431" y="2844608"/>
              <a:ext cx="33610" cy="3361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33" name="Connector: Elbow 32">
              <a:extLst>
                <a:ext uri="{FF2B5EF4-FFF2-40B4-BE49-F238E27FC236}">
                  <a16:creationId xmlns:a16="http://schemas.microsoft.com/office/drawing/2014/main" id="{F3B2C124-6043-47C0-92ED-39C382005B55}"/>
                </a:ext>
              </a:extLst>
            </p:cNvPr>
            <p:cNvCxnSpPr>
              <a:stCxn id="35" idx="4"/>
              <a:endCxn id="23" idx="0"/>
            </p:cNvCxnSpPr>
            <p:nvPr/>
          </p:nvCxnSpPr>
          <p:spPr>
            <a:xfrm rot="5400000">
              <a:off x="3467452" y="4385225"/>
              <a:ext cx="569527" cy="352281"/>
            </a:xfrm>
            <a:prstGeom prst="bentConnector3">
              <a:avLst>
                <a:gd name="adj1" fmla="val 50000"/>
              </a:avLst>
            </a:prstGeom>
            <a:noFill/>
            <a:ln w="25400" cap="rnd" cmpd="sng" algn="ctr">
              <a:solidFill>
                <a:srgbClr val="92D050"/>
              </a:solidFill>
              <a:prstDash val="sysDot"/>
              <a:headEnd type="none"/>
              <a:tailEnd type="triangle"/>
            </a:ln>
            <a:effectLst/>
          </p:spPr>
        </p:cxnSp>
        <p:cxnSp>
          <p:nvCxnSpPr>
            <p:cNvPr id="34" name="Connector: Elbow 255">
              <a:extLst>
                <a:ext uri="{FF2B5EF4-FFF2-40B4-BE49-F238E27FC236}">
                  <a16:creationId xmlns:a16="http://schemas.microsoft.com/office/drawing/2014/main" id="{EE23C9CC-83A4-4D5B-9E01-7F576F5EA90B}"/>
                </a:ext>
              </a:extLst>
            </p:cNvPr>
            <p:cNvCxnSpPr>
              <a:stCxn id="36" idx="4"/>
              <a:endCxn id="49" idx="0"/>
            </p:cNvCxnSpPr>
            <p:nvPr/>
          </p:nvCxnSpPr>
          <p:spPr>
            <a:xfrm flipH="1">
              <a:off x="4915919" y="4277990"/>
              <a:ext cx="1804" cy="568137"/>
            </a:xfrm>
            <a:prstGeom prst="straightConnector1">
              <a:avLst/>
            </a:prstGeom>
            <a:noFill/>
            <a:ln w="25400" cap="rnd" cmpd="sng" algn="ctr">
              <a:solidFill>
                <a:srgbClr val="92D050"/>
              </a:solidFill>
              <a:prstDash val="sysDot"/>
              <a:headEnd type="none"/>
              <a:tailEnd type="triangle"/>
            </a:ln>
            <a:effectLst/>
          </p:spPr>
        </p:cxnSp>
        <p:sp>
          <p:nvSpPr>
            <p:cNvPr id="35" name="Oval 34">
              <a:extLst>
                <a:ext uri="{FF2B5EF4-FFF2-40B4-BE49-F238E27FC236}">
                  <a16:creationId xmlns:a16="http://schemas.microsoft.com/office/drawing/2014/main" id="{94E4F0C3-EA9F-42E6-B9B6-092830E786C6}"/>
                </a:ext>
              </a:extLst>
            </p:cNvPr>
            <p:cNvSpPr/>
            <p:nvPr/>
          </p:nvSpPr>
          <p:spPr bwMode="auto">
            <a:xfrm>
              <a:off x="3911215" y="4242322"/>
              <a:ext cx="34280" cy="34280"/>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6" name="Oval 35">
              <a:extLst>
                <a:ext uri="{FF2B5EF4-FFF2-40B4-BE49-F238E27FC236}">
                  <a16:creationId xmlns:a16="http://schemas.microsoft.com/office/drawing/2014/main" id="{AA3F0308-493A-4025-9C1B-FA53D10BF1C3}"/>
                </a:ext>
              </a:extLst>
            </p:cNvPr>
            <p:cNvSpPr/>
            <p:nvPr/>
          </p:nvSpPr>
          <p:spPr bwMode="auto">
            <a:xfrm>
              <a:off x="4900582" y="4243711"/>
              <a:ext cx="34280" cy="34280"/>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37" name="Connector: Elbow 36">
              <a:extLst>
                <a:ext uri="{FF2B5EF4-FFF2-40B4-BE49-F238E27FC236}">
                  <a16:creationId xmlns:a16="http://schemas.microsoft.com/office/drawing/2014/main" id="{D0753B08-ABA8-4390-AB2C-E9FC2195A22D}"/>
                </a:ext>
              </a:extLst>
            </p:cNvPr>
            <p:cNvCxnSpPr>
              <a:stCxn id="35" idx="4"/>
              <a:endCxn id="26" idx="0"/>
            </p:cNvCxnSpPr>
            <p:nvPr/>
          </p:nvCxnSpPr>
          <p:spPr>
            <a:xfrm rot="16200000" flipH="1">
              <a:off x="3806445" y="4398512"/>
              <a:ext cx="569527" cy="325706"/>
            </a:xfrm>
            <a:prstGeom prst="bentConnector3">
              <a:avLst>
                <a:gd name="adj1" fmla="val 50000"/>
              </a:avLst>
            </a:prstGeom>
            <a:noFill/>
            <a:ln w="25400" cap="rnd" cmpd="sng" algn="ctr">
              <a:solidFill>
                <a:srgbClr val="92D050"/>
              </a:solidFill>
              <a:prstDash val="sysDot"/>
              <a:headEnd type="none"/>
              <a:tailEnd type="triangle"/>
            </a:ln>
            <a:effectLst/>
          </p:spPr>
        </p:cxnSp>
        <p:grpSp>
          <p:nvGrpSpPr>
            <p:cNvPr id="38" name="Group 37">
              <a:extLst>
                <a:ext uri="{FF2B5EF4-FFF2-40B4-BE49-F238E27FC236}">
                  <a16:creationId xmlns:a16="http://schemas.microsoft.com/office/drawing/2014/main" id="{10D8FCE6-7D99-4667-807F-2B29A37DD542}"/>
                </a:ext>
              </a:extLst>
            </p:cNvPr>
            <p:cNvGrpSpPr>
              <a:grpSpLocks noChangeAspect="1"/>
            </p:cNvGrpSpPr>
            <p:nvPr/>
          </p:nvGrpSpPr>
          <p:grpSpPr>
            <a:xfrm>
              <a:off x="1729057" y="2054017"/>
              <a:ext cx="943657" cy="629105"/>
              <a:chOff x="833051" y="2220254"/>
              <a:chExt cx="1198410" cy="798940"/>
            </a:xfrm>
          </p:grpSpPr>
          <p:grpSp>
            <p:nvGrpSpPr>
              <p:cNvPr id="39" name="Group 38">
                <a:extLst>
                  <a:ext uri="{FF2B5EF4-FFF2-40B4-BE49-F238E27FC236}">
                    <a16:creationId xmlns:a16="http://schemas.microsoft.com/office/drawing/2014/main" id="{7914F110-F55E-48FD-BFDB-DF956C0599C4}"/>
                  </a:ext>
                </a:extLst>
              </p:cNvPr>
              <p:cNvGrpSpPr/>
              <p:nvPr/>
            </p:nvGrpSpPr>
            <p:grpSpPr>
              <a:xfrm>
                <a:off x="833051" y="2220254"/>
                <a:ext cx="1198410" cy="798940"/>
                <a:chOff x="759175" y="2162524"/>
                <a:chExt cx="1371600" cy="914400"/>
              </a:xfrm>
            </p:grpSpPr>
            <p:sp>
              <p:nvSpPr>
                <p:cNvPr id="41" name="Rectangle 40">
                  <a:extLst>
                    <a:ext uri="{FF2B5EF4-FFF2-40B4-BE49-F238E27FC236}">
                      <a16:creationId xmlns:a16="http://schemas.microsoft.com/office/drawing/2014/main" id="{54752167-C2AD-4FBF-A189-F44A75033C45}"/>
                    </a:ext>
                  </a:extLst>
                </p:cNvPr>
                <p:cNvSpPr/>
                <p:nvPr/>
              </p:nvSpPr>
              <p:spPr bwMode="auto">
                <a:xfrm>
                  <a:off x="759175" y="2162524"/>
                  <a:ext cx="1371600" cy="914400"/>
                </a:xfrm>
                <a:prstGeom prst="rect">
                  <a:avLst/>
                </a:prstGeom>
                <a:solidFill>
                  <a:srgbClr val="FFFFFF"/>
                </a:solidFill>
                <a:ln w="12700" cap="flat" cmpd="sng" algn="ctr">
                  <a:solidFill>
                    <a:srgbClr val="D2D2D2">
                      <a:lumMod val="90000"/>
                    </a:srgbClr>
                  </a:solid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2" name="Rectangle 41">
                  <a:extLst>
                    <a:ext uri="{FF2B5EF4-FFF2-40B4-BE49-F238E27FC236}">
                      <a16:creationId xmlns:a16="http://schemas.microsoft.com/office/drawing/2014/main" id="{BECF3FDD-0F43-4F36-B021-1529CAE8D90D}"/>
                    </a:ext>
                  </a:extLst>
                </p:cNvPr>
                <p:cNvSpPr/>
                <p:nvPr/>
              </p:nvSpPr>
              <p:spPr bwMode="auto">
                <a:xfrm>
                  <a:off x="759175" y="2162524"/>
                  <a:ext cx="1371600" cy="137160"/>
                </a:xfrm>
                <a:prstGeom prst="rect">
                  <a:avLst/>
                </a:prstGeom>
                <a:solidFill>
                  <a:srgbClr val="D2D2D2">
                    <a:lumMod val="90000"/>
                  </a:srgbClr>
                </a:solidFill>
                <a:ln w="12700"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40" name="Freeform 90">
                <a:extLst>
                  <a:ext uri="{FF2B5EF4-FFF2-40B4-BE49-F238E27FC236}">
                    <a16:creationId xmlns:a16="http://schemas.microsoft.com/office/drawing/2014/main" id="{B2349E0C-AD0E-4A0E-B13E-E8917B33F86F}"/>
                  </a:ext>
                </a:extLst>
              </p:cNvPr>
              <p:cNvSpPr>
                <a:spLocks noChangeAspect="1" noEditPoints="1"/>
              </p:cNvSpPr>
              <p:nvPr/>
            </p:nvSpPr>
            <p:spPr bwMode="auto">
              <a:xfrm>
                <a:off x="1191750" y="2428425"/>
                <a:ext cx="481013" cy="481013"/>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002050"/>
              </a:solidFill>
              <a:ln>
                <a:noFill/>
              </a:ln>
            </p:spPr>
            <p:txBody>
              <a:bodyPr vert="horz" wrap="square" lIns="68561" tIns="34280" rIns="68561" bIns="34280" numCol="1" anchor="t" anchorCtr="0" compatLnSpc="1">
                <a:prstTxWarp prst="textNoShape">
                  <a:avLst/>
                </a:prstTxWarp>
              </a:bodyPr>
              <a:lstStyle/>
              <a:p>
                <a:pPr marL="0" marR="0" lvl="0" indent="0" algn="ctr"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ysClr val="windowText" lastClr="000000"/>
                  </a:solidFill>
                  <a:effectLst/>
                  <a:uLnTx/>
                  <a:uFillTx/>
                  <a:latin typeface="Segoe UI"/>
                  <a:cs typeface="+mn-cs"/>
                </a:endParaRPr>
              </a:p>
            </p:txBody>
          </p:sp>
        </p:grpSp>
        <p:grpSp>
          <p:nvGrpSpPr>
            <p:cNvPr id="43" name="Group 42">
              <a:extLst>
                <a:ext uri="{FF2B5EF4-FFF2-40B4-BE49-F238E27FC236}">
                  <a16:creationId xmlns:a16="http://schemas.microsoft.com/office/drawing/2014/main" id="{1A360CF0-A8A2-4116-A87E-2DB5145BED39}"/>
                </a:ext>
              </a:extLst>
            </p:cNvPr>
            <p:cNvGrpSpPr/>
            <p:nvPr/>
          </p:nvGrpSpPr>
          <p:grpSpPr>
            <a:xfrm>
              <a:off x="6128830" y="2812009"/>
              <a:ext cx="825294" cy="342833"/>
              <a:chOff x="9135239" y="2985099"/>
              <a:chExt cx="1122616" cy="466342"/>
            </a:xfrm>
          </p:grpSpPr>
          <p:sp>
            <p:nvSpPr>
              <p:cNvPr id="44" name="Freeform: Shape 43">
                <a:extLst>
                  <a:ext uri="{FF2B5EF4-FFF2-40B4-BE49-F238E27FC236}">
                    <a16:creationId xmlns:a16="http://schemas.microsoft.com/office/drawing/2014/main" id="{82717B55-A1BE-4C3C-9BA9-F57AF569C3B8}"/>
                  </a:ext>
                </a:extLst>
              </p:cNvPr>
              <p:cNvSpPr>
                <a:spLocks noChangeAspect="1"/>
              </p:cNvSpPr>
              <p:nvPr/>
            </p:nvSpPr>
            <p:spPr bwMode="auto">
              <a:xfrm>
                <a:off x="9681250" y="3085633"/>
                <a:ext cx="576605" cy="365808"/>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sp>
            <p:nvSpPr>
              <p:cNvPr id="45" name="Rectangle 44">
                <a:extLst>
                  <a:ext uri="{FF2B5EF4-FFF2-40B4-BE49-F238E27FC236}">
                    <a16:creationId xmlns:a16="http://schemas.microsoft.com/office/drawing/2014/main" id="{3E6D3E50-FC8D-4105-9383-CC7758EAE5A3}"/>
                  </a:ext>
                </a:extLst>
              </p:cNvPr>
              <p:cNvSpPr/>
              <p:nvPr/>
            </p:nvSpPr>
            <p:spPr>
              <a:xfrm>
                <a:off x="9135239" y="2985099"/>
                <a:ext cx="753276" cy="433309"/>
              </a:xfrm>
              <a:prstGeom prst="rect">
                <a:avLst/>
              </a:prstGeom>
            </p:spPr>
            <p:txBody>
              <a:bodyPr wrap="square">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grpSp>
        <p:cxnSp>
          <p:nvCxnSpPr>
            <p:cNvPr id="46" name="Straight Arrow Connector 45">
              <a:extLst>
                <a:ext uri="{FF2B5EF4-FFF2-40B4-BE49-F238E27FC236}">
                  <a16:creationId xmlns:a16="http://schemas.microsoft.com/office/drawing/2014/main" id="{B4AE2140-DC6E-47AE-B60A-30A358B47555}"/>
                </a:ext>
              </a:extLst>
            </p:cNvPr>
            <p:cNvCxnSpPr>
              <a:cxnSpLocks/>
              <a:endCxn id="11" idx="2"/>
            </p:cNvCxnSpPr>
            <p:nvPr/>
          </p:nvCxnSpPr>
          <p:spPr>
            <a:xfrm flipV="1">
              <a:off x="1418848" y="2959975"/>
              <a:ext cx="782040" cy="650046"/>
            </a:xfrm>
            <a:prstGeom prst="straightConnector1">
              <a:avLst/>
            </a:prstGeom>
            <a:noFill/>
            <a:ln w="38100" cap="rnd" cmpd="sng" algn="ctr">
              <a:solidFill>
                <a:srgbClr val="92D050"/>
              </a:solidFill>
              <a:prstDash val="sysDot"/>
              <a:headEnd type="none" w="med" len="sm"/>
              <a:tailEnd type="triangle" w="med" len="sm"/>
            </a:ln>
            <a:effectLst/>
          </p:spPr>
        </p:cxnSp>
        <p:grpSp>
          <p:nvGrpSpPr>
            <p:cNvPr id="47" name="Group 46">
              <a:extLst>
                <a:ext uri="{FF2B5EF4-FFF2-40B4-BE49-F238E27FC236}">
                  <a16:creationId xmlns:a16="http://schemas.microsoft.com/office/drawing/2014/main" id="{1A4B8DD5-A303-4CFE-BCCD-5FC0F108CD52}"/>
                </a:ext>
              </a:extLst>
            </p:cNvPr>
            <p:cNvGrpSpPr>
              <a:grpSpLocks noChangeAspect="1"/>
            </p:cNvGrpSpPr>
            <p:nvPr/>
          </p:nvGrpSpPr>
          <p:grpSpPr>
            <a:xfrm>
              <a:off x="4640043" y="4846129"/>
              <a:ext cx="551753" cy="359056"/>
              <a:chOff x="4868398" y="5377787"/>
              <a:chExt cx="457200" cy="297526"/>
            </a:xfrm>
          </p:grpSpPr>
          <p:sp>
            <p:nvSpPr>
              <p:cNvPr id="48" name="Rectangle 47">
                <a:extLst>
                  <a:ext uri="{FF2B5EF4-FFF2-40B4-BE49-F238E27FC236}">
                    <a16:creationId xmlns:a16="http://schemas.microsoft.com/office/drawing/2014/main" id="{B3DB1F5B-41B2-4AF5-AA38-12593126B371}"/>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9" name="Picture 48">
                <a:extLst>
                  <a:ext uri="{FF2B5EF4-FFF2-40B4-BE49-F238E27FC236}">
                    <a16:creationId xmlns:a16="http://schemas.microsoft.com/office/drawing/2014/main" id="{9752478B-105D-4F2C-BE0D-B907FFA09AF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8" y="5377787"/>
                <a:ext cx="457200" cy="297526"/>
              </a:xfrm>
              <a:prstGeom prst="rect">
                <a:avLst/>
              </a:prstGeom>
            </p:spPr>
          </p:pic>
        </p:grpSp>
        <p:cxnSp>
          <p:nvCxnSpPr>
            <p:cNvPr id="50" name="Straight Arrow Connector 49">
              <a:extLst>
                <a:ext uri="{FF2B5EF4-FFF2-40B4-BE49-F238E27FC236}">
                  <a16:creationId xmlns:a16="http://schemas.microsoft.com/office/drawing/2014/main" id="{9C508026-7FEE-4AB8-88F2-6E2D228A4670}"/>
                </a:ext>
              </a:extLst>
            </p:cNvPr>
            <p:cNvCxnSpPr>
              <a:stCxn id="31" idx="4"/>
              <a:endCxn id="53" idx="12"/>
            </p:cNvCxnSpPr>
            <p:nvPr/>
          </p:nvCxnSpPr>
          <p:spPr>
            <a:xfrm flipH="1">
              <a:off x="4925066" y="2878218"/>
              <a:ext cx="6822" cy="1263248"/>
            </a:xfrm>
            <a:prstGeom prst="straightConnector1">
              <a:avLst/>
            </a:prstGeom>
            <a:noFill/>
            <a:ln w="25400" cap="rnd" cmpd="sng" algn="ctr">
              <a:solidFill>
                <a:srgbClr val="92D050"/>
              </a:solidFill>
              <a:prstDash val="sysDot"/>
              <a:headEnd type="none"/>
              <a:tailEnd type="triangle"/>
            </a:ln>
            <a:effectLst/>
          </p:spPr>
        </p:cxnSp>
        <p:grpSp>
          <p:nvGrpSpPr>
            <p:cNvPr id="51" name="Group 50">
              <a:extLst>
                <a:ext uri="{FF2B5EF4-FFF2-40B4-BE49-F238E27FC236}">
                  <a16:creationId xmlns:a16="http://schemas.microsoft.com/office/drawing/2014/main" id="{D2EE8771-735C-47B5-9FDD-2E878C52DAB6}"/>
                </a:ext>
              </a:extLst>
            </p:cNvPr>
            <p:cNvGrpSpPr/>
            <p:nvPr/>
          </p:nvGrpSpPr>
          <p:grpSpPr>
            <a:xfrm>
              <a:off x="4230319" y="4141435"/>
              <a:ext cx="856907" cy="217361"/>
              <a:chOff x="6400509" y="5033005"/>
              <a:chExt cx="1165619" cy="295666"/>
            </a:xfrm>
          </p:grpSpPr>
          <p:sp>
            <p:nvSpPr>
              <p:cNvPr id="52" name="Rectangle 51">
                <a:extLst>
                  <a:ext uri="{FF2B5EF4-FFF2-40B4-BE49-F238E27FC236}">
                    <a16:creationId xmlns:a16="http://schemas.microsoft.com/office/drawing/2014/main" id="{71FE74B0-152B-4797-B961-B708D4FE5641}"/>
                  </a:ext>
                </a:extLst>
              </p:cNvPr>
              <p:cNvSpPr/>
              <p:nvPr/>
            </p:nvSpPr>
            <p:spPr>
              <a:xfrm>
                <a:off x="6400509" y="5103911"/>
                <a:ext cx="753277" cy="153856"/>
              </a:xfrm>
              <a:prstGeom prst="rect">
                <a:avLst/>
              </a:prstGeom>
            </p:spPr>
            <p:txBody>
              <a:bodyPr wrap="square" lIns="67223" tIns="0" rIns="67223" bIns="0" anchor="ctr">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sp>
            <p:nvSpPr>
              <p:cNvPr id="53" name="Freeform: Shape 123">
                <a:extLst>
                  <a:ext uri="{FF2B5EF4-FFF2-40B4-BE49-F238E27FC236}">
                    <a16:creationId xmlns:a16="http://schemas.microsoft.com/office/drawing/2014/main" id="{D1DD3FF7-FE5E-4FC8-97DA-57EE34B28FDF}"/>
                  </a:ext>
                </a:extLst>
              </p:cNvPr>
              <p:cNvSpPr>
                <a:spLocks noChangeAspect="1"/>
              </p:cNvSpPr>
              <p:nvPr/>
            </p:nvSpPr>
            <p:spPr bwMode="auto">
              <a:xfrm>
                <a:off x="7100085" y="5033005"/>
                <a:ext cx="466043" cy="295666"/>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grpSp>
        <p:grpSp>
          <p:nvGrpSpPr>
            <p:cNvPr id="54" name="Group 53">
              <a:extLst>
                <a:ext uri="{FF2B5EF4-FFF2-40B4-BE49-F238E27FC236}">
                  <a16:creationId xmlns:a16="http://schemas.microsoft.com/office/drawing/2014/main" id="{9F7B2A2E-B8C1-4CCE-9519-49E83AD0CD83}"/>
                </a:ext>
              </a:extLst>
            </p:cNvPr>
            <p:cNvGrpSpPr/>
            <p:nvPr/>
          </p:nvGrpSpPr>
          <p:grpSpPr>
            <a:xfrm>
              <a:off x="3244897" y="4141435"/>
              <a:ext cx="846926" cy="217361"/>
              <a:chOff x="5060079" y="5033005"/>
              <a:chExt cx="1152041" cy="295666"/>
            </a:xfrm>
          </p:grpSpPr>
          <p:sp>
            <p:nvSpPr>
              <p:cNvPr id="55" name="Rectangle 54">
                <a:extLst>
                  <a:ext uri="{FF2B5EF4-FFF2-40B4-BE49-F238E27FC236}">
                    <a16:creationId xmlns:a16="http://schemas.microsoft.com/office/drawing/2014/main" id="{33302D29-5FCD-41C0-A126-371768D6A977}"/>
                  </a:ext>
                </a:extLst>
              </p:cNvPr>
              <p:cNvSpPr/>
              <p:nvPr/>
            </p:nvSpPr>
            <p:spPr>
              <a:xfrm>
                <a:off x="5060079" y="5103911"/>
                <a:ext cx="753278" cy="153856"/>
              </a:xfrm>
              <a:prstGeom prst="rect">
                <a:avLst/>
              </a:prstGeom>
            </p:spPr>
            <p:txBody>
              <a:bodyPr wrap="square" lIns="67223" tIns="0" rIns="67223" bIns="0" anchor="ctr">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sp>
            <p:nvSpPr>
              <p:cNvPr id="56" name="Freeform: Shape 123">
                <a:extLst>
                  <a:ext uri="{FF2B5EF4-FFF2-40B4-BE49-F238E27FC236}">
                    <a16:creationId xmlns:a16="http://schemas.microsoft.com/office/drawing/2014/main" id="{5C153611-E7BB-4C0B-BE18-F81F746915EC}"/>
                  </a:ext>
                </a:extLst>
              </p:cNvPr>
              <p:cNvSpPr>
                <a:spLocks noChangeAspect="1"/>
              </p:cNvSpPr>
              <p:nvPr/>
            </p:nvSpPr>
            <p:spPr bwMode="auto">
              <a:xfrm>
                <a:off x="5746077" y="5033005"/>
                <a:ext cx="466043" cy="295666"/>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grpSp>
        <p:cxnSp>
          <p:nvCxnSpPr>
            <p:cNvPr id="57" name="Connector: Elbow 56">
              <a:extLst>
                <a:ext uri="{FF2B5EF4-FFF2-40B4-BE49-F238E27FC236}">
                  <a16:creationId xmlns:a16="http://schemas.microsoft.com/office/drawing/2014/main" id="{2BDD7E8C-B682-4DF8-A39A-771E6AF9E5FD}"/>
                </a:ext>
              </a:extLst>
            </p:cNvPr>
            <p:cNvCxnSpPr>
              <a:stCxn id="27" idx="4"/>
            </p:cNvCxnSpPr>
            <p:nvPr/>
          </p:nvCxnSpPr>
          <p:spPr>
            <a:xfrm rot="16200000" flipH="1">
              <a:off x="4839893" y="3117400"/>
              <a:ext cx="1263207" cy="784844"/>
            </a:xfrm>
            <a:prstGeom prst="bentConnector3">
              <a:avLst>
                <a:gd name="adj1" fmla="val 50000"/>
              </a:avLst>
            </a:prstGeom>
            <a:noFill/>
            <a:ln w="25400" cap="rnd" cmpd="sng" algn="ctr">
              <a:solidFill>
                <a:srgbClr val="92D050"/>
              </a:solidFill>
              <a:prstDash val="sysDot"/>
              <a:headEnd type="none"/>
              <a:tailEnd type="triangle"/>
            </a:ln>
            <a:effectLst/>
          </p:spPr>
        </p:cxnSp>
        <p:grpSp>
          <p:nvGrpSpPr>
            <p:cNvPr id="58" name="Group 57">
              <a:extLst>
                <a:ext uri="{FF2B5EF4-FFF2-40B4-BE49-F238E27FC236}">
                  <a16:creationId xmlns:a16="http://schemas.microsoft.com/office/drawing/2014/main" id="{534A8B67-BC6B-45C4-BA70-35D57941A6A4}"/>
                </a:ext>
              </a:extLst>
            </p:cNvPr>
            <p:cNvGrpSpPr/>
            <p:nvPr/>
          </p:nvGrpSpPr>
          <p:grpSpPr>
            <a:xfrm>
              <a:off x="4504542" y="2342614"/>
              <a:ext cx="1147115" cy="754289"/>
              <a:chOff x="6906415" y="2562072"/>
              <a:chExt cx="1560377" cy="1026031"/>
            </a:xfrm>
          </p:grpSpPr>
          <p:sp>
            <p:nvSpPr>
              <p:cNvPr id="59" name="Freeform 38">
                <a:extLst>
                  <a:ext uri="{FF2B5EF4-FFF2-40B4-BE49-F238E27FC236}">
                    <a16:creationId xmlns:a16="http://schemas.microsoft.com/office/drawing/2014/main" id="{6203EC4A-1FF1-4C74-BC3E-C43270CD8BDA}"/>
                  </a:ext>
                </a:extLst>
              </p:cNvPr>
              <p:cNvSpPr>
                <a:spLocks/>
              </p:cNvSpPr>
              <p:nvPr/>
            </p:nvSpPr>
            <p:spPr bwMode="auto">
              <a:xfrm>
                <a:off x="6906415" y="2562072"/>
                <a:ext cx="1560377" cy="102603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60"/>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0000"/>
                  </a:solidFill>
                  <a:effectLst/>
                  <a:uLnTx/>
                  <a:uFillTx/>
                  <a:latin typeface="Segoe UI"/>
                  <a:cs typeface="+mn-cs"/>
                </a:endParaRPr>
              </a:p>
            </p:txBody>
          </p:sp>
          <p:grpSp>
            <p:nvGrpSpPr>
              <p:cNvPr id="60" name="Group 59">
                <a:extLst>
                  <a:ext uri="{FF2B5EF4-FFF2-40B4-BE49-F238E27FC236}">
                    <a16:creationId xmlns:a16="http://schemas.microsoft.com/office/drawing/2014/main" id="{AF7E460C-28A8-4E5E-BACC-22D18E31D5CD}"/>
                  </a:ext>
                </a:extLst>
              </p:cNvPr>
              <p:cNvGrpSpPr>
                <a:grpSpLocks noChangeAspect="1"/>
              </p:cNvGrpSpPr>
              <p:nvPr/>
            </p:nvGrpSpPr>
            <p:grpSpPr>
              <a:xfrm>
                <a:off x="7400888" y="2968523"/>
                <a:ext cx="614026" cy="365760"/>
                <a:chOff x="10227446" y="2986117"/>
                <a:chExt cx="658968" cy="392532"/>
              </a:xfrm>
              <a:solidFill>
                <a:srgbClr val="002050"/>
              </a:solidFill>
            </p:grpSpPr>
            <p:grpSp>
              <p:nvGrpSpPr>
                <p:cNvPr id="61" name="Group 60">
                  <a:extLst>
                    <a:ext uri="{FF2B5EF4-FFF2-40B4-BE49-F238E27FC236}">
                      <a16:creationId xmlns:a16="http://schemas.microsoft.com/office/drawing/2014/main" id="{BCFA9995-BBB2-4EF8-B221-DEC3A587A95C}"/>
                    </a:ext>
                  </a:extLst>
                </p:cNvPr>
                <p:cNvGrpSpPr/>
                <p:nvPr/>
              </p:nvGrpSpPr>
              <p:grpSpPr>
                <a:xfrm>
                  <a:off x="10227446" y="2986117"/>
                  <a:ext cx="658968" cy="392532"/>
                  <a:chOff x="6002760" y="3291875"/>
                  <a:chExt cx="3471152" cy="1658849"/>
                </a:xfrm>
                <a:grpFill/>
              </p:grpSpPr>
              <p:sp>
                <p:nvSpPr>
                  <p:cNvPr id="63" name="Rectangle 62">
                    <a:extLst>
                      <a:ext uri="{FF2B5EF4-FFF2-40B4-BE49-F238E27FC236}">
                        <a16:creationId xmlns:a16="http://schemas.microsoft.com/office/drawing/2014/main" id="{28D289C5-A4A7-4F51-8FAC-DEA0E229EEE7}"/>
                      </a:ext>
                    </a:extLst>
                  </p:cNvPr>
                  <p:cNvSpPr/>
                  <p:nvPr/>
                </p:nvSpPr>
                <p:spPr bwMode="auto">
                  <a:xfrm>
                    <a:off x="6002760" y="3291875"/>
                    <a:ext cx="3471152" cy="157459"/>
                  </a:xfrm>
                  <a:prstGeom prst="rect">
                    <a:avLst/>
                  </a:prstGeom>
                  <a:grpFill/>
                  <a:ln w="10795" cap="flat" cmpd="sng" algn="ctr">
                    <a:solidFill>
                      <a:srgbClr val="002060"/>
                    </a:solidFill>
                    <a:prstDash val="solid"/>
                    <a:headEnd type="none" w="med" len="med"/>
                    <a:tailEnd type="none" w="med" len="med"/>
                  </a:ln>
                  <a:effectLst/>
                </p:spPr>
                <p:txBody>
                  <a:bodyPr lIns="0" tIns="34275" rIns="0" bIns="34275" anchor="ctr"/>
                  <a:lstStyle/>
                  <a:p>
                    <a:pPr marL="0" marR="0" lvl="0" indent="0" algn="ctr" defTabSz="685182"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FF0000"/>
                      </a:solidFill>
                      <a:effectLst/>
                      <a:uLnTx/>
                      <a:uFillTx/>
                      <a:latin typeface="Segoe UI"/>
                      <a:ea typeface="+mn-ea"/>
                      <a:cs typeface="+mn-cs"/>
                    </a:endParaRPr>
                  </a:p>
                </p:txBody>
              </p:sp>
              <p:sp>
                <p:nvSpPr>
                  <p:cNvPr id="64" name="Rectangle 63">
                    <a:extLst>
                      <a:ext uri="{FF2B5EF4-FFF2-40B4-BE49-F238E27FC236}">
                        <a16:creationId xmlns:a16="http://schemas.microsoft.com/office/drawing/2014/main" id="{308B3D3C-2C53-4D7A-BC74-422FF98E2EA1}"/>
                      </a:ext>
                    </a:extLst>
                  </p:cNvPr>
                  <p:cNvSpPr/>
                  <p:nvPr/>
                </p:nvSpPr>
                <p:spPr bwMode="auto">
                  <a:xfrm>
                    <a:off x="6002760" y="3489197"/>
                    <a:ext cx="3471152" cy="1461527"/>
                  </a:xfrm>
                  <a:prstGeom prst="rect">
                    <a:avLst/>
                  </a:prstGeom>
                  <a:grpFill/>
                  <a:ln w="10795" cap="flat" cmpd="sng" algn="ctr">
                    <a:solidFill>
                      <a:srgbClr val="002060"/>
                    </a:solidFill>
                    <a:prstDash val="solid"/>
                    <a:headEnd type="none" w="med" len="med"/>
                    <a:tailEnd type="none" w="med" len="med"/>
                  </a:ln>
                  <a:effectLst/>
                </p:spPr>
                <p:txBody>
                  <a:bodyPr lIns="0" tIns="34275" rIns="0" bIns="34275" anchor="ctr"/>
                  <a:lstStyle/>
                  <a:p>
                    <a:pPr marL="0" marR="0" lvl="0" indent="0" algn="ctr" defTabSz="685182"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FF0000"/>
                      </a:solidFill>
                      <a:effectLst/>
                      <a:uLnTx/>
                      <a:uFillTx/>
                      <a:latin typeface="Segoe UI"/>
                      <a:ea typeface="+mn-ea"/>
                      <a:cs typeface="+mn-cs"/>
                    </a:endParaRPr>
                  </a:p>
                </p:txBody>
              </p:sp>
            </p:grpSp>
            <p:sp>
              <p:nvSpPr>
                <p:cNvPr id="62" name="icon GEARS">
                  <a:extLst>
                    <a:ext uri="{FF2B5EF4-FFF2-40B4-BE49-F238E27FC236}">
                      <a16:creationId xmlns:a16="http://schemas.microsoft.com/office/drawing/2014/main" id="{6AEBC4C0-2CD3-40B4-A59E-546A4B4590E0}"/>
                    </a:ext>
                  </a:extLst>
                </p:cNvPr>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solidFill>
                    <a:srgbClr val="002060"/>
                  </a:solidFill>
                </a:ln>
                <a:extLst/>
              </p:spPr>
              <p:txBody>
                <a:bodyPr/>
                <a:lstStyle/>
                <a:p>
                  <a:pPr marL="0" marR="0" lvl="0" indent="0" defTabSz="684671"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FF0000"/>
                    </a:solidFill>
                    <a:effectLst/>
                    <a:uLnTx/>
                    <a:uFillTx/>
                    <a:latin typeface="Segoe UI"/>
                    <a:ea typeface="ＭＳ Ｐゴシック" charset="0"/>
                    <a:cs typeface="+mn-cs"/>
                  </a:endParaRPr>
                </a:p>
              </p:txBody>
            </p:sp>
          </p:grpSp>
        </p:grpSp>
        <p:grpSp>
          <p:nvGrpSpPr>
            <p:cNvPr id="65" name="Group 64">
              <a:extLst>
                <a:ext uri="{FF2B5EF4-FFF2-40B4-BE49-F238E27FC236}">
                  <a16:creationId xmlns:a16="http://schemas.microsoft.com/office/drawing/2014/main" id="{CFAB7D60-9EC4-4E10-8FA6-E044D8D69901}"/>
                </a:ext>
              </a:extLst>
            </p:cNvPr>
            <p:cNvGrpSpPr/>
            <p:nvPr/>
          </p:nvGrpSpPr>
          <p:grpSpPr>
            <a:xfrm>
              <a:off x="3347836" y="1863385"/>
              <a:ext cx="1496969" cy="911153"/>
              <a:chOff x="6882926" y="1192433"/>
              <a:chExt cx="2501906" cy="1522824"/>
            </a:xfrm>
          </p:grpSpPr>
          <p:sp>
            <p:nvSpPr>
              <p:cNvPr id="66" name="Freeform 38">
                <a:extLst>
                  <a:ext uri="{FF2B5EF4-FFF2-40B4-BE49-F238E27FC236}">
                    <a16:creationId xmlns:a16="http://schemas.microsoft.com/office/drawing/2014/main" id="{19DAE496-6779-478C-ADB7-2088E3DBA37B}"/>
                  </a:ext>
                </a:extLst>
              </p:cNvPr>
              <p:cNvSpPr>
                <a:spLocks/>
              </p:cNvSpPr>
              <p:nvPr/>
            </p:nvSpPr>
            <p:spPr bwMode="auto">
              <a:xfrm>
                <a:off x="6975768" y="1192433"/>
                <a:ext cx="2315888" cy="152282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marL="0" marR="0" lvl="0" indent="0" defTabSz="685406"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505050"/>
                  </a:solidFill>
                  <a:effectLst/>
                  <a:uLnTx/>
                  <a:uFillTx/>
                  <a:latin typeface="Segoe UI"/>
                  <a:cs typeface="+mn-cs"/>
                </a:endParaRPr>
              </a:p>
            </p:txBody>
          </p:sp>
          <p:grpSp>
            <p:nvGrpSpPr>
              <p:cNvPr id="67" name="Group 66">
                <a:extLst>
                  <a:ext uri="{FF2B5EF4-FFF2-40B4-BE49-F238E27FC236}">
                    <a16:creationId xmlns:a16="http://schemas.microsoft.com/office/drawing/2014/main" id="{AF102469-C888-454A-9C32-752107AF6963}"/>
                  </a:ext>
                </a:extLst>
              </p:cNvPr>
              <p:cNvGrpSpPr/>
              <p:nvPr/>
            </p:nvGrpSpPr>
            <p:grpSpPr>
              <a:xfrm>
                <a:off x="6882926" y="1388426"/>
                <a:ext cx="2501906" cy="1208951"/>
                <a:chOff x="5181138" y="5521526"/>
                <a:chExt cx="2552074" cy="1233193"/>
              </a:xfrm>
            </p:grpSpPr>
            <p:sp>
              <p:nvSpPr>
                <p:cNvPr id="68" name="TextBox 67">
                  <a:extLst>
                    <a:ext uri="{FF2B5EF4-FFF2-40B4-BE49-F238E27FC236}">
                      <a16:creationId xmlns:a16="http://schemas.microsoft.com/office/drawing/2014/main" id="{2394B6D4-5436-49E3-8173-6972798EC6A9}"/>
                    </a:ext>
                  </a:extLst>
                </p:cNvPr>
                <p:cNvSpPr txBox="1"/>
                <p:nvPr/>
              </p:nvSpPr>
              <p:spPr>
                <a:xfrm>
                  <a:off x="5181138" y="6258871"/>
                  <a:ext cx="2552074" cy="495848"/>
                </a:xfrm>
                <a:prstGeom prst="rect">
                  <a:avLst/>
                </a:prstGeom>
              </p:spPr>
              <p:txBody>
                <a:bodyPr wrap="square" lIns="0" tIns="0" rIns="0" bIns="0" rtlCol="0">
                  <a:spAutoFit/>
                </a:bodyPr>
                <a:lstStyle/>
                <a:p>
                  <a:pPr marL="0" marR="0" lvl="0" indent="0" algn="ctr" defTabSz="671552" eaLnBrk="1" fontAlgn="auto" latinLnBrk="0" hangingPunct="1">
                    <a:lnSpc>
                      <a:spcPct val="90000"/>
                    </a:lnSpc>
                    <a:spcBef>
                      <a:spcPts val="0"/>
                    </a:spcBef>
                    <a:spcAft>
                      <a:spcPts val="0"/>
                    </a:spcAft>
                    <a:buClrTx/>
                    <a:buSzPct val="80000"/>
                    <a:buFontTx/>
                    <a:buNone/>
                    <a:tabLst/>
                    <a:defRPr/>
                  </a:pPr>
                  <a:r>
                    <a:rPr kumimoji="0" lang="en-US" sz="1050" b="0" i="0" u="none" strike="noStrike" kern="0" cap="none" spc="0" normalizeH="0" baseline="0" noProof="0" dirty="0">
                      <a:ln>
                        <a:noFill/>
                      </a:ln>
                      <a:solidFill>
                        <a:srgbClr val="002050"/>
                      </a:solidFill>
                      <a:effectLst/>
                      <a:uLnTx/>
                      <a:uFillTx/>
                      <a:latin typeface="Segoe UI"/>
                      <a:ea typeface="ＭＳ Ｐゴシック" charset="0"/>
                      <a:cs typeface="Segoe UI Semibold" panose="020B0702040204020203" pitchFamily="34" charset="0"/>
                    </a:rPr>
                    <a:t>Microsoft Azure</a:t>
                  </a:r>
                </a:p>
                <a:p>
                  <a:pPr marL="0" marR="0" lvl="0" indent="0" algn="ctr" defTabSz="671552" eaLnBrk="1" fontAlgn="auto" latinLnBrk="0" hangingPunct="1">
                    <a:lnSpc>
                      <a:spcPct val="90000"/>
                    </a:lnSpc>
                    <a:spcBef>
                      <a:spcPts val="0"/>
                    </a:spcBef>
                    <a:spcAft>
                      <a:spcPts val="0"/>
                    </a:spcAft>
                    <a:buClrTx/>
                    <a:buSzPct val="80000"/>
                    <a:buFontTx/>
                    <a:buNone/>
                    <a:tabLst/>
                    <a:defRPr/>
                  </a:pPr>
                  <a:r>
                    <a:rPr kumimoji="0" lang="en-US" sz="1050" b="0" i="0" u="none" strike="noStrike" kern="0" cap="none" spc="0" normalizeH="0" baseline="0" noProof="0" dirty="0">
                      <a:ln>
                        <a:noFill/>
                      </a:ln>
                      <a:solidFill>
                        <a:srgbClr val="002050"/>
                      </a:solidFill>
                      <a:effectLst/>
                      <a:uLnTx/>
                      <a:uFillTx/>
                      <a:latin typeface="Segoe UI"/>
                      <a:ea typeface="ＭＳ Ｐゴシック" charset="0"/>
                      <a:cs typeface="Segoe UI Semibold" panose="020B0702040204020203" pitchFamily="34" charset="0"/>
                    </a:rPr>
                    <a:t>Active Directory</a:t>
                  </a:r>
                </a:p>
              </p:txBody>
            </p:sp>
            <p:pic>
              <p:nvPicPr>
                <p:cNvPr id="69" name="Picture 68">
                  <a:extLst>
                    <a:ext uri="{FF2B5EF4-FFF2-40B4-BE49-F238E27FC236}">
                      <a16:creationId xmlns:a16="http://schemas.microsoft.com/office/drawing/2014/main" id="{6318AFE6-73C6-40F9-BC9A-CE005E0AEDE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38072" y="5521526"/>
                  <a:ext cx="638203" cy="632929"/>
                </a:xfrm>
                <a:prstGeom prst="rect">
                  <a:avLst/>
                </a:prstGeom>
              </p:spPr>
            </p:pic>
          </p:grpSp>
        </p:grpSp>
        <p:grpSp>
          <p:nvGrpSpPr>
            <p:cNvPr id="70" name="Group 69">
              <a:extLst>
                <a:ext uri="{FF2B5EF4-FFF2-40B4-BE49-F238E27FC236}">
                  <a16:creationId xmlns:a16="http://schemas.microsoft.com/office/drawing/2014/main" id="{2AFC7EA6-A763-4AD7-845E-CAD84B058A2F}"/>
                </a:ext>
              </a:extLst>
            </p:cNvPr>
            <p:cNvGrpSpPr>
              <a:grpSpLocks noChangeAspect="1"/>
            </p:cNvGrpSpPr>
            <p:nvPr/>
          </p:nvGrpSpPr>
          <p:grpSpPr>
            <a:xfrm>
              <a:off x="7521298" y="3615318"/>
              <a:ext cx="1146374" cy="1885940"/>
              <a:chOff x="10877106" y="4429151"/>
              <a:chExt cx="1559369" cy="2565374"/>
            </a:xfrm>
          </p:grpSpPr>
          <p:grpSp>
            <p:nvGrpSpPr>
              <p:cNvPr id="71" name="Group 70">
                <a:extLst>
                  <a:ext uri="{FF2B5EF4-FFF2-40B4-BE49-F238E27FC236}">
                    <a16:creationId xmlns:a16="http://schemas.microsoft.com/office/drawing/2014/main" id="{0B69EA49-7450-4F0A-8981-4FF489787E63}"/>
                  </a:ext>
                </a:extLst>
              </p:cNvPr>
              <p:cNvGrpSpPr>
                <a:grpSpLocks noChangeAspect="1"/>
              </p:cNvGrpSpPr>
              <p:nvPr/>
            </p:nvGrpSpPr>
            <p:grpSpPr>
              <a:xfrm>
                <a:off x="11581350" y="4429151"/>
                <a:ext cx="855125" cy="2565374"/>
                <a:chOff x="11631239" y="4516235"/>
                <a:chExt cx="826097" cy="2478290"/>
              </a:xfrm>
            </p:grpSpPr>
            <p:sp>
              <p:nvSpPr>
                <p:cNvPr id="77" name="Rectangle 76">
                  <a:extLst>
                    <a:ext uri="{FF2B5EF4-FFF2-40B4-BE49-F238E27FC236}">
                      <a16:creationId xmlns:a16="http://schemas.microsoft.com/office/drawing/2014/main" id="{C3C88D62-9590-4818-8FD9-3461F378E3EA}"/>
                    </a:ext>
                  </a:extLst>
                </p:cNvPr>
                <p:cNvSpPr>
                  <a:spLocks noChangeAspect="1"/>
                </p:cNvSpPr>
                <p:nvPr/>
              </p:nvSpPr>
              <p:spPr bwMode="auto">
                <a:xfrm>
                  <a:off x="11631239" y="4516235"/>
                  <a:ext cx="826097" cy="2478290"/>
                </a:xfrm>
                <a:prstGeom prst="rect">
                  <a:avLst/>
                </a:prstGeom>
                <a:solidFill>
                  <a:srgbClr val="505050">
                    <a:lumMod val="60000"/>
                    <a:lumOff val="40000"/>
                  </a:srgbClr>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78" name="Group 77">
                  <a:extLst>
                    <a:ext uri="{FF2B5EF4-FFF2-40B4-BE49-F238E27FC236}">
                      <a16:creationId xmlns:a16="http://schemas.microsoft.com/office/drawing/2014/main" id="{D45D7CE1-EF03-4F37-9373-E7AB41A6589E}"/>
                    </a:ext>
                  </a:extLst>
                </p:cNvPr>
                <p:cNvGrpSpPr>
                  <a:grpSpLocks noChangeAspect="1"/>
                </p:cNvGrpSpPr>
                <p:nvPr/>
              </p:nvGrpSpPr>
              <p:grpSpPr>
                <a:xfrm>
                  <a:off x="11764517" y="4724808"/>
                  <a:ext cx="559540" cy="1832354"/>
                  <a:chOff x="11768846" y="4705243"/>
                  <a:chExt cx="559540" cy="1832354"/>
                </a:xfrm>
              </p:grpSpPr>
              <p:sp>
                <p:nvSpPr>
                  <p:cNvPr id="79" name="Rectangle 78">
                    <a:extLst>
                      <a:ext uri="{FF2B5EF4-FFF2-40B4-BE49-F238E27FC236}">
                        <a16:creationId xmlns:a16="http://schemas.microsoft.com/office/drawing/2014/main" id="{E602AAA3-7DAA-4834-9713-F344EBBDFED6}"/>
                      </a:ext>
                    </a:extLst>
                  </p:cNvPr>
                  <p:cNvSpPr/>
                  <p:nvPr/>
                </p:nvSpPr>
                <p:spPr bwMode="auto">
                  <a:xfrm>
                    <a:off x="11768846" y="4705243"/>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0" name="Rectangle 79">
                    <a:extLst>
                      <a:ext uri="{FF2B5EF4-FFF2-40B4-BE49-F238E27FC236}">
                        <a16:creationId xmlns:a16="http://schemas.microsoft.com/office/drawing/2014/main" id="{FFDEBA32-609F-43F6-87F6-FB7CF5C58AA6}"/>
                      </a:ext>
                    </a:extLst>
                  </p:cNvPr>
                  <p:cNvSpPr/>
                  <p:nvPr/>
                </p:nvSpPr>
                <p:spPr bwMode="auto">
                  <a:xfrm>
                    <a:off x="11768846" y="5025994"/>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1" name="Rectangle 80">
                    <a:extLst>
                      <a:ext uri="{FF2B5EF4-FFF2-40B4-BE49-F238E27FC236}">
                        <a16:creationId xmlns:a16="http://schemas.microsoft.com/office/drawing/2014/main" id="{3FBD92E8-914B-4A0E-A6D8-93ED8B064864}"/>
                      </a:ext>
                    </a:extLst>
                  </p:cNvPr>
                  <p:cNvSpPr/>
                  <p:nvPr/>
                </p:nvSpPr>
                <p:spPr bwMode="auto">
                  <a:xfrm>
                    <a:off x="11768846" y="5346745"/>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2" name="Rectangle 81">
                    <a:extLst>
                      <a:ext uri="{FF2B5EF4-FFF2-40B4-BE49-F238E27FC236}">
                        <a16:creationId xmlns:a16="http://schemas.microsoft.com/office/drawing/2014/main" id="{6F8B6ED8-4099-489D-8377-AA7643C050CA}"/>
                      </a:ext>
                    </a:extLst>
                  </p:cNvPr>
                  <p:cNvSpPr/>
                  <p:nvPr/>
                </p:nvSpPr>
                <p:spPr bwMode="auto">
                  <a:xfrm>
                    <a:off x="11768846" y="5667496"/>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3" name="Rectangle 82">
                    <a:extLst>
                      <a:ext uri="{FF2B5EF4-FFF2-40B4-BE49-F238E27FC236}">
                        <a16:creationId xmlns:a16="http://schemas.microsoft.com/office/drawing/2014/main" id="{D9CC1888-FC8F-4455-AB35-860037E0D812}"/>
                      </a:ext>
                    </a:extLst>
                  </p:cNvPr>
                  <p:cNvSpPr/>
                  <p:nvPr/>
                </p:nvSpPr>
                <p:spPr bwMode="auto">
                  <a:xfrm>
                    <a:off x="11768846" y="598824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4" name="Rectangle 83">
                    <a:extLst>
                      <a:ext uri="{FF2B5EF4-FFF2-40B4-BE49-F238E27FC236}">
                        <a16:creationId xmlns:a16="http://schemas.microsoft.com/office/drawing/2014/main" id="{9151ADF3-DAA7-4607-B714-53DBBC84FE95}"/>
                      </a:ext>
                    </a:extLst>
                  </p:cNvPr>
                  <p:cNvSpPr/>
                  <p:nvPr/>
                </p:nvSpPr>
                <p:spPr bwMode="auto">
                  <a:xfrm>
                    <a:off x="11768846" y="630899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5" name="Rectangle 84">
                    <a:extLst>
                      <a:ext uri="{FF2B5EF4-FFF2-40B4-BE49-F238E27FC236}">
                        <a16:creationId xmlns:a16="http://schemas.microsoft.com/office/drawing/2014/main" id="{B58445E1-D9FB-4E7A-8C9D-2DDB59BF7554}"/>
                      </a:ext>
                    </a:extLst>
                  </p:cNvPr>
                  <p:cNvSpPr/>
                  <p:nvPr/>
                </p:nvSpPr>
                <p:spPr bwMode="auto">
                  <a:xfrm>
                    <a:off x="12099786" y="4705243"/>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6" name="Rectangle 85">
                    <a:extLst>
                      <a:ext uri="{FF2B5EF4-FFF2-40B4-BE49-F238E27FC236}">
                        <a16:creationId xmlns:a16="http://schemas.microsoft.com/office/drawing/2014/main" id="{3E1CDE13-E280-4262-9DCE-00DCD9062561}"/>
                      </a:ext>
                    </a:extLst>
                  </p:cNvPr>
                  <p:cNvSpPr/>
                  <p:nvPr/>
                </p:nvSpPr>
                <p:spPr bwMode="auto">
                  <a:xfrm>
                    <a:off x="12099786" y="5025994"/>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7" name="Rectangle 86">
                    <a:extLst>
                      <a:ext uri="{FF2B5EF4-FFF2-40B4-BE49-F238E27FC236}">
                        <a16:creationId xmlns:a16="http://schemas.microsoft.com/office/drawing/2014/main" id="{6E1C0FE1-DD83-48D3-9EF2-1758E5A0C7B2}"/>
                      </a:ext>
                    </a:extLst>
                  </p:cNvPr>
                  <p:cNvSpPr/>
                  <p:nvPr/>
                </p:nvSpPr>
                <p:spPr bwMode="auto">
                  <a:xfrm>
                    <a:off x="12099786" y="5346745"/>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8" name="Rectangle 87">
                    <a:extLst>
                      <a:ext uri="{FF2B5EF4-FFF2-40B4-BE49-F238E27FC236}">
                        <a16:creationId xmlns:a16="http://schemas.microsoft.com/office/drawing/2014/main" id="{33A5216C-2FDD-4407-BAC1-19BD6D0C748B}"/>
                      </a:ext>
                    </a:extLst>
                  </p:cNvPr>
                  <p:cNvSpPr/>
                  <p:nvPr/>
                </p:nvSpPr>
                <p:spPr bwMode="auto">
                  <a:xfrm>
                    <a:off x="12099786" y="5667496"/>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9" name="Rectangle 88">
                    <a:extLst>
                      <a:ext uri="{FF2B5EF4-FFF2-40B4-BE49-F238E27FC236}">
                        <a16:creationId xmlns:a16="http://schemas.microsoft.com/office/drawing/2014/main" id="{1439D50D-EEAD-4677-8F0D-B0E58AF41CD3}"/>
                      </a:ext>
                    </a:extLst>
                  </p:cNvPr>
                  <p:cNvSpPr/>
                  <p:nvPr/>
                </p:nvSpPr>
                <p:spPr bwMode="auto">
                  <a:xfrm>
                    <a:off x="12099786" y="598824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0" name="Rectangle 89">
                    <a:extLst>
                      <a:ext uri="{FF2B5EF4-FFF2-40B4-BE49-F238E27FC236}">
                        <a16:creationId xmlns:a16="http://schemas.microsoft.com/office/drawing/2014/main" id="{4935205D-8DE4-47EC-89E1-9DB0315AD4AB}"/>
                      </a:ext>
                    </a:extLst>
                  </p:cNvPr>
                  <p:cNvSpPr/>
                  <p:nvPr/>
                </p:nvSpPr>
                <p:spPr bwMode="auto">
                  <a:xfrm>
                    <a:off x="12099786" y="630899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72" name="Group 71">
                <a:extLst>
                  <a:ext uri="{FF2B5EF4-FFF2-40B4-BE49-F238E27FC236}">
                    <a16:creationId xmlns:a16="http://schemas.microsoft.com/office/drawing/2014/main" id="{CC4ADA54-E957-4633-9EC7-FDE1E2E6BF5C}"/>
                  </a:ext>
                </a:extLst>
              </p:cNvPr>
              <p:cNvGrpSpPr>
                <a:grpSpLocks noChangeAspect="1"/>
              </p:cNvGrpSpPr>
              <p:nvPr/>
            </p:nvGrpSpPr>
            <p:grpSpPr>
              <a:xfrm>
                <a:off x="10877106" y="4617085"/>
                <a:ext cx="648393" cy="2377440"/>
                <a:chOff x="10857650" y="4479925"/>
                <a:chExt cx="685800" cy="2514600"/>
              </a:xfrm>
            </p:grpSpPr>
            <p:sp>
              <p:nvSpPr>
                <p:cNvPr id="73" name="Freeform: Shape 72">
                  <a:extLst>
                    <a:ext uri="{FF2B5EF4-FFF2-40B4-BE49-F238E27FC236}">
                      <a16:creationId xmlns:a16="http://schemas.microsoft.com/office/drawing/2014/main" id="{46C33A6B-7A6F-4F90-890E-93F48ECEA9E4}"/>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505050">
                    <a:lumMod val="60000"/>
                    <a:lumOff val="40000"/>
                  </a:srgbClr>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99E6A42A-9182-41F9-A5F6-55B9B0803B33}"/>
                    </a:ext>
                  </a:extLst>
                </p:cNvPr>
                <p:cNvSpPr/>
                <p:nvPr/>
              </p:nvSpPr>
              <p:spPr bwMode="auto">
                <a:xfrm>
                  <a:off x="10920781" y="5798634"/>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77C9FBE6-18D7-4288-80F1-AAA7258E9861}"/>
                    </a:ext>
                  </a:extLst>
                </p:cNvPr>
                <p:cNvSpPr/>
                <p:nvPr/>
              </p:nvSpPr>
              <p:spPr bwMode="auto">
                <a:xfrm>
                  <a:off x="11251721" y="5477883"/>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B4EC388B-1F40-4513-BABD-812804B232E9}"/>
                    </a:ext>
                  </a:extLst>
                </p:cNvPr>
                <p:cNvSpPr/>
                <p:nvPr/>
              </p:nvSpPr>
              <p:spPr bwMode="auto">
                <a:xfrm>
                  <a:off x="11251721" y="6119385"/>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sp>
          <p:nvSpPr>
            <p:cNvPr id="91" name="Oval 90">
              <a:extLst>
                <a:ext uri="{FF2B5EF4-FFF2-40B4-BE49-F238E27FC236}">
                  <a16:creationId xmlns:a16="http://schemas.microsoft.com/office/drawing/2014/main" id="{CADE5E87-A78A-44E3-8C3C-2CE3C0009856}"/>
                </a:ext>
              </a:extLst>
            </p:cNvPr>
            <p:cNvSpPr/>
            <p:nvPr/>
          </p:nvSpPr>
          <p:spPr bwMode="auto">
            <a:xfrm>
              <a:off x="5829639" y="4253048"/>
              <a:ext cx="34280" cy="34280"/>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92" name="Group 91">
              <a:extLst>
                <a:ext uri="{FF2B5EF4-FFF2-40B4-BE49-F238E27FC236}">
                  <a16:creationId xmlns:a16="http://schemas.microsoft.com/office/drawing/2014/main" id="{99DEFC66-7CDA-49CD-89AC-872FC871B432}"/>
                </a:ext>
              </a:extLst>
            </p:cNvPr>
            <p:cNvGrpSpPr>
              <a:grpSpLocks noChangeAspect="1"/>
            </p:cNvGrpSpPr>
            <p:nvPr/>
          </p:nvGrpSpPr>
          <p:grpSpPr>
            <a:xfrm>
              <a:off x="5565722" y="4846129"/>
              <a:ext cx="551753" cy="359056"/>
              <a:chOff x="4868398" y="5377787"/>
              <a:chExt cx="457200" cy="297526"/>
            </a:xfrm>
          </p:grpSpPr>
          <p:sp>
            <p:nvSpPr>
              <p:cNvPr id="93" name="Rectangle 92">
                <a:extLst>
                  <a:ext uri="{FF2B5EF4-FFF2-40B4-BE49-F238E27FC236}">
                    <a16:creationId xmlns:a16="http://schemas.microsoft.com/office/drawing/2014/main" id="{300DC121-5019-4071-B6F8-A33646A440A0}"/>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94" name="Picture 93">
                <a:extLst>
                  <a:ext uri="{FF2B5EF4-FFF2-40B4-BE49-F238E27FC236}">
                    <a16:creationId xmlns:a16="http://schemas.microsoft.com/office/drawing/2014/main" id="{73073895-8B79-4CBC-9C01-8D8377A471D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8" y="5377787"/>
                <a:ext cx="457200" cy="297526"/>
              </a:xfrm>
              <a:prstGeom prst="rect">
                <a:avLst/>
              </a:prstGeom>
            </p:spPr>
          </p:pic>
        </p:grpSp>
        <p:cxnSp>
          <p:nvCxnSpPr>
            <p:cNvPr id="95" name="Straight Arrow Connector 94">
              <a:extLst>
                <a:ext uri="{FF2B5EF4-FFF2-40B4-BE49-F238E27FC236}">
                  <a16:creationId xmlns:a16="http://schemas.microsoft.com/office/drawing/2014/main" id="{552F74DE-C00D-4805-8F39-4A67C89456C8}"/>
                </a:ext>
              </a:extLst>
            </p:cNvPr>
            <p:cNvCxnSpPr>
              <a:stCxn id="91" idx="4"/>
            </p:cNvCxnSpPr>
            <p:nvPr/>
          </p:nvCxnSpPr>
          <p:spPr>
            <a:xfrm flipH="1">
              <a:off x="5843646" y="4287327"/>
              <a:ext cx="3133" cy="585170"/>
            </a:xfrm>
            <a:prstGeom prst="straightConnector1">
              <a:avLst/>
            </a:prstGeom>
            <a:noFill/>
            <a:ln w="25400" cap="rnd" cmpd="sng" algn="ctr">
              <a:solidFill>
                <a:srgbClr val="92D050"/>
              </a:solidFill>
              <a:prstDash val="sysDot"/>
              <a:headEnd type="none"/>
              <a:tailEnd type="triangle"/>
            </a:ln>
            <a:effectLst/>
          </p:spPr>
        </p:cxnSp>
        <p:grpSp>
          <p:nvGrpSpPr>
            <p:cNvPr id="96" name="Group 95">
              <a:extLst>
                <a:ext uri="{FF2B5EF4-FFF2-40B4-BE49-F238E27FC236}">
                  <a16:creationId xmlns:a16="http://schemas.microsoft.com/office/drawing/2014/main" id="{7ECE444D-1B0D-4344-8801-7852A0F956DB}"/>
                </a:ext>
              </a:extLst>
            </p:cNvPr>
            <p:cNvGrpSpPr/>
            <p:nvPr/>
          </p:nvGrpSpPr>
          <p:grpSpPr>
            <a:xfrm>
              <a:off x="5161409" y="4141435"/>
              <a:ext cx="856907" cy="217361"/>
              <a:chOff x="7667036" y="5033005"/>
              <a:chExt cx="1165619" cy="295666"/>
            </a:xfrm>
          </p:grpSpPr>
          <p:sp>
            <p:nvSpPr>
              <p:cNvPr id="97" name="Rectangle 96">
                <a:extLst>
                  <a:ext uri="{FF2B5EF4-FFF2-40B4-BE49-F238E27FC236}">
                    <a16:creationId xmlns:a16="http://schemas.microsoft.com/office/drawing/2014/main" id="{08E75C1C-CD3C-42BF-BCB5-C7E59A191118}"/>
                  </a:ext>
                </a:extLst>
              </p:cNvPr>
              <p:cNvSpPr/>
              <p:nvPr/>
            </p:nvSpPr>
            <p:spPr>
              <a:xfrm>
                <a:off x="7667036" y="5103911"/>
                <a:ext cx="753277" cy="153856"/>
              </a:xfrm>
              <a:prstGeom prst="rect">
                <a:avLst/>
              </a:prstGeom>
            </p:spPr>
            <p:txBody>
              <a:bodyPr wrap="square" lIns="67223" tIns="0" rIns="67223" bIns="0" anchor="ctr">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sp>
            <p:nvSpPr>
              <p:cNvPr id="98" name="Freeform: Shape 123">
                <a:extLst>
                  <a:ext uri="{FF2B5EF4-FFF2-40B4-BE49-F238E27FC236}">
                    <a16:creationId xmlns:a16="http://schemas.microsoft.com/office/drawing/2014/main" id="{F381F48D-1830-4C6E-94DC-F55620BD3122}"/>
                  </a:ext>
                </a:extLst>
              </p:cNvPr>
              <p:cNvSpPr>
                <a:spLocks noChangeAspect="1"/>
              </p:cNvSpPr>
              <p:nvPr/>
            </p:nvSpPr>
            <p:spPr bwMode="auto">
              <a:xfrm>
                <a:off x="8366612" y="5033005"/>
                <a:ext cx="466043" cy="295666"/>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grpSp>
        <p:sp>
          <p:nvSpPr>
            <p:cNvPr id="99" name="Rectangle 98">
              <a:extLst>
                <a:ext uri="{FF2B5EF4-FFF2-40B4-BE49-F238E27FC236}">
                  <a16:creationId xmlns:a16="http://schemas.microsoft.com/office/drawing/2014/main" id="{B73D1A77-4D30-44DC-9CC8-10EEF9BFFED0}"/>
                </a:ext>
              </a:extLst>
            </p:cNvPr>
            <p:cNvSpPr/>
            <p:nvPr/>
          </p:nvSpPr>
          <p:spPr>
            <a:xfrm>
              <a:off x="3417572"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sp>
          <p:nvSpPr>
            <p:cNvPr id="100" name="Rectangle 99">
              <a:extLst>
                <a:ext uri="{FF2B5EF4-FFF2-40B4-BE49-F238E27FC236}">
                  <a16:creationId xmlns:a16="http://schemas.microsoft.com/office/drawing/2014/main" id="{91D11B97-6006-4AB7-A902-37FBA90A1601}"/>
                </a:ext>
              </a:extLst>
            </p:cNvPr>
            <p:cNvSpPr/>
            <p:nvPr/>
          </p:nvSpPr>
          <p:spPr>
            <a:xfrm>
              <a:off x="4095560"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sp>
          <p:nvSpPr>
            <p:cNvPr id="101" name="Rectangle 100">
              <a:extLst>
                <a:ext uri="{FF2B5EF4-FFF2-40B4-BE49-F238E27FC236}">
                  <a16:creationId xmlns:a16="http://schemas.microsoft.com/office/drawing/2014/main" id="{010DC8C0-4DA2-4890-B0F4-42CDE9D7D750}"/>
                </a:ext>
              </a:extLst>
            </p:cNvPr>
            <p:cNvSpPr/>
            <p:nvPr/>
          </p:nvSpPr>
          <p:spPr>
            <a:xfrm>
              <a:off x="4757417"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sp>
          <p:nvSpPr>
            <p:cNvPr id="102" name="Rectangle 101">
              <a:extLst>
                <a:ext uri="{FF2B5EF4-FFF2-40B4-BE49-F238E27FC236}">
                  <a16:creationId xmlns:a16="http://schemas.microsoft.com/office/drawing/2014/main" id="{6E4CAC5B-3572-4082-923E-608DDA5BCC40}"/>
                </a:ext>
              </a:extLst>
            </p:cNvPr>
            <p:cNvSpPr/>
            <p:nvPr/>
          </p:nvSpPr>
          <p:spPr>
            <a:xfrm>
              <a:off x="5683097"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cxnSp>
          <p:nvCxnSpPr>
            <p:cNvPr id="103" name="Connector: Elbow 148">
              <a:extLst>
                <a:ext uri="{FF2B5EF4-FFF2-40B4-BE49-F238E27FC236}">
                  <a16:creationId xmlns:a16="http://schemas.microsoft.com/office/drawing/2014/main" id="{4BD416C3-B5E5-4B54-BA2D-B2FFFF565757}"/>
                </a:ext>
              </a:extLst>
            </p:cNvPr>
            <p:cNvCxnSpPr/>
            <p:nvPr/>
          </p:nvCxnSpPr>
          <p:spPr>
            <a:xfrm flipV="1">
              <a:off x="7066055" y="2758890"/>
              <a:ext cx="171781" cy="3200"/>
            </a:xfrm>
            <a:prstGeom prst="straightConnector1">
              <a:avLst/>
            </a:prstGeom>
            <a:noFill/>
            <a:ln w="25400" cap="rnd" cmpd="sng" algn="ctr">
              <a:solidFill>
                <a:srgbClr val="92D050"/>
              </a:solidFill>
              <a:prstDash val="sysDot"/>
              <a:headEnd type="none"/>
              <a:tailEnd type="triangle"/>
            </a:ln>
            <a:effectLst/>
          </p:spPr>
        </p:cxnSp>
        <p:sp>
          <p:nvSpPr>
            <p:cNvPr id="104" name="Oval 103">
              <a:extLst>
                <a:ext uri="{FF2B5EF4-FFF2-40B4-BE49-F238E27FC236}">
                  <a16:creationId xmlns:a16="http://schemas.microsoft.com/office/drawing/2014/main" id="{8465BAD3-81FB-4302-B6DB-5924932E0157}"/>
                </a:ext>
              </a:extLst>
            </p:cNvPr>
            <p:cNvSpPr/>
            <p:nvPr/>
          </p:nvSpPr>
          <p:spPr bwMode="auto">
            <a:xfrm>
              <a:off x="385962" y="3290467"/>
              <a:ext cx="885700" cy="885700"/>
            </a:xfrm>
            <a:prstGeom prst="ellipse">
              <a:avLst/>
            </a:prstGeom>
            <a:solidFill>
              <a:srgbClr val="FFFFFF"/>
            </a:solidFill>
            <a:ln w="25400" cap="flat" cmpd="sng" algn="ctr">
              <a:solidFill>
                <a:srgbClr val="00B050"/>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marL="0" marR="0" lvl="0" indent="0" algn="ctr" defTabSz="69922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05" name="Freeform 10">
              <a:extLst>
                <a:ext uri="{FF2B5EF4-FFF2-40B4-BE49-F238E27FC236}">
                  <a16:creationId xmlns:a16="http://schemas.microsoft.com/office/drawing/2014/main" id="{8C8F4A6F-87C4-4820-8569-E0E6B137BB85}"/>
                </a:ext>
              </a:extLst>
            </p:cNvPr>
            <p:cNvSpPr>
              <a:spLocks/>
            </p:cNvSpPr>
            <p:nvPr/>
          </p:nvSpPr>
          <p:spPr bwMode="auto">
            <a:xfrm>
              <a:off x="607817" y="3488093"/>
              <a:ext cx="429720" cy="45990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00B050"/>
            </a:solidFill>
            <a:ln>
              <a:noFill/>
            </a:ln>
          </p:spPr>
          <p:txBody>
            <a:bodyPr vert="horz" wrap="square" lIns="68570" tIns="34285" rIns="68570" bIns="34285" numCol="1" anchor="t" anchorCtr="0" compatLnSpc="1">
              <a:prstTxWarp prst="textNoShape">
                <a:avLst/>
              </a:prstTxWarp>
            </a:bodyPr>
            <a:lstStyle/>
            <a:p>
              <a:pPr defTabSz="685669" fontAlgn="auto">
                <a:spcBef>
                  <a:spcPts val="0"/>
                </a:spcBef>
                <a:spcAft>
                  <a:spcPts val="0"/>
                </a:spcAft>
                <a:defRPr/>
              </a:pPr>
              <a:endParaRPr lang="en-US" sz="1350" b="0" kern="0" dirty="0">
                <a:solidFill>
                  <a:srgbClr val="002050"/>
                </a:solidFill>
                <a:latin typeface="Segoe UI"/>
                <a:cs typeface="+mn-cs"/>
              </a:endParaRPr>
            </a:p>
          </p:txBody>
        </p:sp>
      </p:grpSp>
      <p:sp>
        <p:nvSpPr>
          <p:cNvPr id="106" name="TextBox 105">
            <a:extLst>
              <a:ext uri="{FF2B5EF4-FFF2-40B4-BE49-F238E27FC236}">
                <a16:creationId xmlns:a16="http://schemas.microsoft.com/office/drawing/2014/main" id="{01D06104-ABBF-44B2-9578-0DCB333AC88B}"/>
              </a:ext>
            </a:extLst>
          </p:cNvPr>
          <p:cNvSpPr txBox="1"/>
          <p:nvPr/>
        </p:nvSpPr>
        <p:spPr>
          <a:xfrm>
            <a:off x="187779" y="6400800"/>
            <a:ext cx="622286" cy="369332"/>
          </a:xfrm>
          <a:prstGeom prst="rect">
            <a:avLst/>
          </a:prstGeom>
          <a:noFill/>
        </p:spPr>
        <p:txBody>
          <a:bodyPr wrap="none" rtlCol="0">
            <a:spAutoFit/>
          </a:bodyPr>
          <a:lstStyle/>
          <a:p>
            <a:pPr algn="l"/>
            <a:r>
              <a:rPr lang="en-US" dirty="0"/>
              <a:t>9-6</a:t>
            </a:r>
          </a:p>
        </p:txBody>
      </p:sp>
    </p:spTree>
    <p:extLst>
      <p:ext uri="{BB962C8B-B14F-4D97-AF65-F5344CB8AC3E}">
        <p14:creationId xmlns:p14="http://schemas.microsoft.com/office/powerpoint/2010/main" val="7952587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05ED-756E-47B0-8347-80A9CDF8D67A}"/>
              </a:ext>
            </a:extLst>
          </p:cNvPr>
          <p:cNvSpPr>
            <a:spLocks noGrp="1"/>
          </p:cNvSpPr>
          <p:nvPr>
            <p:ph type="title"/>
          </p:nvPr>
        </p:nvSpPr>
        <p:spPr/>
        <p:txBody>
          <a:bodyPr/>
          <a:lstStyle/>
          <a:p>
            <a:r>
              <a:rPr lang="en-US" dirty="0"/>
              <a:t>Azure AD Authentication Strategies</a:t>
            </a:r>
          </a:p>
        </p:txBody>
      </p:sp>
      <p:sp>
        <p:nvSpPr>
          <p:cNvPr id="4" name="Content Placeholder 2">
            <a:extLst>
              <a:ext uri="{FF2B5EF4-FFF2-40B4-BE49-F238E27FC236}">
                <a16:creationId xmlns:a16="http://schemas.microsoft.com/office/drawing/2014/main" id="{6EF65AE1-5B4C-47B8-A5F6-320210F1686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 any of the “cloud” scenarios, AD Connect User/Group object sync is required</a:t>
            </a:r>
          </a:p>
          <a:p>
            <a:pPr lvl="0"/>
            <a:r>
              <a:rPr lang="en-US" b="0" kern="0" dirty="0">
                <a:solidFill>
                  <a:srgbClr val="000000"/>
                </a:solidFill>
              </a:rPr>
              <a:t>Replaces legacy tools:</a:t>
            </a:r>
          </a:p>
          <a:p>
            <a:pPr lvl="1"/>
            <a:r>
              <a:rPr lang="en-US" b="0" kern="0" dirty="0">
                <a:solidFill>
                  <a:srgbClr val="000000"/>
                </a:solidFill>
              </a:rPr>
              <a:t>DirSync, ADSync, FIM with AD Connector</a:t>
            </a:r>
          </a:p>
          <a:p>
            <a:pPr lvl="0"/>
            <a:r>
              <a:rPr lang="en-US" b="0" kern="0" dirty="0">
                <a:solidFill>
                  <a:srgbClr val="000000"/>
                </a:solidFill>
              </a:rPr>
              <a:t>Benefits:</a:t>
            </a:r>
          </a:p>
          <a:p>
            <a:pPr lvl="1"/>
            <a:r>
              <a:rPr lang="en-US" b="0" kern="0" dirty="0">
                <a:solidFill>
                  <a:srgbClr val="000000"/>
                </a:solidFill>
              </a:rPr>
              <a:t>Allows for write-back (passwords, devices, groups) to on-premises AD</a:t>
            </a:r>
          </a:p>
          <a:p>
            <a:pPr lvl="1"/>
            <a:r>
              <a:rPr lang="en-US" b="0" kern="0" dirty="0">
                <a:solidFill>
                  <a:srgbClr val="000000"/>
                </a:solidFill>
              </a:rPr>
              <a:t>Built-in deployment wizard for on-premises ADFS infrastructure</a:t>
            </a:r>
          </a:p>
          <a:p>
            <a:pPr lvl="1"/>
            <a:r>
              <a:rPr lang="en-US" b="0" kern="0" dirty="0">
                <a:solidFill>
                  <a:srgbClr val="000000"/>
                </a:solidFill>
              </a:rPr>
              <a:t>Azure AD Connect Synchronization Services dashboard</a:t>
            </a:r>
          </a:p>
          <a:p>
            <a:pPr lvl="1"/>
            <a:r>
              <a:rPr lang="en-US" b="0" kern="0" dirty="0">
                <a:solidFill>
                  <a:srgbClr val="000000"/>
                </a:solidFill>
              </a:rPr>
              <a:t>Managed user sign-in options</a:t>
            </a:r>
          </a:p>
        </p:txBody>
      </p:sp>
      <p:sp>
        <p:nvSpPr>
          <p:cNvPr id="5" name="TextBox 4">
            <a:extLst>
              <a:ext uri="{FF2B5EF4-FFF2-40B4-BE49-F238E27FC236}">
                <a16:creationId xmlns:a16="http://schemas.microsoft.com/office/drawing/2014/main" id="{D2D6ED6E-1891-45B9-A666-CFBBD504F3D0}"/>
              </a:ext>
            </a:extLst>
          </p:cNvPr>
          <p:cNvSpPr txBox="1"/>
          <p:nvPr/>
        </p:nvSpPr>
        <p:spPr>
          <a:xfrm>
            <a:off x="187779" y="6400800"/>
            <a:ext cx="622286" cy="369332"/>
          </a:xfrm>
          <a:prstGeom prst="rect">
            <a:avLst/>
          </a:prstGeom>
          <a:noFill/>
        </p:spPr>
        <p:txBody>
          <a:bodyPr wrap="none" rtlCol="0">
            <a:spAutoFit/>
          </a:bodyPr>
          <a:lstStyle/>
          <a:p>
            <a:pPr algn="l"/>
            <a:r>
              <a:rPr lang="en-US" dirty="0"/>
              <a:t>9-6</a:t>
            </a:r>
          </a:p>
        </p:txBody>
      </p:sp>
    </p:spTree>
    <p:extLst>
      <p:ext uri="{BB962C8B-B14F-4D97-AF65-F5344CB8AC3E}">
        <p14:creationId xmlns:p14="http://schemas.microsoft.com/office/powerpoint/2010/main" val="823812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2BF7-4537-4625-9E19-6965FE0DEF11}"/>
              </a:ext>
            </a:extLst>
          </p:cNvPr>
          <p:cNvSpPr>
            <a:spLocks noGrp="1"/>
          </p:cNvSpPr>
          <p:nvPr>
            <p:ph type="title"/>
          </p:nvPr>
        </p:nvSpPr>
        <p:spPr/>
        <p:txBody>
          <a:bodyPr/>
          <a:lstStyle/>
          <a:p>
            <a:r>
              <a:rPr lang="en-US" dirty="0"/>
              <a:t>Azure AD Connect</a:t>
            </a:r>
          </a:p>
        </p:txBody>
      </p:sp>
      <p:grpSp>
        <p:nvGrpSpPr>
          <p:cNvPr id="3" name="Group 2" descr="Identity + Password (Hash) synchronization">
            <a:extLst>
              <a:ext uri="{FF2B5EF4-FFF2-40B4-BE49-F238E27FC236}">
                <a16:creationId xmlns:a16="http://schemas.microsoft.com/office/drawing/2014/main" id="{A11A858E-B88D-45DF-AD1B-41C7DC48F0BF}"/>
              </a:ext>
            </a:extLst>
          </p:cNvPr>
          <p:cNvGrpSpPr/>
          <p:nvPr/>
        </p:nvGrpSpPr>
        <p:grpSpPr>
          <a:xfrm>
            <a:off x="19716" y="1838093"/>
            <a:ext cx="8957263" cy="4161928"/>
            <a:chOff x="19716" y="1838093"/>
            <a:chExt cx="8957263" cy="4161928"/>
          </a:xfrm>
        </p:grpSpPr>
        <p:grpSp>
          <p:nvGrpSpPr>
            <p:cNvPr id="4" name="Group 3">
              <a:extLst>
                <a:ext uri="{FF2B5EF4-FFF2-40B4-BE49-F238E27FC236}">
                  <a16:creationId xmlns:a16="http://schemas.microsoft.com/office/drawing/2014/main" id="{843356EA-30B3-4D08-B7CF-37564AEB4DC9}"/>
                </a:ext>
              </a:extLst>
            </p:cNvPr>
            <p:cNvGrpSpPr/>
            <p:nvPr/>
          </p:nvGrpSpPr>
          <p:grpSpPr>
            <a:xfrm>
              <a:off x="3861442" y="2362147"/>
              <a:ext cx="1883650" cy="1238604"/>
              <a:chOff x="5251692" y="2046062"/>
              <a:chExt cx="2562258" cy="1684826"/>
            </a:xfrm>
          </p:grpSpPr>
          <p:sp>
            <p:nvSpPr>
              <p:cNvPr id="5" name="Freeform 38">
                <a:extLst>
                  <a:ext uri="{FF2B5EF4-FFF2-40B4-BE49-F238E27FC236}">
                    <a16:creationId xmlns:a16="http://schemas.microsoft.com/office/drawing/2014/main" id="{40506906-B2CF-4977-8EF6-6FD90229649B}"/>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lvl="0" defTabSz="685406" fontAlgn="auto">
                  <a:spcBef>
                    <a:spcPts val="0"/>
                  </a:spcBef>
                  <a:spcAft>
                    <a:spcPts val="0"/>
                  </a:spcAft>
                  <a:defRPr/>
                </a:pPr>
                <a:endParaRPr lang="en-US" sz="1350" b="0" kern="0" dirty="0">
                  <a:solidFill>
                    <a:srgbClr val="002050"/>
                  </a:solidFill>
                  <a:latin typeface="Segoe UI"/>
                </a:endParaRPr>
              </a:p>
            </p:txBody>
          </p:sp>
          <p:sp>
            <p:nvSpPr>
              <p:cNvPr id="6" name="icon GEARS">
                <a:extLst>
                  <a:ext uri="{FF2B5EF4-FFF2-40B4-BE49-F238E27FC236}">
                    <a16:creationId xmlns:a16="http://schemas.microsoft.com/office/drawing/2014/main" id="{355661CB-58FC-47ED-B4A2-DD9C4691A081}"/>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lvl="0" defTabSz="684671" fontAlgn="auto">
                  <a:spcBef>
                    <a:spcPts val="0"/>
                  </a:spcBef>
                  <a:spcAft>
                    <a:spcPts val="0"/>
                  </a:spcAft>
                  <a:defRPr/>
                </a:pPr>
                <a:endParaRPr lang="en-US" sz="1471" b="0" kern="0" dirty="0">
                  <a:solidFill>
                    <a:srgbClr val="002050"/>
                  </a:solidFill>
                  <a:latin typeface="Segoe UI"/>
                  <a:ea typeface="ＭＳ Ｐゴシック" charset="0"/>
                </a:endParaRPr>
              </a:p>
            </p:txBody>
          </p:sp>
        </p:grpSp>
        <p:cxnSp>
          <p:nvCxnSpPr>
            <p:cNvPr id="7" name="Straight Arrow Connector 156">
              <a:extLst>
                <a:ext uri="{FF2B5EF4-FFF2-40B4-BE49-F238E27FC236}">
                  <a16:creationId xmlns:a16="http://schemas.microsoft.com/office/drawing/2014/main" id="{1509B8B8-0EFC-47A7-93EA-CBDCECC6E554}"/>
                </a:ext>
              </a:extLst>
            </p:cNvPr>
            <p:cNvCxnSpPr/>
            <p:nvPr/>
          </p:nvCxnSpPr>
          <p:spPr>
            <a:xfrm>
              <a:off x="5732217" y="3264026"/>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sp>
          <p:nvSpPr>
            <p:cNvPr id="8" name="Text Placeholder 238">
              <a:extLst>
                <a:ext uri="{FF2B5EF4-FFF2-40B4-BE49-F238E27FC236}">
                  <a16:creationId xmlns:a16="http://schemas.microsoft.com/office/drawing/2014/main" id="{5668DDC3-4FCC-4A1B-8587-A15257F15487}"/>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lvl="0">
                <a:defRPr/>
              </a:pPr>
              <a:r>
                <a:rPr lang="en-US" dirty="0">
                  <a:solidFill>
                    <a:srgbClr val="002050"/>
                  </a:solidFill>
                  <a:latin typeface="Segoe UI"/>
                  <a:cs typeface="Arial" charset="0"/>
                </a:rPr>
                <a:t>1</a:t>
              </a:r>
              <a:r>
                <a:rPr lang="en-US" baseline="30000" dirty="0">
                  <a:solidFill>
                    <a:srgbClr val="002050"/>
                  </a:solidFill>
                  <a:latin typeface="Segoe UI"/>
                  <a:cs typeface="Arial" charset="0"/>
                </a:rPr>
                <a:t>st</a:t>
              </a:r>
              <a:r>
                <a:rPr lang="en-US" dirty="0">
                  <a:solidFill>
                    <a:srgbClr val="002050"/>
                  </a:solidFill>
                  <a:latin typeface="Segoe UI"/>
                  <a:cs typeface="Arial" charset="0"/>
                </a:rPr>
                <a:t> option: Identity + Password (Hash) synchronization</a:t>
              </a:r>
            </a:p>
          </p:txBody>
        </p:sp>
        <p:cxnSp>
          <p:nvCxnSpPr>
            <p:cNvPr id="9" name="Straight Arrow Connector 8">
              <a:extLst>
                <a:ext uri="{FF2B5EF4-FFF2-40B4-BE49-F238E27FC236}">
                  <a16:creationId xmlns:a16="http://schemas.microsoft.com/office/drawing/2014/main" id="{B23EE098-8C33-4B19-87DE-CE449871DD0E}"/>
                </a:ext>
              </a:extLst>
            </p:cNvPr>
            <p:cNvCxnSpPr/>
            <p:nvPr/>
          </p:nvCxnSpPr>
          <p:spPr>
            <a:xfrm flipV="1">
              <a:off x="1945993" y="3060187"/>
              <a:ext cx="1877525"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0" name="Group 9">
              <a:extLst>
                <a:ext uri="{FF2B5EF4-FFF2-40B4-BE49-F238E27FC236}">
                  <a16:creationId xmlns:a16="http://schemas.microsoft.com/office/drawing/2014/main" id="{B678D9D6-8773-4763-91E9-435F9F918EBE}"/>
                </a:ext>
              </a:extLst>
            </p:cNvPr>
            <p:cNvGrpSpPr/>
            <p:nvPr/>
          </p:nvGrpSpPr>
          <p:grpSpPr>
            <a:xfrm>
              <a:off x="7996979" y="4387789"/>
              <a:ext cx="980000" cy="1612232"/>
              <a:chOff x="10877106" y="4429151"/>
              <a:chExt cx="1559369" cy="2565374"/>
            </a:xfrm>
          </p:grpSpPr>
          <p:grpSp>
            <p:nvGrpSpPr>
              <p:cNvPr id="11" name="Group 10">
                <a:extLst>
                  <a:ext uri="{FF2B5EF4-FFF2-40B4-BE49-F238E27FC236}">
                    <a16:creationId xmlns:a16="http://schemas.microsoft.com/office/drawing/2014/main" id="{C02DB7BE-5B65-4F67-BF41-A62FE1309062}"/>
                  </a:ext>
                </a:extLst>
              </p:cNvPr>
              <p:cNvGrpSpPr>
                <a:grpSpLocks noChangeAspect="1"/>
              </p:cNvGrpSpPr>
              <p:nvPr/>
            </p:nvGrpSpPr>
            <p:grpSpPr>
              <a:xfrm>
                <a:off x="11581350" y="4429151"/>
                <a:ext cx="855125" cy="2565374"/>
                <a:chOff x="11631239" y="4516235"/>
                <a:chExt cx="826097" cy="2478290"/>
              </a:xfrm>
            </p:grpSpPr>
            <p:sp>
              <p:nvSpPr>
                <p:cNvPr id="17" name="Rectangle 16">
                  <a:extLst>
                    <a:ext uri="{FF2B5EF4-FFF2-40B4-BE49-F238E27FC236}">
                      <a16:creationId xmlns:a16="http://schemas.microsoft.com/office/drawing/2014/main" id="{98BD7339-F875-4CB8-B135-D94144D87A87}"/>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18" name="Group 17">
                  <a:extLst>
                    <a:ext uri="{FF2B5EF4-FFF2-40B4-BE49-F238E27FC236}">
                      <a16:creationId xmlns:a16="http://schemas.microsoft.com/office/drawing/2014/main" id="{11EDC6C0-04C5-4BE3-BCD5-30B7546CAC65}"/>
                    </a:ext>
                  </a:extLst>
                </p:cNvPr>
                <p:cNvGrpSpPr>
                  <a:grpSpLocks noChangeAspect="1"/>
                </p:cNvGrpSpPr>
                <p:nvPr/>
              </p:nvGrpSpPr>
              <p:grpSpPr>
                <a:xfrm>
                  <a:off x="11764517" y="4724808"/>
                  <a:ext cx="559540" cy="1832354"/>
                  <a:chOff x="11768846" y="4705243"/>
                  <a:chExt cx="559540" cy="1832354"/>
                </a:xfrm>
              </p:grpSpPr>
              <p:sp>
                <p:nvSpPr>
                  <p:cNvPr id="19" name="Rectangle 18">
                    <a:extLst>
                      <a:ext uri="{FF2B5EF4-FFF2-40B4-BE49-F238E27FC236}">
                        <a16:creationId xmlns:a16="http://schemas.microsoft.com/office/drawing/2014/main" id="{2D7FEBF3-3157-4795-BA45-850A5ECD0D70}"/>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0" name="Rectangle 19">
                    <a:extLst>
                      <a:ext uri="{FF2B5EF4-FFF2-40B4-BE49-F238E27FC236}">
                        <a16:creationId xmlns:a16="http://schemas.microsoft.com/office/drawing/2014/main" id="{CC334054-BFA9-43BA-AAEA-7565D30BA99F}"/>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1" name="Rectangle 20">
                    <a:extLst>
                      <a:ext uri="{FF2B5EF4-FFF2-40B4-BE49-F238E27FC236}">
                        <a16:creationId xmlns:a16="http://schemas.microsoft.com/office/drawing/2014/main" id="{37EED6ED-6ECA-48EE-A94A-68A671C479AA}"/>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2" name="Rectangle 21">
                    <a:extLst>
                      <a:ext uri="{FF2B5EF4-FFF2-40B4-BE49-F238E27FC236}">
                        <a16:creationId xmlns:a16="http://schemas.microsoft.com/office/drawing/2014/main" id="{9BDAA0A1-B148-45BF-A0F4-26229303C03E}"/>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3" name="Rectangle 22">
                    <a:extLst>
                      <a:ext uri="{FF2B5EF4-FFF2-40B4-BE49-F238E27FC236}">
                        <a16:creationId xmlns:a16="http://schemas.microsoft.com/office/drawing/2014/main" id="{BB3F3A97-D191-4051-85AA-A6E9B70F9726}"/>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4" name="Rectangle 23">
                    <a:extLst>
                      <a:ext uri="{FF2B5EF4-FFF2-40B4-BE49-F238E27FC236}">
                        <a16:creationId xmlns:a16="http://schemas.microsoft.com/office/drawing/2014/main" id="{F325EC8D-CDEE-48FC-835C-CA1C5FB91D61}"/>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5" name="Rectangle 24">
                    <a:extLst>
                      <a:ext uri="{FF2B5EF4-FFF2-40B4-BE49-F238E27FC236}">
                        <a16:creationId xmlns:a16="http://schemas.microsoft.com/office/drawing/2014/main" id="{5E5F8B39-595A-4A97-8356-DBD848128F49}"/>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6" name="Rectangle 25">
                    <a:extLst>
                      <a:ext uri="{FF2B5EF4-FFF2-40B4-BE49-F238E27FC236}">
                        <a16:creationId xmlns:a16="http://schemas.microsoft.com/office/drawing/2014/main" id="{925756ED-A41C-46BF-9783-C0230053629B}"/>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7" name="Rectangle 26">
                    <a:extLst>
                      <a:ext uri="{FF2B5EF4-FFF2-40B4-BE49-F238E27FC236}">
                        <a16:creationId xmlns:a16="http://schemas.microsoft.com/office/drawing/2014/main" id="{442C2E9C-7A70-4B96-B1F1-9FC6510CAD03}"/>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8" name="Rectangle 27">
                    <a:extLst>
                      <a:ext uri="{FF2B5EF4-FFF2-40B4-BE49-F238E27FC236}">
                        <a16:creationId xmlns:a16="http://schemas.microsoft.com/office/drawing/2014/main" id="{3DDE96C3-A739-48C9-B1B9-166D8415B04D}"/>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9" name="Rectangle 28">
                    <a:extLst>
                      <a:ext uri="{FF2B5EF4-FFF2-40B4-BE49-F238E27FC236}">
                        <a16:creationId xmlns:a16="http://schemas.microsoft.com/office/drawing/2014/main" id="{4F15E925-0504-4755-A87F-7BA39105B6DC}"/>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0" name="Rectangle 29">
                    <a:extLst>
                      <a:ext uri="{FF2B5EF4-FFF2-40B4-BE49-F238E27FC236}">
                        <a16:creationId xmlns:a16="http://schemas.microsoft.com/office/drawing/2014/main" id="{CE9FBC07-2019-46C8-B742-937A14F53B9D}"/>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2" name="Group 11">
                <a:extLst>
                  <a:ext uri="{FF2B5EF4-FFF2-40B4-BE49-F238E27FC236}">
                    <a16:creationId xmlns:a16="http://schemas.microsoft.com/office/drawing/2014/main" id="{64B536E5-24D8-4E97-92EA-728B2340A34C}"/>
                  </a:ext>
                </a:extLst>
              </p:cNvPr>
              <p:cNvGrpSpPr>
                <a:grpSpLocks noChangeAspect="1"/>
              </p:cNvGrpSpPr>
              <p:nvPr/>
            </p:nvGrpSpPr>
            <p:grpSpPr>
              <a:xfrm>
                <a:off x="10877106" y="4617085"/>
                <a:ext cx="648393" cy="2377440"/>
                <a:chOff x="10857650" y="4479925"/>
                <a:chExt cx="685800" cy="2514600"/>
              </a:xfrm>
            </p:grpSpPr>
            <p:sp>
              <p:nvSpPr>
                <p:cNvPr id="13" name="Freeform: Shape 12">
                  <a:extLst>
                    <a:ext uri="{FF2B5EF4-FFF2-40B4-BE49-F238E27FC236}">
                      <a16:creationId xmlns:a16="http://schemas.microsoft.com/office/drawing/2014/main" id="{D00B5D17-0755-46CF-AA38-4BDCF5E4F82E}"/>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4" name="Rectangle 13">
                  <a:extLst>
                    <a:ext uri="{FF2B5EF4-FFF2-40B4-BE49-F238E27FC236}">
                      <a16:creationId xmlns:a16="http://schemas.microsoft.com/office/drawing/2014/main" id="{B4A2D886-3F67-430E-A7EF-4FAF55F7B056}"/>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5" name="Rectangle 14">
                  <a:extLst>
                    <a:ext uri="{FF2B5EF4-FFF2-40B4-BE49-F238E27FC236}">
                      <a16:creationId xmlns:a16="http://schemas.microsoft.com/office/drawing/2014/main" id="{A3446DAE-AE27-4E77-9D86-73CE0A89D486}"/>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6" name="Rectangle 15">
                  <a:extLst>
                    <a:ext uri="{FF2B5EF4-FFF2-40B4-BE49-F238E27FC236}">
                      <a16:creationId xmlns:a16="http://schemas.microsoft.com/office/drawing/2014/main" id="{3D268BD3-4470-4027-81CA-A97EC6C3EFF4}"/>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sp>
          <p:nvSpPr>
            <p:cNvPr id="31" name="Rectangle 30">
              <a:extLst>
                <a:ext uri="{FF2B5EF4-FFF2-40B4-BE49-F238E27FC236}">
                  <a16:creationId xmlns:a16="http://schemas.microsoft.com/office/drawing/2014/main" id="{09C3E4F5-C07D-4DFD-AD6B-1D6CE4A9CCAD}"/>
                </a:ext>
              </a:extLst>
            </p:cNvPr>
            <p:cNvSpPr/>
            <p:nvPr/>
          </p:nvSpPr>
          <p:spPr>
            <a:xfrm>
              <a:off x="7251586" y="3688355"/>
              <a:ext cx="1508332" cy="393185"/>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 + </a:t>
              </a:r>
            </a:p>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Password Hash synchronization </a:t>
              </a:r>
            </a:p>
          </p:txBody>
        </p:sp>
        <p:grpSp>
          <p:nvGrpSpPr>
            <p:cNvPr id="32" name="Group 31">
              <a:extLst>
                <a:ext uri="{FF2B5EF4-FFF2-40B4-BE49-F238E27FC236}">
                  <a16:creationId xmlns:a16="http://schemas.microsoft.com/office/drawing/2014/main" id="{BD1E72DA-55B3-41F6-A7CF-07407E64899C}"/>
                </a:ext>
              </a:extLst>
            </p:cNvPr>
            <p:cNvGrpSpPr>
              <a:grpSpLocks noChangeAspect="1"/>
            </p:cNvGrpSpPr>
            <p:nvPr/>
          </p:nvGrpSpPr>
          <p:grpSpPr>
            <a:xfrm>
              <a:off x="722129" y="2657487"/>
              <a:ext cx="721906" cy="336112"/>
              <a:chOff x="-2435740" y="3938475"/>
              <a:chExt cx="1282955" cy="597330"/>
            </a:xfrm>
            <a:solidFill>
              <a:srgbClr val="FFFFFF"/>
            </a:solidFill>
          </p:grpSpPr>
          <p:sp>
            <p:nvSpPr>
              <p:cNvPr id="33" name="Freeform 59">
                <a:extLst>
                  <a:ext uri="{FF2B5EF4-FFF2-40B4-BE49-F238E27FC236}">
                    <a16:creationId xmlns:a16="http://schemas.microsoft.com/office/drawing/2014/main" id="{802BB510-7904-4904-99F4-732683DCAA9F}"/>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4" name="Freeform 60">
                <a:extLst>
                  <a:ext uri="{FF2B5EF4-FFF2-40B4-BE49-F238E27FC236}">
                    <a16:creationId xmlns:a16="http://schemas.microsoft.com/office/drawing/2014/main" id="{48A066C2-748C-44EB-9B55-FF4A59FBE43A}"/>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5" name="Freeform: Shape 34">
                <a:extLst>
                  <a:ext uri="{FF2B5EF4-FFF2-40B4-BE49-F238E27FC236}">
                    <a16:creationId xmlns:a16="http://schemas.microsoft.com/office/drawing/2014/main" id="{A9010659-32DA-4DCF-AE7E-8E7CC0E9CCCB}"/>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6" name="Freeform: Shape 35">
                <a:extLst>
                  <a:ext uri="{FF2B5EF4-FFF2-40B4-BE49-F238E27FC236}">
                    <a16:creationId xmlns:a16="http://schemas.microsoft.com/office/drawing/2014/main" id="{5F12DBF0-BE18-43EA-98EC-FDAED0920AA8}"/>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sp>
          <p:nvSpPr>
            <p:cNvPr id="37" name="Rectangle 36">
              <a:extLst>
                <a:ext uri="{FF2B5EF4-FFF2-40B4-BE49-F238E27FC236}">
                  <a16:creationId xmlns:a16="http://schemas.microsoft.com/office/drawing/2014/main" id="{56204924-D10C-45C8-93F6-C2D9E4B00D6B}"/>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8" name="Rectangle 37">
              <a:extLst>
                <a:ext uri="{FF2B5EF4-FFF2-40B4-BE49-F238E27FC236}">
                  <a16:creationId xmlns:a16="http://schemas.microsoft.com/office/drawing/2014/main" id="{2995D02B-DE79-4253-8F7F-4F111B1323DD}"/>
                </a:ext>
              </a:extLst>
            </p:cNvPr>
            <p:cNvSpPr/>
            <p:nvPr/>
          </p:nvSpPr>
          <p:spPr bwMode="auto">
            <a:xfrm>
              <a:off x="2172925" y="4196075"/>
              <a:ext cx="2232257" cy="407419"/>
            </a:xfrm>
            <a:prstGeom prst="rect">
              <a:avLst/>
            </a:prstGeom>
            <a:ln>
              <a:noFill/>
            </a:ln>
          </p:spPr>
          <p:txBody>
            <a:bodyPr vert="horz" wrap="square" lIns="0" tIns="0" rIns="0" bIns="0" rtlCol="0">
              <a:spAutoFit/>
            </a:bodyPr>
            <a:lstStyle/>
            <a:p>
              <a:pPr algn="ctr" defTabSz="685337" fontAlgn="auto">
                <a:lnSpc>
                  <a:spcPct val="90000"/>
                </a:lnSpc>
                <a:spcBef>
                  <a:spcPts val="0"/>
                </a:spcBef>
                <a:spcAft>
                  <a:spcPts val="0"/>
                </a:spcAft>
                <a:defRPr/>
              </a:pPr>
              <a:r>
                <a:rPr lang="en-US" sz="1471" b="0" kern="0" dirty="0">
                  <a:solidFill>
                    <a:srgbClr val="002050"/>
                  </a:solidFill>
                  <a:latin typeface="Segoe UI Semibold" panose="020B0702040204020203" pitchFamily="34" charset="0"/>
                  <a:cs typeface="Segoe UI Semibold" panose="020B0702040204020203" pitchFamily="34" charset="0"/>
                </a:rPr>
                <a:t>Azure Active Directory</a:t>
              </a:r>
              <a:br>
                <a:rPr lang="en-US" sz="1471" kern="0" dirty="0">
                  <a:solidFill>
                    <a:srgbClr val="002050"/>
                  </a:solidFill>
                  <a:latin typeface="Segoe UI"/>
                  <a:cs typeface="+mn-cs"/>
                </a:rPr>
              </a:br>
              <a:r>
                <a:rPr lang="en-US" sz="1471" b="0" kern="0" dirty="0">
                  <a:solidFill>
                    <a:srgbClr val="002050"/>
                  </a:solidFill>
                  <a:latin typeface="Segoe UI"/>
                  <a:cs typeface="+mn-cs"/>
                </a:rPr>
                <a:t>authenticates user</a:t>
              </a:r>
            </a:p>
          </p:txBody>
        </p:sp>
        <p:grpSp>
          <p:nvGrpSpPr>
            <p:cNvPr id="39" name="Group 38">
              <a:extLst>
                <a:ext uri="{FF2B5EF4-FFF2-40B4-BE49-F238E27FC236}">
                  <a16:creationId xmlns:a16="http://schemas.microsoft.com/office/drawing/2014/main" id="{FD13CE95-D900-476D-B38D-F312300F9C18}"/>
                </a:ext>
              </a:extLst>
            </p:cNvPr>
            <p:cNvGrpSpPr/>
            <p:nvPr/>
          </p:nvGrpSpPr>
          <p:grpSpPr>
            <a:xfrm>
              <a:off x="4909414" y="4945875"/>
              <a:ext cx="2680499" cy="955633"/>
              <a:chOff x="-1361913" y="2763657"/>
              <a:chExt cx="3575013" cy="1274539"/>
            </a:xfrm>
          </p:grpSpPr>
          <p:grpSp>
            <p:nvGrpSpPr>
              <p:cNvPr id="40" name="Group 39">
                <a:extLst>
                  <a:ext uri="{FF2B5EF4-FFF2-40B4-BE49-F238E27FC236}">
                    <a16:creationId xmlns:a16="http://schemas.microsoft.com/office/drawing/2014/main" id="{8EB89A4A-C91E-4E1A-949C-B1BDDC75C5FB}"/>
                  </a:ext>
                </a:extLst>
              </p:cNvPr>
              <p:cNvGrpSpPr/>
              <p:nvPr/>
            </p:nvGrpSpPr>
            <p:grpSpPr>
              <a:xfrm>
                <a:off x="560604" y="3259646"/>
                <a:ext cx="649838" cy="429851"/>
                <a:chOff x="2735263" y="1203325"/>
                <a:chExt cx="6724650" cy="4448176"/>
              </a:xfrm>
              <a:solidFill>
                <a:srgbClr val="FFFFFF"/>
              </a:solidFill>
            </p:grpSpPr>
            <p:sp>
              <p:nvSpPr>
                <p:cNvPr id="49" name="Freeform 19">
                  <a:extLst>
                    <a:ext uri="{FF2B5EF4-FFF2-40B4-BE49-F238E27FC236}">
                      <a16:creationId xmlns:a16="http://schemas.microsoft.com/office/drawing/2014/main" id="{1CA0FE6B-2B7B-4C5C-AFF2-3E0E3DB4CD5F}"/>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50" name="Freeform 20">
                  <a:extLst>
                    <a:ext uri="{FF2B5EF4-FFF2-40B4-BE49-F238E27FC236}">
                      <a16:creationId xmlns:a16="http://schemas.microsoft.com/office/drawing/2014/main" id="{54E420A5-B377-45AB-87D9-8FCF46F55415}"/>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1" name="Group 40">
                <a:extLst>
                  <a:ext uri="{FF2B5EF4-FFF2-40B4-BE49-F238E27FC236}">
                    <a16:creationId xmlns:a16="http://schemas.microsoft.com/office/drawing/2014/main" id="{E436FC43-EA07-4B64-8467-5FB8C9DECD1D}"/>
                  </a:ext>
                </a:extLst>
              </p:cNvPr>
              <p:cNvGrpSpPr/>
              <p:nvPr/>
            </p:nvGrpSpPr>
            <p:grpSpPr>
              <a:xfrm>
                <a:off x="1444496" y="3259646"/>
                <a:ext cx="649838" cy="429851"/>
                <a:chOff x="2735263" y="1203325"/>
                <a:chExt cx="6724650" cy="4448176"/>
              </a:xfrm>
              <a:solidFill>
                <a:srgbClr val="FFFFFF"/>
              </a:solidFill>
            </p:grpSpPr>
            <p:sp>
              <p:nvSpPr>
                <p:cNvPr id="47" name="Freeform 19">
                  <a:extLst>
                    <a:ext uri="{FF2B5EF4-FFF2-40B4-BE49-F238E27FC236}">
                      <a16:creationId xmlns:a16="http://schemas.microsoft.com/office/drawing/2014/main" id="{113170F8-2AFF-47AA-8C89-05DB2E2B5CBF}"/>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8" name="Freeform 20">
                  <a:extLst>
                    <a:ext uri="{FF2B5EF4-FFF2-40B4-BE49-F238E27FC236}">
                      <a16:creationId xmlns:a16="http://schemas.microsoft.com/office/drawing/2014/main" id="{44A151F7-F775-4CD7-8917-CF94123F959F}"/>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2" name="Group 41">
                <a:extLst>
                  <a:ext uri="{FF2B5EF4-FFF2-40B4-BE49-F238E27FC236}">
                    <a16:creationId xmlns:a16="http://schemas.microsoft.com/office/drawing/2014/main" id="{EB1D29FE-29FC-44BE-9DD8-A97E5535C8ED}"/>
                  </a:ext>
                </a:extLst>
              </p:cNvPr>
              <p:cNvGrpSpPr/>
              <p:nvPr/>
            </p:nvGrpSpPr>
            <p:grpSpPr>
              <a:xfrm>
                <a:off x="-1361913" y="2763657"/>
                <a:ext cx="3575013" cy="1274539"/>
                <a:chOff x="-1361913" y="2763657"/>
                <a:chExt cx="3575013" cy="1274539"/>
              </a:xfrm>
            </p:grpSpPr>
            <p:pic>
              <p:nvPicPr>
                <p:cNvPr id="43" name="Picture 42">
                  <a:extLst>
                    <a:ext uri="{FF2B5EF4-FFF2-40B4-BE49-F238E27FC236}">
                      <a16:creationId xmlns:a16="http://schemas.microsoft.com/office/drawing/2014/main" id="{A06E9749-0339-461E-A15D-5C9504153618}"/>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44" name="Picture 43">
                  <a:extLst>
                    <a:ext uri="{FF2B5EF4-FFF2-40B4-BE49-F238E27FC236}">
                      <a16:creationId xmlns:a16="http://schemas.microsoft.com/office/drawing/2014/main" id="{E109D578-4511-464B-B318-32460CADD8A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45" name="Picture 44">
                  <a:extLst>
                    <a:ext uri="{FF2B5EF4-FFF2-40B4-BE49-F238E27FC236}">
                      <a16:creationId xmlns:a16="http://schemas.microsoft.com/office/drawing/2014/main" id="{7D3E00E4-936A-40F6-87FB-3DAB4EFFDA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46" name="Picture 45">
                  <a:extLst>
                    <a:ext uri="{FF2B5EF4-FFF2-40B4-BE49-F238E27FC236}">
                      <a16:creationId xmlns:a16="http://schemas.microsoft.com/office/drawing/2014/main" id="{CC3F000F-5FB3-42E6-8223-1787C5B8E8C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grpSp>
          <p:nvGrpSpPr>
            <p:cNvPr id="51" name="Group 50">
              <a:extLst>
                <a:ext uri="{FF2B5EF4-FFF2-40B4-BE49-F238E27FC236}">
                  <a16:creationId xmlns:a16="http://schemas.microsoft.com/office/drawing/2014/main" id="{2C5A263A-BFAB-4C67-BC9A-B954DB9BA52E}"/>
                </a:ext>
              </a:extLst>
            </p:cNvPr>
            <p:cNvGrpSpPr/>
            <p:nvPr/>
          </p:nvGrpSpPr>
          <p:grpSpPr>
            <a:xfrm>
              <a:off x="5882354" y="3675189"/>
              <a:ext cx="1300523" cy="406057"/>
              <a:chOff x="8000662" y="3832143"/>
              <a:chExt cx="1769052" cy="552343"/>
            </a:xfrm>
          </p:grpSpPr>
          <p:grpSp>
            <p:nvGrpSpPr>
              <p:cNvPr id="52" name="Group 51">
                <a:extLst>
                  <a:ext uri="{FF2B5EF4-FFF2-40B4-BE49-F238E27FC236}">
                    <a16:creationId xmlns:a16="http://schemas.microsoft.com/office/drawing/2014/main" id="{ADA454F0-2B0D-4F1C-9A9B-3B604BF6167E}"/>
                  </a:ext>
                </a:extLst>
              </p:cNvPr>
              <p:cNvGrpSpPr/>
              <p:nvPr/>
            </p:nvGrpSpPr>
            <p:grpSpPr>
              <a:xfrm>
                <a:off x="8039599" y="3832143"/>
                <a:ext cx="1688761" cy="552343"/>
                <a:chOff x="3409633" y="2041366"/>
                <a:chExt cx="1874050" cy="612945"/>
              </a:xfrm>
            </p:grpSpPr>
            <p:sp>
              <p:nvSpPr>
                <p:cNvPr id="59" name="Rectangle: Rounded Corners 58">
                  <a:extLst>
                    <a:ext uri="{FF2B5EF4-FFF2-40B4-BE49-F238E27FC236}">
                      <a16:creationId xmlns:a16="http://schemas.microsoft.com/office/drawing/2014/main" id="{4450683D-9C8E-4B74-95C4-8FAC2DA5EE9F}"/>
                    </a:ext>
                  </a:extLst>
                </p:cNvPr>
                <p:cNvSpPr/>
                <p:nvPr/>
              </p:nvSpPr>
              <p:spPr bwMode="auto">
                <a:xfrm>
                  <a:off x="3409633" y="2041366"/>
                  <a:ext cx="1874050"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60" name="Group 59">
                  <a:extLst>
                    <a:ext uri="{FF2B5EF4-FFF2-40B4-BE49-F238E27FC236}">
                      <a16:creationId xmlns:a16="http://schemas.microsoft.com/office/drawing/2014/main" id="{F7CBF031-A5FE-4E0F-BA3D-EDEEF5BAE586}"/>
                    </a:ext>
                  </a:extLst>
                </p:cNvPr>
                <p:cNvGrpSpPr/>
                <p:nvPr/>
              </p:nvGrpSpPr>
              <p:grpSpPr>
                <a:xfrm>
                  <a:off x="3617506" y="2166176"/>
                  <a:ext cx="1458306" cy="369353"/>
                  <a:chOff x="3651712" y="2166176"/>
                  <a:chExt cx="1458306" cy="369353"/>
                </a:xfrm>
              </p:grpSpPr>
              <p:sp>
                <p:nvSpPr>
                  <p:cNvPr id="61" name="Freeform 41">
                    <a:extLst>
                      <a:ext uri="{FF2B5EF4-FFF2-40B4-BE49-F238E27FC236}">
                        <a16:creationId xmlns:a16="http://schemas.microsoft.com/office/drawing/2014/main" id="{BC2BA074-E4F3-4AA8-A971-156866299D4B}"/>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2" name="Freeform 24">
                    <a:extLst>
                      <a:ext uri="{FF2B5EF4-FFF2-40B4-BE49-F238E27FC236}">
                        <a16:creationId xmlns:a16="http://schemas.microsoft.com/office/drawing/2014/main" id="{3E808DDC-BD12-49CD-92CE-D1B95C0F7C59}"/>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63" name="Group 62">
                    <a:extLst>
                      <a:ext uri="{FF2B5EF4-FFF2-40B4-BE49-F238E27FC236}">
                        <a16:creationId xmlns:a16="http://schemas.microsoft.com/office/drawing/2014/main" id="{41F0DD77-DD96-400A-9FE3-E2607C3E037A}"/>
                      </a:ext>
                    </a:extLst>
                  </p:cNvPr>
                  <p:cNvGrpSpPr>
                    <a:grpSpLocks noChangeAspect="1"/>
                  </p:cNvGrpSpPr>
                  <p:nvPr/>
                </p:nvGrpSpPr>
                <p:grpSpPr>
                  <a:xfrm>
                    <a:off x="4744258" y="2265375"/>
                    <a:ext cx="365760" cy="170954"/>
                    <a:chOff x="3276600" y="5696578"/>
                    <a:chExt cx="613065" cy="286542"/>
                  </a:xfrm>
                </p:grpSpPr>
                <p:sp>
                  <p:nvSpPr>
                    <p:cNvPr id="64" name="Freeform 10">
                      <a:extLst>
                        <a:ext uri="{FF2B5EF4-FFF2-40B4-BE49-F238E27FC236}">
                          <a16:creationId xmlns:a16="http://schemas.microsoft.com/office/drawing/2014/main" id="{26197A1F-FEA6-45E0-802F-3E4D6EAC6629}"/>
                        </a:ext>
                      </a:extLst>
                    </p:cNvPr>
                    <p:cNvSpPr>
                      <a:spLocks/>
                    </p:cNvSpPr>
                    <p:nvPr/>
                  </p:nvSpPr>
                  <p:spPr bwMode="auto">
                    <a:xfrm>
                      <a:off x="3719073"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5" name="Freeform 11">
                      <a:extLst>
                        <a:ext uri="{FF2B5EF4-FFF2-40B4-BE49-F238E27FC236}">
                          <a16:creationId xmlns:a16="http://schemas.microsoft.com/office/drawing/2014/main" id="{9FB312F3-A6B2-47E5-A424-C3DB9DBA4AF6}"/>
                        </a:ext>
                      </a:extLst>
                    </p:cNvPr>
                    <p:cNvSpPr>
                      <a:spLocks/>
                    </p:cNvSpPr>
                    <p:nvPr/>
                  </p:nvSpPr>
                  <p:spPr bwMode="auto">
                    <a:xfrm>
                      <a:off x="3649770"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6" name="Freeform 16">
                      <a:extLst>
                        <a:ext uri="{FF2B5EF4-FFF2-40B4-BE49-F238E27FC236}">
                          <a16:creationId xmlns:a16="http://schemas.microsoft.com/office/drawing/2014/main" id="{BD842F95-E60C-4962-8528-37BA817E79E4}"/>
                        </a:ext>
                      </a:extLst>
                    </p:cNvPr>
                    <p:cNvSpPr>
                      <a:spLocks noEditPoints="1"/>
                    </p:cNvSpPr>
                    <p:nvPr/>
                  </p:nvSpPr>
                  <p:spPr bwMode="auto">
                    <a:xfrm>
                      <a:off x="3276600" y="5696578"/>
                      <a:ext cx="613065" cy="286542"/>
                    </a:xfrm>
                    <a:custGeom>
                      <a:avLst/>
                      <a:gdLst>
                        <a:gd name="T0" fmla="*/ 559 w 566"/>
                        <a:gd name="T1" fmla="*/ 112 h 265"/>
                        <a:gd name="T2" fmla="*/ 515 w 566"/>
                        <a:gd name="T3" fmla="*/ 67 h 265"/>
                        <a:gd name="T4" fmla="*/ 514 w 566"/>
                        <a:gd name="T5" fmla="*/ 67 h 265"/>
                        <a:gd name="T6" fmla="*/ 248 w 566"/>
                        <a:gd name="T7" fmla="*/ 67 h 265"/>
                        <a:gd name="T8" fmla="*/ 170 w 566"/>
                        <a:gd name="T9" fmla="*/ 5 h 265"/>
                        <a:gd name="T10" fmla="*/ 133 w 566"/>
                        <a:gd name="T11" fmla="*/ 0 h 265"/>
                        <a:gd name="T12" fmla="*/ 0 w 566"/>
                        <a:gd name="T13" fmla="*/ 132 h 265"/>
                        <a:gd name="T14" fmla="*/ 133 w 566"/>
                        <a:gd name="T15" fmla="*/ 265 h 265"/>
                        <a:gd name="T16" fmla="*/ 249 w 566"/>
                        <a:gd name="T17" fmla="*/ 197 h 265"/>
                        <a:gd name="T18" fmla="*/ 301 w 566"/>
                        <a:gd name="T19" fmla="*/ 197 h 265"/>
                        <a:gd name="T20" fmla="*/ 339 w 566"/>
                        <a:gd name="T21" fmla="*/ 158 h 265"/>
                        <a:gd name="T22" fmla="*/ 342 w 566"/>
                        <a:gd name="T23" fmla="*/ 155 h 265"/>
                        <a:gd name="T24" fmla="*/ 345 w 566"/>
                        <a:gd name="T25" fmla="*/ 158 h 265"/>
                        <a:gd name="T26" fmla="*/ 402 w 566"/>
                        <a:gd name="T27" fmla="*/ 158 h 265"/>
                        <a:gd name="T28" fmla="*/ 406 w 566"/>
                        <a:gd name="T29" fmla="*/ 155 h 265"/>
                        <a:gd name="T30" fmla="*/ 409 w 566"/>
                        <a:gd name="T31" fmla="*/ 158 h 265"/>
                        <a:gd name="T32" fmla="*/ 466 w 566"/>
                        <a:gd name="T33" fmla="*/ 158 h 265"/>
                        <a:gd name="T34" fmla="*/ 470 w 566"/>
                        <a:gd name="T35" fmla="*/ 155 h 265"/>
                        <a:gd name="T36" fmla="*/ 474 w 566"/>
                        <a:gd name="T37" fmla="*/ 158 h 265"/>
                        <a:gd name="T38" fmla="*/ 503 w 566"/>
                        <a:gd name="T39" fmla="*/ 188 h 265"/>
                        <a:gd name="T40" fmla="*/ 504 w 566"/>
                        <a:gd name="T41" fmla="*/ 188 h 265"/>
                        <a:gd name="T42" fmla="*/ 559 w 566"/>
                        <a:gd name="T43" fmla="*/ 132 h 265"/>
                        <a:gd name="T44" fmla="*/ 559 w 566"/>
                        <a:gd name="T45" fmla="*/ 112 h 265"/>
                        <a:gd name="T46" fmla="*/ 74 w 566"/>
                        <a:gd name="T47" fmla="*/ 166 h 265"/>
                        <a:gd name="T48" fmla="*/ 39 w 566"/>
                        <a:gd name="T49" fmla="*/ 130 h 265"/>
                        <a:gd name="T50" fmla="*/ 71 w 566"/>
                        <a:gd name="T51" fmla="*/ 95 h 265"/>
                        <a:gd name="T52" fmla="*/ 74 w 566"/>
                        <a:gd name="T53" fmla="*/ 95 h 265"/>
                        <a:gd name="T54" fmla="*/ 110 w 566"/>
                        <a:gd name="T55" fmla="*/ 130 h 265"/>
                        <a:gd name="T56" fmla="*/ 96 w 566"/>
                        <a:gd name="T57" fmla="*/ 158 h 265"/>
                        <a:gd name="T58" fmla="*/ 74 w 566"/>
                        <a:gd name="T59" fmla="*/ 16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265">
                          <a:moveTo>
                            <a:pt x="559" y="112"/>
                          </a:moveTo>
                          <a:cubicBezTo>
                            <a:pt x="515" y="67"/>
                            <a:pt x="515" y="67"/>
                            <a:pt x="515" y="67"/>
                          </a:cubicBezTo>
                          <a:cubicBezTo>
                            <a:pt x="514" y="67"/>
                            <a:pt x="514" y="67"/>
                            <a:pt x="514" y="67"/>
                          </a:cubicBezTo>
                          <a:cubicBezTo>
                            <a:pt x="248" y="67"/>
                            <a:pt x="248" y="67"/>
                            <a:pt x="248" y="67"/>
                          </a:cubicBezTo>
                          <a:cubicBezTo>
                            <a:pt x="231" y="37"/>
                            <a:pt x="203" y="15"/>
                            <a:pt x="170" y="5"/>
                          </a:cubicBezTo>
                          <a:cubicBezTo>
                            <a:pt x="158" y="2"/>
                            <a:pt x="146" y="0"/>
                            <a:pt x="133" y="0"/>
                          </a:cubicBezTo>
                          <a:cubicBezTo>
                            <a:pt x="59" y="0"/>
                            <a:pt x="0" y="59"/>
                            <a:pt x="0" y="132"/>
                          </a:cubicBezTo>
                          <a:cubicBezTo>
                            <a:pt x="0" y="206"/>
                            <a:pt x="59" y="265"/>
                            <a:pt x="133" y="265"/>
                          </a:cubicBezTo>
                          <a:cubicBezTo>
                            <a:pt x="183" y="265"/>
                            <a:pt x="226" y="238"/>
                            <a:pt x="249" y="197"/>
                          </a:cubicBezTo>
                          <a:cubicBezTo>
                            <a:pt x="301" y="197"/>
                            <a:pt x="301" y="197"/>
                            <a:pt x="301" y="197"/>
                          </a:cubicBezTo>
                          <a:cubicBezTo>
                            <a:pt x="339" y="158"/>
                            <a:pt x="339" y="158"/>
                            <a:pt x="339" y="158"/>
                          </a:cubicBezTo>
                          <a:cubicBezTo>
                            <a:pt x="342" y="155"/>
                            <a:pt x="342" y="155"/>
                            <a:pt x="342" y="155"/>
                          </a:cubicBezTo>
                          <a:cubicBezTo>
                            <a:pt x="345" y="158"/>
                            <a:pt x="345" y="158"/>
                            <a:pt x="345" y="158"/>
                          </a:cubicBezTo>
                          <a:cubicBezTo>
                            <a:pt x="402" y="158"/>
                            <a:pt x="402" y="158"/>
                            <a:pt x="402" y="158"/>
                          </a:cubicBezTo>
                          <a:cubicBezTo>
                            <a:pt x="406" y="155"/>
                            <a:pt x="406" y="155"/>
                            <a:pt x="406" y="155"/>
                          </a:cubicBezTo>
                          <a:cubicBezTo>
                            <a:pt x="409" y="158"/>
                            <a:pt x="409" y="158"/>
                            <a:pt x="409" y="158"/>
                          </a:cubicBezTo>
                          <a:cubicBezTo>
                            <a:pt x="466" y="158"/>
                            <a:pt x="466" y="158"/>
                            <a:pt x="466" y="158"/>
                          </a:cubicBezTo>
                          <a:cubicBezTo>
                            <a:pt x="470" y="155"/>
                            <a:pt x="470" y="155"/>
                            <a:pt x="470" y="155"/>
                          </a:cubicBezTo>
                          <a:cubicBezTo>
                            <a:pt x="474" y="158"/>
                            <a:pt x="474" y="158"/>
                            <a:pt x="474" y="158"/>
                          </a:cubicBezTo>
                          <a:cubicBezTo>
                            <a:pt x="503" y="188"/>
                            <a:pt x="503" y="188"/>
                            <a:pt x="503" y="188"/>
                          </a:cubicBezTo>
                          <a:cubicBezTo>
                            <a:pt x="504" y="188"/>
                            <a:pt x="504" y="188"/>
                            <a:pt x="504" y="188"/>
                          </a:cubicBezTo>
                          <a:cubicBezTo>
                            <a:pt x="559" y="132"/>
                            <a:pt x="559" y="132"/>
                            <a:pt x="559" y="132"/>
                          </a:cubicBezTo>
                          <a:cubicBezTo>
                            <a:pt x="566" y="125"/>
                            <a:pt x="566" y="119"/>
                            <a:pt x="559" y="112"/>
                          </a:cubicBezTo>
                          <a:close/>
                          <a:moveTo>
                            <a:pt x="74" y="166"/>
                          </a:moveTo>
                          <a:cubicBezTo>
                            <a:pt x="55" y="166"/>
                            <a:pt x="39" y="150"/>
                            <a:pt x="39" y="130"/>
                          </a:cubicBezTo>
                          <a:cubicBezTo>
                            <a:pt x="39" y="112"/>
                            <a:pt x="53" y="97"/>
                            <a:pt x="71" y="95"/>
                          </a:cubicBezTo>
                          <a:cubicBezTo>
                            <a:pt x="72" y="95"/>
                            <a:pt x="73" y="95"/>
                            <a:pt x="74" y="95"/>
                          </a:cubicBezTo>
                          <a:cubicBezTo>
                            <a:pt x="94" y="95"/>
                            <a:pt x="110" y="111"/>
                            <a:pt x="110" y="130"/>
                          </a:cubicBezTo>
                          <a:cubicBezTo>
                            <a:pt x="110" y="142"/>
                            <a:pt x="105" y="152"/>
                            <a:pt x="96" y="158"/>
                          </a:cubicBezTo>
                          <a:cubicBezTo>
                            <a:pt x="90" y="163"/>
                            <a:pt x="83" y="166"/>
                            <a:pt x="74" y="166"/>
                          </a:cubicBez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53" name="Group 52">
                <a:extLst>
                  <a:ext uri="{FF2B5EF4-FFF2-40B4-BE49-F238E27FC236}">
                    <a16:creationId xmlns:a16="http://schemas.microsoft.com/office/drawing/2014/main" id="{FC108B58-C313-467B-AE29-D598DB456EE0}"/>
                  </a:ext>
                </a:extLst>
              </p:cNvPr>
              <p:cNvGrpSpPr/>
              <p:nvPr/>
            </p:nvGrpSpPr>
            <p:grpSpPr>
              <a:xfrm rot="16200000">
                <a:off x="7986729" y="4028129"/>
                <a:ext cx="119308" cy="91441"/>
                <a:chOff x="9029923" y="3783977"/>
                <a:chExt cx="119308" cy="91441"/>
              </a:xfrm>
            </p:grpSpPr>
            <p:sp>
              <p:nvSpPr>
                <p:cNvPr id="57" name="Oval 56">
                  <a:extLst>
                    <a:ext uri="{FF2B5EF4-FFF2-40B4-BE49-F238E27FC236}">
                      <a16:creationId xmlns:a16="http://schemas.microsoft.com/office/drawing/2014/main" id="{846E9E01-5596-48B4-AA52-2AB0A1FB91F6}"/>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8" name="Isosceles Triangle 57">
                  <a:extLst>
                    <a:ext uri="{FF2B5EF4-FFF2-40B4-BE49-F238E27FC236}">
                      <a16:creationId xmlns:a16="http://schemas.microsoft.com/office/drawing/2014/main" id="{3D85B505-2280-4693-9C58-CD5EA649AB51}"/>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54" name="Group 53">
                <a:extLst>
                  <a:ext uri="{FF2B5EF4-FFF2-40B4-BE49-F238E27FC236}">
                    <a16:creationId xmlns:a16="http://schemas.microsoft.com/office/drawing/2014/main" id="{FA28754D-FD41-4716-AB3A-4B9CCE028282}"/>
                  </a:ext>
                </a:extLst>
              </p:cNvPr>
              <p:cNvGrpSpPr/>
              <p:nvPr/>
            </p:nvGrpSpPr>
            <p:grpSpPr>
              <a:xfrm rot="16200000" flipH="1">
                <a:off x="9664340" y="4081382"/>
                <a:ext cx="119308" cy="91441"/>
                <a:chOff x="9029923" y="3783977"/>
                <a:chExt cx="119308" cy="91441"/>
              </a:xfrm>
            </p:grpSpPr>
            <p:sp>
              <p:nvSpPr>
                <p:cNvPr id="55" name="Oval 54">
                  <a:extLst>
                    <a:ext uri="{FF2B5EF4-FFF2-40B4-BE49-F238E27FC236}">
                      <a16:creationId xmlns:a16="http://schemas.microsoft.com/office/drawing/2014/main" id="{9902EF42-7CCB-4E62-A305-BCA830EE11C5}"/>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6" name="Isosceles Triangle 55">
                  <a:extLst>
                    <a:ext uri="{FF2B5EF4-FFF2-40B4-BE49-F238E27FC236}">
                      <a16:creationId xmlns:a16="http://schemas.microsoft.com/office/drawing/2014/main" id="{CB79E7FD-137E-492E-BEDE-86DF8DAD8B01}"/>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67" name="Group 66">
              <a:extLst>
                <a:ext uri="{FF2B5EF4-FFF2-40B4-BE49-F238E27FC236}">
                  <a16:creationId xmlns:a16="http://schemas.microsoft.com/office/drawing/2014/main" id="{7DE43D4F-F73A-4ECD-A5DE-2D91780B45A8}"/>
                </a:ext>
              </a:extLst>
            </p:cNvPr>
            <p:cNvGrpSpPr>
              <a:grpSpLocks noChangeAspect="1"/>
            </p:cNvGrpSpPr>
            <p:nvPr/>
          </p:nvGrpSpPr>
          <p:grpSpPr>
            <a:xfrm>
              <a:off x="653805" y="2768339"/>
              <a:ext cx="1745627" cy="1473529"/>
              <a:chOff x="-2767395" y="3211580"/>
              <a:chExt cx="2136764" cy="1775179"/>
            </a:xfrm>
          </p:grpSpPr>
          <p:sp>
            <p:nvSpPr>
              <p:cNvPr id="68" name="Oval 67">
                <a:extLst>
                  <a:ext uri="{FF2B5EF4-FFF2-40B4-BE49-F238E27FC236}">
                    <a16:creationId xmlns:a16="http://schemas.microsoft.com/office/drawing/2014/main" id="{8C7FCBA6-081A-4330-A7BB-57C49443E2E4}"/>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69" name="Rectangle 68">
                <a:extLst>
                  <a:ext uri="{FF2B5EF4-FFF2-40B4-BE49-F238E27FC236}">
                    <a16:creationId xmlns:a16="http://schemas.microsoft.com/office/drawing/2014/main" id="{4641E7AD-FC40-46D7-9C8D-DF370F9190E4}"/>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0" name="Rectangle 69">
                <a:extLst>
                  <a:ext uri="{FF2B5EF4-FFF2-40B4-BE49-F238E27FC236}">
                    <a16:creationId xmlns:a16="http://schemas.microsoft.com/office/drawing/2014/main" id="{BF396561-0881-498C-A773-68B3C3FDFEFF}"/>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1" name="Freeform 10">
                <a:extLst>
                  <a:ext uri="{FF2B5EF4-FFF2-40B4-BE49-F238E27FC236}">
                    <a16:creationId xmlns:a16="http://schemas.microsoft.com/office/drawing/2014/main" id="{B0076921-B245-4CFA-9B98-BB52916F5D66}"/>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algn="ctr" defTabSz="685537" fontAlgn="auto">
                  <a:spcBef>
                    <a:spcPts val="0"/>
                  </a:spcBef>
                  <a:spcAft>
                    <a:spcPts val="0"/>
                  </a:spcAft>
                  <a:defRPr/>
                </a:pPr>
                <a:endParaRPr lang="en-US" sz="1350" b="0" kern="0" dirty="0">
                  <a:solidFill>
                    <a:srgbClr val="002050"/>
                  </a:solidFill>
                  <a:latin typeface="Segoe UI"/>
                </a:endParaRPr>
              </a:p>
            </p:txBody>
          </p:sp>
          <p:sp>
            <p:nvSpPr>
              <p:cNvPr id="72" name="TextBox 71">
                <a:extLst>
                  <a:ext uri="{FF2B5EF4-FFF2-40B4-BE49-F238E27FC236}">
                    <a16:creationId xmlns:a16="http://schemas.microsoft.com/office/drawing/2014/main" id="{075A18BB-F8F5-4241-B481-3E4C9A1395A2}"/>
                  </a:ext>
                </a:extLst>
              </p:cNvPr>
              <p:cNvSpPr txBox="1"/>
              <p:nvPr/>
            </p:nvSpPr>
            <p:spPr>
              <a:xfrm>
                <a:off x="-1917544" y="4303616"/>
                <a:ext cx="419908" cy="225250"/>
              </a:xfrm>
              <a:prstGeom prst="rect">
                <a:avLst/>
              </a:prstGeom>
              <a:noFill/>
            </p:spPr>
            <p:txBody>
              <a:bodyPr wrap="none" lIns="0" tIns="0" rIns="0" bIns="0">
                <a:spAutoFit/>
              </a:bodyPr>
              <a:lstStyle/>
              <a:p>
                <a:pPr lvl="0" algn="ctr" defTabSz="685472" fontAlgn="auto">
                  <a:lnSpc>
                    <a:spcPct val="90000"/>
                  </a:lnSpc>
                  <a:spcBef>
                    <a:spcPts val="0"/>
                  </a:spcBef>
                  <a:spcAft>
                    <a:spcPts val="0"/>
                  </a:spcAft>
                  <a:defRPr/>
                </a:pPr>
                <a:r>
                  <a:rPr lang="en-US" sz="1350" b="0" kern="0" dirty="0">
                    <a:solidFill>
                      <a:srgbClr val="002050"/>
                    </a:solidFill>
                    <a:latin typeface="Segoe UI"/>
                  </a:rPr>
                  <a:t>User</a:t>
                </a:r>
              </a:p>
            </p:txBody>
          </p:sp>
          <p:sp>
            <p:nvSpPr>
              <p:cNvPr id="73" name="Freeform 5">
                <a:extLst>
                  <a:ext uri="{FF2B5EF4-FFF2-40B4-BE49-F238E27FC236}">
                    <a16:creationId xmlns:a16="http://schemas.microsoft.com/office/drawing/2014/main" id="{99D07727-3586-4473-A7F7-DCF1D753768C}"/>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74" name="Freeform 31">
                <a:extLst>
                  <a:ext uri="{FF2B5EF4-FFF2-40B4-BE49-F238E27FC236}">
                    <a16:creationId xmlns:a16="http://schemas.microsoft.com/office/drawing/2014/main" id="{7F789465-F066-466D-BAF4-7A22D65EED40}"/>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75" name="Group 74">
                <a:extLst>
                  <a:ext uri="{FF2B5EF4-FFF2-40B4-BE49-F238E27FC236}">
                    <a16:creationId xmlns:a16="http://schemas.microsoft.com/office/drawing/2014/main" id="{B7D51F3A-03DF-476D-99AC-FADDAE084D3F}"/>
                  </a:ext>
                </a:extLst>
              </p:cNvPr>
              <p:cNvGrpSpPr/>
              <p:nvPr/>
            </p:nvGrpSpPr>
            <p:grpSpPr>
              <a:xfrm>
                <a:off x="-1332494" y="3902337"/>
                <a:ext cx="701863" cy="388009"/>
                <a:chOff x="-1332494" y="3888716"/>
                <a:chExt cx="701863" cy="388009"/>
              </a:xfrm>
            </p:grpSpPr>
            <p:sp>
              <p:nvSpPr>
                <p:cNvPr id="81" name="Rectangle 80">
                  <a:extLst>
                    <a:ext uri="{FF2B5EF4-FFF2-40B4-BE49-F238E27FC236}">
                      <a16:creationId xmlns:a16="http://schemas.microsoft.com/office/drawing/2014/main" id="{FDA1E00E-04CD-4030-92F6-2748D4EC8B43}"/>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82" name="Group 81">
                  <a:extLst>
                    <a:ext uri="{FF2B5EF4-FFF2-40B4-BE49-F238E27FC236}">
                      <a16:creationId xmlns:a16="http://schemas.microsoft.com/office/drawing/2014/main" id="{79CAFEAD-8A3C-438D-BD5A-61066CCA5A7B}"/>
                    </a:ext>
                  </a:extLst>
                </p:cNvPr>
                <p:cNvGrpSpPr/>
                <p:nvPr/>
              </p:nvGrpSpPr>
              <p:grpSpPr>
                <a:xfrm>
                  <a:off x="-1332494" y="3888716"/>
                  <a:ext cx="701863" cy="388009"/>
                  <a:chOff x="12292013" y="915988"/>
                  <a:chExt cx="8083550" cy="4468812"/>
                </a:xfrm>
                <a:solidFill>
                  <a:srgbClr val="FFFFFF"/>
                </a:solidFill>
              </p:grpSpPr>
              <p:sp>
                <p:nvSpPr>
                  <p:cNvPr id="83" name="Freeform 17">
                    <a:extLst>
                      <a:ext uri="{FF2B5EF4-FFF2-40B4-BE49-F238E27FC236}">
                        <a16:creationId xmlns:a16="http://schemas.microsoft.com/office/drawing/2014/main" id="{ED7EC697-D2C3-44A3-844F-BBE29F46E631}"/>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4" name="Freeform 18">
                    <a:extLst>
                      <a:ext uri="{FF2B5EF4-FFF2-40B4-BE49-F238E27FC236}">
                        <a16:creationId xmlns:a16="http://schemas.microsoft.com/office/drawing/2014/main" id="{126B5E1E-045C-41D5-BC72-0DA20BBB1E31}"/>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76" name="Group 75">
                <a:extLst>
                  <a:ext uri="{FF2B5EF4-FFF2-40B4-BE49-F238E27FC236}">
                    <a16:creationId xmlns:a16="http://schemas.microsoft.com/office/drawing/2014/main" id="{24442C46-0FD8-4ED3-8EE4-C6E46C7B207E}"/>
                  </a:ext>
                </a:extLst>
              </p:cNvPr>
              <p:cNvGrpSpPr/>
              <p:nvPr/>
            </p:nvGrpSpPr>
            <p:grpSpPr>
              <a:xfrm>
                <a:off x="-2767395" y="3863931"/>
                <a:ext cx="633945" cy="464820"/>
                <a:chOff x="-2767395" y="3863931"/>
                <a:chExt cx="633945" cy="464820"/>
              </a:xfrm>
            </p:grpSpPr>
            <p:sp>
              <p:nvSpPr>
                <p:cNvPr id="77" name="Rectangle 76">
                  <a:extLst>
                    <a:ext uri="{FF2B5EF4-FFF2-40B4-BE49-F238E27FC236}">
                      <a16:creationId xmlns:a16="http://schemas.microsoft.com/office/drawing/2014/main" id="{7947E30B-2644-4980-B282-01E94282C883}"/>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78" name="Group 77">
                  <a:extLst>
                    <a:ext uri="{FF2B5EF4-FFF2-40B4-BE49-F238E27FC236}">
                      <a16:creationId xmlns:a16="http://schemas.microsoft.com/office/drawing/2014/main" id="{A18D378E-37AA-41C9-8261-C048351A4483}"/>
                    </a:ext>
                  </a:extLst>
                </p:cNvPr>
                <p:cNvGrpSpPr/>
                <p:nvPr/>
              </p:nvGrpSpPr>
              <p:grpSpPr>
                <a:xfrm>
                  <a:off x="-2767395" y="3863931"/>
                  <a:ext cx="633945" cy="464820"/>
                  <a:chOff x="5576213" y="5106429"/>
                  <a:chExt cx="1172194" cy="859474"/>
                </a:xfrm>
              </p:grpSpPr>
              <p:sp>
                <p:nvSpPr>
                  <p:cNvPr id="79" name="Freeform 32">
                    <a:extLst>
                      <a:ext uri="{FF2B5EF4-FFF2-40B4-BE49-F238E27FC236}">
                        <a16:creationId xmlns:a16="http://schemas.microsoft.com/office/drawing/2014/main" id="{6B2363C1-8B0F-4CCF-ABB1-BB500064CD8B}"/>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0" name="Rectangle 33">
                    <a:extLst>
                      <a:ext uri="{FF2B5EF4-FFF2-40B4-BE49-F238E27FC236}">
                        <a16:creationId xmlns:a16="http://schemas.microsoft.com/office/drawing/2014/main" id="{AAE4FA69-E120-413C-83EB-D7B380BD8085}"/>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85" name="Group 84">
              <a:extLst>
                <a:ext uri="{FF2B5EF4-FFF2-40B4-BE49-F238E27FC236}">
                  <a16:creationId xmlns:a16="http://schemas.microsoft.com/office/drawing/2014/main" id="{46558CAA-E2D4-49CA-BF14-FB526728E550}"/>
                </a:ext>
              </a:extLst>
            </p:cNvPr>
            <p:cNvGrpSpPr/>
            <p:nvPr/>
          </p:nvGrpSpPr>
          <p:grpSpPr>
            <a:xfrm>
              <a:off x="3748803" y="2914668"/>
              <a:ext cx="260529" cy="260529"/>
              <a:chOff x="3461012" y="3385426"/>
              <a:chExt cx="347472" cy="347472"/>
            </a:xfrm>
          </p:grpSpPr>
          <p:sp>
            <p:nvSpPr>
              <p:cNvPr id="86" name="Oval 85">
                <a:extLst>
                  <a:ext uri="{FF2B5EF4-FFF2-40B4-BE49-F238E27FC236}">
                    <a16:creationId xmlns:a16="http://schemas.microsoft.com/office/drawing/2014/main" id="{C76280A1-4B9B-4790-8051-F0E03E9D5CCF}"/>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87" name="Freeform 11">
                <a:extLst>
                  <a:ext uri="{FF2B5EF4-FFF2-40B4-BE49-F238E27FC236}">
                    <a16:creationId xmlns:a16="http://schemas.microsoft.com/office/drawing/2014/main" id="{5CFCBFDD-5FF3-4152-923A-D0EDA3F1CEDB}"/>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sp>
          <p:nvSpPr>
            <p:cNvPr id="88" name="TextBox 87">
              <a:extLst>
                <a:ext uri="{FF2B5EF4-FFF2-40B4-BE49-F238E27FC236}">
                  <a16:creationId xmlns:a16="http://schemas.microsoft.com/office/drawing/2014/main" id="{A8331C4A-EFE2-42C5-957C-04BD8B57E97F}"/>
                </a:ext>
              </a:extLst>
            </p:cNvPr>
            <p:cNvSpPr txBox="1"/>
            <p:nvPr/>
          </p:nvSpPr>
          <p:spPr>
            <a:xfrm>
              <a:off x="4465213" y="2929887"/>
              <a:ext cx="997835" cy="284693"/>
            </a:xfrm>
            <a:prstGeom prst="rect">
              <a:avLst/>
            </a:prstGeom>
          </p:spPr>
          <p:txBody>
            <a:bodyPr wrap="square" lIns="0" tIns="0" rIns="0" bIns="0" rtlCol="0">
              <a:spAutoFit/>
            </a:bodyPr>
            <a:lstStyle/>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89" name="Picture 88">
              <a:extLst>
                <a:ext uri="{FF2B5EF4-FFF2-40B4-BE49-F238E27FC236}">
                  <a16:creationId xmlns:a16="http://schemas.microsoft.com/office/drawing/2014/main" id="{A9311DCB-E73C-40CC-8420-52700BA1897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sp>
        <p:nvSpPr>
          <p:cNvPr id="90" name="TextBox 89">
            <a:extLst>
              <a:ext uri="{FF2B5EF4-FFF2-40B4-BE49-F238E27FC236}">
                <a16:creationId xmlns:a16="http://schemas.microsoft.com/office/drawing/2014/main" id="{CFD2D7EC-DDC0-4907-8E14-B34BB85CF243}"/>
              </a:ext>
            </a:extLst>
          </p:cNvPr>
          <p:cNvSpPr txBox="1"/>
          <p:nvPr/>
        </p:nvSpPr>
        <p:spPr>
          <a:xfrm>
            <a:off x="187779" y="6400800"/>
            <a:ext cx="622286" cy="369332"/>
          </a:xfrm>
          <a:prstGeom prst="rect">
            <a:avLst/>
          </a:prstGeom>
          <a:noFill/>
        </p:spPr>
        <p:txBody>
          <a:bodyPr wrap="none" rtlCol="0">
            <a:spAutoFit/>
          </a:bodyPr>
          <a:lstStyle/>
          <a:p>
            <a:pPr algn="l"/>
            <a:r>
              <a:rPr lang="en-US" dirty="0"/>
              <a:t>9-6</a:t>
            </a:r>
          </a:p>
        </p:txBody>
      </p:sp>
    </p:spTree>
    <p:extLst>
      <p:ext uri="{BB962C8B-B14F-4D97-AF65-F5344CB8AC3E}">
        <p14:creationId xmlns:p14="http://schemas.microsoft.com/office/powerpoint/2010/main" val="2952921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3135-C8AA-4A5E-B6DF-922C995A4180}"/>
              </a:ext>
            </a:extLst>
          </p:cNvPr>
          <p:cNvSpPr>
            <a:spLocks noGrp="1"/>
          </p:cNvSpPr>
          <p:nvPr>
            <p:ph type="title"/>
          </p:nvPr>
        </p:nvSpPr>
        <p:spPr/>
        <p:txBody>
          <a:bodyPr/>
          <a:lstStyle/>
          <a:p>
            <a:r>
              <a:rPr lang="en-US" dirty="0"/>
              <a:t>Azure AD Connect</a:t>
            </a:r>
          </a:p>
        </p:txBody>
      </p:sp>
      <p:grpSp>
        <p:nvGrpSpPr>
          <p:cNvPr id="3" name="Group 2" descr="Identity synchronization + ADFS">
            <a:extLst>
              <a:ext uri="{FF2B5EF4-FFF2-40B4-BE49-F238E27FC236}">
                <a16:creationId xmlns:a16="http://schemas.microsoft.com/office/drawing/2014/main" id="{73027673-6636-4C99-B9A8-86A6B7AB29F6}"/>
              </a:ext>
            </a:extLst>
          </p:cNvPr>
          <p:cNvGrpSpPr/>
          <p:nvPr/>
        </p:nvGrpSpPr>
        <p:grpSpPr>
          <a:xfrm>
            <a:off x="19716" y="1838093"/>
            <a:ext cx="8957263" cy="4161928"/>
            <a:chOff x="19716" y="1838093"/>
            <a:chExt cx="8957263" cy="4161928"/>
          </a:xfrm>
        </p:grpSpPr>
        <p:sp>
          <p:nvSpPr>
            <p:cNvPr id="7" name="Text Placeholder 238">
              <a:extLst>
                <a:ext uri="{FF2B5EF4-FFF2-40B4-BE49-F238E27FC236}">
                  <a16:creationId xmlns:a16="http://schemas.microsoft.com/office/drawing/2014/main" id="{B1799DB4-77C0-479A-B597-2D3E6378D4ED}"/>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marR="0" lvl="0" indent="0" algn="l" defTabSz="684866" rtl="0" eaLnBrk="1" fontAlgn="base" latinLnBrk="0" hangingPunct="1">
                <a:lnSpc>
                  <a:spcPct val="90000"/>
                </a:lnSpc>
                <a:spcBef>
                  <a:spcPct val="20000"/>
                </a:spcBef>
                <a:spcAft>
                  <a:spcPct val="0"/>
                </a:spcAft>
                <a:buClrTx/>
                <a:buSzPct val="90000"/>
                <a:buFont typeface="Arial" charset="0"/>
                <a:buNone/>
                <a:tabLst/>
                <a:defRPr/>
              </a:pPr>
              <a:r>
                <a:rPr kumimoji="0" lang="en-US" sz="1650" b="0" i="0" u="none" strike="noStrike" kern="1200" cap="none" spc="0" normalizeH="0" baseline="0" noProof="0" dirty="0">
                  <a:ln>
                    <a:noFill/>
                  </a:ln>
                  <a:solidFill>
                    <a:srgbClr val="002050"/>
                  </a:solidFill>
                  <a:effectLst/>
                  <a:uLnTx/>
                  <a:uFillTx/>
                  <a:latin typeface="Segoe UI"/>
                  <a:ea typeface="ＭＳ Ｐゴシック" charset="0"/>
                </a:rPr>
                <a:t>2</a:t>
              </a:r>
              <a:r>
                <a:rPr kumimoji="0" lang="en-US" sz="1650" b="0" i="0" u="none" strike="noStrike" kern="1200" cap="none" spc="0" normalizeH="0" baseline="30000" noProof="0" dirty="0">
                  <a:ln>
                    <a:noFill/>
                  </a:ln>
                  <a:solidFill>
                    <a:srgbClr val="002050"/>
                  </a:solidFill>
                  <a:effectLst/>
                  <a:uLnTx/>
                  <a:uFillTx/>
                  <a:latin typeface="Segoe UI"/>
                  <a:ea typeface="ＭＳ Ｐゴシック" charset="0"/>
                </a:rPr>
                <a:t>nd</a:t>
              </a:r>
              <a:r>
                <a:rPr kumimoji="0" lang="en-US" sz="1650" b="0" i="0" u="none" strike="noStrike" kern="1200" cap="none" spc="0" normalizeH="0" baseline="0" noProof="0" dirty="0">
                  <a:ln>
                    <a:noFill/>
                  </a:ln>
                  <a:solidFill>
                    <a:srgbClr val="002050"/>
                  </a:solidFill>
                  <a:effectLst/>
                  <a:uLnTx/>
                  <a:uFillTx/>
                  <a:latin typeface="Segoe UI"/>
                  <a:ea typeface="ＭＳ Ｐゴシック" charset="0"/>
                </a:rPr>
                <a:t> option: Identity synchronization + ADFS</a:t>
              </a:r>
            </a:p>
          </p:txBody>
        </p:sp>
        <p:grpSp>
          <p:nvGrpSpPr>
            <p:cNvPr id="8" name="Group 7">
              <a:extLst>
                <a:ext uri="{FF2B5EF4-FFF2-40B4-BE49-F238E27FC236}">
                  <a16:creationId xmlns:a16="http://schemas.microsoft.com/office/drawing/2014/main" id="{BE06CC29-EF04-4503-9777-1C713ACCB949}"/>
                </a:ext>
              </a:extLst>
            </p:cNvPr>
            <p:cNvGrpSpPr/>
            <p:nvPr/>
          </p:nvGrpSpPr>
          <p:grpSpPr>
            <a:xfrm>
              <a:off x="7996979" y="4387789"/>
              <a:ext cx="980000" cy="1612232"/>
              <a:chOff x="10877106" y="4429151"/>
              <a:chExt cx="1559369" cy="2565374"/>
            </a:xfrm>
          </p:grpSpPr>
          <p:grpSp>
            <p:nvGrpSpPr>
              <p:cNvPr id="9" name="Group 8">
                <a:extLst>
                  <a:ext uri="{FF2B5EF4-FFF2-40B4-BE49-F238E27FC236}">
                    <a16:creationId xmlns:a16="http://schemas.microsoft.com/office/drawing/2014/main" id="{459DD020-BEC6-440C-8143-CF4C52CDDF51}"/>
                  </a:ext>
                </a:extLst>
              </p:cNvPr>
              <p:cNvGrpSpPr>
                <a:grpSpLocks noChangeAspect="1"/>
              </p:cNvGrpSpPr>
              <p:nvPr/>
            </p:nvGrpSpPr>
            <p:grpSpPr>
              <a:xfrm>
                <a:off x="11581350" y="4429151"/>
                <a:ext cx="855125" cy="2565374"/>
                <a:chOff x="11631239" y="4516235"/>
                <a:chExt cx="826097" cy="2478290"/>
              </a:xfrm>
            </p:grpSpPr>
            <p:sp>
              <p:nvSpPr>
                <p:cNvPr id="15" name="Rectangle 14">
                  <a:extLst>
                    <a:ext uri="{FF2B5EF4-FFF2-40B4-BE49-F238E27FC236}">
                      <a16:creationId xmlns:a16="http://schemas.microsoft.com/office/drawing/2014/main" id="{927F2EC4-F0DE-42F2-AF30-3502A86396A6}"/>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3D868C9D-5BC9-4039-B664-A351E15A52FA}"/>
                    </a:ext>
                  </a:extLst>
                </p:cNvPr>
                <p:cNvGrpSpPr>
                  <a:grpSpLocks noChangeAspect="1"/>
                </p:cNvGrpSpPr>
                <p:nvPr/>
              </p:nvGrpSpPr>
              <p:grpSpPr>
                <a:xfrm>
                  <a:off x="11764517" y="4724808"/>
                  <a:ext cx="559540" cy="1832354"/>
                  <a:chOff x="11768846" y="4705243"/>
                  <a:chExt cx="559540" cy="1832354"/>
                </a:xfrm>
              </p:grpSpPr>
              <p:sp>
                <p:nvSpPr>
                  <p:cNvPr id="17" name="Rectangle 16">
                    <a:extLst>
                      <a:ext uri="{FF2B5EF4-FFF2-40B4-BE49-F238E27FC236}">
                        <a16:creationId xmlns:a16="http://schemas.microsoft.com/office/drawing/2014/main" id="{13E89E4B-AF14-4092-98C3-F753A8912B8C}"/>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F5645309-731D-46DA-89DE-9B7FCCA33E24}"/>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4A736A86-1606-40F4-94EC-F7985570E56B}"/>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0" name="Rectangle 19">
                    <a:extLst>
                      <a:ext uri="{FF2B5EF4-FFF2-40B4-BE49-F238E27FC236}">
                        <a16:creationId xmlns:a16="http://schemas.microsoft.com/office/drawing/2014/main" id="{9BC78A88-B412-4193-966C-FD4F1F0233FC}"/>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55DF68EE-D419-4C06-9A16-D2907467DD4C}"/>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2" name="Rectangle 21">
                    <a:extLst>
                      <a:ext uri="{FF2B5EF4-FFF2-40B4-BE49-F238E27FC236}">
                        <a16:creationId xmlns:a16="http://schemas.microsoft.com/office/drawing/2014/main" id="{A83A607A-C4D2-4D30-BC80-43E70DD73B2B}"/>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3" name="Rectangle 22">
                    <a:extLst>
                      <a:ext uri="{FF2B5EF4-FFF2-40B4-BE49-F238E27FC236}">
                        <a16:creationId xmlns:a16="http://schemas.microsoft.com/office/drawing/2014/main" id="{15F6AEA0-275A-412B-9BE6-F4DA22F684BE}"/>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FB62E5FA-96A7-4052-A745-EAA7F2F3848B}"/>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2D34108F-92CB-433F-A2A6-593E31571E17}"/>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8E17E152-E3E7-4114-815F-1413748099F5}"/>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7" name="Rectangle 26">
                    <a:extLst>
                      <a:ext uri="{FF2B5EF4-FFF2-40B4-BE49-F238E27FC236}">
                        <a16:creationId xmlns:a16="http://schemas.microsoft.com/office/drawing/2014/main" id="{24EA6478-12EB-4CB1-BDDC-C13DDC455A09}"/>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5EB43C0F-DB2A-4355-B09D-CC1F0D19ED0C}"/>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grpSp>
            <p:nvGrpSpPr>
              <p:cNvPr id="10" name="Group 9">
                <a:extLst>
                  <a:ext uri="{FF2B5EF4-FFF2-40B4-BE49-F238E27FC236}">
                    <a16:creationId xmlns:a16="http://schemas.microsoft.com/office/drawing/2014/main" id="{CC5CA73C-EFB4-4BF8-BAB5-EAF16F01D7A5}"/>
                  </a:ext>
                </a:extLst>
              </p:cNvPr>
              <p:cNvGrpSpPr>
                <a:grpSpLocks noChangeAspect="1"/>
              </p:cNvGrpSpPr>
              <p:nvPr/>
            </p:nvGrpSpPr>
            <p:grpSpPr>
              <a:xfrm>
                <a:off x="10877106" y="4617085"/>
                <a:ext cx="648393" cy="2377440"/>
                <a:chOff x="10857650" y="4479925"/>
                <a:chExt cx="685800" cy="2514600"/>
              </a:xfrm>
            </p:grpSpPr>
            <p:sp>
              <p:nvSpPr>
                <p:cNvPr id="11" name="Freeform: Shape 10">
                  <a:extLst>
                    <a:ext uri="{FF2B5EF4-FFF2-40B4-BE49-F238E27FC236}">
                      <a16:creationId xmlns:a16="http://schemas.microsoft.com/office/drawing/2014/main" id="{513680C1-F200-4B41-AD2A-E95D3350CBE0}"/>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1153C9AF-B75E-468A-9857-AB6E04A75DBF}"/>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B8870F37-4149-4D62-81E5-F92C2BB5DE85}"/>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FF1E0279-263F-4E7C-8C19-E7AA82B41D3A}"/>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grpSp>
          <p:nvGrpSpPr>
            <p:cNvPr id="29" name="Group 28">
              <a:extLst>
                <a:ext uri="{FF2B5EF4-FFF2-40B4-BE49-F238E27FC236}">
                  <a16:creationId xmlns:a16="http://schemas.microsoft.com/office/drawing/2014/main" id="{7D11C337-E116-4E61-B557-8D8B74860E77}"/>
                </a:ext>
              </a:extLst>
            </p:cNvPr>
            <p:cNvGrpSpPr/>
            <p:nvPr/>
          </p:nvGrpSpPr>
          <p:grpSpPr>
            <a:xfrm>
              <a:off x="4909414" y="4945875"/>
              <a:ext cx="2680499" cy="955633"/>
              <a:chOff x="-1361913" y="2763657"/>
              <a:chExt cx="3575013" cy="1274539"/>
            </a:xfrm>
          </p:grpSpPr>
          <p:grpSp>
            <p:nvGrpSpPr>
              <p:cNvPr id="30" name="Group 29">
                <a:extLst>
                  <a:ext uri="{FF2B5EF4-FFF2-40B4-BE49-F238E27FC236}">
                    <a16:creationId xmlns:a16="http://schemas.microsoft.com/office/drawing/2014/main" id="{C97E805A-614B-4250-8FFF-817FE0312506}"/>
                  </a:ext>
                </a:extLst>
              </p:cNvPr>
              <p:cNvGrpSpPr/>
              <p:nvPr/>
            </p:nvGrpSpPr>
            <p:grpSpPr>
              <a:xfrm>
                <a:off x="560604" y="3259646"/>
                <a:ext cx="649838" cy="429851"/>
                <a:chOff x="2735263" y="1203325"/>
                <a:chExt cx="6724650" cy="4448176"/>
              </a:xfrm>
              <a:solidFill>
                <a:srgbClr val="FFFFFF"/>
              </a:solidFill>
            </p:grpSpPr>
            <p:sp>
              <p:nvSpPr>
                <p:cNvPr id="39" name="Freeform 19">
                  <a:extLst>
                    <a:ext uri="{FF2B5EF4-FFF2-40B4-BE49-F238E27FC236}">
                      <a16:creationId xmlns:a16="http://schemas.microsoft.com/office/drawing/2014/main" id="{9E1DD987-0AFA-4B8F-81EC-E9F675DF81E3}"/>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40" name="Freeform 20">
                  <a:extLst>
                    <a:ext uri="{FF2B5EF4-FFF2-40B4-BE49-F238E27FC236}">
                      <a16:creationId xmlns:a16="http://schemas.microsoft.com/office/drawing/2014/main" id="{A04BA306-2B69-4ED7-A5B5-7602D0665D5D}"/>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31" name="Group 30">
                <a:extLst>
                  <a:ext uri="{FF2B5EF4-FFF2-40B4-BE49-F238E27FC236}">
                    <a16:creationId xmlns:a16="http://schemas.microsoft.com/office/drawing/2014/main" id="{1FCCC52D-4D23-4926-8EE8-7548C6A55C0E}"/>
                  </a:ext>
                </a:extLst>
              </p:cNvPr>
              <p:cNvGrpSpPr/>
              <p:nvPr/>
            </p:nvGrpSpPr>
            <p:grpSpPr>
              <a:xfrm>
                <a:off x="1444496" y="3259646"/>
                <a:ext cx="649838" cy="429851"/>
                <a:chOff x="2735263" y="1203325"/>
                <a:chExt cx="6724650" cy="4448176"/>
              </a:xfrm>
              <a:solidFill>
                <a:srgbClr val="FFFFFF"/>
              </a:solidFill>
            </p:grpSpPr>
            <p:sp>
              <p:nvSpPr>
                <p:cNvPr id="37" name="Freeform 19">
                  <a:extLst>
                    <a:ext uri="{FF2B5EF4-FFF2-40B4-BE49-F238E27FC236}">
                      <a16:creationId xmlns:a16="http://schemas.microsoft.com/office/drawing/2014/main" id="{0C7CE1FC-8B30-41BB-9EE0-ADAA5C7AE752}"/>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38" name="Freeform 20">
                  <a:extLst>
                    <a:ext uri="{FF2B5EF4-FFF2-40B4-BE49-F238E27FC236}">
                      <a16:creationId xmlns:a16="http://schemas.microsoft.com/office/drawing/2014/main" id="{9D61FDDF-8C82-47D3-8C5F-3617BF974409}"/>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32" name="Group 31">
                <a:extLst>
                  <a:ext uri="{FF2B5EF4-FFF2-40B4-BE49-F238E27FC236}">
                    <a16:creationId xmlns:a16="http://schemas.microsoft.com/office/drawing/2014/main" id="{24555EB3-2E82-4325-9922-434BBE4B4C34}"/>
                  </a:ext>
                </a:extLst>
              </p:cNvPr>
              <p:cNvGrpSpPr/>
              <p:nvPr/>
            </p:nvGrpSpPr>
            <p:grpSpPr>
              <a:xfrm>
                <a:off x="-1361913" y="2763657"/>
                <a:ext cx="3575013" cy="1274539"/>
                <a:chOff x="-1361913" y="2763657"/>
                <a:chExt cx="3575013" cy="1274539"/>
              </a:xfrm>
            </p:grpSpPr>
            <p:pic>
              <p:nvPicPr>
                <p:cNvPr id="33" name="Picture 32">
                  <a:extLst>
                    <a:ext uri="{FF2B5EF4-FFF2-40B4-BE49-F238E27FC236}">
                      <a16:creationId xmlns:a16="http://schemas.microsoft.com/office/drawing/2014/main" id="{94985583-3F70-442A-9A90-19CD07BFE854}"/>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34" name="Picture 33">
                  <a:extLst>
                    <a:ext uri="{FF2B5EF4-FFF2-40B4-BE49-F238E27FC236}">
                      <a16:creationId xmlns:a16="http://schemas.microsoft.com/office/drawing/2014/main" id="{79E12974-5CFE-457D-8B2F-DBCD4794586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35" name="Picture 34">
                  <a:extLst>
                    <a:ext uri="{FF2B5EF4-FFF2-40B4-BE49-F238E27FC236}">
                      <a16:creationId xmlns:a16="http://schemas.microsoft.com/office/drawing/2014/main" id="{F104A64E-FE16-4015-BB6E-B7ECCBA3A7F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36" name="Picture 35">
                  <a:extLst>
                    <a:ext uri="{FF2B5EF4-FFF2-40B4-BE49-F238E27FC236}">
                      <a16:creationId xmlns:a16="http://schemas.microsoft.com/office/drawing/2014/main" id="{4072433C-7DF9-42D0-9F46-7807EE0BC46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sp>
          <p:nvSpPr>
            <p:cNvPr id="41" name="Rectangle 40">
              <a:extLst>
                <a:ext uri="{FF2B5EF4-FFF2-40B4-BE49-F238E27FC236}">
                  <a16:creationId xmlns:a16="http://schemas.microsoft.com/office/drawing/2014/main" id="{460C1528-A316-49AF-86DD-D7A1DAFE69F2}"/>
                </a:ext>
              </a:extLst>
            </p:cNvPr>
            <p:cNvSpPr/>
            <p:nvPr/>
          </p:nvSpPr>
          <p:spPr>
            <a:xfrm>
              <a:off x="7209598" y="3721442"/>
              <a:ext cx="1508332" cy="244041"/>
            </a:xfrm>
            <a:prstGeom prst="rect">
              <a:avLst/>
            </a:prstGeom>
            <a:ln>
              <a:noFill/>
            </a:ln>
          </p:spPr>
          <p:txBody>
            <a:bodyPr wrap="square" lIns="0" tIns="0" rIns="0" bIns="0" anchor="ctr">
              <a:spAutoFit/>
            </a:bodyPr>
            <a:lstStyle/>
            <a:p>
              <a:pPr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cxnSp>
          <p:nvCxnSpPr>
            <p:cNvPr id="42" name="Straight Arrow Connector 156">
              <a:extLst>
                <a:ext uri="{FF2B5EF4-FFF2-40B4-BE49-F238E27FC236}">
                  <a16:creationId xmlns:a16="http://schemas.microsoft.com/office/drawing/2014/main" id="{A3EB7017-C362-462B-822B-C4CA1948F65A}"/>
                </a:ext>
              </a:extLst>
            </p:cNvPr>
            <p:cNvCxnSpPr/>
            <p:nvPr/>
          </p:nvCxnSpPr>
          <p:spPr>
            <a:xfrm>
              <a:off x="5731058" y="3260240"/>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grpSp>
          <p:nvGrpSpPr>
            <p:cNvPr id="43" name="Group 42">
              <a:extLst>
                <a:ext uri="{FF2B5EF4-FFF2-40B4-BE49-F238E27FC236}">
                  <a16:creationId xmlns:a16="http://schemas.microsoft.com/office/drawing/2014/main" id="{4027B1DA-0A89-4BCC-90D0-286AA5948084}"/>
                </a:ext>
              </a:extLst>
            </p:cNvPr>
            <p:cNvGrpSpPr/>
            <p:nvPr/>
          </p:nvGrpSpPr>
          <p:grpSpPr>
            <a:xfrm>
              <a:off x="2091331" y="3537595"/>
              <a:ext cx="4863836" cy="1517223"/>
              <a:chOff x="2843874" y="3644978"/>
              <a:chExt cx="6616094" cy="2063821"/>
            </a:xfrm>
          </p:grpSpPr>
          <p:cxnSp>
            <p:nvCxnSpPr>
              <p:cNvPr id="44" name="Straight Arrow Connector 43">
                <a:extLst>
                  <a:ext uri="{FF2B5EF4-FFF2-40B4-BE49-F238E27FC236}">
                    <a16:creationId xmlns:a16="http://schemas.microsoft.com/office/drawing/2014/main" id="{A4630DC5-15C7-4A35-BCDC-CBF5E97975DF}"/>
                  </a:ext>
                </a:extLst>
              </p:cNvPr>
              <p:cNvCxnSpPr/>
              <p:nvPr/>
            </p:nvCxnSpPr>
            <p:spPr>
              <a:xfrm>
                <a:off x="7144348" y="3644978"/>
                <a:ext cx="2194560" cy="1920240"/>
              </a:xfrm>
              <a:prstGeom prst="straightConnector1">
                <a:avLst/>
              </a:prstGeom>
              <a:noFill/>
              <a:ln w="38100" cap="rnd" cmpd="sng" algn="ctr">
                <a:solidFill>
                  <a:srgbClr val="92D050"/>
                </a:solidFill>
                <a:prstDash val="sysDot"/>
                <a:headEnd type="none" w="med" len="sm"/>
                <a:tailEnd type="triangle" w="med" len="sm"/>
              </a:ln>
              <a:effectLst/>
            </p:spPr>
          </p:cxnSp>
          <p:sp>
            <p:nvSpPr>
              <p:cNvPr id="45" name="Rectangle 44">
                <a:extLst>
                  <a:ext uri="{FF2B5EF4-FFF2-40B4-BE49-F238E27FC236}">
                    <a16:creationId xmlns:a16="http://schemas.microsoft.com/office/drawing/2014/main" id="{6E046B13-BEA2-41E1-94E3-B784AA2B3BE5}"/>
                  </a:ext>
                </a:extLst>
              </p:cNvPr>
              <p:cNvSpPr/>
              <p:nvPr/>
            </p:nvSpPr>
            <p:spPr bwMode="auto">
              <a:xfrm>
                <a:off x="8077903" y="4570060"/>
                <a:ext cx="625968" cy="305952"/>
              </a:xfrm>
              <a:prstGeom prst="rect">
                <a:avLst/>
              </a:prstGeom>
              <a:solidFill>
                <a:srgbClr val="002050"/>
              </a:solidFill>
              <a:ln>
                <a:noFill/>
              </a:ln>
            </p:spPr>
            <p:txBody>
              <a:bodyPr vert="horz" wrap="square" lIns="0" tIns="20568" rIns="0" bIns="20568" rtlCol="0">
                <a:spAutoFit/>
              </a:bodyPr>
              <a:lstStyle/>
              <a:p>
                <a:pPr marL="0" marR="0" lvl="0" indent="0" algn="ctr" defTabSz="685337" eaLnBrk="1" fontAlgn="auto" latinLnBrk="0" hangingPunct="1">
                  <a:lnSpc>
                    <a:spcPct val="90000"/>
                  </a:lnSpc>
                  <a:spcBef>
                    <a:spcPts val="0"/>
                  </a:spcBef>
                  <a:spcAft>
                    <a:spcPts val="0"/>
                  </a:spcAft>
                  <a:buClrTx/>
                  <a:buSzTx/>
                  <a:buFontTx/>
                  <a:buNone/>
                  <a:tabLst/>
                  <a:defRPr/>
                </a:pPr>
                <a:r>
                  <a:rPr kumimoji="0" lang="en-US" sz="1324"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ADFS</a:t>
                </a:r>
              </a:p>
            </p:txBody>
          </p:sp>
          <p:grpSp>
            <p:nvGrpSpPr>
              <p:cNvPr id="46" name="Group 45">
                <a:extLst>
                  <a:ext uri="{FF2B5EF4-FFF2-40B4-BE49-F238E27FC236}">
                    <a16:creationId xmlns:a16="http://schemas.microsoft.com/office/drawing/2014/main" id="{9465D67B-5231-4CB4-91BA-1D17827A5049}"/>
                  </a:ext>
                </a:extLst>
              </p:cNvPr>
              <p:cNvGrpSpPr/>
              <p:nvPr/>
            </p:nvGrpSpPr>
            <p:grpSpPr>
              <a:xfrm>
                <a:off x="9105579" y="5354410"/>
                <a:ext cx="354389" cy="354389"/>
                <a:chOff x="8969385" y="5138959"/>
                <a:chExt cx="354389" cy="354389"/>
              </a:xfrm>
            </p:grpSpPr>
            <p:sp>
              <p:nvSpPr>
                <p:cNvPr id="49" name="Oval 48">
                  <a:extLst>
                    <a:ext uri="{FF2B5EF4-FFF2-40B4-BE49-F238E27FC236}">
                      <a16:creationId xmlns:a16="http://schemas.microsoft.com/office/drawing/2014/main" id="{D19D24DF-2A6C-40F7-A190-683327E6F439}"/>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50" name="Group 49">
                  <a:extLst>
                    <a:ext uri="{FF2B5EF4-FFF2-40B4-BE49-F238E27FC236}">
                      <a16:creationId xmlns:a16="http://schemas.microsoft.com/office/drawing/2014/main" id="{C6F04EE5-66D4-4666-9948-8AED0AD74E0A}"/>
                    </a:ext>
                  </a:extLst>
                </p:cNvPr>
                <p:cNvGrpSpPr/>
                <p:nvPr/>
              </p:nvGrpSpPr>
              <p:grpSpPr>
                <a:xfrm>
                  <a:off x="8969385" y="5138959"/>
                  <a:ext cx="354389" cy="354389"/>
                  <a:chOff x="3461012" y="3385426"/>
                  <a:chExt cx="347472" cy="347472"/>
                </a:xfrm>
              </p:grpSpPr>
              <p:sp>
                <p:nvSpPr>
                  <p:cNvPr id="51" name="Oval 50">
                    <a:extLst>
                      <a:ext uri="{FF2B5EF4-FFF2-40B4-BE49-F238E27FC236}">
                        <a16:creationId xmlns:a16="http://schemas.microsoft.com/office/drawing/2014/main" id="{A0088183-324D-4512-AE3F-7DBF33840E17}"/>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52" name="Freeform 11">
                    <a:extLst>
                      <a:ext uri="{FF2B5EF4-FFF2-40B4-BE49-F238E27FC236}">
                        <a16:creationId xmlns:a16="http://schemas.microsoft.com/office/drawing/2014/main" id="{E0629E95-5543-4702-A6E2-EE11F77BE0B1}"/>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sp>
            <p:nvSpPr>
              <p:cNvPr id="47" name="Freeform 59">
                <a:extLst>
                  <a:ext uri="{FF2B5EF4-FFF2-40B4-BE49-F238E27FC236}">
                    <a16:creationId xmlns:a16="http://schemas.microsoft.com/office/drawing/2014/main" id="{7333E9A0-1367-4B6A-9CEA-DDF389242C93}"/>
                  </a:ext>
                </a:extLst>
              </p:cNvPr>
              <p:cNvSpPr>
                <a:spLocks noChangeAspect="1" noEditPoints="1"/>
              </p:cNvSpPr>
              <p:nvPr/>
            </p:nvSpPr>
            <p:spPr bwMode="auto">
              <a:xfrm>
                <a:off x="7512781" y="4029378"/>
                <a:ext cx="338500" cy="157872"/>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48" name="Rectangle 47">
                <a:extLst>
                  <a:ext uri="{FF2B5EF4-FFF2-40B4-BE49-F238E27FC236}">
                    <a16:creationId xmlns:a16="http://schemas.microsoft.com/office/drawing/2014/main" id="{77354877-8E51-453F-9DB9-D2B9A55A6F74}"/>
                  </a:ext>
                </a:extLst>
              </p:cNvPr>
              <p:cNvSpPr/>
              <p:nvPr/>
            </p:nvSpPr>
            <p:spPr bwMode="auto">
              <a:xfrm>
                <a:off x="2843874" y="4540490"/>
                <a:ext cx="3443482" cy="748350"/>
              </a:xfrm>
              <a:prstGeom prst="rect">
                <a:avLst/>
              </a:prstGeom>
              <a:ln>
                <a:noFill/>
              </a:ln>
            </p:spPr>
            <p:txBody>
              <a:bodyPr vert="horz" wrap="square" lIns="0" tIns="0" rIns="0" bIns="0" rtlCol="0">
                <a:spAutoFit/>
              </a:bodyPr>
              <a:lstStyle/>
              <a:p>
                <a:pPr marL="0" marR="0" lvl="0" indent="0" algn="ctr" defTabSz="685337" eaLnBrk="1" fontAlgn="auto" latinLnBrk="0" hangingPunct="1">
                  <a:lnSpc>
                    <a:spcPct val="90000"/>
                  </a:lnSpc>
                  <a:spcBef>
                    <a:spcPts val="0"/>
                  </a:spcBef>
                  <a:spcAft>
                    <a:spcPts val="0"/>
                  </a:spcAft>
                  <a:buClrTx/>
                  <a:buSzTx/>
                  <a:buFontTx/>
                  <a:buNone/>
                  <a:tabLst/>
                  <a:defRPr/>
                </a:pPr>
                <a:r>
                  <a:rPr kumimoji="0" lang="en-US" sz="1324" b="0" i="0" u="none" strike="noStrike" kern="0" cap="none" spc="0" normalizeH="0" baseline="0" noProof="0" dirty="0">
                    <a:ln>
                      <a:noFill/>
                    </a:ln>
                    <a:solidFill>
                      <a:srgbClr val="002050"/>
                    </a:solidFill>
                    <a:effectLst/>
                    <a:uLnTx/>
                    <a:uFillTx/>
                    <a:latin typeface="Segoe UI"/>
                    <a:cs typeface="Segoe UI Semibold" panose="020B0702040204020203" pitchFamily="34" charset="0"/>
                  </a:rPr>
                  <a:t>Authentication passed to</a:t>
                </a:r>
                <a:br>
                  <a:rPr kumimoji="0" lang="en-US" sz="1324" b="0" i="0" u="none" strike="noStrike" kern="0" cap="none" spc="0" normalizeH="0" baseline="0" noProof="0" dirty="0">
                    <a:ln>
                      <a:noFill/>
                    </a:ln>
                    <a:solidFill>
                      <a:srgbClr val="002050"/>
                    </a:solidFill>
                    <a:effectLst/>
                    <a:uLnTx/>
                    <a:uFillTx/>
                    <a:latin typeface="Segoe UI"/>
                    <a:cs typeface="Segoe UI Semibold" panose="020B0702040204020203" pitchFamily="34" charset="0"/>
                  </a:rPr>
                </a:br>
                <a:r>
                  <a:rPr kumimoji="0" lang="en-US" sz="1324" b="0" i="0" u="none" strike="noStrike" kern="0" cap="none" spc="0"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Windows Server Active Directory</a:t>
                </a:r>
                <a:br>
                  <a:rPr kumimoji="0" lang="en-US" sz="1324" b="0" i="0" u="none" strike="noStrike" kern="0" cap="none" spc="0" normalizeH="0" baseline="0" noProof="0" dirty="0">
                    <a:ln>
                      <a:noFill/>
                    </a:ln>
                    <a:solidFill>
                      <a:srgbClr val="002050"/>
                    </a:solidFill>
                    <a:effectLst/>
                    <a:uLnTx/>
                    <a:uFillTx/>
                    <a:latin typeface="Segoe UI"/>
                    <a:cs typeface="+mn-cs"/>
                  </a:rPr>
                </a:br>
                <a:r>
                  <a:rPr kumimoji="0" lang="en-US" sz="1324" b="0" i="0" u="none" strike="noStrike" kern="0" cap="none" spc="0" normalizeH="0" baseline="0" noProof="0" dirty="0">
                    <a:ln>
                      <a:noFill/>
                    </a:ln>
                    <a:solidFill>
                      <a:srgbClr val="002050"/>
                    </a:solidFill>
                    <a:effectLst/>
                    <a:uLnTx/>
                    <a:uFillTx/>
                    <a:latin typeface="Segoe UI"/>
                    <a:cs typeface="+mn-cs"/>
                  </a:rPr>
                  <a:t>via ADFS</a:t>
                </a:r>
              </a:p>
            </p:txBody>
          </p:sp>
        </p:grpSp>
        <p:grpSp>
          <p:nvGrpSpPr>
            <p:cNvPr id="53" name="Group 52">
              <a:extLst>
                <a:ext uri="{FF2B5EF4-FFF2-40B4-BE49-F238E27FC236}">
                  <a16:creationId xmlns:a16="http://schemas.microsoft.com/office/drawing/2014/main" id="{C3B89464-29B7-4E15-91ED-2A3DC23CCDE1}"/>
                </a:ext>
              </a:extLst>
            </p:cNvPr>
            <p:cNvGrpSpPr/>
            <p:nvPr/>
          </p:nvGrpSpPr>
          <p:grpSpPr>
            <a:xfrm>
              <a:off x="6169230" y="3675189"/>
              <a:ext cx="984989" cy="406057"/>
              <a:chOff x="8390887" y="3832143"/>
              <a:chExt cx="1339845" cy="552343"/>
            </a:xfrm>
          </p:grpSpPr>
          <p:grpSp>
            <p:nvGrpSpPr>
              <p:cNvPr id="54" name="Group 53">
                <a:extLst>
                  <a:ext uri="{FF2B5EF4-FFF2-40B4-BE49-F238E27FC236}">
                    <a16:creationId xmlns:a16="http://schemas.microsoft.com/office/drawing/2014/main" id="{C47C4F71-A1C7-4614-9F92-E53B19E7AC60}"/>
                  </a:ext>
                </a:extLst>
              </p:cNvPr>
              <p:cNvGrpSpPr/>
              <p:nvPr/>
            </p:nvGrpSpPr>
            <p:grpSpPr>
              <a:xfrm>
                <a:off x="8433167" y="3832143"/>
                <a:ext cx="1249363" cy="552343"/>
                <a:chOff x="3409633" y="2041366"/>
                <a:chExt cx="1386442" cy="612945"/>
              </a:xfrm>
            </p:grpSpPr>
            <p:sp>
              <p:nvSpPr>
                <p:cNvPr id="61" name="Rectangle: Rounded Corners 60">
                  <a:extLst>
                    <a:ext uri="{FF2B5EF4-FFF2-40B4-BE49-F238E27FC236}">
                      <a16:creationId xmlns:a16="http://schemas.microsoft.com/office/drawing/2014/main" id="{FEC55DF1-941D-4D21-8777-DD7EE1ADAE39}"/>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62" name="Group 61">
                  <a:extLst>
                    <a:ext uri="{FF2B5EF4-FFF2-40B4-BE49-F238E27FC236}">
                      <a16:creationId xmlns:a16="http://schemas.microsoft.com/office/drawing/2014/main" id="{610AC7F0-C6AD-4DF7-9F54-C1DF6377F245}"/>
                    </a:ext>
                  </a:extLst>
                </p:cNvPr>
                <p:cNvGrpSpPr/>
                <p:nvPr/>
              </p:nvGrpSpPr>
              <p:grpSpPr>
                <a:xfrm>
                  <a:off x="3617505" y="2166176"/>
                  <a:ext cx="955461" cy="369353"/>
                  <a:chOff x="3651712" y="2166176"/>
                  <a:chExt cx="955461" cy="369353"/>
                </a:xfrm>
              </p:grpSpPr>
              <p:sp>
                <p:nvSpPr>
                  <p:cNvPr id="63" name="Freeform 41">
                    <a:extLst>
                      <a:ext uri="{FF2B5EF4-FFF2-40B4-BE49-F238E27FC236}">
                        <a16:creationId xmlns:a16="http://schemas.microsoft.com/office/drawing/2014/main" id="{A0319130-BF3A-487B-849A-389ECEB3CCFC}"/>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64" name="Freeform 24">
                    <a:extLst>
                      <a:ext uri="{FF2B5EF4-FFF2-40B4-BE49-F238E27FC236}">
                        <a16:creationId xmlns:a16="http://schemas.microsoft.com/office/drawing/2014/main" id="{3CB45AC1-A96E-4972-BFB2-B78DD9D76A08}"/>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55" name="Group 54">
                <a:extLst>
                  <a:ext uri="{FF2B5EF4-FFF2-40B4-BE49-F238E27FC236}">
                    <a16:creationId xmlns:a16="http://schemas.microsoft.com/office/drawing/2014/main" id="{4849FF80-D4A0-430B-B970-DA4D80196CF5}"/>
                  </a:ext>
                </a:extLst>
              </p:cNvPr>
              <p:cNvGrpSpPr/>
              <p:nvPr/>
            </p:nvGrpSpPr>
            <p:grpSpPr>
              <a:xfrm rot="16200000">
                <a:off x="8376954" y="4028129"/>
                <a:ext cx="119308" cy="91441"/>
                <a:chOff x="9029923" y="3783977"/>
                <a:chExt cx="119308" cy="91441"/>
              </a:xfrm>
            </p:grpSpPr>
            <p:sp>
              <p:nvSpPr>
                <p:cNvPr id="59" name="Oval 58">
                  <a:extLst>
                    <a:ext uri="{FF2B5EF4-FFF2-40B4-BE49-F238E27FC236}">
                      <a16:creationId xmlns:a16="http://schemas.microsoft.com/office/drawing/2014/main" id="{B9DC4243-5467-4C16-B244-5D3238DA1F65}"/>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60" name="Isosceles Triangle 59">
                  <a:extLst>
                    <a:ext uri="{FF2B5EF4-FFF2-40B4-BE49-F238E27FC236}">
                      <a16:creationId xmlns:a16="http://schemas.microsoft.com/office/drawing/2014/main" id="{8C4D9FB7-19A0-419F-AE17-DB9D5013FE42}"/>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nvGrpSpPr>
              <p:cNvPr id="56" name="Group 55">
                <a:extLst>
                  <a:ext uri="{FF2B5EF4-FFF2-40B4-BE49-F238E27FC236}">
                    <a16:creationId xmlns:a16="http://schemas.microsoft.com/office/drawing/2014/main" id="{3DC9B8DE-EDF9-4439-9AED-772F48309B4D}"/>
                  </a:ext>
                </a:extLst>
              </p:cNvPr>
              <p:cNvGrpSpPr/>
              <p:nvPr/>
            </p:nvGrpSpPr>
            <p:grpSpPr>
              <a:xfrm rot="16200000" flipH="1">
                <a:off x="9625358" y="4062332"/>
                <a:ext cx="119308" cy="91441"/>
                <a:chOff x="9029923" y="3783977"/>
                <a:chExt cx="119308" cy="91441"/>
              </a:xfrm>
            </p:grpSpPr>
            <p:sp>
              <p:nvSpPr>
                <p:cNvPr id="57" name="Oval 56">
                  <a:extLst>
                    <a:ext uri="{FF2B5EF4-FFF2-40B4-BE49-F238E27FC236}">
                      <a16:creationId xmlns:a16="http://schemas.microsoft.com/office/drawing/2014/main" id="{2E8BC492-2A44-4BE8-8BAA-4A74477CFCFE}"/>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58" name="Isosceles Triangle 57">
                  <a:extLst>
                    <a:ext uri="{FF2B5EF4-FFF2-40B4-BE49-F238E27FC236}">
                      <a16:creationId xmlns:a16="http://schemas.microsoft.com/office/drawing/2014/main" id="{F906A581-80AA-49C3-9F05-2CDDEE92F56E}"/>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cxnSp>
          <p:nvCxnSpPr>
            <p:cNvPr id="65" name="Straight Arrow Connector 64">
              <a:extLst>
                <a:ext uri="{FF2B5EF4-FFF2-40B4-BE49-F238E27FC236}">
                  <a16:creationId xmlns:a16="http://schemas.microsoft.com/office/drawing/2014/main" id="{C081FCDB-5CED-4E73-91AF-ED10FEEC6063}"/>
                </a:ext>
              </a:extLst>
            </p:cNvPr>
            <p:cNvCxnSpPr>
              <a:stCxn id="73" idx="7"/>
            </p:cNvCxnSpPr>
            <p:nvPr/>
          </p:nvCxnSpPr>
          <p:spPr>
            <a:xfrm flipV="1">
              <a:off x="1945991" y="3060187"/>
              <a:ext cx="1949447"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66" name="Group 65">
              <a:extLst>
                <a:ext uri="{FF2B5EF4-FFF2-40B4-BE49-F238E27FC236}">
                  <a16:creationId xmlns:a16="http://schemas.microsoft.com/office/drawing/2014/main" id="{71D177A5-AE9E-41FF-B8BE-64BCFDFB0DF9}"/>
                </a:ext>
              </a:extLst>
            </p:cNvPr>
            <p:cNvGrpSpPr>
              <a:grpSpLocks noChangeAspect="1"/>
            </p:cNvGrpSpPr>
            <p:nvPr/>
          </p:nvGrpSpPr>
          <p:grpSpPr>
            <a:xfrm>
              <a:off x="722129" y="2657487"/>
              <a:ext cx="721906" cy="336112"/>
              <a:chOff x="-2435740" y="3938475"/>
              <a:chExt cx="1282955" cy="597330"/>
            </a:xfrm>
            <a:solidFill>
              <a:srgbClr val="FFFFFF"/>
            </a:solidFill>
          </p:grpSpPr>
          <p:sp>
            <p:nvSpPr>
              <p:cNvPr id="67" name="Freeform 59">
                <a:extLst>
                  <a:ext uri="{FF2B5EF4-FFF2-40B4-BE49-F238E27FC236}">
                    <a16:creationId xmlns:a16="http://schemas.microsoft.com/office/drawing/2014/main" id="{BC338457-3FD0-462D-842B-744609DE8835}"/>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68" name="Freeform 60">
                <a:extLst>
                  <a:ext uri="{FF2B5EF4-FFF2-40B4-BE49-F238E27FC236}">
                    <a16:creationId xmlns:a16="http://schemas.microsoft.com/office/drawing/2014/main" id="{8B4E6917-3BBC-46EA-8591-C46C7C432DD3}"/>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69" name="Freeform: Shape 68">
                <a:extLst>
                  <a:ext uri="{FF2B5EF4-FFF2-40B4-BE49-F238E27FC236}">
                    <a16:creationId xmlns:a16="http://schemas.microsoft.com/office/drawing/2014/main" id="{C1FC4D51-C09A-4A14-BD33-96B232E5F37C}"/>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70" name="Freeform: Shape 69">
                <a:extLst>
                  <a:ext uri="{FF2B5EF4-FFF2-40B4-BE49-F238E27FC236}">
                    <a16:creationId xmlns:a16="http://schemas.microsoft.com/office/drawing/2014/main" id="{DE163EAF-A7C8-4B78-AD41-B83ACCAFCA2D}"/>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grpSp>
        <p:sp>
          <p:nvSpPr>
            <p:cNvPr id="71" name="Rectangle 70">
              <a:extLst>
                <a:ext uri="{FF2B5EF4-FFF2-40B4-BE49-F238E27FC236}">
                  <a16:creationId xmlns:a16="http://schemas.microsoft.com/office/drawing/2014/main" id="{F419D092-3CC8-4CF3-9E51-DF97C32DB2DE}"/>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72" name="Group 71">
              <a:extLst>
                <a:ext uri="{FF2B5EF4-FFF2-40B4-BE49-F238E27FC236}">
                  <a16:creationId xmlns:a16="http://schemas.microsoft.com/office/drawing/2014/main" id="{A587765E-6715-4C21-8CDC-9FA06ECFF4CE}"/>
                </a:ext>
              </a:extLst>
            </p:cNvPr>
            <p:cNvGrpSpPr>
              <a:grpSpLocks noChangeAspect="1"/>
            </p:cNvGrpSpPr>
            <p:nvPr/>
          </p:nvGrpSpPr>
          <p:grpSpPr>
            <a:xfrm>
              <a:off x="653805" y="2768339"/>
              <a:ext cx="1745627" cy="1473529"/>
              <a:chOff x="-2767395" y="3211580"/>
              <a:chExt cx="2136764" cy="1775179"/>
            </a:xfrm>
          </p:grpSpPr>
          <p:sp>
            <p:nvSpPr>
              <p:cNvPr id="73" name="Oval 72">
                <a:extLst>
                  <a:ext uri="{FF2B5EF4-FFF2-40B4-BE49-F238E27FC236}">
                    <a16:creationId xmlns:a16="http://schemas.microsoft.com/office/drawing/2014/main" id="{56466249-D88E-4EFC-8282-C1C612036CBA}"/>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74" name="Rectangle 73">
                <a:extLst>
                  <a:ext uri="{FF2B5EF4-FFF2-40B4-BE49-F238E27FC236}">
                    <a16:creationId xmlns:a16="http://schemas.microsoft.com/office/drawing/2014/main" id="{D5FB3C6B-22B5-4E9F-B48D-FA6BD6598C10}"/>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75" name="Rectangle 74">
                <a:extLst>
                  <a:ext uri="{FF2B5EF4-FFF2-40B4-BE49-F238E27FC236}">
                    <a16:creationId xmlns:a16="http://schemas.microsoft.com/office/drawing/2014/main" id="{3720A2DF-C440-489A-A022-DFF762869A6D}"/>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76" name="Freeform 10">
                <a:extLst>
                  <a:ext uri="{FF2B5EF4-FFF2-40B4-BE49-F238E27FC236}">
                    <a16:creationId xmlns:a16="http://schemas.microsoft.com/office/drawing/2014/main" id="{FEB8D5A6-6C83-4028-9390-18590509F65D}"/>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algn="ctr"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77" name="TextBox 76">
                <a:extLst>
                  <a:ext uri="{FF2B5EF4-FFF2-40B4-BE49-F238E27FC236}">
                    <a16:creationId xmlns:a16="http://schemas.microsoft.com/office/drawing/2014/main" id="{2DECC76D-F649-4313-BA35-1633E0CCAA1D}"/>
                  </a:ext>
                </a:extLst>
              </p:cNvPr>
              <p:cNvSpPr txBox="1"/>
              <p:nvPr/>
            </p:nvSpPr>
            <p:spPr>
              <a:xfrm>
                <a:off x="-1917544" y="4303616"/>
                <a:ext cx="419908" cy="225250"/>
              </a:xfrm>
              <a:prstGeom prst="rect">
                <a:avLst/>
              </a:prstGeom>
              <a:noFill/>
            </p:spPr>
            <p:txBody>
              <a:bodyPr wrap="none" lIns="0" tIns="0" rIns="0" bIns="0">
                <a:spAutoFit/>
              </a:bodyPr>
              <a:lstStyle/>
              <a:p>
                <a:pPr marL="0" marR="0" lvl="0" indent="0" algn="ctr" defTabSz="685472" eaLnBrk="1" fontAlgn="auto" latinLnBrk="0" hangingPunct="1">
                  <a:lnSpc>
                    <a:spcPct val="9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2050"/>
                    </a:solidFill>
                    <a:effectLst/>
                    <a:uLnTx/>
                    <a:uFillTx/>
                    <a:latin typeface="Segoe UI"/>
                    <a:cs typeface="+mn-cs"/>
                  </a:rPr>
                  <a:t>User</a:t>
                </a:r>
              </a:p>
            </p:txBody>
          </p:sp>
          <p:sp>
            <p:nvSpPr>
              <p:cNvPr id="78" name="Freeform 5">
                <a:extLst>
                  <a:ext uri="{FF2B5EF4-FFF2-40B4-BE49-F238E27FC236}">
                    <a16:creationId xmlns:a16="http://schemas.microsoft.com/office/drawing/2014/main" id="{AB9172E5-20FE-438D-A1DF-3C83848E3E45}"/>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79" name="Freeform 31">
                <a:extLst>
                  <a:ext uri="{FF2B5EF4-FFF2-40B4-BE49-F238E27FC236}">
                    <a16:creationId xmlns:a16="http://schemas.microsoft.com/office/drawing/2014/main" id="{3D4B9A1E-0193-42CB-8629-01D7E2DA71DB}"/>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nvGrpSpPr>
              <p:cNvPr id="80" name="Group 79">
                <a:extLst>
                  <a:ext uri="{FF2B5EF4-FFF2-40B4-BE49-F238E27FC236}">
                    <a16:creationId xmlns:a16="http://schemas.microsoft.com/office/drawing/2014/main" id="{2C286D7E-E3B8-4853-9B29-75D276E569F0}"/>
                  </a:ext>
                </a:extLst>
              </p:cNvPr>
              <p:cNvGrpSpPr/>
              <p:nvPr/>
            </p:nvGrpSpPr>
            <p:grpSpPr>
              <a:xfrm>
                <a:off x="-1332494" y="3902337"/>
                <a:ext cx="701863" cy="388009"/>
                <a:chOff x="-1332494" y="3888716"/>
                <a:chExt cx="701863" cy="388009"/>
              </a:xfrm>
            </p:grpSpPr>
            <p:sp>
              <p:nvSpPr>
                <p:cNvPr id="86" name="Rectangle 85">
                  <a:extLst>
                    <a:ext uri="{FF2B5EF4-FFF2-40B4-BE49-F238E27FC236}">
                      <a16:creationId xmlns:a16="http://schemas.microsoft.com/office/drawing/2014/main" id="{B67B0E43-8FCC-42CF-8968-C53191D7ACC0}"/>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87" name="Group 86">
                  <a:extLst>
                    <a:ext uri="{FF2B5EF4-FFF2-40B4-BE49-F238E27FC236}">
                      <a16:creationId xmlns:a16="http://schemas.microsoft.com/office/drawing/2014/main" id="{C981B401-B5C4-4893-AB26-C3A19AE1CD57}"/>
                    </a:ext>
                  </a:extLst>
                </p:cNvPr>
                <p:cNvGrpSpPr/>
                <p:nvPr/>
              </p:nvGrpSpPr>
              <p:grpSpPr>
                <a:xfrm>
                  <a:off x="-1332494" y="3888716"/>
                  <a:ext cx="701863" cy="388009"/>
                  <a:chOff x="12292013" y="915988"/>
                  <a:chExt cx="8083550" cy="4468812"/>
                </a:xfrm>
                <a:solidFill>
                  <a:srgbClr val="FFFFFF"/>
                </a:solidFill>
              </p:grpSpPr>
              <p:sp>
                <p:nvSpPr>
                  <p:cNvPr id="88" name="Freeform 17">
                    <a:extLst>
                      <a:ext uri="{FF2B5EF4-FFF2-40B4-BE49-F238E27FC236}">
                        <a16:creationId xmlns:a16="http://schemas.microsoft.com/office/drawing/2014/main" id="{4D5DE376-6099-4126-A3EC-6A661B6B4000}"/>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89" name="Freeform 18">
                    <a:extLst>
                      <a:ext uri="{FF2B5EF4-FFF2-40B4-BE49-F238E27FC236}">
                        <a16:creationId xmlns:a16="http://schemas.microsoft.com/office/drawing/2014/main" id="{ED50DD75-24A9-431F-BC6C-ADF348519CA1}"/>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81" name="Group 80">
                <a:extLst>
                  <a:ext uri="{FF2B5EF4-FFF2-40B4-BE49-F238E27FC236}">
                    <a16:creationId xmlns:a16="http://schemas.microsoft.com/office/drawing/2014/main" id="{B7327B23-7B5F-4671-8E1B-06A9DD942054}"/>
                  </a:ext>
                </a:extLst>
              </p:cNvPr>
              <p:cNvGrpSpPr/>
              <p:nvPr/>
            </p:nvGrpSpPr>
            <p:grpSpPr>
              <a:xfrm>
                <a:off x="-2767395" y="3863931"/>
                <a:ext cx="633945" cy="464820"/>
                <a:chOff x="-2767395" y="3863931"/>
                <a:chExt cx="633945" cy="464820"/>
              </a:xfrm>
            </p:grpSpPr>
            <p:sp>
              <p:nvSpPr>
                <p:cNvPr id="82" name="Rectangle 81">
                  <a:extLst>
                    <a:ext uri="{FF2B5EF4-FFF2-40B4-BE49-F238E27FC236}">
                      <a16:creationId xmlns:a16="http://schemas.microsoft.com/office/drawing/2014/main" id="{A6EA7E41-9537-482F-82E2-5B6B9D21813A}"/>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83" name="Group 82">
                  <a:extLst>
                    <a:ext uri="{FF2B5EF4-FFF2-40B4-BE49-F238E27FC236}">
                      <a16:creationId xmlns:a16="http://schemas.microsoft.com/office/drawing/2014/main" id="{356D3684-20AA-4AF2-996D-B743D9138612}"/>
                    </a:ext>
                  </a:extLst>
                </p:cNvPr>
                <p:cNvGrpSpPr/>
                <p:nvPr/>
              </p:nvGrpSpPr>
              <p:grpSpPr>
                <a:xfrm>
                  <a:off x="-2767395" y="3863931"/>
                  <a:ext cx="633945" cy="464820"/>
                  <a:chOff x="5576213" y="5106429"/>
                  <a:chExt cx="1172194" cy="859474"/>
                </a:xfrm>
              </p:grpSpPr>
              <p:sp>
                <p:nvSpPr>
                  <p:cNvPr id="84" name="Freeform 32">
                    <a:extLst>
                      <a:ext uri="{FF2B5EF4-FFF2-40B4-BE49-F238E27FC236}">
                        <a16:creationId xmlns:a16="http://schemas.microsoft.com/office/drawing/2014/main" id="{FECD16DF-3AAC-4CDF-9073-23517464857F}"/>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85" name="Rectangle 33">
                    <a:extLst>
                      <a:ext uri="{FF2B5EF4-FFF2-40B4-BE49-F238E27FC236}">
                        <a16:creationId xmlns:a16="http://schemas.microsoft.com/office/drawing/2014/main" id="{D93A78E0-F1EF-4FC5-B800-C28B9C808136}"/>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grpSp>
          <p:nvGrpSpPr>
            <p:cNvPr id="90" name="Group 89">
              <a:extLst>
                <a:ext uri="{FF2B5EF4-FFF2-40B4-BE49-F238E27FC236}">
                  <a16:creationId xmlns:a16="http://schemas.microsoft.com/office/drawing/2014/main" id="{60B1E0E4-E10A-4535-A7ED-D8E73637BDE4}"/>
                </a:ext>
              </a:extLst>
            </p:cNvPr>
            <p:cNvGrpSpPr/>
            <p:nvPr/>
          </p:nvGrpSpPr>
          <p:grpSpPr>
            <a:xfrm>
              <a:off x="3861442" y="2362147"/>
              <a:ext cx="1883650" cy="1238604"/>
              <a:chOff x="5251692" y="2046062"/>
              <a:chExt cx="2562258" cy="1684826"/>
            </a:xfrm>
          </p:grpSpPr>
          <p:sp>
            <p:nvSpPr>
              <p:cNvPr id="91" name="Freeform 38">
                <a:extLst>
                  <a:ext uri="{FF2B5EF4-FFF2-40B4-BE49-F238E27FC236}">
                    <a16:creationId xmlns:a16="http://schemas.microsoft.com/office/drawing/2014/main" id="{6F06E1D1-2117-4E32-9790-B06673A640BA}"/>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marL="0" marR="0" lvl="0" indent="0" defTabSz="685406"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92" name="icon GEARS">
                <a:extLst>
                  <a:ext uri="{FF2B5EF4-FFF2-40B4-BE49-F238E27FC236}">
                    <a16:creationId xmlns:a16="http://schemas.microsoft.com/office/drawing/2014/main" id="{2A77A6D0-D1BA-4E13-892A-B11BDB56543F}"/>
                  </a:ext>
                </a:extLst>
              </p:cNvPr>
              <p:cNvSpPr>
                <a:spLocks noEditPoints="1"/>
              </p:cNvSpPr>
              <p:nvPr/>
            </p:nvSpPr>
            <p:spPr bwMode="auto">
              <a:xfrm>
                <a:off x="5843857" y="2625293"/>
                <a:ext cx="292837" cy="244492"/>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marL="0" marR="0" lvl="0" indent="0" defTabSz="684671"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ＭＳ Ｐゴシック" charset="0"/>
                  <a:cs typeface="+mn-cs"/>
                </a:endParaRPr>
              </a:p>
            </p:txBody>
          </p:sp>
        </p:grpSp>
        <p:sp>
          <p:nvSpPr>
            <p:cNvPr id="93" name="TextBox 92">
              <a:extLst>
                <a:ext uri="{FF2B5EF4-FFF2-40B4-BE49-F238E27FC236}">
                  <a16:creationId xmlns:a16="http://schemas.microsoft.com/office/drawing/2014/main" id="{EE938604-D026-4F97-A06D-D53020B7B5DF}"/>
                </a:ext>
              </a:extLst>
            </p:cNvPr>
            <p:cNvSpPr txBox="1"/>
            <p:nvPr/>
          </p:nvSpPr>
          <p:spPr>
            <a:xfrm>
              <a:off x="4465213" y="2929887"/>
              <a:ext cx="997835" cy="284693"/>
            </a:xfrm>
            <a:prstGeom prst="rect">
              <a:avLst/>
            </a:prstGeom>
          </p:spPr>
          <p:txBody>
            <a:bodyPr wrap="square" lIns="0" tIns="0" rIns="0" bIns="0" rtlCol="0">
              <a:spAutoFit/>
            </a:bodyPr>
            <a:lstStyle/>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94" name="Picture 93">
              <a:extLst>
                <a:ext uri="{FF2B5EF4-FFF2-40B4-BE49-F238E27FC236}">
                  <a16:creationId xmlns:a16="http://schemas.microsoft.com/office/drawing/2014/main" id="{B5EB263F-6CF6-4219-883C-5C90B600380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sp>
        <p:nvSpPr>
          <p:cNvPr id="95" name="TextBox 94">
            <a:extLst>
              <a:ext uri="{FF2B5EF4-FFF2-40B4-BE49-F238E27FC236}">
                <a16:creationId xmlns:a16="http://schemas.microsoft.com/office/drawing/2014/main" id="{DE1E20EC-CE05-4099-A49B-664E4D919027}"/>
              </a:ext>
            </a:extLst>
          </p:cNvPr>
          <p:cNvSpPr txBox="1"/>
          <p:nvPr/>
        </p:nvSpPr>
        <p:spPr>
          <a:xfrm>
            <a:off x="187779" y="6400800"/>
            <a:ext cx="622286" cy="369332"/>
          </a:xfrm>
          <a:prstGeom prst="rect">
            <a:avLst/>
          </a:prstGeom>
          <a:noFill/>
        </p:spPr>
        <p:txBody>
          <a:bodyPr wrap="none" rtlCol="0">
            <a:spAutoFit/>
          </a:bodyPr>
          <a:lstStyle/>
          <a:p>
            <a:pPr algn="l"/>
            <a:r>
              <a:rPr lang="en-US" dirty="0"/>
              <a:t>9-6</a:t>
            </a:r>
          </a:p>
        </p:txBody>
      </p:sp>
    </p:spTree>
    <p:extLst>
      <p:ext uri="{BB962C8B-B14F-4D97-AF65-F5344CB8AC3E}">
        <p14:creationId xmlns:p14="http://schemas.microsoft.com/office/powerpoint/2010/main" val="21719312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E1DD-F249-49DF-A1BB-73FEA541F9D1}"/>
              </a:ext>
            </a:extLst>
          </p:cNvPr>
          <p:cNvSpPr>
            <a:spLocks noGrp="1"/>
          </p:cNvSpPr>
          <p:nvPr>
            <p:ph type="title"/>
          </p:nvPr>
        </p:nvSpPr>
        <p:spPr/>
        <p:txBody>
          <a:bodyPr/>
          <a:lstStyle/>
          <a:p>
            <a:r>
              <a:rPr lang="en-US" dirty="0"/>
              <a:t>Azure AD Connect</a:t>
            </a:r>
          </a:p>
        </p:txBody>
      </p:sp>
      <p:grpSp>
        <p:nvGrpSpPr>
          <p:cNvPr id="3" name="Group 2" descr="Identity synchronization + Pass-through authentication with Seamless SSO">
            <a:extLst>
              <a:ext uri="{FF2B5EF4-FFF2-40B4-BE49-F238E27FC236}">
                <a16:creationId xmlns:a16="http://schemas.microsoft.com/office/drawing/2014/main" id="{C188DEE9-83F8-4761-82C7-529F9C44B81A}"/>
              </a:ext>
            </a:extLst>
          </p:cNvPr>
          <p:cNvGrpSpPr/>
          <p:nvPr/>
        </p:nvGrpSpPr>
        <p:grpSpPr>
          <a:xfrm>
            <a:off x="19716" y="1838093"/>
            <a:ext cx="8957263" cy="4161928"/>
            <a:chOff x="19716" y="1838093"/>
            <a:chExt cx="8957263" cy="4161928"/>
          </a:xfrm>
        </p:grpSpPr>
        <p:cxnSp>
          <p:nvCxnSpPr>
            <p:cNvPr id="95" name="Straight Arrow Connector 94">
              <a:extLst>
                <a:ext uri="{FF2B5EF4-FFF2-40B4-BE49-F238E27FC236}">
                  <a16:creationId xmlns:a16="http://schemas.microsoft.com/office/drawing/2014/main" id="{4F801A65-F60A-4716-87FA-C90EE222E74A}"/>
                </a:ext>
              </a:extLst>
            </p:cNvPr>
            <p:cNvCxnSpPr/>
            <p:nvPr/>
          </p:nvCxnSpPr>
          <p:spPr>
            <a:xfrm>
              <a:off x="4195153" y="3272780"/>
              <a:ext cx="320830" cy="2025395"/>
            </a:xfrm>
            <a:prstGeom prst="straightConnector1">
              <a:avLst/>
            </a:prstGeom>
            <a:noFill/>
            <a:ln w="38100" cap="rnd" cmpd="sng" algn="ctr">
              <a:solidFill>
                <a:srgbClr val="00B0F0"/>
              </a:solidFill>
              <a:prstDash val="sysDot"/>
              <a:headEnd type="none" w="med" len="sm"/>
              <a:tailEnd type="triangle" w="med" len="sm"/>
            </a:ln>
            <a:effectLst/>
          </p:spPr>
        </p:cxnSp>
        <p:cxnSp>
          <p:nvCxnSpPr>
            <p:cNvPr id="96" name="Straight Arrow Connector 156">
              <a:extLst>
                <a:ext uri="{FF2B5EF4-FFF2-40B4-BE49-F238E27FC236}">
                  <a16:creationId xmlns:a16="http://schemas.microsoft.com/office/drawing/2014/main" id="{32747A43-04A2-4F68-A0FB-FC5D5E991093}"/>
                </a:ext>
              </a:extLst>
            </p:cNvPr>
            <p:cNvCxnSpPr/>
            <p:nvPr/>
          </p:nvCxnSpPr>
          <p:spPr>
            <a:xfrm>
              <a:off x="5732217" y="3264026"/>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grpSp>
          <p:nvGrpSpPr>
            <p:cNvPr id="97" name="Group 96">
              <a:extLst>
                <a:ext uri="{FF2B5EF4-FFF2-40B4-BE49-F238E27FC236}">
                  <a16:creationId xmlns:a16="http://schemas.microsoft.com/office/drawing/2014/main" id="{B8D59AC6-A3EB-4303-9EBC-A097135BAEB5}"/>
                </a:ext>
              </a:extLst>
            </p:cNvPr>
            <p:cNvGrpSpPr/>
            <p:nvPr/>
          </p:nvGrpSpPr>
          <p:grpSpPr>
            <a:xfrm>
              <a:off x="4909414" y="4945875"/>
              <a:ext cx="2680499" cy="955633"/>
              <a:chOff x="-1361913" y="2763657"/>
              <a:chExt cx="3575013" cy="1274539"/>
            </a:xfrm>
          </p:grpSpPr>
          <p:grpSp>
            <p:nvGrpSpPr>
              <p:cNvPr id="98" name="Group 97">
                <a:extLst>
                  <a:ext uri="{FF2B5EF4-FFF2-40B4-BE49-F238E27FC236}">
                    <a16:creationId xmlns:a16="http://schemas.microsoft.com/office/drawing/2014/main" id="{0865A220-C974-46BC-B18D-288AAF7B0BCE}"/>
                  </a:ext>
                </a:extLst>
              </p:cNvPr>
              <p:cNvGrpSpPr/>
              <p:nvPr/>
            </p:nvGrpSpPr>
            <p:grpSpPr>
              <a:xfrm>
                <a:off x="560604" y="3259646"/>
                <a:ext cx="649838" cy="429851"/>
                <a:chOff x="2735263" y="1203325"/>
                <a:chExt cx="6724650" cy="4448176"/>
              </a:xfrm>
              <a:solidFill>
                <a:srgbClr val="FFFFFF"/>
              </a:solidFill>
            </p:grpSpPr>
            <p:sp>
              <p:nvSpPr>
                <p:cNvPr id="107" name="Freeform 19">
                  <a:extLst>
                    <a:ext uri="{FF2B5EF4-FFF2-40B4-BE49-F238E27FC236}">
                      <a16:creationId xmlns:a16="http://schemas.microsoft.com/office/drawing/2014/main" id="{F04A2519-7CC8-4787-8EFC-BD512A275C5C}"/>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08" name="Freeform 20">
                  <a:extLst>
                    <a:ext uri="{FF2B5EF4-FFF2-40B4-BE49-F238E27FC236}">
                      <a16:creationId xmlns:a16="http://schemas.microsoft.com/office/drawing/2014/main" id="{EA4BF4CD-8F0B-4538-8B4B-CBB65EF1A148}"/>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99" name="Group 98">
                <a:extLst>
                  <a:ext uri="{FF2B5EF4-FFF2-40B4-BE49-F238E27FC236}">
                    <a16:creationId xmlns:a16="http://schemas.microsoft.com/office/drawing/2014/main" id="{AECC7AC1-43E1-4B89-9930-C75CBFD1280E}"/>
                  </a:ext>
                </a:extLst>
              </p:cNvPr>
              <p:cNvGrpSpPr/>
              <p:nvPr/>
            </p:nvGrpSpPr>
            <p:grpSpPr>
              <a:xfrm>
                <a:off x="1444496" y="3259646"/>
                <a:ext cx="649838" cy="429851"/>
                <a:chOff x="2735263" y="1203325"/>
                <a:chExt cx="6724650" cy="4448176"/>
              </a:xfrm>
              <a:solidFill>
                <a:srgbClr val="FFFFFF"/>
              </a:solidFill>
            </p:grpSpPr>
            <p:sp>
              <p:nvSpPr>
                <p:cNvPr id="105" name="Freeform 19">
                  <a:extLst>
                    <a:ext uri="{FF2B5EF4-FFF2-40B4-BE49-F238E27FC236}">
                      <a16:creationId xmlns:a16="http://schemas.microsoft.com/office/drawing/2014/main" id="{9DCD08A1-DE3D-43D0-AA07-6F83591377DB}"/>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06" name="Freeform 20">
                  <a:extLst>
                    <a:ext uri="{FF2B5EF4-FFF2-40B4-BE49-F238E27FC236}">
                      <a16:creationId xmlns:a16="http://schemas.microsoft.com/office/drawing/2014/main" id="{9CDC3676-2D78-44EF-92FE-687871626EAF}"/>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100" name="Group 99">
                <a:extLst>
                  <a:ext uri="{FF2B5EF4-FFF2-40B4-BE49-F238E27FC236}">
                    <a16:creationId xmlns:a16="http://schemas.microsoft.com/office/drawing/2014/main" id="{C1D2F0EF-5D4D-45D0-9B42-67AF977FA97E}"/>
                  </a:ext>
                </a:extLst>
              </p:cNvPr>
              <p:cNvGrpSpPr/>
              <p:nvPr/>
            </p:nvGrpSpPr>
            <p:grpSpPr>
              <a:xfrm>
                <a:off x="-1361913" y="2763657"/>
                <a:ext cx="3575013" cy="1274539"/>
                <a:chOff x="-1361913" y="2763657"/>
                <a:chExt cx="3575013" cy="1274539"/>
              </a:xfrm>
            </p:grpSpPr>
            <p:pic>
              <p:nvPicPr>
                <p:cNvPr id="101" name="Picture 100">
                  <a:extLst>
                    <a:ext uri="{FF2B5EF4-FFF2-40B4-BE49-F238E27FC236}">
                      <a16:creationId xmlns:a16="http://schemas.microsoft.com/office/drawing/2014/main" id="{4CE2E518-9FBF-4066-B965-11DA55EA13F6}"/>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102" name="Picture 101">
                  <a:extLst>
                    <a:ext uri="{FF2B5EF4-FFF2-40B4-BE49-F238E27FC236}">
                      <a16:creationId xmlns:a16="http://schemas.microsoft.com/office/drawing/2014/main" id="{2751E63C-96DB-40F1-B15A-54856DA30E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103" name="Picture 102">
                  <a:extLst>
                    <a:ext uri="{FF2B5EF4-FFF2-40B4-BE49-F238E27FC236}">
                      <a16:creationId xmlns:a16="http://schemas.microsoft.com/office/drawing/2014/main" id="{A05C9B62-B38A-4B9C-8CD1-16C1DA6DC31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104" name="Picture 103">
                  <a:extLst>
                    <a:ext uri="{FF2B5EF4-FFF2-40B4-BE49-F238E27FC236}">
                      <a16:creationId xmlns:a16="http://schemas.microsoft.com/office/drawing/2014/main" id="{1DD9A217-9C37-4722-94D3-BA005108BF1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sp>
          <p:nvSpPr>
            <p:cNvPr id="109" name="Text Placeholder 238">
              <a:extLst>
                <a:ext uri="{FF2B5EF4-FFF2-40B4-BE49-F238E27FC236}">
                  <a16:creationId xmlns:a16="http://schemas.microsoft.com/office/drawing/2014/main" id="{B4057037-E74C-431F-926E-84B995A0B960}"/>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marR="0" lvl="0" indent="0" algn="l" defTabSz="684866" rtl="0" eaLnBrk="1" fontAlgn="base" latinLnBrk="0" hangingPunct="1">
                <a:lnSpc>
                  <a:spcPct val="90000"/>
                </a:lnSpc>
                <a:spcBef>
                  <a:spcPct val="20000"/>
                </a:spcBef>
                <a:spcAft>
                  <a:spcPct val="0"/>
                </a:spcAft>
                <a:buClrTx/>
                <a:buSzPct val="90000"/>
                <a:buFont typeface="Arial" charset="0"/>
                <a:buNone/>
                <a:tabLst/>
                <a:defRPr/>
              </a:pPr>
              <a:r>
                <a:rPr kumimoji="0" lang="en-US" sz="1650" b="0" i="0" u="none" strike="noStrike" kern="1200" cap="none" spc="0" normalizeH="0" baseline="0" noProof="0" dirty="0">
                  <a:ln>
                    <a:noFill/>
                  </a:ln>
                  <a:solidFill>
                    <a:srgbClr val="002050"/>
                  </a:solidFill>
                  <a:effectLst/>
                  <a:uLnTx/>
                  <a:uFillTx/>
                  <a:latin typeface="Segoe UI"/>
                  <a:ea typeface="ＭＳ Ｐゴシック" charset="0"/>
                </a:rPr>
                <a:t>New option: Identity synchronization + Pass-through authentication with Seamless SSO</a:t>
              </a:r>
            </a:p>
          </p:txBody>
        </p:sp>
        <p:grpSp>
          <p:nvGrpSpPr>
            <p:cNvPr id="110" name="Group 109">
              <a:extLst>
                <a:ext uri="{FF2B5EF4-FFF2-40B4-BE49-F238E27FC236}">
                  <a16:creationId xmlns:a16="http://schemas.microsoft.com/office/drawing/2014/main" id="{F84A0073-A31A-40F6-96FE-C73BD2161814}"/>
                </a:ext>
              </a:extLst>
            </p:cNvPr>
            <p:cNvGrpSpPr/>
            <p:nvPr/>
          </p:nvGrpSpPr>
          <p:grpSpPr>
            <a:xfrm>
              <a:off x="7996979" y="4387789"/>
              <a:ext cx="980000" cy="1612232"/>
              <a:chOff x="10877106" y="4429151"/>
              <a:chExt cx="1559369" cy="2565374"/>
            </a:xfrm>
          </p:grpSpPr>
          <p:grpSp>
            <p:nvGrpSpPr>
              <p:cNvPr id="111" name="Group 110">
                <a:extLst>
                  <a:ext uri="{FF2B5EF4-FFF2-40B4-BE49-F238E27FC236}">
                    <a16:creationId xmlns:a16="http://schemas.microsoft.com/office/drawing/2014/main" id="{925531FB-4284-4F38-9A8A-2F8D0FC857E4}"/>
                  </a:ext>
                </a:extLst>
              </p:cNvPr>
              <p:cNvGrpSpPr>
                <a:grpSpLocks noChangeAspect="1"/>
              </p:cNvGrpSpPr>
              <p:nvPr/>
            </p:nvGrpSpPr>
            <p:grpSpPr>
              <a:xfrm>
                <a:off x="11581350" y="4429151"/>
                <a:ext cx="855125" cy="2565374"/>
                <a:chOff x="11631239" y="4516235"/>
                <a:chExt cx="826097" cy="2478290"/>
              </a:xfrm>
            </p:grpSpPr>
            <p:sp>
              <p:nvSpPr>
                <p:cNvPr id="117" name="Rectangle 116">
                  <a:extLst>
                    <a:ext uri="{FF2B5EF4-FFF2-40B4-BE49-F238E27FC236}">
                      <a16:creationId xmlns:a16="http://schemas.microsoft.com/office/drawing/2014/main" id="{57BB3C37-3027-413C-8C9C-FA68D5940D44}"/>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18" name="Group 117">
                  <a:extLst>
                    <a:ext uri="{FF2B5EF4-FFF2-40B4-BE49-F238E27FC236}">
                      <a16:creationId xmlns:a16="http://schemas.microsoft.com/office/drawing/2014/main" id="{0DBD8151-96E4-4EB5-ABF4-966256874B80}"/>
                    </a:ext>
                  </a:extLst>
                </p:cNvPr>
                <p:cNvGrpSpPr>
                  <a:grpSpLocks noChangeAspect="1"/>
                </p:cNvGrpSpPr>
                <p:nvPr/>
              </p:nvGrpSpPr>
              <p:grpSpPr>
                <a:xfrm>
                  <a:off x="11764517" y="4724808"/>
                  <a:ext cx="559540" cy="1832354"/>
                  <a:chOff x="11768846" y="4705243"/>
                  <a:chExt cx="559540" cy="1832354"/>
                </a:xfrm>
              </p:grpSpPr>
              <p:sp>
                <p:nvSpPr>
                  <p:cNvPr id="119" name="Rectangle 118">
                    <a:extLst>
                      <a:ext uri="{FF2B5EF4-FFF2-40B4-BE49-F238E27FC236}">
                        <a16:creationId xmlns:a16="http://schemas.microsoft.com/office/drawing/2014/main" id="{578DB0E4-9AF0-4B3A-9D99-D28DAF8CCB7C}"/>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0" name="Rectangle 119">
                    <a:extLst>
                      <a:ext uri="{FF2B5EF4-FFF2-40B4-BE49-F238E27FC236}">
                        <a16:creationId xmlns:a16="http://schemas.microsoft.com/office/drawing/2014/main" id="{192C00BC-2139-4652-B1C4-D984BC6109C4}"/>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1" name="Rectangle 120">
                    <a:extLst>
                      <a:ext uri="{FF2B5EF4-FFF2-40B4-BE49-F238E27FC236}">
                        <a16:creationId xmlns:a16="http://schemas.microsoft.com/office/drawing/2014/main" id="{11CCAD79-9DE8-4D87-87C6-2D6C382024CE}"/>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2" name="Rectangle 121">
                    <a:extLst>
                      <a:ext uri="{FF2B5EF4-FFF2-40B4-BE49-F238E27FC236}">
                        <a16:creationId xmlns:a16="http://schemas.microsoft.com/office/drawing/2014/main" id="{BAD0E448-921C-4EFB-A942-6FB2B79193A1}"/>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3" name="Rectangle 122">
                    <a:extLst>
                      <a:ext uri="{FF2B5EF4-FFF2-40B4-BE49-F238E27FC236}">
                        <a16:creationId xmlns:a16="http://schemas.microsoft.com/office/drawing/2014/main" id="{A4C13F5E-62CE-47B1-B331-6C6424D6EA2B}"/>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4" name="Rectangle 123">
                    <a:extLst>
                      <a:ext uri="{FF2B5EF4-FFF2-40B4-BE49-F238E27FC236}">
                        <a16:creationId xmlns:a16="http://schemas.microsoft.com/office/drawing/2014/main" id="{55D0EFAF-924A-421C-B6E1-4B6B7EDEDD6C}"/>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5" name="Rectangle 124">
                    <a:extLst>
                      <a:ext uri="{FF2B5EF4-FFF2-40B4-BE49-F238E27FC236}">
                        <a16:creationId xmlns:a16="http://schemas.microsoft.com/office/drawing/2014/main" id="{FF9F21AC-0A65-4FDF-B314-B325C81D1B3D}"/>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6" name="Rectangle 125">
                    <a:extLst>
                      <a:ext uri="{FF2B5EF4-FFF2-40B4-BE49-F238E27FC236}">
                        <a16:creationId xmlns:a16="http://schemas.microsoft.com/office/drawing/2014/main" id="{65E6DFE4-E3D2-4D65-8DC4-6F28DD634E58}"/>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7" name="Rectangle 126">
                    <a:extLst>
                      <a:ext uri="{FF2B5EF4-FFF2-40B4-BE49-F238E27FC236}">
                        <a16:creationId xmlns:a16="http://schemas.microsoft.com/office/drawing/2014/main" id="{93E759AE-500A-4BA2-8523-8421C8990131}"/>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8" name="Rectangle 127">
                    <a:extLst>
                      <a:ext uri="{FF2B5EF4-FFF2-40B4-BE49-F238E27FC236}">
                        <a16:creationId xmlns:a16="http://schemas.microsoft.com/office/drawing/2014/main" id="{13FAFE3B-5C63-40EC-8183-799626AD547B}"/>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9" name="Rectangle 128">
                    <a:extLst>
                      <a:ext uri="{FF2B5EF4-FFF2-40B4-BE49-F238E27FC236}">
                        <a16:creationId xmlns:a16="http://schemas.microsoft.com/office/drawing/2014/main" id="{41C314B7-A0D6-4F65-A6D3-786511A191C2}"/>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30" name="Rectangle 129">
                    <a:extLst>
                      <a:ext uri="{FF2B5EF4-FFF2-40B4-BE49-F238E27FC236}">
                        <a16:creationId xmlns:a16="http://schemas.microsoft.com/office/drawing/2014/main" id="{72AB5872-AD32-4561-B0D1-79477234E92E}"/>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grpSp>
            <p:nvGrpSpPr>
              <p:cNvPr id="112" name="Group 111">
                <a:extLst>
                  <a:ext uri="{FF2B5EF4-FFF2-40B4-BE49-F238E27FC236}">
                    <a16:creationId xmlns:a16="http://schemas.microsoft.com/office/drawing/2014/main" id="{7705A2F8-C679-4194-9F10-450A3CDEC090}"/>
                  </a:ext>
                </a:extLst>
              </p:cNvPr>
              <p:cNvGrpSpPr>
                <a:grpSpLocks noChangeAspect="1"/>
              </p:cNvGrpSpPr>
              <p:nvPr/>
            </p:nvGrpSpPr>
            <p:grpSpPr>
              <a:xfrm>
                <a:off x="10877106" y="4617085"/>
                <a:ext cx="648393" cy="2377440"/>
                <a:chOff x="10857650" y="4479925"/>
                <a:chExt cx="685800" cy="2514600"/>
              </a:xfrm>
            </p:grpSpPr>
            <p:sp>
              <p:nvSpPr>
                <p:cNvPr id="113" name="Freeform: Shape 112">
                  <a:extLst>
                    <a:ext uri="{FF2B5EF4-FFF2-40B4-BE49-F238E27FC236}">
                      <a16:creationId xmlns:a16="http://schemas.microsoft.com/office/drawing/2014/main" id="{44FCB2B5-0CAC-473C-A02B-880F627DBC8E}"/>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14" name="Rectangle 113">
                  <a:extLst>
                    <a:ext uri="{FF2B5EF4-FFF2-40B4-BE49-F238E27FC236}">
                      <a16:creationId xmlns:a16="http://schemas.microsoft.com/office/drawing/2014/main" id="{59D637FA-9FBE-46B1-9632-FE254F9A499C}"/>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15" name="Rectangle 114">
                  <a:extLst>
                    <a:ext uri="{FF2B5EF4-FFF2-40B4-BE49-F238E27FC236}">
                      <a16:creationId xmlns:a16="http://schemas.microsoft.com/office/drawing/2014/main" id="{96370322-AA49-461B-89E1-58404F826752}"/>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16" name="Rectangle 115">
                  <a:extLst>
                    <a:ext uri="{FF2B5EF4-FFF2-40B4-BE49-F238E27FC236}">
                      <a16:creationId xmlns:a16="http://schemas.microsoft.com/office/drawing/2014/main" id="{2877A2D3-9CD9-4B18-BE24-24447A20DFA7}"/>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sp>
          <p:nvSpPr>
            <p:cNvPr id="131" name="Rectangle 130">
              <a:extLst>
                <a:ext uri="{FF2B5EF4-FFF2-40B4-BE49-F238E27FC236}">
                  <a16:creationId xmlns:a16="http://schemas.microsoft.com/office/drawing/2014/main" id="{996999C3-8C27-46D4-A83A-39DFE0656162}"/>
                </a:ext>
              </a:extLst>
            </p:cNvPr>
            <p:cNvSpPr/>
            <p:nvPr/>
          </p:nvSpPr>
          <p:spPr>
            <a:xfrm>
              <a:off x="7209598" y="3721442"/>
              <a:ext cx="1508332" cy="244041"/>
            </a:xfrm>
            <a:prstGeom prst="rect">
              <a:avLst/>
            </a:prstGeom>
            <a:ln>
              <a:noFill/>
            </a:ln>
          </p:spPr>
          <p:txBody>
            <a:bodyPr wrap="square" lIns="0" tIns="0" rIns="0" bIns="0" anchor="ctr">
              <a:spAutoFit/>
            </a:bodyPr>
            <a:lstStyle/>
            <a:p>
              <a:pPr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sp>
          <p:nvSpPr>
            <p:cNvPr id="132" name="Freeform 59">
              <a:extLst>
                <a:ext uri="{FF2B5EF4-FFF2-40B4-BE49-F238E27FC236}">
                  <a16:creationId xmlns:a16="http://schemas.microsoft.com/office/drawing/2014/main" id="{2CFC6C5E-7D0D-4784-9F8C-F1FC5564C6EB}"/>
                </a:ext>
              </a:extLst>
            </p:cNvPr>
            <p:cNvSpPr>
              <a:spLocks noChangeAspect="1" noEditPoints="1"/>
            </p:cNvSpPr>
            <p:nvPr/>
          </p:nvSpPr>
          <p:spPr bwMode="auto">
            <a:xfrm>
              <a:off x="4115390" y="3368959"/>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33" name="Rectangle 132">
              <a:extLst>
                <a:ext uri="{FF2B5EF4-FFF2-40B4-BE49-F238E27FC236}">
                  <a16:creationId xmlns:a16="http://schemas.microsoft.com/office/drawing/2014/main" id="{0EA2A3D9-A118-4874-A839-D05A2DF36973}"/>
                </a:ext>
              </a:extLst>
            </p:cNvPr>
            <p:cNvSpPr/>
            <p:nvPr/>
          </p:nvSpPr>
          <p:spPr bwMode="auto">
            <a:xfrm>
              <a:off x="887860" y="4615152"/>
              <a:ext cx="3062052" cy="550151"/>
            </a:xfrm>
            <a:prstGeom prst="rect">
              <a:avLst/>
            </a:prstGeom>
            <a:ln>
              <a:noFill/>
            </a:ln>
          </p:spPr>
          <p:txBody>
            <a:bodyPr vert="horz" wrap="square" lIns="0" tIns="0" rIns="0" bIns="0" rtlCol="0">
              <a:spAutoFit/>
            </a:bodyPr>
            <a:lstStyle/>
            <a:p>
              <a:pPr algn="ctr" defTabSz="685337" fontAlgn="auto">
                <a:lnSpc>
                  <a:spcPct val="90000"/>
                </a:lnSpc>
                <a:spcBef>
                  <a:spcPts val="0"/>
                </a:spcBef>
                <a:spcAft>
                  <a:spcPts val="0"/>
                </a:spcAft>
                <a:defRPr/>
              </a:pPr>
              <a:r>
                <a:rPr lang="en-US" sz="1324" b="0" kern="0" dirty="0">
                  <a:solidFill>
                    <a:srgbClr val="002050"/>
                  </a:solidFill>
                  <a:latin typeface="Segoe UI"/>
                  <a:cs typeface="Segoe UI Semibold" panose="020B0702040204020203" pitchFamily="34" charset="0"/>
                </a:rPr>
                <a:t>Authentication passed to</a:t>
              </a:r>
              <a:br>
                <a:rPr lang="en-US" sz="1324" b="0" kern="0" dirty="0">
                  <a:solidFill>
                    <a:srgbClr val="002050"/>
                  </a:solidFill>
                  <a:latin typeface="Segoe UI"/>
                  <a:cs typeface="Segoe UI Semibold" panose="020B0702040204020203" pitchFamily="34" charset="0"/>
                </a:rPr>
              </a:br>
              <a:r>
                <a:rPr lang="en-US" sz="1324" b="0" kern="0" dirty="0">
                  <a:solidFill>
                    <a:srgbClr val="002050"/>
                  </a:solidFill>
                  <a:latin typeface="Segoe UI Semibold" panose="020B0702040204020203" pitchFamily="34" charset="0"/>
                  <a:cs typeface="Segoe UI Semibold" panose="020B0702040204020203" pitchFamily="34" charset="0"/>
                </a:rPr>
                <a:t>Windows Server Active Directory</a:t>
              </a:r>
              <a:br>
                <a:rPr lang="en-US" sz="1324" kern="0" dirty="0">
                  <a:solidFill>
                    <a:srgbClr val="002050"/>
                  </a:solidFill>
                  <a:latin typeface="Segoe UI"/>
                  <a:cs typeface="+mn-cs"/>
                </a:rPr>
              </a:br>
              <a:r>
                <a:rPr lang="en-US" sz="1324" b="0" kern="0" dirty="0">
                  <a:solidFill>
                    <a:srgbClr val="002050"/>
                  </a:solidFill>
                  <a:latin typeface="Segoe UI"/>
                  <a:cs typeface="+mn-cs"/>
                </a:rPr>
                <a:t>via Pass-through authentication</a:t>
              </a:r>
            </a:p>
          </p:txBody>
        </p:sp>
        <p:grpSp>
          <p:nvGrpSpPr>
            <p:cNvPr id="134" name="Group 133">
              <a:extLst>
                <a:ext uri="{FF2B5EF4-FFF2-40B4-BE49-F238E27FC236}">
                  <a16:creationId xmlns:a16="http://schemas.microsoft.com/office/drawing/2014/main" id="{092C7BE8-6246-4D18-9972-B66B6043A117}"/>
                </a:ext>
              </a:extLst>
            </p:cNvPr>
            <p:cNvGrpSpPr/>
            <p:nvPr/>
          </p:nvGrpSpPr>
          <p:grpSpPr>
            <a:xfrm>
              <a:off x="6169230" y="3675189"/>
              <a:ext cx="984989" cy="406057"/>
              <a:chOff x="8390887" y="3832143"/>
              <a:chExt cx="1339845" cy="552343"/>
            </a:xfrm>
          </p:grpSpPr>
          <p:grpSp>
            <p:nvGrpSpPr>
              <p:cNvPr id="135" name="Group 134">
                <a:extLst>
                  <a:ext uri="{FF2B5EF4-FFF2-40B4-BE49-F238E27FC236}">
                    <a16:creationId xmlns:a16="http://schemas.microsoft.com/office/drawing/2014/main" id="{3970C3D8-BCBB-48BE-A487-9B5DA98C4A54}"/>
                  </a:ext>
                </a:extLst>
              </p:cNvPr>
              <p:cNvGrpSpPr/>
              <p:nvPr/>
            </p:nvGrpSpPr>
            <p:grpSpPr>
              <a:xfrm>
                <a:off x="8433167" y="3832143"/>
                <a:ext cx="1249363" cy="552343"/>
                <a:chOff x="3409633" y="2041366"/>
                <a:chExt cx="1386442" cy="612945"/>
              </a:xfrm>
            </p:grpSpPr>
            <p:sp>
              <p:nvSpPr>
                <p:cNvPr id="142" name="Rectangle: Rounded Corners 141">
                  <a:extLst>
                    <a:ext uri="{FF2B5EF4-FFF2-40B4-BE49-F238E27FC236}">
                      <a16:creationId xmlns:a16="http://schemas.microsoft.com/office/drawing/2014/main" id="{F01BFC0E-3F32-4FDB-9E3C-8E0DAF5BDC0F}"/>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9BC4BDC1-B8A0-4259-8D69-406849992367}"/>
                    </a:ext>
                  </a:extLst>
                </p:cNvPr>
                <p:cNvGrpSpPr/>
                <p:nvPr/>
              </p:nvGrpSpPr>
              <p:grpSpPr>
                <a:xfrm>
                  <a:off x="3617505" y="2166176"/>
                  <a:ext cx="955461" cy="369353"/>
                  <a:chOff x="3651712" y="2166176"/>
                  <a:chExt cx="955461" cy="369353"/>
                </a:xfrm>
              </p:grpSpPr>
              <p:sp>
                <p:nvSpPr>
                  <p:cNvPr id="144" name="Freeform 41">
                    <a:extLst>
                      <a:ext uri="{FF2B5EF4-FFF2-40B4-BE49-F238E27FC236}">
                        <a16:creationId xmlns:a16="http://schemas.microsoft.com/office/drawing/2014/main" id="{83B13811-2D6C-4F5A-9CDD-EB92356FF50B}"/>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45" name="Freeform 24">
                    <a:extLst>
                      <a:ext uri="{FF2B5EF4-FFF2-40B4-BE49-F238E27FC236}">
                        <a16:creationId xmlns:a16="http://schemas.microsoft.com/office/drawing/2014/main" id="{2F6859A0-C4FD-4744-8799-954ACC216E10}"/>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136" name="Group 135">
                <a:extLst>
                  <a:ext uri="{FF2B5EF4-FFF2-40B4-BE49-F238E27FC236}">
                    <a16:creationId xmlns:a16="http://schemas.microsoft.com/office/drawing/2014/main" id="{83843094-B2F4-4EB8-9DDF-F8BAE90FD55A}"/>
                  </a:ext>
                </a:extLst>
              </p:cNvPr>
              <p:cNvGrpSpPr/>
              <p:nvPr/>
            </p:nvGrpSpPr>
            <p:grpSpPr>
              <a:xfrm rot="16200000">
                <a:off x="8376954" y="4028129"/>
                <a:ext cx="119308" cy="91441"/>
                <a:chOff x="9029923" y="3783977"/>
                <a:chExt cx="119308" cy="91441"/>
              </a:xfrm>
            </p:grpSpPr>
            <p:sp>
              <p:nvSpPr>
                <p:cNvPr id="140" name="Oval 139">
                  <a:extLst>
                    <a:ext uri="{FF2B5EF4-FFF2-40B4-BE49-F238E27FC236}">
                      <a16:creationId xmlns:a16="http://schemas.microsoft.com/office/drawing/2014/main" id="{DC61166F-9099-4896-80B7-3B40332FF1AC}"/>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41" name="Isosceles Triangle 140">
                  <a:extLst>
                    <a:ext uri="{FF2B5EF4-FFF2-40B4-BE49-F238E27FC236}">
                      <a16:creationId xmlns:a16="http://schemas.microsoft.com/office/drawing/2014/main" id="{3EFA7B40-142F-4AE9-ACC3-EDB313991329}"/>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nvGrpSpPr>
              <p:cNvPr id="137" name="Group 136">
                <a:extLst>
                  <a:ext uri="{FF2B5EF4-FFF2-40B4-BE49-F238E27FC236}">
                    <a16:creationId xmlns:a16="http://schemas.microsoft.com/office/drawing/2014/main" id="{83D149A7-09D6-4F3E-9B89-22A775147900}"/>
                  </a:ext>
                </a:extLst>
              </p:cNvPr>
              <p:cNvGrpSpPr/>
              <p:nvPr/>
            </p:nvGrpSpPr>
            <p:grpSpPr>
              <a:xfrm rot="16200000" flipH="1">
                <a:off x="9625358" y="4062332"/>
                <a:ext cx="119308" cy="91441"/>
                <a:chOff x="9029923" y="3783977"/>
                <a:chExt cx="119308" cy="91441"/>
              </a:xfrm>
            </p:grpSpPr>
            <p:sp>
              <p:nvSpPr>
                <p:cNvPr id="138" name="Oval 137">
                  <a:extLst>
                    <a:ext uri="{FF2B5EF4-FFF2-40B4-BE49-F238E27FC236}">
                      <a16:creationId xmlns:a16="http://schemas.microsoft.com/office/drawing/2014/main" id="{5681DBA8-42B7-4A64-AF6D-DB0B32D68EFF}"/>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39" name="Isosceles Triangle 138">
                  <a:extLst>
                    <a:ext uri="{FF2B5EF4-FFF2-40B4-BE49-F238E27FC236}">
                      <a16:creationId xmlns:a16="http://schemas.microsoft.com/office/drawing/2014/main" id="{8132711A-BDAF-4F40-B706-7DD242C3FC84}"/>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cxnSp>
          <p:nvCxnSpPr>
            <p:cNvPr id="146" name="Straight Arrow Connector 145">
              <a:extLst>
                <a:ext uri="{FF2B5EF4-FFF2-40B4-BE49-F238E27FC236}">
                  <a16:creationId xmlns:a16="http://schemas.microsoft.com/office/drawing/2014/main" id="{F2EFB4AA-1A6A-4BC8-8EB8-F8771F5465FD}"/>
                </a:ext>
              </a:extLst>
            </p:cNvPr>
            <p:cNvCxnSpPr>
              <a:stCxn id="154" idx="7"/>
            </p:cNvCxnSpPr>
            <p:nvPr/>
          </p:nvCxnSpPr>
          <p:spPr>
            <a:xfrm flipV="1">
              <a:off x="1945991" y="3060187"/>
              <a:ext cx="1949447"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47" name="Group 146">
              <a:extLst>
                <a:ext uri="{FF2B5EF4-FFF2-40B4-BE49-F238E27FC236}">
                  <a16:creationId xmlns:a16="http://schemas.microsoft.com/office/drawing/2014/main" id="{FA505C76-BCAB-41B3-B5EE-37DC57BCC28A}"/>
                </a:ext>
              </a:extLst>
            </p:cNvPr>
            <p:cNvGrpSpPr>
              <a:grpSpLocks noChangeAspect="1"/>
            </p:cNvGrpSpPr>
            <p:nvPr/>
          </p:nvGrpSpPr>
          <p:grpSpPr>
            <a:xfrm>
              <a:off x="722129" y="2657487"/>
              <a:ext cx="721906" cy="336112"/>
              <a:chOff x="-2435740" y="3938475"/>
              <a:chExt cx="1282955" cy="597330"/>
            </a:xfrm>
            <a:solidFill>
              <a:srgbClr val="FFFFFF"/>
            </a:solidFill>
          </p:grpSpPr>
          <p:sp>
            <p:nvSpPr>
              <p:cNvPr id="148" name="Freeform 59">
                <a:extLst>
                  <a:ext uri="{FF2B5EF4-FFF2-40B4-BE49-F238E27FC236}">
                    <a16:creationId xmlns:a16="http://schemas.microsoft.com/office/drawing/2014/main" id="{80C4435B-63CC-4657-A1E6-5A9F8C721A45}"/>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49" name="Freeform 60">
                <a:extLst>
                  <a:ext uri="{FF2B5EF4-FFF2-40B4-BE49-F238E27FC236}">
                    <a16:creationId xmlns:a16="http://schemas.microsoft.com/office/drawing/2014/main" id="{53CA6975-FECB-4C18-B63D-5B9C6B4E3CD8}"/>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50" name="Freeform: Shape 149">
                <a:extLst>
                  <a:ext uri="{FF2B5EF4-FFF2-40B4-BE49-F238E27FC236}">
                    <a16:creationId xmlns:a16="http://schemas.microsoft.com/office/drawing/2014/main" id="{EB6CDFCA-A870-4BDC-9C60-9D90AB0AB12D}"/>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51" name="Freeform: Shape 150">
                <a:extLst>
                  <a:ext uri="{FF2B5EF4-FFF2-40B4-BE49-F238E27FC236}">
                    <a16:creationId xmlns:a16="http://schemas.microsoft.com/office/drawing/2014/main" id="{6CC48D54-E972-482F-A2B2-ABD015E898FD}"/>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grpSp>
        <p:sp>
          <p:nvSpPr>
            <p:cNvPr id="152" name="Rectangle 151">
              <a:extLst>
                <a:ext uri="{FF2B5EF4-FFF2-40B4-BE49-F238E27FC236}">
                  <a16:creationId xmlns:a16="http://schemas.microsoft.com/office/drawing/2014/main" id="{4161511D-9C5A-470E-AB75-EDA382D001FA}"/>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53" name="Group 152">
              <a:extLst>
                <a:ext uri="{FF2B5EF4-FFF2-40B4-BE49-F238E27FC236}">
                  <a16:creationId xmlns:a16="http://schemas.microsoft.com/office/drawing/2014/main" id="{5FC24400-EE72-46BB-8F40-16F17FA56A09}"/>
                </a:ext>
              </a:extLst>
            </p:cNvPr>
            <p:cNvGrpSpPr>
              <a:grpSpLocks noChangeAspect="1"/>
            </p:cNvGrpSpPr>
            <p:nvPr/>
          </p:nvGrpSpPr>
          <p:grpSpPr>
            <a:xfrm>
              <a:off x="653805" y="2768339"/>
              <a:ext cx="1745627" cy="1473529"/>
              <a:chOff x="-2767395" y="3211580"/>
              <a:chExt cx="2136764" cy="1775179"/>
            </a:xfrm>
          </p:grpSpPr>
          <p:sp>
            <p:nvSpPr>
              <p:cNvPr id="154" name="Oval 153">
                <a:extLst>
                  <a:ext uri="{FF2B5EF4-FFF2-40B4-BE49-F238E27FC236}">
                    <a16:creationId xmlns:a16="http://schemas.microsoft.com/office/drawing/2014/main" id="{94425204-70D4-4B49-8C48-82C3EB934E7A}"/>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55" name="Rectangle 154">
                <a:extLst>
                  <a:ext uri="{FF2B5EF4-FFF2-40B4-BE49-F238E27FC236}">
                    <a16:creationId xmlns:a16="http://schemas.microsoft.com/office/drawing/2014/main" id="{4B49C3F5-F3A7-474B-B4D9-59FA09433706}"/>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56" name="Rectangle 155">
                <a:extLst>
                  <a:ext uri="{FF2B5EF4-FFF2-40B4-BE49-F238E27FC236}">
                    <a16:creationId xmlns:a16="http://schemas.microsoft.com/office/drawing/2014/main" id="{14593A66-6E29-4869-87B4-C9254493A621}"/>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57" name="Freeform 10">
                <a:extLst>
                  <a:ext uri="{FF2B5EF4-FFF2-40B4-BE49-F238E27FC236}">
                    <a16:creationId xmlns:a16="http://schemas.microsoft.com/office/drawing/2014/main" id="{D9C28ABB-93AF-4D69-8B25-3DD4079B4B45}"/>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algn="ctr"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58" name="TextBox 157">
                <a:extLst>
                  <a:ext uri="{FF2B5EF4-FFF2-40B4-BE49-F238E27FC236}">
                    <a16:creationId xmlns:a16="http://schemas.microsoft.com/office/drawing/2014/main" id="{72FE0357-421E-4B87-BCE2-D2E626211670}"/>
                  </a:ext>
                </a:extLst>
              </p:cNvPr>
              <p:cNvSpPr txBox="1"/>
              <p:nvPr/>
            </p:nvSpPr>
            <p:spPr>
              <a:xfrm>
                <a:off x="-1917544" y="4303616"/>
                <a:ext cx="419908" cy="225250"/>
              </a:xfrm>
              <a:prstGeom prst="rect">
                <a:avLst/>
              </a:prstGeom>
              <a:noFill/>
            </p:spPr>
            <p:txBody>
              <a:bodyPr wrap="none" lIns="0" tIns="0" rIns="0" bIns="0">
                <a:spAutoFit/>
              </a:bodyPr>
              <a:lstStyle/>
              <a:p>
                <a:pPr marL="0" marR="0" lvl="0" indent="0" algn="ctr" defTabSz="685472" eaLnBrk="1" fontAlgn="auto" latinLnBrk="0" hangingPunct="1">
                  <a:lnSpc>
                    <a:spcPct val="9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2050"/>
                    </a:solidFill>
                    <a:effectLst/>
                    <a:uLnTx/>
                    <a:uFillTx/>
                    <a:latin typeface="Segoe UI"/>
                    <a:cs typeface="+mn-cs"/>
                  </a:rPr>
                  <a:t>User</a:t>
                </a:r>
              </a:p>
            </p:txBody>
          </p:sp>
          <p:sp>
            <p:nvSpPr>
              <p:cNvPr id="159" name="Freeform 5">
                <a:extLst>
                  <a:ext uri="{FF2B5EF4-FFF2-40B4-BE49-F238E27FC236}">
                    <a16:creationId xmlns:a16="http://schemas.microsoft.com/office/drawing/2014/main" id="{4609C5B5-0F8E-4E59-991D-ECD1EAEE4329}"/>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60" name="Freeform 31">
                <a:extLst>
                  <a:ext uri="{FF2B5EF4-FFF2-40B4-BE49-F238E27FC236}">
                    <a16:creationId xmlns:a16="http://schemas.microsoft.com/office/drawing/2014/main" id="{FCF2FA52-81B8-4628-A44D-A1A37C550218}"/>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nvGrpSpPr>
              <p:cNvPr id="161" name="Group 160">
                <a:extLst>
                  <a:ext uri="{FF2B5EF4-FFF2-40B4-BE49-F238E27FC236}">
                    <a16:creationId xmlns:a16="http://schemas.microsoft.com/office/drawing/2014/main" id="{A058FB1E-5A82-4FB3-8D08-1F8C6FF3A840}"/>
                  </a:ext>
                </a:extLst>
              </p:cNvPr>
              <p:cNvGrpSpPr/>
              <p:nvPr/>
            </p:nvGrpSpPr>
            <p:grpSpPr>
              <a:xfrm>
                <a:off x="-1332494" y="3902337"/>
                <a:ext cx="701863" cy="388009"/>
                <a:chOff x="-1332494" y="3888716"/>
                <a:chExt cx="701863" cy="388009"/>
              </a:xfrm>
            </p:grpSpPr>
            <p:sp>
              <p:nvSpPr>
                <p:cNvPr id="167" name="Rectangle 166">
                  <a:extLst>
                    <a:ext uri="{FF2B5EF4-FFF2-40B4-BE49-F238E27FC236}">
                      <a16:creationId xmlns:a16="http://schemas.microsoft.com/office/drawing/2014/main" id="{EBF48672-4D93-4E7A-ADD7-44546271E0B4}"/>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68" name="Group 167">
                  <a:extLst>
                    <a:ext uri="{FF2B5EF4-FFF2-40B4-BE49-F238E27FC236}">
                      <a16:creationId xmlns:a16="http://schemas.microsoft.com/office/drawing/2014/main" id="{A25A9237-3F79-4773-82D2-835D653EAE36}"/>
                    </a:ext>
                  </a:extLst>
                </p:cNvPr>
                <p:cNvGrpSpPr/>
                <p:nvPr/>
              </p:nvGrpSpPr>
              <p:grpSpPr>
                <a:xfrm>
                  <a:off x="-1332494" y="3888716"/>
                  <a:ext cx="701863" cy="388009"/>
                  <a:chOff x="12292013" y="915988"/>
                  <a:chExt cx="8083550" cy="4468812"/>
                </a:xfrm>
                <a:solidFill>
                  <a:srgbClr val="FFFFFF"/>
                </a:solidFill>
              </p:grpSpPr>
              <p:sp>
                <p:nvSpPr>
                  <p:cNvPr id="169" name="Freeform 17">
                    <a:extLst>
                      <a:ext uri="{FF2B5EF4-FFF2-40B4-BE49-F238E27FC236}">
                        <a16:creationId xmlns:a16="http://schemas.microsoft.com/office/drawing/2014/main" id="{844235E9-282F-4257-9CD8-E7887F02D285}"/>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70" name="Freeform 18">
                    <a:extLst>
                      <a:ext uri="{FF2B5EF4-FFF2-40B4-BE49-F238E27FC236}">
                        <a16:creationId xmlns:a16="http://schemas.microsoft.com/office/drawing/2014/main" id="{85ECEC6E-2FA5-49DB-8FD5-A67411C7B89D}"/>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162" name="Group 161">
                <a:extLst>
                  <a:ext uri="{FF2B5EF4-FFF2-40B4-BE49-F238E27FC236}">
                    <a16:creationId xmlns:a16="http://schemas.microsoft.com/office/drawing/2014/main" id="{7DE4CA3E-BB2F-41C4-8422-C817BB17CF92}"/>
                  </a:ext>
                </a:extLst>
              </p:cNvPr>
              <p:cNvGrpSpPr/>
              <p:nvPr/>
            </p:nvGrpSpPr>
            <p:grpSpPr>
              <a:xfrm>
                <a:off x="-2767395" y="3863931"/>
                <a:ext cx="633945" cy="464820"/>
                <a:chOff x="-2767395" y="3863931"/>
                <a:chExt cx="633945" cy="464820"/>
              </a:xfrm>
            </p:grpSpPr>
            <p:sp>
              <p:nvSpPr>
                <p:cNvPr id="163" name="Rectangle 162">
                  <a:extLst>
                    <a:ext uri="{FF2B5EF4-FFF2-40B4-BE49-F238E27FC236}">
                      <a16:creationId xmlns:a16="http://schemas.microsoft.com/office/drawing/2014/main" id="{6A3A033A-D93E-4027-9338-A369E2DF3AA3}"/>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id="{8CDB727B-D66E-4423-85C3-1ED5D2FF653A}"/>
                    </a:ext>
                  </a:extLst>
                </p:cNvPr>
                <p:cNvGrpSpPr/>
                <p:nvPr/>
              </p:nvGrpSpPr>
              <p:grpSpPr>
                <a:xfrm>
                  <a:off x="-2767395" y="3863931"/>
                  <a:ext cx="633945" cy="464820"/>
                  <a:chOff x="5576213" y="5106429"/>
                  <a:chExt cx="1172194" cy="859474"/>
                </a:xfrm>
              </p:grpSpPr>
              <p:sp>
                <p:nvSpPr>
                  <p:cNvPr id="165" name="Freeform 32">
                    <a:extLst>
                      <a:ext uri="{FF2B5EF4-FFF2-40B4-BE49-F238E27FC236}">
                        <a16:creationId xmlns:a16="http://schemas.microsoft.com/office/drawing/2014/main" id="{19C3F6FC-BE7B-48B2-97D0-B47F1B8DC15D}"/>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66" name="Rectangle 33">
                    <a:extLst>
                      <a:ext uri="{FF2B5EF4-FFF2-40B4-BE49-F238E27FC236}">
                        <a16:creationId xmlns:a16="http://schemas.microsoft.com/office/drawing/2014/main" id="{BB3AFB14-258C-4C81-ADC4-780C3FAFA83D}"/>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sp>
          <p:nvSpPr>
            <p:cNvPr id="171" name="Rectangle 170">
              <a:extLst>
                <a:ext uri="{FF2B5EF4-FFF2-40B4-BE49-F238E27FC236}">
                  <a16:creationId xmlns:a16="http://schemas.microsoft.com/office/drawing/2014/main" id="{659FFC64-3575-4DCE-BB9B-FDB86C0DA304}"/>
                </a:ext>
              </a:extLst>
            </p:cNvPr>
            <p:cNvSpPr/>
            <p:nvPr/>
          </p:nvSpPr>
          <p:spPr bwMode="auto">
            <a:xfrm>
              <a:off x="3936941" y="4168492"/>
              <a:ext cx="1109168" cy="387786"/>
            </a:xfrm>
            <a:prstGeom prst="rect">
              <a:avLst/>
            </a:prstGeom>
            <a:solidFill>
              <a:srgbClr val="002050"/>
            </a:solidFill>
            <a:ln>
              <a:noFill/>
            </a:ln>
          </p:spPr>
          <p:txBody>
            <a:bodyPr vert="horz" wrap="square" lIns="0" tIns="20568" rIns="0" bIns="20568" rtlCol="0">
              <a:spAutoFit/>
            </a:bodyPr>
            <a:lstStyle/>
            <a:p>
              <a:pPr marL="0" marR="0" lvl="0" indent="0" defTabSz="685337" eaLnBrk="1" fontAlgn="auto" latinLnBrk="0" hangingPunct="1">
                <a:lnSpc>
                  <a:spcPct val="90000"/>
                </a:lnSpc>
                <a:spcBef>
                  <a:spcPts val="0"/>
                </a:spcBef>
                <a:spcAft>
                  <a:spcPts val="0"/>
                </a:spcAft>
                <a:buClrTx/>
                <a:buSzTx/>
                <a:buFontTx/>
                <a:buNone/>
                <a:tabLst/>
                <a:defRPr/>
              </a:pPr>
              <a:r>
                <a:rPr kumimoji="0" lang="en-US" sz="1250"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Pass-through</a:t>
              </a:r>
            </a:p>
            <a:p>
              <a:pPr marL="0" marR="0" lvl="0" indent="0" defTabSz="685337" eaLnBrk="1" fontAlgn="auto" latinLnBrk="0" hangingPunct="1">
                <a:lnSpc>
                  <a:spcPct val="90000"/>
                </a:lnSpc>
                <a:spcBef>
                  <a:spcPts val="0"/>
                </a:spcBef>
                <a:spcAft>
                  <a:spcPts val="0"/>
                </a:spcAft>
                <a:buClrTx/>
                <a:buSzTx/>
                <a:buFontTx/>
                <a:buNone/>
                <a:tabLst/>
                <a:defRPr/>
              </a:pPr>
              <a:r>
                <a:rPr kumimoji="0" lang="en-US" sz="1250"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authentication</a:t>
              </a:r>
            </a:p>
          </p:txBody>
        </p:sp>
        <p:grpSp>
          <p:nvGrpSpPr>
            <p:cNvPr id="172" name="Group 171">
              <a:extLst>
                <a:ext uri="{FF2B5EF4-FFF2-40B4-BE49-F238E27FC236}">
                  <a16:creationId xmlns:a16="http://schemas.microsoft.com/office/drawing/2014/main" id="{A0574355-BFF8-4BE2-A8AB-AC748B0B19FF}"/>
                </a:ext>
              </a:extLst>
            </p:cNvPr>
            <p:cNvGrpSpPr/>
            <p:nvPr/>
          </p:nvGrpSpPr>
          <p:grpSpPr>
            <a:xfrm>
              <a:off x="4383691" y="5289446"/>
              <a:ext cx="273698" cy="532209"/>
              <a:chOff x="8110026" y="6027956"/>
              <a:chExt cx="372302" cy="723943"/>
            </a:xfrm>
          </p:grpSpPr>
          <p:sp>
            <p:nvSpPr>
              <p:cNvPr id="173" name="Freeform 20">
                <a:extLst>
                  <a:ext uri="{FF2B5EF4-FFF2-40B4-BE49-F238E27FC236}">
                    <a16:creationId xmlns:a16="http://schemas.microsoft.com/office/drawing/2014/main" id="{1747261F-95ED-4ACE-8DFC-8702FDA04EAF}"/>
                  </a:ext>
                </a:extLst>
              </p:cNvPr>
              <p:cNvSpPr>
                <a:spLocks noEditPoints="1"/>
              </p:cNvSpPr>
              <p:nvPr/>
            </p:nvSpPr>
            <p:spPr bwMode="auto">
              <a:xfrm rot="5400000">
                <a:off x="7934205" y="6203777"/>
                <a:ext cx="723943" cy="372302"/>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nvGrpSpPr>
              <p:cNvPr id="174" name="Group 173">
                <a:extLst>
                  <a:ext uri="{FF2B5EF4-FFF2-40B4-BE49-F238E27FC236}">
                    <a16:creationId xmlns:a16="http://schemas.microsoft.com/office/drawing/2014/main" id="{D926DB9A-E185-454A-B5D4-FA4589AFBBE8}"/>
                  </a:ext>
                </a:extLst>
              </p:cNvPr>
              <p:cNvGrpSpPr/>
              <p:nvPr/>
            </p:nvGrpSpPr>
            <p:grpSpPr>
              <a:xfrm>
                <a:off x="8120752" y="6235460"/>
                <a:ext cx="354389" cy="354389"/>
                <a:chOff x="8068242" y="6121311"/>
                <a:chExt cx="354389" cy="354389"/>
              </a:xfrm>
            </p:grpSpPr>
            <p:grpSp>
              <p:nvGrpSpPr>
                <p:cNvPr id="175" name="Group 174">
                  <a:extLst>
                    <a:ext uri="{FF2B5EF4-FFF2-40B4-BE49-F238E27FC236}">
                      <a16:creationId xmlns:a16="http://schemas.microsoft.com/office/drawing/2014/main" id="{FFDE25DC-2FAE-4914-B404-A31527B7A2D6}"/>
                    </a:ext>
                  </a:extLst>
                </p:cNvPr>
                <p:cNvGrpSpPr/>
                <p:nvPr/>
              </p:nvGrpSpPr>
              <p:grpSpPr>
                <a:xfrm>
                  <a:off x="8068242" y="6121311"/>
                  <a:ext cx="354389" cy="354389"/>
                  <a:chOff x="7852653" y="5832716"/>
                  <a:chExt cx="354389" cy="354389"/>
                </a:xfrm>
              </p:grpSpPr>
              <p:sp>
                <p:nvSpPr>
                  <p:cNvPr id="177" name="Oval 176">
                    <a:extLst>
                      <a:ext uri="{FF2B5EF4-FFF2-40B4-BE49-F238E27FC236}">
                        <a16:creationId xmlns:a16="http://schemas.microsoft.com/office/drawing/2014/main" id="{368AF13F-B8D1-48DB-9D14-01DA8F792349}"/>
                      </a:ext>
                    </a:extLst>
                  </p:cNvPr>
                  <p:cNvSpPr/>
                  <p:nvPr/>
                </p:nvSpPr>
                <p:spPr bwMode="auto">
                  <a:xfrm>
                    <a:off x="7852653" y="5832716"/>
                    <a:ext cx="354389" cy="354389"/>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78" name="Oval 177">
                    <a:extLst>
                      <a:ext uri="{FF2B5EF4-FFF2-40B4-BE49-F238E27FC236}">
                        <a16:creationId xmlns:a16="http://schemas.microsoft.com/office/drawing/2014/main" id="{0EFFAA8C-79F6-4942-A05B-CA0A44306A81}"/>
                      </a:ext>
                    </a:extLst>
                  </p:cNvPr>
                  <p:cNvSpPr/>
                  <p:nvPr/>
                </p:nvSpPr>
                <p:spPr bwMode="auto">
                  <a:xfrm>
                    <a:off x="7887930" y="5867993"/>
                    <a:ext cx="283835" cy="283835"/>
                  </a:xfrm>
                  <a:prstGeom prst="ellipse">
                    <a:avLst/>
                  </a:prstGeom>
                  <a:solidFill>
                    <a:srgbClr val="00B0F0"/>
                  </a:solidFill>
                  <a:ln w="19050"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sp>
              <p:nvSpPr>
                <p:cNvPr id="176" name="Freeform 84">
                  <a:extLst>
                    <a:ext uri="{FF2B5EF4-FFF2-40B4-BE49-F238E27FC236}">
                      <a16:creationId xmlns:a16="http://schemas.microsoft.com/office/drawing/2014/main" id="{D48DE043-2A21-4673-9984-4343E13D18C3}"/>
                    </a:ext>
                  </a:extLst>
                </p:cNvPr>
                <p:cNvSpPr>
                  <a:spLocks noChangeAspect="1" noEditPoints="1"/>
                </p:cNvSpPr>
                <p:nvPr/>
              </p:nvSpPr>
              <p:spPr bwMode="auto">
                <a:xfrm>
                  <a:off x="8144935" y="6197100"/>
                  <a:ext cx="207333" cy="204593"/>
                </a:xfrm>
                <a:custGeom>
                  <a:avLst/>
                  <a:gdLst>
                    <a:gd name="T0" fmla="*/ 87 w 96"/>
                    <a:gd name="T1" fmla="*/ 53 h 95"/>
                    <a:gd name="T2" fmla="*/ 85 w 96"/>
                    <a:gd name="T3" fmla="*/ 45 h 95"/>
                    <a:gd name="T4" fmla="*/ 72 w 96"/>
                    <a:gd name="T5" fmla="*/ 44 h 95"/>
                    <a:gd name="T6" fmla="*/ 64 w 96"/>
                    <a:gd name="T7" fmla="*/ 39 h 95"/>
                    <a:gd name="T8" fmla="*/ 54 w 96"/>
                    <a:gd name="T9" fmla="*/ 48 h 95"/>
                    <a:gd name="T10" fmla="*/ 45 w 96"/>
                    <a:gd name="T11" fmla="*/ 50 h 95"/>
                    <a:gd name="T12" fmla="*/ 44 w 96"/>
                    <a:gd name="T13" fmla="*/ 63 h 95"/>
                    <a:gd name="T14" fmla="*/ 40 w 96"/>
                    <a:gd name="T15" fmla="*/ 71 h 95"/>
                    <a:gd name="T16" fmla="*/ 48 w 96"/>
                    <a:gd name="T17" fmla="*/ 81 h 95"/>
                    <a:gd name="T18" fmla="*/ 51 w 96"/>
                    <a:gd name="T19" fmla="*/ 90 h 95"/>
                    <a:gd name="T20" fmla="*/ 64 w 96"/>
                    <a:gd name="T21" fmla="*/ 91 h 95"/>
                    <a:gd name="T22" fmla="*/ 72 w 96"/>
                    <a:gd name="T23" fmla="*/ 95 h 95"/>
                    <a:gd name="T24" fmla="*/ 81 w 96"/>
                    <a:gd name="T25" fmla="*/ 87 h 95"/>
                    <a:gd name="T26" fmla="*/ 90 w 96"/>
                    <a:gd name="T27" fmla="*/ 84 h 95"/>
                    <a:gd name="T28" fmla="*/ 91 w 96"/>
                    <a:gd name="T29" fmla="*/ 71 h 95"/>
                    <a:gd name="T30" fmla="*/ 96 w 96"/>
                    <a:gd name="T31" fmla="*/ 63 h 95"/>
                    <a:gd name="T32" fmla="*/ 68 w 96"/>
                    <a:gd name="T33" fmla="*/ 83 h 95"/>
                    <a:gd name="T34" fmla="*/ 68 w 96"/>
                    <a:gd name="T35" fmla="*/ 51 h 95"/>
                    <a:gd name="T36" fmla="*/ 68 w 96"/>
                    <a:gd name="T37" fmla="*/ 83 h 95"/>
                    <a:gd name="T38" fmla="*/ 40 w 96"/>
                    <a:gd name="T39" fmla="*/ 7 h 95"/>
                    <a:gd name="T40" fmla="*/ 35 w 96"/>
                    <a:gd name="T41" fmla="*/ 0 h 95"/>
                    <a:gd name="T42" fmla="*/ 22 w 96"/>
                    <a:gd name="T43" fmla="*/ 4 h 95"/>
                    <a:gd name="T44" fmla="*/ 13 w 96"/>
                    <a:gd name="T45" fmla="*/ 3 h 95"/>
                    <a:gd name="T46" fmla="*/ 7 w 96"/>
                    <a:gd name="T47" fmla="*/ 14 h 95"/>
                    <a:gd name="T48" fmla="*/ 0 w 96"/>
                    <a:gd name="T49" fmla="*/ 20 h 95"/>
                    <a:gd name="T50" fmla="*/ 4 w 96"/>
                    <a:gd name="T51" fmla="*/ 33 h 95"/>
                    <a:gd name="T52" fmla="*/ 3 w 96"/>
                    <a:gd name="T53" fmla="*/ 42 h 95"/>
                    <a:gd name="T54" fmla="*/ 15 w 96"/>
                    <a:gd name="T55" fmla="*/ 47 h 95"/>
                    <a:gd name="T56" fmla="*/ 21 w 96"/>
                    <a:gd name="T57" fmla="*/ 55 h 95"/>
                    <a:gd name="T58" fmla="*/ 33 w 96"/>
                    <a:gd name="T59" fmla="*/ 51 h 95"/>
                    <a:gd name="T60" fmla="*/ 42 w 96"/>
                    <a:gd name="T61" fmla="*/ 52 h 95"/>
                    <a:gd name="T62" fmla="*/ 48 w 96"/>
                    <a:gd name="T63" fmla="*/ 40 h 95"/>
                    <a:gd name="T64" fmla="*/ 55 w 96"/>
                    <a:gd name="T65" fmla="*/ 34 h 95"/>
                    <a:gd name="T66" fmla="*/ 51 w 96"/>
                    <a:gd name="T67" fmla="*/ 22 h 95"/>
                    <a:gd name="T68" fmla="*/ 52 w 96"/>
                    <a:gd name="T69" fmla="*/ 13 h 95"/>
                    <a:gd name="T70" fmla="*/ 34 w 96"/>
                    <a:gd name="T71" fmla="*/ 42 h 95"/>
                    <a:gd name="T72" fmla="*/ 21 w 96"/>
                    <a:gd name="T73" fmla="*/ 12 h 95"/>
                    <a:gd name="T74" fmla="*/ 34 w 96"/>
                    <a:gd name="T7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 h="95">
                      <a:moveTo>
                        <a:pt x="91" y="63"/>
                      </a:moveTo>
                      <a:cubicBezTo>
                        <a:pt x="91" y="60"/>
                        <a:pt x="89" y="56"/>
                        <a:pt x="87" y="53"/>
                      </a:cubicBezTo>
                      <a:cubicBezTo>
                        <a:pt x="90" y="50"/>
                        <a:pt x="90" y="50"/>
                        <a:pt x="90" y="50"/>
                      </a:cubicBezTo>
                      <a:cubicBezTo>
                        <a:pt x="85" y="45"/>
                        <a:pt x="85" y="45"/>
                        <a:pt x="85" y="45"/>
                      </a:cubicBezTo>
                      <a:cubicBezTo>
                        <a:pt x="81" y="48"/>
                        <a:pt x="81" y="48"/>
                        <a:pt x="81" y="48"/>
                      </a:cubicBezTo>
                      <a:cubicBezTo>
                        <a:pt x="79" y="46"/>
                        <a:pt x="75" y="44"/>
                        <a:pt x="72" y="44"/>
                      </a:cubicBezTo>
                      <a:cubicBezTo>
                        <a:pt x="72" y="39"/>
                        <a:pt x="72" y="39"/>
                        <a:pt x="72" y="39"/>
                      </a:cubicBezTo>
                      <a:cubicBezTo>
                        <a:pt x="64" y="39"/>
                        <a:pt x="64" y="39"/>
                        <a:pt x="64" y="39"/>
                      </a:cubicBezTo>
                      <a:cubicBezTo>
                        <a:pt x="64" y="44"/>
                        <a:pt x="64" y="44"/>
                        <a:pt x="64" y="44"/>
                      </a:cubicBezTo>
                      <a:cubicBezTo>
                        <a:pt x="60" y="44"/>
                        <a:pt x="57" y="46"/>
                        <a:pt x="54" y="48"/>
                      </a:cubicBezTo>
                      <a:cubicBezTo>
                        <a:pt x="51" y="45"/>
                        <a:pt x="51" y="45"/>
                        <a:pt x="51" y="45"/>
                      </a:cubicBezTo>
                      <a:cubicBezTo>
                        <a:pt x="45" y="50"/>
                        <a:pt x="45" y="50"/>
                        <a:pt x="45" y="50"/>
                      </a:cubicBezTo>
                      <a:cubicBezTo>
                        <a:pt x="48" y="53"/>
                        <a:pt x="48" y="53"/>
                        <a:pt x="48" y="53"/>
                      </a:cubicBezTo>
                      <a:cubicBezTo>
                        <a:pt x="46" y="56"/>
                        <a:pt x="45" y="60"/>
                        <a:pt x="44" y="63"/>
                      </a:cubicBezTo>
                      <a:cubicBezTo>
                        <a:pt x="40" y="63"/>
                        <a:pt x="40" y="63"/>
                        <a:pt x="40" y="63"/>
                      </a:cubicBezTo>
                      <a:cubicBezTo>
                        <a:pt x="40" y="71"/>
                        <a:pt x="40" y="71"/>
                        <a:pt x="40" y="71"/>
                      </a:cubicBezTo>
                      <a:cubicBezTo>
                        <a:pt x="44" y="71"/>
                        <a:pt x="44" y="71"/>
                        <a:pt x="44" y="71"/>
                      </a:cubicBezTo>
                      <a:cubicBezTo>
                        <a:pt x="45" y="75"/>
                        <a:pt x="46" y="78"/>
                        <a:pt x="48" y="81"/>
                      </a:cubicBezTo>
                      <a:cubicBezTo>
                        <a:pt x="45" y="84"/>
                        <a:pt x="45" y="84"/>
                        <a:pt x="45" y="84"/>
                      </a:cubicBezTo>
                      <a:cubicBezTo>
                        <a:pt x="51" y="90"/>
                        <a:pt x="51" y="90"/>
                        <a:pt x="51" y="90"/>
                      </a:cubicBezTo>
                      <a:cubicBezTo>
                        <a:pt x="54" y="87"/>
                        <a:pt x="54" y="87"/>
                        <a:pt x="54" y="87"/>
                      </a:cubicBezTo>
                      <a:cubicBezTo>
                        <a:pt x="57" y="89"/>
                        <a:pt x="60" y="90"/>
                        <a:pt x="64" y="91"/>
                      </a:cubicBezTo>
                      <a:cubicBezTo>
                        <a:pt x="64" y="95"/>
                        <a:pt x="64" y="95"/>
                        <a:pt x="64" y="95"/>
                      </a:cubicBezTo>
                      <a:cubicBezTo>
                        <a:pt x="72" y="95"/>
                        <a:pt x="72" y="95"/>
                        <a:pt x="72" y="95"/>
                      </a:cubicBezTo>
                      <a:cubicBezTo>
                        <a:pt x="72" y="91"/>
                        <a:pt x="72" y="91"/>
                        <a:pt x="72" y="91"/>
                      </a:cubicBezTo>
                      <a:cubicBezTo>
                        <a:pt x="75" y="90"/>
                        <a:pt x="79" y="89"/>
                        <a:pt x="81" y="87"/>
                      </a:cubicBezTo>
                      <a:cubicBezTo>
                        <a:pt x="85" y="90"/>
                        <a:pt x="85" y="90"/>
                        <a:pt x="85" y="90"/>
                      </a:cubicBezTo>
                      <a:cubicBezTo>
                        <a:pt x="90" y="84"/>
                        <a:pt x="90" y="84"/>
                        <a:pt x="90" y="84"/>
                      </a:cubicBezTo>
                      <a:cubicBezTo>
                        <a:pt x="87" y="81"/>
                        <a:pt x="87" y="81"/>
                        <a:pt x="87" y="81"/>
                      </a:cubicBezTo>
                      <a:cubicBezTo>
                        <a:pt x="89" y="78"/>
                        <a:pt x="91" y="75"/>
                        <a:pt x="91" y="71"/>
                      </a:cubicBezTo>
                      <a:cubicBezTo>
                        <a:pt x="96" y="71"/>
                        <a:pt x="96" y="71"/>
                        <a:pt x="96" y="71"/>
                      </a:cubicBezTo>
                      <a:cubicBezTo>
                        <a:pt x="96" y="63"/>
                        <a:pt x="96" y="63"/>
                        <a:pt x="96" y="63"/>
                      </a:cubicBezTo>
                      <a:lnTo>
                        <a:pt x="91" y="63"/>
                      </a:lnTo>
                      <a:close/>
                      <a:moveTo>
                        <a:pt x="68" y="83"/>
                      </a:moveTo>
                      <a:cubicBezTo>
                        <a:pt x="59" y="83"/>
                        <a:pt x="52" y="76"/>
                        <a:pt x="52" y="67"/>
                      </a:cubicBezTo>
                      <a:cubicBezTo>
                        <a:pt x="52" y="58"/>
                        <a:pt x="59" y="51"/>
                        <a:pt x="68" y="51"/>
                      </a:cubicBezTo>
                      <a:cubicBezTo>
                        <a:pt x="76" y="51"/>
                        <a:pt x="84" y="58"/>
                        <a:pt x="84" y="67"/>
                      </a:cubicBezTo>
                      <a:cubicBezTo>
                        <a:pt x="84" y="76"/>
                        <a:pt x="76" y="83"/>
                        <a:pt x="68" y="83"/>
                      </a:cubicBezTo>
                      <a:close/>
                      <a:moveTo>
                        <a:pt x="48" y="14"/>
                      </a:moveTo>
                      <a:cubicBezTo>
                        <a:pt x="46" y="11"/>
                        <a:pt x="43" y="9"/>
                        <a:pt x="40" y="7"/>
                      </a:cubicBezTo>
                      <a:cubicBezTo>
                        <a:pt x="42" y="3"/>
                        <a:pt x="42" y="3"/>
                        <a:pt x="42" y="3"/>
                      </a:cubicBezTo>
                      <a:cubicBezTo>
                        <a:pt x="35" y="0"/>
                        <a:pt x="35" y="0"/>
                        <a:pt x="35" y="0"/>
                      </a:cubicBezTo>
                      <a:cubicBezTo>
                        <a:pt x="33" y="4"/>
                        <a:pt x="33" y="4"/>
                        <a:pt x="33" y="4"/>
                      </a:cubicBezTo>
                      <a:cubicBezTo>
                        <a:pt x="30" y="3"/>
                        <a:pt x="26" y="3"/>
                        <a:pt x="22" y="4"/>
                      </a:cubicBezTo>
                      <a:cubicBezTo>
                        <a:pt x="21" y="0"/>
                        <a:pt x="21" y="0"/>
                        <a:pt x="21" y="0"/>
                      </a:cubicBezTo>
                      <a:cubicBezTo>
                        <a:pt x="13" y="3"/>
                        <a:pt x="13" y="3"/>
                        <a:pt x="13" y="3"/>
                      </a:cubicBezTo>
                      <a:cubicBezTo>
                        <a:pt x="15" y="7"/>
                        <a:pt x="15" y="7"/>
                        <a:pt x="15" y="7"/>
                      </a:cubicBezTo>
                      <a:cubicBezTo>
                        <a:pt x="12" y="9"/>
                        <a:pt x="9" y="11"/>
                        <a:pt x="7" y="14"/>
                      </a:cubicBezTo>
                      <a:cubicBezTo>
                        <a:pt x="3" y="13"/>
                        <a:pt x="3" y="13"/>
                        <a:pt x="3" y="13"/>
                      </a:cubicBezTo>
                      <a:cubicBezTo>
                        <a:pt x="0" y="20"/>
                        <a:pt x="0" y="20"/>
                        <a:pt x="0" y="20"/>
                      </a:cubicBezTo>
                      <a:cubicBezTo>
                        <a:pt x="4" y="22"/>
                        <a:pt x="4" y="22"/>
                        <a:pt x="4" y="22"/>
                      </a:cubicBezTo>
                      <a:cubicBezTo>
                        <a:pt x="3" y="25"/>
                        <a:pt x="3" y="29"/>
                        <a:pt x="4" y="33"/>
                      </a:cubicBezTo>
                      <a:cubicBezTo>
                        <a:pt x="0" y="34"/>
                        <a:pt x="0" y="34"/>
                        <a:pt x="0" y="34"/>
                      </a:cubicBezTo>
                      <a:cubicBezTo>
                        <a:pt x="3" y="42"/>
                        <a:pt x="3" y="42"/>
                        <a:pt x="3" y="42"/>
                      </a:cubicBezTo>
                      <a:cubicBezTo>
                        <a:pt x="7" y="40"/>
                        <a:pt x="7" y="40"/>
                        <a:pt x="7" y="40"/>
                      </a:cubicBezTo>
                      <a:cubicBezTo>
                        <a:pt x="9" y="43"/>
                        <a:pt x="12" y="46"/>
                        <a:pt x="15" y="47"/>
                      </a:cubicBezTo>
                      <a:cubicBezTo>
                        <a:pt x="13" y="52"/>
                        <a:pt x="13" y="52"/>
                        <a:pt x="13" y="52"/>
                      </a:cubicBezTo>
                      <a:cubicBezTo>
                        <a:pt x="21" y="55"/>
                        <a:pt x="21" y="55"/>
                        <a:pt x="21" y="55"/>
                      </a:cubicBezTo>
                      <a:cubicBezTo>
                        <a:pt x="22" y="51"/>
                        <a:pt x="22" y="51"/>
                        <a:pt x="22" y="51"/>
                      </a:cubicBezTo>
                      <a:cubicBezTo>
                        <a:pt x="26" y="51"/>
                        <a:pt x="29" y="51"/>
                        <a:pt x="33" y="51"/>
                      </a:cubicBezTo>
                      <a:cubicBezTo>
                        <a:pt x="35" y="55"/>
                        <a:pt x="35" y="55"/>
                        <a:pt x="35" y="55"/>
                      </a:cubicBezTo>
                      <a:cubicBezTo>
                        <a:pt x="42" y="52"/>
                        <a:pt x="42" y="52"/>
                        <a:pt x="42" y="52"/>
                      </a:cubicBezTo>
                      <a:cubicBezTo>
                        <a:pt x="40" y="47"/>
                        <a:pt x="40" y="47"/>
                        <a:pt x="40" y="47"/>
                      </a:cubicBezTo>
                      <a:cubicBezTo>
                        <a:pt x="43" y="46"/>
                        <a:pt x="46" y="43"/>
                        <a:pt x="48" y="40"/>
                      </a:cubicBezTo>
                      <a:cubicBezTo>
                        <a:pt x="52" y="42"/>
                        <a:pt x="52" y="42"/>
                        <a:pt x="52" y="42"/>
                      </a:cubicBezTo>
                      <a:cubicBezTo>
                        <a:pt x="55" y="34"/>
                        <a:pt x="55" y="34"/>
                        <a:pt x="55" y="34"/>
                      </a:cubicBezTo>
                      <a:cubicBezTo>
                        <a:pt x="51" y="33"/>
                        <a:pt x="51" y="33"/>
                        <a:pt x="51" y="33"/>
                      </a:cubicBezTo>
                      <a:cubicBezTo>
                        <a:pt x="52" y="29"/>
                        <a:pt x="52" y="25"/>
                        <a:pt x="51" y="22"/>
                      </a:cubicBezTo>
                      <a:cubicBezTo>
                        <a:pt x="55" y="20"/>
                        <a:pt x="55" y="20"/>
                        <a:pt x="55" y="20"/>
                      </a:cubicBezTo>
                      <a:cubicBezTo>
                        <a:pt x="52" y="13"/>
                        <a:pt x="52" y="13"/>
                        <a:pt x="52" y="13"/>
                      </a:cubicBezTo>
                      <a:lnTo>
                        <a:pt x="48" y="14"/>
                      </a:lnTo>
                      <a:close/>
                      <a:moveTo>
                        <a:pt x="34" y="42"/>
                      </a:moveTo>
                      <a:cubicBezTo>
                        <a:pt x="26" y="45"/>
                        <a:pt x="16" y="41"/>
                        <a:pt x="13" y="33"/>
                      </a:cubicBezTo>
                      <a:cubicBezTo>
                        <a:pt x="9" y="25"/>
                        <a:pt x="13" y="16"/>
                        <a:pt x="21" y="12"/>
                      </a:cubicBezTo>
                      <a:cubicBezTo>
                        <a:pt x="30" y="9"/>
                        <a:pt x="39" y="13"/>
                        <a:pt x="42" y="21"/>
                      </a:cubicBezTo>
                      <a:cubicBezTo>
                        <a:pt x="46" y="29"/>
                        <a:pt x="42" y="39"/>
                        <a:pt x="34" y="42"/>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dirty="0">
                    <a:ln>
                      <a:noFill/>
                    </a:ln>
                    <a:solidFill>
                      <a:srgbClr val="002050"/>
                    </a:solidFill>
                    <a:effectLst/>
                    <a:uLnTx/>
                    <a:uFillTx/>
                    <a:latin typeface="Segoe UI"/>
                    <a:cs typeface="+mn-cs"/>
                  </a:endParaRPr>
                </a:p>
              </p:txBody>
            </p:sp>
          </p:grpSp>
        </p:grpSp>
        <p:cxnSp>
          <p:nvCxnSpPr>
            <p:cNvPr id="179" name="Straight Arrow Connector 178">
              <a:extLst>
                <a:ext uri="{FF2B5EF4-FFF2-40B4-BE49-F238E27FC236}">
                  <a16:creationId xmlns:a16="http://schemas.microsoft.com/office/drawing/2014/main" id="{15F485A4-CFD8-4539-A8CC-D8D323F7F011}"/>
                </a:ext>
              </a:extLst>
            </p:cNvPr>
            <p:cNvCxnSpPr>
              <a:stCxn id="173" idx="3"/>
              <a:endCxn id="184" idx="11"/>
            </p:cNvCxnSpPr>
            <p:nvPr/>
          </p:nvCxnSpPr>
          <p:spPr>
            <a:xfrm flipV="1">
              <a:off x="4657389" y="5299588"/>
              <a:ext cx="1789507" cy="11267"/>
            </a:xfrm>
            <a:prstGeom prst="straightConnector1">
              <a:avLst/>
            </a:prstGeom>
            <a:noFill/>
            <a:ln w="38100" cap="rnd" cmpd="sng" algn="ctr">
              <a:solidFill>
                <a:srgbClr val="00B0F0"/>
              </a:solidFill>
              <a:prstDash val="sysDot"/>
              <a:headEnd type="none" w="med" len="sm"/>
              <a:tailEnd type="triangle" w="med" len="sm"/>
            </a:ln>
            <a:effectLst/>
          </p:spPr>
        </p:cxnSp>
        <p:grpSp>
          <p:nvGrpSpPr>
            <p:cNvPr id="180" name="Group 179">
              <a:extLst>
                <a:ext uri="{FF2B5EF4-FFF2-40B4-BE49-F238E27FC236}">
                  <a16:creationId xmlns:a16="http://schemas.microsoft.com/office/drawing/2014/main" id="{9ACF380B-1A32-4079-B57D-C9C9F7250188}"/>
                </a:ext>
              </a:extLst>
            </p:cNvPr>
            <p:cNvGrpSpPr/>
            <p:nvPr/>
          </p:nvGrpSpPr>
          <p:grpSpPr>
            <a:xfrm>
              <a:off x="6319958" y="5149575"/>
              <a:ext cx="260529" cy="260529"/>
              <a:chOff x="8426544" y="5627534"/>
              <a:chExt cx="354389" cy="354389"/>
            </a:xfrm>
          </p:grpSpPr>
          <p:sp>
            <p:nvSpPr>
              <p:cNvPr id="181" name="Oval 180">
                <a:extLst>
                  <a:ext uri="{FF2B5EF4-FFF2-40B4-BE49-F238E27FC236}">
                    <a16:creationId xmlns:a16="http://schemas.microsoft.com/office/drawing/2014/main" id="{9CB58D03-AC77-44ED-9A8A-45F7F047881E}"/>
                  </a:ext>
                </a:extLst>
              </p:cNvPr>
              <p:cNvSpPr/>
              <p:nvPr/>
            </p:nvSpPr>
            <p:spPr bwMode="auto">
              <a:xfrm>
                <a:off x="8463848" y="5664838"/>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82" name="Group 181">
                <a:extLst>
                  <a:ext uri="{FF2B5EF4-FFF2-40B4-BE49-F238E27FC236}">
                    <a16:creationId xmlns:a16="http://schemas.microsoft.com/office/drawing/2014/main" id="{57DCC1BF-36B3-4924-A1BF-CD303DDA08E5}"/>
                  </a:ext>
                </a:extLst>
              </p:cNvPr>
              <p:cNvGrpSpPr/>
              <p:nvPr/>
            </p:nvGrpSpPr>
            <p:grpSpPr>
              <a:xfrm>
                <a:off x="8426544" y="5627534"/>
                <a:ext cx="354389" cy="354389"/>
                <a:chOff x="3461012" y="3385426"/>
                <a:chExt cx="347472" cy="347472"/>
              </a:xfrm>
            </p:grpSpPr>
            <p:sp>
              <p:nvSpPr>
                <p:cNvPr id="183" name="Oval 182">
                  <a:extLst>
                    <a:ext uri="{FF2B5EF4-FFF2-40B4-BE49-F238E27FC236}">
                      <a16:creationId xmlns:a16="http://schemas.microsoft.com/office/drawing/2014/main" id="{78308FFE-2D35-4C64-8395-82C8D6BEC755}"/>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84" name="Freeform 11">
                  <a:extLst>
                    <a:ext uri="{FF2B5EF4-FFF2-40B4-BE49-F238E27FC236}">
                      <a16:creationId xmlns:a16="http://schemas.microsoft.com/office/drawing/2014/main" id="{3CB9EC63-4BDA-42E3-B4E7-8D906771FC73}"/>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00B0F0"/>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185" name="Group 184">
              <a:extLst>
                <a:ext uri="{FF2B5EF4-FFF2-40B4-BE49-F238E27FC236}">
                  <a16:creationId xmlns:a16="http://schemas.microsoft.com/office/drawing/2014/main" id="{97957F22-D894-4A16-BB5D-4E6A83482C5C}"/>
                </a:ext>
              </a:extLst>
            </p:cNvPr>
            <p:cNvGrpSpPr/>
            <p:nvPr/>
          </p:nvGrpSpPr>
          <p:grpSpPr>
            <a:xfrm>
              <a:off x="3861442" y="2362147"/>
              <a:ext cx="1883650" cy="1238604"/>
              <a:chOff x="5251692" y="2046062"/>
              <a:chExt cx="2562258" cy="1684826"/>
            </a:xfrm>
          </p:grpSpPr>
          <p:sp>
            <p:nvSpPr>
              <p:cNvPr id="186" name="Freeform 38">
                <a:extLst>
                  <a:ext uri="{FF2B5EF4-FFF2-40B4-BE49-F238E27FC236}">
                    <a16:creationId xmlns:a16="http://schemas.microsoft.com/office/drawing/2014/main" id="{F7BBA8FB-C997-40F8-AA1D-C21C874F5087}"/>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marL="0" marR="0" lvl="0" indent="0" defTabSz="685406"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87" name="icon GEARS">
                <a:extLst>
                  <a:ext uri="{FF2B5EF4-FFF2-40B4-BE49-F238E27FC236}">
                    <a16:creationId xmlns:a16="http://schemas.microsoft.com/office/drawing/2014/main" id="{B3F3641B-5C5B-4F8B-9188-DF808597E8AF}"/>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marL="0" marR="0" lvl="0" indent="0" defTabSz="684671"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ＭＳ Ｐゴシック" charset="0"/>
                  <a:cs typeface="+mn-cs"/>
                </a:endParaRPr>
              </a:p>
            </p:txBody>
          </p:sp>
        </p:grpSp>
        <p:sp>
          <p:nvSpPr>
            <p:cNvPr id="188" name="TextBox 187">
              <a:extLst>
                <a:ext uri="{FF2B5EF4-FFF2-40B4-BE49-F238E27FC236}">
                  <a16:creationId xmlns:a16="http://schemas.microsoft.com/office/drawing/2014/main" id="{49A94EB9-30F8-433C-A67D-C62B4A91BF3D}"/>
                </a:ext>
              </a:extLst>
            </p:cNvPr>
            <p:cNvSpPr txBox="1"/>
            <p:nvPr/>
          </p:nvSpPr>
          <p:spPr>
            <a:xfrm>
              <a:off x="4465213" y="2929887"/>
              <a:ext cx="997835" cy="284693"/>
            </a:xfrm>
            <a:prstGeom prst="rect">
              <a:avLst/>
            </a:prstGeom>
          </p:spPr>
          <p:txBody>
            <a:bodyPr wrap="square" lIns="0" tIns="0" rIns="0" bIns="0" rtlCol="0">
              <a:spAutoFit/>
            </a:bodyPr>
            <a:lstStyle/>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189" name="Picture 188">
              <a:extLst>
                <a:ext uri="{FF2B5EF4-FFF2-40B4-BE49-F238E27FC236}">
                  <a16:creationId xmlns:a16="http://schemas.microsoft.com/office/drawing/2014/main" id="{036E092B-3905-4249-BD05-9C0199023E4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nvGrpSpPr>
            <p:cNvPr id="190" name="Group 189">
              <a:extLst>
                <a:ext uri="{FF2B5EF4-FFF2-40B4-BE49-F238E27FC236}">
                  <a16:creationId xmlns:a16="http://schemas.microsoft.com/office/drawing/2014/main" id="{2ECBE01A-1D7F-4467-8FBB-0C49472A1728}"/>
                </a:ext>
              </a:extLst>
            </p:cNvPr>
            <p:cNvGrpSpPr/>
            <p:nvPr/>
          </p:nvGrpSpPr>
          <p:grpSpPr>
            <a:xfrm>
              <a:off x="5377707" y="3600043"/>
              <a:ext cx="1577460" cy="1454774"/>
              <a:chOff x="7314209" y="3729925"/>
              <a:chExt cx="2145759" cy="1978874"/>
            </a:xfrm>
          </p:grpSpPr>
          <p:cxnSp>
            <p:nvCxnSpPr>
              <p:cNvPr id="191" name="Straight Arrow Connector 190">
                <a:extLst>
                  <a:ext uri="{FF2B5EF4-FFF2-40B4-BE49-F238E27FC236}">
                    <a16:creationId xmlns:a16="http://schemas.microsoft.com/office/drawing/2014/main" id="{EB665ECF-8EC3-422B-A73F-D12B7DCBE755}"/>
                  </a:ext>
                </a:extLst>
              </p:cNvPr>
              <p:cNvCxnSpPr>
                <a:cxnSpLocks/>
                <a:stCxn id="186" idx="13"/>
                <a:endCxn id="197" idx="5"/>
              </p:cNvCxnSpPr>
              <p:nvPr/>
            </p:nvCxnSpPr>
            <p:spPr>
              <a:xfrm>
                <a:off x="7314209" y="3729925"/>
                <a:ext cx="1943061" cy="1860835"/>
              </a:xfrm>
              <a:prstGeom prst="straightConnector1">
                <a:avLst/>
              </a:prstGeom>
              <a:noFill/>
              <a:ln w="38100" cap="rnd" cmpd="sng" algn="ctr">
                <a:solidFill>
                  <a:srgbClr val="92D050"/>
                </a:solidFill>
                <a:prstDash val="sysDot"/>
                <a:headEnd type="none" w="med" len="sm"/>
                <a:tailEnd type="triangle" w="med" len="sm"/>
              </a:ln>
              <a:effectLst/>
            </p:spPr>
          </p:cxnSp>
          <p:sp>
            <p:nvSpPr>
              <p:cNvPr id="192" name="Rectangle 191">
                <a:extLst>
                  <a:ext uri="{FF2B5EF4-FFF2-40B4-BE49-F238E27FC236}">
                    <a16:creationId xmlns:a16="http://schemas.microsoft.com/office/drawing/2014/main" id="{05D32522-3125-4770-A4B6-CF36FAAF7FAE}"/>
                  </a:ext>
                </a:extLst>
              </p:cNvPr>
              <p:cNvSpPr/>
              <p:nvPr/>
            </p:nvSpPr>
            <p:spPr bwMode="auto">
              <a:xfrm>
                <a:off x="8077904" y="4570061"/>
                <a:ext cx="1064980" cy="555402"/>
              </a:xfrm>
              <a:prstGeom prst="rect">
                <a:avLst/>
              </a:prstGeom>
              <a:solidFill>
                <a:srgbClr val="002050"/>
              </a:solidFill>
              <a:ln>
                <a:noFill/>
              </a:ln>
            </p:spPr>
            <p:txBody>
              <a:bodyPr vert="horz" wrap="square" lIns="0" tIns="20568" rIns="0" bIns="20568" rtlCol="0">
                <a:spAutoFit/>
              </a:bodyPr>
              <a:lstStyle/>
              <a:p>
                <a:pPr marL="0" marR="0" lvl="0" indent="0" algn="ctr" defTabSz="685337" eaLnBrk="1" fontAlgn="auto" latinLnBrk="0" hangingPunct="1">
                  <a:lnSpc>
                    <a:spcPct val="90000"/>
                  </a:lnSpc>
                  <a:spcBef>
                    <a:spcPts val="0"/>
                  </a:spcBef>
                  <a:spcAft>
                    <a:spcPts val="0"/>
                  </a:spcAft>
                  <a:buClrTx/>
                  <a:buSzTx/>
                  <a:buFontTx/>
                  <a:buNone/>
                  <a:tabLst/>
                  <a:defRPr/>
                </a:pPr>
                <a:r>
                  <a:rPr kumimoji="0" lang="en-US" sz="1324"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Seamless SSO</a:t>
                </a:r>
              </a:p>
            </p:txBody>
          </p:sp>
          <p:grpSp>
            <p:nvGrpSpPr>
              <p:cNvPr id="193" name="Group 192">
                <a:extLst>
                  <a:ext uri="{FF2B5EF4-FFF2-40B4-BE49-F238E27FC236}">
                    <a16:creationId xmlns:a16="http://schemas.microsoft.com/office/drawing/2014/main" id="{87A3163E-4664-4A40-8224-4244FA244D02}"/>
                  </a:ext>
                </a:extLst>
              </p:cNvPr>
              <p:cNvGrpSpPr/>
              <p:nvPr/>
            </p:nvGrpSpPr>
            <p:grpSpPr>
              <a:xfrm>
                <a:off x="9105579" y="5354410"/>
                <a:ext cx="354389" cy="354389"/>
                <a:chOff x="8969385" y="5138959"/>
                <a:chExt cx="354389" cy="354389"/>
              </a:xfrm>
            </p:grpSpPr>
            <p:sp>
              <p:nvSpPr>
                <p:cNvPr id="194" name="Oval 193">
                  <a:extLst>
                    <a:ext uri="{FF2B5EF4-FFF2-40B4-BE49-F238E27FC236}">
                      <a16:creationId xmlns:a16="http://schemas.microsoft.com/office/drawing/2014/main" id="{4A351620-3AD7-4D6E-8700-23F2D42CE8B1}"/>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95" name="Group 194">
                  <a:extLst>
                    <a:ext uri="{FF2B5EF4-FFF2-40B4-BE49-F238E27FC236}">
                      <a16:creationId xmlns:a16="http://schemas.microsoft.com/office/drawing/2014/main" id="{917C86D5-918F-44F5-B5FF-FA0B81C95476}"/>
                    </a:ext>
                  </a:extLst>
                </p:cNvPr>
                <p:cNvGrpSpPr/>
                <p:nvPr/>
              </p:nvGrpSpPr>
              <p:grpSpPr>
                <a:xfrm>
                  <a:off x="8969385" y="5138959"/>
                  <a:ext cx="354389" cy="354389"/>
                  <a:chOff x="3461012" y="3385426"/>
                  <a:chExt cx="347472" cy="347472"/>
                </a:xfrm>
              </p:grpSpPr>
              <p:sp>
                <p:nvSpPr>
                  <p:cNvPr id="196" name="Oval 195">
                    <a:extLst>
                      <a:ext uri="{FF2B5EF4-FFF2-40B4-BE49-F238E27FC236}">
                        <a16:creationId xmlns:a16="http://schemas.microsoft.com/office/drawing/2014/main" id="{AF1416EC-24AA-4BD5-8C68-2F31B37FC9FE}"/>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97" name="Freeform 11">
                    <a:extLst>
                      <a:ext uri="{FF2B5EF4-FFF2-40B4-BE49-F238E27FC236}">
                        <a16:creationId xmlns:a16="http://schemas.microsoft.com/office/drawing/2014/main" id="{5DD22C85-C0C6-4F40-B211-5C0FEAEF6F6F}"/>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sp>
          <p:nvSpPr>
            <p:cNvPr id="198" name="Freeform 59">
              <a:extLst>
                <a:ext uri="{FF2B5EF4-FFF2-40B4-BE49-F238E27FC236}">
                  <a16:creationId xmlns:a16="http://schemas.microsoft.com/office/drawing/2014/main" id="{AD8516DB-5630-4036-9050-F7D5E9184BE9}"/>
                </a:ext>
              </a:extLst>
            </p:cNvPr>
            <p:cNvSpPr>
              <a:spLocks noChangeAspect="1" noEditPoints="1"/>
            </p:cNvSpPr>
            <p:nvPr/>
          </p:nvSpPr>
          <p:spPr bwMode="auto">
            <a:xfrm>
              <a:off x="4308320" y="4775003"/>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99" name="Freeform 59">
              <a:extLst>
                <a:ext uri="{FF2B5EF4-FFF2-40B4-BE49-F238E27FC236}">
                  <a16:creationId xmlns:a16="http://schemas.microsoft.com/office/drawing/2014/main" id="{920D003D-E119-46A0-96C8-414AA4AC6242}"/>
                </a:ext>
              </a:extLst>
            </p:cNvPr>
            <p:cNvSpPr>
              <a:spLocks noChangeAspect="1" noEditPoints="1"/>
            </p:cNvSpPr>
            <p:nvPr/>
          </p:nvSpPr>
          <p:spPr bwMode="auto">
            <a:xfrm>
              <a:off x="5368099" y="5242522"/>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200" name="Rectangle 199">
              <a:extLst>
                <a:ext uri="{FF2B5EF4-FFF2-40B4-BE49-F238E27FC236}">
                  <a16:creationId xmlns:a16="http://schemas.microsoft.com/office/drawing/2014/main" id="{9A8F3AA8-3559-4EBD-8BBE-4BC956AC4DF4}"/>
                </a:ext>
              </a:extLst>
            </p:cNvPr>
            <p:cNvSpPr/>
            <p:nvPr/>
          </p:nvSpPr>
          <p:spPr>
            <a:xfrm>
              <a:off x="2871256" y="5442179"/>
              <a:ext cx="1437064" cy="244041"/>
            </a:xfrm>
            <a:prstGeom prst="rect">
              <a:avLst/>
            </a:prstGeom>
            <a:ln>
              <a:noFill/>
            </a:ln>
          </p:spPr>
          <p:txBody>
            <a:bodyPr wrap="square" lIns="0" tIns="0" rIns="0" bIns="0" anchor="ctr">
              <a:spAutoFit/>
            </a:bodyPr>
            <a:lstStyle/>
            <a:p>
              <a:pPr algn="r"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Pass-through authentication agent </a:t>
              </a:r>
            </a:p>
          </p:txBody>
        </p:sp>
      </p:grpSp>
      <p:sp>
        <p:nvSpPr>
          <p:cNvPr id="201" name="TextBox 200">
            <a:extLst>
              <a:ext uri="{FF2B5EF4-FFF2-40B4-BE49-F238E27FC236}">
                <a16:creationId xmlns:a16="http://schemas.microsoft.com/office/drawing/2014/main" id="{FD1E1AAD-1A7B-4339-B307-88B84B04DFFF}"/>
              </a:ext>
            </a:extLst>
          </p:cNvPr>
          <p:cNvSpPr txBox="1"/>
          <p:nvPr/>
        </p:nvSpPr>
        <p:spPr>
          <a:xfrm>
            <a:off x="187779" y="6400800"/>
            <a:ext cx="622286" cy="369332"/>
          </a:xfrm>
          <a:prstGeom prst="rect">
            <a:avLst/>
          </a:prstGeom>
          <a:noFill/>
        </p:spPr>
        <p:txBody>
          <a:bodyPr wrap="none" rtlCol="0">
            <a:spAutoFit/>
          </a:bodyPr>
          <a:lstStyle/>
          <a:p>
            <a:pPr algn="l"/>
            <a:r>
              <a:rPr lang="en-US" dirty="0"/>
              <a:t>9-6</a:t>
            </a:r>
          </a:p>
        </p:txBody>
      </p:sp>
    </p:spTree>
    <p:extLst>
      <p:ext uri="{BB962C8B-B14F-4D97-AF65-F5344CB8AC3E}">
        <p14:creationId xmlns:p14="http://schemas.microsoft.com/office/powerpoint/2010/main" val="22800026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D363-77D9-4A77-87F4-2805E67EFE79}"/>
              </a:ext>
            </a:extLst>
          </p:cNvPr>
          <p:cNvSpPr>
            <a:spLocks noGrp="1"/>
          </p:cNvSpPr>
          <p:nvPr>
            <p:ph type="title"/>
          </p:nvPr>
        </p:nvSpPr>
        <p:spPr/>
        <p:txBody>
          <a:bodyPr/>
          <a:lstStyle/>
          <a:p>
            <a:r>
              <a:rPr lang="en-US" dirty="0"/>
              <a:t>Azure AD Connect</a:t>
            </a:r>
          </a:p>
        </p:txBody>
      </p:sp>
      <p:grpSp>
        <p:nvGrpSpPr>
          <p:cNvPr id="3" name="Group 2" descr="SSO for Identity + Password (Hash) synchronization">
            <a:extLst>
              <a:ext uri="{FF2B5EF4-FFF2-40B4-BE49-F238E27FC236}">
                <a16:creationId xmlns:a16="http://schemas.microsoft.com/office/drawing/2014/main" id="{2EF7E5A5-F10C-440B-9B00-41D9C69005AF}"/>
              </a:ext>
            </a:extLst>
          </p:cNvPr>
          <p:cNvGrpSpPr/>
          <p:nvPr/>
        </p:nvGrpSpPr>
        <p:grpSpPr>
          <a:xfrm>
            <a:off x="19716" y="1838092"/>
            <a:ext cx="9123637" cy="4161929"/>
            <a:chOff x="19716" y="1838092"/>
            <a:chExt cx="9123637" cy="4161929"/>
          </a:xfrm>
        </p:grpSpPr>
        <p:grpSp>
          <p:nvGrpSpPr>
            <p:cNvPr id="4" name="Group 3">
              <a:extLst>
                <a:ext uri="{FF2B5EF4-FFF2-40B4-BE49-F238E27FC236}">
                  <a16:creationId xmlns:a16="http://schemas.microsoft.com/office/drawing/2014/main" id="{86C16074-E00B-43DE-A348-6544545A2CF9}"/>
                </a:ext>
              </a:extLst>
            </p:cNvPr>
            <p:cNvGrpSpPr/>
            <p:nvPr/>
          </p:nvGrpSpPr>
          <p:grpSpPr>
            <a:xfrm>
              <a:off x="3861442" y="2362147"/>
              <a:ext cx="1883650" cy="1238604"/>
              <a:chOff x="5251692" y="2046062"/>
              <a:chExt cx="2562258" cy="1684826"/>
            </a:xfrm>
          </p:grpSpPr>
          <p:sp>
            <p:nvSpPr>
              <p:cNvPr id="5" name="Freeform 38">
                <a:extLst>
                  <a:ext uri="{FF2B5EF4-FFF2-40B4-BE49-F238E27FC236}">
                    <a16:creationId xmlns:a16="http://schemas.microsoft.com/office/drawing/2014/main" id="{A97629E2-58FF-43FB-A1A0-E64518E195CB}"/>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lvl="0" defTabSz="685406" fontAlgn="auto">
                  <a:spcBef>
                    <a:spcPts val="0"/>
                  </a:spcBef>
                  <a:spcAft>
                    <a:spcPts val="0"/>
                  </a:spcAft>
                  <a:defRPr/>
                </a:pPr>
                <a:endParaRPr lang="en-US" sz="1350" b="0" kern="0" dirty="0">
                  <a:solidFill>
                    <a:srgbClr val="002050"/>
                  </a:solidFill>
                  <a:latin typeface="Segoe UI"/>
                </a:endParaRPr>
              </a:p>
            </p:txBody>
          </p:sp>
          <p:sp>
            <p:nvSpPr>
              <p:cNvPr id="6" name="icon GEARS">
                <a:extLst>
                  <a:ext uri="{FF2B5EF4-FFF2-40B4-BE49-F238E27FC236}">
                    <a16:creationId xmlns:a16="http://schemas.microsoft.com/office/drawing/2014/main" id="{85897B6C-2063-4E41-BA57-60E0FC2ECF13}"/>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lvl="0" defTabSz="684671" fontAlgn="auto">
                  <a:spcBef>
                    <a:spcPts val="0"/>
                  </a:spcBef>
                  <a:spcAft>
                    <a:spcPts val="0"/>
                  </a:spcAft>
                  <a:defRPr/>
                </a:pPr>
                <a:endParaRPr lang="en-US" sz="1471" b="0" kern="0" dirty="0">
                  <a:solidFill>
                    <a:srgbClr val="002050"/>
                  </a:solidFill>
                  <a:latin typeface="Segoe UI"/>
                  <a:ea typeface="ＭＳ Ｐゴシック" charset="0"/>
                </a:endParaRPr>
              </a:p>
            </p:txBody>
          </p:sp>
        </p:grpSp>
        <p:cxnSp>
          <p:nvCxnSpPr>
            <p:cNvPr id="7" name="Straight Arrow Connector 156">
              <a:extLst>
                <a:ext uri="{FF2B5EF4-FFF2-40B4-BE49-F238E27FC236}">
                  <a16:creationId xmlns:a16="http://schemas.microsoft.com/office/drawing/2014/main" id="{7C014F2E-0C19-410A-9C06-98B640ECD86D}"/>
                </a:ext>
              </a:extLst>
            </p:cNvPr>
            <p:cNvCxnSpPr/>
            <p:nvPr/>
          </p:nvCxnSpPr>
          <p:spPr>
            <a:xfrm>
              <a:off x="5732217" y="3264026"/>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sp>
          <p:nvSpPr>
            <p:cNvPr id="8" name="Text Placeholder 238">
              <a:extLst>
                <a:ext uri="{FF2B5EF4-FFF2-40B4-BE49-F238E27FC236}">
                  <a16:creationId xmlns:a16="http://schemas.microsoft.com/office/drawing/2014/main" id="{532D336E-00CE-4303-8033-391D779AD940}"/>
                </a:ext>
              </a:extLst>
            </p:cNvPr>
            <p:cNvSpPr txBox="1">
              <a:spLocks/>
            </p:cNvSpPr>
            <p:nvPr/>
          </p:nvSpPr>
          <p:spPr>
            <a:xfrm>
              <a:off x="202551" y="1838092"/>
              <a:ext cx="8940802" cy="388376"/>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lvl="0">
                <a:defRPr/>
              </a:pPr>
              <a:r>
                <a:rPr lang="en-US" sz="1471" dirty="0">
                  <a:solidFill>
                    <a:srgbClr val="002050"/>
                  </a:solidFill>
                  <a:latin typeface="Segoe UI"/>
                  <a:cs typeface="Arial" charset="0"/>
                </a:rPr>
                <a:t>Seamless SSO is now enabled for the 1</a:t>
              </a:r>
              <a:r>
                <a:rPr lang="en-US" sz="1471" baseline="30000" dirty="0">
                  <a:solidFill>
                    <a:srgbClr val="002050"/>
                  </a:solidFill>
                  <a:latin typeface="Segoe UI"/>
                  <a:cs typeface="Arial" charset="0"/>
                </a:rPr>
                <a:t>st</a:t>
              </a:r>
              <a:r>
                <a:rPr lang="en-US" sz="1471" dirty="0">
                  <a:solidFill>
                    <a:srgbClr val="002050"/>
                  </a:solidFill>
                  <a:latin typeface="Segoe UI"/>
                  <a:cs typeface="Arial" charset="0"/>
                </a:rPr>
                <a:t> option, too: Identity + Password (Hash) synchronization</a:t>
              </a:r>
            </a:p>
          </p:txBody>
        </p:sp>
        <p:cxnSp>
          <p:nvCxnSpPr>
            <p:cNvPr id="9" name="Straight Arrow Connector 8">
              <a:extLst>
                <a:ext uri="{FF2B5EF4-FFF2-40B4-BE49-F238E27FC236}">
                  <a16:creationId xmlns:a16="http://schemas.microsoft.com/office/drawing/2014/main" id="{8A807FA7-B0CB-45AF-B629-0D356C20FC91}"/>
                </a:ext>
              </a:extLst>
            </p:cNvPr>
            <p:cNvCxnSpPr/>
            <p:nvPr/>
          </p:nvCxnSpPr>
          <p:spPr>
            <a:xfrm flipV="1">
              <a:off x="1945993" y="3060187"/>
              <a:ext cx="1877525"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0" name="Group 9">
              <a:extLst>
                <a:ext uri="{FF2B5EF4-FFF2-40B4-BE49-F238E27FC236}">
                  <a16:creationId xmlns:a16="http://schemas.microsoft.com/office/drawing/2014/main" id="{262DBA1D-AC5B-4016-BB1F-B86D483C5B3E}"/>
                </a:ext>
              </a:extLst>
            </p:cNvPr>
            <p:cNvGrpSpPr/>
            <p:nvPr/>
          </p:nvGrpSpPr>
          <p:grpSpPr>
            <a:xfrm>
              <a:off x="7996979" y="4387789"/>
              <a:ext cx="980000" cy="1612232"/>
              <a:chOff x="10877106" y="4429151"/>
              <a:chExt cx="1559369" cy="2565374"/>
            </a:xfrm>
          </p:grpSpPr>
          <p:grpSp>
            <p:nvGrpSpPr>
              <p:cNvPr id="11" name="Group 10">
                <a:extLst>
                  <a:ext uri="{FF2B5EF4-FFF2-40B4-BE49-F238E27FC236}">
                    <a16:creationId xmlns:a16="http://schemas.microsoft.com/office/drawing/2014/main" id="{E446B5A0-A895-434C-B6B4-A0235AB65E47}"/>
                  </a:ext>
                </a:extLst>
              </p:cNvPr>
              <p:cNvGrpSpPr>
                <a:grpSpLocks noChangeAspect="1"/>
              </p:cNvGrpSpPr>
              <p:nvPr/>
            </p:nvGrpSpPr>
            <p:grpSpPr>
              <a:xfrm>
                <a:off x="11581350" y="4429151"/>
                <a:ext cx="855125" cy="2565374"/>
                <a:chOff x="11631239" y="4516235"/>
                <a:chExt cx="826097" cy="2478290"/>
              </a:xfrm>
            </p:grpSpPr>
            <p:sp>
              <p:nvSpPr>
                <p:cNvPr id="17" name="Rectangle 16">
                  <a:extLst>
                    <a:ext uri="{FF2B5EF4-FFF2-40B4-BE49-F238E27FC236}">
                      <a16:creationId xmlns:a16="http://schemas.microsoft.com/office/drawing/2014/main" id="{3ABCD154-35D3-4FDE-A949-2E377CB23D91}"/>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18" name="Group 17">
                  <a:extLst>
                    <a:ext uri="{FF2B5EF4-FFF2-40B4-BE49-F238E27FC236}">
                      <a16:creationId xmlns:a16="http://schemas.microsoft.com/office/drawing/2014/main" id="{E58F27FE-34BF-4566-920C-6AFBDE7BC6BA}"/>
                    </a:ext>
                  </a:extLst>
                </p:cNvPr>
                <p:cNvGrpSpPr>
                  <a:grpSpLocks noChangeAspect="1"/>
                </p:cNvGrpSpPr>
                <p:nvPr/>
              </p:nvGrpSpPr>
              <p:grpSpPr>
                <a:xfrm>
                  <a:off x="11764517" y="4724808"/>
                  <a:ext cx="559540" cy="1832354"/>
                  <a:chOff x="11768846" y="4705243"/>
                  <a:chExt cx="559540" cy="1832354"/>
                </a:xfrm>
              </p:grpSpPr>
              <p:sp>
                <p:nvSpPr>
                  <p:cNvPr id="19" name="Rectangle 18">
                    <a:extLst>
                      <a:ext uri="{FF2B5EF4-FFF2-40B4-BE49-F238E27FC236}">
                        <a16:creationId xmlns:a16="http://schemas.microsoft.com/office/drawing/2014/main" id="{4A27E05D-B6EB-4480-8EE1-81B14327D581}"/>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0" name="Rectangle 19">
                    <a:extLst>
                      <a:ext uri="{FF2B5EF4-FFF2-40B4-BE49-F238E27FC236}">
                        <a16:creationId xmlns:a16="http://schemas.microsoft.com/office/drawing/2014/main" id="{448E5FFB-3FA8-4BB1-8E56-A5AF637CF899}"/>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1" name="Rectangle 20">
                    <a:extLst>
                      <a:ext uri="{FF2B5EF4-FFF2-40B4-BE49-F238E27FC236}">
                        <a16:creationId xmlns:a16="http://schemas.microsoft.com/office/drawing/2014/main" id="{4917F174-BC9D-4944-B655-789C5444FE3D}"/>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2" name="Rectangle 21">
                    <a:extLst>
                      <a:ext uri="{FF2B5EF4-FFF2-40B4-BE49-F238E27FC236}">
                        <a16:creationId xmlns:a16="http://schemas.microsoft.com/office/drawing/2014/main" id="{47E4A97C-CD7D-481B-B1FE-6C5F453BEBBA}"/>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3" name="Rectangle 22">
                    <a:extLst>
                      <a:ext uri="{FF2B5EF4-FFF2-40B4-BE49-F238E27FC236}">
                        <a16:creationId xmlns:a16="http://schemas.microsoft.com/office/drawing/2014/main" id="{8C93C3D8-C461-4DAD-A137-A1F03B41045A}"/>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4" name="Rectangle 23">
                    <a:extLst>
                      <a:ext uri="{FF2B5EF4-FFF2-40B4-BE49-F238E27FC236}">
                        <a16:creationId xmlns:a16="http://schemas.microsoft.com/office/drawing/2014/main" id="{6E8D96E6-A738-475A-8231-9520E25CBB74}"/>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5" name="Rectangle 24">
                    <a:extLst>
                      <a:ext uri="{FF2B5EF4-FFF2-40B4-BE49-F238E27FC236}">
                        <a16:creationId xmlns:a16="http://schemas.microsoft.com/office/drawing/2014/main" id="{A2A41DA9-8D35-4A6B-A5B6-A54B3CA53670}"/>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6" name="Rectangle 25">
                    <a:extLst>
                      <a:ext uri="{FF2B5EF4-FFF2-40B4-BE49-F238E27FC236}">
                        <a16:creationId xmlns:a16="http://schemas.microsoft.com/office/drawing/2014/main" id="{62A78FC1-5235-4503-BD0E-524678FBA7F6}"/>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7" name="Rectangle 26">
                    <a:extLst>
                      <a:ext uri="{FF2B5EF4-FFF2-40B4-BE49-F238E27FC236}">
                        <a16:creationId xmlns:a16="http://schemas.microsoft.com/office/drawing/2014/main" id="{7D64FA7F-0FAF-42FD-8166-309622671AD6}"/>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8" name="Rectangle 27">
                    <a:extLst>
                      <a:ext uri="{FF2B5EF4-FFF2-40B4-BE49-F238E27FC236}">
                        <a16:creationId xmlns:a16="http://schemas.microsoft.com/office/drawing/2014/main" id="{08061392-AEF8-4333-BDCD-C093D7DA3E50}"/>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9" name="Rectangle 28">
                    <a:extLst>
                      <a:ext uri="{FF2B5EF4-FFF2-40B4-BE49-F238E27FC236}">
                        <a16:creationId xmlns:a16="http://schemas.microsoft.com/office/drawing/2014/main" id="{1812D48A-096E-437F-8624-964C269793C4}"/>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0" name="Rectangle 29">
                    <a:extLst>
                      <a:ext uri="{FF2B5EF4-FFF2-40B4-BE49-F238E27FC236}">
                        <a16:creationId xmlns:a16="http://schemas.microsoft.com/office/drawing/2014/main" id="{1013DA9B-A734-4AD8-9316-004E67EBB0E7}"/>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2" name="Group 11">
                <a:extLst>
                  <a:ext uri="{FF2B5EF4-FFF2-40B4-BE49-F238E27FC236}">
                    <a16:creationId xmlns:a16="http://schemas.microsoft.com/office/drawing/2014/main" id="{9B33BA00-7441-41AD-BDB5-B4A4C8C04CAA}"/>
                  </a:ext>
                </a:extLst>
              </p:cNvPr>
              <p:cNvGrpSpPr>
                <a:grpSpLocks noChangeAspect="1"/>
              </p:cNvGrpSpPr>
              <p:nvPr/>
            </p:nvGrpSpPr>
            <p:grpSpPr>
              <a:xfrm>
                <a:off x="10877106" y="4617085"/>
                <a:ext cx="648393" cy="2377440"/>
                <a:chOff x="10857650" y="4479925"/>
                <a:chExt cx="685800" cy="2514600"/>
              </a:xfrm>
            </p:grpSpPr>
            <p:sp>
              <p:nvSpPr>
                <p:cNvPr id="13" name="Freeform: Shape 12">
                  <a:extLst>
                    <a:ext uri="{FF2B5EF4-FFF2-40B4-BE49-F238E27FC236}">
                      <a16:creationId xmlns:a16="http://schemas.microsoft.com/office/drawing/2014/main" id="{B67D62C7-15EE-40BB-B863-A812CDBB8B4A}"/>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4" name="Rectangle 13">
                  <a:extLst>
                    <a:ext uri="{FF2B5EF4-FFF2-40B4-BE49-F238E27FC236}">
                      <a16:creationId xmlns:a16="http://schemas.microsoft.com/office/drawing/2014/main" id="{B0650155-50ED-48E9-A510-1397E77FDAA7}"/>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5" name="Rectangle 14">
                  <a:extLst>
                    <a:ext uri="{FF2B5EF4-FFF2-40B4-BE49-F238E27FC236}">
                      <a16:creationId xmlns:a16="http://schemas.microsoft.com/office/drawing/2014/main" id="{29E3E3CA-40BE-4FDB-929C-33002890B05C}"/>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6" name="Rectangle 15">
                  <a:extLst>
                    <a:ext uri="{FF2B5EF4-FFF2-40B4-BE49-F238E27FC236}">
                      <a16:creationId xmlns:a16="http://schemas.microsoft.com/office/drawing/2014/main" id="{23DBC6FF-3EE4-4A1C-9273-D31ABA7540FC}"/>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sp>
          <p:nvSpPr>
            <p:cNvPr id="31" name="Rectangle 30">
              <a:extLst>
                <a:ext uri="{FF2B5EF4-FFF2-40B4-BE49-F238E27FC236}">
                  <a16:creationId xmlns:a16="http://schemas.microsoft.com/office/drawing/2014/main" id="{3BE8EA12-128C-485E-B876-3FD8FF0B1B65}"/>
                </a:ext>
              </a:extLst>
            </p:cNvPr>
            <p:cNvSpPr/>
            <p:nvPr/>
          </p:nvSpPr>
          <p:spPr>
            <a:xfrm>
              <a:off x="7251586" y="3688355"/>
              <a:ext cx="1508332" cy="393185"/>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 + </a:t>
              </a:r>
            </a:p>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Password Hash synchronization </a:t>
              </a:r>
            </a:p>
          </p:txBody>
        </p:sp>
        <p:grpSp>
          <p:nvGrpSpPr>
            <p:cNvPr id="32" name="Group 31">
              <a:extLst>
                <a:ext uri="{FF2B5EF4-FFF2-40B4-BE49-F238E27FC236}">
                  <a16:creationId xmlns:a16="http://schemas.microsoft.com/office/drawing/2014/main" id="{9A5C5E27-998C-4117-B664-5C4C36F7E956}"/>
                </a:ext>
              </a:extLst>
            </p:cNvPr>
            <p:cNvGrpSpPr>
              <a:grpSpLocks noChangeAspect="1"/>
            </p:cNvGrpSpPr>
            <p:nvPr/>
          </p:nvGrpSpPr>
          <p:grpSpPr>
            <a:xfrm>
              <a:off x="722129" y="2657487"/>
              <a:ext cx="721906" cy="336112"/>
              <a:chOff x="-2435740" y="3938475"/>
              <a:chExt cx="1282955" cy="597330"/>
            </a:xfrm>
            <a:solidFill>
              <a:srgbClr val="FFFFFF"/>
            </a:solidFill>
          </p:grpSpPr>
          <p:sp>
            <p:nvSpPr>
              <p:cNvPr id="33" name="Freeform 59">
                <a:extLst>
                  <a:ext uri="{FF2B5EF4-FFF2-40B4-BE49-F238E27FC236}">
                    <a16:creationId xmlns:a16="http://schemas.microsoft.com/office/drawing/2014/main" id="{5AE67256-8C5A-453B-9345-24658D9EF8FD}"/>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4" name="Freeform 60">
                <a:extLst>
                  <a:ext uri="{FF2B5EF4-FFF2-40B4-BE49-F238E27FC236}">
                    <a16:creationId xmlns:a16="http://schemas.microsoft.com/office/drawing/2014/main" id="{DFD9562E-7DB2-4090-B82D-6F470B3DE3B6}"/>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5" name="Freeform: Shape 34">
                <a:extLst>
                  <a:ext uri="{FF2B5EF4-FFF2-40B4-BE49-F238E27FC236}">
                    <a16:creationId xmlns:a16="http://schemas.microsoft.com/office/drawing/2014/main" id="{03138BD3-5CA9-4AB9-9881-8B5AF2996317}"/>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6" name="Freeform: Shape 35">
                <a:extLst>
                  <a:ext uri="{FF2B5EF4-FFF2-40B4-BE49-F238E27FC236}">
                    <a16:creationId xmlns:a16="http://schemas.microsoft.com/office/drawing/2014/main" id="{FECD91A1-A061-45CE-9AA2-A93247499324}"/>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sp>
          <p:nvSpPr>
            <p:cNvPr id="37" name="Rectangle 36">
              <a:extLst>
                <a:ext uri="{FF2B5EF4-FFF2-40B4-BE49-F238E27FC236}">
                  <a16:creationId xmlns:a16="http://schemas.microsoft.com/office/drawing/2014/main" id="{AFBD73BC-35C9-412D-A56C-01FEC054FCE4}"/>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8" name="Rectangle 37">
              <a:extLst>
                <a:ext uri="{FF2B5EF4-FFF2-40B4-BE49-F238E27FC236}">
                  <a16:creationId xmlns:a16="http://schemas.microsoft.com/office/drawing/2014/main" id="{8687F6D3-D86B-4192-9409-42AAD408560C}"/>
                </a:ext>
              </a:extLst>
            </p:cNvPr>
            <p:cNvSpPr/>
            <p:nvPr/>
          </p:nvSpPr>
          <p:spPr bwMode="auto">
            <a:xfrm>
              <a:off x="2172925" y="4196075"/>
              <a:ext cx="2232257" cy="407419"/>
            </a:xfrm>
            <a:prstGeom prst="rect">
              <a:avLst/>
            </a:prstGeom>
            <a:ln>
              <a:noFill/>
            </a:ln>
          </p:spPr>
          <p:txBody>
            <a:bodyPr vert="horz" wrap="square" lIns="0" tIns="0" rIns="0" bIns="0" rtlCol="0">
              <a:spAutoFit/>
            </a:bodyPr>
            <a:lstStyle/>
            <a:p>
              <a:pPr lvl="0" algn="ctr" defTabSz="685337" fontAlgn="auto">
                <a:lnSpc>
                  <a:spcPct val="90000"/>
                </a:lnSpc>
                <a:spcBef>
                  <a:spcPts val="0"/>
                </a:spcBef>
                <a:spcAft>
                  <a:spcPts val="0"/>
                </a:spcAft>
                <a:defRPr/>
              </a:pPr>
              <a:r>
                <a:rPr lang="en-US" sz="1471" b="0" kern="0" dirty="0">
                  <a:solidFill>
                    <a:srgbClr val="002050"/>
                  </a:solidFill>
                  <a:latin typeface="Segoe UI Semibold" panose="020B0702040204020203" pitchFamily="34" charset="0"/>
                  <a:cs typeface="Segoe UI Semibold" panose="020B0702040204020203" pitchFamily="34" charset="0"/>
                </a:rPr>
                <a:t>Azure Active Directory</a:t>
              </a:r>
              <a:br>
                <a:rPr lang="en-US" sz="1471" kern="0" dirty="0">
                  <a:solidFill>
                    <a:srgbClr val="002050"/>
                  </a:solidFill>
                  <a:latin typeface="Segoe UI"/>
                </a:rPr>
              </a:br>
              <a:r>
                <a:rPr lang="en-US" sz="1471" b="0" kern="0" dirty="0">
                  <a:solidFill>
                    <a:srgbClr val="002050"/>
                  </a:solidFill>
                  <a:latin typeface="Segoe UI"/>
                </a:rPr>
                <a:t>authenticates user</a:t>
              </a:r>
            </a:p>
          </p:txBody>
        </p:sp>
        <p:grpSp>
          <p:nvGrpSpPr>
            <p:cNvPr id="39" name="Group 38">
              <a:extLst>
                <a:ext uri="{FF2B5EF4-FFF2-40B4-BE49-F238E27FC236}">
                  <a16:creationId xmlns:a16="http://schemas.microsoft.com/office/drawing/2014/main" id="{9505CC80-C220-4C92-B303-223159BA72A0}"/>
                </a:ext>
              </a:extLst>
            </p:cNvPr>
            <p:cNvGrpSpPr/>
            <p:nvPr/>
          </p:nvGrpSpPr>
          <p:grpSpPr>
            <a:xfrm>
              <a:off x="4909414" y="4945875"/>
              <a:ext cx="2680499" cy="955633"/>
              <a:chOff x="-1361913" y="2763657"/>
              <a:chExt cx="3575013" cy="1274539"/>
            </a:xfrm>
          </p:grpSpPr>
          <p:grpSp>
            <p:nvGrpSpPr>
              <p:cNvPr id="40" name="Group 39">
                <a:extLst>
                  <a:ext uri="{FF2B5EF4-FFF2-40B4-BE49-F238E27FC236}">
                    <a16:creationId xmlns:a16="http://schemas.microsoft.com/office/drawing/2014/main" id="{DEE05F28-4A7D-4A1F-8B66-7779E6292092}"/>
                  </a:ext>
                </a:extLst>
              </p:cNvPr>
              <p:cNvGrpSpPr/>
              <p:nvPr/>
            </p:nvGrpSpPr>
            <p:grpSpPr>
              <a:xfrm>
                <a:off x="560604" y="3259646"/>
                <a:ext cx="649838" cy="429851"/>
                <a:chOff x="2735263" y="1203325"/>
                <a:chExt cx="6724650" cy="4448176"/>
              </a:xfrm>
              <a:solidFill>
                <a:srgbClr val="FFFFFF"/>
              </a:solidFill>
            </p:grpSpPr>
            <p:sp>
              <p:nvSpPr>
                <p:cNvPr id="49" name="Freeform 19">
                  <a:extLst>
                    <a:ext uri="{FF2B5EF4-FFF2-40B4-BE49-F238E27FC236}">
                      <a16:creationId xmlns:a16="http://schemas.microsoft.com/office/drawing/2014/main" id="{8EDF07D8-C3DF-4A27-A182-A3E5B89E0159}"/>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50" name="Freeform 20">
                  <a:extLst>
                    <a:ext uri="{FF2B5EF4-FFF2-40B4-BE49-F238E27FC236}">
                      <a16:creationId xmlns:a16="http://schemas.microsoft.com/office/drawing/2014/main" id="{B37455E2-E533-46EC-A5CA-7F95BD878E9D}"/>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1" name="Group 40">
                <a:extLst>
                  <a:ext uri="{FF2B5EF4-FFF2-40B4-BE49-F238E27FC236}">
                    <a16:creationId xmlns:a16="http://schemas.microsoft.com/office/drawing/2014/main" id="{D9C4EFF0-D94C-4DB6-A682-17F72B068918}"/>
                  </a:ext>
                </a:extLst>
              </p:cNvPr>
              <p:cNvGrpSpPr/>
              <p:nvPr/>
            </p:nvGrpSpPr>
            <p:grpSpPr>
              <a:xfrm>
                <a:off x="1444496" y="3259646"/>
                <a:ext cx="649838" cy="429851"/>
                <a:chOff x="2735263" y="1203325"/>
                <a:chExt cx="6724650" cy="4448176"/>
              </a:xfrm>
              <a:solidFill>
                <a:srgbClr val="FFFFFF"/>
              </a:solidFill>
            </p:grpSpPr>
            <p:sp>
              <p:nvSpPr>
                <p:cNvPr id="47" name="Freeform 19">
                  <a:extLst>
                    <a:ext uri="{FF2B5EF4-FFF2-40B4-BE49-F238E27FC236}">
                      <a16:creationId xmlns:a16="http://schemas.microsoft.com/office/drawing/2014/main" id="{4D03AAA5-9390-4B37-B10B-C08D40531947}"/>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8" name="Freeform 20">
                  <a:extLst>
                    <a:ext uri="{FF2B5EF4-FFF2-40B4-BE49-F238E27FC236}">
                      <a16:creationId xmlns:a16="http://schemas.microsoft.com/office/drawing/2014/main" id="{CC7B31E9-F5DF-47D7-835F-9B652E9506A1}"/>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2" name="Group 41">
                <a:extLst>
                  <a:ext uri="{FF2B5EF4-FFF2-40B4-BE49-F238E27FC236}">
                    <a16:creationId xmlns:a16="http://schemas.microsoft.com/office/drawing/2014/main" id="{0947CF29-1150-4616-8E85-97AB27DFE89E}"/>
                  </a:ext>
                </a:extLst>
              </p:cNvPr>
              <p:cNvGrpSpPr/>
              <p:nvPr/>
            </p:nvGrpSpPr>
            <p:grpSpPr>
              <a:xfrm>
                <a:off x="-1361913" y="2763657"/>
                <a:ext cx="3575013" cy="1274539"/>
                <a:chOff x="-1361913" y="2763657"/>
                <a:chExt cx="3575013" cy="1274539"/>
              </a:xfrm>
            </p:grpSpPr>
            <p:pic>
              <p:nvPicPr>
                <p:cNvPr id="43" name="Picture 42">
                  <a:extLst>
                    <a:ext uri="{FF2B5EF4-FFF2-40B4-BE49-F238E27FC236}">
                      <a16:creationId xmlns:a16="http://schemas.microsoft.com/office/drawing/2014/main" id="{F5A7BF5E-99B9-49FA-9B5D-81419EDF6265}"/>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44" name="Picture 43">
                  <a:extLst>
                    <a:ext uri="{FF2B5EF4-FFF2-40B4-BE49-F238E27FC236}">
                      <a16:creationId xmlns:a16="http://schemas.microsoft.com/office/drawing/2014/main" id="{9329E56B-C531-45CF-8E86-A60FE187499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45" name="Picture 44">
                  <a:extLst>
                    <a:ext uri="{FF2B5EF4-FFF2-40B4-BE49-F238E27FC236}">
                      <a16:creationId xmlns:a16="http://schemas.microsoft.com/office/drawing/2014/main" id="{59EC3A58-DEB6-4E85-9193-11168BDB16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46" name="Picture 45">
                  <a:extLst>
                    <a:ext uri="{FF2B5EF4-FFF2-40B4-BE49-F238E27FC236}">
                      <a16:creationId xmlns:a16="http://schemas.microsoft.com/office/drawing/2014/main" id="{9F3F0EC0-7EEC-4797-A3D5-E8DC16EA571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grpSp>
          <p:nvGrpSpPr>
            <p:cNvPr id="51" name="Group 50">
              <a:extLst>
                <a:ext uri="{FF2B5EF4-FFF2-40B4-BE49-F238E27FC236}">
                  <a16:creationId xmlns:a16="http://schemas.microsoft.com/office/drawing/2014/main" id="{B8E7ECD8-E5D3-4EBF-B4D9-4F25F1E1BC73}"/>
                </a:ext>
              </a:extLst>
            </p:cNvPr>
            <p:cNvGrpSpPr/>
            <p:nvPr/>
          </p:nvGrpSpPr>
          <p:grpSpPr>
            <a:xfrm>
              <a:off x="5882354" y="3675189"/>
              <a:ext cx="1300523" cy="406057"/>
              <a:chOff x="8000662" y="3832143"/>
              <a:chExt cx="1769052" cy="552343"/>
            </a:xfrm>
          </p:grpSpPr>
          <p:grpSp>
            <p:nvGrpSpPr>
              <p:cNvPr id="52" name="Group 51">
                <a:extLst>
                  <a:ext uri="{FF2B5EF4-FFF2-40B4-BE49-F238E27FC236}">
                    <a16:creationId xmlns:a16="http://schemas.microsoft.com/office/drawing/2014/main" id="{993F773F-305B-4AA9-B74B-D388FFA4BB24}"/>
                  </a:ext>
                </a:extLst>
              </p:cNvPr>
              <p:cNvGrpSpPr/>
              <p:nvPr/>
            </p:nvGrpSpPr>
            <p:grpSpPr>
              <a:xfrm>
                <a:off x="8039599" y="3832143"/>
                <a:ext cx="1688761" cy="552343"/>
                <a:chOff x="3409633" y="2041366"/>
                <a:chExt cx="1874050" cy="612945"/>
              </a:xfrm>
            </p:grpSpPr>
            <p:sp>
              <p:nvSpPr>
                <p:cNvPr id="59" name="Rectangle: Rounded Corners 58">
                  <a:extLst>
                    <a:ext uri="{FF2B5EF4-FFF2-40B4-BE49-F238E27FC236}">
                      <a16:creationId xmlns:a16="http://schemas.microsoft.com/office/drawing/2014/main" id="{185AD998-FA8B-4916-86DB-6EC0920F2635}"/>
                    </a:ext>
                  </a:extLst>
                </p:cNvPr>
                <p:cNvSpPr/>
                <p:nvPr/>
              </p:nvSpPr>
              <p:spPr bwMode="auto">
                <a:xfrm>
                  <a:off x="3409633" y="2041366"/>
                  <a:ext cx="1874050"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60" name="Group 59">
                  <a:extLst>
                    <a:ext uri="{FF2B5EF4-FFF2-40B4-BE49-F238E27FC236}">
                      <a16:creationId xmlns:a16="http://schemas.microsoft.com/office/drawing/2014/main" id="{1563A50C-2C52-4D95-85CB-FCBA15FA22C0}"/>
                    </a:ext>
                  </a:extLst>
                </p:cNvPr>
                <p:cNvGrpSpPr/>
                <p:nvPr/>
              </p:nvGrpSpPr>
              <p:grpSpPr>
                <a:xfrm>
                  <a:off x="3617506" y="2166176"/>
                  <a:ext cx="1458306" cy="369353"/>
                  <a:chOff x="3651712" y="2166176"/>
                  <a:chExt cx="1458306" cy="369353"/>
                </a:xfrm>
              </p:grpSpPr>
              <p:sp>
                <p:nvSpPr>
                  <p:cNvPr id="61" name="Freeform 41">
                    <a:extLst>
                      <a:ext uri="{FF2B5EF4-FFF2-40B4-BE49-F238E27FC236}">
                        <a16:creationId xmlns:a16="http://schemas.microsoft.com/office/drawing/2014/main" id="{219CC4EE-E2FA-4E6B-8CA0-F588BB0EA218}"/>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2" name="Freeform 24">
                    <a:extLst>
                      <a:ext uri="{FF2B5EF4-FFF2-40B4-BE49-F238E27FC236}">
                        <a16:creationId xmlns:a16="http://schemas.microsoft.com/office/drawing/2014/main" id="{2E86C6E6-45BA-440A-B2FF-7D2C4DA73EA3}"/>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63" name="Group 62">
                    <a:extLst>
                      <a:ext uri="{FF2B5EF4-FFF2-40B4-BE49-F238E27FC236}">
                        <a16:creationId xmlns:a16="http://schemas.microsoft.com/office/drawing/2014/main" id="{85F2C642-C3EC-4521-9785-7753FE7C983C}"/>
                      </a:ext>
                    </a:extLst>
                  </p:cNvPr>
                  <p:cNvGrpSpPr>
                    <a:grpSpLocks noChangeAspect="1"/>
                  </p:cNvGrpSpPr>
                  <p:nvPr/>
                </p:nvGrpSpPr>
                <p:grpSpPr>
                  <a:xfrm>
                    <a:off x="4744258" y="2265375"/>
                    <a:ext cx="365760" cy="170954"/>
                    <a:chOff x="3276600" y="5696578"/>
                    <a:chExt cx="613065" cy="286542"/>
                  </a:xfrm>
                </p:grpSpPr>
                <p:sp>
                  <p:nvSpPr>
                    <p:cNvPr id="64" name="Freeform 10">
                      <a:extLst>
                        <a:ext uri="{FF2B5EF4-FFF2-40B4-BE49-F238E27FC236}">
                          <a16:creationId xmlns:a16="http://schemas.microsoft.com/office/drawing/2014/main" id="{7203F3AE-13FF-4143-A4B7-7FA09C9A3869}"/>
                        </a:ext>
                      </a:extLst>
                    </p:cNvPr>
                    <p:cNvSpPr>
                      <a:spLocks/>
                    </p:cNvSpPr>
                    <p:nvPr/>
                  </p:nvSpPr>
                  <p:spPr bwMode="auto">
                    <a:xfrm>
                      <a:off x="3719073"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5" name="Freeform 11">
                      <a:extLst>
                        <a:ext uri="{FF2B5EF4-FFF2-40B4-BE49-F238E27FC236}">
                          <a16:creationId xmlns:a16="http://schemas.microsoft.com/office/drawing/2014/main" id="{23F7A799-DEB0-4A7B-BE00-7BD85711F950}"/>
                        </a:ext>
                      </a:extLst>
                    </p:cNvPr>
                    <p:cNvSpPr>
                      <a:spLocks/>
                    </p:cNvSpPr>
                    <p:nvPr/>
                  </p:nvSpPr>
                  <p:spPr bwMode="auto">
                    <a:xfrm>
                      <a:off x="3649770"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6" name="Freeform 16">
                      <a:extLst>
                        <a:ext uri="{FF2B5EF4-FFF2-40B4-BE49-F238E27FC236}">
                          <a16:creationId xmlns:a16="http://schemas.microsoft.com/office/drawing/2014/main" id="{F0ECC2D3-20C3-45A9-BF35-863D37BDBD6A}"/>
                        </a:ext>
                      </a:extLst>
                    </p:cNvPr>
                    <p:cNvSpPr>
                      <a:spLocks noEditPoints="1"/>
                    </p:cNvSpPr>
                    <p:nvPr/>
                  </p:nvSpPr>
                  <p:spPr bwMode="auto">
                    <a:xfrm>
                      <a:off x="3276600" y="5696578"/>
                      <a:ext cx="613065" cy="286542"/>
                    </a:xfrm>
                    <a:custGeom>
                      <a:avLst/>
                      <a:gdLst>
                        <a:gd name="T0" fmla="*/ 559 w 566"/>
                        <a:gd name="T1" fmla="*/ 112 h 265"/>
                        <a:gd name="T2" fmla="*/ 515 w 566"/>
                        <a:gd name="T3" fmla="*/ 67 h 265"/>
                        <a:gd name="T4" fmla="*/ 514 w 566"/>
                        <a:gd name="T5" fmla="*/ 67 h 265"/>
                        <a:gd name="T6" fmla="*/ 248 w 566"/>
                        <a:gd name="T7" fmla="*/ 67 h 265"/>
                        <a:gd name="T8" fmla="*/ 170 w 566"/>
                        <a:gd name="T9" fmla="*/ 5 h 265"/>
                        <a:gd name="T10" fmla="*/ 133 w 566"/>
                        <a:gd name="T11" fmla="*/ 0 h 265"/>
                        <a:gd name="T12" fmla="*/ 0 w 566"/>
                        <a:gd name="T13" fmla="*/ 132 h 265"/>
                        <a:gd name="T14" fmla="*/ 133 w 566"/>
                        <a:gd name="T15" fmla="*/ 265 h 265"/>
                        <a:gd name="T16" fmla="*/ 249 w 566"/>
                        <a:gd name="T17" fmla="*/ 197 h 265"/>
                        <a:gd name="T18" fmla="*/ 301 w 566"/>
                        <a:gd name="T19" fmla="*/ 197 h 265"/>
                        <a:gd name="T20" fmla="*/ 339 w 566"/>
                        <a:gd name="T21" fmla="*/ 158 h 265"/>
                        <a:gd name="T22" fmla="*/ 342 w 566"/>
                        <a:gd name="T23" fmla="*/ 155 h 265"/>
                        <a:gd name="T24" fmla="*/ 345 w 566"/>
                        <a:gd name="T25" fmla="*/ 158 h 265"/>
                        <a:gd name="T26" fmla="*/ 402 w 566"/>
                        <a:gd name="T27" fmla="*/ 158 h 265"/>
                        <a:gd name="T28" fmla="*/ 406 w 566"/>
                        <a:gd name="T29" fmla="*/ 155 h 265"/>
                        <a:gd name="T30" fmla="*/ 409 w 566"/>
                        <a:gd name="T31" fmla="*/ 158 h 265"/>
                        <a:gd name="T32" fmla="*/ 466 w 566"/>
                        <a:gd name="T33" fmla="*/ 158 h 265"/>
                        <a:gd name="T34" fmla="*/ 470 w 566"/>
                        <a:gd name="T35" fmla="*/ 155 h 265"/>
                        <a:gd name="T36" fmla="*/ 474 w 566"/>
                        <a:gd name="T37" fmla="*/ 158 h 265"/>
                        <a:gd name="T38" fmla="*/ 503 w 566"/>
                        <a:gd name="T39" fmla="*/ 188 h 265"/>
                        <a:gd name="T40" fmla="*/ 504 w 566"/>
                        <a:gd name="T41" fmla="*/ 188 h 265"/>
                        <a:gd name="T42" fmla="*/ 559 w 566"/>
                        <a:gd name="T43" fmla="*/ 132 h 265"/>
                        <a:gd name="T44" fmla="*/ 559 w 566"/>
                        <a:gd name="T45" fmla="*/ 112 h 265"/>
                        <a:gd name="T46" fmla="*/ 74 w 566"/>
                        <a:gd name="T47" fmla="*/ 166 h 265"/>
                        <a:gd name="T48" fmla="*/ 39 w 566"/>
                        <a:gd name="T49" fmla="*/ 130 h 265"/>
                        <a:gd name="T50" fmla="*/ 71 w 566"/>
                        <a:gd name="T51" fmla="*/ 95 h 265"/>
                        <a:gd name="T52" fmla="*/ 74 w 566"/>
                        <a:gd name="T53" fmla="*/ 95 h 265"/>
                        <a:gd name="T54" fmla="*/ 110 w 566"/>
                        <a:gd name="T55" fmla="*/ 130 h 265"/>
                        <a:gd name="T56" fmla="*/ 96 w 566"/>
                        <a:gd name="T57" fmla="*/ 158 h 265"/>
                        <a:gd name="T58" fmla="*/ 74 w 566"/>
                        <a:gd name="T59" fmla="*/ 16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265">
                          <a:moveTo>
                            <a:pt x="559" y="112"/>
                          </a:moveTo>
                          <a:cubicBezTo>
                            <a:pt x="515" y="67"/>
                            <a:pt x="515" y="67"/>
                            <a:pt x="515" y="67"/>
                          </a:cubicBezTo>
                          <a:cubicBezTo>
                            <a:pt x="514" y="67"/>
                            <a:pt x="514" y="67"/>
                            <a:pt x="514" y="67"/>
                          </a:cubicBezTo>
                          <a:cubicBezTo>
                            <a:pt x="248" y="67"/>
                            <a:pt x="248" y="67"/>
                            <a:pt x="248" y="67"/>
                          </a:cubicBezTo>
                          <a:cubicBezTo>
                            <a:pt x="231" y="37"/>
                            <a:pt x="203" y="15"/>
                            <a:pt x="170" y="5"/>
                          </a:cubicBezTo>
                          <a:cubicBezTo>
                            <a:pt x="158" y="2"/>
                            <a:pt x="146" y="0"/>
                            <a:pt x="133" y="0"/>
                          </a:cubicBezTo>
                          <a:cubicBezTo>
                            <a:pt x="59" y="0"/>
                            <a:pt x="0" y="59"/>
                            <a:pt x="0" y="132"/>
                          </a:cubicBezTo>
                          <a:cubicBezTo>
                            <a:pt x="0" y="206"/>
                            <a:pt x="59" y="265"/>
                            <a:pt x="133" y="265"/>
                          </a:cubicBezTo>
                          <a:cubicBezTo>
                            <a:pt x="183" y="265"/>
                            <a:pt x="226" y="238"/>
                            <a:pt x="249" y="197"/>
                          </a:cubicBezTo>
                          <a:cubicBezTo>
                            <a:pt x="301" y="197"/>
                            <a:pt x="301" y="197"/>
                            <a:pt x="301" y="197"/>
                          </a:cubicBezTo>
                          <a:cubicBezTo>
                            <a:pt x="339" y="158"/>
                            <a:pt x="339" y="158"/>
                            <a:pt x="339" y="158"/>
                          </a:cubicBezTo>
                          <a:cubicBezTo>
                            <a:pt x="342" y="155"/>
                            <a:pt x="342" y="155"/>
                            <a:pt x="342" y="155"/>
                          </a:cubicBezTo>
                          <a:cubicBezTo>
                            <a:pt x="345" y="158"/>
                            <a:pt x="345" y="158"/>
                            <a:pt x="345" y="158"/>
                          </a:cubicBezTo>
                          <a:cubicBezTo>
                            <a:pt x="402" y="158"/>
                            <a:pt x="402" y="158"/>
                            <a:pt x="402" y="158"/>
                          </a:cubicBezTo>
                          <a:cubicBezTo>
                            <a:pt x="406" y="155"/>
                            <a:pt x="406" y="155"/>
                            <a:pt x="406" y="155"/>
                          </a:cubicBezTo>
                          <a:cubicBezTo>
                            <a:pt x="409" y="158"/>
                            <a:pt x="409" y="158"/>
                            <a:pt x="409" y="158"/>
                          </a:cubicBezTo>
                          <a:cubicBezTo>
                            <a:pt x="466" y="158"/>
                            <a:pt x="466" y="158"/>
                            <a:pt x="466" y="158"/>
                          </a:cubicBezTo>
                          <a:cubicBezTo>
                            <a:pt x="470" y="155"/>
                            <a:pt x="470" y="155"/>
                            <a:pt x="470" y="155"/>
                          </a:cubicBezTo>
                          <a:cubicBezTo>
                            <a:pt x="474" y="158"/>
                            <a:pt x="474" y="158"/>
                            <a:pt x="474" y="158"/>
                          </a:cubicBezTo>
                          <a:cubicBezTo>
                            <a:pt x="503" y="188"/>
                            <a:pt x="503" y="188"/>
                            <a:pt x="503" y="188"/>
                          </a:cubicBezTo>
                          <a:cubicBezTo>
                            <a:pt x="504" y="188"/>
                            <a:pt x="504" y="188"/>
                            <a:pt x="504" y="188"/>
                          </a:cubicBezTo>
                          <a:cubicBezTo>
                            <a:pt x="559" y="132"/>
                            <a:pt x="559" y="132"/>
                            <a:pt x="559" y="132"/>
                          </a:cubicBezTo>
                          <a:cubicBezTo>
                            <a:pt x="566" y="125"/>
                            <a:pt x="566" y="119"/>
                            <a:pt x="559" y="112"/>
                          </a:cubicBezTo>
                          <a:close/>
                          <a:moveTo>
                            <a:pt x="74" y="166"/>
                          </a:moveTo>
                          <a:cubicBezTo>
                            <a:pt x="55" y="166"/>
                            <a:pt x="39" y="150"/>
                            <a:pt x="39" y="130"/>
                          </a:cubicBezTo>
                          <a:cubicBezTo>
                            <a:pt x="39" y="112"/>
                            <a:pt x="53" y="97"/>
                            <a:pt x="71" y="95"/>
                          </a:cubicBezTo>
                          <a:cubicBezTo>
                            <a:pt x="72" y="95"/>
                            <a:pt x="73" y="95"/>
                            <a:pt x="74" y="95"/>
                          </a:cubicBezTo>
                          <a:cubicBezTo>
                            <a:pt x="94" y="95"/>
                            <a:pt x="110" y="111"/>
                            <a:pt x="110" y="130"/>
                          </a:cubicBezTo>
                          <a:cubicBezTo>
                            <a:pt x="110" y="142"/>
                            <a:pt x="105" y="152"/>
                            <a:pt x="96" y="158"/>
                          </a:cubicBezTo>
                          <a:cubicBezTo>
                            <a:pt x="90" y="163"/>
                            <a:pt x="83" y="166"/>
                            <a:pt x="74" y="166"/>
                          </a:cubicBez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53" name="Group 52">
                <a:extLst>
                  <a:ext uri="{FF2B5EF4-FFF2-40B4-BE49-F238E27FC236}">
                    <a16:creationId xmlns:a16="http://schemas.microsoft.com/office/drawing/2014/main" id="{6622C070-9882-4FB5-8DC9-674C60CA8891}"/>
                  </a:ext>
                </a:extLst>
              </p:cNvPr>
              <p:cNvGrpSpPr/>
              <p:nvPr/>
            </p:nvGrpSpPr>
            <p:grpSpPr>
              <a:xfrm rot="16200000">
                <a:off x="7986729" y="4028129"/>
                <a:ext cx="119308" cy="91441"/>
                <a:chOff x="9029923" y="3783977"/>
                <a:chExt cx="119308" cy="91441"/>
              </a:xfrm>
            </p:grpSpPr>
            <p:sp>
              <p:nvSpPr>
                <p:cNvPr id="57" name="Oval 56">
                  <a:extLst>
                    <a:ext uri="{FF2B5EF4-FFF2-40B4-BE49-F238E27FC236}">
                      <a16:creationId xmlns:a16="http://schemas.microsoft.com/office/drawing/2014/main" id="{579073ED-DB7D-48C8-91FD-CEACEE4EF56F}"/>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8" name="Isosceles Triangle 57">
                  <a:extLst>
                    <a:ext uri="{FF2B5EF4-FFF2-40B4-BE49-F238E27FC236}">
                      <a16:creationId xmlns:a16="http://schemas.microsoft.com/office/drawing/2014/main" id="{C0325941-C4D7-459F-8727-42DF0E21DBE6}"/>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54" name="Group 53">
                <a:extLst>
                  <a:ext uri="{FF2B5EF4-FFF2-40B4-BE49-F238E27FC236}">
                    <a16:creationId xmlns:a16="http://schemas.microsoft.com/office/drawing/2014/main" id="{16BE9DB8-7868-48CA-BCD4-91EBC0689914}"/>
                  </a:ext>
                </a:extLst>
              </p:cNvPr>
              <p:cNvGrpSpPr/>
              <p:nvPr/>
            </p:nvGrpSpPr>
            <p:grpSpPr>
              <a:xfrm rot="16200000" flipH="1">
                <a:off x="9664340" y="4081382"/>
                <a:ext cx="119308" cy="91441"/>
                <a:chOff x="9029923" y="3783977"/>
                <a:chExt cx="119308" cy="91441"/>
              </a:xfrm>
            </p:grpSpPr>
            <p:sp>
              <p:nvSpPr>
                <p:cNvPr id="55" name="Oval 54">
                  <a:extLst>
                    <a:ext uri="{FF2B5EF4-FFF2-40B4-BE49-F238E27FC236}">
                      <a16:creationId xmlns:a16="http://schemas.microsoft.com/office/drawing/2014/main" id="{CAC871BA-9C95-4105-8084-BE1AC21C1A5E}"/>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6" name="Isosceles Triangle 55">
                  <a:extLst>
                    <a:ext uri="{FF2B5EF4-FFF2-40B4-BE49-F238E27FC236}">
                      <a16:creationId xmlns:a16="http://schemas.microsoft.com/office/drawing/2014/main" id="{10BFA9CD-8957-4400-BD61-3BFDDF37B605}"/>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67" name="Group 66">
              <a:extLst>
                <a:ext uri="{FF2B5EF4-FFF2-40B4-BE49-F238E27FC236}">
                  <a16:creationId xmlns:a16="http://schemas.microsoft.com/office/drawing/2014/main" id="{3A25EE47-D09C-4763-B8DA-0DDB7CBCDED1}"/>
                </a:ext>
              </a:extLst>
            </p:cNvPr>
            <p:cNvGrpSpPr>
              <a:grpSpLocks noChangeAspect="1"/>
            </p:cNvGrpSpPr>
            <p:nvPr/>
          </p:nvGrpSpPr>
          <p:grpSpPr>
            <a:xfrm>
              <a:off x="653805" y="2768339"/>
              <a:ext cx="1745627" cy="1473529"/>
              <a:chOff x="-2767395" y="3211580"/>
              <a:chExt cx="2136764" cy="1775179"/>
            </a:xfrm>
          </p:grpSpPr>
          <p:sp>
            <p:nvSpPr>
              <p:cNvPr id="68" name="Oval 67">
                <a:extLst>
                  <a:ext uri="{FF2B5EF4-FFF2-40B4-BE49-F238E27FC236}">
                    <a16:creationId xmlns:a16="http://schemas.microsoft.com/office/drawing/2014/main" id="{6B401D1D-241E-477B-B3AA-DF2419254447}"/>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69" name="Rectangle 68">
                <a:extLst>
                  <a:ext uri="{FF2B5EF4-FFF2-40B4-BE49-F238E27FC236}">
                    <a16:creationId xmlns:a16="http://schemas.microsoft.com/office/drawing/2014/main" id="{0C9A6AA7-B191-4E18-BA1A-B5D61AA1FE5F}"/>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0" name="Rectangle 69">
                <a:extLst>
                  <a:ext uri="{FF2B5EF4-FFF2-40B4-BE49-F238E27FC236}">
                    <a16:creationId xmlns:a16="http://schemas.microsoft.com/office/drawing/2014/main" id="{659865A8-1D83-4B4B-94D6-5EACF83BE412}"/>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1" name="Freeform 10">
                <a:extLst>
                  <a:ext uri="{FF2B5EF4-FFF2-40B4-BE49-F238E27FC236}">
                    <a16:creationId xmlns:a16="http://schemas.microsoft.com/office/drawing/2014/main" id="{5FF829D7-78E1-44C1-AE98-7670C73CC463}"/>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algn="ctr" defTabSz="685537" fontAlgn="auto">
                  <a:spcBef>
                    <a:spcPts val="0"/>
                  </a:spcBef>
                  <a:spcAft>
                    <a:spcPts val="0"/>
                  </a:spcAft>
                  <a:defRPr/>
                </a:pPr>
                <a:endParaRPr lang="en-US" sz="1350" b="0" kern="0" dirty="0">
                  <a:solidFill>
                    <a:srgbClr val="002050"/>
                  </a:solidFill>
                  <a:latin typeface="Segoe UI"/>
                </a:endParaRPr>
              </a:p>
            </p:txBody>
          </p:sp>
          <p:sp>
            <p:nvSpPr>
              <p:cNvPr id="72" name="TextBox 71">
                <a:extLst>
                  <a:ext uri="{FF2B5EF4-FFF2-40B4-BE49-F238E27FC236}">
                    <a16:creationId xmlns:a16="http://schemas.microsoft.com/office/drawing/2014/main" id="{64BF3A3D-459F-46D4-9921-BA543345C5B4}"/>
                  </a:ext>
                </a:extLst>
              </p:cNvPr>
              <p:cNvSpPr txBox="1"/>
              <p:nvPr/>
            </p:nvSpPr>
            <p:spPr>
              <a:xfrm>
                <a:off x="-1917544" y="4303616"/>
                <a:ext cx="419908" cy="225250"/>
              </a:xfrm>
              <a:prstGeom prst="rect">
                <a:avLst/>
              </a:prstGeom>
              <a:noFill/>
            </p:spPr>
            <p:txBody>
              <a:bodyPr wrap="none" lIns="0" tIns="0" rIns="0" bIns="0">
                <a:spAutoFit/>
              </a:bodyPr>
              <a:lstStyle/>
              <a:p>
                <a:pPr lvl="0" algn="ctr" defTabSz="685472" fontAlgn="auto">
                  <a:lnSpc>
                    <a:spcPct val="90000"/>
                  </a:lnSpc>
                  <a:spcBef>
                    <a:spcPts val="0"/>
                  </a:spcBef>
                  <a:spcAft>
                    <a:spcPts val="0"/>
                  </a:spcAft>
                  <a:defRPr/>
                </a:pPr>
                <a:r>
                  <a:rPr lang="en-US" sz="1350" b="0" kern="0" dirty="0">
                    <a:solidFill>
                      <a:srgbClr val="002050"/>
                    </a:solidFill>
                    <a:latin typeface="Segoe UI"/>
                  </a:rPr>
                  <a:t>User</a:t>
                </a:r>
              </a:p>
            </p:txBody>
          </p:sp>
          <p:sp>
            <p:nvSpPr>
              <p:cNvPr id="73" name="Freeform 5">
                <a:extLst>
                  <a:ext uri="{FF2B5EF4-FFF2-40B4-BE49-F238E27FC236}">
                    <a16:creationId xmlns:a16="http://schemas.microsoft.com/office/drawing/2014/main" id="{3526930C-C1BA-4D10-BDB7-32114472F7BF}"/>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74" name="Freeform 31">
                <a:extLst>
                  <a:ext uri="{FF2B5EF4-FFF2-40B4-BE49-F238E27FC236}">
                    <a16:creationId xmlns:a16="http://schemas.microsoft.com/office/drawing/2014/main" id="{11E8E201-544E-45A6-ACC5-C17CB9C11A40}"/>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75" name="Group 74">
                <a:extLst>
                  <a:ext uri="{FF2B5EF4-FFF2-40B4-BE49-F238E27FC236}">
                    <a16:creationId xmlns:a16="http://schemas.microsoft.com/office/drawing/2014/main" id="{08BB4B7A-37D4-4ED6-B14C-C8748B99AF6D}"/>
                  </a:ext>
                </a:extLst>
              </p:cNvPr>
              <p:cNvGrpSpPr/>
              <p:nvPr/>
            </p:nvGrpSpPr>
            <p:grpSpPr>
              <a:xfrm>
                <a:off x="-1332494" y="3902337"/>
                <a:ext cx="701863" cy="388009"/>
                <a:chOff x="-1332494" y="3888716"/>
                <a:chExt cx="701863" cy="388009"/>
              </a:xfrm>
            </p:grpSpPr>
            <p:sp>
              <p:nvSpPr>
                <p:cNvPr id="81" name="Rectangle 80">
                  <a:extLst>
                    <a:ext uri="{FF2B5EF4-FFF2-40B4-BE49-F238E27FC236}">
                      <a16:creationId xmlns:a16="http://schemas.microsoft.com/office/drawing/2014/main" id="{DEFBEF25-F3A3-4D07-B19C-0E9346ABB736}"/>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82" name="Group 81">
                  <a:extLst>
                    <a:ext uri="{FF2B5EF4-FFF2-40B4-BE49-F238E27FC236}">
                      <a16:creationId xmlns:a16="http://schemas.microsoft.com/office/drawing/2014/main" id="{EB798503-031A-4C79-9238-15459B77F3FD}"/>
                    </a:ext>
                  </a:extLst>
                </p:cNvPr>
                <p:cNvGrpSpPr/>
                <p:nvPr/>
              </p:nvGrpSpPr>
              <p:grpSpPr>
                <a:xfrm>
                  <a:off x="-1332494" y="3888716"/>
                  <a:ext cx="701863" cy="388009"/>
                  <a:chOff x="12292013" y="915988"/>
                  <a:chExt cx="8083550" cy="4468812"/>
                </a:xfrm>
                <a:solidFill>
                  <a:srgbClr val="FFFFFF"/>
                </a:solidFill>
              </p:grpSpPr>
              <p:sp>
                <p:nvSpPr>
                  <p:cNvPr id="83" name="Freeform 17">
                    <a:extLst>
                      <a:ext uri="{FF2B5EF4-FFF2-40B4-BE49-F238E27FC236}">
                        <a16:creationId xmlns:a16="http://schemas.microsoft.com/office/drawing/2014/main" id="{FA69779F-5FB9-4DA1-8395-5ED91E72B4AB}"/>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4" name="Freeform 18">
                    <a:extLst>
                      <a:ext uri="{FF2B5EF4-FFF2-40B4-BE49-F238E27FC236}">
                        <a16:creationId xmlns:a16="http://schemas.microsoft.com/office/drawing/2014/main" id="{AEC9CF99-5261-41F9-ACF1-41EBB1D4D0EF}"/>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76" name="Group 75">
                <a:extLst>
                  <a:ext uri="{FF2B5EF4-FFF2-40B4-BE49-F238E27FC236}">
                    <a16:creationId xmlns:a16="http://schemas.microsoft.com/office/drawing/2014/main" id="{E031D976-C339-4E4A-B1E8-E5EAE7166506}"/>
                  </a:ext>
                </a:extLst>
              </p:cNvPr>
              <p:cNvGrpSpPr/>
              <p:nvPr/>
            </p:nvGrpSpPr>
            <p:grpSpPr>
              <a:xfrm>
                <a:off x="-2767395" y="3863931"/>
                <a:ext cx="633945" cy="464820"/>
                <a:chOff x="-2767395" y="3863931"/>
                <a:chExt cx="633945" cy="464820"/>
              </a:xfrm>
            </p:grpSpPr>
            <p:sp>
              <p:nvSpPr>
                <p:cNvPr id="77" name="Rectangle 76">
                  <a:extLst>
                    <a:ext uri="{FF2B5EF4-FFF2-40B4-BE49-F238E27FC236}">
                      <a16:creationId xmlns:a16="http://schemas.microsoft.com/office/drawing/2014/main" id="{41B5A39D-AA64-4616-9D55-3DDF62B4EEA8}"/>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78" name="Group 77">
                  <a:extLst>
                    <a:ext uri="{FF2B5EF4-FFF2-40B4-BE49-F238E27FC236}">
                      <a16:creationId xmlns:a16="http://schemas.microsoft.com/office/drawing/2014/main" id="{CEF0F2BE-204B-4B99-AD16-6F0DE7102730}"/>
                    </a:ext>
                  </a:extLst>
                </p:cNvPr>
                <p:cNvGrpSpPr/>
                <p:nvPr/>
              </p:nvGrpSpPr>
              <p:grpSpPr>
                <a:xfrm>
                  <a:off x="-2767395" y="3863931"/>
                  <a:ext cx="633945" cy="464820"/>
                  <a:chOff x="5576213" y="5106429"/>
                  <a:chExt cx="1172194" cy="859474"/>
                </a:xfrm>
              </p:grpSpPr>
              <p:sp>
                <p:nvSpPr>
                  <p:cNvPr id="79" name="Freeform 32">
                    <a:extLst>
                      <a:ext uri="{FF2B5EF4-FFF2-40B4-BE49-F238E27FC236}">
                        <a16:creationId xmlns:a16="http://schemas.microsoft.com/office/drawing/2014/main" id="{527A4901-5F25-48F5-BE5B-8F7A1C99720D}"/>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0" name="Rectangle 33">
                    <a:extLst>
                      <a:ext uri="{FF2B5EF4-FFF2-40B4-BE49-F238E27FC236}">
                        <a16:creationId xmlns:a16="http://schemas.microsoft.com/office/drawing/2014/main" id="{F858B791-D7AA-4DB9-BABF-CAE6697C9FE3}"/>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85" name="Group 84">
              <a:extLst>
                <a:ext uri="{FF2B5EF4-FFF2-40B4-BE49-F238E27FC236}">
                  <a16:creationId xmlns:a16="http://schemas.microsoft.com/office/drawing/2014/main" id="{2BC41A70-61CF-4BCB-A7F1-6E5CABEC46E8}"/>
                </a:ext>
              </a:extLst>
            </p:cNvPr>
            <p:cNvGrpSpPr/>
            <p:nvPr/>
          </p:nvGrpSpPr>
          <p:grpSpPr>
            <a:xfrm>
              <a:off x="3748803" y="2914668"/>
              <a:ext cx="260529" cy="260529"/>
              <a:chOff x="3461012" y="3385426"/>
              <a:chExt cx="347472" cy="347472"/>
            </a:xfrm>
          </p:grpSpPr>
          <p:sp>
            <p:nvSpPr>
              <p:cNvPr id="86" name="Oval 85">
                <a:extLst>
                  <a:ext uri="{FF2B5EF4-FFF2-40B4-BE49-F238E27FC236}">
                    <a16:creationId xmlns:a16="http://schemas.microsoft.com/office/drawing/2014/main" id="{268193CD-D773-495B-BF28-EF84B45426B7}"/>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87" name="Freeform 11">
                <a:extLst>
                  <a:ext uri="{FF2B5EF4-FFF2-40B4-BE49-F238E27FC236}">
                    <a16:creationId xmlns:a16="http://schemas.microsoft.com/office/drawing/2014/main" id="{30991611-8C98-44EE-9232-6A9CFEB80B60}"/>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sp>
          <p:nvSpPr>
            <p:cNvPr id="88" name="TextBox 87">
              <a:extLst>
                <a:ext uri="{FF2B5EF4-FFF2-40B4-BE49-F238E27FC236}">
                  <a16:creationId xmlns:a16="http://schemas.microsoft.com/office/drawing/2014/main" id="{66679AFE-975A-4D6F-9CA0-431BCDC74D55}"/>
                </a:ext>
              </a:extLst>
            </p:cNvPr>
            <p:cNvSpPr txBox="1"/>
            <p:nvPr/>
          </p:nvSpPr>
          <p:spPr>
            <a:xfrm>
              <a:off x="4465213" y="2929887"/>
              <a:ext cx="997835" cy="284693"/>
            </a:xfrm>
            <a:prstGeom prst="rect">
              <a:avLst/>
            </a:prstGeom>
          </p:spPr>
          <p:txBody>
            <a:bodyPr wrap="square" lIns="0" tIns="0" rIns="0" bIns="0" rtlCol="0">
              <a:spAutoFit/>
            </a:bodyPr>
            <a:lstStyle/>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89" name="Picture 88">
              <a:extLst>
                <a:ext uri="{FF2B5EF4-FFF2-40B4-BE49-F238E27FC236}">
                  <a16:creationId xmlns:a16="http://schemas.microsoft.com/office/drawing/2014/main" id="{8954C146-408C-4F29-BD20-6E633066D6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cxnSp>
          <p:nvCxnSpPr>
            <p:cNvPr id="90" name="Straight Arrow Connector 89">
              <a:extLst>
                <a:ext uri="{FF2B5EF4-FFF2-40B4-BE49-F238E27FC236}">
                  <a16:creationId xmlns:a16="http://schemas.microsoft.com/office/drawing/2014/main" id="{188F1317-0C23-44B4-995B-4801CA413C93}"/>
                </a:ext>
              </a:extLst>
            </p:cNvPr>
            <p:cNvCxnSpPr>
              <a:cxnSpLocks/>
            </p:cNvCxnSpPr>
            <p:nvPr/>
          </p:nvCxnSpPr>
          <p:spPr>
            <a:xfrm>
              <a:off x="5377707" y="3600044"/>
              <a:ext cx="1488462" cy="1349220"/>
            </a:xfrm>
            <a:prstGeom prst="straightConnector1">
              <a:avLst/>
            </a:prstGeom>
            <a:noFill/>
            <a:ln w="38100" cap="rnd" cmpd="sng" algn="ctr">
              <a:solidFill>
                <a:srgbClr val="92D050"/>
              </a:solidFill>
              <a:prstDash val="sysDot"/>
              <a:headEnd type="none" w="med" len="sm"/>
              <a:tailEnd type="triangle" w="med" len="sm"/>
            </a:ln>
            <a:effectLst/>
          </p:spPr>
        </p:cxnSp>
        <p:sp>
          <p:nvSpPr>
            <p:cNvPr id="91" name="Rectangle 90">
              <a:extLst>
                <a:ext uri="{FF2B5EF4-FFF2-40B4-BE49-F238E27FC236}">
                  <a16:creationId xmlns:a16="http://schemas.microsoft.com/office/drawing/2014/main" id="{9F15D492-84D4-422A-9F64-D0602A906B8F}"/>
                </a:ext>
              </a:extLst>
            </p:cNvPr>
            <p:cNvSpPr/>
            <p:nvPr/>
          </p:nvSpPr>
          <p:spPr bwMode="auto">
            <a:xfrm>
              <a:off x="5813242" y="4224273"/>
              <a:ext cx="786389" cy="408305"/>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324" b="0" kern="0" spc="-23" dirty="0">
                  <a:solidFill>
                    <a:srgbClr val="002050"/>
                  </a:solidFill>
                  <a:latin typeface="Segoe UI Semibold" panose="020B0702040204020203" pitchFamily="34" charset="0"/>
                  <a:cs typeface="Segoe UI Semibold" panose="020B0702040204020203" pitchFamily="34" charset="0"/>
                </a:rPr>
                <a:t>Seamless SSO</a:t>
              </a:r>
            </a:p>
          </p:txBody>
        </p:sp>
        <p:grpSp>
          <p:nvGrpSpPr>
            <p:cNvPr id="92" name="Group 91">
              <a:extLst>
                <a:ext uri="{FF2B5EF4-FFF2-40B4-BE49-F238E27FC236}">
                  <a16:creationId xmlns:a16="http://schemas.microsoft.com/office/drawing/2014/main" id="{079D422D-A0E5-404F-BE6B-A94AFE2C5F34}"/>
                </a:ext>
              </a:extLst>
            </p:cNvPr>
            <p:cNvGrpSpPr/>
            <p:nvPr/>
          </p:nvGrpSpPr>
          <p:grpSpPr>
            <a:xfrm>
              <a:off x="6694637" y="4794287"/>
              <a:ext cx="260529" cy="260529"/>
              <a:chOff x="8969385" y="5138959"/>
              <a:chExt cx="354389" cy="354389"/>
            </a:xfrm>
          </p:grpSpPr>
          <p:sp>
            <p:nvSpPr>
              <p:cNvPr id="93" name="Oval 92">
                <a:extLst>
                  <a:ext uri="{FF2B5EF4-FFF2-40B4-BE49-F238E27FC236}">
                    <a16:creationId xmlns:a16="http://schemas.microsoft.com/office/drawing/2014/main" id="{A93FC1FB-436A-485A-B3AA-3465025EB335}"/>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94" name="Group 93">
                <a:extLst>
                  <a:ext uri="{FF2B5EF4-FFF2-40B4-BE49-F238E27FC236}">
                    <a16:creationId xmlns:a16="http://schemas.microsoft.com/office/drawing/2014/main" id="{73D30715-514A-4AE9-AC3D-92C9EC377F5C}"/>
                  </a:ext>
                </a:extLst>
              </p:cNvPr>
              <p:cNvGrpSpPr/>
              <p:nvPr/>
            </p:nvGrpSpPr>
            <p:grpSpPr>
              <a:xfrm>
                <a:off x="8969385" y="5138959"/>
                <a:ext cx="354389" cy="354389"/>
                <a:chOff x="3461012" y="3385426"/>
                <a:chExt cx="347472" cy="347472"/>
              </a:xfrm>
            </p:grpSpPr>
            <p:sp>
              <p:nvSpPr>
                <p:cNvPr id="95" name="Oval 94">
                  <a:extLst>
                    <a:ext uri="{FF2B5EF4-FFF2-40B4-BE49-F238E27FC236}">
                      <a16:creationId xmlns:a16="http://schemas.microsoft.com/office/drawing/2014/main" id="{2AD5C8F6-FCD6-4BAD-A4A8-D9593D2B7A4A}"/>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96" name="Freeform 11">
                  <a:extLst>
                    <a:ext uri="{FF2B5EF4-FFF2-40B4-BE49-F238E27FC236}">
                      <a16:creationId xmlns:a16="http://schemas.microsoft.com/office/drawing/2014/main" id="{97908DDF-BDE8-43D4-ABED-1C58A4D899AD}"/>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sp>
        <p:nvSpPr>
          <p:cNvPr id="97" name="TextBox 96">
            <a:extLst>
              <a:ext uri="{FF2B5EF4-FFF2-40B4-BE49-F238E27FC236}">
                <a16:creationId xmlns:a16="http://schemas.microsoft.com/office/drawing/2014/main" id="{6C67724A-19E8-4F9A-97AE-0ACAED535724}"/>
              </a:ext>
            </a:extLst>
          </p:cNvPr>
          <p:cNvSpPr txBox="1"/>
          <p:nvPr/>
        </p:nvSpPr>
        <p:spPr>
          <a:xfrm>
            <a:off x="187779" y="6400800"/>
            <a:ext cx="622286" cy="369332"/>
          </a:xfrm>
          <a:prstGeom prst="rect">
            <a:avLst/>
          </a:prstGeom>
          <a:noFill/>
        </p:spPr>
        <p:txBody>
          <a:bodyPr wrap="none" rtlCol="0">
            <a:spAutoFit/>
          </a:bodyPr>
          <a:lstStyle/>
          <a:p>
            <a:pPr algn="l"/>
            <a:r>
              <a:rPr lang="en-US" dirty="0"/>
              <a:t>9-6</a:t>
            </a:r>
          </a:p>
        </p:txBody>
      </p:sp>
    </p:spTree>
    <p:extLst>
      <p:ext uri="{BB962C8B-B14F-4D97-AF65-F5344CB8AC3E}">
        <p14:creationId xmlns:p14="http://schemas.microsoft.com/office/powerpoint/2010/main" val="25711820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5D8B-96EB-47E9-9284-47C2C05E51D6}"/>
              </a:ext>
            </a:extLst>
          </p:cNvPr>
          <p:cNvSpPr>
            <a:spLocks noGrp="1"/>
          </p:cNvSpPr>
          <p:nvPr>
            <p:ph type="title"/>
          </p:nvPr>
        </p:nvSpPr>
        <p:spPr/>
        <p:txBody>
          <a:bodyPr/>
          <a:lstStyle/>
          <a:p>
            <a:r>
              <a:rPr lang="en-US" dirty="0"/>
              <a:t>Azure AD Connect</a:t>
            </a:r>
          </a:p>
        </p:txBody>
      </p:sp>
      <p:grpSp>
        <p:nvGrpSpPr>
          <p:cNvPr id="3" name="Group 2" descr="Additional Azure AD Connect options">
            <a:extLst>
              <a:ext uri="{FF2B5EF4-FFF2-40B4-BE49-F238E27FC236}">
                <a16:creationId xmlns:a16="http://schemas.microsoft.com/office/drawing/2014/main" id="{DDCFDFCC-C512-497F-B841-E168E590F721}"/>
              </a:ext>
            </a:extLst>
          </p:cNvPr>
          <p:cNvGrpSpPr/>
          <p:nvPr/>
        </p:nvGrpSpPr>
        <p:grpSpPr>
          <a:xfrm>
            <a:off x="202550" y="1838093"/>
            <a:ext cx="8839159" cy="4348504"/>
            <a:chOff x="202550" y="1838093"/>
            <a:chExt cx="8839159" cy="4348504"/>
          </a:xfrm>
        </p:grpSpPr>
        <p:cxnSp>
          <p:nvCxnSpPr>
            <p:cNvPr id="4" name="Straight Arrow Connector 3">
              <a:extLst>
                <a:ext uri="{FF2B5EF4-FFF2-40B4-BE49-F238E27FC236}">
                  <a16:creationId xmlns:a16="http://schemas.microsoft.com/office/drawing/2014/main" id="{AF2E0CF0-1569-4B0D-8EA0-7DB73D38258D}"/>
                </a:ext>
              </a:extLst>
            </p:cNvPr>
            <p:cNvCxnSpPr/>
            <p:nvPr/>
          </p:nvCxnSpPr>
          <p:spPr>
            <a:xfrm flipH="1">
              <a:off x="3393062" y="3460534"/>
              <a:ext cx="569808" cy="1485341"/>
            </a:xfrm>
            <a:prstGeom prst="straightConnector1">
              <a:avLst/>
            </a:prstGeom>
            <a:noFill/>
            <a:ln w="38100" cap="rnd" cmpd="sng" algn="ctr">
              <a:solidFill>
                <a:srgbClr val="92D050"/>
              </a:solidFill>
              <a:prstDash val="sysDot"/>
              <a:headEnd type="none" w="med" len="sm"/>
              <a:tailEnd type="triangle" w="med" len="sm"/>
            </a:ln>
            <a:effectLst/>
          </p:spPr>
        </p:cxnSp>
        <p:cxnSp>
          <p:nvCxnSpPr>
            <p:cNvPr id="5" name="Straight Connector 4">
              <a:extLst>
                <a:ext uri="{FF2B5EF4-FFF2-40B4-BE49-F238E27FC236}">
                  <a16:creationId xmlns:a16="http://schemas.microsoft.com/office/drawing/2014/main" id="{2A842592-45E6-4D57-8FDC-BE972B505DB2}"/>
                </a:ext>
              </a:extLst>
            </p:cNvPr>
            <p:cNvCxnSpPr/>
            <p:nvPr/>
          </p:nvCxnSpPr>
          <p:spPr>
            <a:xfrm>
              <a:off x="1503291" y="2247284"/>
              <a:ext cx="6836" cy="3852005"/>
            </a:xfrm>
            <a:prstGeom prst="line">
              <a:avLst/>
            </a:prstGeom>
            <a:solidFill>
              <a:srgbClr val="002050"/>
            </a:solidFill>
            <a:ln w="28575" cap="rnd" cmpd="sng" algn="ctr">
              <a:solidFill>
                <a:srgbClr val="000000">
                  <a:alpha val="45000"/>
                </a:srgbClr>
              </a:solidFill>
              <a:prstDash val="sysDot"/>
              <a:headEnd type="none" w="med" len="med"/>
              <a:tailEnd type="none" w="med" len="med"/>
            </a:ln>
            <a:effectLst/>
          </p:spPr>
        </p:cxnSp>
        <p:cxnSp>
          <p:nvCxnSpPr>
            <p:cNvPr id="6" name="Straight Connector 5">
              <a:extLst>
                <a:ext uri="{FF2B5EF4-FFF2-40B4-BE49-F238E27FC236}">
                  <a16:creationId xmlns:a16="http://schemas.microsoft.com/office/drawing/2014/main" id="{4E314E2C-640B-4155-9C94-7F9C1D89896F}"/>
                </a:ext>
              </a:extLst>
            </p:cNvPr>
            <p:cNvCxnSpPr/>
            <p:nvPr/>
          </p:nvCxnSpPr>
          <p:spPr>
            <a:xfrm>
              <a:off x="6593899" y="2247284"/>
              <a:ext cx="6836" cy="3852005"/>
            </a:xfrm>
            <a:prstGeom prst="line">
              <a:avLst/>
            </a:prstGeom>
            <a:solidFill>
              <a:srgbClr val="002050"/>
            </a:solidFill>
            <a:ln w="28575" cap="rnd" cmpd="sng" algn="ctr">
              <a:solidFill>
                <a:srgbClr val="000000">
                  <a:alpha val="45000"/>
                </a:srgbClr>
              </a:solidFill>
              <a:prstDash val="sysDot"/>
              <a:headEnd type="none" w="med" len="med"/>
              <a:tailEnd type="none" w="med" len="med"/>
            </a:ln>
            <a:effectLst/>
          </p:spPr>
        </p:cxnSp>
        <p:cxnSp>
          <p:nvCxnSpPr>
            <p:cNvPr id="7" name="Straight Connector 6">
              <a:extLst>
                <a:ext uri="{FF2B5EF4-FFF2-40B4-BE49-F238E27FC236}">
                  <a16:creationId xmlns:a16="http://schemas.microsoft.com/office/drawing/2014/main" id="{47BC187C-27AB-4651-8C2D-DF5D924A7FFB}"/>
                </a:ext>
              </a:extLst>
            </p:cNvPr>
            <p:cNvCxnSpPr/>
            <p:nvPr/>
          </p:nvCxnSpPr>
          <p:spPr>
            <a:xfrm>
              <a:off x="4048595" y="2247284"/>
              <a:ext cx="6836" cy="3852005"/>
            </a:xfrm>
            <a:prstGeom prst="line">
              <a:avLst/>
            </a:prstGeom>
            <a:solidFill>
              <a:srgbClr val="002050"/>
            </a:solidFill>
            <a:ln w="28575" cap="rnd" cmpd="sng" algn="ctr">
              <a:solidFill>
                <a:srgbClr val="000000">
                  <a:alpha val="45000"/>
                </a:srgbClr>
              </a:solidFill>
              <a:prstDash val="sysDot"/>
              <a:headEnd type="none" w="med" len="med"/>
              <a:tailEnd type="none" w="med" len="med"/>
            </a:ln>
            <a:effectLst/>
          </p:spPr>
        </p:cxnSp>
        <p:sp>
          <p:nvSpPr>
            <p:cNvPr id="8" name="Rectangle 7">
              <a:extLst>
                <a:ext uri="{FF2B5EF4-FFF2-40B4-BE49-F238E27FC236}">
                  <a16:creationId xmlns:a16="http://schemas.microsoft.com/office/drawing/2014/main" id="{3C5BD18B-5227-47E7-847F-CFEE79166295}"/>
                </a:ext>
              </a:extLst>
            </p:cNvPr>
            <p:cNvSpPr/>
            <p:nvPr/>
          </p:nvSpPr>
          <p:spPr>
            <a:xfrm>
              <a:off x="5463197" y="2373837"/>
              <a:ext cx="1144865" cy="519373"/>
            </a:xfrm>
            <a:prstGeom prst="rect">
              <a:avLst/>
            </a:prstGeom>
          </p:spPr>
          <p:txBody>
            <a:bodyPr wrap="none">
              <a:spAutoFit/>
            </a:bodyPr>
            <a:lstStyle/>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Identity </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Synchronization</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 ADFS</a:t>
              </a:r>
            </a:p>
          </p:txBody>
        </p:sp>
        <p:sp>
          <p:nvSpPr>
            <p:cNvPr id="9" name="Text Placeholder 238">
              <a:extLst>
                <a:ext uri="{FF2B5EF4-FFF2-40B4-BE49-F238E27FC236}">
                  <a16:creationId xmlns:a16="http://schemas.microsoft.com/office/drawing/2014/main" id="{E42DFCA3-2300-49AB-AAB8-874EA92BD7FD}"/>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lvl="0">
                <a:defRPr/>
              </a:pPr>
              <a:r>
                <a:rPr lang="en-US" dirty="0">
                  <a:solidFill>
                    <a:srgbClr val="002050"/>
                  </a:solidFill>
                  <a:latin typeface="Segoe UI"/>
                  <a:cs typeface="Arial" charset="0"/>
                </a:rPr>
                <a:t>More options than ever!</a:t>
              </a:r>
            </a:p>
          </p:txBody>
        </p:sp>
        <p:cxnSp>
          <p:nvCxnSpPr>
            <p:cNvPr id="10" name="Straight Arrow Connector 9">
              <a:extLst>
                <a:ext uri="{FF2B5EF4-FFF2-40B4-BE49-F238E27FC236}">
                  <a16:creationId xmlns:a16="http://schemas.microsoft.com/office/drawing/2014/main" id="{59C81CF5-5949-4CA5-9F53-45BB98386610}"/>
                </a:ext>
              </a:extLst>
            </p:cNvPr>
            <p:cNvCxnSpPr/>
            <p:nvPr/>
          </p:nvCxnSpPr>
          <p:spPr>
            <a:xfrm flipV="1">
              <a:off x="1945991" y="3060187"/>
              <a:ext cx="1949447"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1" name="Group 10">
              <a:extLst>
                <a:ext uri="{FF2B5EF4-FFF2-40B4-BE49-F238E27FC236}">
                  <a16:creationId xmlns:a16="http://schemas.microsoft.com/office/drawing/2014/main" id="{6BFF01BF-B237-43F3-98A6-64E765996A51}"/>
                </a:ext>
              </a:extLst>
            </p:cNvPr>
            <p:cNvGrpSpPr>
              <a:grpSpLocks noChangeAspect="1"/>
            </p:cNvGrpSpPr>
            <p:nvPr/>
          </p:nvGrpSpPr>
          <p:grpSpPr>
            <a:xfrm>
              <a:off x="653805" y="2768339"/>
              <a:ext cx="1745627" cy="1473529"/>
              <a:chOff x="-2767395" y="3211580"/>
              <a:chExt cx="2136764" cy="1775179"/>
            </a:xfrm>
          </p:grpSpPr>
          <p:sp>
            <p:nvSpPr>
              <p:cNvPr id="12" name="Oval 11">
                <a:extLst>
                  <a:ext uri="{FF2B5EF4-FFF2-40B4-BE49-F238E27FC236}">
                    <a16:creationId xmlns:a16="http://schemas.microsoft.com/office/drawing/2014/main" id="{B3D559DF-9266-4114-B22B-760656B43FC6}"/>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3" name="Rectangle 12">
                <a:extLst>
                  <a:ext uri="{FF2B5EF4-FFF2-40B4-BE49-F238E27FC236}">
                    <a16:creationId xmlns:a16="http://schemas.microsoft.com/office/drawing/2014/main" id="{5AADA394-58FC-4757-9284-2FFD1656D2E6}"/>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4" name="Rectangle 13">
                <a:extLst>
                  <a:ext uri="{FF2B5EF4-FFF2-40B4-BE49-F238E27FC236}">
                    <a16:creationId xmlns:a16="http://schemas.microsoft.com/office/drawing/2014/main" id="{5B2350D2-579C-4538-B636-9AF1F239BEB0}"/>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5" name="Freeform 10">
                <a:extLst>
                  <a:ext uri="{FF2B5EF4-FFF2-40B4-BE49-F238E27FC236}">
                    <a16:creationId xmlns:a16="http://schemas.microsoft.com/office/drawing/2014/main" id="{E13C3687-6941-46E2-BD2D-0BBE93507D38}"/>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algn="ctr" defTabSz="685537" fontAlgn="auto">
                  <a:spcBef>
                    <a:spcPts val="0"/>
                  </a:spcBef>
                  <a:spcAft>
                    <a:spcPts val="0"/>
                  </a:spcAft>
                  <a:defRPr/>
                </a:pPr>
                <a:endParaRPr lang="en-US" sz="1350" b="0" kern="0" dirty="0">
                  <a:solidFill>
                    <a:srgbClr val="002050"/>
                  </a:solidFill>
                  <a:latin typeface="Segoe UI"/>
                </a:endParaRPr>
              </a:p>
            </p:txBody>
          </p:sp>
          <p:sp>
            <p:nvSpPr>
              <p:cNvPr id="16" name="TextBox 15">
                <a:extLst>
                  <a:ext uri="{FF2B5EF4-FFF2-40B4-BE49-F238E27FC236}">
                    <a16:creationId xmlns:a16="http://schemas.microsoft.com/office/drawing/2014/main" id="{982E9DBD-64DE-468D-BF63-B20FAD61DC81}"/>
                  </a:ext>
                </a:extLst>
              </p:cNvPr>
              <p:cNvSpPr txBox="1"/>
              <p:nvPr/>
            </p:nvSpPr>
            <p:spPr>
              <a:xfrm>
                <a:off x="-1917544" y="4303616"/>
                <a:ext cx="419908" cy="225250"/>
              </a:xfrm>
              <a:prstGeom prst="rect">
                <a:avLst/>
              </a:prstGeom>
              <a:noFill/>
            </p:spPr>
            <p:txBody>
              <a:bodyPr wrap="none" lIns="0" tIns="0" rIns="0" bIns="0">
                <a:spAutoFit/>
              </a:bodyPr>
              <a:lstStyle/>
              <a:p>
                <a:pPr lvl="0" algn="ctr" defTabSz="685472" fontAlgn="auto">
                  <a:lnSpc>
                    <a:spcPct val="90000"/>
                  </a:lnSpc>
                  <a:spcBef>
                    <a:spcPts val="0"/>
                  </a:spcBef>
                  <a:spcAft>
                    <a:spcPts val="0"/>
                  </a:spcAft>
                  <a:defRPr/>
                </a:pPr>
                <a:r>
                  <a:rPr lang="en-US" sz="1350" b="0" kern="0" dirty="0">
                    <a:solidFill>
                      <a:srgbClr val="002050"/>
                    </a:solidFill>
                    <a:latin typeface="Segoe UI"/>
                  </a:rPr>
                  <a:t>User</a:t>
                </a:r>
              </a:p>
            </p:txBody>
          </p:sp>
          <p:sp>
            <p:nvSpPr>
              <p:cNvPr id="17" name="Freeform 5">
                <a:extLst>
                  <a:ext uri="{FF2B5EF4-FFF2-40B4-BE49-F238E27FC236}">
                    <a16:creationId xmlns:a16="http://schemas.microsoft.com/office/drawing/2014/main" id="{7C75BA27-1592-476A-9AE0-6F6EFBD769CB}"/>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8" name="Freeform 31">
                <a:extLst>
                  <a:ext uri="{FF2B5EF4-FFF2-40B4-BE49-F238E27FC236}">
                    <a16:creationId xmlns:a16="http://schemas.microsoft.com/office/drawing/2014/main" id="{27DE6B0E-C60D-442C-A8F6-B98AFEBF717A}"/>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19" name="Group 18">
                <a:extLst>
                  <a:ext uri="{FF2B5EF4-FFF2-40B4-BE49-F238E27FC236}">
                    <a16:creationId xmlns:a16="http://schemas.microsoft.com/office/drawing/2014/main" id="{6A9379AA-12EF-482D-A701-6AA317D2E2F2}"/>
                  </a:ext>
                </a:extLst>
              </p:cNvPr>
              <p:cNvGrpSpPr/>
              <p:nvPr/>
            </p:nvGrpSpPr>
            <p:grpSpPr>
              <a:xfrm>
                <a:off x="-1332494" y="3902337"/>
                <a:ext cx="701863" cy="388009"/>
                <a:chOff x="-1332494" y="3888716"/>
                <a:chExt cx="701863" cy="388009"/>
              </a:xfrm>
            </p:grpSpPr>
            <p:sp>
              <p:nvSpPr>
                <p:cNvPr id="25" name="Rectangle 24">
                  <a:extLst>
                    <a:ext uri="{FF2B5EF4-FFF2-40B4-BE49-F238E27FC236}">
                      <a16:creationId xmlns:a16="http://schemas.microsoft.com/office/drawing/2014/main" id="{B8124093-FE72-4476-AD8C-75AC484F0718}"/>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26" name="Group 25">
                  <a:extLst>
                    <a:ext uri="{FF2B5EF4-FFF2-40B4-BE49-F238E27FC236}">
                      <a16:creationId xmlns:a16="http://schemas.microsoft.com/office/drawing/2014/main" id="{5276BDD0-E359-4D5B-9997-3411E1A48BFC}"/>
                    </a:ext>
                  </a:extLst>
                </p:cNvPr>
                <p:cNvGrpSpPr/>
                <p:nvPr/>
              </p:nvGrpSpPr>
              <p:grpSpPr>
                <a:xfrm>
                  <a:off x="-1332494" y="3888716"/>
                  <a:ext cx="701863" cy="388009"/>
                  <a:chOff x="12292013" y="915988"/>
                  <a:chExt cx="8083550" cy="4468812"/>
                </a:xfrm>
                <a:solidFill>
                  <a:srgbClr val="FFFFFF"/>
                </a:solidFill>
              </p:grpSpPr>
              <p:sp>
                <p:nvSpPr>
                  <p:cNvPr id="27" name="Freeform 17">
                    <a:extLst>
                      <a:ext uri="{FF2B5EF4-FFF2-40B4-BE49-F238E27FC236}">
                        <a16:creationId xmlns:a16="http://schemas.microsoft.com/office/drawing/2014/main" id="{074E5177-2922-4F21-A3E5-D71C213C9A52}"/>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28" name="Freeform 18">
                    <a:extLst>
                      <a:ext uri="{FF2B5EF4-FFF2-40B4-BE49-F238E27FC236}">
                        <a16:creationId xmlns:a16="http://schemas.microsoft.com/office/drawing/2014/main" id="{E025D912-B81D-4C47-8FBA-0201ADC042FE}"/>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20" name="Group 19">
                <a:extLst>
                  <a:ext uri="{FF2B5EF4-FFF2-40B4-BE49-F238E27FC236}">
                    <a16:creationId xmlns:a16="http://schemas.microsoft.com/office/drawing/2014/main" id="{53064423-D9C3-414F-866B-AFF49DE0E8D9}"/>
                  </a:ext>
                </a:extLst>
              </p:cNvPr>
              <p:cNvGrpSpPr/>
              <p:nvPr/>
            </p:nvGrpSpPr>
            <p:grpSpPr>
              <a:xfrm>
                <a:off x="-2767395" y="3863931"/>
                <a:ext cx="633945" cy="464820"/>
                <a:chOff x="-2767395" y="3863931"/>
                <a:chExt cx="633945" cy="464820"/>
              </a:xfrm>
            </p:grpSpPr>
            <p:sp>
              <p:nvSpPr>
                <p:cNvPr id="21" name="Rectangle 20">
                  <a:extLst>
                    <a:ext uri="{FF2B5EF4-FFF2-40B4-BE49-F238E27FC236}">
                      <a16:creationId xmlns:a16="http://schemas.microsoft.com/office/drawing/2014/main" id="{6BB9722F-8E18-4011-85EC-91056CA33C90}"/>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22" name="Group 21">
                  <a:extLst>
                    <a:ext uri="{FF2B5EF4-FFF2-40B4-BE49-F238E27FC236}">
                      <a16:creationId xmlns:a16="http://schemas.microsoft.com/office/drawing/2014/main" id="{5C33F300-2BD7-42D2-89EE-A8E04D67D1E5}"/>
                    </a:ext>
                  </a:extLst>
                </p:cNvPr>
                <p:cNvGrpSpPr/>
                <p:nvPr/>
              </p:nvGrpSpPr>
              <p:grpSpPr>
                <a:xfrm>
                  <a:off x="-2767395" y="3863931"/>
                  <a:ext cx="633945" cy="464820"/>
                  <a:chOff x="5576213" y="5106429"/>
                  <a:chExt cx="1172194" cy="859474"/>
                </a:xfrm>
              </p:grpSpPr>
              <p:sp>
                <p:nvSpPr>
                  <p:cNvPr id="23" name="Freeform 32">
                    <a:extLst>
                      <a:ext uri="{FF2B5EF4-FFF2-40B4-BE49-F238E27FC236}">
                        <a16:creationId xmlns:a16="http://schemas.microsoft.com/office/drawing/2014/main" id="{892BFEFD-675B-4B80-9073-C44561613633}"/>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24" name="Rectangle 33">
                    <a:extLst>
                      <a:ext uri="{FF2B5EF4-FFF2-40B4-BE49-F238E27FC236}">
                        <a16:creationId xmlns:a16="http://schemas.microsoft.com/office/drawing/2014/main" id="{84C0D6BC-E6B0-44FA-9336-D128D3947425}"/>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sp>
          <p:nvSpPr>
            <p:cNvPr id="29" name="Rectangle 28">
              <a:extLst>
                <a:ext uri="{FF2B5EF4-FFF2-40B4-BE49-F238E27FC236}">
                  <a16:creationId xmlns:a16="http://schemas.microsoft.com/office/drawing/2014/main" id="{152FDB76-CC8D-47F0-9EAF-291C38F29856}"/>
                </a:ext>
              </a:extLst>
            </p:cNvPr>
            <p:cNvSpPr/>
            <p:nvPr/>
          </p:nvSpPr>
          <p:spPr>
            <a:xfrm>
              <a:off x="5745531" y="4877135"/>
              <a:ext cx="993774" cy="244041"/>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cxnSp>
          <p:nvCxnSpPr>
            <p:cNvPr id="30" name="Straight Arrow Connector 29">
              <a:extLst>
                <a:ext uri="{FF2B5EF4-FFF2-40B4-BE49-F238E27FC236}">
                  <a16:creationId xmlns:a16="http://schemas.microsoft.com/office/drawing/2014/main" id="{DBC48A11-E70C-401C-91B2-E2F2FBFEC04A}"/>
                </a:ext>
              </a:extLst>
            </p:cNvPr>
            <p:cNvCxnSpPr/>
            <p:nvPr/>
          </p:nvCxnSpPr>
          <p:spPr>
            <a:xfrm>
              <a:off x="4476373" y="3214978"/>
              <a:ext cx="760989" cy="1729322"/>
            </a:xfrm>
            <a:prstGeom prst="straightConnector1">
              <a:avLst/>
            </a:prstGeom>
            <a:noFill/>
            <a:ln w="38100" cap="rnd" cmpd="sng" algn="ctr">
              <a:solidFill>
                <a:srgbClr val="92D050"/>
              </a:solidFill>
              <a:prstDash val="sysDot"/>
              <a:headEnd type="none" w="med" len="sm"/>
              <a:tailEnd type="triangle" w="med" len="sm"/>
            </a:ln>
            <a:effectLst/>
          </p:spPr>
        </p:cxnSp>
        <p:grpSp>
          <p:nvGrpSpPr>
            <p:cNvPr id="31" name="Group 30">
              <a:extLst>
                <a:ext uri="{FF2B5EF4-FFF2-40B4-BE49-F238E27FC236}">
                  <a16:creationId xmlns:a16="http://schemas.microsoft.com/office/drawing/2014/main" id="{8A5FEC1A-2878-4768-8DCF-57B5E3707509}"/>
                </a:ext>
              </a:extLst>
            </p:cNvPr>
            <p:cNvGrpSpPr/>
            <p:nvPr/>
          </p:nvGrpSpPr>
          <p:grpSpPr>
            <a:xfrm>
              <a:off x="4598381" y="4794287"/>
              <a:ext cx="1305928" cy="1107221"/>
              <a:chOff x="6658051" y="5354410"/>
              <a:chExt cx="1776404" cy="1506111"/>
            </a:xfrm>
          </p:grpSpPr>
          <p:grpSp>
            <p:nvGrpSpPr>
              <p:cNvPr id="32" name="Group 31">
                <a:extLst>
                  <a:ext uri="{FF2B5EF4-FFF2-40B4-BE49-F238E27FC236}">
                    <a16:creationId xmlns:a16="http://schemas.microsoft.com/office/drawing/2014/main" id="{81F3BEC3-F64D-496C-BC83-C423F6112E52}"/>
                  </a:ext>
                </a:extLst>
              </p:cNvPr>
              <p:cNvGrpSpPr/>
              <p:nvPr/>
            </p:nvGrpSpPr>
            <p:grpSpPr>
              <a:xfrm>
                <a:off x="6749062" y="6066472"/>
                <a:ext cx="662775" cy="438408"/>
                <a:chOff x="2735263" y="1203325"/>
                <a:chExt cx="6724650" cy="4448176"/>
              </a:xfrm>
              <a:solidFill>
                <a:srgbClr val="FFFFFF"/>
              </a:solidFill>
            </p:grpSpPr>
            <p:sp>
              <p:nvSpPr>
                <p:cNvPr id="43" name="Freeform 19">
                  <a:extLst>
                    <a:ext uri="{FF2B5EF4-FFF2-40B4-BE49-F238E27FC236}">
                      <a16:creationId xmlns:a16="http://schemas.microsoft.com/office/drawing/2014/main" id="{626A2A57-D4D8-4B9F-B701-CA4285C553F4}"/>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4" name="Freeform 20">
                  <a:extLst>
                    <a:ext uri="{FF2B5EF4-FFF2-40B4-BE49-F238E27FC236}">
                      <a16:creationId xmlns:a16="http://schemas.microsoft.com/office/drawing/2014/main" id="{124A6CE3-38B8-4D28-95B5-58341BE3A4EA}"/>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33" name="Group 32">
                <a:extLst>
                  <a:ext uri="{FF2B5EF4-FFF2-40B4-BE49-F238E27FC236}">
                    <a16:creationId xmlns:a16="http://schemas.microsoft.com/office/drawing/2014/main" id="{08E8C761-990E-464E-AF28-AB0BA6DB7680}"/>
                  </a:ext>
                </a:extLst>
              </p:cNvPr>
              <p:cNvGrpSpPr/>
              <p:nvPr/>
            </p:nvGrpSpPr>
            <p:grpSpPr>
              <a:xfrm>
                <a:off x="7650550" y="6066472"/>
                <a:ext cx="662775" cy="438408"/>
                <a:chOff x="2735263" y="1203325"/>
                <a:chExt cx="6724650" cy="4448176"/>
              </a:xfrm>
              <a:solidFill>
                <a:srgbClr val="FFFFFF"/>
              </a:solidFill>
            </p:grpSpPr>
            <p:sp>
              <p:nvSpPr>
                <p:cNvPr id="41" name="Freeform 19">
                  <a:extLst>
                    <a:ext uri="{FF2B5EF4-FFF2-40B4-BE49-F238E27FC236}">
                      <a16:creationId xmlns:a16="http://schemas.microsoft.com/office/drawing/2014/main" id="{B48E8D24-62AA-4320-8667-695C61D0E6EF}"/>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2" name="Freeform 20">
                  <a:extLst>
                    <a:ext uri="{FF2B5EF4-FFF2-40B4-BE49-F238E27FC236}">
                      <a16:creationId xmlns:a16="http://schemas.microsoft.com/office/drawing/2014/main" id="{4EFB31C3-6CC8-4147-B5E9-FB70E29A6F8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34" name="Picture 33">
                <a:extLst>
                  <a:ext uri="{FF2B5EF4-FFF2-40B4-BE49-F238E27FC236}">
                    <a16:creationId xmlns:a16="http://schemas.microsoft.com/office/drawing/2014/main" id="{00B69F59-8B28-43FB-809B-FE312ACA20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58051" y="6261027"/>
                <a:ext cx="893792" cy="599494"/>
              </a:xfrm>
              <a:prstGeom prst="rect">
                <a:avLst/>
              </a:prstGeom>
            </p:spPr>
          </p:pic>
          <p:pic>
            <p:nvPicPr>
              <p:cNvPr id="35" name="Picture 34">
                <a:extLst>
                  <a:ext uri="{FF2B5EF4-FFF2-40B4-BE49-F238E27FC236}">
                    <a16:creationId xmlns:a16="http://schemas.microsoft.com/office/drawing/2014/main" id="{4F694B78-DB19-44D8-B362-5C1D81E97DA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40663" y="6261027"/>
                <a:ext cx="893792" cy="599494"/>
              </a:xfrm>
              <a:prstGeom prst="rect">
                <a:avLst/>
              </a:prstGeom>
            </p:spPr>
          </p:pic>
          <p:pic>
            <p:nvPicPr>
              <p:cNvPr id="36" name="Picture 35">
                <a:extLst>
                  <a:ext uri="{FF2B5EF4-FFF2-40B4-BE49-F238E27FC236}">
                    <a16:creationId xmlns:a16="http://schemas.microsoft.com/office/drawing/2014/main" id="{A7756655-43AD-470B-924B-044FC408D7F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87411" y="5560609"/>
                <a:ext cx="944483" cy="633493"/>
              </a:xfrm>
              <a:prstGeom prst="rect">
                <a:avLst/>
              </a:prstGeom>
            </p:spPr>
          </p:pic>
          <p:sp>
            <p:nvSpPr>
              <p:cNvPr id="37" name="Oval 36">
                <a:extLst>
                  <a:ext uri="{FF2B5EF4-FFF2-40B4-BE49-F238E27FC236}">
                    <a16:creationId xmlns:a16="http://schemas.microsoft.com/office/drawing/2014/main" id="{B3832CE6-B250-431A-AD6C-97E9D63B4F4C}"/>
                  </a:ext>
                </a:extLst>
              </p:cNvPr>
              <p:cNvSpPr/>
              <p:nvPr/>
            </p:nvSpPr>
            <p:spPr bwMode="auto">
              <a:xfrm>
                <a:off x="7253947" y="5391714"/>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38" name="Group 37">
                <a:extLst>
                  <a:ext uri="{FF2B5EF4-FFF2-40B4-BE49-F238E27FC236}">
                    <a16:creationId xmlns:a16="http://schemas.microsoft.com/office/drawing/2014/main" id="{231ACED3-DA4D-4EED-B6EC-BE7E1B86754D}"/>
                  </a:ext>
                </a:extLst>
              </p:cNvPr>
              <p:cNvGrpSpPr/>
              <p:nvPr/>
            </p:nvGrpSpPr>
            <p:grpSpPr>
              <a:xfrm>
                <a:off x="7216644" y="5354410"/>
                <a:ext cx="455007" cy="354389"/>
                <a:chOff x="3461012" y="3385426"/>
                <a:chExt cx="446126" cy="347472"/>
              </a:xfrm>
            </p:grpSpPr>
            <p:sp>
              <p:nvSpPr>
                <p:cNvPr id="39" name="Oval 38">
                  <a:extLst>
                    <a:ext uri="{FF2B5EF4-FFF2-40B4-BE49-F238E27FC236}">
                      <a16:creationId xmlns:a16="http://schemas.microsoft.com/office/drawing/2014/main" id="{DE61E519-D158-463F-A6ED-43910F4B916C}"/>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40" name="Freeform 11">
                  <a:extLst>
                    <a:ext uri="{FF2B5EF4-FFF2-40B4-BE49-F238E27FC236}">
                      <a16:creationId xmlns:a16="http://schemas.microsoft.com/office/drawing/2014/main" id="{22427154-6570-470B-8FB6-B5DED5F35D7D}"/>
                    </a:ext>
                  </a:extLst>
                </p:cNvPr>
                <p:cNvSpPr>
                  <a:spLocks noEditPoints="1"/>
                </p:cNvSpPr>
                <p:nvPr/>
              </p:nvSpPr>
              <p:spPr bwMode="auto">
                <a:xfrm>
                  <a:off x="363281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pic>
          <p:nvPicPr>
            <p:cNvPr id="45" name="Picture 44">
              <a:extLst>
                <a:ext uri="{FF2B5EF4-FFF2-40B4-BE49-F238E27FC236}">
                  <a16:creationId xmlns:a16="http://schemas.microsoft.com/office/drawing/2014/main" id="{3DE5D267-33A9-48B2-B432-F6DEF0359935}"/>
                </a:ext>
              </a:extLst>
            </p:cNvPr>
            <p:cNvPicPr>
              <a:picLocks noChangeAspect="1"/>
            </p:cNvPicPr>
            <p:nvPr/>
          </p:nvPicPr>
          <p:blipFill>
            <a:blip r:embed="rId4" cstate="email">
              <a:lum bright="100000"/>
              <a:extLst>
                <a:ext uri="{28A0092B-C50C-407E-A947-70E740481C1C}">
                  <a14:useLocalDpi xmlns:a14="http://schemas.microsoft.com/office/drawing/2010/main"/>
                </a:ext>
              </a:extLst>
            </a:blip>
            <a:stretch>
              <a:fillRect/>
            </a:stretch>
          </p:blipFill>
          <p:spPr>
            <a:xfrm>
              <a:off x="850253" y="5532136"/>
              <a:ext cx="1319750" cy="248702"/>
            </a:xfrm>
            <a:prstGeom prst="rect">
              <a:avLst/>
            </a:prstGeom>
            <a:solidFill>
              <a:srgbClr val="002050"/>
            </a:solidFill>
            <a:ln w="38100">
              <a:solidFill>
                <a:srgbClr val="002050"/>
              </a:solidFill>
            </a:ln>
          </p:spPr>
        </p:pic>
        <p:sp>
          <p:nvSpPr>
            <p:cNvPr id="46" name="Rectangle 45">
              <a:extLst>
                <a:ext uri="{FF2B5EF4-FFF2-40B4-BE49-F238E27FC236}">
                  <a16:creationId xmlns:a16="http://schemas.microsoft.com/office/drawing/2014/main" id="{C368BDAB-5361-41F0-A99E-ADCF0BCF0E72}"/>
                </a:ext>
              </a:extLst>
            </p:cNvPr>
            <p:cNvSpPr/>
            <p:nvPr/>
          </p:nvSpPr>
          <p:spPr>
            <a:xfrm>
              <a:off x="7151107" y="2373837"/>
              <a:ext cx="1890602" cy="519373"/>
            </a:xfrm>
            <a:prstGeom prst="rect">
              <a:avLst/>
            </a:prstGeom>
          </p:spPr>
          <p:txBody>
            <a:bodyPr wrap="square">
              <a:spAutoFit/>
            </a:bodyPr>
            <a:lstStyle/>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Identity Synchronization + </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Pass-through Authentication + Seamless SSO</a:t>
              </a:r>
            </a:p>
          </p:txBody>
        </p:sp>
        <p:sp>
          <p:nvSpPr>
            <p:cNvPr id="47" name="Freeform 59">
              <a:extLst>
                <a:ext uri="{FF2B5EF4-FFF2-40B4-BE49-F238E27FC236}">
                  <a16:creationId xmlns:a16="http://schemas.microsoft.com/office/drawing/2014/main" id="{43DFE9F2-57EE-428A-B6ED-CF8FA5779DEB}"/>
                </a:ext>
              </a:extLst>
            </p:cNvPr>
            <p:cNvSpPr>
              <a:spLocks noChangeAspect="1" noEditPoints="1"/>
            </p:cNvSpPr>
            <p:nvPr/>
          </p:nvSpPr>
          <p:spPr bwMode="auto">
            <a:xfrm>
              <a:off x="4623609" y="3751191"/>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nvGrpSpPr>
            <p:cNvPr id="48" name="Group 47">
              <a:extLst>
                <a:ext uri="{FF2B5EF4-FFF2-40B4-BE49-F238E27FC236}">
                  <a16:creationId xmlns:a16="http://schemas.microsoft.com/office/drawing/2014/main" id="{6EB04EF7-497B-4E7A-854B-9836FA86C76D}"/>
                </a:ext>
              </a:extLst>
            </p:cNvPr>
            <p:cNvGrpSpPr/>
            <p:nvPr/>
          </p:nvGrpSpPr>
          <p:grpSpPr>
            <a:xfrm>
              <a:off x="3861442" y="2362147"/>
              <a:ext cx="1883650" cy="1238604"/>
              <a:chOff x="5251692" y="2046062"/>
              <a:chExt cx="2562258" cy="1684826"/>
            </a:xfrm>
          </p:grpSpPr>
          <p:sp>
            <p:nvSpPr>
              <p:cNvPr id="49" name="Freeform 38">
                <a:extLst>
                  <a:ext uri="{FF2B5EF4-FFF2-40B4-BE49-F238E27FC236}">
                    <a16:creationId xmlns:a16="http://schemas.microsoft.com/office/drawing/2014/main" id="{99CD6987-3362-4D57-ACE8-8E33B2404E8B}"/>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lvl="0" defTabSz="685406" fontAlgn="auto">
                  <a:spcBef>
                    <a:spcPts val="0"/>
                  </a:spcBef>
                  <a:spcAft>
                    <a:spcPts val="0"/>
                  </a:spcAft>
                  <a:defRPr/>
                </a:pPr>
                <a:endParaRPr lang="en-US" sz="1350" b="0" kern="0" dirty="0">
                  <a:solidFill>
                    <a:srgbClr val="002050"/>
                  </a:solidFill>
                  <a:latin typeface="Segoe UI"/>
                </a:endParaRPr>
              </a:p>
            </p:txBody>
          </p:sp>
          <p:sp>
            <p:nvSpPr>
              <p:cNvPr id="50" name="icon GEARS">
                <a:extLst>
                  <a:ext uri="{FF2B5EF4-FFF2-40B4-BE49-F238E27FC236}">
                    <a16:creationId xmlns:a16="http://schemas.microsoft.com/office/drawing/2014/main" id="{83FE2E0B-46D9-43A9-9E62-9A0F007D25E2}"/>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lvl="0" defTabSz="684671" fontAlgn="auto">
                  <a:spcBef>
                    <a:spcPts val="0"/>
                  </a:spcBef>
                  <a:spcAft>
                    <a:spcPts val="0"/>
                  </a:spcAft>
                  <a:defRPr/>
                </a:pPr>
                <a:endParaRPr lang="en-US" sz="1471" b="0" kern="0" dirty="0">
                  <a:solidFill>
                    <a:srgbClr val="002050"/>
                  </a:solidFill>
                  <a:latin typeface="Segoe UI"/>
                  <a:ea typeface="ＭＳ Ｐゴシック" charset="0"/>
                </a:endParaRPr>
              </a:p>
            </p:txBody>
          </p:sp>
        </p:grpSp>
        <p:sp>
          <p:nvSpPr>
            <p:cNvPr id="51" name="Rectangle 50">
              <a:extLst>
                <a:ext uri="{FF2B5EF4-FFF2-40B4-BE49-F238E27FC236}">
                  <a16:creationId xmlns:a16="http://schemas.microsoft.com/office/drawing/2014/main" id="{570BA580-0220-4523-82FB-806A2F3E7212}"/>
                </a:ext>
              </a:extLst>
            </p:cNvPr>
            <p:cNvSpPr/>
            <p:nvPr/>
          </p:nvSpPr>
          <p:spPr bwMode="auto">
            <a:xfrm>
              <a:off x="4697876" y="4128702"/>
              <a:ext cx="460182" cy="224921"/>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324" b="0" kern="0" spc="-23" dirty="0">
                  <a:solidFill>
                    <a:srgbClr val="002050"/>
                  </a:solidFill>
                  <a:latin typeface="Segoe UI Semibold" panose="020B0702040204020203" pitchFamily="34" charset="0"/>
                  <a:cs typeface="Segoe UI Semibold" panose="020B0702040204020203" pitchFamily="34" charset="0"/>
                </a:rPr>
                <a:t>ADFS</a:t>
              </a:r>
            </a:p>
          </p:txBody>
        </p:sp>
        <p:sp>
          <p:nvSpPr>
            <p:cNvPr id="52" name="TextBox 51">
              <a:extLst>
                <a:ext uri="{FF2B5EF4-FFF2-40B4-BE49-F238E27FC236}">
                  <a16:creationId xmlns:a16="http://schemas.microsoft.com/office/drawing/2014/main" id="{FC45E3C7-C471-4505-99D0-D5C5581C7447}"/>
                </a:ext>
              </a:extLst>
            </p:cNvPr>
            <p:cNvSpPr txBox="1"/>
            <p:nvPr/>
          </p:nvSpPr>
          <p:spPr>
            <a:xfrm>
              <a:off x="4465213" y="2929887"/>
              <a:ext cx="997835" cy="284693"/>
            </a:xfrm>
            <a:prstGeom prst="rect">
              <a:avLst/>
            </a:prstGeom>
          </p:spPr>
          <p:txBody>
            <a:bodyPr wrap="square" lIns="0" tIns="0" rIns="0" bIns="0" rtlCol="0">
              <a:spAutoFit/>
            </a:bodyPr>
            <a:lstStyle/>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53" name="Picture 52">
              <a:extLst>
                <a:ext uri="{FF2B5EF4-FFF2-40B4-BE49-F238E27FC236}">
                  <a16:creationId xmlns:a16="http://schemas.microsoft.com/office/drawing/2014/main" id="{DC719829-8ECA-4B19-8618-A2DD9607912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nvGrpSpPr>
            <p:cNvPr id="54" name="Group 53">
              <a:extLst>
                <a:ext uri="{FF2B5EF4-FFF2-40B4-BE49-F238E27FC236}">
                  <a16:creationId xmlns:a16="http://schemas.microsoft.com/office/drawing/2014/main" id="{3D67B20A-0C1B-4F19-AB7D-E0C00D1D55BB}"/>
                </a:ext>
              </a:extLst>
            </p:cNvPr>
            <p:cNvGrpSpPr/>
            <p:nvPr/>
          </p:nvGrpSpPr>
          <p:grpSpPr>
            <a:xfrm>
              <a:off x="7720020" y="4945875"/>
              <a:ext cx="1305929" cy="955633"/>
              <a:chOff x="9384607" y="5560609"/>
              <a:chExt cx="1776405" cy="1299912"/>
            </a:xfrm>
          </p:grpSpPr>
          <p:sp>
            <p:nvSpPr>
              <p:cNvPr id="55" name="Freeform 19">
                <a:extLst>
                  <a:ext uri="{FF2B5EF4-FFF2-40B4-BE49-F238E27FC236}">
                    <a16:creationId xmlns:a16="http://schemas.microsoft.com/office/drawing/2014/main" id="{CFBF1DA1-F22B-4BF8-8BBD-61BF05AD7AB1}"/>
                  </a:ext>
                </a:extLst>
              </p:cNvPr>
              <p:cNvSpPr>
                <a:spLocks noEditPoints="1"/>
              </p:cNvSpPr>
              <p:nvPr/>
            </p:nvSpPr>
            <p:spPr bwMode="auto">
              <a:xfrm>
                <a:off x="9475619" y="6298506"/>
                <a:ext cx="662774" cy="206374"/>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56" name="Freeform 20">
                <a:extLst>
                  <a:ext uri="{FF2B5EF4-FFF2-40B4-BE49-F238E27FC236}">
                    <a16:creationId xmlns:a16="http://schemas.microsoft.com/office/drawing/2014/main" id="{E5BD8448-3AA4-400A-8052-DB47BDFCC97D}"/>
                  </a:ext>
                </a:extLst>
              </p:cNvPr>
              <p:cNvSpPr>
                <a:spLocks noEditPoints="1"/>
              </p:cNvSpPr>
              <p:nvPr/>
            </p:nvSpPr>
            <p:spPr bwMode="auto">
              <a:xfrm>
                <a:off x="9475619" y="6066472"/>
                <a:ext cx="662774" cy="206374"/>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57" name="Group 56">
                <a:extLst>
                  <a:ext uri="{FF2B5EF4-FFF2-40B4-BE49-F238E27FC236}">
                    <a16:creationId xmlns:a16="http://schemas.microsoft.com/office/drawing/2014/main" id="{E8FDFAE0-90B0-4C34-A34B-1705359A93C9}"/>
                  </a:ext>
                </a:extLst>
              </p:cNvPr>
              <p:cNvGrpSpPr/>
              <p:nvPr/>
            </p:nvGrpSpPr>
            <p:grpSpPr>
              <a:xfrm>
                <a:off x="10377107" y="6066472"/>
                <a:ext cx="662775" cy="438408"/>
                <a:chOff x="2735263" y="1203325"/>
                <a:chExt cx="6724650" cy="4448176"/>
              </a:xfrm>
              <a:solidFill>
                <a:srgbClr val="FFFFFF"/>
              </a:solidFill>
            </p:grpSpPr>
            <p:sp>
              <p:nvSpPr>
                <p:cNvPr id="61" name="Freeform 19">
                  <a:extLst>
                    <a:ext uri="{FF2B5EF4-FFF2-40B4-BE49-F238E27FC236}">
                      <a16:creationId xmlns:a16="http://schemas.microsoft.com/office/drawing/2014/main" id="{999F567C-7511-4E5A-9035-8A02C8CE24CC}"/>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2" name="Freeform 20">
                  <a:extLst>
                    <a:ext uri="{FF2B5EF4-FFF2-40B4-BE49-F238E27FC236}">
                      <a16:creationId xmlns:a16="http://schemas.microsoft.com/office/drawing/2014/main" id="{8351AE1F-09E7-4DE5-9D9A-2AE06D2BB10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58" name="Picture 57">
                <a:extLst>
                  <a:ext uri="{FF2B5EF4-FFF2-40B4-BE49-F238E27FC236}">
                    <a16:creationId xmlns:a16="http://schemas.microsoft.com/office/drawing/2014/main" id="{3F4679BA-803D-475D-B2FF-FE91DFF020E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84607" y="6261027"/>
                <a:ext cx="893792" cy="599494"/>
              </a:xfrm>
              <a:prstGeom prst="rect">
                <a:avLst/>
              </a:prstGeom>
            </p:spPr>
          </p:pic>
          <p:pic>
            <p:nvPicPr>
              <p:cNvPr id="59" name="Picture 58">
                <a:extLst>
                  <a:ext uri="{FF2B5EF4-FFF2-40B4-BE49-F238E27FC236}">
                    <a16:creationId xmlns:a16="http://schemas.microsoft.com/office/drawing/2014/main" id="{CA62DD38-56BE-4C81-81DD-64E8FDAAA9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67220" y="6261027"/>
                <a:ext cx="893792" cy="599494"/>
              </a:xfrm>
              <a:prstGeom prst="rect">
                <a:avLst/>
              </a:prstGeom>
            </p:spPr>
          </p:pic>
          <p:pic>
            <p:nvPicPr>
              <p:cNvPr id="60" name="Picture 59">
                <a:extLst>
                  <a:ext uri="{FF2B5EF4-FFF2-40B4-BE49-F238E27FC236}">
                    <a16:creationId xmlns:a16="http://schemas.microsoft.com/office/drawing/2014/main" id="{854F2711-DB9F-4723-9B5B-37AA53684F2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13968" y="5560609"/>
                <a:ext cx="944483" cy="633493"/>
              </a:xfrm>
              <a:prstGeom prst="rect">
                <a:avLst/>
              </a:prstGeom>
            </p:spPr>
          </p:pic>
        </p:grpSp>
        <p:sp>
          <p:nvSpPr>
            <p:cNvPr id="63" name="Rectangle 62">
              <a:extLst>
                <a:ext uri="{FF2B5EF4-FFF2-40B4-BE49-F238E27FC236}">
                  <a16:creationId xmlns:a16="http://schemas.microsoft.com/office/drawing/2014/main" id="{A9DF67A4-5858-4490-83E4-01E1CF7EBDF4}"/>
                </a:ext>
              </a:extLst>
            </p:cNvPr>
            <p:cNvSpPr/>
            <p:nvPr/>
          </p:nvSpPr>
          <p:spPr>
            <a:xfrm>
              <a:off x="7792195" y="4102181"/>
              <a:ext cx="901205" cy="244041"/>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cxnSp>
          <p:nvCxnSpPr>
            <p:cNvPr id="64" name="Straight Arrow Connector 63">
              <a:extLst>
                <a:ext uri="{FF2B5EF4-FFF2-40B4-BE49-F238E27FC236}">
                  <a16:creationId xmlns:a16="http://schemas.microsoft.com/office/drawing/2014/main" id="{B34BA598-4837-4347-A3A8-C5C90303836B}"/>
                </a:ext>
              </a:extLst>
            </p:cNvPr>
            <p:cNvCxnSpPr/>
            <p:nvPr/>
          </p:nvCxnSpPr>
          <p:spPr>
            <a:xfrm>
              <a:off x="5675008" y="3460533"/>
              <a:ext cx="1711211" cy="2007393"/>
            </a:xfrm>
            <a:prstGeom prst="straightConnector1">
              <a:avLst/>
            </a:prstGeom>
            <a:noFill/>
            <a:ln w="38100" cap="rnd" cmpd="sng" algn="ctr">
              <a:solidFill>
                <a:srgbClr val="00B0F0"/>
              </a:solidFill>
              <a:prstDash val="sysDot"/>
              <a:headEnd type="none" w="med" len="sm"/>
              <a:tailEnd type="triangle" w="med" len="sm"/>
            </a:ln>
            <a:effectLst/>
          </p:spPr>
        </p:cxnSp>
        <p:cxnSp>
          <p:nvCxnSpPr>
            <p:cNvPr id="65" name="Straight Arrow Connector 64">
              <a:extLst>
                <a:ext uri="{FF2B5EF4-FFF2-40B4-BE49-F238E27FC236}">
                  <a16:creationId xmlns:a16="http://schemas.microsoft.com/office/drawing/2014/main" id="{EEDAB19D-8859-4C93-AC46-9E9460ED1DEF}"/>
                </a:ext>
              </a:extLst>
            </p:cNvPr>
            <p:cNvCxnSpPr/>
            <p:nvPr/>
          </p:nvCxnSpPr>
          <p:spPr>
            <a:xfrm flipV="1">
              <a:off x="7398072" y="5310109"/>
              <a:ext cx="419371" cy="263596"/>
            </a:xfrm>
            <a:prstGeom prst="straightConnector1">
              <a:avLst/>
            </a:prstGeom>
            <a:noFill/>
            <a:ln w="38100" cap="rnd" cmpd="sng" algn="ctr">
              <a:solidFill>
                <a:srgbClr val="00B0F0"/>
              </a:solidFill>
              <a:prstDash val="sysDot"/>
              <a:headEnd type="none" w="med" len="sm"/>
              <a:tailEnd type="triangle" w="med" len="sm"/>
            </a:ln>
            <a:effectLst/>
          </p:spPr>
        </p:cxnSp>
        <p:grpSp>
          <p:nvGrpSpPr>
            <p:cNvPr id="66" name="Group 65">
              <a:extLst>
                <a:ext uri="{FF2B5EF4-FFF2-40B4-BE49-F238E27FC236}">
                  <a16:creationId xmlns:a16="http://schemas.microsoft.com/office/drawing/2014/main" id="{C7489C16-4881-45CA-B51C-D34A1895F9D3}"/>
                </a:ext>
              </a:extLst>
            </p:cNvPr>
            <p:cNvGrpSpPr/>
            <p:nvPr/>
          </p:nvGrpSpPr>
          <p:grpSpPr>
            <a:xfrm>
              <a:off x="7676084" y="5140238"/>
              <a:ext cx="260529" cy="260529"/>
              <a:chOff x="8426544" y="5627534"/>
              <a:chExt cx="354389" cy="354389"/>
            </a:xfrm>
          </p:grpSpPr>
          <p:sp>
            <p:nvSpPr>
              <p:cNvPr id="67" name="Oval 66">
                <a:extLst>
                  <a:ext uri="{FF2B5EF4-FFF2-40B4-BE49-F238E27FC236}">
                    <a16:creationId xmlns:a16="http://schemas.microsoft.com/office/drawing/2014/main" id="{D0A2DB43-3760-41D2-82DA-67677C1C83F3}"/>
                  </a:ext>
                </a:extLst>
              </p:cNvPr>
              <p:cNvSpPr/>
              <p:nvPr/>
            </p:nvSpPr>
            <p:spPr bwMode="auto">
              <a:xfrm>
                <a:off x="8463848" y="5664838"/>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68" name="Group 67">
                <a:extLst>
                  <a:ext uri="{FF2B5EF4-FFF2-40B4-BE49-F238E27FC236}">
                    <a16:creationId xmlns:a16="http://schemas.microsoft.com/office/drawing/2014/main" id="{C6811A0B-8D81-46AD-96BB-11E6E700EF7C}"/>
                  </a:ext>
                </a:extLst>
              </p:cNvPr>
              <p:cNvGrpSpPr/>
              <p:nvPr/>
            </p:nvGrpSpPr>
            <p:grpSpPr>
              <a:xfrm>
                <a:off x="8426544" y="5627534"/>
                <a:ext cx="354389" cy="354389"/>
                <a:chOff x="3461012" y="3385426"/>
                <a:chExt cx="347472" cy="347472"/>
              </a:xfrm>
            </p:grpSpPr>
            <p:sp>
              <p:nvSpPr>
                <p:cNvPr id="69" name="Oval 68">
                  <a:extLst>
                    <a:ext uri="{FF2B5EF4-FFF2-40B4-BE49-F238E27FC236}">
                      <a16:creationId xmlns:a16="http://schemas.microsoft.com/office/drawing/2014/main" id="{3A906488-79B8-4602-A5BD-8BD11C64A1B1}"/>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0" name="Freeform 11">
                  <a:extLst>
                    <a:ext uri="{FF2B5EF4-FFF2-40B4-BE49-F238E27FC236}">
                      <a16:creationId xmlns:a16="http://schemas.microsoft.com/office/drawing/2014/main" id="{AD646DB5-F2B2-4D63-B93B-07EA32240267}"/>
                    </a:ext>
                  </a:extLst>
                </p:cNvPr>
                <p:cNvSpPr>
                  <a:spLocks noEditPoints="1"/>
                </p:cNvSpPr>
                <p:nvPr/>
              </p:nvSpPr>
              <p:spPr bwMode="auto">
                <a:xfrm>
                  <a:off x="3497587"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00B0F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sp>
          <p:nvSpPr>
            <p:cNvPr id="71" name="Arc 70">
              <a:extLst>
                <a:ext uri="{FF2B5EF4-FFF2-40B4-BE49-F238E27FC236}">
                  <a16:creationId xmlns:a16="http://schemas.microsoft.com/office/drawing/2014/main" id="{0CD40468-CFFD-4D0B-AF1F-927C1D987AED}"/>
                </a:ext>
              </a:extLst>
            </p:cNvPr>
            <p:cNvSpPr/>
            <p:nvPr/>
          </p:nvSpPr>
          <p:spPr>
            <a:xfrm>
              <a:off x="2093321" y="3114909"/>
              <a:ext cx="6636684" cy="3071688"/>
            </a:xfrm>
            <a:prstGeom prst="arc">
              <a:avLst>
                <a:gd name="adj1" fmla="val 16879337"/>
                <a:gd name="adj2" fmla="val 534869"/>
              </a:avLst>
            </a:prstGeom>
            <a:noFill/>
            <a:ln w="28575" cap="rnd" cmpd="sng" algn="ctr">
              <a:solidFill>
                <a:srgbClr val="FFFFFF"/>
              </a:solidFill>
              <a:prstDash val="sysDot"/>
              <a:headEnd type="triangle" w="med" len="med"/>
              <a:tailEnd type="triangle" w="med" len="med"/>
            </a:ln>
            <a:effectLst/>
          </p:spPr>
          <p:txBody>
            <a:bodyPr rtlCol="0" anchor="ctr"/>
            <a:lstStyle/>
            <a:p>
              <a:pPr lvl="0" algn="ctr" defTabSz="672161" fontAlgn="auto">
                <a:spcBef>
                  <a:spcPts val="0"/>
                </a:spcBef>
                <a:spcAft>
                  <a:spcPts val="0"/>
                </a:spcAft>
                <a:defRPr/>
              </a:pPr>
              <a:endParaRPr lang="en-US" sz="1324" b="0" kern="0" dirty="0">
                <a:solidFill>
                  <a:srgbClr val="002050"/>
                </a:solidFill>
                <a:latin typeface="Segoe UI"/>
              </a:endParaRPr>
            </a:p>
          </p:txBody>
        </p:sp>
        <p:grpSp>
          <p:nvGrpSpPr>
            <p:cNvPr id="72" name="Group 71">
              <a:extLst>
                <a:ext uri="{FF2B5EF4-FFF2-40B4-BE49-F238E27FC236}">
                  <a16:creationId xmlns:a16="http://schemas.microsoft.com/office/drawing/2014/main" id="{EBA08B54-5AA3-42B0-B29E-1D327DB383F0}"/>
                </a:ext>
              </a:extLst>
            </p:cNvPr>
            <p:cNvGrpSpPr/>
            <p:nvPr/>
          </p:nvGrpSpPr>
          <p:grpSpPr>
            <a:xfrm>
              <a:off x="7645984" y="3624336"/>
              <a:ext cx="984989" cy="406057"/>
              <a:chOff x="8390887" y="3832143"/>
              <a:chExt cx="1339845" cy="552343"/>
            </a:xfrm>
          </p:grpSpPr>
          <p:grpSp>
            <p:nvGrpSpPr>
              <p:cNvPr id="73" name="Group 72">
                <a:extLst>
                  <a:ext uri="{FF2B5EF4-FFF2-40B4-BE49-F238E27FC236}">
                    <a16:creationId xmlns:a16="http://schemas.microsoft.com/office/drawing/2014/main" id="{D260CADB-C75F-4A61-B27F-C5B02D01A89D}"/>
                  </a:ext>
                </a:extLst>
              </p:cNvPr>
              <p:cNvGrpSpPr/>
              <p:nvPr/>
            </p:nvGrpSpPr>
            <p:grpSpPr>
              <a:xfrm>
                <a:off x="8433167" y="3832143"/>
                <a:ext cx="1249363" cy="552343"/>
                <a:chOff x="3409633" y="2041366"/>
                <a:chExt cx="1386442" cy="612945"/>
              </a:xfrm>
            </p:grpSpPr>
            <p:sp>
              <p:nvSpPr>
                <p:cNvPr id="80" name="Rectangle: Rounded Corners 79">
                  <a:extLst>
                    <a:ext uri="{FF2B5EF4-FFF2-40B4-BE49-F238E27FC236}">
                      <a16:creationId xmlns:a16="http://schemas.microsoft.com/office/drawing/2014/main" id="{A5A802AD-2D2D-43AB-B667-358A3DB3C6B4}"/>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81" name="Group 80">
                  <a:extLst>
                    <a:ext uri="{FF2B5EF4-FFF2-40B4-BE49-F238E27FC236}">
                      <a16:creationId xmlns:a16="http://schemas.microsoft.com/office/drawing/2014/main" id="{12D547D9-75C5-4EA4-A201-A4C1033DFAA1}"/>
                    </a:ext>
                  </a:extLst>
                </p:cNvPr>
                <p:cNvGrpSpPr/>
                <p:nvPr/>
              </p:nvGrpSpPr>
              <p:grpSpPr>
                <a:xfrm>
                  <a:off x="3617505" y="2166176"/>
                  <a:ext cx="955461" cy="369353"/>
                  <a:chOff x="3651712" y="2166176"/>
                  <a:chExt cx="955461" cy="369353"/>
                </a:xfrm>
              </p:grpSpPr>
              <p:sp>
                <p:nvSpPr>
                  <p:cNvPr id="82" name="Freeform 41">
                    <a:extLst>
                      <a:ext uri="{FF2B5EF4-FFF2-40B4-BE49-F238E27FC236}">
                        <a16:creationId xmlns:a16="http://schemas.microsoft.com/office/drawing/2014/main" id="{E986FA2C-C7E1-4033-B1AA-2466E57FE62A}"/>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3" name="Freeform 24">
                    <a:extLst>
                      <a:ext uri="{FF2B5EF4-FFF2-40B4-BE49-F238E27FC236}">
                        <a16:creationId xmlns:a16="http://schemas.microsoft.com/office/drawing/2014/main" id="{28BB1338-2DCE-42DD-9216-82D6D1A39848}"/>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74" name="Group 73">
                <a:extLst>
                  <a:ext uri="{FF2B5EF4-FFF2-40B4-BE49-F238E27FC236}">
                    <a16:creationId xmlns:a16="http://schemas.microsoft.com/office/drawing/2014/main" id="{31784F72-9152-4791-8843-06ADEDCF6F57}"/>
                  </a:ext>
                </a:extLst>
              </p:cNvPr>
              <p:cNvGrpSpPr/>
              <p:nvPr/>
            </p:nvGrpSpPr>
            <p:grpSpPr>
              <a:xfrm rot="16200000">
                <a:off x="8376954" y="4028129"/>
                <a:ext cx="119308" cy="91441"/>
                <a:chOff x="9029923" y="3783977"/>
                <a:chExt cx="119308" cy="91441"/>
              </a:xfrm>
            </p:grpSpPr>
            <p:sp>
              <p:nvSpPr>
                <p:cNvPr id="78" name="Oval 77">
                  <a:extLst>
                    <a:ext uri="{FF2B5EF4-FFF2-40B4-BE49-F238E27FC236}">
                      <a16:creationId xmlns:a16="http://schemas.microsoft.com/office/drawing/2014/main" id="{B4EA2248-6672-4CAC-9259-F793DB8A5169}"/>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79" name="Isosceles Triangle 78">
                  <a:extLst>
                    <a:ext uri="{FF2B5EF4-FFF2-40B4-BE49-F238E27FC236}">
                      <a16:creationId xmlns:a16="http://schemas.microsoft.com/office/drawing/2014/main" id="{36AE72E4-7DDB-49D3-AF63-C90AA5F293F1}"/>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75" name="Group 74">
                <a:extLst>
                  <a:ext uri="{FF2B5EF4-FFF2-40B4-BE49-F238E27FC236}">
                    <a16:creationId xmlns:a16="http://schemas.microsoft.com/office/drawing/2014/main" id="{AAD8F9C0-C647-4762-BA8D-491D99BA7F46}"/>
                  </a:ext>
                </a:extLst>
              </p:cNvPr>
              <p:cNvGrpSpPr/>
              <p:nvPr/>
            </p:nvGrpSpPr>
            <p:grpSpPr>
              <a:xfrm rot="16200000" flipH="1">
                <a:off x="9625358" y="4062332"/>
                <a:ext cx="119308" cy="91441"/>
                <a:chOff x="9029923" y="3783977"/>
                <a:chExt cx="119308" cy="91441"/>
              </a:xfrm>
            </p:grpSpPr>
            <p:sp>
              <p:nvSpPr>
                <p:cNvPr id="76" name="Oval 75">
                  <a:extLst>
                    <a:ext uri="{FF2B5EF4-FFF2-40B4-BE49-F238E27FC236}">
                      <a16:creationId xmlns:a16="http://schemas.microsoft.com/office/drawing/2014/main" id="{394A9E57-510C-4CF3-8141-A0F21B71C122}"/>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77" name="Isosceles Triangle 76">
                  <a:extLst>
                    <a:ext uri="{FF2B5EF4-FFF2-40B4-BE49-F238E27FC236}">
                      <a16:creationId xmlns:a16="http://schemas.microsoft.com/office/drawing/2014/main" id="{E5EDF657-37DE-4CEC-9189-182B74635F60}"/>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cxnSp>
          <p:nvCxnSpPr>
            <p:cNvPr id="84" name="Straight Arrow Connector 83">
              <a:extLst>
                <a:ext uri="{FF2B5EF4-FFF2-40B4-BE49-F238E27FC236}">
                  <a16:creationId xmlns:a16="http://schemas.microsoft.com/office/drawing/2014/main" id="{C5E45D4E-95C1-4BB5-BA51-985D055CD5A5}"/>
                </a:ext>
              </a:extLst>
            </p:cNvPr>
            <p:cNvCxnSpPr/>
            <p:nvPr/>
          </p:nvCxnSpPr>
          <p:spPr>
            <a:xfrm>
              <a:off x="5745093" y="3253037"/>
              <a:ext cx="2648936" cy="1691263"/>
            </a:xfrm>
            <a:prstGeom prst="straightConnector1">
              <a:avLst/>
            </a:prstGeom>
            <a:noFill/>
            <a:ln w="38100" cap="rnd" cmpd="sng" algn="ctr">
              <a:solidFill>
                <a:srgbClr val="92D050"/>
              </a:solidFill>
              <a:prstDash val="sysDot"/>
              <a:headEnd type="none" w="med" len="sm"/>
              <a:tailEnd type="triangle" w="med" len="sm"/>
            </a:ln>
            <a:effectLst/>
          </p:spPr>
        </p:cxnSp>
        <p:grpSp>
          <p:nvGrpSpPr>
            <p:cNvPr id="85" name="Group 84">
              <a:extLst>
                <a:ext uri="{FF2B5EF4-FFF2-40B4-BE49-F238E27FC236}">
                  <a16:creationId xmlns:a16="http://schemas.microsoft.com/office/drawing/2014/main" id="{2A8CEFC8-09B2-451F-A73D-BA54E488CDDB}"/>
                </a:ext>
              </a:extLst>
            </p:cNvPr>
            <p:cNvGrpSpPr/>
            <p:nvPr/>
          </p:nvGrpSpPr>
          <p:grpSpPr>
            <a:xfrm>
              <a:off x="8246828" y="4815610"/>
              <a:ext cx="260529" cy="260529"/>
              <a:chOff x="8969385" y="5138959"/>
              <a:chExt cx="354389" cy="354389"/>
            </a:xfrm>
          </p:grpSpPr>
          <p:sp>
            <p:nvSpPr>
              <p:cNvPr id="86" name="Oval 85">
                <a:extLst>
                  <a:ext uri="{FF2B5EF4-FFF2-40B4-BE49-F238E27FC236}">
                    <a16:creationId xmlns:a16="http://schemas.microsoft.com/office/drawing/2014/main" id="{356449BE-CB6A-40E6-9F3B-DB98AFB1F849}"/>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87" name="Group 86">
                <a:extLst>
                  <a:ext uri="{FF2B5EF4-FFF2-40B4-BE49-F238E27FC236}">
                    <a16:creationId xmlns:a16="http://schemas.microsoft.com/office/drawing/2014/main" id="{A8D8B4F9-6110-4100-A4CD-2B3852799E68}"/>
                  </a:ext>
                </a:extLst>
              </p:cNvPr>
              <p:cNvGrpSpPr/>
              <p:nvPr/>
            </p:nvGrpSpPr>
            <p:grpSpPr>
              <a:xfrm>
                <a:off x="8969385" y="5138959"/>
                <a:ext cx="354389" cy="354389"/>
                <a:chOff x="3461012" y="3385426"/>
                <a:chExt cx="347472" cy="347472"/>
              </a:xfrm>
            </p:grpSpPr>
            <p:sp>
              <p:nvSpPr>
                <p:cNvPr id="88" name="Oval 87">
                  <a:extLst>
                    <a:ext uri="{FF2B5EF4-FFF2-40B4-BE49-F238E27FC236}">
                      <a16:creationId xmlns:a16="http://schemas.microsoft.com/office/drawing/2014/main" id="{21079845-34C6-4CF4-A135-567F8B619322}"/>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89" name="Freeform 11">
                  <a:extLst>
                    <a:ext uri="{FF2B5EF4-FFF2-40B4-BE49-F238E27FC236}">
                      <a16:creationId xmlns:a16="http://schemas.microsoft.com/office/drawing/2014/main" id="{F3104FF1-89EA-40DE-B5B2-C145E9B2614E}"/>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sp>
          <p:nvSpPr>
            <p:cNvPr id="90" name="Rectangle 89">
              <a:extLst>
                <a:ext uri="{FF2B5EF4-FFF2-40B4-BE49-F238E27FC236}">
                  <a16:creationId xmlns:a16="http://schemas.microsoft.com/office/drawing/2014/main" id="{A2904C89-5FDE-4BC7-AF73-09D65336345F}"/>
                </a:ext>
              </a:extLst>
            </p:cNvPr>
            <p:cNvSpPr/>
            <p:nvPr/>
          </p:nvSpPr>
          <p:spPr bwMode="auto">
            <a:xfrm>
              <a:off x="7037586" y="4155900"/>
              <a:ext cx="695240" cy="326231"/>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028" b="0" kern="0" spc="-23" dirty="0">
                  <a:solidFill>
                    <a:srgbClr val="002050"/>
                  </a:solidFill>
                  <a:latin typeface="Segoe UI Semibold" panose="020B0702040204020203" pitchFamily="34" charset="0"/>
                  <a:cs typeface="Segoe UI Semibold" panose="020B0702040204020203" pitchFamily="34" charset="0"/>
                </a:rPr>
                <a:t>Seamless SSO</a:t>
              </a:r>
            </a:p>
          </p:txBody>
        </p:sp>
        <p:sp>
          <p:nvSpPr>
            <p:cNvPr id="91" name="Arc 90">
              <a:extLst>
                <a:ext uri="{FF2B5EF4-FFF2-40B4-BE49-F238E27FC236}">
                  <a16:creationId xmlns:a16="http://schemas.microsoft.com/office/drawing/2014/main" id="{16D09790-74CD-46C4-952D-89E8F3C3DA9F}"/>
                </a:ext>
              </a:extLst>
            </p:cNvPr>
            <p:cNvSpPr/>
            <p:nvPr/>
          </p:nvSpPr>
          <p:spPr>
            <a:xfrm>
              <a:off x="2618477" y="3114909"/>
              <a:ext cx="3164066" cy="2525149"/>
            </a:xfrm>
            <a:prstGeom prst="arc">
              <a:avLst>
                <a:gd name="adj1" fmla="val 19716105"/>
                <a:gd name="adj2" fmla="val 1941397"/>
              </a:avLst>
            </a:prstGeom>
            <a:noFill/>
            <a:ln w="28575" cap="rnd" cmpd="sng" algn="ctr">
              <a:solidFill>
                <a:srgbClr val="FFFFFF"/>
              </a:solidFill>
              <a:prstDash val="sysDot"/>
              <a:headEnd type="triangle" w="med" len="med"/>
              <a:tailEnd type="triangle" w="med" len="med"/>
            </a:ln>
            <a:effectLst/>
          </p:spPr>
          <p:txBody>
            <a:bodyPr rtlCol="0" anchor="ctr"/>
            <a:lstStyle/>
            <a:p>
              <a:pPr lvl="0" algn="ctr" defTabSz="672161" fontAlgn="auto">
                <a:spcBef>
                  <a:spcPts val="0"/>
                </a:spcBef>
                <a:spcAft>
                  <a:spcPts val="0"/>
                </a:spcAft>
                <a:defRPr/>
              </a:pPr>
              <a:endParaRPr lang="en-US" sz="1324" b="0" kern="0" dirty="0">
                <a:solidFill>
                  <a:srgbClr val="002050"/>
                </a:solidFill>
                <a:latin typeface="Segoe UI"/>
              </a:endParaRPr>
            </a:p>
          </p:txBody>
        </p:sp>
        <p:grpSp>
          <p:nvGrpSpPr>
            <p:cNvPr id="92" name="Group 91">
              <a:extLst>
                <a:ext uri="{FF2B5EF4-FFF2-40B4-BE49-F238E27FC236}">
                  <a16:creationId xmlns:a16="http://schemas.microsoft.com/office/drawing/2014/main" id="{8A95E95F-31C4-48B8-B6AF-FF6FDFEDDCA3}"/>
                </a:ext>
              </a:extLst>
            </p:cNvPr>
            <p:cNvGrpSpPr/>
            <p:nvPr/>
          </p:nvGrpSpPr>
          <p:grpSpPr>
            <a:xfrm>
              <a:off x="5305629" y="4397739"/>
              <a:ext cx="984989" cy="406057"/>
              <a:chOff x="8390887" y="3832143"/>
              <a:chExt cx="1339845" cy="552343"/>
            </a:xfrm>
          </p:grpSpPr>
          <p:grpSp>
            <p:nvGrpSpPr>
              <p:cNvPr id="93" name="Group 92">
                <a:extLst>
                  <a:ext uri="{FF2B5EF4-FFF2-40B4-BE49-F238E27FC236}">
                    <a16:creationId xmlns:a16="http://schemas.microsoft.com/office/drawing/2014/main" id="{DBA73B68-4F98-4F49-8DE2-02DCB7627B7B}"/>
                  </a:ext>
                </a:extLst>
              </p:cNvPr>
              <p:cNvGrpSpPr/>
              <p:nvPr/>
            </p:nvGrpSpPr>
            <p:grpSpPr>
              <a:xfrm>
                <a:off x="8433167" y="3832143"/>
                <a:ext cx="1249363" cy="552343"/>
                <a:chOff x="3409633" y="2041366"/>
                <a:chExt cx="1386442" cy="612945"/>
              </a:xfrm>
            </p:grpSpPr>
            <p:sp>
              <p:nvSpPr>
                <p:cNvPr id="100" name="Rectangle: Rounded Corners 99">
                  <a:extLst>
                    <a:ext uri="{FF2B5EF4-FFF2-40B4-BE49-F238E27FC236}">
                      <a16:creationId xmlns:a16="http://schemas.microsoft.com/office/drawing/2014/main" id="{453F6FD2-7D69-48A1-9059-F3EAAF2D9BE4}"/>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101" name="Group 100">
                  <a:extLst>
                    <a:ext uri="{FF2B5EF4-FFF2-40B4-BE49-F238E27FC236}">
                      <a16:creationId xmlns:a16="http://schemas.microsoft.com/office/drawing/2014/main" id="{6AB8FEC5-BCAF-4892-B5EA-40EF0A6D6670}"/>
                    </a:ext>
                  </a:extLst>
                </p:cNvPr>
                <p:cNvGrpSpPr/>
                <p:nvPr/>
              </p:nvGrpSpPr>
              <p:grpSpPr>
                <a:xfrm>
                  <a:off x="3617505" y="2166176"/>
                  <a:ext cx="955461" cy="369353"/>
                  <a:chOff x="3651712" y="2166176"/>
                  <a:chExt cx="955461" cy="369353"/>
                </a:xfrm>
              </p:grpSpPr>
              <p:sp>
                <p:nvSpPr>
                  <p:cNvPr id="102" name="Freeform 41">
                    <a:extLst>
                      <a:ext uri="{FF2B5EF4-FFF2-40B4-BE49-F238E27FC236}">
                        <a16:creationId xmlns:a16="http://schemas.microsoft.com/office/drawing/2014/main" id="{09733DEA-5E71-4165-8FD1-0301F7086A6F}"/>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03" name="Freeform 24">
                    <a:extLst>
                      <a:ext uri="{FF2B5EF4-FFF2-40B4-BE49-F238E27FC236}">
                        <a16:creationId xmlns:a16="http://schemas.microsoft.com/office/drawing/2014/main" id="{F82420DF-C9F7-4EB4-82A5-F4A68D58CE2F}"/>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94" name="Group 93">
                <a:extLst>
                  <a:ext uri="{FF2B5EF4-FFF2-40B4-BE49-F238E27FC236}">
                    <a16:creationId xmlns:a16="http://schemas.microsoft.com/office/drawing/2014/main" id="{B0A3D2CB-A0E8-4336-8B6D-5394D9CF7B5E}"/>
                  </a:ext>
                </a:extLst>
              </p:cNvPr>
              <p:cNvGrpSpPr/>
              <p:nvPr/>
            </p:nvGrpSpPr>
            <p:grpSpPr>
              <a:xfrm rot="16200000">
                <a:off x="8376954" y="4028129"/>
                <a:ext cx="119308" cy="91441"/>
                <a:chOff x="9029923" y="3783977"/>
                <a:chExt cx="119308" cy="91441"/>
              </a:xfrm>
            </p:grpSpPr>
            <p:sp>
              <p:nvSpPr>
                <p:cNvPr id="98" name="Oval 97">
                  <a:extLst>
                    <a:ext uri="{FF2B5EF4-FFF2-40B4-BE49-F238E27FC236}">
                      <a16:creationId xmlns:a16="http://schemas.microsoft.com/office/drawing/2014/main" id="{60B725BF-46E4-43C9-81EA-14F2FB26E7E2}"/>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99" name="Isosceles Triangle 98">
                  <a:extLst>
                    <a:ext uri="{FF2B5EF4-FFF2-40B4-BE49-F238E27FC236}">
                      <a16:creationId xmlns:a16="http://schemas.microsoft.com/office/drawing/2014/main" id="{A727449F-B840-426F-8011-8CA2D22DAD15}"/>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95" name="Group 94">
                <a:extLst>
                  <a:ext uri="{FF2B5EF4-FFF2-40B4-BE49-F238E27FC236}">
                    <a16:creationId xmlns:a16="http://schemas.microsoft.com/office/drawing/2014/main" id="{0A653414-0CE5-42AE-845D-00CCA62B07CD}"/>
                  </a:ext>
                </a:extLst>
              </p:cNvPr>
              <p:cNvGrpSpPr/>
              <p:nvPr/>
            </p:nvGrpSpPr>
            <p:grpSpPr>
              <a:xfrm rot="16200000" flipH="1">
                <a:off x="9625358" y="4062332"/>
                <a:ext cx="119308" cy="91441"/>
                <a:chOff x="9029923" y="3783977"/>
                <a:chExt cx="119308" cy="91441"/>
              </a:xfrm>
            </p:grpSpPr>
            <p:sp>
              <p:nvSpPr>
                <p:cNvPr id="96" name="Oval 95">
                  <a:extLst>
                    <a:ext uri="{FF2B5EF4-FFF2-40B4-BE49-F238E27FC236}">
                      <a16:creationId xmlns:a16="http://schemas.microsoft.com/office/drawing/2014/main" id="{B952C024-3B4F-4554-B5B6-F8014E003827}"/>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97" name="Isosceles Triangle 96">
                  <a:extLst>
                    <a:ext uri="{FF2B5EF4-FFF2-40B4-BE49-F238E27FC236}">
                      <a16:creationId xmlns:a16="http://schemas.microsoft.com/office/drawing/2014/main" id="{7CE2C38C-DFE6-40FC-94BF-7090CFC4F170}"/>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04" name="Group 103">
              <a:extLst>
                <a:ext uri="{FF2B5EF4-FFF2-40B4-BE49-F238E27FC236}">
                  <a16:creationId xmlns:a16="http://schemas.microsoft.com/office/drawing/2014/main" id="{CFDF9A4C-CBD4-4AAB-BE0B-29910D5503D2}"/>
                </a:ext>
              </a:extLst>
            </p:cNvPr>
            <p:cNvGrpSpPr/>
            <p:nvPr/>
          </p:nvGrpSpPr>
          <p:grpSpPr>
            <a:xfrm>
              <a:off x="2730247" y="4945875"/>
              <a:ext cx="1305928" cy="955633"/>
              <a:chOff x="8546987" y="5560609"/>
              <a:chExt cx="1776404" cy="1299912"/>
            </a:xfrm>
          </p:grpSpPr>
          <p:grpSp>
            <p:nvGrpSpPr>
              <p:cNvPr id="105" name="Group 104">
                <a:extLst>
                  <a:ext uri="{FF2B5EF4-FFF2-40B4-BE49-F238E27FC236}">
                    <a16:creationId xmlns:a16="http://schemas.microsoft.com/office/drawing/2014/main" id="{FC27F6CD-538F-43E5-9D84-BA8FB1340B8E}"/>
                  </a:ext>
                </a:extLst>
              </p:cNvPr>
              <p:cNvGrpSpPr/>
              <p:nvPr/>
            </p:nvGrpSpPr>
            <p:grpSpPr>
              <a:xfrm>
                <a:off x="8637999" y="6066473"/>
                <a:ext cx="662774" cy="438408"/>
                <a:chOff x="2735263" y="1203325"/>
                <a:chExt cx="6724650" cy="4448176"/>
              </a:xfrm>
              <a:solidFill>
                <a:srgbClr val="FFFFFF"/>
              </a:solidFill>
            </p:grpSpPr>
            <p:sp>
              <p:nvSpPr>
                <p:cNvPr id="112" name="Freeform 19">
                  <a:extLst>
                    <a:ext uri="{FF2B5EF4-FFF2-40B4-BE49-F238E27FC236}">
                      <a16:creationId xmlns:a16="http://schemas.microsoft.com/office/drawing/2014/main" id="{303BAD3F-4826-4C89-A591-B2E477319A53}"/>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13" name="Freeform 20">
                  <a:extLst>
                    <a:ext uri="{FF2B5EF4-FFF2-40B4-BE49-F238E27FC236}">
                      <a16:creationId xmlns:a16="http://schemas.microsoft.com/office/drawing/2014/main" id="{E951BADC-2611-4118-8669-F5C113DB21C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106" name="Group 105">
                <a:extLst>
                  <a:ext uri="{FF2B5EF4-FFF2-40B4-BE49-F238E27FC236}">
                    <a16:creationId xmlns:a16="http://schemas.microsoft.com/office/drawing/2014/main" id="{D85E57DF-9F31-4618-AFB4-0A0902516974}"/>
                  </a:ext>
                </a:extLst>
              </p:cNvPr>
              <p:cNvGrpSpPr/>
              <p:nvPr/>
            </p:nvGrpSpPr>
            <p:grpSpPr>
              <a:xfrm>
                <a:off x="9539486" y="6066472"/>
                <a:ext cx="662775" cy="438408"/>
                <a:chOff x="2735263" y="1203325"/>
                <a:chExt cx="6724650" cy="4448176"/>
              </a:xfrm>
              <a:solidFill>
                <a:srgbClr val="FFFFFF"/>
              </a:solidFill>
            </p:grpSpPr>
            <p:sp>
              <p:nvSpPr>
                <p:cNvPr id="110" name="Freeform 19">
                  <a:extLst>
                    <a:ext uri="{FF2B5EF4-FFF2-40B4-BE49-F238E27FC236}">
                      <a16:creationId xmlns:a16="http://schemas.microsoft.com/office/drawing/2014/main" id="{AA2DE20C-45C0-4ACD-80B8-2C3E6393C7AD}"/>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11" name="Freeform 20">
                  <a:extLst>
                    <a:ext uri="{FF2B5EF4-FFF2-40B4-BE49-F238E27FC236}">
                      <a16:creationId xmlns:a16="http://schemas.microsoft.com/office/drawing/2014/main" id="{83D4EF7C-6F95-42AB-81FD-18BA3CFFD6C2}"/>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107" name="Picture 106">
                <a:extLst>
                  <a:ext uri="{FF2B5EF4-FFF2-40B4-BE49-F238E27FC236}">
                    <a16:creationId xmlns:a16="http://schemas.microsoft.com/office/drawing/2014/main" id="{4E16D586-24F2-4D0C-98E6-40F196A0ADA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46987" y="6261027"/>
                <a:ext cx="893792" cy="599494"/>
              </a:xfrm>
              <a:prstGeom prst="rect">
                <a:avLst/>
              </a:prstGeom>
            </p:spPr>
          </p:pic>
          <p:pic>
            <p:nvPicPr>
              <p:cNvPr id="108" name="Picture 107">
                <a:extLst>
                  <a:ext uri="{FF2B5EF4-FFF2-40B4-BE49-F238E27FC236}">
                    <a16:creationId xmlns:a16="http://schemas.microsoft.com/office/drawing/2014/main" id="{D3CF63DA-039B-41B4-A51F-775FCA0CBF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29599" y="6261027"/>
                <a:ext cx="893792" cy="599494"/>
              </a:xfrm>
              <a:prstGeom prst="rect">
                <a:avLst/>
              </a:prstGeom>
            </p:spPr>
          </p:pic>
          <p:pic>
            <p:nvPicPr>
              <p:cNvPr id="109" name="Picture 108">
                <a:extLst>
                  <a:ext uri="{FF2B5EF4-FFF2-40B4-BE49-F238E27FC236}">
                    <a16:creationId xmlns:a16="http://schemas.microsoft.com/office/drawing/2014/main" id="{DE7003D5-7187-4BC4-B4F1-308D953F13C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76347" y="5560609"/>
                <a:ext cx="944483" cy="633493"/>
              </a:xfrm>
              <a:prstGeom prst="rect">
                <a:avLst/>
              </a:prstGeom>
            </p:spPr>
          </p:pic>
        </p:grpSp>
        <p:sp>
          <p:nvSpPr>
            <p:cNvPr id="114" name="Rectangle 113">
              <a:extLst>
                <a:ext uri="{FF2B5EF4-FFF2-40B4-BE49-F238E27FC236}">
                  <a16:creationId xmlns:a16="http://schemas.microsoft.com/office/drawing/2014/main" id="{051942D2-EB07-4A2A-96B6-A93E4A199745}"/>
                </a:ext>
              </a:extLst>
            </p:cNvPr>
            <p:cNvSpPr/>
            <p:nvPr/>
          </p:nvSpPr>
          <p:spPr>
            <a:xfrm>
              <a:off x="1909606" y="4877230"/>
              <a:ext cx="992693" cy="393185"/>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 + </a:t>
              </a:r>
            </a:p>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Password Hash synchronization </a:t>
              </a:r>
            </a:p>
          </p:txBody>
        </p:sp>
        <p:sp>
          <p:nvSpPr>
            <p:cNvPr id="115" name="Rectangle 114">
              <a:extLst>
                <a:ext uri="{FF2B5EF4-FFF2-40B4-BE49-F238E27FC236}">
                  <a16:creationId xmlns:a16="http://schemas.microsoft.com/office/drawing/2014/main" id="{A83FE6AE-553A-4050-BBA0-18C81258F2B9}"/>
                </a:ext>
              </a:extLst>
            </p:cNvPr>
            <p:cNvSpPr/>
            <p:nvPr/>
          </p:nvSpPr>
          <p:spPr>
            <a:xfrm>
              <a:off x="1908295" y="2373837"/>
              <a:ext cx="2209259" cy="550985"/>
            </a:xfrm>
            <a:prstGeom prst="rect">
              <a:avLst/>
            </a:prstGeom>
          </p:spPr>
          <p:txBody>
            <a:bodyPr wrap="none">
              <a:spAutoFit/>
            </a:bodyPr>
            <a:lstStyle/>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Identity Synchronization + </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Password Hash Synchronization+ </a:t>
              </a:r>
            </a:p>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Seamless SSO</a:t>
              </a:r>
            </a:p>
          </p:txBody>
        </p:sp>
        <p:sp>
          <p:nvSpPr>
            <p:cNvPr id="116" name="Arc 115">
              <a:extLst>
                <a:ext uri="{FF2B5EF4-FFF2-40B4-BE49-F238E27FC236}">
                  <a16:creationId xmlns:a16="http://schemas.microsoft.com/office/drawing/2014/main" id="{69AD29BF-35BD-471F-9950-C7F99A07D5B0}"/>
                </a:ext>
              </a:extLst>
            </p:cNvPr>
            <p:cNvSpPr/>
            <p:nvPr/>
          </p:nvSpPr>
          <p:spPr>
            <a:xfrm flipH="1">
              <a:off x="2395276" y="3224194"/>
              <a:ext cx="3439241" cy="2091992"/>
            </a:xfrm>
            <a:prstGeom prst="arc">
              <a:avLst>
                <a:gd name="adj1" fmla="val 17029527"/>
                <a:gd name="adj2" fmla="val 2693089"/>
              </a:avLst>
            </a:prstGeom>
            <a:noFill/>
            <a:ln w="28575" cap="rnd" cmpd="sng" algn="ctr">
              <a:solidFill>
                <a:srgbClr val="FFFFFF"/>
              </a:solidFill>
              <a:prstDash val="sysDot"/>
              <a:headEnd type="triangle" w="med" len="med"/>
              <a:tailEnd type="triangle" w="med" len="med"/>
            </a:ln>
            <a:effectLst/>
          </p:spPr>
          <p:txBody>
            <a:bodyPr rtlCol="0" anchor="ctr"/>
            <a:lstStyle/>
            <a:p>
              <a:pPr lvl="0" algn="ctr" defTabSz="672161" fontAlgn="auto">
                <a:spcBef>
                  <a:spcPts val="0"/>
                </a:spcBef>
                <a:spcAft>
                  <a:spcPts val="0"/>
                </a:spcAft>
                <a:defRPr/>
              </a:pPr>
              <a:endParaRPr lang="en-US" sz="1324" b="0" kern="0" dirty="0">
                <a:solidFill>
                  <a:srgbClr val="002050"/>
                </a:solidFill>
                <a:latin typeface="Segoe UI"/>
              </a:endParaRPr>
            </a:p>
          </p:txBody>
        </p:sp>
        <p:grpSp>
          <p:nvGrpSpPr>
            <p:cNvPr id="117" name="Group 116">
              <a:extLst>
                <a:ext uri="{FF2B5EF4-FFF2-40B4-BE49-F238E27FC236}">
                  <a16:creationId xmlns:a16="http://schemas.microsoft.com/office/drawing/2014/main" id="{99A891FB-6567-475C-A70A-B690A54F6D97}"/>
                </a:ext>
              </a:extLst>
            </p:cNvPr>
            <p:cNvGrpSpPr/>
            <p:nvPr/>
          </p:nvGrpSpPr>
          <p:grpSpPr>
            <a:xfrm>
              <a:off x="1737728" y="4382805"/>
              <a:ext cx="1300523" cy="406057"/>
              <a:chOff x="8000662" y="3832143"/>
              <a:chExt cx="1769052" cy="552343"/>
            </a:xfrm>
          </p:grpSpPr>
          <p:grpSp>
            <p:nvGrpSpPr>
              <p:cNvPr id="118" name="Group 117">
                <a:extLst>
                  <a:ext uri="{FF2B5EF4-FFF2-40B4-BE49-F238E27FC236}">
                    <a16:creationId xmlns:a16="http://schemas.microsoft.com/office/drawing/2014/main" id="{E88CD53C-5503-4F30-9D7C-9784DC617D15}"/>
                  </a:ext>
                </a:extLst>
              </p:cNvPr>
              <p:cNvGrpSpPr/>
              <p:nvPr/>
            </p:nvGrpSpPr>
            <p:grpSpPr>
              <a:xfrm>
                <a:off x="8039599" y="3832143"/>
                <a:ext cx="1688761" cy="552343"/>
                <a:chOff x="3409633" y="2041366"/>
                <a:chExt cx="1874050" cy="612945"/>
              </a:xfrm>
            </p:grpSpPr>
            <p:sp>
              <p:nvSpPr>
                <p:cNvPr id="125" name="Rectangle: Rounded Corners 124">
                  <a:extLst>
                    <a:ext uri="{FF2B5EF4-FFF2-40B4-BE49-F238E27FC236}">
                      <a16:creationId xmlns:a16="http://schemas.microsoft.com/office/drawing/2014/main" id="{40BA02CD-5C38-4640-8E9B-DF7D5D976A52}"/>
                    </a:ext>
                  </a:extLst>
                </p:cNvPr>
                <p:cNvSpPr/>
                <p:nvPr/>
              </p:nvSpPr>
              <p:spPr bwMode="auto">
                <a:xfrm>
                  <a:off x="3409633" y="2041366"/>
                  <a:ext cx="1874050"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126" name="Group 125">
                  <a:extLst>
                    <a:ext uri="{FF2B5EF4-FFF2-40B4-BE49-F238E27FC236}">
                      <a16:creationId xmlns:a16="http://schemas.microsoft.com/office/drawing/2014/main" id="{9C44F4EB-8655-4000-9FD2-316A78AC364F}"/>
                    </a:ext>
                  </a:extLst>
                </p:cNvPr>
                <p:cNvGrpSpPr/>
                <p:nvPr/>
              </p:nvGrpSpPr>
              <p:grpSpPr>
                <a:xfrm>
                  <a:off x="3617506" y="2166176"/>
                  <a:ext cx="1458306" cy="369353"/>
                  <a:chOff x="3651712" y="2166176"/>
                  <a:chExt cx="1458306" cy="369353"/>
                </a:xfrm>
              </p:grpSpPr>
              <p:sp>
                <p:nvSpPr>
                  <p:cNvPr id="127" name="Freeform 41">
                    <a:extLst>
                      <a:ext uri="{FF2B5EF4-FFF2-40B4-BE49-F238E27FC236}">
                        <a16:creationId xmlns:a16="http://schemas.microsoft.com/office/drawing/2014/main" id="{5086745A-65EB-40F8-94A9-7358BC21D4DB}"/>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28" name="Freeform 24">
                    <a:extLst>
                      <a:ext uri="{FF2B5EF4-FFF2-40B4-BE49-F238E27FC236}">
                        <a16:creationId xmlns:a16="http://schemas.microsoft.com/office/drawing/2014/main" id="{8DFFCA8C-084D-45F3-B660-B74D89487117}"/>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129" name="Group 128">
                    <a:extLst>
                      <a:ext uri="{FF2B5EF4-FFF2-40B4-BE49-F238E27FC236}">
                        <a16:creationId xmlns:a16="http://schemas.microsoft.com/office/drawing/2014/main" id="{8898E476-1728-4C46-809F-521A4E4F9096}"/>
                      </a:ext>
                    </a:extLst>
                  </p:cNvPr>
                  <p:cNvGrpSpPr>
                    <a:grpSpLocks noChangeAspect="1"/>
                  </p:cNvGrpSpPr>
                  <p:nvPr/>
                </p:nvGrpSpPr>
                <p:grpSpPr>
                  <a:xfrm>
                    <a:off x="4744258" y="2265375"/>
                    <a:ext cx="365760" cy="170954"/>
                    <a:chOff x="3276600" y="5696578"/>
                    <a:chExt cx="613065" cy="286542"/>
                  </a:xfrm>
                </p:grpSpPr>
                <p:sp>
                  <p:nvSpPr>
                    <p:cNvPr id="130" name="Freeform 10">
                      <a:extLst>
                        <a:ext uri="{FF2B5EF4-FFF2-40B4-BE49-F238E27FC236}">
                          <a16:creationId xmlns:a16="http://schemas.microsoft.com/office/drawing/2014/main" id="{860F86C0-9191-4887-A6BA-10FFD5AF7EFF}"/>
                        </a:ext>
                      </a:extLst>
                    </p:cNvPr>
                    <p:cNvSpPr>
                      <a:spLocks/>
                    </p:cNvSpPr>
                    <p:nvPr/>
                  </p:nvSpPr>
                  <p:spPr bwMode="auto">
                    <a:xfrm>
                      <a:off x="3719073"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31" name="Freeform 11">
                      <a:extLst>
                        <a:ext uri="{FF2B5EF4-FFF2-40B4-BE49-F238E27FC236}">
                          <a16:creationId xmlns:a16="http://schemas.microsoft.com/office/drawing/2014/main" id="{0BA5B498-B75F-41E1-8955-9B19E3F0CCAD}"/>
                        </a:ext>
                      </a:extLst>
                    </p:cNvPr>
                    <p:cNvSpPr>
                      <a:spLocks/>
                    </p:cNvSpPr>
                    <p:nvPr/>
                  </p:nvSpPr>
                  <p:spPr bwMode="auto">
                    <a:xfrm>
                      <a:off x="3649770"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32" name="Freeform 16">
                      <a:extLst>
                        <a:ext uri="{FF2B5EF4-FFF2-40B4-BE49-F238E27FC236}">
                          <a16:creationId xmlns:a16="http://schemas.microsoft.com/office/drawing/2014/main" id="{269E92D2-B2DD-4434-B66C-210D1CBB05D3}"/>
                        </a:ext>
                      </a:extLst>
                    </p:cNvPr>
                    <p:cNvSpPr>
                      <a:spLocks noEditPoints="1"/>
                    </p:cNvSpPr>
                    <p:nvPr/>
                  </p:nvSpPr>
                  <p:spPr bwMode="auto">
                    <a:xfrm>
                      <a:off x="3276600" y="5696578"/>
                      <a:ext cx="613065" cy="286542"/>
                    </a:xfrm>
                    <a:custGeom>
                      <a:avLst/>
                      <a:gdLst>
                        <a:gd name="T0" fmla="*/ 559 w 566"/>
                        <a:gd name="T1" fmla="*/ 112 h 265"/>
                        <a:gd name="T2" fmla="*/ 515 w 566"/>
                        <a:gd name="T3" fmla="*/ 67 h 265"/>
                        <a:gd name="T4" fmla="*/ 514 w 566"/>
                        <a:gd name="T5" fmla="*/ 67 h 265"/>
                        <a:gd name="T6" fmla="*/ 248 w 566"/>
                        <a:gd name="T7" fmla="*/ 67 h 265"/>
                        <a:gd name="T8" fmla="*/ 170 w 566"/>
                        <a:gd name="T9" fmla="*/ 5 h 265"/>
                        <a:gd name="T10" fmla="*/ 133 w 566"/>
                        <a:gd name="T11" fmla="*/ 0 h 265"/>
                        <a:gd name="T12" fmla="*/ 0 w 566"/>
                        <a:gd name="T13" fmla="*/ 132 h 265"/>
                        <a:gd name="T14" fmla="*/ 133 w 566"/>
                        <a:gd name="T15" fmla="*/ 265 h 265"/>
                        <a:gd name="T16" fmla="*/ 249 w 566"/>
                        <a:gd name="T17" fmla="*/ 197 h 265"/>
                        <a:gd name="T18" fmla="*/ 301 w 566"/>
                        <a:gd name="T19" fmla="*/ 197 h 265"/>
                        <a:gd name="T20" fmla="*/ 339 w 566"/>
                        <a:gd name="T21" fmla="*/ 158 h 265"/>
                        <a:gd name="T22" fmla="*/ 342 w 566"/>
                        <a:gd name="T23" fmla="*/ 155 h 265"/>
                        <a:gd name="T24" fmla="*/ 345 w 566"/>
                        <a:gd name="T25" fmla="*/ 158 h 265"/>
                        <a:gd name="T26" fmla="*/ 402 w 566"/>
                        <a:gd name="T27" fmla="*/ 158 h 265"/>
                        <a:gd name="T28" fmla="*/ 406 w 566"/>
                        <a:gd name="T29" fmla="*/ 155 h 265"/>
                        <a:gd name="T30" fmla="*/ 409 w 566"/>
                        <a:gd name="T31" fmla="*/ 158 h 265"/>
                        <a:gd name="T32" fmla="*/ 466 w 566"/>
                        <a:gd name="T33" fmla="*/ 158 h 265"/>
                        <a:gd name="T34" fmla="*/ 470 w 566"/>
                        <a:gd name="T35" fmla="*/ 155 h 265"/>
                        <a:gd name="T36" fmla="*/ 474 w 566"/>
                        <a:gd name="T37" fmla="*/ 158 h 265"/>
                        <a:gd name="T38" fmla="*/ 503 w 566"/>
                        <a:gd name="T39" fmla="*/ 188 h 265"/>
                        <a:gd name="T40" fmla="*/ 504 w 566"/>
                        <a:gd name="T41" fmla="*/ 188 h 265"/>
                        <a:gd name="T42" fmla="*/ 559 w 566"/>
                        <a:gd name="T43" fmla="*/ 132 h 265"/>
                        <a:gd name="T44" fmla="*/ 559 w 566"/>
                        <a:gd name="T45" fmla="*/ 112 h 265"/>
                        <a:gd name="T46" fmla="*/ 74 w 566"/>
                        <a:gd name="T47" fmla="*/ 166 h 265"/>
                        <a:gd name="T48" fmla="*/ 39 w 566"/>
                        <a:gd name="T49" fmla="*/ 130 h 265"/>
                        <a:gd name="T50" fmla="*/ 71 w 566"/>
                        <a:gd name="T51" fmla="*/ 95 h 265"/>
                        <a:gd name="T52" fmla="*/ 74 w 566"/>
                        <a:gd name="T53" fmla="*/ 95 h 265"/>
                        <a:gd name="T54" fmla="*/ 110 w 566"/>
                        <a:gd name="T55" fmla="*/ 130 h 265"/>
                        <a:gd name="T56" fmla="*/ 96 w 566"/>
                        <a:gd name="T57" fmla="*/ 158 h 265"/>
                        <a:gd name="T58" fmla="*/ 74 w 566"/>
                        <a:gd name="T59" fmla="*/ 16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265">
                          <a:moveTo>
                            <a:pt x="559" y="112"/>
                          </a:moveTo>
                          <a:cubicBezTo>
                            <a:pt x="515" y="67"/>
                            <a:pt x="515" y="67"/>
                            <a:pt x="515" y="67"/>
                          </a:cubicBezTo>
                          <a:cubicBezTo>
                            <a:pt x="514" y="67"/>
                            <a:pt x="514" y="67"/>
                            <a:pt x="514" y="67"/>
                          </a:cubicBezTo>
                          <a:cubicBezTo>
                            <a:pt x="248" y="67"/>
                            <a:pt x="248" y="67"/>
                            <a:pt x="248" y="67"/>
                          </a:cubicBezTo>
                          <a:cubicBezTo>
                            <a:pt x="231" y="37"/>
                            <a:pt x="203" y="15"/>
                            <a:pt x="170" y="5"/>
                          </a:cubicBezTo>
                          <a:cubicBezTo>
                            <a:pt x="158" y="2"/>
                            <a:pt x="146" y="0"/>
                            <a:pt x="133" y="0"/>
                          </a:cubicBezTo>
                          <a:cubicBezTo>
                            <a:pt x="59" y="0"/>
                            <a:pt x="0" y="59"/>
                            <a:pt x="0" y="132"/>
                          </a:cubicBezTo>
                          <a:cubicBezTo>
                            <a:pt x="0" y="206"/>
                            <a:pt x="59" y="265"/>
                            <a:pt x="133" y="265"/>
                          </a:cubicBezTo>
                          <a:cubicBezTo>
                            <a:pt x="183" y="265"/>
                            <a:pt x="226" y="238"/>
                            <a:pt x="249" y="197"/>
                          </a:cubicBezTo>
                          <a:cubicBezTo>
                            <a:pt x="301" y="197"/>
                            <a:pt x="301" y="197"/>
                            <a:pt x="301" y="197"/>
                          </a:cubicBezTo>
                          <a:cubicBezTo>
                            <a:pt x="339" y="158"/>
                            <a:pt x="339" y="158"/>
                            <a:pt x="339" y="158"/>
                          </a:cubicBezTo>
                          <a:cubicBezTo>
                            <a:pt x="342" y="155"/>
                            <a:pt x="342" y="155"/>
                            <a:pt x="342" y="155"/>
                          </a:cubicBezTo>
                          <a:cubicBezTo>
                            <a:pt x="345" y="158"/>
                            <a:pt x="345" y="158"/>
                            <a:pt x="345" y="158"/>
                          </a:cubicBezTo>
                          <a:cubicBezTo>
                            <a:pt x="402" y="158"/>
                            <a:pt x="402" y="158"/>
                            <a:pt x="402" y="158"/>
                          </a:cubicBezTo>
                          <a:cubicBezTo>
                            <a:pt x="406" y="155"/>
                            <a:pt x="406" y="155"/>
                            <a:pt x="406" y="155"/>
                          </a:cubicBezTo>
                          <a:cubicBezTo>
                            <a:pt x="409" y="158"/>
                            <a:pt x="409" y="158"/>
                            <a:pt x="409" y="158"/>
                          </a:cubicBezTo>
                          <a:cubicBezTo>
                            <a:pt x="466" y="158"/>
                            <a:pt x="466" y="158"/>
                            <a:pt x="466" y="158"/>
                          </a:cubicBezTo>
                          <a:cubicBezTo>
                            <a:pt x="470" y="155"/>
                            <a:pt x="470" y="155"/>
                            <a:pt x="470" y="155"/>
                          </a:cubicBezTo>
                          <a:cubicBezTo>
                            <a:pt x="474" y="158"/>
                            <a:pt x="474" y="158"/>
                            <a:pt x="474" y="158"/>
                          </a:cubicBezTo>
                          <a:cubicBezTo>
                            <a:pt x="503" y="188"/>
                            <a:pt x="503" y="188"/>
                            <a:pt x="503" y="188"/>
                          </a:cubicBezTo>
                          <a:cubicBezTo>
                            <a:pt x="504" y="188"/>
                            <a:pt x="504" y="188"/>
                            <a:pt x="504" y="188"/>
                          </a:cubicBezTo>
                          <a:cubicBezTo>
                            <a:pt x="559" y="132"/>
                            <a:pt x="559" y="132"/>
                            <a:pt x="559" y="132"/>
                          </a:cubicBezTo>
                          <a:cubicBezTo>
                            <a:pt x="566" y="125"/>
                            <a:pt x="566" y="119"/>
                            <a:pt x="559" y="112"/>
                          </a:cubicBezTo>
                          <a:close/>
                          <a:moveTo>
                            <a:pt x="74" y="166"/>
                          </a:moveTo>
                          <a:cubicBezTo>
                            <a:pt x="55" y="166"/>
                            <a:pt x="39" y="150"/>
                            <a:pt x="39" y="130"/>
                          </a:cubicBezTo>
                          <a:cubicBezTo>
                            <a:pt x="39" y="112"/>
                            <a:pt x="53" y="97"/>
                            <a:pt x="71" y="95"/>
                          </a:cubicBezTo>
                          <a:cubicBezTo>
                            <a:pt x="72" y="95"/>
                            <a:pt x="73" y="95"/>
                            <a:pt x="74" y="95"/>
                          </a:cubicBezTo>
                          <a:cubicBezTo>
                            <a:pt x="94" y="95"/>
                            <a:pt x="110" y="111"/>
                            <a:pt x="110" y="130"/>
                          </a:cubicBezTo>
                          <a:cubicBezTo>
                            <a:pt x="110" y="142"/>
                            <a:pt x="105" y="152"/>
                            <a:pt x="96" y="158"/>
                          </a:cubicBezTo>
                          <a:cubicBezTo>
                            <a:pt x="90" y="163"/>
                            <a:pt x="83" y="166"/>
                            <a:pt x="74" y="166"/>
                          </a:cubicBez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119" name="Group 118">
                <a:extLst>
                  <a:ext uri="{FF2B5EF4-FFF2-40B4-BE49-F238E27FC236}">
                    <a16:creationId xmlns:a16="http://schemas.microsoft.com/office/drawing/2014/main" id="{594C5B23-55A5-4CFC-8A8A-6D43334AFD01}"/>
                  </a:ext>
                </a:extLst>
              </p:cNvPr>
              <p:cNvGrpSpPr/>
              <p:nvPr/>
            </p:nvGrpSpPr>
            <p:grpSpPr>
              <a:xfrm rot="16200000">
                <a:off x="7986729" y="4028129"/>
                <a:ext cx="119308" cy="91441"/>
                <a:chOff x="9029923" y="3783977"/>
                <a:chExt cx="119308" cy="91441"/>
              </a:xfrm>
            </p:grpSpPr>
            <p:sp>
              <p:nvSpPr>
                <p:cNvPr id="123" name="Oval 122">
                  <a:extLst>
                    <a:ext uri="{FF2B5EF4-FFF2-40B4-BE49-F238E27FC236}">
                      <a16:creationId xmlns:a16="http://schemas.microsoft.com/office/drawing/2014/main" id="{066B6EC2-52F3-41BA-B5A7-35E157F1406E}"/>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24" name="Isosceles Triangle 123">
                  <a:extLst>
                    <a:ext uri="{FF2B5EF4-FFF2-40B4-BE49-F238E27FC236}">
                      <a16:creationId xmlns:a16="http://schemas.microsoft.com/office/drawing/2014/main" id="{182570B0-F4E5-4EC8-90A3-26022394D3DE}"/>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120" name="Group 119">
                <a:extLst>
                  <a:ext uri="{FF2B5EF4-FFF2-40B4-BE49-F238E27FC236}">
                    <a16:creationId xmlns:a16="http://schemas.microsoft.com/office/drawing/2014/main" id="{02EE4A19-10FF-4116-B7BD-E875B2DBC9FD}"/>
                  </a:ext>
                </a:extLst>
              </p:cNvPr>
              <p:cNvGrpSpPr/>
              <p:nvPr/>
            </p:nvGrpSpPr>
            <p:grpSpPr>
              <a:xfrm rot="16200000" flipH="1">
                <a:off x="9664340" y="4081382"/>
                <a:ext cx="119308" cy="91441"/>
                <a:chOff x="9029923" y="3783977"/>
                <a:chExt cx="119308" cy="91441"/>
              </a:xfrm>
            </p:grpSpPr>
            <p:sp>
              <p:nvSpPr>
                <p:cNvPr id="121" name="Oval 120">
                  <a:extLst>
                    <a:ext uri="{FF2B5EF4-FFF2-40B4-BE49-F238E27FC236}">
                      <a16:creationId xmlns:a16="http://schemas.microsoft.com/office/drawing/2014/main" id="{1CEA2CE3-077F-4CB8-92AD-779CD4CE2C73}"/>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22" name="Isosceles Triangle 121">
                  <a:extLst>
                    <a:ext uri="{FF2B5EF4-FFF2-40B4-BE49-F238E27FC236}">
                      <a16:creationId xmlns:a16="http://schemas.microsoft.com/office/drawing/2014/main" id="{61D6F508-B193-4D79-9A53-184002A5645F}"/>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33" name="Group 132">
              <a:extLst>
                <a:ext uri="{FF2B5EF4-FFF2-40B4-BE49-F238E27FC236}">
                  <a16:creationId xmlns:a16="http://schemas.microsoft.com/office/drawing/2014/main" id="{44EE1B3F-BE7C-4995-B86E-1EDF122CC432}"/>
                </a:ext>
              </a:extLst>
            </p:cNvPr>
            <p:cNvGrpSpPr/>
            <p:nvPr/>
          </p:nvGrpSpPr>
          <p:grpSpPr>
            <a:xfrm>
              <a:off x="3248837" y="4814035"/>
              <a:ext cx="260529" cy="260529"/>
              <a:chOff x="8969385" y="5138959"/>
              <a:chExt cx="354389" cy="354389"/>
            </a:xfrm>
          </p:grpSpPr>
          <p:sp>
            <p:nvSpPr>
              <p:cNvPr id="134" name="Oval 133">
                <a:extLst>
                  <a:ext uri="{FF2B5EF4-FFF2-40B4-BE49-F238E27FC236}">
                    <a16:creationId xmlns:a16="http://schemas.microsoft.com/office/drawing/2014/main" id="{9DBBCB7C-A0DF-481B-BEF7-55C0E4DF9398}"/>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135" name="Group 134">
                <a:extLst>
                  <a:ext uri="{FF2B5EF4-FFF2-40B4-BE49-F238E27FC236}">
                    <a16:creationId xmlns:a16="http://schemas.microsoft.com/office/drawing/2014/main" id="{368F4BE3-B5C9-4569-BB39-E5A8271F0E74}"/>
                  </a:ext>
                </a:extLst>
              </p:cNvPr>
              <p:cNvGrpSpPr/>
              <p:nvPr/>
            </p:nvGrpSpPr>
            <p:grpSpPr>
              <a:xfrm>
                <a:off x="8969385" y="5138959"/>
                <a:ext cx="354389" cy="354389"/>
                <a:chOff x="3461012" y="3385426"/>
                <a:chExt cx="347472" cy="347472"/>
              </a:xfrm>
            </p:grpSpPr>
            <p:sp>
              <p:nvSpPr>
                <p:cNvPr id="136" name="Oval 135">
                  <a:extLst>
                    <a:ext uri="{FF2B5EF4-FFF2-40B4-BE49-F238E27FC236}">
                      <a16:creationId xmlns:a16="http://schemas.microsoft.com/office/drawing/2014/main" id="{4936666F-3439-436D-A62E-7329B268F5BF}"/>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37" name="Freeform 11">
                  <a:extLst>
                    <a:ext uri="{FF2B5EF4-FFF2-40B4-BE49-F238E27FC236}">
                      <a16:creationId xmlns:a16="http://schemas.microsoft.com/office/drawing/2014/main" id="{0A1AE0ED-DBB8-4B49-A605-2DB70A76CE40}"/>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sp>
          <p:nvSpPr>
            <p:cNvPr id="138" name="Rectangle 137">
              <a:extLst>
                <a:ext uri="{FF2B5EF4-FFF2-40B4-BE49-F238E27FC236}">
                  <a16:creationId xmlns:a16="http://schemas.microsoft.com/office/drawing/2014/main" id="{C92FD13E-4728-4E73-8E23-36DCB7474BF2}"/>
                </a:ext>
              </a:extLst>
            </p:cNvPr>
            <p:cNvSpPr/>
            <p:nvPr/>
          </p:nvSpPr>
          <p:spPr bwMode="auto">
            <a:xfrm>
              <a:off x="3302280" y="4115173"/>
              <a:ext cx="688397" cy="326231"/>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028" b="0" kern="0" spc="-23" dirty="0">
                  <a:solidFill>
                    <a:srgbClr val="002050"/>
                  </a:solidFill>
                  <a:latin typeface="Segoe UI Semibold" panose="020B0702040204020203" pitchFamily="34" charset="0"/>
                  <a:cs typeface="Segoe UI Semibold" panose="020B0702040204020203" pitchFamily="34" charset="0"/>
                </a:rPr>
                <a:t>Seamless SSO</a:t>
              </a:r>
            </a:p>
          </p:txBody>
        </p:sp>
        <p:grpSp>
          <p:nvGrpSpPr>
            <p:cNvPr id="139" name="Group 138">
              <a:extLst>
                <a:ext uri="{FF2B5EF4-FFF2-40B4-BE49-F238E27FC236}">
                  <a16:creationId xmlns:a16="http://schemas.microsoft.com/office/drawing/2014/main" id="{EB23BE62-0BAD-44EB-A4A4-4CC5C444E68A}"/>
                </a:ext>
              </a:extLst>
            </p:cNvPr>
            <p:cNvGrpSpPr/>
            <p:nvPr/>
          </p:nvGrpSpPr>
          <p:grpSpPr>
            <a:xfrm>
              <a:off x="7249288" y="5289446"/>
              <a:ext cx="273698" cy="532208"/>
              <a:chOff x="2684393" y="6027956"/>
              <a:chExt cx="372302" cy="723942"/>
            </a:xfrm>
          </p:grpSpPr>
          <p:sp>
            <p:nvSpPr>
              <p:cNvPr id="140" name="Freeform 20">
                <a:extLst>
                  <a:ext uri="{FF2B5EF4-FFF2-40B4-BE49-F238E27FC236}">
                    <a16:creationId xmlns:a16="http://schemas.microsoft.com/office/drawing/2014/main" id="{90E06436-00E0-41C2-994A-F61BC39BC45D}"/>
                  </a:ext>
                </a:extLst>
              </p:cNvPr>
              <p:cNvSpPr>
                <a:spLocks noEditPoints="1"/>
              </p:cNvSpPr>
              <p:nvPr/>
            </p:nvSpPr>
            <p:spPr bwMode="auto">
              <a:xfrm rot="5400000">
                <a:off x="2508573" y="6203776"/>
                <a:ext cx="723942" cy="372302"/>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141" name="Group 140">
                <a:extLst>
                  <a:ext uri="{FF2B5EF4-FFF2-40B4-BE49-F238E27FC236}">
                    <a16:creationId xmlns:a16="http://schemas.microsoft.com/office/drawing/2014/main" id="{623E2050-5CB9-4AF7-8F5C-2D49E2EA3D21}"/>
                  </a:ext>
                </a:extLst>
              </p:cNvPr>
              <p:cNvGrpSpPr/>
              <p:nvPr/>
            </p:nvGrpSpPr>
            <p:grpSpPr>
              <a:xfrm>
                <a:off x="2693460" y="6235460"/>
                <a:ext cx="354389" cy="354389"/>
                <a:chOff x="7852653" y="5832716"/>
                <a:chExt cx="354389" cy="354389"/>
              </a:xfrm>
            </p:grpSpPr>
            <p:sp>
              <p:nvSpPr>
                <p:cNvPr id="142" name="Oval 141">
                  <a:extLst>
                    <a:ext uri="{FF2B5EF4-FFF2-40B4-BE49-F238E27FC236}">
                      <a16:creationId xmlns:a16="http://schemas.microsoft.com/office/drawing/2014/main" id="{8E21E785-3CE6-4517-8E68-A0AC65B72482}"/>
                    </a:ext>
                  </a:extLst>
                </p:cNvPr>
                <p:cNvSpPr/>
                <p:nvPr/>
              </p:nvSpPr>
              <p:spPr bwMode="auto">
                <a:xfrm>
                  <a:off x="7852653" y="5832716"/>
                  <a:ext cx="354389" cy="354389"/>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43" name="Oval 142">
                  <a:extLst>
                    <a:ext uri="{FF2B5EF4-FFF2-40B4-BE49-F238E27FC236}">
                      <a16:creationId xmlns:a16="http://schemas.microsoft.com/office/drawing/2014/main" id="{456AB582-7DFB-4D45-B99D-D958F191EDD6}"/>
                    </a:ext>
                  </a:extLst>
                </p:cNvPr>
                <p:cNvSpPr/>
                <p:nvPr/>
              </p:nvSpPr>
              <p:spPr bwMode="auto">
                <a:xfrm>
                  <a:off x="7887930" y="5867993"/>
                  <a:ext cx="283835" cy="283835"/>
                </a:xfrm>
                <a:prstGeom prst="ellipse">
                  <a:avLst/>
                </a:prstGeom>
                <a:solidFill>
                  <a:srgbClr val="00B0F0"/>
                </a:solidFill>
                <a:ln w="19050"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sp>
          <p:nvSpPr>
            <p:cNvPr id="144" name="Freeform 84">
              <a:extLst>
                <a:ext uri="{FF2B5EF4-FFF2-40B4-BE49-F238E27FC236}">
                  <a16:creationId xmlns:a16="http://schemas.microsoft.com/office/drawing/2014/main" id="{5C03A81F-BB5A-48E5-8798-274BD3706888}"/>
                </a:ext>
              </a:extLst>
            </p:cNvPr>
            <p:cNvSpPr>
              <a:spLocks noChangeAspect="1" noEditPoints="1"/>
            </p:cNvSpPr>
            <p:nvPr/>
          </p:nvSpPr>
          <p:spPr bwMode="auto">
            <a:xfrm>
              <a:off x="7312335" y="5497710"/>
              <a:ext cx="152421" cy="150407"/>
            </a:xfrm>
            <a:custGeom>
              <a:avLst/>
              <a:gdLst>
                <a:gd name="T0" fmla="*/ 87 w 96"/>
                <a:gd name="T1" fmla="*/ 53 h 95"/>
                <a:gd name="T2" fmla="*/ 85 w 96"/>
                <a:gd name="T3" fmla="*/ 45 h 95"/>
                <a:gd name="T4" fmla="*/ 72 w 96"/>
                <a:gd name="T5" fmla="*/ 44 h 95"/>
                <a:gd name="T6" fmla="*/ 64 w 96"/>
                <a:gd name="T7" fmla="*/ 39 h 95"/>
                <a:gd name="T8" fmla="*/ 54 w 96"/>
                <a:gd name="T9" fmla="*/ 48 h 95"/>
                <a:gd name="T10" fmla="*/ 45 w 96"/>
                <a:gd name="T11" fmla="*/ 50 h 95"/>
                <a:gd name="T12" fmla="*/ 44 w 96"/>
                <a:gd name="T13" fmla="*/ 63 h 95"/>
                <a:gd name="T14" fmla="*/ 40 w 96"/>
                <a:gd name="T15" fmla="*/ 71 h 95"/>
                <a:gd name="T16" fmla="*/ 48 w 96"/>
                <a:gd name="T17" fmla="*/ 81 h 95"/>
                <a:gd name="T18" fmla="*/ 51 w 96"/>
                <a:gd name="T19" fmla="*/ 90 h 95"/>
                <a:gd name="T20" fmla="*/ 64 w 96"/>
                <a:gd name="T21" fmla="*/ 91 h 95"/>
                <a:gd name="T22" fmla="*/ 72 w 96"/>
                <a:gd name="T23" fmla="*/ 95 h 95"/>
                <a:gd name="T24" fmla="*/ 81 w 96"/>
                <a:gd name="T25" fmla="*/ 87 h 95"/>
                <a:gd name="T26" fmla="*/ 90 w 96"/>
                <a:gd name="T27" fmla="*/ 84 h 95"/>
                <a:gd name="T28" fmla="*/ 91 w 96"/>
                <a:gd name="T29" fmla="*/ 71 h 95"/>
                <a:gd name="T30" fmla="*/ 96 w 96"/>
                <a:gd name="T31" fmla="*/ 63 h 95"/>
                <a:gd name="T32" fmla="*/ 68 w 96"/>
                <a:gd name="T33" fmla="*/ 83 h 95"/>
                <a:gd name="T34" fmla="*/ 68 w 96"/>
                <a:gd name="T35" fmla="*/ 51 h 95"/>
                <a:gd name="T36" fmla="*/ 68 w 96"/>
                <a:gd name="T37" fmla="*/ 83 h 95"/>
                <a:gd name="T38" fmla="*/ 40 w 96"/>
                <a:gd name="T39" fmla="*/ 7 h 95"/>
                <a:gd name="T40" fmla="*/ 35 w 96"/>
                <a:gd name="T41" fmla="*/ 0 h 95"/>
                <a:gd name="T42" fmla="*/ 22 w 96"/>
                <a:gd name="T43" fmla="*/ 4 h 95"/>
                <a:gd name="T44" fmla="*/ 13 w 96"/>
                <a:gd name="T45" fmla="*/ 3 h 95"/>
                <a:gd name="T46" fmla="*/ 7 w 96"/>
                <a:gd name="T47" fmla="*/ 14 h 95"/>
                <a:gd name="T48" fmla="*/ 0 w 96"/>
                <a:gd name="T49" fmla="*/ 20 h 95"/>
                <a:gd name="T50" fmla="*/ 4 w 96"/>
                <a:gd name="T51" fmla="*/ 33 h 95"/>
                <a:gd name="T52" fmla="*/ 3 w 96"/>
                <a:gd name="T53" fmla="*/ 42 h 95"/>
                <a:gd name="T54" fmla="*/ 15 w 96"/>
                <a:gd name="T55" fmla="*/ 47 h 95"/>
                <a:gd name="T56" fmla="*/ 21 w 96"/>
                <a:gd name="T57" fmla="*/ 55 h 95"/>
                <a:gd name="T58" fmla="*/ 33 w 96"/>
                <a:gd name="T59" fmla="*/ 51 h 95"/>
                <a:gd name="T60" fmla="*/ 42 w 96"/>
                <a:gd name="T61" fmla="*/ 52 h 95"/>
                <a:gd name="T62" fmla="*/ 48 w 96"/>
                <a:gd name="T63" fmla="*/ 40 h 95"/>
                <a:gd name="T64" fmla="*/ 55 w 96"/>
                <a:gd name="T65" fmla="*/ 34 h 95"/>
                <a:gd name="T66" fmla="*/ 51 w 96"/>
                <a:gd name="T67" fmla="*/ 22 h 95"/>
                <a:gd name="T68" fmla="*/ 52 w 96"/>
                <a:gd name="T69" fmla="*/ 13 h 95"/>
                <a:gd name="T70" fmla="*/ 34 w 96"/>
                <a:gd name="T71" fmla="*/ 42 h 95"/>
                <a:gd name="T72" fmla="*/ 21 w 96"/>
                <a:gd name="T73" fmla="*/ 12 h 95"/>
                <a:gd name="T74" fmla="*/ 34 w 96"/>
                <a:gd name="T7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 h="95">
                  <a:moveTo>
                    <a:pt x="91" y="63"/>
                  </a:moveTo>
                  <a:cubicBezTo>
                    <a:pt x="91" y="60"/>
                    <a:pt x="89" y="56"/>
                    <a:pt x="87" y="53"/>
                  </a:cubicBezTo>
                  <a:cubicBezTo>
                    <a:pt x="90" y="50"/>
                    <a:pt x="90" y="50"/>
                    <a:pt x="90" y="50"/>
                  </a:cubicBezTo>
                  <a:cubicBezTo>
                    <a:pt x="85" y="45"/>
                    <a:pt x="85" y="45"/>
                    <a:pt x="85" y="45"/>
                  </a:cubicBezTo>
                  <a:cubicBezTo>
                    <a:pt x="81" y="48"/>
                    <a:pt x="81" y="48"/>
                    <a:pt x="81" y="48"/>
                  </a:cubicBezTo>
                  <a:cubicBezTo>
                    <a:pt x="79" y="46"/>
                    <a:pt x="75" y="44"/>
                    <a:pt x="72" y="44"/>
                  </a:cubicBezTo>
                  <a:cubicBezTo>
                    <a:pt x="72" y="39"/>
                    <a:pt x="72" y="39"/>
                    <a:pt x="72" y="39"/>
                  </a:cubicBezTo>
                  <a:cubicBezTo>
                    <a:pt x="64" y="39"/>
                    <a:pt x="64" y="39"/>
                    <a:pt x="64" y="39"/>
                  </a:cubicBezTo>
                  <a:cubicBezTo>
                    <a:pt x="64" y="44"/>
                    <a:pt x="64" y="44"/>
                    <a:pt x="64" y="44"/>
                  </a:cubicBezTo>
                  <a:cubicBezTo>
                    <a:pt x="60" y="44"/>
                    <a:pt x="57" y="46"/>
                    <a:pt x="54" y="48"/>
                  </a:cubicBezTo>
                  <a:cubicBezTo>
                    <a:pt x="51" y="45"/>
                    <a:pt x="51" y="45"/>
                    <a:pt x="51" y="45"/>
                  </a:cubicBezTo>
                  <a:cubicBezTo>
                    <a:pt x="45" y="50"/>
                    <a:pt x="45" y="50"/>
                    <a:pt x="45" y="50"/>
                  </a:cubicBezTo>
                  <a:cubicBezTo>
                    <a:pt x="48" y="53"/>
                    <a:pt x="48" y="53"/>
                    <a:pt x="48" y="53"/>
                  </a:cubicBezTo>
                  <a:cubicBezTo>
                    <a:pt x="46" y="56"/>
                    <a:pt x="45" y="60"/>
                    <a:pt x="44" y="63"/>
                  </a:cubicBezTo>
                  <a:cubicBezTo>
                    <a:pt x="40" y="63"/>
                    <a:pt x="40" y="63"/>
                    <a:pt x="40" y="63"/>
                  </a:cubicBezTo>
                  <a:cubicBezTo>
                    <a:pt x="40" y="71"/>
                    <a:pt x="40" y="71"/>
                    <a:pt x="40" y="71"/>
                  </a:cubicBezTo>
                  <a:cubicBezTo>
                    <a:pt x="44" y="71"/>
                    <a:pt x="44" y="71"/>
                    <a:pt x="44" y="71"/>
                  </a:cubicBezTo>
                  <a:cubicBezTo>
                    <a:pt x="45" y="75"/>
                    <a:pt x="46" y="78"/>
                    <a:pt x="48" y="81"/>
                  </a:cubicBezTo>
                  <a:cubicBezTo>
                    <a:pt x="45" y="84"/>
                    <a:pt x="45" y="84"/>
                    <a:pt x="45" y="84"/>
                  </a:cubicBezTo>
                  <a:cubicBezTo>
                    <a:pt x="51" y="90"/>
                    <a:pt x="51" y="90"/>
                    <a:pt x="51" y="90"/>
                  </a:cubicBezTo>
                  <a:cubicBezTo>
                    <a:pt x="54" y="87"/>
                    <a:pt x="54" y="87"/>
                    <a:pt x="54" y="87"/>
                  </a:cubicBezTo>
                  <a:cubicBezTo>
                    <a:pt x="57" y="89"/>
                    <a:pt x="60" y="90"/>
                    <a:pt x="64" y="91"/>
                  </a:cubicBezTo>
                  <a:cubicBezTo>
                    <a:pt x="64" y="95"/>
                    <a:pt x="64" y="95"/>
                    <a:pt x="64" y="95"/>
                  </a:cubicBezTo>
                  <a:cubicBezTo>
                    <a:pt x="72" y="95"/>
                    <a:pt x="72" y="95"/>
                    <a:pt x="72" y="95"/>
                  </a:cubicBezTo>
                  <a:cubicBezTo>
                    <a:pt x="72" y="91"/>
                    <a:pt x="72" y="91"/>
                    <a:pt x="72" y="91"/>
                  </a:cubicBezTo>
                  <a:cubicBezTo>
                    <a:pt x="75" y="90"/>
                    <a:pt x="79" y="89"/>
                    <a:pt x="81" y="87"/>
                  </a:cubicBezTo>
                  <a:cubicBezTo>
                    <a:pt x="85" y="90"/>
                    <a:pt x="85" y="90"/>
                    <a:pt x="85" y="90"/>
                  </a:cubicBezTo>
                  <a:cubicBezTo>
                    <a:pt x="90" y="84"/>
                    <a:pt x="90" y="84"/>
                    <a:pt x="90" y="84"/>
                  </a:cubicBezTo>
                  <a:cubicBezTo>
                    <a:pt x="87" y="81"/>
                    <a:pt x="87" y="81"/>
                    <a:pt x="87" y="81"/>
                  </a:cubicBezTo>
                  <a:cubicBezTo>
                    <a:pt x="89" y="78"/>
                    <a:pt x="91" y="75"/>
                    <a:pt x="91" y="71"/>
                  </a:cubicBezTo>
                  <a:cubicBezTo>
                    <a:pt x="96" y="71"/>
                    <a:pt x="96" y="71"/>
                    <a:pt x="96" y="71"/>
                  </a:cubicBezTo>
                  <a:cubicBezTo>
                    <a:pt x="96" y="63"/>
                    <a:pt x="96" y="63"/>
                    <a:pt x="96" y="63"/>
                  </a:cubicBezTo>
                  <a:lnTo>
                    <a:pt x="91" y="63"/>
                  </a:lnTo>
                  <a:close/>
                  <a:moveTo>
                    <a:pt x="68" y="83"/>
                  </a:moveTo>
                  <a:cubicBezTo>
                    <a:pt x="59" y="83"/>
                    <a:pt x="52" y="76"/>
                    <a:pt x="52" y="67"/>
                  </a:cubicBezTo>
                  <a:cubicBezTo>
                    <a:pt x="52" y="58"/>
                    <a:pt x="59" y="51"/>
                    <a:pt x="68" y="51"/>
                  </a:cubicBezTo>
                  <a:cubicBezTo>
                    <a:pt x="76" y="51"/>
                    <a:pt x="84" y="58"/>
                    <a:pt x="84" y="67"/>
                  </a:cubicBezTo>
                  <a:cubicBezTo>
                    <a:pt x="84" y="76"/>
                    <a:pt x="76" y="83"/>
                    <a:pt x="68" y="83"/>
                  </a:cubicBezTo>
                  <a:close/>
                  <a:moveTo>
                    <a:pt x="48" y="14"/>
                  </a:moveTo>
                  <a:cubicBezTo>
                    <a:pt x="46" y="11"/>
                    <a:pt x="43" y="9"/>
                    <a:pt x="40" y="7"/>
                  </a:cubicBezTo>
                  <a:cubicBezTo>
                    <a:pt x="42" y="3"/>
                    <a:pt x="42" y="3"/>
                    <a:pt x="42" y="3"/>
                  </a:cubicBezTo>
                  <a:cubicBezTo>
                    <a:pt x="35" y="0"/>
                    <a:pt x="35" y="0"/>
                    <a:pt x="35" y="0"/>
                  </a:cubicBezTo>
                  <a:cubicBezTo>
                    <a:pt x="33" y="4"/>
                    <a:pt x="33" y="4"/>
                    <a:pt x="33" y="4"/>
                  </a:cubicBezTo>
                  <a:cubicBezTo>
                    <a:pt x="30" y="3"/>
                    <a:pt x="26" y="3"/>
                    <a:pt x="22" y="4"/>
                  </a:cubicBezTo>
                  <a:cubicBezTo>
                    <a:pt x="21" y="0"/>
                    <a:pt x="21" y="0"/>
                    <a:pt x="21" y="0"/>
                  </a:cubicBezTo>
                  <a:cubicBezTo>
                    <a:pt x="13" y="3"/>
                    <a:pt x="13" y="3"/>
                    <a:pt x="13" y="3"/>
                  </a:cubicBezTo>
                  <a:cubicBezTo>
                    <a:pt x="15" y="7"/>
                    <a:pt x="15" y="7"/>
                    <a:pt x="15" y="7"/>
                  </a:cubicBezTo>
                  <a:cubicBezTo>
                    <a:pt x="12" y="9"/>
                    <a:pt x="9" y="11"/>
                    <a:pt x="7" y="14"/>
                  </a:cubicBezTo>
                  <a:cubicBezTo>
                    <a:pt x="3" y="13"/>
                    <a:pt x="3" y="13"/>
                    <a:pt x="3" y="13"/>
                  </a:cubicBezTo>
                  <a:cubicBezTo>
                    <a:pt x="0" y="20"/>
                    <a:pt x="0" y="20"/>
                    <a:pt x="0" y="20"/>
                  </a:cubicBezTo>
                  <a:cubicBezTo>
                    <a:pt x="4" y="22"/>
                    <a:pt x="4" y="22"/>
                    <a:pt x="4" y="22"/>
                  </a:cubicBezTo>
                  <a:cubicBezTo>
                    <a:pt x="3" y="25"/>
                    <a:pt x="3" y="29"/>
                    <a:pt x="4" y="33"/>
                  </a:cubicBezTo>
                  <a:cubicBezTo>
                    <a:pt x="0" y="34"/>
                    <a:pt x="0" y="34"/>
                    <a:pt x="0" y="34"/>
                  </a:cubicBezTo>
                  <a:cubicBezTo>
                    <a:pt x="3" y="42"/>
                    <a:pt x="3" y="42"/>
                    <a:pt x="3" y="42"/>
                  </a:cubicBezTo>
                  <a:cubicBezTo>
                    <a:pt x="7" y="40"/>
                    <a:pt x="7" y="40"/>
                    <a:pt x="7" y="40"/>
                  </a:cubicBezTo>
                  <a:cubicBezTo>
                    <a:pt x="9" y="43"/>
                    <a:pt x="12" y="46"/>
                    <a:pt x="15" y="47"/>
                  </a:cubicBezTo>
                  <a:cubicBezTo>
                    <a:pt x="13" y="52"/>
                    <a:pt x="13" y="52"/>
                    <a:pt x="13" y="52"/>
                  </a:cubicBezTo>
                  <a:cubicBezTo>
                    <a:pt x="21" y="55"/>
                    <a:pt x="21" y="55"/>
                    <a:pt x="21" y="55"/>
                  </a:cubicBezTo>
                  <a:cubicBezTo>
                    <a:pt x="22" y="51"/>
                    <a:pt x="22" y="51"/>
                    <a:pt x="22" y="51"/>
                  </a:cubicBezTo>
                  <a:cubicBezTo>
                    <a:pt x="26" y="51"/>
                    <a:pt x="29" y="51"/>
                    <a:pt x="33" y="51"/>
                  </a:cubicBezTo>
                  <a:cubicBezTo>
                    <a:pt x="35" y="55"/>
                    <a:pt x="35" y="55"/>
                    <a:pt x="35" y="55"/>
                  </a:cubicBezTo>
                  <a:cubicBezTo>
                    <a:pt x="42" y="52"/>
                    <a:pt x="42" y="52"/>
                    <a:pt x="42" y="52"/>
                  </a:cubicBezTo>
                  <a:cubicBezTo>
                    <a:pt x="40" y="47"/>
                    <a:pt x="40" y="47"/>
                    <a:pt x="40" y="47"/>
                  </a:cubicBezTo>
                  <a:cubicBezTo>
                    <a:pt x="43" y="46"/>
                    <a:pt x="46" y="43"/>
                    <a:pt x="48" y="40"/>
                  </a:cubicBezTo>
                  <a:cubicBezTo>
                    <a:pt x="52" y="42"/>
                    <a:pt x="52" y="42"/>
                    <a:pt x="52" y="42"/>
                  </a:cubicBezTo>
                  <a:cubicBezTo>
                    <a:pt x="55" y="34"/>
                    <a:pt x="55" y="34"/>
                    <a:pt x="55" y="34"/>
                  </a:cubicBezTo>
                  <a:cubicBezTo>
                    <a:pt x="51" y="33"/>
                    <a:pt x="51" y="33"/>
                    <a:pt x="51" y="33"/>
                  </a:cubicBezTo>
                  <a:cubicBezTo>
                    <a:pt x="52" y="29"/>
                    <a:pt x="52" y="25"/>
                    <a:pt x="51" y="22"/>
                  </a:cubicBezTo>
                  <a:cubicBezTo>
                    <a:pt x="55" y="20"/>
                    <a:pt x="55" y="20"/>
                    <a:pt x="55" y="20"/>
                  </a:cubicBezTo>
                  <a:cubicBezTo>
                    <a:pt x="52" y="13"/>
                    <a:pt x="52" y="13"/>
                    <a:pt x="52" y="13"/>
                  </a:cubicBezTo>
                  <a:lnTo>
                    <a:pt x="48" y="14"/>
                  </a:lnTo>
                  <a:close/>
                  <a:moveTo>
                    <a:pt x="34" y="42"/>
                  </a:moveTo>
                  <a:cubicBezTo>
                    <a:pt x="26" y="45"/>
                    <a:pt x="16" y="41"/>
                    <a:pt x="13" y="33"/>
                  </a:cubicBezTo>
                  <a:cubicBezTo>
                    <a:pt x="9" y="25"/>
                    <a:pt x="13" y="16"/>
                    <a:pt x="21" y="12"/>
                  </a:cubicBezTo>
                  <a:cubicBezTo>
                    <a:pt x="30" y="9"/>
                    <a:pt x="39" y="13"/>
                    <a:pt x="42" y="21"/>
                  </a:cubicBezTo>
                  <a:cubicBezTo>
                    <a:pt x="46" y="29"/>
                    <a:pt x="42" y="39"/>
                    <a:pt x="34" y="42"/>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1324" b="0" kern="0" dirty="0">
                <a:solidFill>
                  <a:srgbClr val="002050"/>
                </a:solidFill>
                <a:latin typeface="Segoe UI"/>
              </a:endParaRPr>
            </a:p>
          </p:txBody>
        </p:sp>
        <p:sp>
          <p:nvSpPr>
            <p:cNvPr id="145" name="Rectangle 144">
              <a:extLst>
                <a:ext uri="{FF2B5EF4-FFF2-40B4-BE49-F238E27FC236}">
                  <a16:creationId xmlns:a16="http://schemas.microsoft.com/office/drawing/2014/main" id="{97CA8933-6821-490C-8E15-B0B4656EC839}"/>
                </a:ext>
              </a:extLst>
            </p:cNvPr>
            <p:cNvSpPr/>
            <p:nvPr/>
          </p:nvSpPr>
          <p:spPr bwMode="auto">
            <a:xfrm>
              <a:off x="6706255" y="4762521"/>
              <a:ext cx="1075073" cy="387786"/>
            </a:xfrm>
            <a:prstGeom prst="rect">
              <a:avLst/>
            </a:prstGeom>
            <a:solidFill>
              <a:srgbClr val="002050"/>
            </a:solidFill>
            <a:ln>
              <a:noFill/>
            </a:ln>
          </p:spPr>
          <p:txBody>
            <a:bodyPr vert="horz" wrap="square" lIns="0" tIns="20568" rIns="0" bIns="20568" rtlCol="0">
              <a:spAutoFit/>
            </a:bodyPr>
            <a:lstStyle/>
            <a:p>
              <a:pPr lvl="0" defTabSz="685337" fontAlgn="auto">
                <a:lnSpc>
                  <a:spcPct val="90000"/>
                </a:lnSpc>
                <a:spcBef>
                  <a:spcPts val="0"/>
                </a:spcBef>
                <a:spcAft>
                  <a:spcPts val="0"/>
                </a:spcAft>
                <a:defRPr/>
              </a:pPr>
              <a:r>
                <a:rPr lang="en-US" sz="1250" b="0" kern="0" spc="-23" dirty="0">
                  <a:solidFill>
                    <a:srgbClr val="002050"/>
                  </a:solidFill>
                  <a:latin typeface="Segoe UI Semibold" panose="020B0702040204020203" pitchFamily="34" charset="0"/>
                  <a:cs typeface="Segoe UI Semibold" panose="020B0702040204020203" pitchFamily="34" charset="0"/>
                </a:rPr>
                <a:t>Pass-through</a:t>
              </a:r>
            </a:p>
            <a:p>
              <a:pPr lvl="0" defTabSz="685337" fontAlgn="auto">
                <a:lnSpc>
                  <a:spcPct val="90000"/>
                </a:lnSpc>
                <a:spcBef>
                  <a:spcPts val="0"/>
                </a:spcBef>
                <a:spcAft>
                  <a:spcPts val="0"/>
                </a:spcAft>
                <a:defRPr/>
              </a:pPr>
              <a:r>
                <a:rPr lang="en-US" sz="1250" b="0" kern="0" spc="-23" dirty="0">
                  <a:solidFill>
                    <a:srgbClr val="002050"/>
                  </a:solidFill>
                  <a:latin typeface="Segoe UI Semibold" panose="020B0702040204020203" pitchFamily="34" charset="0"/>
                  <a:cs typeface="Segoe UI Semibold" panose="020B0702040204020203" pitchFamily="34" charset="0"/>
                </a:rPr>
                <a:t>Authentication</a:t>
              </a:r>
            </a:p>
          </p:txBody>
        </p:sp>
        <p:sp>
          <p:nvSpPr>
            <p:cNvPr id="146" name="Freeform 59">
              <a:extLst>
                <a:ext uri="{FF2B5EF4-FFF2-40B4-BE49-F238E27FC236}">
                  <a16:creationId xmlns:a16="http://schemas.microsoft.com/office/drawing/2014/main" id="{4FEECF0F-68F5-496E-A186-B07A04F26B06}"/>
                </a:ext>
              </a:extLst>
            </p:cNvPr>
            <p:cNvSpPr>
              <a:spLocks noChangeAspect="1" noEditPoints="1"/>
            </p:cNvSpPr>
            <p:nvPr/>
          </p:nvSpPr>
          <p:spPr bwMode="auto">
            <a:xfrm>
              <a:off x="5867318" y="3751191"/>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sp>
        <p:nvSpPr>
          <p:cNvPr id="147" name="TextBox 146">
            <a:extLst>
              <a:ext uri="{FF2B5EF4-FFF2-40B4-BE49-F238E27FC236}">
                <a16:creationId xmlns:a16="http://schemas.microsoft.com/office/drawing/2014/main" id="{1C996273-61FA-4858-AF08-F71282AC5EEF}"/>
              </a:ext>
            </a:extLst>
          </p:cNvPr>
          <p:cNvSpPr txBox="1"/>
          <p:nvPr/>
        </p:nvSpPr>
        <p:spPr>
          <a:xfrm>
            <a:off x="187779" y="6400800"/>
            <a:ext cx="622286" cy="369332"/>
          </a:xfrm>
          <a:prstGeom prst="rect">
            <a:avLst/>
          </a:prstGeom>
          <a:noFill/>
        </p:spPr>
        <p:txBody>
          <a:bodyPr wrap="none" rtlCol="0">
            <a:spAutoFit/>
          </a:bodyPr>
          <a:lstStyle/>
          <a:p>
            <a:pPr algn="l"/>
            <a:r>
              <a:rPr lang="en-US" dirty="0"/>
              <a:t>9-6</a:t>
            </a:r>
          </a:p>
        </p:txBody>
      </p:sp>
    </p:spTree>
    <p:extLst>
      <p:ext uri="{BB962C8B-B14F-4D97-AF65-F5344CB8AC3E}">
        <p14:creationId xmlns:p14="http://schemas.microsoft.com/office/powerpoint/2010/main" val="39508351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F55-567F-43D5-ADD5-F8402CF14E1A}"/>
              </a:ext>
            </a:extLst>
          </p:cNvPr>
          <p:cNvSpPr>
            <a:spLocks noGrp="1"/>
          </p:cNvSpPr>
          <p:nvPr>
            <p:ph type="title"/>
          </p:nvPr>
        </p:nvSpPr>
        <p:spPr/>
        <p:txBody>
          <a:bodyPr/>
          <a:lstStyle/>
          <a:p>
            <a:r>
              <a:rPr lang="en-US" dirty="0"/>
              <a:t>Hybrid Identity</a:t>
            </a:r>
          </a:p>
        </p:txBody>
      </p:sp>
      <p:sp>
        <p:nvSpPr>
          <p:cNvPr id="4" name="Content Placeholder 2">
            <a:extLst>
              <a:ext uri="{FF2B5EF4-FFF2-40B4-BE49-F238E27FC236}">
                <a16:creationId xmlns:a16="http://schemas.microsoft.com/office/drawing/2014/main" id="{BFBBF43E-131F-47C0-8B03-51ADA5B9E039}"/>
              </a:ext>
            </a:extLst>
          </p:cNvPr>
          <p:cNvSpPr txBox="1">
            <a:spLocks/>
          </p:cNvSpPr>
          <p:nvPr/>
        </p:nvSpPr>
        <p:spPr>
          <a:xfrm>
            <a:off x="458788" y="1021215"/>
            <a:ext cx="36576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Consolidated deployment assistant for your identity bridge components</a:t>
            </a:r>
          </a:p>
          <a:p>
            <a:pPr lvl="0"/>
            <a:r>
              <a:rPr lang="en-US" sz="2000" b="0" kern="0" dirty="0">
                <a:solidFill>
                  <a:srgbClr val="000000"/>
                </a:solidFill>
              </a:rPr>
              <a:t>All currently available sync engines will be replaced by the sync engine included in the Connect tool</a:t>
            </a:r>
          </a:p>
          <a:p>
            <a:pPr lvl="0"/>
            <a:r>
              <a:rPr lang="en-US" sz="2000" b="0" kern="0" dirty="0">
                <a:solidFill>
                  <a:srgbClr val="000000"/>
                </a:solidFill>
              </a:rPr>
              <a:t>Assisted deployment of ADFS will be available through Azure Active Directory Connect</a:t>
            </a:r>
          </a:p>
          <a:p>
            <a:pPr lvl="0"/>
            <a:r>
              <a:rPr lang="en-US" sz="2000" b="0" kern="0" dirty="0">
                <a:solidFill>
                  <a:srgbClr val="000000"/>
                </a:solidFill>
              </a:rPr>
              <a:t>ADFS is an optional component for authentication in hybrid implementation. Password sync can replace ADFS for more scenarios</a:t>
            </a:r>
          </a:p>
          <a:p>
            <a:pPr lvl="0"/>
            <a:endParaRPr lang="en-US" sz="2000" b="0" kern="0" dirty="0">
              <a:solidFill>
                <a:srgbClr val="000000"/>
              </a:solidFill>
            </a:endParaRPr>
          </a:p>
          <a:p>
            <a:pPr lvl="0"/>
            <a:endParaRPr lang="en-US" sz="2000" b="0" kern="0" dirty="0">
              <a:solidFill>
                <a:srgbClr val="000000"/>
              </a:solidFill>
            </a:endParaRPr>
          </a:p>
          <a:p>
            <a:pPr lvl="0"/>
            <a:endParaRPr lang="en-US" sz="2000" b="0" kern="0" dirty="0">
              <a:solidFill>
                <a:srgbClr val="000000"/>
              </a:solidFill>
            </a:endParaRPr>
          </a:p>
        </p:txBody>
      </p:sp>
      <p:grpSp>
        <p:nvGrpSpPr>
          <p:cNvPr id="3" name="Group 2" descr="Hybrid Identity options">
            <a:extLst>
              <a:ext uri="{FF2B5EF4-FFF2-40B4-BE49-F238E27FC236}">
                <a16:creationId xmlns:a16="http://schemas.microsoft.com/office/drawing/2014/main" id="{AAC31C42-C6D6-4431-B28C-2F9906E65F78}"/>
              </a:ext>
            </a:extLst>
          </p:cNvPr>
          <p:cNvGrpSpPr/>
          <p:nvPr/>
        </p:nvGrpSpPr>
        <p:grpSpPr>
          <a:xfrm>
            <a:off x="4568760" y="2306563"/>
            <a:ext cx="4285059" cy="2899316"/>
            <a:chOff x="4568760" y="2306563"/>
            <a:chExt cx="4285059" cy="2899316"/>
          </a:xfrm>
        </p:grpSpPr>
        <p:sp>
          <p:nvSpPr>
            <p:cNvPr id="5" name="TextBox 4">
              <a:extLst>
                <a:ext uri="{FF2B5EF4-FFF2-40B4-BE49-F238E27FC236}">
                  <a16:creationId xmlns:a16="http://schemas.microsoft.com/office/drawing/2014/main" id="{8D551F1D-0EEF-46E1-B53C-E0C71EAAB027}"/>
                </a:ext>
              </a:extLst>
            </p:cNvPr>
            <p:cNvSpPr txBox="1"/>
            <p:nvPr/>
          </p:nvSpPr>
          <p:spPr>
            <a:xfrm>
              <a:off x="7141600" y="2382341"/>
              <a:ext cx="1411336" cy="501904"/>
            </a:xfrm>
            <a:prstGeom prst="rect">
              <a:avLst/>
            </a:prstGeom>
            <a:noFill/>
          </p:spPr>
          <p:txBody>
            <a:bodyPr wrap="square" lIns="134444" tIns="107555" rIns="134444" bIns="107555" rtlCol="0">
              <a:spAutoFit/>
            </a:bodyPr>
            <a:lstStyle/>
            <a:p>
              <a:pPr lvl="0" algn="ctr" defTabSz="685669" fontAlgn="auto">
                <a:lnSpc>
                  <a:spcPct val="90000"/>
                </a:lnSpc>
                <a:spcBef>
                  <a:spcPts val="0"/>
                </a:spcBef>
                <a:spcAft>
                  <a:spcPts val="441"/>
                </a:spcAft>
                <a:defRPr/>
              </a:pPr>
              <a:r>
                <a:rPr lang="en-US" sz="1028" b="0" kern="0" dirty="0">
                  <a:solidFill>
                    <a:srgbClr val="002050"/>
                  </a:solidFill>
                  <a:latin typeface="Segoe UI"/>
                </a:rPr>
                <a:t>Azure Active Directory Connect</a:t>
              </a:r>
            </a:p>
          </p:txBody>
        </p:sp>
        <p:pic>
          <p:nvPicPr>
            <p:cNvPr id="6" name="Picture 5">
              <a:extLst>
                <a:ext uri="{FF2B5EF4-FFF2-40B4-BE49-F238E27FC236}">
                  <a16:creationId xmlns:a16="http://schemas.microsoft.com/office/drawing/2014/main" id="{AD0E68A6-D11C-4384-90FC-83C7C038AB4B}"/>
                </a:ext>
              </a:extLst>
            </p:cNvPr>
            <p:cNvPicPr>
              <a:picLocks noChangeAspect="1"/>
            </p:cNvPicPr>
            <p:nvPr/>
          </p:nvPicPr>
          <p:blipFill>
            <a:blip r:embed="rId3" cstate="email">
              <a:alphaModFix amt="29000"/>
              <a:extLst>
                <a:ext uri="{28A0092B-C50C-407E-A947-70E740481C1C}">
                  <a14:useLocalDpi xmlns:a14="http://schemas.microsoft.com/office/drawing/2010/main"/>
                </a:ext>
              </a:extLst>
            </a:blip>
            <a:stretch>
              <a:fillRect/>
            </a:stretch>
          </p:blipFill>
          <p:spPr>
            <a:xfrm>
              <a:off x="4792508" y="2425551"/>
              <a:ext cx="3709562" cy="1904633"/>
            </a:xfrm>
            <a:prstGeom prst="rect">
              <a:avLst/>
            </a:prstGeom>
          </p:spPr>
        </p:pic>
        <p:grpSp>
          <p:nvGrpSpPr>
            <p:cNvPr id="7" name="Group 6">
              <a:extLst>
                <a:ext uri="{FF2B5EF4-FFF2-40B4-BE49-F238E27FC236}">
                  <a16:creationId xmlns:a16="http://schemas.microsoft.com/office/drawing/2014/main" id="{C9C0C1E5-F8BA-444F-8953-AFBBEDC05661}"/>
                </a:ext>
              </a:extLst>
            </p:cNvPr>
            <p:cNvGrpSpPr/>
            <p:nvPr/>
          </p:nvGrpSpPr>
          <p:grpSpPr>
            <a:xfrm>
              <a:off x="7141140" y="3966061"/>
              <a:ext cx="1512503" cy="560186"/>
              <a:chOff x="4859128" y="4565655"/>
              <a:chExt cx="2016956" cy="747021"/>
            </a:xfrm>
          </p:grpSpPr>
          <p:sp>
            <p:nvSpPr>
              <p:cNvPr id="8" name="Rectangle 7">
                <a:extLst>
                  <a:ext uri="{FF2B5EF4-FFF2-40B4-BE49-F238E27FC236}">
                    <a16:creationId xmlns:a16="http://schemas.microsoft.com/office/drawing/2014/main" id="{ABE5AC4C-3CE1-4DD4-927D-362BDEB83CD2}"/>
                  </a:ext>
                </a:extLst>
              </p:cNvPr>
              <p:cNvSpPr/>
              <p:nvPr/>
            </p:nvSpPr>
            <p:spPr bwMode="auto">
              <a:xfrm>
                <a:off x="5130109" y="4622800"/>
                <a:ext cx="1518447" cy="587096"/>
              </a:xfrm>
              <a:prstGeom prst="rect">
                <a:avLst/>
              </a:prstGeom>
              <a:solidFill>
                <a:srgbClr val="FFFFFF"/>
              </a:solidFill>
              <a:ln w="28575" cap="rnd" cmpd="sng" algn="ctr">
                <a:no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9" name="Rounded Rectangle 52">
                <a:extLst>
                  <a:ext uri="{FF2B5EF4-FFF2-40B4-BE49-F238E27FC236}">
                    <a16:creationId xmlns:a16="http://schemas.microsoft.com/office/drawing/2014/main" id="{7855F364-5E70-4BCB-92CF-8014FFA9F85C}"/>
                  </a:ext>
                </a:extLst>
              </p:cNvPr>
              <p:cNvSpPr/>
              <p:nvPr/>
            </p:nvSpPr>
            <p:spPr bwMode="auto">
              <a:xfrm>
                <a:off x="4859128" y="4565655"/>
                <a:ext cx="2016956" cy="747021"/>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21000"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765" b="0" kern="0" dirty="0">
                    <a:solidFill>
                      <a:srgbClr val="002050"/>
                    </a:solidFill>
                    <a:latin typeface="Segoe UI"/>
                    <a:ea typeface="Segoe UI" pitchFamily="34" charset="0"/>
                    <a:cs typeface="Segoe UI" pitchFamily="34" charset="0"/>
                  </a:rPr>
                  <a:t>ADFS</a:t>
                </a:r>
              </a:p>
            </p:txBody>
          </p:sp>
        </p:grpSp>
        <p:sp>
          <p:nvSpPr>
            <p:cNvPr id="10" name="Rounded Rectangle 11">
              <a:extLst>
                <a:ext uri="{FF2B5EF4-FFF2-40B4-BE49-F238E27FC236}">
                  <a16:creationId xmlns:a16="http://schemas.microsoft.com/office/drawing/2014/main" id="{4D7A6439-2AF4-468D-B226-CB08B1CCA978}"/>
                </a:ext>
              </a:extLst>
            </p:cNvPr>
            <p:cNvSpPr/>
            <p:nvPr/>
          </p:nvSpPr>
          <p:spPr bwMode="auto">
            <a:xfrm>
              <a:off x="7051579" y="3078022"/>
              <a:ext cx="1512503" cy="560186"/>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68056"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175" b="0" kern="0" dirty="0">
                  <a:solidFill>
                    <a:srgbClr val="002050"/>
                  </a:solidFill>
                  <a:latin typeface="Segoe UI"/>
                  <a:ea typeface="Segoe UI" pitchFamily="34" charset="0"/>
                  <a:cs typeface="Segoe UI" pitchFamily="34" charset="0"/>
                </a:rPr>
                <a:t>Sync engine</a:t>
              </a:r>
            </a:p>
          </p:txBody>
        </p:sp>
        <p:sp>
          <p:nvSpPr>
            <p:cNvPr id="11" name="Rectangle 10">
              <a:extLst>
                <a:ext uri="{FF2B5EF4-FFF2-40B4-BE49-F238E27FC236}">
                  <a16:creationId xmlns:a16="http://schemas.microsoft.com/office/drawing/2014/main" id="{A3F1F359-D299-4B84-9CD0-7C9FA40F6AEB}"/>
                </a:ext>
              </a:extLst>
            </p:cNvPr>
            <p:cNvSpPr/>
            <p:nvPr/>
          </p:nvSpPr>
          <p:spPr bwMode="auto">
            <a:xfrm>
              <a:off x="4568760" y="2306563"/>
              <a:ext cx="1927290" cy="2899316"/>
            </a:xfrm>
            <a:prstGeom prst="rect">
              <a:avLst/>
            </a:prstGeom>
            <a:noFill/>
            <a:ln w="34925" cap="rnd" cmpd="sng" algn="ctr">
              <a:solidFill>
                <a:srgbClr val="00B294"/>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12" name="Rectangle 11">
              <a:extLst>
                <a:ext uri="{FF2B5EF4-FFF2-40B4-BE49-F238E27FC236}">
                  <a16:creationId xmlns:a16="http://schemas.microsoft.com/office/drawing/2014/main" id="{D733E685-D953-4EEA-AAFA-423B31EC4F99}"/>
                </a:ext>
              </a:extLst>
            </p:cNvPr>
            <p:cNvSpPr/>
            <p:nvPr/>
          </p:nvSpPr>
          <p:spPr bwMode="auto">
            <a:xfrm>
              <a:off x="6926529" y="2306563"/>
              <a:ext cx="1927290" cy="2899316"/>
            </a:xfrm>
            <a:prstGeom prst="rect">
              <a:avLst/>
            </a:prstGeom>
            <a:noFill/>
            <a:ln w="34925" cap="rnd" cmpd="sng" algn="ctr">
              <a:solidFill>
                <a:srgbClr val="00B294"/>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13" name="Rounded Rectangle 48">
              <a:extLst>
                <a:ext uri="{FF2B5EF4-FFF2-40B4-BE49-F238E27FC236}">
                  <a16:creationId xmlns:a16="http://schemas.microsoft.com/office/drawing/2014/main" id="{8AD4CCC8-B7B4-4B10-BF08-CCB045757EF5}"/>
                </a:ext>
              </a:extLst>
            </p:cNvPr>
            <p:cNvSpPr/>
            <p:nvPr/>
          </p:nvSpPr>
          <p:spPr bwMode="auto">
            <a:xfrm>
              <a:off x="4821532" y="2500380"/>
              <a:ext cx="1512503" cy="505334"/>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028" b="0" kern="0" dirty="0">
                  <a:solidFill>
                    <a:srgbClr val="002050"/>
                  </a:solidFill>
                  <a:latin typeface="Segoe UI"/>
                  <a:ea typeface="Segoe UI" pitchFamily="34" charset="0"/>
                  <a:cs typeface="Segoe UI" pitchFamily="34" charset="0"/>
                </a:rPr>
                <a:t>DirSync</a:t>
              </a:r>
            </a:p>
          </p:txBody>
        </p:sp>
        <p:sp>
          <p:nvSpPr>
            <p:cNvPr id="14" name="Rounded Rectangle 49">
              <a:extLst>
                <a:ext uri="{FF2B5EF4-FFF2-40B4-BE49-F238E27FC236}">
                  <a16:creationId xmlns:a16="http://schemas.microsoft.com/office/drawing/2014/main" id="{1DE05BD1-079D-4E65-862C-DD5027509BB0}"/>
                </a:ext>
              </a:extLst>
            </p:cNvPr>
            <p:cNvSpPr/>
            <p:nvPr/>
          </p:nvSpPr>
          <p:spPr bwMode="auto">
            <a:xfrm>
              <a:off x="4821532" y="3026539"/>
              <a:ext cx="1512503" cy="504168"/>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34444"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028" b="0" kern="0" dirty="0">
                  <a:solidFill>
                    <a:srgbClr val="002050"/>
                  </a:solidFill>
                  <a:latin typeface="Segoe UI"/>
                  <a:ea typeface="Segoe UI" pitchFamily="34" charset="0"/>
                  <a:cs typeface="Segoe UI" pitchFamily="34" charset="0"/>
                </a:rPr>
                <a:t>Azure Active Directory Sync</a:t>
              </a:r>
            </a:p>
          </p:txBody>
        </p:sp>
        <p:sp>
          <p:nvSpPr>
            <p:cNvPr id="15" name="Rounded Rectangle 55">
              <a:extLst>
                <a:ext uri="{FF2B5EF4-FFF2-40B4-BE49-F238E27FC236}">
                  <a16:creationId xmlns:a16="http://schemas.microsoft.com/office/drawing/2014/main" id="{0BC2C62D-530A-4EC5-A7D1-406C8A0B30A5}"/>
                </a:ext>
              </a:extLst>
            </p:cNvPr>
            <p:cNvSpPr/>
            <p:nvPr/>
          </p:nvSpPr>
          <p:spPr bwMode="auto">
            <a:xfrm>
              <a:off x="4916836" y="3574660"/>
              <a:ext cx="1321898" cy="504168"/>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67223" rIns="134444" bIns="0"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881" b="0" kern="0" dirty="0">
                  <a:solidFill>
                    <a:srgbClr val="002050"/>
                  </a:solidFill>
                  <a:latin typeface="Segoe UI"/>
                  <a:ea typeface="Segoe UI" pitchFamily="34" charset="0"/>
                  <a:cs typeface="Segoe UI" pitchFamily="34" charset="0"/>
                </a:rPr>
                <a:t>FIM+Azure Active Directory Connector</a:t>
              </a:r>
            </a:p>
          </p:txBody>
        </p:sp>
        <p:sp>
          <p:nvSpPr>
            <p:cNvPr id="16" name="Rectangle 15">
              <a:extLst>
                <a:ext uri="{FF2B5EF4-FFF2-40B4-BE49-F238E27FC236}">
                  <a16:creationId xmlns:a16="http://schemas.microsoft.com/office/drawing/2014/main" id="{E80CEF73-65B6-486E-B75B-9BD0A131A5AE}"/>
                </a:ext>
              </a:extLst>
            </p:cNvPr>
            <p:cNvSpPr/>
            <p:nvPr/>
          </p:nvSpPr>
          <p:spPr bwMode="auto">
            <a:xfrm>
              <a:off x="7141600" y="3026539"/>
              <a:ext cx="1530632" cy="1915693"/>
            </a:xfrm>
            <a:prstGeom prst="rect">
              <a:avLst/>
            </a:prstGeom>
            <a:noFill/>
            <a:ln w="28575" cap="rnd" cmpd="sng" algn="ctr">
              <a:solidFill>
                <a:srgbClr val="00B294"/>
              </a:solid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grpSp>
          <p:nvGrpSpPr>
            <p:cNvPr id="17" name="Group 16">
              <a:extLst>
                <a:ext uri="{FF2B5EF4-FFF2-40B4-BE49-F238E27FC236}">
                  <a16:creationId xmlns:a16="http://schemas.microsoft.com/office/drawing/2014/main" id="{E9A96949-CEDB-4844-8CA7-43A08A918D63}"/>
                </a:ext>
              </a:extLst>
            </p:cNvPr>
            <p:cNvGrpSpPr/>
            <p:nvPr/>
          </p:nvGrpSpPr>
          <p:grpSpPr>
            <a:xfrm>
              <a:off x="4782216" y="4444317"/>
              <a:ext cx="1512503" cy="560186"/>
              <a:chOff x="4859128" y="4565655"/>
              <a:chExt cx="2016956" cy="747021"/>
            </a:xfrm>
          </p:grpSpPr>
          <p:sp>
            <p:nvSpPr>
              <p:cNvPr id="18" name="Rectangle 17">
                <a:extLst>
                  <a:ext uri="{FF2B5EF4-FFF2-40B4-BE49-F238E27FC236}">
                    <a16:creationId xmlns:a16="http://schemas.microsoft.com/office/drawing/2014/main" id="{7D9752ED-C3EB-4108-8F14-353BDE555A27}"/>
                  </a:ext>
                </a:extLst>
              </p:cNvPr>
              <p:cNvSpPr/>
              <p:nvPr/>
            </p:nvSpPr>
            <p:spPr bwMode="auto">
              <a:xfrm>
                <a:off x="5130109" y="4622800"/>
                <a:ext cx="1518447" cy="587096"/>
              </a:xfrm>
              <a:prstGeom prst="rect">
                <a:avLst/>
              </a:prstGeom>
              <a:solidFill>
                <a:srgbClr val="FFFFFF"/>
              </a:solidFill>
              <a:ln w="28575" cap="rnd" cmpd="sng" algn="ctr">
                <a:no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19" name="Rounded Rectangle 39">
                <a:extLst>
                  <a:ext uri="{FF2B5EF4-FFF2-40B4-BE49-F238E27FC236}">
                    <a16:creationId xmlns:a16="http://schemas.microsoft.com/office/drawing/2014/main" id="{4988B6A3-34D4-4703-AA57-B03AF9AEEB0A}"/>
                  </a:ext>
                </a:extLst>
              </p:cNvPr>
              <p:cNvSpPr/>
              <p:nvPr/>
            </p:nvSpPr>
            <p:spPr bwMode="auto">
              <a:xfrm>
                <a:off x="4859128" y="4565655"/>
                <a:ext cx="2016956" cy="747021"/>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21000"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765" b="0" kern="0" dirty="0">
                    <a:solidFill>
                      <a:srgbClr val="002050"/>
                    </a:solidFill>
                    <a:latin typeface="Segoe UI"/>
                    <a:ea typeface="Segoe UI" pitchFamily="34" charset="0"/>
                    <a:cs typeface="Segoe UI" pitchFamily="34" charset="0"/>
                  </a:rPr>
                  <a:t>ADFS</a:t>
                </a:r>
              </a:p>
            </p:txBody>
          </p:sp>
        </p:grpSp>
        <p:sp>
          <p:nvSpPr>
            <p:cNvPr id="20" name="Rectangle 19">
              <a:extLst>
                <a:ext uri="{FF2B5EF4-FFF2-40B4-BE49-F238E27FC236}">
                  <a16:creationId xmlns:a16="http://schemas.microsoft.com/office/drawing/2014/main" id="{5D3CAA6B-36B1-4027-806C-BD5EB4438DC4}"/>
                </a:ext>
              </a:extLst>
            </p:cNvPr>
            <p:cNvSpPr/>
            <p:nvPr/>
          </p:nvSpPr>
          <p:spPr bwMode="auto">
            <a:xfrm>
              <a:off x="7344349" y="4008913"/>
              <a:ext cx="1138673" cy="447612"/>
            </a:xfrm>
            <a:prstGeom prst="rect">
              <a:avLst/>
            </a:prstGeom>
            <a:noFill/>
            <a:ln w="28575" cap="rnd" cmpd="sng" algn="ctr">
              <a:solidFill>
                <a:srgbClr val="00B294"/>
              </a:solid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grpSp>
      <p:sp>
        <p:nvSpPr>
          <p:cNvPr id="21" name="TextBox 20">
            <a:extLst>
              <a:ext uri="{FF2B5EF4-FFF2-40B4-BE49-F238E27FC236}">
                <a16:creationId xmlns:a16="http://schemas.microsoft.com/office/drawing/2014/main" id="{771ED821-4A6E-4B44-AE83-B452AE99DD24}"/>
              </a:ext>
            </a:extLst>
          </p:cNvPr>
          <p:cNvSpPr txBox="1"/>
          <p:nvPr/>
        </p:nvSpPr>
        <p:spPr>
          <a:xfrm>
            <a:off x="187779" y="6400800"/>
            <a:ext cx="622286" cy="369332"/>
          </a:xfrm>
          <a:prstGeom prst="rect">
            <a:avLst/>
          </a:prstGeom>
          <a:noFill/>
        </p:spPr>
        <p:txBody>
          <a:bodyPr wrap="none" rtlCol="0">
            <a:spAutoFit/>
          </a:bodyPr>
          <a:lstStyle/>
          <a:p>
            <a:pPr algn="l"/>
            <a:r>
              <a:rPr lang="en-US" dirty="0"/>
              <a:t>9-6</a:t>
            </a:r>
          </a:p>
        </p:txBody>
      </p:sp>
    </p:spTree>
    <p:extLst>
      <p:ext uri="{BB962C8B-B14F-4D97-AF65-F5344CB8AC3E}">
        <p14:creationId xmlns:p14="http://schemas.microsoft.com/office/powerpoint/2010/main" val="421479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14b13c9-9854-4004-b14f-20e5b7ed8f2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DD0D-2A13-4B14-9B99-DFA48CFE868D}"/>
              </a:ext>
            </a:extLst>
          </p:cNvPr>
          <p:cNvSpPr>
            <a:spLocks noGrp="1"/>
          </p:cNvSpPr>
          <p:nvPr>
            <p:ph type="title"/>
          </p:nvPr>
        </p:nvSpPr>
        <p:spPr/>
        <p:txBody>
          <a:bodyPr/>
          <a:lstStyle/>
          <a:p>
            <a:r>
              <a:rPr lang="en-US" dirty="0"/>
              <a:t>Resource Group Deployment</a:t>
            </a:r>
          </a:p>
        </p:txBody>
      </p:sp>
      <p:pic>
        <p:nvPicPr>
          <p:cNvPr id="4" name="Picture 3" descr="Relationship between subscription, resource group and resources">
            <a:extLst>
              <a:ext uri="{FF2B5EF4-FFF2-40B4-BE49-F238E27FC236}">
                <a16:creationId xmlns:a16="http://schemas.microsoft.com/office/drawing/2014/main" id="{D1B3E25D-25E5-4C47-B7BD-ECE6A985C935}"/>
              </a:ext>
            </a:extLst>
          </p:cNvPr>
          <p:cNvPicPr>
            <a:picLocks noChangeAspect="1"/>
          </p:cNvPicPr>
          <p:nvPr/>
        </p:nvPicPr>
        <p:blipFill>
          <a:blip r:embed="rId3"/>
          <a:stretch>
            <a:fillRect/>
          </a:stretch>
        </p:blipFill>
        <p:spPr>
          <a:xfrm>
            <a:off x="167481" y="1135062"/>
            <a:ext cx="8780952" cy="5228571"/>
          </a:xfrm>
          <a:prstGeom prst="rect">
            <a:avLst/>
          </a:prstGeom>
        </p:spPr>
      </p:pic>
      <p:sp>
        <p:nvSpPr>
          <p:cNvPr id="5" name="TextBox 4">
            <a:extLst>
              <a:ext uri="{FF2B5EF4-FFF2-40B4-BE49-F238E27FC236}">
                <a16:creationId xmlns:a16="http://schemas.microsoft.com/office/drawing/2014/main" id="{295D33C7-1864-434A-A459-9DF08B393B6D}"/>
              </a:ext>
            </a:extLst>
          </p:cNvPr>
          <p:cNvSpPr txBox="1"/>
          <p:nvPr/>
        </p:nvSpPr>
        <p:spPr>
          <a:xfrm>
            <a:off x="187779" y="6400800"/>
            <a:ext cx="622286" cy="369332"/>
          </a:xfrm>
          <a:prstGeom prst="rect">
            <a:avLst/>
          </a:prstGeom>
          <a:noFill/>
        </p:spPr>
        <p:txBody>
          <a:bodyPr wrap="none" rtlCol="0">
            <a:spAutoFit/>
          </a:bodyPr>
          <a:lstStyle/>
          <a:p>
            <a:pPr algn="l"/>
            <a:r>
              <a:rPr lang="en-US" dirty="0"/>
              <a:t>2-3</a:t>
            </a:r>
          </a:p>
        </p:txBody>
      </p:sp>
    </p:spTree>
    <p:extLst>
      <p:ext uri="{BB962C8B-B14F-4D97-AF65-F5344CB8AC3E}">
        <p14:creationId xmlns:p14="http://schemas.microsoft.com/office/powerpoint/2010/main" val="777767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6E0D-F99B-4A67-B82A-A1E6D7A64583}"/>
              </a:ext>
            </a:extLst>
          </p:cNvPr>
          <p:cNvSpPr>
            <a:spLocks noGrp="1"/>
          </p:cNvSpPr>
          <p:nvPr>
            <p:ph type="title"/>
          </p:nvPr>
        </p:nvSpPr>
        <p:spPr/>
        <p:txBody>
          <a:bodyPr/>
          <a:lstStyle/>
          <a:p>
            <a:r>
              <a:rPr lang="en-US" dirty="0"/>
              <a:t>Azure AD B2B &amp; B2C</a:t>
            </a:r>
          </a:p>
        </p:txBody>
      </p:sp>
      <p:sp>
        <p:nvSpPr>
          <p:cNvPr id="3" name="Content Placeholder 1">
            <a:extLst>
              <a:ext uri="{FF2B5EF4-FFF2-40B4-BE49-F238E27FC236}">
                <a16:creationId xmlns:a16="http://schemas.microsoft.com/office/drawing/2014/main" id="{CDDCDE3A-5246-4F2C-93CB-9970E99FE29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B2B (Business to Business):</a:t>
            </a:r>
          </a:p>
          <a:p>
            <a:pPr lvl="1"/>
            <a:r>
              <a:rPr lang="en-US" b="0" kern="0" dirty="0"/>
              <a:t>Collaborate between organizations</a:t>
            </a:r>
          </a:p>
          <a:p>
            <a:pPr lvl="1"/>
            <a:r>
              <a:rPr lang="en-US" b="0" kern="0" dirty="0"/>
              <a:t>Avoid federation and extra servers</a:t>
            </a:r>
          </a:p>
          <a:p>
            <a:r>
              <a:rPr lang="en-US" b="0" kern="0" dirty="0"/>
              <a:t>B2C (Business to Customer):</a:t>
            </a:r>
          </a:p>
          <a:p>
            <a:pPr lvl="1"/>
            <a:r>
              <a:rPr lang="en-US" b="0" kern="0" dirty="0"/>
              <a:t>Use their existing identities</a:t>
            </a:r>
          </a:p>
          <a:p>
            <a:pPr lvl="1"/>
            <a:r>
              <a:rPr lang="en-US" b="0" kern="0" dirty="0"/>
              <a:t>Avoid creating additional identities</a:t>
            </a:r>
          </a:p>
          <a:p>
            <a:r>
              <a:rPr lang="en-US" b="0" kern="0" dirty="0"/>
              <a:t>MFA (Multi-Factor Authentication):</a:t>
            </a:r>
          </a:p>
          <a:p>
            <a:pPr lvl="1"/>
            <a:r>
              <a:rPr lang="en-US" b="0" kern="0" dirty="0"/>
              <a:t>Further authenticate users</a:t>
            </a:r>
          </a:p>
          <a:p>
            <a:pPr lvl="1"/>
            <a:r>
              <a:rPr lang="en-US" b="0" kern="0" dirty="0"/>
              <a:t>Avoid compromises due to simple password constraints</a:t>
            </a:r>
          </a:p>
        </p:txBody>
      </p:sp>
      <p:sp>
        <p:nvSpPr>
          <p:cNvPr id="4" name="TextBox 3">
            <a:extLst>
              <a:ext uri="{FF2B5EF4-FFF2-40B4-BE49-F238E27FC236}">
                <a16:creationId xmlns:a16="http://schemas.microsoft.com/office/drawing/2014/main" id="{8D358AD1-5D9B-4033-BB7B-34CE14B02EC2}"/>
              </a:ext>
            </a:extLst>
          </p:cNvPr>
          <p:cNvSpPr txBox="1"/>
          <p:nvPr/>
        </p:nvSpPr>
        <p:spPr>
          <a:xfrm>
            <a:off x="187779" y="6400800"/>
            <a:ext cx="622286" cy="369332"/>
          </a:xfrm>
          <a:prstGeom prst="rect">
            <a:avLst/>
          </a:prstGeom>
          <a:noFill/>
        </p:spPr>
        <p:txBody>
          <a:bodyPr wrap="none" rtlCol="0">
            <a:spAutoFit/>
          </a:bodyPr>
          <a:lstStyle/>
          <a:p>
            <a:pPr algn="l"/>
            <a:r>
              <a:rPr lang="en-US" dirty="0"/>
              <a:t>9-7</a:t>
            </a:r>
          </a:p>
        </p:txBody>
      </p:sp>
    </p:spTree>
    <p:extLst>
      <p:ext uri="{BB962C8B-B14F-4D97-AF65-F5344CB8AC3E}">
        <p14:creationId xmlns:p14="http://schemas.microsoft.com/office/powerpoint/2010/main" val="8555383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0892-E956-45FB-8154-60B40049F3B7}"/>
              </a:ext>
            </a:extLst>
          </p:cNvPr>
          <p:cNvSpPr>
            <a:spLocks noGrp="1"/>
          </p:cNvSpPr>
          <p:nvPr>
            <p:ph type="title"/>
          </p:nvPr>
        </p:nvSpPr>
        <p:spPr/>
        <p:txBody>
          <a:bodyPr/>
          <a:lstStyle/>
          <a:p>
            <a:r>
              <a:rPr lang="en-US" dirty="0"/>
              <a:t>Azure AD B2B</a:t>
            </a:r>
          </a:p>
        </p:txBody>
      </p:sp>
      <p:sp>
        <p:nvSpPr>
          <p:cNvPr id="4" name="Content Placeholder 2">
            <a:extLst>
              <a:ext uri="{FF2B5EF4-FFF2-40B4-BE49-F238E27FC236}">
                <a16:creationId xmlns:a16="http://schemas.microsoft.com/office/drawing/2014/main" id="{B4F40B61-1750-4004-952C-3B58E32FD7AC}"/>
              </a:ext>
            </a:extLst>
          </p:cNvPr>
          <p:cNvSpPr txBox="1">
            <a:spLocks/>
          </p:cNvSpPr>
          <p:nvPr/>
        </p:nvSpPr>
        <p:spPr>
          <a:xfrm>
            <a:off x="458788" y="1021215"/>
            <a:ext cx="34290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Inviting users from other Azure AD Tenants into your own organization tenant</a:t>
            </a:r>
          </a:p>
          <a:p>
            <a:pPr lvl="0"/>
            <a:r>
              <a:rPr lang="en-US" sz="2400" b="0" kern="0" dirty="0">
                <a:solidFill>
                  <a:srgbClr val="000000"/>
                </a:solidFill>
              </a:rPr>
              <a:t>User provisioning is done by the invited party</a:t>
            </a:r>
          </a:p>
          <a:p>
            <a:pPr lvl="0"/>
            <a:r>
              <a:rPr lang="en-US" sz="2400" b="0" kern="0" dirty="0">
                <a:solidFill>
                  <a:srgbClr val="000000"/>
                </a:solidFill>
              </a:rPr>
              <a:t>You as an organization are in control to invite the other side’s user</a:t>
            </a:r>
          </a:p>
          <a:p>
            <a:pPr lvl="0"/>
            <a:endParaRPr lang="en-US" sz="2400" b="0" kern="0" dirty="0">
              <a:solidFill>
                <a:srgbClr val="000000"/>
              </a:solidFill>
            </a:endParaRPr>
          </a:p>
        </p:txBody>
      </p:sp>
      <p:grpSp>
        <p:nvGrpSpPr>
          <p:cNvPr id="3" name="Group 2" descr="Cross-business connectivity using Azure AD B2B">
            <a:extLst>
              <a:ext uri="{FF2B5EF4-FFF2-40B4-BE49-F238E27FC236}">
                <a16:creationId xmlns:a16="http://schemas.microsoft.com/office/drawing/2014/main" id="{0D18EC80-F197-4F84-B72B-3427D5F9C60D}"/>
              </a:ext>
            </a:extLst>
          </p:cNvPr>
          <p:cNvGrpSpPr/>
          <p:nvPr/>
        </p:nvGrpSpPr>
        <p:grpSpPr>
          <a:xfrm>
            <a:off x="4156812" y="2573933"/>
            <a:ext cx="4734939" cy="1995306"/>
            <a:chOff x="4156812" y="2573933"/>
            <a:chExt cx="4734939" cy="1995306"/>
          </a:xfrm>
        </p:grpSpPr>
        <p:pic>
          <p:nvPicPr>
            <p:cNvPr id="5" name="Picture 4">
              <a:extLst>
                <a:ext uri="{FF2B5EF4-FFF2-40B4-BE49-F238E27FC236}">
                  <a16:creationId xmlns:a16="http://schemas.microsoft.com/office/drawing/2014/main" id="{A4909B06-029D-48B9-9042-7EB9BC9B3BB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5960" y="3831928"/>
              <a:ext cx="393514" cy="393514"/>
            </a:xfrm>
            <a:prstGeom prst="rect">
              <a:avLst/>
            </a:prstGeom>
          </p:spPr>
        </p:pic>
        <p:pic>
          <p:nvPicPr>
            <p:cNvPr id="6" name="Picture 5">
              <a:extLst>
                <a:ext uri="{FF2B5EF4-FFF2-40B4-BE49-F238E27FC236}">
                  <a16:creationId xmlns:a16="http://schemas.microsoft.com/office/drawing/2014/main" id="{6B1D77A3-2E10-4695-B437-03726BA08F4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89322" y="3696865"/>
              <a:ext cx="758936" cy="758935"/>
            </a:xfrm>
            <a:prstGeom prst="rect">
              <a:avLst/>
            </a:prstGeom>
          </p:spPr>
        </p:pic>
        <p:pic>
          <p:nvPicPr>
            <p:cNvPr id="7" name="Picture 6">
              <a:extLst>
                <a:ext uri="{FF2B5EF4-FFF2-40B4-BE49-F238E27FC236}">
                  <a16:creationId xmlns:a16="http://schemas.microsoft.com/office/drawing/2014/main" id="{D5061230-7FDD-46D2-A88C-0083B26C648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69111" y="3869724"/>
              <a:ext cx="646940" cy="646940"/>
            </a:xfrm>
            <a:prstGeom prst="rect">
              <a:avLst/>
            </a:prstGeom>
          </p:spPr>
        </p:pic>
        <p:pic>
          <p:nvPicPr>
            <p:cNvPr id="8" name="Picture 7">
              <a:extLst>
                <a:ext uri="{FF2B5EF4-FFF2-40B4-BE49-F238E27FC236}">
                  <a16:creationId xmlns:a16="http://schemas.microsoft.com/office/drawing/2014/main" id="{3ABB88BB-3F98-4F06-9405-FCCC319152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93265" y="4175726"/>
              <a:ext cx="393514" cy="393513"/>
            </a:xfrm>
            <a:prstGeom prst="rect">
              <a:avLst/>
            </a:prstGeom>
          </p:spPr>
        </p:pic>
        <p:pic>
          <p:nvPicPr>
            <p:cNvPr id="9" name="Picture 8">
              <a:extLst>
                <a:ext uri="{FF2B5EF4-FFF2-40B4-BE49-F238E27FC236}">
                  <a16:creationId xmlns:a16="http://schemas.microsoft.com/office/drawing/2014/main" id="{8EDCBE86-D0E9-4C8F-83E3-3C2004FD5DA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62660" y="3625133"/>
              <a:ext cx="183726" cy="183726"/>
            </a:xfrm>
            <a:prstGeom prst="rect">
              <a:avLst/>
            </a:prstGeom>
          </p:spPr>
        </p:pic>
        <p:pic>
          <p:nvPicPr>
            <p:cNvPr id="10" name="Picture 9">
              <a:extLst>
                <a:ext uri="{FF2B5EF4-FFF2-40B4-BE49-F238E27FC236}">
                  <a16:creationId xmlns:a16="http://schemas.microsoft.com/office/drawing/2014/main" id="{3D7248F1-FE51-4439-8C81-D6DFF46255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12101" y="3877647"/>
              <a:ext cx="183726" cy="183726"/>
            </a:xfrm>
            <a:prstGeom prst="rect">
              <a:avLst/>
            </a:prstGeom>
          </p:spPr>
        </p:pic>
        <p:pic>
          <p:nvPicPr>
            <p:cNvPr id="11" name="Picture 10">
              <a:extLst>
                <a:ext uri="{FF2B5EF4-FFF2-40B4-BE49-F238E27FC236}">
                  <a16:creationId xmlns:a16="http://schemas.microsoft.com/office/drawing/2014/main" id="{A033BD22-2841-403B-B422-B5C280EDE03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82312" y="3895617"/>
              <a:ext cx="205136" cy="205136"/>
            </a:xfrm>
            <a:prstGeom prst="rect">
              <a:avLst/>
            </a:prstGeom>
          </p:spPr>
        </p:pic>
        <p:pic>
          <p:nvPicPr>
            <p:cNvPr id="12" name="Picture 11">
              <a:extLst>
                <a:ext uri="{FF2B5EF4-FFF2-40B4-BE49-F238E27FC236}">
                  <a16:creationId xmlns:a16="http://schemas.microsoft.com/office/drawing/2014/main" id="{80A37CC1-9AD6-485B-B699-9550AAE6F26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34009" y="3156439"/>
              <a:ext cx="393514" cy="393514"/>
            </a:xfrm>
            <a:prstGeom prst="rect">
              <a:avLst/>
            </a:prstGeom>
          </p:spPr>
        </p:pic>
        <p:cxnSp>
          <p:nvCxnSpPr>
            <p:cNvPr id="13" name="Straight Connector 12">
              <a:extLst>
                <a:ext uri="{FF2B5EF4-FFF2-40B4-BE49-F238E27FC236}">
                  <a16:creationId xmlns:a16="http://schemas.microsoft.com/office/drawing/2014/main" id="{967F124C-67B4-48BB-A379-380B2696D456}"/>
                </a:ext>
              </a:extLst>
            </p:cNvPr>
            <p:cNvCxnSpPr/>
            <p:nvPr/>
          </p:nvCxnSpPr>
          <p:spPr>
            <a:xfrm>
              <a:off x="6463469" y="3334752"/>
              <a:ext cx="0" cy="429450"/>
            </a:xfrm>
            <a:prstGeom prst="line">
              <a:avLst/>
            </a:prstGeom>
            <a:noFill/>
            <a:ln w="28575" cap="flat" cmpd="sng" algn="ctr">
              <a:solidFill>
                <a:srgbClr val="FFFFFF"/>
              </a:solidFill>
              <a:prstDash val="sysDot"/>
              <a:headEnd type="triangle"/>
              <a:tailEnd type="triangle"/>
            </a:ln>
            <a:effectLst/>
          </p:spPr>
        </p:cxnSp>
        <p:pic>
          <p:nvPicPr>
            <p:cNvPr id="14" name="Picture 13">
              <a:extLst>
                <a:ext uri="{FF2B5EF4-FFF2-40B4-BE49-F238E27FC236}">
                  <a16:creationId xmlns:a16="http://schemas.microsoft.com/office/drawing/2014/main" id="{05405612-A2CE-407A-B7C5-66C9598F5A6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43651" y="3008500"/>
              <a:ext cx="393514" cy="393513"/>
            </a:xfrm>
            <a:prstGeom prst="rect">
              <a:avLst/>
            </a:prstGeom>
          </p:spPr>
        </p:pic>
        <p:grpSp>
          <p:nvGrpSpPr>
            <p:cNvPr id="15" name="Group 14">
              <a:extLst>
                <a:ext uri="{FF2B5EF4-FFF2-40B4-BE49-F238E27FC236}">
                  <a16:creationId xmlns:a16="http://schemas.microsoft.com/office/drawing/2014/main" id="{1AB03473-5796-48A9-84D2-4CEFF4C4D768}"/>
                </a:ext>
              </a:extLst>
            </p:cNvPr>
            <p:cNvGrpSpPr/>
            <p:nvPr/>
          </p:nvGrpSpPr>
          <p:grpSpPr>
            <a:xfrm>
              <a:off x="5894286" y="2573933"/>
              <a:ext cx="1247373" cy="893646"/>
              <a:chOff x="8052740" y="-285162"/>
              <a:chExt cx="2303972" cy="1650617"/>
            </a:xfrm>
          </p:grpSpPr>
          <p:sp>
            <p:nvSpPr>
              <p:cNvPr id="16" name="Freeform 38">
                <a:extLst>
                  <a:ext uri="{FF2B5EF4-FFF2-40B4-BE49-F238E27FC236}">
                    <a16:creationId xmlns:a16="http://schemas.microsoft.com/office/drawing/2014/main" id="{8CADC7C4-82AB-4216-907D-4EBD4A70E98F}"/>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17" name="Picture 16">
                <a:extLst>
                  <a:ext uri="{FF2B5EF4-FFF2-40B4-BE49-F238E27FC236}">
                    <a16:creationId xmlns:a16="http://schemas.microsoft.com/office/drawing/2014/main" id="{D33ABF35-2F32-4BF0-A0DA-7F313D8CDF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p:spPr>
          </p:pic>
          <p:grpSp>
            <p:nvGrpSpPr>
              <p:cNvPr id="18" name="Group 17">
                <a:extLst>
                  <a:ext uri="{FF2B5EF4-FFF2-40B4-BE49-F238E27FC236}">
                    <a16:creationId xmlns:a16="http://schemas.microsoft.com/office/drawing/2014/main" id="{2D453795-0884-4436-BAFC-89B8EB592EDD}"/>
                  </a:ext>
                </a:extLst>
              </p:cNvPr>
              <p:cNvGrpSpPr/>
              <p:nvPr/>
            </p:nvGrpSpPr>
            <p:grpSpPr>
              <a:xfrm>
                <a:off x="8387144" y="271929"/>
                <a:ext cx="369108" cy="368980"/>
                <a:chOff x="1477963" y="-1187450"/>
                <a:chExt cx="9232900" cy="9229725"/>
              </a:xfrm>
              <a:solidFill>
                <a:srgbClr val="002050"/>
              </a:solidFill>
            </p:grpSpPr>
            <p:sp>
              <p:nvSpPr>
                <p:cNvPr id="28" name="Freeform 9">
                  <a:extLst>
                    <a:ext uri="{FF2B5EF4-FFF2-40B4-BE49-F238E27FC236}">
                      <a16:creationId xmlns:a16="http://schemas.microsoft.com/office/drawing/2014/main" id="{EA31E03F-6E1A-4896-AD23-1EF64B3CAD9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9" name="Freeform 10">
                  <a:extLst>
                    <a:ext uri="{FF2B5EF4-FFF2-40B4-BE49-F238E27FC236}">
                      <a16:creationId xmlns:a16="http://schemas.microsoft.com/office/drawing/2014/main" id="{3D18F8FC-5537-473B-9AAC-EBFCB494F03C}"/>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9" name="Group 18">
                <a:extLst>
                  <a:ext uri="{FF2B5EF4-FFF2-40B4-BE49-F238E27FC236}">
                    <a16:creationId xmlns:a16="http://schemas.microsoft.com/office/drawing/2014/main" id="{FA6E3A24-6002-40D2-AA27-C22F8170611F}"/>
                  </a:ext>
                </a:extLst>
              </p:cNvPr>
              <p:cNvGrpSpPr/>
              <p:nvPr/>
            </p:nvGrpSpPr>
            <p:grpSpPr>
              <a:xfrm>
                <a:off x="8824466" y="271929"/>
                <a:ext cx="369108" cy="368980"/>
                <a:chOff x="1477963" y="-1187450"/>
                <a:chExt cx="9232900" cy="9229725"/>
              </a:xfrm>
              <a:solidFill>
                <a:srgbClr val="002050"/>
              </a:solidFill>
            </p:grpSpPr>
            <p:sp>
              <p:nvSpPr>
                <p:cNvPr id="26" name="Freeform 9">
                  <a:extLst>
                    <a:ext uri="{FF2B5EF4-FFF2-40B4-BE49-F238E27FC236}">
                      <a16:creationId xmlns:a16="http://schemas.microsoft.com/office/drawing/2014/main" id="{36812628-796A-45E1-AAFF-0498CC41F55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7" name="Freeform 10">
                  <a:extLst>
                    <a:ext uri="{FF2B5EF4-FFF2-40B4-BE49-F238E27FC236}">
                      <a16:creationId xmlns:a16="http://schemas.microsoft.com/office/drawing/2014/main" id="{496E317B-CEC1-430A-9759-C6A8E187F7F6}"/>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20" name="Group 19">
                <a:extLst>
                  <a:ext uri="{FF2B5EF4-FFF2-40B4-BE49-F238E27FC236}">
                    <a16:creationId xmlns:a16="http://schemas.microsoft.com/office/drawing/2014/main" id="{04960E0A-A943-4D42-AF6C-BB3915FEA366}"/>
                  </a:ext>
                </a:extLst>
              </p:cNvPr>
              <p:cNvGrpSpPr/>
              <p:nvPr/>
            </p:nvGrpSpPr>
            <p:grpSpPr>
              <a:xfrm>
                <a:off x="9261787" y="271929"/>
                <a:ext cx="369108" cy="368980"/>
                <a:chOff x="1477963" y="-1187450"/>
                <a:chExt cx="9232900" cy="9229725"/>
              </a:xfrm>
              <a:solidFill>
                <a:srgbClr val="002050"/>
              </a:solidFill>
            </p:grpSpPr>
            <p:sp>
              <p:nvSpPr>
                <p:cNvPr id="24" name="Freeform 9">
                  <a:extLst>
                    <a:ext uri="{FF2B5EF4-FFF2-40B4-BE49-F238E27FC236}">
                      <a16:creationId xmlns:a16="http://schemas.microsoft.com/office/drawing/2014/main" id="{62EBCB04-681F-4283-9841-7464F871860B}"/>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5" name="Freeform 10">
                  <a:extLst>
                    <a:ext uri="{FF2B5EF4-FFF2-40B4-BE49-F238E27FC236}">
                      <a16:creationId xmlns:a16="http://schemas.microsoft.com/office/drawing/2014/main" id="{279E8F72-DDC5-4869-83A9-BB34978BEC47}"/>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21" name="Group 20">
                <a:extLst>
                  <a:ext uri="{FF2B5EF4-FFF2-40B4-BE49-F238E27FC236}">
                    <a16:creationId xmlns:a16="http://schemas.microsoft.com/office/drawing/2014/main" id="{1D1EB348-F724-4C7E-8255-546E568FD1A5}"/>
                  </a:ext>
                </a:extLst>
              </p:cNvPr>
              <p:cNvGrpSpPr/>
              <p:nvPr/>
            </p:nvGrpSpPr>
            <p:grpSpPr>
              <a:xfrm>
                <a:off x="9610871" y="-285162"/>
                <a:ext cx="745841" cy="745841"/>
                <a:chOff x="8520706" y="2698015"/>
                <a:chExt cx="745841" cy="745841"/>
              </a:xfrm>
            </p:grpSpPr>
            <p:sp>
              <p:nvSpPr>
                <p:cNvPr id="22" name="Oval 21">
                  <a:extLst>
                    <a:ext uri="{FF2B5EF4-FFF2-40B4-BE49-F238E27FC236}">
                      <a16:creationId xmlns:a16="http://schemas.microsoft.com/office/drawing/2014/main" id="{F3FC1D92-50E9-4E19-972B-740A6FAF8CEC}"/>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23" name="Freeform 5">
                  <a:extLst>
                    <a:ext uri="{FF2B5EF4-FFF2-40B4-BE49-F238E27FC236}">
                      <a16:creationId xmlns:a16="http://schemas.microsoft.com/office/drawing/2014/main" id="{4D20AB2E-5022-4C8E-AA51-C69DCBE68869}"/>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30" name="Group 29">
              <a:extLst>
                <a:ext uri="{FF2B5EF4-FFF2-40B4-BE49-F238E27FC236}">
                  <a16:creationId xmlns:a16="http://schemas.microsoft.com/office/drawing/2014/main" id="{0C3B53AC-65DC-42A6-8B66-01C32F73F65A}"/>
                </a:ext>
              </a:extLst>
            </p:cNvPr>
            <p:cNvGrpSpPr/>
            <p:nvPr/>
          </p:nvGrpSpPr>
          <p:grpSpPr>
            <a:xfrm>
              <a:off x="7050804" y="3680595"/>
              <a:ext cx="259743" cy="259742"/>
              <a:chOff x="6529740" y="2534238"/>
              <a:chExt cx="745841" cy="745841"/>
            </a:xfrm>
          </p:grpSpPr>
          <p:sp>
            <p:nvSpPr>
              <p:cNvPr id="31" name="Oval 30">
                <a:extLst>
                  <a:ext uri="{FF2B5EF4-FFF2-40B4-BE49-F238E27FC236}">
                    <a16:creationId xmlns:a16="http://schemas.microsoft.com/office/drawing/2014/main" id="{FB980113-AED0-4F46-B952-9AB3FCA12CD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2" name="Freeform 5">
                <a:extLst>
                  <a:ext uri="{FF2B5EF4-FFF2-40B4-BE49-F238E27FC236}">
                    <a16:creationId xmlns:a16="http://schemas.microsoft.com/office/drawing/2014/main" id="{6416BF2C-73B7-4142-85EA-69FDE47D4C06}"/>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3" name="Group 32">
              <a:extLst>
                <a:ext uri="{FF2B5EF4-FFF2-40B4-BE49-F238E27FC236}">
                  <a16:creationId xmlns:a16="http://schemas.microsoft.com/office/drawing/2014/main" id="{8212A216-6EBF-436B-B9A6-0C24D3E2CA67}"/>
                </a:ext>
              </a:extLst>
            </p:cNvPr>
            <p:cNvGrpSpPr/>
            <p:nvPr/>
          </p:nvGrpSpPr>
          <p:grpSpPr>
            <a:xfrm>
              <a:off x="5092485" y="2945707"/>
              <a:ext cx="284645" cy="284643"/>
              <a:chOff x="6529740" y="2534238"/>
              <a:chExt cx="745841" cy="745841"/>
            </a:xfrm>
          </p:grpSpPr>
          <p:sp>
            <p:nvSpPr>
              <p:cNvPr id="34" name="Oval 33">
                <a:extLst>
                  <a:ext uri="{FF2B5EF4-FFF2-40B4-BE49-F238E27FC236}">
                    <a16:creationId xmlns:a16="http://schemas.microsoft.com/office/drawing/2014/main" id="{55D46BEF-0ADA-4597-9924-DEFA7A716BF8}"/>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5" name="Freeform 5">
                <a:extLst>
                  <a:ext uri="{FF2B5EF4-FFF2-40B4-BE49-F238E27FC236}">
                    <a16:creationId xmlns:a16="http://schemas.microsoft.com/office/drawing/2014/main" id="{DC17D002-C1A4-4EEF-8D5D-F5BAC264FBB2}"/>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6" name="Group 35">
              <a:extLst>
                <a:ext uri="{FF2B5EF4-FFF2-40B4-BE49-F238E27FC236}">
                  <a16:creationId xmlns:a16="http://schemas.microsoft.com/office/drawing/2014/main" id="{0A7D112A-351C-4F1A-A64B-4F2D79DCC65A}"/>
                </a:ext>
              </a:extLst>
            </p:cNvPr>
            <p:cNvGrpSpPr/>
            <p:nvPr/>
          </p:nvGrpSpPr>
          <p:grpSpPr>
            <a:xfrm>
              <a:off x="7482687" y="3758272"/>
              <a:ext cx="196285" cy="196285"/>
              <a:chOff x="6529740" y="2534238"/>
              <a:chExt cx="745841" cy="745841"/>
            </a:xfrm>
          </p:grpSpPr>
          <p:sp>
            <p:nvSpPr>
              <p:cNvPr id="37" name="Oval 36">
                <a:extLst>
                  <a:ext uri="{FF2B5EF4-FFF2-40B4-BE49-F238E27FC236}">
                    <a16:creationId xmlns:a16="http://schemas.microsoft.com/office/drawing/2014/main" id="{FD334265-F5C5-4124-B0F1-31DDD02D8FB6}"/>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C8E44865-71FB-47FE-AFFE-DCAE6299AB2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9" name="Group 38">
              <a:extLst>
                <a:ext uri="{FF2B5EF4-FFF2-40B4-BE49-F238E27FC236}">
                  <a16:creationId xmlns:a16="http://schemas.microsoft.com/office/drawing/2014/main" id="{74135E5E-0F7F-479A-B2C2-75763A0D3FFF}"/>
                </a:ext>
              </a:extLst>
            </p:cNvPr>
            <p:cNvGrpSpPr/>
            <p:nvPr/>
          </p:nvGrpSpPr>
          <p:grpSpPr>
            <a:xfrm>
              <a:off x="5580797" y="4051434"/>
              <a:ext cx="196285" cy="196285"/>
              <a:chOff x="6529740" y="2534238"/>
              <a:chExt cx="745841" cy="745841"/>
            </a:xfrm>
          </p:grpSpPr>
          <p:sp>
            <p:nvSpPr>
              <p:cNvPr id="40" name="Oval 39">
                <a:extLst>
                  <a:ext uri="{FF2B5EF4-FFF2-40B4-BE49-F238E27FC236}">
                    <a16:creationId xmlns:a16="http://schemas.microsoft.com/office/drawing/2014/main" id="{1B4B626D-7680-4947-B80B-A12055AB111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1" name="Freeform 5">
                <a:extLst>
                  <a:ext uri="{FF2B5EF4-FFF2-40B4-BE49-F238E27FC236}">
                    <a16:creationId xmlns:a16="http://schemas.microsoft.com/office/drawing/2014/main" id="{3C511C0E-FD04-4602-8C7F-D90C25A7E4A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pic>
          <p:nvPicPr>
            <p:cNvPr id="42" name="Picture 41">
              <a:extLst>
                <a:ext uri="{FF2B5EF4-FFF2-40B4-BE49-F238E27FC236}">
                  <a16:creationId xmlns:a16="http://schemas.microsoft.com/office/drawing/2014/main" id="{C472D45B-8103-41D1-A6E5-38B8F6FAF5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32815" y="3172239"/>
              <a:ext cx="758936" cy="758935"/>
            </a:xfrm>
            <a:prstGeom prst="rect">
              <a:avLst/>
            </a:prstGeom>
          </p:spPr>
        </p:pic>
        <p:pic>
          <p:nvPicPr>
            <p:cNvPr id="43" name="Picture 42">
              <a:extLst>
                <a:ext uri="{FF2B5EF4-FFF2-40B4-BE49-F238E27FC236}">
                  <a16:creationId xmlns:a16="http://schemas.microsoft.com/office/drawing/2014/main" id="{9C7D499A-FF1E-4850-9054-F85CA5FB4C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56812" y="3549953"/>
              <a:ext cx="758936" cy="758936"/>
            </a:xfrm>
            <a:prstGeom prst="rect">
              <a:avLst/>
            </a:prstGeom>
          </p:spPr>
        </p:pic>
        <p:grpSp>
          <p:nvGrpSpPr>
            <p:cNvPr id="44" name="Group 43">
              <a:extLst>
                <a:ext uri="{FF2B5EF4-FFF2-40B4-BE49-F238E27FC236}">
                  <a16:creationId xmlns:a16="http://schemas.microsoft.com/office/drawing/2014/main" id="{5FE7B192-9D52-4AF1-9E70-39BC9FB2618D}"/>
                </a:ext>
              </a:extLst>
            </p:cNvPr>
            <p:cNvGrpSpPr/>
            <p:nvPr/>
          </p:nvGrpSpPr>
          <p:grpSpPr>
            <a:xfrm>
              <a:off x="4332020" y="3289267"/>
              <a:ext cx="402439" cy="402437"/>
              <a:chOff x="6529740" y="2534238"/>
              <a:chExt cx="745841" cy="745841"/>
            </a:xfrm>
          </p:grpSpPr>
          <p:sp>
            <p:nvSpPr>
              <p:cNvPr id="45" name="Oval 44">
                <a:extLst>
                  <a:ext uri="{FF2B5EF4-FFF2-40B4-BE49-F238E27FC236}">
                    <a16:creationId xmlns:a16="http://schemas.microsoft.com/office/drawing/2014/main" id="{CCDDF31E-EF33-4F4A-9B1F-BA32FC2B202F}"/>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6" name="Freeform 5">
                <a:extLst>
                  <a:ext uri="{FF2B5EF4-FFF2-40B4-BE49-F238E27FC236}">
                    <a16:creationId xmlns:a16="http://schemas.microsoft.com/office/drawing/2014/main" id="{55A141D0-BD76-4162-8200-AA3D606229B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47" name="Elbow Connector 121">
              <a:extLst>
                <a:ext uri="{FF2B5EF4-FFF2-40B4-BE49-F238E27FC236}">
                  <a16:creationId xmlns:a16="http://schemas.microsoft.com/office/drawing/2014/main" id="{36A2D51A-32C8-47D1-925D-7501EFBAD618}"/>
                </a:ext>
              </a:extLst>
            </p:cNvPr>
            <p:cNvCxnSpPr/>
            <p:nvPr/>
          </p:nvCxnSpPr>
          <p:spPr>
            <a:xfrm>
              <a:off x="7141660" y="2775832"/>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48" name="Straight Connector 47">
              <a:extLst>
                <a:ext uri="{FF2B5EF4-FFF2-40B4-BE49-F238E27FC236}">
                  <a16:creationId xmlns:a16="http://schemas.microsoft.com/office/drawing/2014/main" id="{EF3EA4C1-8CBA-4D31-8B5E-F38A9AAFD678}"/>
                </a:ext>
              </a:extLst>
            </p:cNvPr>
            <p:cNvCxnSpPr/>
            <p:nvPr/>
          </p:nvCxnSpPr>
          <p:spPr>
            <a:xfrm flipV="1">
              <a:off x="7026142" y="3107373"/>
              <a:ext cx="661306" cy="20035"/>
            </a:xfrm>
            <a:prstGeom prst="line">
              <a:avLst/>
            </a:prstGeom>
            <a:noFill/>
            <a:ln w="28575" cap="flat" cmpd="sng" algn="ctr">
              <a:solidFill>
                <a:srgbClr val="00B294"/>
              </a:solidFill>
              <a:prstDash val="sysDot"/>
              <a:headEnd type="none" w="med" len="med"/>
              <a:tailEnd type="triangle" w="med" len="med"/>
            </a:ln>
            <a:effectLst/>
          </p:spPr>
        </p:cxnSp>
        <p:cxnSp>
          <p:nvCxnSpPr>
            <p:cNvPr id="49" name="Straight Connector 48">
              <a:extLst>
                <a:ext uri="{FF2B5EF4-FFF2-40B4-BE49-F238E27FC236}">
                  <a16:creationId xmlns:a16="http://schemas.microsoft.com/office/drawing/2014/main" id="{23BA7616-892B-4661-876A-ED493D49C8AC}"/>
                </a:ext>
              </a:extLst>
            </p:cNvPr>
            <p:cNvCxnSpPr/>
            <p:nvPr/>
          </p:nvCxnSpPr>
          <p:spPr>
            <a:xfrm>
              <a:off x="6812538" y="3362757"/>
              <a:ext cx="246684" cy="306235"/>
            </a:xfrm>
            <a:prstGeom prst="line">
              <a:avLst/>
            </a:prstGeom>
            <a:noFill/>
            <a:ln w="28575" cap="flat" cmpd="sng" algn="ctr">
              <a:solidFill>
                <a:srgbClr val="00B294"/>
              </a:solidFill>
              <a:prstDash val="sysDot"/>
              <a:headEnd type="none" w="med" len="med"/>
              <a:tailEnd type="triangle" w="med" len="med"/>
            </a:ln>
            <a:effectLst/>
          </p:spPr>
        </p:cxnSp>
        <p:cxnSp>
          <p:nvCxnSpPr>
            <p:cNvPr id="50" name="Straight Connector 49">
              <a:extLst>
                <a:ext uri="{FF2B5EF4-FFF2-40B4-BE49-F238E27FC236}">
                  <a16:creationId xmlns:a16="http://schemas.microsoft.com/office/drawing/2014/main" id="{94982654-6605-44D5-A9D7-20CD1A40CBED}"/>
                </a:ext>
              </a:extLst>
            </p:cNvPr>
            <p:cNvCxnSpPr/>
            <p:nvPr/>
          </p:nvCxnSpPr>
          <p:spPr>
            <a:xfrm>
              <a:off x="6965462" y="3293397"/>
              <a:ext cx="482998" cy="441026"/>
            </a:xfrm>
            <a:prstGeom prst="line">
              <a:avLst/>
            </a:prstGeom>
            <a:noFill/>
            <a:ln w="28575" cap="flat" cmpd="sng" algn="ctr">
              <a:solidFill>
                <a:srgbClr val="00B294"/>
              </a:solidFill>
              <a:prstDash val="sysDot"/>
              <a:headEnd type="none" w="med" len="med"/>
              <a:tailEnd type="triangle" w="med" len="med"/>
            </a:ln>
            <a:effectLst/>
          </p:spPr>
        </p:cxnSp>
        <p:cxnSp>
          <p:nvCxnSpPr>
            <p:cNvPr id="51" name="Straight Connector 50">
              <a:extLst>
                <a:ext uri="{FF2B5EF4-FFF2-40B4-BE49-F238E27FC236}">
                  <a16:creationId xmlns:a16="http://schemas.microsoft.com/office/drawing/2014/main" id="{C3A2F305-B5D9-4FF0-88F5-0B85B7892E70}"/>
                </a:ext>
              </a:extLst>
            </p:cNvPr>
            <p:cNvCxnSpPr/>
            <p:nvPr/>
          </p:nvCxnSpPr>
          <p:spPr>
            <a:xfrm>
              <a:off x="7026142" y="3185153"/>
              <a:ext cx="844210" cy="589510"/>
            </a:xfrm>
            <a:prstGeom prst="line">
              <a:avLst/>
            </a:prstGeom>
            <a:noFill/>
            <a:ln w="28575" cap="flat" cmpd="sng" algn="ctr">
              <a:solidFill>
                <a:srgbClr val="00B294"/>
              </a:solidFill>
              <a:prstDash val="sysDot"/>
              <a:headEnd type="none" w="med" len="med"/>
              <a:tailEnd type="triangle" w="med" len="med"/>
            </a:ln>
            <a:effectLst/>
          </p:spPr>
        </p:cxnSp>
        <p:cxnSp>
          <p:nvCxnSpPr>
            <p:cNvPr id="52" name="Straight Arrow Connector 51">
              <a:extLst>
                <a:ext uri="{FF2B5EF4-FFF2-40B4-BE49-F238E27FC236}">
                  <a16:creationId xmlns:a16="http://schemas.microsoft.com/office/drawing/2014/main" id="{EB1AA9D2-F762-4643-AC98-9C6C87385A6A}"/>
                </a:ext>
              </a:extLst>
            </p:cNvPr>
            <p:cNvCxnSpPr/>
            <p:nvPr/>
          </p:nvCxnSpPr>
          <p:spPr>
            <a:xfrm flipV="1">
              <a:off x="5832160" y="3402014"/>
              <a:ext cx="347009" cy="910455"/>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3" name="Straight Arrow Connector 52">
              <a:extLst>
                <a:ext uri="{FF2B5EF4-FFF2-40B4-BE49-F238E27FC236}">
                  <a16:creationId xmlns:a16="http://schemas.microsoft.com/office/drawing/2014/main" id="{A42D3298-8922-45A2-9D8B-475160A8C0CB}"/>
                </a:ext>
              </a:extLst>
            </p:cNvPr>
            <p:cNvCxnSpPr/>
            <p:nvPr/>
          </p:nvCxnSpPr>
          <p:spPr>
            <a:xfrm flipV="1">
              <a:off x="5770475" y="3352354"/>
              <a:ext cx="262339" cy="34950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4" name="Straight Arrow Connector 53">
              <a:extLst>
                <a:ext uri="{FF2B5EF4-FFF2-40B4-BE49-F238E27FC236}">
                  <a16:creationId xmlns:a16="http://schemas.microsoft.com/office/drawing/2014/main" id="{1D0A6C40-7DA7-4956-B8DD-4E6CE1C8CB3A}"/>
                </a:ext>
              </a:extLst>
            </p:cNvPr>
            <p:cNvCxnSpPr/>
            <p:nvPr/>
          </p:nvCxnSpPr>
          <p:spPr>
            <a:xfrm flipV="1">
              <a:off x="5207901" y="3247688"/>
              <a:ext cx="647187" cy="66682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5" name="Elbow Connector 136">
              <a:extLst>
                <a:ext uri="{FF2B5EF4-FFF2-40B4-BE49-F238E27FC236}">
                  <a16:creationId xmlns:a16="http://schemas.microsoft.com/office/drawing/2014/main" id="{6612E5D0-5C20-4506-A161-F4E8851E4732}"/>
                </a:ext>
              </a:extLst>
            </p:cNvPr>
            <p:cNvCxnSpPr/>
            <p:nvPr/>
          </p:nvCxnSpPr>
          <p:spPr>
            <a:xfrm flipH="1">
              <a:off x="4536674" y="2844828"/>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56" name="Straight Arrow Connector 55">
              <a:extLst>
                <a:ext uri="{FF2B5EF4-FFF2-40B4-BE49-F238E27FC236}">
                  <a16:creationId xmlns:a16="http://schemas.microsoft.com/office/drawing/2014/main" id="{49E61180-AF0A-46A9-AB70-CCB5D44EE619}"/>
                </a:ext>
              </a:extLst>
            </p:cNvPr>
            <p:cNvCxnSpPr/>
            <p:nvPr/>
          </p:nvCxnSpPr>
          <p:spPr>
            <a:xfrm flipH="1">
              <a:off x="5387318" y="2997723"/>
              <a:ext cx="467770" cy="232626"/>
            </a:xfrm>
            <a:prstGeom prst="straightConnector1">
              <a:avLst/>
            </a:prstGeom>
            <a:noFill/>
            <a:ln w="28575" cap="flat" cmpd="sng" algn="ctr">
              <a:solidFill>
                <a:srgbClr val="00B294"/>
              </a:solidFill>
              <a:prstDash val="sysDot"/>
              <a:headEnd type="none" w="med" len="med"/>
              <a:tailEnd type="triangle" w="med" len="med"/>
            </a:ln>
            <a:effectLst/>
          </p:spPr>
        </p:cxnSp>
      </p:grpSp>
      <p:sp>
        <p:nvSpPr>
          <p:cNvPr id="57" name="TextBox 56">
            <a:extLst>
              <a:ext uri="{FF2B5EF4-FFF2-40B4-BE49-F238E27FC236}">
                <a16:creationId xmlns:a16="http://schemas.microsoft.com/office/drawing/2014/main" id="{298308B9-5242-45F8-A5E7-D92E767AB646}"/>
              </a:ext>
            </a:extLst>
          </p:cNvPr>
          <p:cNvSpPr txBox="1"/>
          <p:nvPr/>
        </p:nvSpPr>
        <p:spPr>
          <a:xfrm>
            <a:off x="187779" y="6400800"/>
            <a:ext cx="622286" cy="369332"/>
          </a:xfrm>
          <a:prstGeom prst="rect">
            <a:avLst/>
          </a:prstGeom>
          <a:noFill/>
        </p:spPr>
        <p:txBody>
          <a:bodyPr wrap="none" rtlCol="0">
            <a:spAutoFit/>
          </a:bodyPr>
          <a:lstStyle/>
          <a:p>
            <a:pPr algn="l"/>
            <a:r>
              <a:rPr lang="en-US" dirty="0"/>
              <a:t>9-7</a:t>
            </a:r>
          </a:p>
        </p:txBody>
      </p:sp>
    </p:spTree>
    <p:extLst>
      <p:ext uri="{BB962C8B-B14F-4D97-AF65-F5344CB8AC3E}">
        <p14:creationId xmlns:p14="http://schemas.microsoft.com/office/powerpoint/2010/main" val="22809721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728-9E67-47F3-BF4A-C92ACABAD9E1}"/>
              </a:ext>
            </a:extLst>
          </p:cNvPr>
          <p:cNvSpPr>
            <a:spLocks noGrp="1"/>
          </p:cNvSpPr>
          <p:nvPr>
            <p:ph type="title"/>
          </p:nvPr>
        </p:nvSpPr>
        <p:spPr/>
        <p:txBody>
          <a:bodyPr/>
          <a:lstStyle/>
          <a:p>
            <a:r>
              <a:rPr lang="en-US" dirty="0"/>
              <a:t>Azure AD B2C</a:t>
            </a:r>
          </a:p>
        </p:txBody>
      </p:sp>
      <p:sp>
        <p:nvSpPr>
          <p:cNvPr id="4" name="Content Placeholder 2">
            <a:extLst>
              <a:ext uri="{FF2B5EF4-FFF2-40B4-BE49-F238E27FC236}">
                <a16:creationId xmlns:a16="http://schemas.microsoft.com/office/drawing/2014/main" id="{D9B3E469-89E1-478B-8340-15BAB99C1C1A}"/>
              </a:ext>
            </a:extLst>
          </p:cNvPr>
          <p:cNvSpPr txBox="1">
            <a:spLocks/>
          </p:cNvSpPr>
          <p:nvPr/>
        </p:nvSpPr>
        <p:spPr>
          <a:xfrm>
            <a:off x="458788" y="1021215"/>
            <a:ext cx="34290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Inviting users from other social media Identity Tenants (e.g. Facebook, Twitter, Google, LinkedIn, Microsoft Account) into your own organization tenant</a:t>
            </a:r>
          </a:p>
          <a:p>
            <a:pPr lvl="0"/>
            <a:r>
              <a:rPr lang="en-US" sz="2400" b="0" kern="0" dirty="0">
                <a:solidFill>
                  <a:srgbClr val="000000"/>
                </a:solidFill>
              </a:rPr>
              <a:t>User provisioning is done by the invited party</a:t>
            </a:r>
          </a:p>
          <a:p>
            <a:pPr lvl="0"/>
            <a:r>
              <a:rPr lang="en-US" sz="2400" b="0" kern="0" dirty="0">
                <a:solidFill>
                  <a:srgbClr val="000000"/>
                </a:solidFill>
              </a:rPr>
              <a:t>You as an organization are in control to invite the other side’s user</a:t>
            </a:r>
          </a:p>
          <a:p>
            <a:pPr lvl="0"/>
            <a:endParaRPr lang="en-US" sz="2400" b="0" kern="0" dirty="0">
              <a:solidFill>
                <a:srgbClr val="000000"/>
              </a:solidFill>
            </a:endParaRPr>
          </a:p>
        </p:txBody>
      </p:sp>
      <p:grpSp>
        <p:nvGrpSpPr>
          <p:cNvPr id="3" name="Group 2" descr="Third-party native identities using Azure AD B2C">
            <a:extLst>
              <a:ext uri="{FF2B5EF4-FFF2-40B4-BE49-F238E27FC236}">
                <a16:creationId xmlns:a16="http://schemas.microsoft.com/office/drawing/2014/main" id="{5E99981B-4224-4875-912E-64D84D497E9A}"/>
              </a:ext>
            </a:extLst>
          </p:cNvPr>
          <p:cNvGrpSpPr/>
          <p:nvPr/>
        </p:nvGrpSpPr>
        <p:grpSpPr>
          <a:xfrm>
            <a:off x="4083408" y="2630577"/>
            <a:ext cx="4855641" cy="2114843"/>
            <a:chOff x="4083408" y="2630577"/>
            <a:chExt cx="4855641" cy="2114843"/>
          </a:xfrm>
        </p:grpSpPr>
        <p:pic>
          <p:nvPicPr>
            <p:cNvPr id="5" name="Picture 4">
              <a:extLst>
                <a:ext uri="{FF2B5EF4-FFF2-40B4-BE49-F238E27FC236}">
                  <a16:creationId xmlns:a16="http://schemas.microsoft.com/office/drawing/2014/main" id="{6B9195AD-5385-4B8D-9401-D41E33CD73E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92648" y="3850599"/>
              <a:ext cx="824555" cy="824553"/>
            </a:xfrm>
            <a:prstGeom prst="rect">
              <a:avLst/>
            </a:prstGeom>
          </p:spPr>
        </p:pic>
        <p:pic>
          <p:nvPicPr>
            <p:cNvPr id="6" name="Picture 5">
              <a:extLst>
                <a:ext uri="{FF2B5EF4-FFF2-40B4-BE49-F238E27FC236}">
                  <a16:creationId xmlns:a16="http://schemas.microsoft.com/office/drawing/2014/main" id="{AB8DA5CF-3B09-4413-A2CB-0C73FA5E77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39859" y="4038404"/>
              <a:ext cx="702875" cy="702875"/>
            </a:xfrm>
            <a:prstGeom prst="rect">
              <a:avLst/>
            </a:prstGeom>
          </p:spPr>
        </p:pic>
        <p:pic>
          <p:nvPicPr>
            <p:cNvPr id="7" name="Picture 6">
              <a:extLst>
                <a:ext uri="{FF2B5EF4-FFF2-40B4-BE49-F238E27FC236}">
                  <a16:creationId xmlns:a16="http://schemas.microsoft.com/office/drawing/2014/main" id="{7643C6AC-47F2-4551-B13F-D42433CDBD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20450" y="3772665"/>
              <a:ext cx="199612" cy="199612"/>
            </a:xfrm>
            <a:prstGeom prst="rect">
              <a:avLst/>
            </a:prstGeom>
          </p:spPr>
        </p:pic>
        <p:pic>
          <p:nvPicPr>
            <p:cNvPr id="8" name="Picture 7">
              <a:extLst>
                <a:ext uri="{FF2B5EF4-FFF2-40B4-BE49-F238E27FC236}">
                  <a16:creationId xmlns:a16="http://schemas.microsoft.com/office/drawing/2014/main" id="{CA5FBDCB-4964-49CA-8DE1-429CDD4628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6078" y="4066535"/>
              <a:ext cx="222872" cy="222872"/>
            </a:xfrm>
            <a:prstGeom prst="rect">
              <a:avLst/>
            </a:prstGeom>
          </p:spPr>
        </p:pic>
        <p:pic>
          <p:nvPicPr>
            <p:cNvPr id="9" name="Picture 8">
              <a:extLst>
                <a:ext uri="{FF2B5EF4-FFF2-40B4-BE49-F238E27FC236}">
                  <a16:creationId xmlns:a16="http://schemas.microsoft.com/office/drawing/2014/main" id="{C9582522-3B0E-494D-B4E1-2C5851339E7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46091" y="3263448"/>
              <a:ext cx="427538" cy="427538"/>
            </a:xfrm>
            <a:prstGeom prst="rect">
              <a:avLst/>
            </a:prstGeom>
          </p:spPr>
        </p:pic>
        <p:cxnSp>
          <p:nvCxnSpPr>
            <p:cNvPr id="10" name="Straight Connector 9">
              <a:extLst>
                <a:ext uri="{FF2B5EF4-FFF2-40B4-BE49-F238E27FC236}">
                  <a16:creationId xmlns:a16="http://schemas.microsoft.com/office/drawing/2014/main" id="{24F38F2E-4494-4572-B53D-49BEABC2E911}"/>
                </a:ext>
              </a:extLst>
            </p:cNvPr>
            <p:cNvCxnSpPr/>
            <p:nvPr/>
          </p:nvCxnSpPr>
          <p:spPr>
            <a:xfrm>
              <a:off x="6399144" y="3457177"/>
              <a:ext cx="0" cy="466581"/>
            </a:xfrm>
            <a:prstGeom prst="line">
              <a:avLst/>
            </a:prstGeom>
            <a:noFill/>
            <a:ln w="28575" cap="flat" cmpd="sng" algn="ctr">
              <a:solidFill>
                <a:srgbClr val="FFFFFF"/>
              </a:solidFill>
              <a:prstDash val="sysDot"/>
              <a:headEnd type="triangle"/>
              <a:tailEnd type="triangle"/>
            </a:ln>
            <a:effectLst/>
          </p:spPr>
        </p:cxnSp>
        <p:pic>
          <p:nvPicPr>
            <p:cNvPr id="11" name="Picture 10">
              <a:extLst>
                <a:ext uri="{FF2B5EF4-FFF2-40B4-BE49-F238E27FC236}">
                  <a16:creationId xmlns:a16="http://schemas.microsoft.com/office/drawing/2014/main" id="{0F8A98C5-161A-4D56-AAAC-17CE4E4548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81366" y="3102717"/>
              <a:ext cx="427538" cy="427537"/>
            </a:xfrm>
            <a:prstGeom prst="rect">
              <a:avLst/>
            </a:prstGeom>
          </p:spPr>
        </p:pic>
        <p:grpSp>
          <p:nvGrpSpPr>
            <p:cNvPr id="12" name="Group 11">
              <a:extLst>
                <a:ext uri="{FF2B5EF4-FFF2-40B4-BE49-F238E27FC236}">
                  <a16:creationId xmlns:a16="http://schemas.microsoft.com/office/drawing/2014/main" id="{8F6BAADB-59CE-45EC-B656-5C621103E3F6}"/>
                </a:ext>
              </a:extLst>
            </p:cNvPr>
            <p:cNvGrpSpPr/>
            <p:nvPr/>
          </p:nvGrpSpPr>
          <p:grpSpPr>
            <a:xfrm>
              <a:off x="5780749" y="2630577"/>
              <a:ext cx="1355223" cy="970912"/>
              <a:chOff x="8052740" y="-285162"/>
              <a:chExt cx="2303972" cy="1650617"/>
            </a:xfrm>
          </p:grpSpPr>
          <p:sp>
            <p:nvSpPr>
              <p:cNvPr id="13" name="Freeform 38">
                <a:extLst>
                  <a:ext uri="{FF2B5EF4-FFF2-40B4-BE49-F238E27FC236}">
                    <a16:creationId xmlns:a16="http://schemas.microsoft.com/office/drawing/2014/main" id="{E8EAA632-C12C-424F-A4A4-65F169C49D55}"/>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14" name="Picture 13">
                <a:extLst>
                  <a:ext uri="{FF2B5EF4-FFF2-40B4-BE49-F238E27FC236}">
                    <a16:creationId xmlns:a16="http://schemas.microsoft.com/office/drawing/2014/main" id="{1CCB8BED-EA0D-4D26-B58E-21AAC9CB40D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a:ln>
                <a:noFill/>
              </a:ln>
            </p:spPr>
          </p:pic>
          <p:grpSp>
            <p:nvGrpSpPr>
              <p:cNvPr id="15" name="Group 14">
                <a:extLst>
                  <a:ext uri="{FF2B5EF4-FFF2-40B4-BE49-F238E27FC236}">
                    <a16:creationId xmlns:a16="http://schemas.microsoft.com/office/drawing/2014/main" id="{9B39B4E3-43D2-4A9C-B8CF-4A61B5252AE3}"/>
                  </a:ext>
                </a:extLst>
              </p:cNvPr>
              <p:cNvGrpSpPr/>
              <p:nvPr/>
            </p:nvGrpSpPr>
            <p:grpSpPr>
              <a:xfrm>
                <a:off x="8387144" y="271929"/>
                <a:ext cx="369108" cy="368980"/>
                <a:chOff x="1477963" y="-1187450"/>
                <a:chExt cx="9232900" cy="9229725"/>
              </a:xfrm>
              <a:solidFill>
                <a:srgbClr val="002050"/>
              </a:solidFill>
            </p:grpSpPr>
            <p:sp>
              <p:nvSpPr>
                <p:cNvPr id="25" name="Freeform 9">
                  <a:extLst>
                    <a:ext uri="{FF2B5EF4-FFF2-40B4-BE49-F238E27FC236}">
                      <a16:creationId xmlns:a16="http://schemas.microsoft.com/office/drawing/2014/main" id="{EE231994-788A-45F3-AA12-BAF785009295}"/>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6" name="Freeform 10">
                  <a:extLst>
                    <a:ext uri="{FF2B5EF4-FFF2-40B4-BE49-F238E27FC236}">
                      <a16:creationId xmlns:a16="http://schemas.microsoft.com/office/drawing/2014/main" id="{0391540A-1008-4A7D-BC9F-C124C2AB60C3}"/>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6" name="Group 15">
                <a:extLst>
                  <a:ext uri="{FF2B5EF4-FFF2-40B4-BE49-F238E27FC236}">
                    <a16:creationId xmlns:a16="http://schemas.microsoft.com/office/drawing/2014/main" id="{8D38F6BE-248C-4C79-894B-814939E10F0D}"/>
                  </a:ext>
                </a:extLst>
              </p:cNvPr>
              <p:cNvGrpSpPr/>
              <p:nvPr/>
            </p:nvGrpSpPr>
            <p:grpSpPr>
              <a:xfrm>
                <a:off x="8824466" y="271929"/>
                <a:ext cx="369108" cy="368980"/>
                <a:chOff x="1477963" y="-1187450"/>
                <a:chExt cx="9232900" cy="9229725"/>
              </a:xfrm>
              <a:solidFill>
                <a:srgbClr val="002050"/>
              </a:solidFill>
            </p:grpSpPr>
            <p:sp>
              <p:nvSpPr>
                <p:cNvPr id="23" name="Freeform 9">
                  <a:extLst>
                    <a:ext uri="{FF2B5EF4-FFF2-40B4-BE49-F238E27FC236}">
                      <a16:creationId xmlns:a16="http://schemas.microsoft.com/office/drawing/2014/main" id="{9729463E-0AFA-41D6-912B-8DD986A3E0EC}"/>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4" name="Freeform 10">
                  <a:extLst>
                    <a:ext uri="{FF2B5EF4-FFF2-40B4-BE49-F238E27FC236}">
                      <a16:creationId xmlns:a16="http://schemas.microsoft.com/office/drawing/2014/main" id="{ADA23F81-E26E-465F-B1B7-7991AF02C651}"/>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7" name="Group 16">
                <a:extLst>
                  <a:ext uri="{FF2B5EF4-FFF2-40B4-BE49-F238E27FC236}">
                    <a16:creationId xmlns:a16="http://schemas.microsoft.com/office/drawing/2014/main" id="{E2A55C24-1F8F-4F30-B1CE-40072E5E53A5}"/>
                  </a:ext>
                </a:extLst>
              </p:cNvPr>
              <p:cNvGrpSpPr/>
              <p:nvPr/>
            </p:nvGrpSpPr>
            <p:grpSpPr>
              <a:xfrm>
                <a:off x="9261787" y="271929"/>
                <a:ext cx="369108" cy="368980"/>
                <a:chOff x="1477963" y="-1187450"/>
                <a:chExt cx="9232900" cy="9229725"/>
              </a:xfrm>
              <a:solidFill>
                <a:srgbClr val="002050"/>
              </a:solidFill>
            </p:grpSpPr>
            <p:sp>
              <p:nvSpPr>
                <p:cNvPr id="21" name="Freeform 9">
                  <a:extLst>
                    <a:ext uri="{FF2B5EF4-FFF2-40B4-BE49-F238E27FC236}">
                      <a16:creationId xmlns:a16="http://schemas.microsoft.com/office/drawing/2014/main" id="{7A7BBE00-06E7-4120-A61E-F4F8222DE6C3}"/>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2" name="Freeform 10">
                  <a:extLst>
                    <a:ext uri="{FF2B5EF4-FFF2-40B4-BE49-F238E27FC236}">
                      <a16:creationId xmlns:a16="http://schemas.microsoft.com/office/drawing/2014/main" id="{0D2C372F-4C7C-4715-9176-AEF87124F96F}"/>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8" name="Group 17">
                <a:extLst>
                  <a:ext uri="{FF2B5EF4-FFF2-40B4-BE49-F238E27FC236}">
                    <a16:creationId xmlns:a16="http://schemas.microsoft.com/office/drawing/2014/main" id="{638B9BD3-6F87-43BC-A49D-1BF9C6A7AAC1}"/>
                  </a:ext>
                </a:extLst>
              </p:cNvPr>
              <p:cNvGrpSpPr/>
              <p:nvPr/>
            </p:nvGrpSpPr>
            <p:grpSpPr>
              <a:xfrm>
                <a:off x="9610871" y="-285162"/>
                <a:ext cx="745841" cy="745841"/>
                <a:chOff x="8520706" y="2698015"/>
                <a:chExt cx="745841" cy="745841"/>
              </a:xfrm>
            </p:grpSpPr>
            <p:sp>
              <p:nvSpPr>
                <p:cNvPr id="19" name="Oval 18">
                  <a:extLst>
                    <a:ext uri="{FF2B5EF4-FFF2-40B4-BE49-F238E27FC236}">
                      <a16:creationId xmlns:a16="http://schemas.microsoft.com/office/drawing/2014/main" id="{EC2EAFF4-9D06-47A3-9A0B-89CBDF5B0151}"/>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20" name="Freeform 5">
                  <a:extLst>
                    <a:ext uri="{FF2B5EF4-FFF2-40B4-BE49-F238E27FC236}">
                      <a16:creationId xmlns:a16="http://schemas.microsoft.com/office/drawing/2014/main" id="{9242A241-267C-4741-8C7C-FAF6EA03AA32}"/>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27" name="Group 26">
              <a:extLst>
                <a:ext uri="{FF2B5EF4-FFF2-40B4-BE49-F238E27FC236}">
                  <a16:creationId xmlns:a16="http://schemas.microsoft.com/office/drawing/2014/main" id="{EC4ED3B8-8319-47F9-A51E-291C8B93CBCA}"/>
                </a:ext>
              </a:extLst>
            </p:cNvPr>
            <p:cNvGrpSpPr/>
            <p:nvPr/>
          </p:nvGrpSpPr>
          <p:grpSpPr>
            <a:xfrm>
              <a:off x="7037261" y="3832922"/>
              <a:ext cx="282200" cy="282199"/>
              <a:chOff x="6529740" y="2534238"/>
              <a:chExt cx="745841" cy="745841"/>
            </a:xfrm>
          </p:grpSpPr>
          <p:sp>
            <p:nvSpPr>
              <p:cNvPr id="28" name="Oval 27">
                <a:extLst>
                  <a:ext uri="{FF2B5EF4-FFF2-40B4-BE49-F238E27FC236}">
                    <a16:creationId xmlns:a16="http://schemas.microsoft.com/office/drawing/2014/main" id="{F941A46C-BC9D-43FA-B6F8-7B5D2A8B81B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29" name="Freeform 5">
                <a:extLst>
                  <a:ext uri="{FF2B5EF4-FFF2-40B4-BE49-F238E27FC236}">
                    <a16:creationId xmlns:a16="http://schemas.microsoft.com/office/drawing/2014/main" id="{638B6B18-CF61-4D68-95B8-1370A23F6FED}"/>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0" name="Group 29">
              <a:extLst>
                <a:ext uri="{FF2B5EF4-FFF2-40B4-BE49-F238E27FC236}">
                  <a16:creationId xmlns:a16="http://schemas.microsoft.com/office/drawing/2014/main" id="{254A8F48-F219-49D9-A554-E0F6DC7066CD}"/>
                </a:ext>
              </a:extLst>
            </p:cNvPr>
            <p:cNvGrpSpPr/>
            <p:nvPr/>
          </p:nvGrpSpPr>
          <p:grpSpPr>
            <a:xfrm>
              <a:off x="4909624" y="3034495"/>
              <a:ext cx="309256" cy="309253"/>
              <a:chOff x="6529740" y="2534238"/>
              <a:chExt cx="745841" cy="745841"/>
            </a:xfrm>
          </p:grpSpPr>
          <p:sp>
            <p:nvSpPr>
              <p:cNvPr id="31" name="Oval 30">
                <a:extLst>
                  <a:ext uri="{FF2B5EF4-FFF2-40B4-BE49-F238E27FC236}">
                    <a16:creationId xmlns:a16="http://schemas.microsoft.com/office/drawing/2014/main" id="{86DF6DB9-7A76-4093-A90A-47D343FA4CD4}"/>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2" name="Freeform 5">
                <a:extLst>
                  <a:ext uri="{FF2B5EF4-FFF2-40B4-BE49-F238E27FC236}">
                    <a16:creationId xmlns:a16="http://schemas.microsoft.com/office/drawing/2014/main" id="{838C97DC-4FDF-496A-B6E8-DF94637902E5}"/>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3" name="Group 32">
              <a:extLst>
                <a:ext uri="{FF2B5EF4-FFF2-40B4-BE49-F238E27FC236}">
                  <a16:creationId xmlns:a16="http://schemas.microsoft.com/office/drawing/2014/main" id="{2CBB79BC-DC55-4606-AA9E-4EEBCF9FDE01}"/>
                </a:ext>
              </a:extLst>
            </p:cNvPr>
            <p:cNvGrpSpPr/>
            <p:nvPr/>
          </p:nvGrpSpPr>
          <p:grpSpPr>
            <a:xfrm>
              <a:off x="7506485" y="3917316"/>
              <a:ext cx="213256" cy="213256"/>
              <a:chOff x="6529740" y="2534238"/>
              <a:chExt cx="745841" cy="745841"/>
            </a:xfrm>
          </p:grpSpPr>
          <p:sp>
            <p:nvSpPr>
              <p:cNvPr id="34" name="Oval 33">
                <a:extLst>
                  <a:ext uri="{FF2B5EF4-FFF2-40B4-BE49-F238E27FC236}">
                    <a16:creationId xmlns:a16="http://schemas.microsoft.com/office/drawing/2014/main" id="{873D0D68-382D-41F9-84B1-6433A0D9B12B}"/>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5" name="Freeform 5">
                <a:extLst>
                  <a:ext uri="{FF2B5EF4-FFF2-40B4-BE49-F238E27FC236}">
                    <a16:creationId xmlns:a16="http://schemas.microsoft.com/office/drawing/2014/main" id="{1DFAF6F5-5C22-4E8D-AE9A-AE3B4AC8FD5F}"/>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6" name="Group 35">
              <a:extLst>
                <a:ext uri="{FF2B5EF4-FFF2-40B4-BE49-F238E27FC236}">
                  <a16:creationId xmlns:a16="http://schemas.microsoft.com/office/drawing/2014/main" id="{CC36427C-3B99-41F7-8CAA-0926811320BC}"/>
                </a:ext>
              </a:extLst>
            </p:cNvPr>
            <p:cNvGrpSpPr/>
            <p:nvPr/>
          </p:nvGrpSpPr>
          <p:grpSpPr>
            <a:xfrm>
              <a:off x="5440155" y="4235824"/>
              <a:ext cx="213256" cy="213256"/>
              <a:chOff x="6529740" y="2534238"/>
              <a:chExt cx="745841" cy="745841"/>
            </a:xfrm>
          </p:grpSpPr>
          <p:sp>
            <p:nvSpPr>
              <p:cNvPr id="37" name="Oval 36">
                <a:extLst>
                  <a:ext uri="{FF2B5EF4-FFF2-40B4-BE49-F238E27FC236}">
                    <a16:creationId xmlns:a16="http://schemas.microsoft.com/office/drawing/2014/main" id="{21015F3F-A995-474B-BE59-29E909DFC96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1D0DD16D-CEC4-4A2F-9249-8A2E0380B0C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9" name="Group 38">
              <a:extLst>
                <a:ext uri="{FF2B5EF4-FFF2-40B4-BE49-F238E27FC236}">
                  <a16:creationId xmlns:a16="http://schemas.microsoft.com/office/drawing/2014/main" id="{94C68C62-80CE-4978-B3A7-D9D94ECA5550}"/>
                </a:ext>
              </a:extLst>
            </p:cNvPr>
            <p:cNvGrpSpPr/>
            <p:nvPr/>
          </p:nvGrpSpPr>
          <p:grpSpPr>
            <a:xfrm>
              <a:off x="4083408" y="3407760"/>
              <a:ext cx="437234" cy="437232"/>
              <a:chOff x="6529740" y="2534238"/>
              <a:chExt cx="745841" cy="745841"/>
            </a:xfrm>
          </p:grpSpPr>
          <p:sp>
            <p:nvSpPr>
              <p:cNvPr id="40" name="Oval 39">
                <a:extLst>
                  <a:ext uri="{FF2B5EF4-FFF2-40B4-BE49-F238E27FC236}">
                    <a16:creationId xmlns:a16="http://schemas.microsoft.com/office/drawing/2014/main" id="{2821FF89-4744-4675-8164-7652173E6A5E}"/>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1" name="Freeform 5">
                <a:extLst>
                  <a:ext uri="{FF2B5EF4-FFF2-40B4-BE49-F238E27FC236}">
                    <a16:creationId xmlns:a16="http://schemas.microsoft.com/office/drawing/2014/main" id="{B09899C3-3B03-44EE-B4C1-4D0E82B6473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42" name="Elbow Connector 121">
              <a:extLst>
                <a:ext uri="{FF2B5EF4-FFF2-40B4-BE49-F238E27FC236}">
                  <a16:creationId xmlns:a16="http://schemas.microsoft.com/office/drawing/2014/main" id="{8D166FC4-DE79-4B0D-9781-ED1A612F8FBD}"/>
                </a:ext>
              </a:extLst>
            </p:cNvPr>
            <p:cNvCxnSpPr/>
            <p:nvPr/>
          </p:nvCxnSpPr>
          <p:spPr>
            <a:xfrm>
              <a:off x="7135972" y="2849933"/>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43" name="Straight Connector 42">
              <a:extLst>
                <a:ext uri="{FF2B5EF4-FFF2-40B4-BE49-F238E27FC236}">
                  <a16:creationId xmlns:a16="http://schemas.microsoft.com/office/drawing/2014/main" id="{42BA3CAA-6EA6-4F6C-B43D-8C8D4F35C728}"/>
                </a:ext>
              </a:extLst>
            </p:cNvPr>
            <p:cNvCxnSpPr/>
            <p:nvPr/>
          </p:nvCxnSpPr>
          <p:spPr>
            <a:xfrm flipV="1">
              <a:off x="7010467" y="3210139"/>
              <a:ext cx="718483" cy="21767"/>
            </a:xfrm>
            <a:prstGeom prst="line">
              <a:avLst/>
            </a:prstGeom>
            <a:noFill/>
            <a:ln w="28575" cap="flat" cmpd="sng" algn="ctr">
              <a:solidFill>
                <a:srgbClr val="00B294"/>
              </a:solidFill>
              <a:prstDash val="sysDot"/>
              <a:headEnd type="none" w="med" len="med"/>
              <a:tailEnd type="triangle" w="med" len="med"/>
            </a:ln>
            <a:effectLst/>
          </p:spPr>
        </p:cxnSp>
        <p:cxnSp>
          <p:nvCxnSpPr>
            <p:cNvPr id="44" name="Straight Connector 43">
              <a:extLst>
                <a:ext uri="{FF2B5EF4-FFF2-40B4-BE49-F238E27FC236}">
                  <a16:creationId xmlns:a16="http://schemas.microsoft.com/office/drawing/2014/main" id="{4512F7E2-CC48-45B9-9782-C5274AB621DD}"/>
                </a:ext>
              </a:extLst>
            </p:cNvPr>
            <p:cNvCxnSpPr/>
            <p:nvPr/>
          </p:nvCxnSpPr>
          <p:spPr>
            <a:xfrm>
              <a:off x="6778394" y="3487603"/>
              <a:ext cx="268013" cy="332712"/>
            </a:xfrm>
            <a:prstGeom prst="line">
              <a:avLst/>
            </a:prstGeom>
            <a:noFill/>
            <a:ln w="28575" cap="flat" cmpd="sng" algn="ctr">
              <a:solidFill>
                <a:srgbClr val="00B294"/>
              </a:solidFill>
              <a:prstDash val="sysDot"/>
              <a:headEnd type="none" w="med" len="med"/>
              <a:tailEnd type="triangle" w="med" len="med"/>
            </a:ln>
            <a:effectLst/>
          </p:spPr>
        </p:cxnSp>
        <p:cxnSp>
          <p:nvCxnSpPr>
            <p:cNvPr id="45" name="Straight Connector 44">
              <a:extLst>
                <a:ext uri="{FF2B5EF4-FFF2-40B4-BE49-F238E27FC236}">
                  <a16:creationId xmlns:a16="http://schemas.microsoft.com/office/drawing/2014/main" id="{AA04C8EB-8B27-45BB-A096-2D3A80B07014}"/>
                </a:ext>
              </a:extLst>
            </p:cNvPr>
            <p:cNvCxnSpPr/>
            <p:nvPr/>
          </p:nvCxnSpPr>
          <p:spPr>
            <a:xfrm>
              <a:off x="6944540" y="3412246"/>
              <a:ext cx="524759" cy="479158"/>
            </a:xfrm>
            <a:prstGeom prst="line">
              <a:avLst/>
            </a:prstGeom>
            <a:noFill/>
            <a:ln w="28575" cap="flat" cmpd="sng" algn="ctr">
              <a:solidFill>
                <a:srgbClr val="00B294"/>
              </a:solidFill>
              <a:prstDash val="sysDot"/>
              <a:headEnd type="none" w="med" len="med"/>
              <a:tailEnd type="triangle" w="med" len="med"/>
            </a:ln>
            <a:effectLst/>
          </p:spPr>
        </p:cxnSp>
        <p:cxnSp>
          <p:nvCxnSpPr>
            <p:cNvPr id="46" name="Straight Connector 45">
              <a:extLst>
                <a:ext uri="{FF2B5EF4-FFF2-40B4-BE49-F238E27FC236}">
                  <a16:creationId xmlns:a16="http://schemas.microsoft.com/office/drawing/2014/main" id="{800AFB5B-1519-46C5-9A72-3B7BA9DB25D4}"/>
                </a:ext>
              </a:extLst>
            </p:cNvPr>
            <p:cNvCxnSpPr/>
            <p:nvPr/>
          </p:nvCxnSpPr>
          <p:spPr>
            <a:xfrm>
              <a:off x="7010467" y="3294644"/>
              <a:ext cx="917201" cy="640479"/>
            </a:xfrm>
            <a:prstGeom prst="line">
              <a:avLst/>
            </a:prstGeom>
            <a:noFill/>
            <a:ln w="28575" cap="flat" cmpd="sng" algn="ctr">
              <a:solidFill>
                <a:srgbClr val="00B294"/>
              </a:solidFill>
              <a:prstDash val="sysDot"/>
              <a:headEnd type="none" w="med" len="med"/>
              <a:tailEnd type="triangle" w="med" len="med"/>
            </a:ln>
            <a:effectLst/>
          </p:spPr>
        </p:cxnSp>
        <p:cxnSp>
          <p:nvCxnSpPr>
            <p:cNvPr id="47" name="Straight Arrow Connector 46">
              <a:extLst>
                <a:ext uri="{FF2B5EF4-FFF2-40B4-BE49-F238E27FC236}">
                  <a16:creationId xmlns:a16="http://schemas.microsoft.com/office/drawing/2014/main" id="{2BEC543E-127D-44B8-B80F-B31967C78E77}"/>
                </a:ext>
              </a:extLst>
            </p:cNvPr>
            <p:cNvCxnSpPr/>
            <p:nvPr/>
          </p:nvCxnSpPr>
          <p:spPr>
            <a:xfrm flipV="1">
              <a:off x="5713252" y="3530255"/>
              <a:ext cx="377012" cy="98917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48" name="Straight Arrow Connector 47">
              <a:extLst>
                <a:ext uri="{FF2B5EF4-FFF2-40B4-BE49-F238E27FC236}">
                  <a16:creationId xmlns:a16="http://schemas.microsoft.com/office/drawing/2014/main" id="{A0C0B70A-C54B-4FB1-9C3F-89CE477416C0}"/>
                </a:ext>
              </a:extLst>
            </p:cNvPr>
            <p:cNvCxnSpPr/>
            <p:nvPr/>
          </p:nvCxnSpPr>
          <p:spPr>
            <a:xfrm flipV="1">
              <a:off x="5646233" y="3476301"/>
              <a:ext cx="285022" cy="379727"/>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49" name="Straight Arrow Connector 48">
              <a:extLst>
                <a:ext uri="{FF2B5EF4-FFF2-40B4-BE49-F238E27FC236}">
                  <a16:creationId xmlns:a16="http://schemas.microsoft.com/office/drawing/2014/main" id="{089B00D6-5F1F-4ECE-B87C-9BD35815E97E}"/>
                </a:ext>
              </a:extLst>
            </p:cNvPr>
            <p:cNvCxnSpPr/>
            <p:nvPr/>
          </p:nvCxnSpPr>
          <p:spPr>
            <a:xfrm flipV="1">
              <a:off x="5035018" y="3362586"/>
              <a:ext cx="703143" cy="72447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0" name="Elbow Connector 136">
              <a:extLst>
                <a:ext uri="{FF2B5EF4-FFF2-40B4-BE49-F238E27FC236}">
                  <a16:creationId xmlns:a16="http://schemas.microsoft.com/office/drawing/2014/main" id="{B90D9DEA-F939-48E7-8D6C-EFA03E34E2D7}"/>
                </a:ext>
              </a:extLst>
            </p:cNvPr>
            <p:cNvCxnSpPr/>
            <p:nvPr/>
          </p:nvCxnSpPr>
          <p:spPr>
            <a:xfrm flipH="1">
              <a:off x="4305757" y="2924894"/>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51" name="Straight Arrow Connector 50">
              <a:extLst>
                <a:ext uri="{FF2B5EF4-FFF2-40B4-BE49-F238E27FC236}">
                  <a16:creationId xmlns:a16="http://schemas.microsoft.com/office/drawing/2014/main" id="{6EA6A741-4408-4257-8266-71DC89610BBD}"/>
                </a:ext>
              </a:extLst>
            </p:cNvPr>
            <p:cNvCxnSpPr/>
            <p:nvPr/>
          </p:nvCxnSpPr>
          <p:spPr>
            <a:xfrm flipH="1">
              <a:off x="5229948" y="3091008"/>
              <a:ext cx="508214" cy="252739"/>
            </a:xfrm>
            <a:prstGeom prst="straightConnector1">
              <a:avLst/>
            </a:prstGeom>
            <a:noFill/>
            <a:ln w="28575" cap="flat" cmpd="sng" algn="ctr">
              <a:solidFill>
                <a:srgbClr val="00B294"/>
              </a:solidFill>
              <a:prstDash val="sysDot"/>
              <a:headEnd type="none" w="med" len="med"/>
              <a:tailEnd type="triangle" w="med" len="med"/>
            </a:ln>
            <a:effectLst/>
          </p:spPr>
        </p:cxnSp>
        <p:pic>
          <p:nvPicPr>
            <p:cNvPr id="52" name="Picture 51">
              <a:extLst>
                <a:ext uri="{FF2B5EF4-FFF2-40B4-BE49-F238E27FC236}">
                  <a16:creationId xmlns:a16="http://schemas.microsoft.com/office/drawing/2014/main" id="{F3752C9E-CAA4-4945-91DE-0B07FAEFF72A}"/>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l="-1"/>
            <a:stretch/>
          </p:blipFill>
          <p:spPr bwMode="auto">
            <a:xfrm>
              <a:off x="4747988" y="3977410"/>
              <a:ext cx="245234" cy="23667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1D959D50-3115-4100-84F0-FE3955911E58}"/>
                </a:ext>
              </a:extLst>
            </p:cNvPr>
            <p:cNvPicPr>
              <a:picLocks noChangeAspect="1" noChangeArrowheads="1"/>
            </p:cNvPicPr>
            <p:nvPr/>
          </p:nvPicPr>
          <p:blipFill>
            <a:blip r:embed="rId5" cstate="print">
              <a:extLst>
                <a:ext uri="{28A0092B-C50C-407E-A947-70E740481C1C}">
                  <a14:useLocalDpi xmlns:a14="http://schemas.microsoft.com/office/drawing/2010/main"/>
                </a:ext>
              </a:extLst>
            </a:blip>
            <a:stretch>
              <a:fillRect/>
            </a:stretch>
          </p:blipFill>
          <p:spPr bwMode="auto">
            <a:xfrm>
              <a:off x="7812543" y="3985484"/>
              <a:ext cx="358386" cy="23666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488D8A91-B61C-40C9-9CB7-47B21D7F497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43325" y="4494739"/>
              <a:ext cx="250681" cy="250681"/>
            </a:xfrm>
            <a:prstGeom prst="rect">
              <a:avLst/>
            </a:prstGeom>
          </p:spPr>
        </p:pic>
        <p:pic>
          <p:nvPicPr>
            <p:cNvPr id="55" name="Picture 54">
              <a:extLst>
                <a:ext uri="{FF2B5EF4-FFF2-40B4-BE49-F238E27FC236}">
                  <a16:creationId xmlns:a16="http://schemas.microsoft.com/office/drawing/2014/main" id="{3A7A93E6-3C53-49A3-A2EA-7E4242121D13}"/>
                </a:ext>
              </a:extLst>
            </p:cNvPr>
            <p:cNvPicPr>
              <a:picLocks noChangeAspect="1" noChangeArrowheads="1"/>
            </p:cNvPicPr>
            <p:nvPr/>
          </p:nvPicPr>
          <p:blipFill>
            <a:blip r:embed="rId5" cstate="print">
              <a:extLst>
                <a:ext uri="{28A0092B-C50C-407E-A947-70E740481C1C}">
                  <a14:useLocalDpi xmlns:a14="http://schemas.microsoft.com/office/drawing/2010/main"/>
                </a:ext>
              </a:extLst>
            </a:blip>
            <a:stretch>
              <a:fillRect/>
            </a:stretch>
          </p:blipFill>
          <p:spPr bwMode="auto">
            <a:xfrm>
              <a:off x="8291634" y="3316487"/>
              <a:ext cx="647415" cy="42753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DA6C011D-576A-4169-9E5F-3E8D81DB4DF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14971" y="3903722"/>
              <a:ext cx="351665" cy="351663"/>
            </a:xfrm>
            <a:prstGeom prst="rect">
              <a:avLst/>
            </a:prstGeom>
          </p:spPr>
        </p:pic>
      </p:grpSp>
      <p:sp>
        <p:nvSpPr>
          <p:cNvPr id="57" name="TextBox 56">
            <a:extLst>
              <a:ext uri="{FF2B5EF4-FFF2-40B4-BE49-F238E27FC236}">
                <a16:creationId xmlns:a16="http://schemas.microsoft.com/office/drawing/2014/main" id="{BFE3B13A-838A-4782-9556-892A466BBE0C}"/>
              </a:ext>
            </a:extLst>
          </p:cNvPr>
          <p:cNvSpPr txBox="1"/>
          <p:nvPr/>
        </p:nvSpPr>
        <p:spPr>
          <a:xfrm>
            <a:off x="187779" y="6400800"/>
            <a:ext cx="622286" cy="369332"/>
          </a:xfrm>
          <a:prstGeom prst="rect">
            <a:avLst/>
          </a:prstGeom>
          <a:noFill/>
        </p:spPr>
        <p:txBody>
          <a:bodyPr wrap="none" rtlCol="0">
            <a:spAutoFit/>
          </a:bodyPr>
          <a:lstStyle/>
          <a:p>
            <a:pPr algn="l"/>
            <a:r>
              <a:rPr lang="en-US" dirty="0"/>
              <a:t>9-7</a:t>
            </a:r>
          </a:p>
        </p:txBody>
      </p:sp>
    </p:spTree>
    <p:extLst>
      <p:ext uri="{BB962C8B-B14F-4D97-AF65-F5344CB8AC3E}">
        <p14:creationId xmlns:p14="http://schemas.microsoft.com/office/powerpoint/2010/main" val="24353142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8EF7-881F-44A7-8A45-E002C1F71DCC}"/>
              </a:ext>
            </a:extLst>
          </p:cNvPr>
          <p:cNvSpPr>
            <a:spLocks noGrp="1"/>
          </p:cNvSpPr>
          <p:nvPr>
            <p:ph type="title"/>
          </p:nvPr>
        </p:nvSpPr>
        <p:spPr/>
        <p:txBody>
          <a:bodyPr/>
          <a:lstStyle/>
          <a:p>
            <a:r>
              <a:rPr lang="en-US" dirty="0"/>
              <a:t>Multi-Factor Authentication</a:t>
            </a:r>
          </a:p>
        </p:txBody>
      </p:sp>
      <p:sp>
        <p:nvSpPr>
          <p:cNvPr id="4" name="Content Placeholder 2">
            <a:extLst>
              <a:ext uri="{FF2B5EF4-FFF2-40B4-BE49-F238E27FC236}">
                <a16:creationId xmlns:a16="http://schemas.microsoft.com/office/drawing/2014/main" id="{98AFF262-59FF-4C9C-9417-F628143E92C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What is it?:</a:t>
            </a:r>
          </a:p>
          <a:p>
            <a:pPr lvl="1"/>
            <a:r>
              <a:rPr lang="en-US" b="0" kern="0" dirty="0">
                <a:solidFill>
                  <a:srgbClr val="000000"/>
                </a:solidFill>
              </a:rPr>
              <a:t>An authentication method, which requires an additional validation item, besides your username and password combination:</a:t>
            </a:r>
          </a:p>
          <a:p>
            <a:pPr lvl="2"/>
            <a:r>
              <a:rPr lang="en-US" b="0" kern="0" dirty="0">
                <a:solidFill>
                  <a:srgbClr val="000000"/>
                </a:solidFill>
              </a:rPr>
              <a:t>Text message</a:t>
            </a:r>
          </a:p>
          <a:p>
            <a:pPr lvl="2"/>
            <a:r>
              <a:rPr lang="en-US" b="0" kern="0" dirty="0">
                <a:solidFill>
                  <a:srgbClr val="000000"/>
                </a:solidFill>
              </a:rPr>
              <a:t>Azure Authentication App</a:t>
            </a:r>
          </a:p>
          <a:p>
            <a:pPr lvl="0"/>
            <a:r>
              <a:rPr lang="en-US" b="0" kern="0" dirty="0">
                <a:solidFill>
                  <a:srgbClr val="000000"/>
                </a:solidFill>
              </a:rPr>
              <a:t>How does MFA work?</a:t>
            </a:r>
          </a:p>
          <a:p>
            <a:pPr lvl="1"/>
            <a:r>
              <a:rPr lang="en-US" b="0" kern="0" dirty="0">
                <a:solidFill>
                  <a:srgbClr val="000000"/>
                </a:solidFill>
              </a:rPr>
              <a:t>Requires 2 or more (configurable) account validation options:</a:t>
            </a:r>
          </a:p>
          <a:p>
            <a:pPr lvl="2"/>
            <a:r>
              <a:rPr lang="en-US" b="0" kern="0" dirty="0">
                <a:solidFill>
                  <a:srgbClr val="000000"/>
                </a:solidFill>
              </a:rPr>
              <a:t>Something you know (typically user/password combination)</a:t>
            </a:r>
          </a:p>
          <a:p>
            <a:pPr lvl="2"/>
            <a:r>
              <a:rPr lang="en-US" b="0" kern="0" dirty="0">
                <a:solidFill>
                  <a:srgbClr val="000000"/>
                </a:solidFill>
              </a:rPr>
              <a:t>Something you have (Mobile authenticator app)</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14EDF748-7D29-48E8-B4F1-0A5B616A9E77}"/>
              </a:ext>
            </a:extLst>
          </p:cNvPr>
          <p:cNvSpPr txBox="1"/>
          <p:nvPr/>
        </p:nvSpPr>
        <p:spPr>
          <a:xfrm>
            <a:off x="187779" y="6400800"/>
            <a:ext cx="622286" cy="369332"/>
          </a:xfrm>
          <a:prstGeom prst="rect">
            <a:avLst/>
          </a:prstGeom>
          <a:noFill/>
        </p:spPr>
        <p:txBody>
          <a:bodyPr wrap="none" rtlCol="0">
            <a:spAutoFit/>
          </a:bodyPr>
          <a:lstStyle/>
          <a:p>
            <a:pPr algn="l"/>
            <a:r>
              <a:rPr lang="en-US" dirty="0"/>
              <a:t>9-8</a:t>
            </a:r>
          </a:p>
        </p:txBody>
      </p:sp>
    </p:spTree>
    <p:extLst>
      <p:ext uri="{BB962C8B-B14F-4D97-AF65-F5344CB8AC3E}">
        <p14:creationId xmlns:p14="http://schemas.microsoft.com/office/powerpoint/2010/main" val="28729724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3446-934C-46FF-9D53-37DE271CB804}"/>
              </a:ext>
            </a:extLst>
          </p:cNvPr>
          <p:cNvSpPr>
            <a:spLocks noGrp="1"/>
          </p:cNvSpPr>
          <p:nvPr>
            <p:ph type="title"/>
          </p:nvPr>
        </p:nvSpPr>
        <p:spPr/>
        <p:txBody>
          <a:bodyPr/>
          <a:lstStyle/>
          <a:p>
            <a:r>
              <a:rPr lang="en-US" dirty="0"/>
              <a:t>Azure AD Identity Protection</a:t>
            </a:r>
          </a:p>
        </p:txBody>
      </p:sp>
      <p:sp>
        <p:nvSpPr>
          <p:cNvPr id="4" name="Content Placeholder 2">
            <a:extLst>
              <a:ext uri="{FF2B5EF4-FFF2-40B4-BE49-F238E27FC236}">
                <a16:creationId xmlns:a16="http://schemas.microsoft.com/office/drawing/2014/main" id="{E39C9D38-0F78-4558-A6F7-4DE24C4C65C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Automatic detection of vulnerabilities in </a:t>
            </a:r>
            <a:br>
              <a:rPr lang="en-US" b="0" kern="0" dirty="0">
                <a:solidFill>
                  <a:srgbClr val="000000"/>
                </a:solidFill>
              </a:rPr>
            </a:br>
            <a:r>
              <a:rPr lang="en-US" b="0" kern="0" dirty="0">
                <a:solidFill>
                  <a:srgbClr val="000000"/>
                </a:solidFill>
              </a:rPr>
              <a:t>your organization’s identity objects (e.g., compromised user accounts)</a:t>
            </a:r>
          </a:p>
          <a:p>
            <a:pPr lvl="0"/>
            <a:r>
              <a:rPr lang="en-US" b="0" kern="0" dirty="0">
                <a:solidFill>
                  <a:srgbClr val="000000"/>
                </a:solidFill>
              </a:rPr>
              <a:t>Define configuration alerts and automatic responses (runbooks), to detected suspicious </a:t>
            </a:r>
            <a:br>
              <a:rPr lang="en-US" b="0" kern="0" dirty="0">
                <a:solidFill>
                  <a:srgbClr val="000000"/>
                </a:solidFill>
              </a:rPr>
            </a:br>
            <a:r>
              <a:rPr lang="en-US" b="0" kern="0" dirty="0">
                <a:solidFill>
                  <a:srgbClr val="000000"/>
                </a:solidFill>
              </a:rPr>
              <a:t>and malicious actions that occur in your organization’s identity solution</a:t>
            </a:r>
          </a:p>
          <a:p>
            <a:pPr lvl="0"/>
            <a:r>
              <a:rPr lang="en-US" b="0" kern="0" dirty="0">
                <a:solidFill>
                  <a:srgbClr val="000000"/>
                </a:solidFill>
              </a:rPr>
              <a:t>Recognize, audit and inspect suspicious activity, and take appropriate action to resolve them</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EF2E1456-92DD-4263-AAF4-425400130370}"/>
              </a:ext>
            </a:extLst>
          </p:cNvPr>
          <p:cNvSpPr txBox="1"/>
          <p:nvPr/>
        </p:nvSpPr>
        <p:spPr>
          <a:xfrm>
            <a:off x="187779" y="6400800"/>
            <a:ext cx="622286" cy="369332"/>
          </a:xfrm>
          <a:prstGeom prst="rect">
            <a:avLst/>
          </a:prstGeom>
          <a:noFill/>
        </p:spPr>
        <p:txBody>
          <a:bodyPr wrap="none" rtlCol="0">
            <a:spAutoFit/>
          </a:bodyPr>
          <a:lstStyle/>
          <a:p>
            <a:pPr algn="l"/>
            <a:r>
              <a:rPr lang="en-US" dirty="0"/>
              <a:t>9-8</a:t>
            </a:r>
          </a:p>
        </p:txBody>
      </p:sp>
    </p:spTree>
    <p:extLst>
      <p:ext uri="{BB962C8B-B14F-4D97-AF65-F5344CB8AC3E}">
        <p14:creationId xmlns:p14="http://schemas.microsoft.com/office/powerpoint/2010/main" val="13019952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30B1-19AC-4E0C-99D0-42583AF12014}"/>
              </a:ext>
            </a:extLst>
          </p:cNvPr>
          <p:cNvSpPr>
            <a:spLocks noGrp="1"/>
          </p:cNvSpPr>
          <p:nvPr>
            <p:ph type="title"/>
          </p:nvPr>
        </p:nvSpPr>
        <p:spPr/>
        <p:txBody>
          <a:bodyPr/>
          <a:lstStyle/>
          <a:p>
            <a:r>
              <a:rPr lang="en-US" dirty="0"/>
              <a:t>Azure AD Privileged Identity Management</a:t>
            </a:r>
          </a:p>
        </p:txBody>
      </p:sp>
      <p:sp>
        <p:nvSpPr>
          <p:cNvPr id="4" name="Content Placeholder 2">
            <a:extLst>
              <a:ext uri="{FF2B5EF4-FFF2-40B4-BE49-F238E27FC236}">
                <a16:creationId xmlns:a16="http://schemas.microsoft.com/office/drawing/2014/main" id="{18B70A0B-96BD-42C9-BA63-9CD7C0447C3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Detect privileged users in Azure Active Directory</a:t>
            </a:r>
          </a:p>
          <a:p>
            <a:pPr lvl="0"/>
            <a:r>
              <a:rPr lang="en-US" b="0" kern="0" dirty="0">
                <a:solidFill>
                  <a:srgbClr val="000000"/>
                </a:solidFill>
              </a:rPr>
              <a:t>Enable “Just-in-time” administrative level access to Microsoft Cloud Services </a:t>
            </a:r>
          </a:p>
          <a:p>
            <a:pPr lvl="0"/>
            <a:r>
              <a:rPr lang="en-US" b="0" kern="0" dirty="0">
                <a:solidFill>
                  <a:srgbClr val="000000"/>
                </a:solidFill>
              </a:rPr>
              <a:t>Detailed reporting related to who got what administrative access level</a:t>
            </a:r>
          </a:p>
          <a:p>
            <a:pPr lvl="0"/>
            <a:r>
              <a:rPr lang="en-US" b="0" kern="0" dirty="0">
                <a:solidFill>
                  <a:srgbClr val="000000"/>
                </a:solidFill>
              </a:rPr>
              <a:t>Automatically give users permission to have permanent admin-level right access, or allow for self-service group membership</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03D97CB0-BBCF-4D95-8A6D-5BCEF8AB4713}"/>
              </a:ext>
            </a:extLst>
          </p:cNvPr>
          <p:cNvSpPr txBox="1"/>
          <p:nvPr/>
        </p:nvSpPr>
        <p:spPr>
          <a:xfrm>
            <a:off x="187779" y="6400800"/>
            <a:ext cx="622286" cy="369332"/>
          </a:xfrm>
          <a:prstGeom prst="rect">
            <a:avLst/>
          </a:prstGeom>
          <a:noFill/>
        </p:spPr>
        <p:txBody>
          <a:bodyPr wrap="none" rtlCol="0">
            <a:spAutoFit/>
          </a:bodyPr>
          <a:lstStyle/>
          <a:p>
            <a:pPr algn="l"/>
            <a:r>
              <a:rPr lang="en-US" dirty="0"/>
              <a:t>9-9</a:t>
            </a:r>
          </a:p>
        </p:txBody>
      </p:sp>
    </p:spTree>
    <p:extLst>
      <p:ext uri="{BB962C8B-B14F-4D97-AF65-F5344CB8AC3E}">
        <p14:creationId xmlns:p14="http://schemas.microsoft.com/office/powerpoint/2010/main" val="35728700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274-B8F5-4BED-A806-F099D0A913BF}"/>
              </a:ext>
            </a:extLst>
          </p:cNvPr>
          <p:cNvSpPr>
            <a:spLocks noGrp="1"/>
          </p:cNvSpPr>
          <p:nvPr>
            <p:ph type="title"/>
          </p:nvPr>
        </p:nvSpPr>
        <p:spPr/>
        <p:txBody>
          <a:bodyPr/>
          <a:lstStyle/>
          <a:p>
            <a:r>
              <a:rPr lang="en-US" dirty="0"/>
              <a:t>Azure AD Domain Services</a:t>
            </a:r>
          </a:p>
        </p:txBody>
      </p:sp>
      <p:sp>
        <p:nvSpPr>
          <p:cNvPr id="4" name="Content Placeholder 2">
            <a:extLst>
              <a:ext uri="{FF2B5EF4-FFF2-40B4-BE49-F238E27FC236}">
                <a16:creationId xmlns:a16="http://schemas.microsoft.com/office/drawing/2014/main" id="{4DCF4D23-1D1F-44DB-BFCF-EAB9E9CF151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Some (non-cloud native) applications don’t “speak” cloud:</a:t>
            </a:r>
          </a:p>
          <a:p>
            <a:pPr lvl="1"/>
            <a:r>
              <a:rPr lang="en-US" b="0" kern="0" dirty="0">
                <a:solidFill>
                  <a:srgbClr val="000000"/>
                </a:solidFill>
              </a:rPr>
              <a:t>The application relies on Active Directory protocols (LDAP, Kerberos,…)</a:t>
            </a:r>
          </a:p>
          <a:p>
            <a:pPr lvl="1"/>
            <a:r>
              <a:rPr lang="en-US" b="0" kern="0" dirty="0">
                <a:solidFill>
                  <a:srgbClr val="000000"/>
                </a:solidFill>
              </a:rPr>
              <a:t>Azure AD doesn’t provide Group Policies</a:t>
            </a:r>
          </a:p>
          <a:p>
            <a:pPr lvl="1"/>
            <a:r>
              <a:rPr lang="en-US" b="0" kern="0" dirty="0">
                <a:solidFill>
                  <a:srgbClr val="000000"/>
                </a:solidFill>
              </a:rPr>
              <a:t>Azure AD doesn’t provide Organizational Units</a:t>
            </a:r>
          </a:p>
          <a:p>
            <a:pPr lvl="1"/>
            <a:r>
              <a:rPr lang="en-US" b="0" kern="0" dirty="0">
                <a:solidFill>
                  <a:srgbClr val="000000"/>
                </a:solidFill>
              </a:rPr>
              <a:t>You cannot “join” servers into an Azure AD Tenant</a:t>
            </a:r>
          </a:p>
        </p:txBody>
      </p:sp>
      <p:sp>
        <p:nvSpPr>
          <p:cNvPr id="5" name="TextBox 4">
            <a:extLst>
              <a:ext uri="{FF2B5EF4-FFF2-40B4-BE49-F238E27FC236}">
                <a16:creationId xmlns:a16="http://schemas.microsoft.com/office/drawing/2014/main" id="{3A55D049-879C-4166-ADA4-2D357564F133}"/>
              </a:ext>
            </a:extLst>
          </p:cNvPr>
          <p:cNvSpPr txBox="1"/>
          <p:nvPr/>
        </p:nvSpPr>
        <p:spPr>
          <a:xfrm>
            <a:off x="187779" y="6400800"/>
            <a:ext cx="785793" cy="369332"/>
          </a:xfrm>
          <a:prstGeom prst="rect">
            <a:avLst/>
          </a:prstGeom>
          <a:noFill/>
        </p:spPr>
        <p:txBody>
          <a:bodyPr wrap="none" rtlCol="0">
            <a:spAutoFit/>
          </a:bodyPr>
          <a:lstStyle/>
          <a:p>
            <a:pPr algn="l"/>
            <a:r>
              <a:rPr lang="en-US" dirty="0"/>
              <a:t>9-10</a:t>
            </a:r>
          </a:p>
        </p:txBody>
      </p:sp>
    </p:spTree>
    <p:extLst>
      <p:ext uri="{BB962C8B-B14F-4D97-AF65-F5344CB8AC3E}">
        <p14:creationId xmlns:p14="http://schemas.microsoft.com/office/powerpoint/2010/main" val="31498506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00C0-D9E1-40E5-A0EA-76F21605A6D2}"/>
              </a:ext>
            </a:extLst>
          </p:cNvPr>
          <p:cNvSpPr>
            <a:spLocks noGrp="1"/>
          </p:cNvSpPr>
          <p:nvPr>
            <p:ph type="title"/>
          </p:nvPr>
        </p:nvSpPr>
        <p:spPr/>
        <p:txBody>
          <a:bodyPr/>
          <a:lstStyle/>
          <a:p>
            <a:r>
              <a:rPr lang="en-US" dirty="0"/>
              <a:t>Azure AD Domain Services</a:t>
            </a:r>
          </a:p>
        </p:txBody>
      </p:sp>
      <p:sp>
        <p:nvSpPr>
          <p:cNvPr id="4" name="Content Placeholder 2">
            <a:extLst>
              <a:ext uri="{FF2B5EF4-FFF2-40B4-BE49-F238E27FC236}">
                <a16:creationId xmlns:a16="http://schemas.microsoft.com/office/drawing/2014/main" id="{2C6BA3B5-C051-49B7-9790-5A2E24ABF95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Key Characteristics:</a:t>
            </a:r>
          </a:p>
          <a:p>
            <a:pPr lvl="1"/>
            <a:r>
              <a:rPr lang="en-US" b="0" kern="0" dirty="0">
                <a:solidFill>
                  <a:srgbClr val="000000"/>
                </a:solidFill>
              </a:rPr>
              <a:t>Provides a compatibility layer for Active Directory integrated applications, on top of Azure AD</a:t>
            </a:r>
          </a:p>
          <a:p>
            <a:pPr lvl="1"/>
            <a:r>
              <a:rPr lang="en-US" b="0" kern="0" dirty="0">
                <a:solidFill>
                  <a:srgbClr val="000000"/>
                </a:solidFill>
              </a:rPr>
              <a:t>Takes resources from Azure AD to “emulate” an Active Directory domain (users, groups, memberships, passwords, limited GPOs)</a:t>
            </a:r>
          </a:p>
          <a:p>
            <a:pPr lvl="1"/>
            <a:r>
              <a:rPr lang="en-US" b="0" kern="0" dirty="0">
                <a:solidFill>
                  <a:srgbClr val="000000"/>
                </a:solidFill>
              </a:rPr>
              <a:t>One AAD DS per Azure AD</a:t>
            </a:r>
          </a:p>
          <a:p>
            <a:pPr lvl="1"/>
            <a:r>
              <a:rPr lang="en-US" b="0" kern="0" dirty="0">
                <a:solidFill>
                  <a:srgbClr val="000000"/>
                </a:solidFill>
              </a:rPr>
              <a:t>High Availability built-in</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D8DAE225-25BA-459E-B63B-486FA1E5663B}"/>
              </a:ext>
            </a:extLst>
          </p:cNvPr>
          <p:cNvSpPr txBox="1"/>
          <p:nvPr/>
        </p:nvSpPr>
        <p:spPr>
          <a:xfrm>
            <a:off x="187779" y="6400800"/>
            <a:ext cx="785793" cy="369332"/>
          </a:xfrm>
          <a:prstGeom prst="rect">
            <a:avLst/>
          </a:prstGeom>
          <a:noFill/>
        </p:spPr>
        <p:txBody>
          <a:bodyPr wrap="none" rtlCol="0">
            <a:spAutoFit/>
          </a:bodyPr>
          <a:lstStyle/>
          <a:p>
            <a:pPr algn="l"/>
            <a:r>
              <a:rPr lang="en-US" dirty="0"/>
              <a:t>9-10</a:t>
            </a:r>
          </a:p>
        </p:txBody>
      </p:sp>
    </p:spTree>
    <p:extLst>
      <p:ext uri="{BB962C8B-B14F-4D97-AF65-F5344CB8AC3E}">
        <p14:creationId xmlns:p14="http://schemas.microsoft.com/office/powerpoint/2010/main" val="1395606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3ED8-D8D4-4630-97F8-67997FAA2875}"/>
              </a:ext>
            </a:extLst>
          </p:cNvPr>
          <p:cNvSpPr>
            <a:spLocks noGrp="1"/>
          </p:cNvSpPr>
          <p:nvPr>
            <p:ph type="title"/>
          </p:nvPr>
        </p:nvSpPr>
        <p:spPr/>
        <p:txBody>
          <a:bodyPr/>
          <a:lstStyle/>
          <a:p>
            <a:r>
              <a:rPr lang="en-US" dirty="0"/>
              <a:t>Azure AD Domain Services</a:t>
            </a:r>
          </a:p>
        </p:txBody>
      </p:sp>
      <p:grpSp>
        <p:nvGrpSpPr>
          <p:cNvPr id="4" name="Group 3" descr="Domain-as-a-service using Azure AD Domain Services">
            <a:extLst>
              <a:ext uri="{FF2B5EF4-FFF2-40B4-BE49-F238E27FC236}">
                <a16:creationId xmlns:a16="http://schemas.microsoft.com/office/drawing/2014/main" id="{3FBAC70B-5C78-466F-8186-3069B237C2C2}"/>
              </a:ext>
            </a:extLst>
          </p:cNvPr>
          <p:cNvGrpSpPr>
            <a:grpSpLocks noChangeAspect="1"/>
          </p:cNvGrpSpPr>
          <p:nvPr/>
        </p:nvGrpSpPr>
        <p:grpSpPr>
          <a:xfrm>
            <a:off x="228600" y="1973601"/>
            <a:ext cx="8686800" cy="2957825"/>
            <a:chOff x="19884" y="1973599"/>
            <a:chExt cx="9037325" cy="3077178"/>
          </a:xfrm>
        </p:grpSpPr>
        <p:cxnSp>
          <p:nvCxnSpPr>
            <p:cNvPr id="5" name="Straight Arrow Connector 4">
              <a:extLst>
                <a:ext uri="{FF2B5EF4-FFF2-40B4-BE49-F238E27FC236}">
                  <a16:creationId xmlns:a16="http://schemas.microsoft.com/office/drawing/2014/main" id="{E81E14FA-10BD-449E-8468-29B70AB94964}"/>
                </a:ext>
              </a:extLst>
            </p:cNvPr>
            <p:cNvCxnSpPr/>
            <p:nvPr/>
          </p:nvCxnSpPr>
          <p:spPr>
            <a:xfrm>
              <a:off x="1439408" y="3825829"/>
              <a:ext cx="2150191" cy="1"/>
            </a:xfrm>
            <a:prstGeom prst="straightConnector1">
              <a:avLst/>
            </a:prstGeom>
            <a:noFill/>
            <a:ln w="9525" cap="flat" cmpd="sng" algn="ctr">
              <a:solidFill>
                <a:srgbClr val="00188F"/>
              </a:solidFill>
              <a:prstDash val="solid"/>
              <a:headEnd type="triangle"/>
              <a:tailEnd type="triangle"/>
            </a:ln>
            <a:effectLst/>
          </p:spPr>
        </p:cxnSp>
        <p:sp>
          <p:nvSpPr>
            <p:cNvPr id="6" name="Freeform 38">
              <a:extLst>
                <a:ext uri="{FF2B5EF4-FFF2-40B4-BE49-F238E27FC236}">
                  <a16:creationId xmlns:a16="http://schemas.microsoft.com/office/drawing/2014/main" id="{F94E769A-488D-4F14-A00E-83B9380EACC7}"/>
                </a:ext>
              </a:extLst>
            </p:cNvPr>
            <p:cNvSpPr>
              <a:spLocks/>
            </p:cNvSpPr>
            <p:nvPr/>
          </p:nvSpPr>
          <p:spPr bwMode="auto">
            <a:xfrm>
              <a:off x="3988320" y="1973599"/>
              <a:ext cx="5068889" cy="3077178"/>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00B0F0"/>
            </a:solidFill>
            <a:ln w="19050">
              <a:noFill/>
            </a:ln>
          </p:spPr>
          <p:txBody>
            <a:bodyPr vert="horz" wrap="square" lIns="68580" tIns="34290" rIns="68580" bIns="34290" numCol="1" anchor="t" anchorCtr="0" compatLnSpc="1">
              <a:prstTxWarp prst="textNoShape">
                <a:avLst/>
              </a:prstTxWarp>
            </a:bodyPr>
            <a:lstStyle/>
            <a:p>
              <a:pPr lvl="0" fontAlgn="auto">
                <a:spcBef>
                  <a:spcPts val="0"/>
                </a:spcBef>
                <a:spcAft>
                  <a:spcPts val="0"/>
                </a:spcAft>
              </a:pPr>
              <a:endParaRPr lang="en-US" sz="1350" b="0" dirty="0">
                <a:solidFill>
                  <a:srgbClr val="505050"/>
                </a:solidFill>
                <a:latin typeface="Segoe UI"/>
              </a:endParaRPr>
            </a:p>
          </p:txBody>
        </p:sp>
        <p:sp>
          <p:nvSpPr>
            <p:cNvPr id="7" name="TextBox 6">
              <a:extLst>
                <a:ext uri="{FF2B5EF4-FFF2-40B4-BE49-F238E27FC236}">
                  <a16:creationId xmlns:a16="http://schemas.microsoft.com/office/drawing/2014/main" id="{31A27AAD-67DC-4EEB-8D21-4E2E9A1D2266}"/>
                </a:ext>
              </a:extLst>
            </p:cNvPr>
            <p:cNvSpPr txBox="1"/>
            <p:nvPr/>
          </p:nvSpPr>
          <p:spPr>
            <a:xfrm>
              <a:off x="6401167" y="2051370"/>
              <a:ext cx="893472" cy="398915"/>
            </a:xfrm>
            <a:prstGeom prst="rect">
              <a:avLst/>
            </a:prstGeom>
            <a:noFill/>
          </p:spPr>
          <p:txBody>
            <a:bodyPr wrap="square" lIns="134464" tIns="107571" rIns="134464" bIns="107571" rtlCol="0">
              <a:spAutoFit/>
            </a:bodyPr>
            <a:lstStyle/>
            <a:p>
              <a:pPr lvl="0" algn="ctr" fontAlgn="auto">
                <a:lnSpc>
                  <a:spcPct val="90000"/>
                </a:lnSpc>
                <a:spcBef>
                  <a:spcPts val="0"/>
                </a:spcBef>
                <a:spcAft>
                  <a:spcPts val="441"/>
                </a:spcAft>
              </a:pPr>
              <a:r>
                <a:rPr lang="en-US" sz="1200" dirty="0">
                  <a:solidFill>
                    <a:srgbClr val="002050"/>
                  </a:solidFill>
                  <a:latin typeface="Segoe UI Light" panose="020B0502040204020203" pitchFamily="34" charset="0"/>
                </a:rPr>
                <a:t>Azure</a:t>
              </a:r>
            </a:p>
          </p:txBody>
        </p:sp>
        <p:pic>
          <p:nvPicPr>
            <p:cNvPr id="8" name="Picture 7">
              <a:extLst>
                <a:ext uri="{FF2B5EF4-FFF2-40B4-BE49-F238E27FC236}">
                  <a16:creationId xmlns:a16="http://schemas.microsoft.com/office/drawing/2014/main" id="{B9946D5B-9D54-447A-980F-FA84CB7DE2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7374" y="3912222"/>
              <a:ext cx="585218" cy="585218"/>
            </a:xfrm>
            <a:prstGeom prst="rect">
              <a:avLst/>
            </a:prstGeom>
          </p:spPr>
        </p:pic>
        <p:pic>
          <p:nvPicPr>
            <p:cNvPr id="9" name="Picture 8">
              <a:extLst>
                <a:ext uri="{FF2B5EF4-FFF2-40B4-BE49-F238E27FC236}">
                  <a16:creationId xmlns:a16="http://schemas.microsoft.com/office/drawing/2014/main" id="{97E8BA68-4763-4FD0-B280-4F65CA3E8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3062" y="3912222"/>
              <a:ext cx="585218" cy="585218"/>
            </a:xfrm>
            <a:prstGeom prst="rect">
              <a:avLst/>
            </a:prstGeom>
          </p:spPr>
        </p:pic>
        <p:sp>
          <p:nvSpPr>
            <p:cNvPr id="10" name="TextBox 9">
              <a:extLst>
                <a:ext uri="{FF2B5EF4-FFF2-40B4-BE49-F238E27FC236}">
                  <a16:creationId xmlns:a16="http://schemas.microsoft.com/office/drawing/2014/main" id="{520ABE24-8B71-4C7E-8F4D-8ED407FBE0BC}"/>
                </a:ext>
              </a:extLst>
            </p:cNvPr>
            <p:cNvSpPr txBox="1"/>
            <p:nvPr/>
          </p:nvSpPr>
          <p:spPr>
            <a:xfrm>
              <a:off x="1780226" y="3595822"/>
              <a:ext cx="1456825" cy="194519"/>
            </a:xfrm>
            <a:prstGeom prst="rect">
              <a:avLst/>
            </a:prstGeom>
            <a:noFill/>
          </p:spPr>
          <p:txBody>
            <a:bodyPr wrap="none" lIns="0" tIns="0" rIns="0" bIns="0" rtlCol="0">
              <a:spAutoFit/>
            </a:bodyPr>
            <a:lstStyle/>
            <a:p>
              <a:pPr lvl="0" fontAlgn="auto">
                <a:lnSpc>
                  <a:spcPct val="90000"/>
                </a:lnSpc>
                <a:spcBef>
                  <a:spcPct val="20000"/>
                </a:spcBef>
                <a:spcAft>
                  <a:spcPts val="0"/>
                </a:spcAft>
                <a:buSzPct val="80000"/>
              </a:pPr>
              <a:r>
                <a:rPr lang="en-US" sz="1350" b="0" dirty="0">
                  <a:gradFill>
                    <a:gsLst>
                      <a:gs pos="0">
                        <a:srgbClr val="292929">
                          <a:lumMod val="90000"/>
                          <a:lumOff val="10000"/>
                        </a:srgbClr>
                      </a:gs>
                      <a:gs pos="86000">
                        <a:srgbClr val="292929">
                          <a:lumMod val="90000"/>
                          <a:lumOff val="10000"/>
                        </a:srgbClr>
                      </a:gs>
                    </a:gsLst>
                    <a:lin ang="5400000" scaled="0"/>
                  </a:gradFill>
                  <a:latin typeface="Segoe UI"/>
                </a:rPr>
                <a:t>Azure AD Connect</a:t>
              </a:r>
            </a:p>
          </p:txBody>
        </p:sp>
        <p:cxnSp>
          <p:nvCxnSpPr>
            <p:cNvPr id="11" name="Straight Arrow Connector 10">
              <a:extLst>
                <a:ext uri="{FF2B5EF4-FFF2-40B4-BE49-F238E27FC236}">
                  <a16:creationId xmlns:a16="http://schemas.microsoft.com/office/drawing/2014/main" id="{722338E2-8001-47DD-9B48-5E0467E3201E}"/>
                </a:ext>
              </a:extLst>
            </p:cNvPr>
            <p:cNvCxnSpPr>
              <a:cxnSpLocks/>
            </p:cNvCxnSpPr>
            <p:nvPr/>
          </p:nvCxnSpPr>
          <p:spPr>
            <a:xfrm flipH="1">
              <a:off x="1439408" y="4574049"/>
              <a:ext cx="2091079" cy="0"/>
            </a:xfrm>
            <a:prstGeom prst="straightConnector1">
              <a:avLst/>
            </a:prstGeom>
            <a:noFill/>
            <a:ln w="9525" cap="flat" cmpd="sng" algn="ctr">
              <a:solidFill>
                <a:srgbClr val="00188F"/>
              </a:solidFill>
              <a:prstDash val="solid"/>
              <a:headEnd type="triangle"/>
              <a:tailEnd type="triangle"/>
            </a:ln>
            <a:effectLst/>
          </p:spPr>
        </p:cxnSp>
        <p:sp>
          <p:nvSpPr>
            <p:cNvPr id="12" name="TextBox 11">
              <a:extLst>
                <a:ext uri="{FF2B5EF4-FFF2-40B4-BE49-F238E27FC236}">
                  <a16:creationId xmlns:a16="http://schemas.microsoft.com/office/drawing/2014/main" id="{501B2F94-720D-4464-9524-03A69A2F3719}"/>
                </a:ext>
              </a:extLst>
            </p:cNvPr>
            <p:cNvSpPr txBox="1"/>
            <p:nvPr/>
          </p:nvSpPr>
          <p:spPr>
            <a:xfrm>
              <a:off x="3988321" y="3399354"/>
              <a:ext cx="893471" cy="383442"/>
            </a:xfrm>
            <a:prstGeom prst="rect">
              <a:avLst/>
            </a:prstGeom>
            <a:noFill/>
          </p:spPr>
          <p:txBody>
            <a:bodyPr wrap="square" lIns="134464" tIns="107571" rIns="134464" bIns="107571" rtlCol="0">
              <a:spAutoFit/>
            </a:bodyPr>
            <a:lstStyle/>
            <a:p>
              <a:pPr lvl="0" algn="ctr" fontAlgn="auto">
                <a:lnSpc>
                  <a:spcPct val="90000"/>
                </a:lnSpc>
                <a:spcBef>
                  <a:spcPts val="0"/>
                </a:spcBef>
                <a:spcAft>
                  <a:spcPts val="441"/>
                </a:spcAft>
              </a:pPr>
              <a:r>
                <a:rPr lang="en-US" sz="1100" dirty="0">
                  <a:solidFill>
                    <a:srgbClr val="002050"/>
                  </a:solidFill>
                  <a:latin typeface="Segoe UI Light" panose="020B0502040204020203" pitchFamily="34" charset="0"/>
                </a:rPr>
                <a:t>Azure AD</a:t>
              </a:r>
            </a:p>
          </p:txBody>
        </p:sp>
        <p:sp>
          <p:nvSpPr>
            <p:cNvPr id="13" name="Rectangle 12">
              <a:extLst>
                <a:ext uri="{FF2B5EF4-FFF2-40B4-BE49-F238E27FC236}">
                  <a16:creationId xmlns:a16="http://schemas.microsoft.com/office/drawing/2014/main" id="{69983DF0-5F52-4D60-BE90-BD5DB3C56260}"/>
                </a:ext>
              </a:extLst>
            </p:cNvPr>
            <p:cNvSpPr/>
            <p:nvPr/>
          </p:nvSpPr>
          <p:spPr bwMode="auto">
            <a:xfrm>
              <a:off x="5359015" y="2773934"/>
              <a:ext cx="2699735" cy="1737474"/>
            </a:xfrm>
            <a:prstGeom prst="rect">
              <a:avLst/>
            </a:prstGeom>
            <a:noFill/>
            <a:ln w="28575" cap="flat" cmpd="sng" algn="ctr">
              <a:solidFill>
                <a:srgbClr val="FFFFFF"/>
              </a:solidFill>
              <a:prstDash val="sysDash"/>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lvl="0" algn="ctr" defTabSz="685574" fontAlgn="auto">
                <a:spcBef>
                  <a:spcPts val="0"/>
                </a:spcBef>
                <a:spcAft>
                  <a:spcPts val="0"/>
                </a:spcAft>
                <a:defRPr/>
              </a:pPr>
              <a:endParaRPr lang="en-US" sz="1650" b="0" kern="0" dirty="0">
                <a:gradFill>
                  <a:gsLst>
                    <a:gs pos="0">
                      <a:srgbClr val="FFFFFF"/>
                    </a:gs>
                    <a:gs pos="100000">
                      <a:srgbClr val="FFFFFF"/>
                    </a:gs>
                  </a:gsLst>
                  <a:lin ang="5400000" scaled="0"/>
                </a:gradFill>
                <a:latin typeface="Segoe UI"/>
              </a:endParaRPr>
            </a:p>
          </p:txBody>
        </p:sp>
        <p:pic>
          <p:nvPicPr>
            <p:cNvPr id="14" name="Picture 13">
              <a:extLst>
                <a:ext uri="{FF2B5EF4-FFF2-40B4-BE49-F238E27FC236}">
                  <a16:creationId xmlns:a16="http://schemas.microsoft.com/office/drawing/2014/main" id="{F6131444-9943-4B7F-BD04-BA3EB5910B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6407" y="4307318"/>
              <a:ext cx="585218" cy="585218"/>
            </a:xfrm>
            <a:prstGeom prst="rect">
              <a:avLst/>
            </a:prstGeom>
          </p:spPr>
        </p:pic>
        <p:pic>
          <p:nvPicPr>
            <p:cNvPr id="15" name="Picture 14">
              <a:extLst>
                <a:ext uri="{FF2B5EF4-FFF2-40B4-BE49-F238E27FC236}">
                  <a16:creationId xmlns:a16="http://schemas.microsoft.com/office/drawing/2014/main" id="{8257D492-CF16-4CB8-A12C-F65CDC67692B}"/>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476215" y="2926970"/>
              <a:ext cx="585218" cy="585218"/>
            </a:xfrm>
            <a:prstGeom prst="rect">
              <a:avLst/>
            </a:prstGeom>
          </p:spPr>
        </p:pic>
        <p:sp>
          <p:nvSpPr>
            <p:cNvPr id="16" name="TextBox 15">
              <a:extLst>
                <a:ext uri="{FF2B5EF4-FFF2-40B4-BE49-F238E27FC236}">
                  <a16:creationId xmlns:a16="http://schemas.microsoft.com/office/drawing/2014/main" id="{028032E9-E67D-4B90-95C3-58AE93A0B2D7}"/>
                </a:ext>
              </a:extLst>
            </p:cNvPr>
            <p:cNvSpPr txBox="1"/>
            <p:nvPr/>
          </p:nvSpPr>
          <p:spPr>
            <a:xfrm>
              <a:off x="6013897" y="2873197"/>
              <a:ext cx="1984383" cy="571821"/>
            </a:xfrm>
            <a:prstGeom prst="rect">
              <a:avLst/>
            </a:prstGeom>
            <a:noFill/>
          </p:spPr>
          <p:txBody>
            <a:bodyPr wrap="square" lIns="134464" tIns="107571" rIns="134464" bIns="107571" rtlCol="0">
              <a:spAutoFit/>
            </a:bodyPr>
            <a:lstStyle/>
            <a:p>
              <a:pPr lvl="0" fontAlgn="auto">
                <a:lnSpc>
                  <a:spcPct val="90000"/>
                </a:lnSpc>
                <a:spcBef>
                  <a:spcPts val="0"/>
                </a:spcBef>
                <a:spcAft>
                  <a:spcPts val="441"/>
                </a:spcAft>
              </a:pPr>
              <a:r>
                <a:rPr lang="en-US" sz="1200" dirty="0">
                  <a:solidFill>
                    <a:srgbClr val="FFFFFF"/>
                  </a:solidFill>
                  <a:latin typeface="Segoe UI Light" panose="020B0502040204020203" pitchFamily="34" charset="0"/>
                </a:rPr>
                <a:t>Azure AD </a:t>
              </a:r>
              <a:br>
                <a:rPr lang="en-US" sz="1200" dirty="0">
                  <a:solidFill>
                    <a:srgbClr val="FFFFFF"/>
                  </a:solidFill>
                  <a:latin typeface="Segoe UI Light" panose="020B0502040204020203" pitchFamily="34" charset="0"/>
                </a:rPr>
              </a:br>
              <a:r>
                <a:rPr lang="en-US" sz="1200" dirty="0">
                  <a:solidFill>
                    <a:srgbClr val="FFFFFF"/>
                  </a:solidFill>
                  <a:latin typeface="Segoe UI Light" panose="020B0502040204020203" pitchFamily="34" charset="0"/>
                </a:rPr>
                <a:t>Domain Services </a:t>
              </a:r>
            </a:p>
          </p:txBody>
        </p:sp>
        <p:cxnSp>
          <p:nvCxnSpPr>
            <p:cNvPr id="17" name="Straight Arrow Connector 16">
              <a:extLst>
                <a:ext uri="{FF2B5EF4-FFF2-40B4-BE49-F238E27FC236}">
                  <a16:creationId xmlns:a16="http://schemas.microsoft.com/office/drawing/2014/main" id="{E6A5DAE8-3731-4990-BAE0-3D669AB2FA7C}"/>
                </a:ext>
              </a:extLst>
            </p:cNvPr>
            <p:cNvCxnSpPr/>
            <p:nvPr/>
          </p:nvCxnSpPr>
          <p:spPr>
            <a:xfrm>
              <a:off x="6180948" y="3454948"/>
              <a:ext cx="1019041" cy="373307"/>
            </a:xfrm>
            <a:prstGeom prst="straightConnector1">
              <a:avLst/>
            </a:prstGeom>
            <a:noFill/>
            <a:ln w="9525" cap="flat" cmpd="sng" algn="ctr">
              <a:solidFill>
                <a:srgbClr val="FFFFFF"/>
              </a:solidFill>
              <a:prstDash val="solid"/>
              <a:headEnd type="triangle"/>
              <a:tailEnd type="triangle"/>
            </a:ln>
            <a:effectLst/>
          </p:spPr>
        </p:cxnSp>
        <p:cxnSp>
          <p:nvCxnSpPr>
            <p:cNvPr id="18" name="Straight Arrow Connector 17">
              <a:extLst>
                <a:ext uri="{FF2B5EF4-FFF2-40B4-BE49-F238E27FC236}">
                  <a16:creationId xmlns:a16="http://schemas.microsoft.com/office/drawing/2014/main" id="{51817114-EB24-465F-8A57-9087DB84087F}"/>
                </a:ext>
              </a:extLst>
            </p:cNvPr>
            <p:cNvCxnSpPr/>
            <p:nvPr/>
          </p:nvCxnSpPr>
          <p:spPr>
            <a:xfrm flipV="1">
              <a:off x="4255713" y="3494431"/>
              <a:ext cx="1009513" cy="327848"/>
            </a:xfrm>
            <a:prstGeom prst="straightConnector1">
              <a:avLst/>
            </a:prstGeom>
            <a:noFill/>
            <a:ln w="9525" cap="flat" cmpd="sng" algn="ctr">
              <a:solidFill>
                <a:srgbClr val="00188F"/>
              </a:solidFill>
              <a:prstDash val="solid"/>
              <a:headEnd type="triangle"/>
              <a:tailEnd type="triangle"/>
            </a:ln>
            <a:effectLst/>
          </p:spPr>
        </p:cxnSp>
        <p:sp>
          <p:nvSpPr>
            <p:cNvPr id="19" name="TextBox 18">
              <a:extLst>
                <a:ext uri="{FF2B5EF4-FFF2-40B4-BE49-F238E27FC236}">
                  <a16:creationId xmlns:a16="http://schemas.microsoft.com/office/drawing/2014/main" id="{A7D5DCCB-5EE1-4D92-8792-3F06579630EF}"/>
                </a:ext>
              </a:extLst>
            </p:cNvPr>
            <p:cNvSpPr txBox="1"/>
            <p:nvPr/>
          </p:nvSpPr>
          <p:spPr>
            <a:xfrm>
              <a:off x="5589036" y="3608863"/>
              <a:ext cx="1240928" cy="571821"/>
            </a:xfrm>
            <a:prstGeom prst="rect">
              <a:avLst/>
            </a:prstGeom>
            <a:noFill/>
          </p:spPr>
          <p:txBody>
            <a:bodyPr wrap="square" lIns="134464" tIns="107571" rIns="134464" bIns="107571" rtlCol="0">
              <a:spAutoFit/>
            </a:bodyPr>
            <a:lstStyle/>
            <a:p>
              <a:pPr lvl="0" algn="ctr" fontAlgn="auto">
                <a:lnSpc>
                  <a:spcPct val="90000"/>
                </a:lnSpc>
                <a:spcBef>
                  <a:spcPts val="0"/>
                </a:spcBef>
                <a:spcAft>
                  <a:spcPts val="441"/>
                </a:spcAft>
              </a:pPr>
              <a:r>
                <a:rPr lang="en-US" sz="1200" dirty="0">
                  <a:solidFill>
                    <a:srgbClr val="002050"/>
                  </a:solidFill>
                  <a:latin typeface="Segoe UI Light" panose="020B0502040204020203" pitchFamily="34" charset="0"/>
                </a:rPr>
                <a:t>Azure ADDS domain joined</a:t>
              </a:r>
            </a:p>
          </p:txBody>
        </p:sp>
        <p:pic>
          <p:nvPicPr>
            <p:cNvPr id="20" name="Picture 19">
              <a:extLst>
                <a:ext uri="{FF2B5EF4-FFF2-40B4-BE49-F238E27FC236}">
                  <a16:creationId xmlns:a16="http://schemas.microsoft.com/office/drawing/2014/main" id="{AE3CBCC2-CF8A-4E14-8674-CC716C8CDDF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28509" y="3579329"/>
              <a:ext cx="1072280" cy="1072278"/>
            </a:xfrm>
            <a:prstGeom prst="rect">
              <a:avLst/>
            </a:prstGeom>
          </p:spPr>
        </p:pic>
        <p:grpSp>
          <p:nvGrpSpPr>
            <p:cNvPr id="21" name="Group 20">
              <a:extLst>
                <a:ext uri="{FF2B5EF4-FFF2-40B4-BE49-F238E27FC236}">
                  <a16:creationId xmlns:a16="http://schemas.microsoft.com/office/drawing/2014/main" id="{B6E90CD1-4558-4887-8002-5C9B58AD76E0}"/>
                </a:ext>
              </a:extLst>
            </p:cNvPr>
            <p:cNvGrpSpPr/>
            <p:nvPr/>
          </p:nvGrpSpPr>
          <p:grpSpPr>
            <a:xfrm>
              <a:off x="19884" y="3512188"/>
              <a:ext cx="1305928" cy="955633"/>
              <a:chOff x="8546987" y="5560609"/>
              <a:chExt cx="1776404" cy="1299912"/>
            </a:xfrm>
          </p:grpSpPr>
          <p:grpSp>
            <p:nvGrpSpPr>
              <p:cNvPr id="22" name="Group 21">
                <a:extLst>
                  <a:ext uri="{FF2B5EF4-FFF2-40B4-BE49-F238E27FC236}">
                    <a16:creationId xmlns:a16="http://schemas.microsoft.com/office/drawing/2014/main" id="{1CF79FAB-9570-4D4C-8A3E-E621D3CE8F9D}"/>
                  </a:ext>
                </a:extLst>
              </p:cNvPr>
              <p:cNvGrpSpPr/>
              <p:nvPr/>
            </p:nvGrpSpPr>
            <p:grpSpPr>
              <a:xfrm>
                <a:off x="8637999" y="6066473"/>
                <a:ext cx="662774" cy="438408"/>
                <a:chOff x="2735263" y="1203325"/>
                <a:chExt cx="6724650" cy="4448176"/>
              </a:xfrm>
              <a:solidFill>
                <a:srgbClr val="FFFFFF"/>
              </a:solidFill>
            </p:grpSpPr>
            <p:sp>
              <p:nvSpPr>
                <p:cNvPr id="29" name="Freeform 19">
                  <a:extLst>
                    <a:ext uri="{FF2B5EF4-FFF2-40B4-BE49-F238E27FC236}">
                      <a16:creationId xmlns:a16="http://schemas.microsoft.com/office/drawing/2014/main" id="{9714C210-937D-4B13-AB7E-6B87CBC2BBC5}"/>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30" name="Freeform 20">
                  <a:extLst>
                    <a:ext uri="{FF2B5EF4-FFF2-40B4-BE49-F238E27FC236}">
                      <a16:creationId xmlns:a16="http://schemas.microsoft.com/office/drawing/2014/main" id="{1C617025-5589-459D-980E-CAA368387880}"/>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23" name="Group 22">
                <a:extLst>
                  <a:ext uri="{FF2B5EF4-FFF2-40B4-BE49-F238E27FC236}">
                    <a16:creationId xmlns:a16="http://schemas.microsoft.com/office/drawing/2014/main" id="{5AA08FAB-272C-4684-BCBE-E34A3FCCE0C4}"/>
                  </a:ext>
                </a:extLst>
              </p:cNvPr>
              <p:cNvGrpSpPr/>
              <p:nvPr/>
            </p:nvGrpSpPr>
            <p:grpSpPr>
              <a:xfrm>
                <a:off x="9539486" y="6066472"/>
                <a:ext cx="662775" cy="438408"/>
                <a:chOff x="2735263" y="1203325"/>
                <a:chExt cx="6724650" cy="4448176"/>
              </a:xfrm>
              <a:solidFill>
                <a:srgbClr val="FFFFFF"/>
              </a:solidFill>
            </p:grpSpPr>
            <p:sp>
              <p:nvSpPr>
                <p:cNvPr id="27" name="Freeform 19">
                  <a:extLst>
                    <a:ext uri="{FF2B5EF4-FFF2-40B4-BE49-F238E27FC236}">
                      <a16:creationId xmlns:a16="http://schemas.microsoft.com/office/drawing/2014/main" id="{836448A3-7BC3-4FA3-AB1F-8FAAB654393E}"/>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28" name="Freeform 20">
                  <a:extLst>
                    <a:ext uri="{FF2B5EF4-FFF2-40B4-BE49-F238E27FC236}">
                      <a16:creationId xmlns:a16="http://schemas.microsoft.com/office/drawing/2014/main" id="{44A4BFE2-9659-4204-8729-4216FA9C96D6}"/>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24" name="Picture 23">
                <a:extLst>
                  <a:ext uri="{FF2B5EF4-FFF2-40B4-BE49-F238E27FC236}">
                    <a16:creationId xmlns:a16="http://schemas.microsoft.com/office/drawing/2014/main" id="{F6100984-78B1-44D9-B315-A981221D7AD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546987" y="6261027"/>
                <a:ext cx="893792" cy="599494"/>
              </a:xfrm>
              <a:prstGeom prst="rect">
                <a:avLst/>
              </a:prstGeom>
            </p:spPr>
          </p:pic>
          <p:pic>
            <p:nvPicPr>
              <p:cNvPr id="25" name="Picture 24">
                <a:extLst>
                  <a:ext uri="{FF2B5EF4-FFF2-40B4-BE49-F238E27FC236}">
                    <a16:creationId xmlns:a16="http://schemas.microsoft.com/office/drawing/2014/main" id="{379954CE-CEAA-45FA-A0D8-F0EB4813E39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429599" y="6261027"/>
                <a:ext cx="893792" cy="599494"/>
              </a:xfrm>
              <a:prstGeom prst="rect">
                <a:avLst/>
              </a:prstGeom>
            </p:spPr>
          </p:pic>
          <p:pic>
            <p:nvPicPr>
              <p:cNvPr id="26" name="Picture 25">
                <a:extLst>
                  <a:ext uri="{FF2B5EF4-FFF2-40B4-BE49-F238E27FC236}">
                    <a16:creationId xmlns:a16="http://schemas.microsoft.com/office/drawing/2014/main" id="{3C5829C6-58C2-477B-9321-F505CA3004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976347" y="5560609"/>
                <a:ext cx="944483" cy="633493"/>
              </a:xfrm>
              <a:prstGeom prst="rect">
                <a:avLst/>
              </a:prstGeom>
            </p:spPr>
          </p:pic>
        </p:grpSp>
      </p:grpSp>
      <p:sp>
        <p:nvSpPr>
          <p:cNvPr id="31" name="TextBox 30">
            <a:extLst>
              <a:ext uri="{FF2B5EF4-FFF2-40B4-BE49-F238E27FC236}">
                <a16:creationId xmlns:a16="http://schemas.microsoft.com/office/drawing/2014/main" id="{3173A0F9-B2D8-4CE0-A276-B2A8E6BC6995}"/>
              </a:ext>
            </a:extLst>
          </p:cNvPr>
          <p:cNvSpPr txBox="1"/>
          <p:nvPr/>
        </p:nvSpPr>
        <p:spPr>
          <a:xfrm>
            <a:off x="187779" y="6400800"/>
            <a:ext cx="785793" cy="369332"/>
          </a:xfrm>
          <a:prstGeom prst="rect">
            <a:avLst/>
          </a:prstGeom>
          <a:noFill/>
        </p:spPr>
        <p:txBody>
          <a:bodyPr wrap="none" rtlCol="0">
            <a:spAutoFit/>
          </a:bodyPr>
          <a:lstStyle/>
          <a:p>
            <a:pPr algn="l"/>
            <a:r>
              <a:rPr lang="en-US" dirty="0"/>
              <a:t>9-10</a:t>
            </a:r>
          </a:p>
        </p:txBody>
      </p:sp>
    </p:spTree>
    <p:extLst>
      <p:ext uri="{BB962C8B-B14F-4D97-AF65-F5344CB8AC3E}">
        <p14:creationId xmlns:p14="http://schemas.microsoft.com/office/powerpoint/2010/main" val="2606089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AA16-17B8-45C9-AB02-9ED393E65BFE}"/>
              </a:ext>
            </a:extLst>
          </p:cNvPr>
          <p:cNvSpPr>
            <a:spLocks noGrp="1"/>
          </p:cNvSpPr>
          <p:nvPr>
            <p:ph type="title"/>
          </p:nvPr>
        </p:nvSpPr>
        <p:spPr>
          <a:xfrm>
            <a:off x="460374" y="-2"/>
            <a:ext cx="8117569" cy="740664"/>
          </a:xfrm>
        </p:spPr>
        <p:txBody>
          <a:bodyPr/>
          <a:lstStyle/>
          <a:p>
            <a:r>
              <a:rPr lang="en-US" dirty="0"/>
              <a:t>Lab: Deploying Services to Secure Secrets in Azure</a:t>
            </a:r>
          </a:p>
        </p:txBody>
      </p:sp>
      <p:sp>
        <p:nvSpPr>
          <p:cNvPr id="3" name="Text Placeholder 2">
            <a:extLst>
              <a:ext uri="{FF2B5EF4-FFF2-40B4-BE49-F238E27FC236}">
                <a16:creationId xmlns:a16="http://schemas.microsoft.com/office/drawing/2014/main" id="{DB6BF5BF-632C-4B3D-A152-CBA07E70B393}"/>
              </a:ext>
            </a:extLst>
          </p:cNvPr>
          <p:cNvSpPr>
            <a:spLocks noGrp="1"/>
          </p:cNvSpPr>
          <p:nvPr>
            <p:ph type="body" idx="1"/>
          </p:nvPr>
        </p:nvSpPr>
        <p:spPr/>
        <p:txBody>
          <a:bodyPr/>
          <a:lstStyle/>
          <a:p>
            <a:r>
              <a:rPr lang="en-US" dirty="0"/>
              <a:t>Exercise 1: Deploying Key Vault using ARM Template
Exercise 2: Deploying Virtual Machine using Key Vault Secret
Exercise 3: Cleanup Subscription</a:t>
            </a:r>
          </a:p>
        </p:txBody>
      </p:sp>
      <p:sp>
        <p:nvSpPr>
          <p:cNvPr id="4" name="TextBox 3">
            <a:extLst>
              <a:ext uri="{FF2B5EF4-FFF2-40B4-BE49-F238E27FC236}">
                <a16:creationId xmlns:a16="http://schemas.microsoft.com/office/drawing/2014/main" id="{94BC56A9-EEA2-4BD8-9D94-91FCD3483DAA}"/>
              </a:ext>
            </a:extLst>
          </p:cNvPr>
          <p:cNvSpPr txBox="1"/>
          <p:nvPr/>
        </p:nvSpPr>
        <p:spPr>
          <a:xfrm>
            <a:off x="458788" y="3745141"/>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5588B8F1-08AA-444A-A6AD-257EECE167EC}"/>
              </a:ext>
            </a:extLst>
          </p:cNvPr>
          <p:cNvSpPr txBox="1"/>
          <p:nvPr/>
        </p:nvSpPr>
        <p:spPr>
          <a:xfrm>
            <a:off x="458788" y="4126141"/>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45E87F9F-2F10-47FB-838B-617F979066F3}"/>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78532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9D3-C6AD-4D47-A9E8-828100DAF58A}"/>
              </a:ext>
            </a:extLst>
          </p:cNvPr>
          <p:cNvSpPr>
            <a:spLocks noGrp="1"/>
          </p:cNvSpPr>
          <p:nvPr>
            <p:ph type="title"/>
          </p:nvPr>
        </p:nvSpPr>
        <p:spPr/>
        <p:txBody>
          <a:bodyPr/>
          <a:lstStyle/>
          <a:p>
            <a:r>
              <a:rPr lang="en-US" dirty="0"/>
              <a:t>JSON</a:t>
            </a:r>
          </a:p>
        </p:txBody>
      </p:sp>
      <p:sp>
        <p:nvSpPr>
          <p:cNvPr id="4" name="Content Placeholder 2">
            <a:extLst>
              <a:ext uri="{FF2B5EF4-FFF2-40B4-BE49-F238E27FC236}">
                <a16:creationId xmlns:a16="http://schemas.microsoft.com/office/drawing/2014/main" id="{4F12D7DF-CB99-42F9-AF55-02394023CF3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What is JSON?</a:t>
            </a:r>
          </a:p>
          <a:p>
            <a:pPr marL="0" lvl="0" indent="0">
              <a:buNone/>
            </a:pPr>
            <a:endParaRPr lang="en-US" b="0" kern="0" dirty="0">
              <a:solidFill>
                <a:srgbClr val="000000"/>
              </a:solidFill>
            </a:endParaRPr>
          </a:p>
          <a:p>
            <a:pPr marL="0" lvl="0" indent="0">
              <a:buNone/>
            </a:pPr>
            <a:r>
              <a:rPr lang="en-US" b="0" kern="0" dirty="0">
                <a:solidFill>
                  <a:srgbClr val="000000"/>
                </a:solidFill>
              </a:rPr>
              <a:t>JavaScript Object Notification (JSON) is a method for passing data and objects in a formatted style</a:t>
            </a:r>
          </a:p>
          <a:p>
            <a:pPr marL="0" lvl="0" indent="0">
              <a:buNone/>
            </a:pPr>
            <a:endParaRPr lang="en-US" b="0" kern="0" dirty="0">
              <a:solidFill>
                <a:srgbClr val="000000"/>
              </a:solidFill>
            </a:endParaRPr>
          </a:p>
          <a:p>
            <a:pPr marL="0" lvl="0" indent="0">
              <a:buNone/>
            </a:pPr>
            <a:r>
              <a:rPr lang="en-US" b="0" kern="0" dirty="0">
                <a:solidFill>
                  <a:srgbClr val="000000"/>
                </a:solidFill>
              </a:rPr>
              <a:t>Similar to XML but “lightweight”</a:t>
            </a:r>
          </a:p>
        </p:txBody>
      </p:sp>
      <p:sp>
        <p:nvSpPr>
          <p:cNvPr id="5" name="TextBox 4">
            <a:extLst>
              <a:ext uri="{FF2B5EF4-FFF2-40B4-BE49-F238E27FC236}">
                <a16:creationId xmlns:a16="http://schemas.microsoft.com/office/drawing/2014/main" id="{CFF353BD-1707-45AF-8F31-9AC2680C635B}"/>
              </a:ext>
            </a:extLst>
          </p:cNvPr>
          <p:cNvSpPr txBox="1"/>
          <p:nvPr/>
        </p:nvSpPr>
        <p:spPr>
          <a:xfrm>
            <a:off x="187779" y="6400800"/>
            <a:ext cx="622286" cy="369332"/>
          </a:xfrm>
          <a:prstGeom prst="rect">
            <a:avLst/>
          </a:prstGeom>
          <a:noFill/>
        </p:spPr>
        <p:txBody>
          <a:bodyPr wrap="none" rtlCol="0">
            <a:spAutoFit/>
          </a:bodyPr>
          <a:lstStyle/>
          <a:p>
            <a:pPr algn="l"/>
            <a:r>
              <a:rPr lang="en-US" dirty="0"/>
              <a:t>2-4</a:t>
            </a:r>
          </a:p>
        </p:txBody>
      </p:sp>
    </p:spTree>
    <p:extLst>
      <p:ext uri="{BB962C8B-B14F-4D97-AF65-F5344CB8AC3E}">
        <p14:creationId xmlns:p14="http://schemas.microsoft.com/office/powerpoint/2010/main" val="10337333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F4C7-E4E5-4378-8050-6B3F09B184C8}"/>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FBB24715-98F9-4198-86AF-6927B53CFBA5}"/>
              </a:ext>
            </a:extLst>
          </p:cNvPr>
          <p:cNvSpPr txBox="1"/>
          <p:nvPr/>
        </p:nvSpPr>
        <p:spPr>
          <a:xfrm>
            <a:off x="458788" y="1021215"/>
            <a:ext cx="8119156" cy="5873403"/>
          </a:xfrm>
          <a:prstGeom prst="rect">
            <a:avLst/>
          </a:prstGeom>
          <a:noFill/>
        </p:spPr>
        <p:txBody>
          <a:bodyPr vert="horz" wrap="square" rtlCol="0">
            <a:spAutoFit/>
          </a:bodyPr>
          <a:lstStyle/>
          <a:p>
            <a:pPr>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A local credit union client has been excitedly using Azure Resource Manager to deploy virtual machines to the cloud with ARM templates. Unfortunately, they quickly discovered that sending virtual machine passwords as part of the JSON object in an HTTP request body violates some of their industry’s best practices. While they already use SSL for in-flight request security, they would like to use the Azure Key Vault to store their virtual machine passwords moving forward. The client has hired you to put together a prototype showing them how to </a:t>
            </a:r>
            <a:r>
              <a:rPr lang="en-US" sz="2800" b="0" dirty="0">
                <a:latin typeface="Segoe UI" panose="020B0502040204020203" pitchFamily="34" charset="0"/>
                <a:cs typeface="Times New Roman" panose="02020603050405020304" pitchFamily="18" charset="0"/>
              </a:rPr>
              <a:t>accomplish this task.</a:t>
            </a:r>
          </a:p>
          <a:p>
            <a:pPr marL="0" marR="0">
              <a:spcBef>
                <a:spcPts val="600"/>
              </a:spcBef>
              <a:spcAft>
                <a:spcPts val="800"/>
              </a:spcAft>
            </a:pP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36992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C86B-882E-4C8A-A785-F6B938073DE6}"/>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D65B125E-550E-499C-96CF-DBCEF5E462C5}"/>
              </a:ext>
            </a:extLst>
          </p:cNvPr>
          <p:cNvSpPr>
            <a:spLocks noGrp="1"/>
          </p:cNvSpPr>
          <p:nvPr>
            <p:ph type="body" idx="1"/>
          </p:nvPr>
        </p:nvSpPr>
        <p:spPr/>
        <p:txBody>
          <a:bodyPr/>
          <a:lstStyle/>
          <a:p>
            <a:r>
              <a:rPr lang="en-US" dirty="0"/>
              <a:t>What type of secrets could you store for container-based VMs in an Azure Key Vault?</a:t>
            </a:r>
          </a:p>
        </p:txBody>
      </p:sp>
    </p:spTree>
    <p:extLst>
      <p:ext uri="{BB962C8B-B14F-4D97-AF65-F5344CB8AC3E}">
        <p14:creationId xmlns:p14="http://schemas.microsoft.com/office/powerpoint/2010/main" val="25776457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EB9-F73E-47B1-8BE7-2E4085874B7D}"/>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0F2CCC7E-00C3-4E13-9CC3-00779D9499AB}"/>
              </a:ext>
            </a:extLst>
          </p:cNvPr>
          <p:cNvSpPr>
            <a:spLocks noGrp="1"/>
          </p:cNvSpPr>
          <p:nvPr>
            <p:ph type="body" idx="1"/>
          </p:nvPr>
        </p:nvSpPr>
        <p:spPr/>
        <p:txBody>
          <a:bodyPr/>
          <a:lstStyle/>
          <a:p>
            <a:r>
              <a:rPr lang="en-US" dirty="0"/>
              <a:t>Review Question</a:t>
            </a:r>
          </a:p>
        </p:txBody>
      </p:sp>
    </p:spTree>
    <p:extLst>
      <p:ext uri="{BB962C8B-B14F-4D97-AF65-F5344CB8AC3E}">
        <p14:creationId xmlns:p14="http://schemas.microsoft.com/office/powerpoint/2010/main" val="1072689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bb81aa7-250e-4c79-8143-54fa35ea359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369A-5860-4684-ACB7-B8E69EC8E93C}"/>
              </a:ext>
            </a:extLst>
          </p:cNvPr>
          <p:cNvSpPr>
            <a:spLocks noGrp="1"/>
          </p:cNvSpPr>
          <p:nvPr>
            <p:ph type="title"/>
          </p:nvPr>
        </p:nvSpPr>
        <p:spPr/>
        <p:txBody>
          <a:bodyPr/>
          <a:lstStyle/>
          <a:p>
            <a:r>
              <a:rPr lang="en-US" dirty="0"/>
              <a:t>What Is a JSON Template?</a:t>
            </a:r>
          </a:p>
        </p:txBody>
      </p:sp>
      <p:sp>
        <p:nvSpPr>
          <p:cNvPr id="4" name="Content Placeholder 2">
            <a:extLst>
              <a:ext uri="{FF2B5EF4-FFF2-40B4-BE49-F238E27FC236}">
                <a16:creationId xmlns:a16="http://schemas.microsoft.com/office/drawing/2014/main" id="{F997E0A9-4F53-470D-BA4C-A4FE401CE29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"$schema": </a:t>
            </a:r>
            <a:r>
              <a:rPr lang="en-GB" sz="2000" b="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"http://schema.management.azure.com/schemas/2015-01-01/deploymentTemplate.json#",</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"contentVersion": </a:t>
            </a:r>
            <a:r>
              <a:rPr lang="en-GB" sz="2000" b="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"1.0.0.0",</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"parameters":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"variables":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"resources":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"outputs":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lvl="0" indent="0">
              <a:spcBef>
                <a:spcPts val="0"/>
              </a:spcBef>
              <a:spcAft>
                <a:spcPts val="0"/>
              </a:spcAft>
              <a:buNone/>
            </a:pPr>
            <a:endParaRPr lang="en-US" sz="2000" b="0" kern="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41AA406-8384-4FDC-82F1-94495C6E5345}"/>
              </a:ext>
            </a:extLst>
          </p:cNvPr>
          <p:cNvSpPr txBox="1"/>
          <p:nvPr/>
        </p:nvSpPr>
        <p:spPr>
          <a:xfrm>
            <a:off x="187779" y="6400800"/>
            <a:ext cx="622286" cy="369332"/>
          </a:xfrm>
          <a:prstGeom prst="rect">
            <a:avLst/>
          </a:prstGeom>
          <a:noFill/>
        </p:spPr>
        <p:txBody>
          <a:bodyPr wrap="none" rtlCol="0">
            <a:spAutoFit/>
          </a:bodyPr>
          <a:lstStyle/>
          <a:p>
            <a:pPr algn="l"/>
            <a:r>
              <a:rPr lang="en-US" dirty="0"/>
              <a:t>2-4</a:t>
            </a:r>
          </a:p>
        </p:txBody>
      </p:sp>
    </p:spTree>
    <p:extLst>
      <p:ext uri="{BB962C8B-B14F-4D97-AF65-F5344CB8AC3E}">
        <p14:creationId xmlns:p14="http://schemas.microsoft.com/office/powerpoint/2010/main" val="414757260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6398</Words>
  <Application>Microsoft Office PowerPoint</Application>
  <PresentationFormat>On-screen Show (4:3)</PresentationFormat>
  <Paragraphs>1117</Paragraphs>
  <Slides>82</Slides>
  <Notes>82</Notes>
  <HiddenSlides>4</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82</vt:i4>
      </vt:variant>
    </vt:vector>
  </HeadingPairs>
  <TitlesOfParts>
    <vt:vector size="96" baseType="lpstr">
      <vt:lpstr>Segoe UI Light</vt:lpstr>
      <vt:lpstr>MS PGothic</vt:lpstr>
      <vt:lpstr>Arial</vt:lpstr>
      <vt:lpstr>Times New Roman</vt:lpstr>
      <vt:lpstr>Symbol</vt:lpstr>
      <vt:lpstr>Verdana</vt:lpstr>
      <vt:lpstr>Calibri</vt:lpstr>
      <vt:lpstr>Segoe UI</vt:lpstr>
      <vt:lpstr>Segoe UI Semibold</vt:lpstr>
      <vt:lpstr>Segoe UI Semilight</vt:lpstr>
      <vt:lpstr>Consolas</vt:lpstr>
      <vt:lpstr>Courier New</vt:lpstr>
      <vt:lpstr>Wingdings</vt:lpstr>
      <vt:lpstr>NG_MOC_Core_ModuleNew2</vt:lpstr>
      <vt:lpstr>70-535 Objective 4</vt:lpstr>
      <vt:lpstr>Module Overview</vt:lpstr>
      <vt:lpstr>Lesson 1: ARM Templates</vt:lpstr>
      <vt:lpstr>Azure Resource Manager</vt:lpstr>
      <vt:lpstr>Azure Resource Manager Templates</vt:lpstr>
      <vt:lpstr>Deploying Resources</vt:lpstr>
      <vt:lpstr>Resource Group Deployment</vt:lpstr>
      <vt:lpstr>JSON</vt:lpstr>
      <vt:lpstr>What Is a JSON Template?</vt:lpstr>
      <vt:lpstr>Template Complexity</vt:lpstr>
      <vt:lpstr>Template Driven Resources</vt:lpstr>
      <vt:lpstr>Template Driven Resources</vt:lpstr>
      <vt:lpstr>Discussion</vt:lpstr>
      <vt:lpstr>Lesson 2: Role-Based Access Control (RBAC)</vt:lpstr>
      <vt:lpstr>Role-Based Access Control</vt:lpstr>
      <vt:lpstr>Roles</vt:lpstr>
      <vt:lpstr>Role Assignment</vt:lpstr>
      <vt:lpstr>Resource Scope</vt:lpstr>
      <vt:lpstr>Discussion</vt:lpstr>
      <vt:lpstr>Lesson 3: Resource Policies</vt:lpstr>
      <vt:lpstr>Azure Resource Policies</vt:lpstr>
      <vt:lpstr>Policy vs RBAC</vt:lpstr>
      <vt:lpstr>Built-In Policies</vt:lpstr>
      <vt:lpstr>Policy Definition</vt:lpstr>
      <vt:lpstr>Policy Assignment</vt:lpstr>
      <vt:lpstr>Policy Assignment</vt:lpstr>
      <vt:lpstr>Policy Assignment</vt:lpstr>
      <vt:lpstr>Policies for Naming Conventions</vt:lpstr>
      <vt:lpstr>Policies for Naming Conventions</vt:lpstr>
      <vt:lpstr>Discussion</vt:lpstr>
      <vt:lpstr>Lesson 4: Security</vt:lpstr>
      <vt:lpstr>Azure Key Vault</vt:lpstr>
      <vt:lpstr>Key Vault Use in Azure</vt:lpstr>
      <vt:lpstr>Key Vault Use in ARM Templates</vt:lpstr>
      <vt:lpstr>Discussion</vt:lpstr>
      <vt:lpstr>Lab: Getting Started with Azure Resource Manager</vt:lpstr>
      <vt:lpstr>Lab Scenario</vt:lpstr>
      <vt:lpstr>Lab Review</vt:lpstr>
      <vt:lpstr>Module Review and Takeaways</vt:lpstr>
      <vt:lpstr>PowerPoint Presentation</vt:lpstr>
      <vt:lpstr>PowerPoint Presentation</vt:lpstr>
      <vt:lpstr>PowerPoint Presentation</vt:lpstr>
      <vt:lpstr>PowerPoint Presentation</vt:lpstr>
      <vt:lpstr>Module Overview</vt:lpstr>
      <vt:lpstr>Lesson 1: Security</vt:lpstr>
      <vt:lpstr>Platform Security</vt:lpstr>
      <vt:lpstr>Public Cloud Security</vt:lpstr>
      <vt:lpstr>Cloud Platform Security</vt:lpstr>
      <vt:lpstr>Platform Encryption Scenarios</vt:lpstr>
      <vt:lpstr>Data Encryption Scenarios</vt:lpstr>
      <vt:lpstr>Compliance &amp; Certifications</vt:lpstr>
      <vt:lpstr>Securing the Azure Platform</vt:lpstr>
      <vt:lpstr>Securing the Azure Platform</vt:lpstr>
      <vt:lpstr>Securing the Azure Platform</vt:lpstr>
      <vt:lpstr>Securing the Azure Platform</vt:lpstr>
      <vt:lpstr>Securing the Azure Platform</vt:lpstr>
      <vt:lpstr>Azure Key Vault</vt:lpstr>
      <vt:lpstr>Lesson 2: Identity</vt:lpstr>
      <vt:lpstr>Azure Active Directory</vt:lpstr>
      <vt:lpstr>Cloud Authentication</vt:lpstr>
      <vt:lpstr>Single Sign-On</vt:lpstr>
      <vt:lpstr>Azure AD Application Proxy</vt:lpstr>
      <vt:lpstr>Azure AD Authentication Strategies</vt:lpstr>
      <vt:lpstr>Azure AD Connect</vt:lpstr>
      <vt:lpstr>Azure AD Connect</vt:lpstr>
      <vt:lpstr>Azure AD Connect</vt:lpstr>
      <vt:lpstr>Azure AD Connect</vt:lpstr>
      <vt:lpstr>Azure AD Connect</vt:lpstr>
      <vt:lpstr>Hybrid Identity</vt:lpstr>
      <vt:lpstr>Azure AD B2B &amp; B2C</vt:lpstr>
      <vt:lpstr>Azure AD B2B</vt:lpstr>
      <vt:lpstr>Azure AD B2C</vt:lpstr>
      <vt:lpstr>Multi-Factor Authentication</vt:lpstr>
      <vt:lpstr>Azure AD Identity Protection</vt:lpstr>
      <vt:lpstr>Azure AD Privileged Identity Management</vt:lpstr>
      <vt:lpstr>Azure AD Domain Services</vt:lpstr>
      <vt:lpstr>Azure AD Domain Services</vt:lpstr>
      <vt:lpstr>Azure AD Domain Services</vt:lpstr>
      <vt:lpstr>Lab: Deploying Services to Secure Secrets in Azure</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2018-01-10T20:33:41Z</dcterms:created>
  <dcterms:modified xsi:type="dcterms:W3CDTF">2018-06-22T19:14:07Z</dcterms:modified>
</cp:coreProperties>
</file>